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80" r:id="rId3"/>
    <p:sldId id="257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77" r:id="rId12"/>
    <p:sldId id="278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A414C-84E3-4C4E-824B-7E00143CCD15}" v="22" dt="2020-12-21T17:27:59.145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'' ''" userId="ba2dd04d-e648-40a4-8034-d64dbb874eaf" providerId="ADAL" clId="{E7EA414C-84E3-4C4E-824B-7E00143CCD15}"/>
    <pc:docChg chg="modSld">
      <pc:chgData name="'' ''" userId="ba2dd04d-e648-40a4-8034-d64dbb874eaf" providerId="ADAL" clId="{E7EA414C-84E3-4C4E-824B-7E00143CCD15}" dt="2020-12-21T17:27:59.145" v="21" actId="20577"/>
      <pc:docMkLst>
        <pc:docMk/>
      </pc:docMkLst>
      <pc:sldChg chg="modSp">
        <pc:chgData name="'' ''" userId="ba2dd04d-e648-40a4-8034-d64dbb874eaf" providerId="ADAL" clId="{E7EA414C-84E3-4C4E-824B-7E00143CCD15}" dt="2020-12-21T17:27:59.145" v="21" actId="20577"/>
        <pc:sldMkLst>
          <pc:docMk/>
          <pc:sldMk cId="1481059607" sldId="294"/>
        </pc:sldMkLst>
        <pc:spChg chg="mod">
          <ac:chgData name="'' ''" userId="ba2dd04d-e648-40a4-8034-d64dbb874eaf" providerId="ADAL" clId="{E7EA414C-84E3-4C4E-824B-7E00143CCD15}" dt="2020-12-21T17:27:59.145" v="21" actId="20577"/>
          <ac:spMkLst>
            <pc:docMk/>
            <pc:sldMk cId="1481059607" sldId="294"/>
            <ac:spMk id="10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2020年12月22日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5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20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36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34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78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171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34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85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58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4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32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114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10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2020年12月22日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5400" dirty="0"/>
              <a:t>Median-finding Algorithm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5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Reorder A such that all elements less than x are to the left of x, and all elements of A that are greater than x are to the right. This is called partitioning. </a:t>
            </a:r>
          </a:p>
          <a:p>
            <a:r>
              <a:rPr lang="en-US" altLang="zh-TW" dirty="0"/>
              <a:t>The elements are in no particular order once they are placed on either side of x. </a:t>
            </a:r>
          </a:p>
          <a:p>
            <a:r>
              <a:rPr lang="en-US" altLang="zh-TW" dirty="0" err="1"/>
              <a:t>Eg</a:t>
            </a:r>
            <a:r>
              <a:rPr lang="en-US" altLang="zh-TW" dirty="0"/>
              <a:t>: Use the </a:t>
            </a:r>
            <a:r>
              <a:rPr lang="en-US" altLang="zh-TW" b="1" dirty="0"/>
              <a:t>pivot</a:t>
            </a:r>
            <a:r>
              <a:rPr lang="en-US" altLang="zh-TW" dirty="0"/>
              <a:t> element: 76</a:t>
            </a:r>
          </a:p>
          <a:p>
            <a:r>
              <a:rPr lang="en-US" altLang="zh-TW" dirty="0"/>
              <a:t>Put all elements in A that are less than 76 to the left and all elements greater than 76 to the right: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Original : </a:t>
            </a:r>
            <a:r>
              <a:rPr lang="en-US" altLang="zh-TW" dirty="0">
                <a:solidFill>
                  <a:srgbClr val="0070C0"/>
                </a:solidFill>
              </a:rPr>
              <a:t>A=[25,21,98,100,</a:t>
            </a:r>
            <a:r>
              <a:rPr lang="en-US" altLang="zh-TW" dirty="0">
                <a:solidFill>
                  <a:srgbClr val="FF0000"/>
                </a:solidFill>
              </a:rPr>
              <a:t>76</a:t>
            </a:r>
            <a:r>
              <a:rPr lang="en-US" altLang="zh-TW" dirty="0">
                <a:solidFill>
                  <a:srgbClr val="0070C0"/>
                </a:solidFill>
              </a:rPr>
              <a:t>,22,43,60,89,87] 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After portioning: </a:t>
            </a:r>
            <a:r>
              <a:rPr lang="en-US" altLang="zh-TW" dirty="0">
                <a:solidFill>
                  <a:srgbClr val="0070C0"/>
                </a:solidFill>
              </a:rPr>
              <a:t>A’=[25,22,43,60,21,</a:t>
            </a:r>
            <a:r>
              <a:rPr lang="en-US" altLang="zh-TW" dirty="0">
                <a:solidFill>
                  <a:srgbClr val="FF0000"/>
                </a:solidFill>
              </a:rPr>
              <a:t>76</a:t>
            </a:r>
            <a:r>
              <a:rPr lang="en-US" altLang="zh-TW" dirty="0">
                <a:solidFill>
                  <a:srgbClr val="0070C0"/>
                </a:solidFill>
              </a:rPr>
              <a:t>,100,89,87,98]</a:t>
            </a:r>
            <a:endParaRPr lang="zh-TW" altLang="en-US" dirty="0">
              <a:solidFill>
                <a:srgbClr val="0070C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56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預留位置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zh-TW" b="1" dirty="0"/>
                  <a:t>Let k be the “rank” of x: for a set of numbers S, x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b="1" dirty="0"/>
                  <a:t> smallest number in S. </a:t>
                </a:r>
              </a:p>
            </p:txBody>
          </p:sp>
        </mc:Choice>
        <mc:Fallback xmlns="">
          <p:sp>
            <p:nvSpPr>
              <p:cNvPr id="3" name="內容預留位置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4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ds055uzetaobb.cloudfront.net/brioche/uploads/JTgok4ws0i-mom.png?width=2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55" y="3309108"/>
            <a:ext cx="4572000" cy="11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7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a. If </a:t>
            </a:r>
            <a:r>
              <a:rPr lang="en-US" altLang="zh-TW" b="1" dirty="0" err="1"/>
              <a:t>i</a:t>
            </a:r>
            <a:r>
              <a:rPr lang="en-US" altLang="zh-TW" b="1" dirty="0"/>
              <a:t> = k, then return x.</a:t>
            </a:r>
          </a:p>
          <a:p>
            <a:r>
              <a:rPr lang="en-US" altLang="zh-TW" b="1" dirty="0"/>
              <a:t>b. If </a:t>
            </a:r>
            <a:r>
              <a:rPr lang="en-US" altLang="zh-TW" b="1" dirty="0" err="1"/>
              <a:t>i</a:t>
            </a:r>
            <a:r>
              <a:rPr lang="en-US" altLang="zh-TW" b="1" dirty="0"/>
              <a:t> &lt; k, then </a:t>
            </a:r>
            <a:r>
              <a:rPr lang="en-US" altLang="zh-TW" b="1" dirty="0" err="1"/>
              <a:t>recurse</a:t>
            </a:r>
            <a:r>
              <a:rPr lang="en-US" altLang="zh-TW" b="1" dirty="0"/>
              <a:t> using median-of-medians on (A[1, ……, k-1],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/>
              <a:t>).</a:t>
            </a:r>
          </a:p>
          <a:p>
            <a:r>
              <a:rPr lang="en-US" altLang="zh-TW" b="1" dirty="0"/>
              <a:t>c. If </a:t>
            </a:r>
            <a:r>
              <a:rPr lang="en-US" altLang="zh-TW" b="1" dirty="0" err="1"/>
              <a:t>i</a:t>
            </a:r>
            <a:r>
              <a:rPr lang="en-US" altLang="zh-TW" b="1" dirty="0"/>
              <a:t> &gt;k, </a:t>
            </a:r>
            <a:r>
              <a:rPr lang="en-US" altLang="zh-TW" b="1" dirty="0" err="1"/>
              <a:t>recurse</a:t>
            </a:r>
            <a:r>
              <a:rPr lang="en-US" altLang="zh-TW" b="1" dirty="0"/>
              <a:t> using the median-of-medians on (A[k+1, ……, </a:t>
            </a:r>
            <a:r>
              <a:rPr lang="en-US" altLang="zh-TW" b="1" dirty="0" err="1"/>
              <a:t>i</a:t>
            </a:r>
            <a:r>
              <a:rPr lang="en-US" altLang="zh-TW" b="1" dirty="0"/>
              <a:t> ],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-k</a:t>
            </a:r>
            <a:r>
              <a:rPr lang="en-US" altLang="zh-TW" b="1" dirty="0"/>
              <a:t>)</a:t>
            </a:r>
          </a:p>
        </p:txBody>
      </p:sp>
      <p:pic>
        <p:nvPicPr>
          <p:cNvPr id="4" name="Picture 2" descr="https://ds055uzetaobb.cloudfront.net/brioche/uploads/JTgok4ws0i-mom.png?width=2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38" y="4129595"/>
            <a:ext cx="4572000" cy="11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弧形 4"/>
          <p:cNvSpPr/>
          <p:nvPr/>
        </p:nvSpPr>
        <p:spPr>
          <a:xfrm>
            <a:off x="4845399" y="4103916"/>
            <a:ext cx="809897" cy="411480"/>
          </a:xfrm>
          <a:prstGeom prst="arc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7054404" y="4136575"/>
            <a:ext cx="809897" cy="411480"/>
          </a:xfrm>
          <a:prstGeom prst="arc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3840480" y="4088675"/>
            <a:ext cx="809897" cy="411480"/>
          </a:xfrm>
          <a:prstGeom prst="arc">
            <a:avLst>
              <a:gd name="adj1" fmla="val 10671203"/>
              <a:gd name="adj2" fmla="val 15758844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6012349" y="4123511"/>
            <a:ext cx="809897" cy="411480"/>
          </a:xfrm>
          <a:prstGeom prst="arc">
            <a:avLst>
              <a:gd name="adj1" fmla="val 10671203"/>
              <a:gd name="adj2" fmla="val 15758844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235105" y="3757221"/>
            <a:ext cx="102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Case: b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63875" y="3784428"/>
            <a:ext cx="102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Case: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02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Prove why the median-of-medians is a good pivot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5400" y="1981201"/>
            <a:ext cx="4138246" cy="3575537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Top left: Every item in this quadrant is strictly less than the median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Bottom left: These items may be bigger (or smaller!) than the median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Top right: These items may be bigger (or smaller!) than the median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Bottom right: Every item in this quadrant is strictly greater than the median</a:t>
            </a:r>
          </a:p>
        </p:txBody>
      </p:sp>
      <p:sp>
        <p:nvSpPr>
          <p:cNvPr id="5" name="AutoShape 3" descr="{\displaystyle {\frac {1}{2}}+{\frac {1}{4}}+{\frac {1}{8}}+{\frac {1}{16}}+\cdots =\sum _{n=1}^{\infty }\left({\frac {1}{2}}\right)^{n}=1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5" y="1716577"/>
            <a:ext cx="5199185" cy="253378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303226" y="2959965"/>
            <a:ext cx="598756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194431" y="1248508"/>
            <a:ext cx="26377" cy="36576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475535" y="1239716"/>
            <a:ext cx="9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 left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02970" y="1248508"/>
            <a:ext cx="11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 right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05550" y="4390978"/>
            <a:ext cx="12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Bottom left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958628" y="4390978"/>
            <a:ext cx="14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Bottom 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Prove continue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5399" y="1981201"/>
            <a:ext cx="9316915" cy="3575537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Worst possible case : where our pivot falls as early in the list as possible. 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Because the top left is strictly less than our pivot. Therefore, at each step, at minimum, we will remove, at minimum, 30% of the rows. Thus: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</p:txBody>
      </p:sp>
      <p:sp>
        <p:nvSpPr>
          <p:cNvPr id="5" name="AutoShape 3" descr="{\displaystyle {\frac {1}{2}}+{\frac {1}{4}}+{\frac {1}{8}}+{\frac {1}{16}}+\cdots =\sum _{n=1}^{\infty }\left({\frac {1}{2}}\right)^{n}=1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735" y="3401552"/>
            <a:ext cx="3163034" cy="9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Prove continue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5400" y="1805355"/>
            <a:ext cx="9601200" cy="4182207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dirty="0"/>
              <a:t>At each step, our algorithm must do: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O(n) work to partition the elements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Solve 1 </a:t>
            </a:r>
            <a:r>
              <a:rPr lang="en-US" altLang="zh-TW" dirty="0" err="1"/>
              <a:t>subproblem</a:t>
            </a:r>
            <a:r>
              <a:rPr lang="en-US" altLang="zh-TW" dirty="0"/>
              <a:t> 1⁄5 the size of the original to compute the median of medians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Solve 1 </a:t>
            </a:r>
            <a:r>
              <a:rPr lang="en-US" altLang="zh-TW" dirty="0" err="1"/>
              <a:t>subproblem</a:t>
            </a:r>
            <a:r>
              <a:rPr lang="en-US" altLang="zh-TW" dirty="0"/>
              <a:t> 7⁄10 the size of the original as the recursive step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This yields the following equation for the total runtime, T(n):</a:t>
            </a:r>
          </a:p>
          <a:p>
            <a:pPr lvl="1">
              <a:lnSpc>
                <a:spcPct val="100000"/>
              </a:lnSpc>
            </a:pPr>
            <a:endParaRPr lang="en-US" altLang="zh-TW" dirty="0"/>
          </a:p>
          <a:p>
            <a:pPr lvl="1">
              <a:lnSpc>
                <a:spcPct val="100000"/>
              </a:lnSpc>
            </a:pP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By master theorem: T(n) is O(n)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</p:txBody>
      </p:sp>
      <p:sp>
        <p:nvSpPr>
          <p:cNvPr id="5" name="AutoShape 3" descr="{\displaystyle {\frac {1}{2}}+{\frac {1}{4}}+{\frac {1}{8}}+{\frac {1}{16}}+\cdots =\sum _{n=1}^{\infty }\left({\frac {1}{2}}\right)^{n}=1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24" y="3896458"/>
            <a:ext cx="4191000" cy="8506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6" name="矩形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66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4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022" name="Google Shape;1022;p14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solidFill>
                  <a:srgbClr val="0070C0"/>
                </a:solidFill>
              </a:rPr>
              <a:t>A=[25,21,98,100,76,22,43,60,89,87] ,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3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solidFill>
                  <a:srgbClr val="0070C0"/>
                </a:solidFill>
              </a:rPr>
              <a:t>1. A1 = [25,21,98,100,76]  , A2 = [22,43,60,89,87]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solidFill>
                  <a:srgbClr val="0070C0"/>
                </a:solidFill>
              </a:rPr>
              <a:t>2.  Median of A1 = 76 , Median of A2 = 60 -&gt; median list = [76,60]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solidFill>
                  <a:srgbClr val="0070C0"/>
                </a:solidFill>
              </a:rPr>
              <a:t>3.  Median of median list = 76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solidFill>
                  <a:srgbClr val="0070C0"/>
                </a:solidFill>
              </a:rPr>
              <a:t>4.  Use 76 as pivot   A = [25,21,22,43,60,</a:t>
            </a:r>
            <a:r>
              <a:rPr lang="en-US" dirty="0">
                <a:solidFill>
                  <a:srgbClr val="FF0000"/>
                </a:solidFill>
              </a:rPr>
              <a:t>76</a:t>
            </a:r>
            <a:r>
              <a:rPr lang="en-US" dirty="0">
                <a:solidFill>
                  <a:srgbClr val="0070C0"/>
                </a:solidFill>
              </a:rPr>
              <a:t>,98,100,89,87]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solidFill>
                  <a:srgbClr val="0070C0"/>
                </a:solidFill>
              </a:rPr>
              <a:t>5. 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index of pivot (6) , execute median of median on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solidFill>
                  <a:srgbClr val="0070C0"/>
                </a:solidFill>
              </a:rPr>
              <a:t>         </a:t>
            </a:r>
            <a:r>
              <a:rPr lang="en-US" dirty="0" err="1">
                <a:solidFill>
                  <a:srgbClr val="0070C0"/>
                </a:solidFill>
              </a:rPr>
              <a:t>A_left</a:t>
            </a:r>
            <a:r>
              <a:rPr lang="en-US" dirty="0">
                <a:solidFill>
                  <a:srgbClr val="0070C0"/>
                </a:solidFill>
              </a:rPr>
              <a:t> = [25,21,22,43,60]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 dirty="0">
                <a:solidFill>
                  <a:srgbClr val="0070C0"/>
                </a:solidFill>
              </a:rPr>
              <a:t>6. recursively execute </a:t>
            </a:r>
            <a:r>
              <a:rPr lang="en-US">
                <a:solidFill>
                  <a:srgbClr val="0070C0"/>
                </a:solidFill>
              </a:rPr>
              <a:t>until arrive at </a:t>
            </a:r>
            <a:r>
              <a:rPr lang="en-US" dirty="0">
                <a:solidFill>
                  <a:srgbClr val="0070C0"/>
                </a:solidFill>
              </a:rPr>
              <a:t>the answer</a:t>
            </a:r>
            <a:endParaRPr dirty="0"/>
          </a:p>
          <a:p>
            <a:pPr marL="228600" lvl="0" indent="-101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5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Median of Medians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2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Median-finding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預留位置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Median-finding algorithms use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divide and conquer </a:t>
                </a:r>
                <a:r>
                  <a:rPr lang="en-US" altLang="zh-TW" dirty="0"/>
                  <a:t>strategy to efficiently 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smallest number in an unsorted list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TW" dirty="0"/>
                  <a:t>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is an integer between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)</a:t>
                </a:r>
              </a:p>
            </p:txBody>
          </p:sp>
        </mc:Choice>
        <mc:Fallback xmlns="">
          <p:sp>
            <p:nvSpPr>
              <p:cNvPr id="3" name="內容預留位置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預留位置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b="1" dirty="0"/>
                  <a:t>Given an array A = [1,...,n] of n numbers and an index </a:t>
                </a:r>
                <a:r>
                  <a:rPr lang="en-US" altLang="zh-TW" b="1" dirty="0" err="1"/>
                  <a:t>i</a:t>
                </a:r>
                <a:r>
                  <a:rPr lang="en-US" altLang="zh-TW" b="1" dirty="0"/>
                  <a:t>, where 1 ≤ </a:t>
                </a:r>
                <a:r>
                  <a:rPr lang="en-US" altLang="zh-TW" b="1" dirty="0" err="1"/>
                  <a:t>i</a:t>
                </a:r>
                <a:r>
                  <a:rPr lang="en-US" altLang="zh-TW" b="1" dirty="0"/>
                  <a:t> ≤ n, 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altLang="zh-TW" b="1" dirty="0"/>
                  <a:t> smallest element of A.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Solved by sorting algorithm to sort a list of numbers and return the value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 index: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𝒏𝒍𝒐𝒈𝒏</m:t>
                    </m:r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TW" dirty="0"/>
                  <a:t>time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A median-finding algorithm can 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 smallest element in a list in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TW" dirty="0"/>
                  <a:t>time.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預留位置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800" r="-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6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1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Divide the list into </a:t>
            </a:r>
            <a:r>
              <a:rPr lang="en-US" altLang="zh-TW" b="1" dirty="0" err="1"/>
              <a:t>sublists</a:t>
            </a:r>
            <a:r>
              <a:rPr lang="en-US" altLang="zh-TW" b="1" dirty="0"/>
              <a:t> each of length five </a:t>
            </a:r>
            <a:r>
              <a:rPr lang="en-US" altLang="zh-TW" dirty="0"/>
              <a:t>(if there are fewer than five elements available for the last list, that is fine).</a:t>
            </a:r>
          </a:p>
          <a:p>
            <a:endParaRPr lang="en-US" altLang="zh-TW" dirty="0"/>
          </a:p>
          <a:p>
            <a:r>
              <a:rPr lang="en-US" altLang="zh-TW" dirty="0" err="1"/>
              <a:t>Eg</a:t>
            </a:r>
            <a:r>
              <a:rPr lang="en-US" altLang="zh-TW" dirty="0"/>
              <a:t>:	Divide </a:t>
            </a:r>
            <a:r>
              <a:rPr lang="en-US" altLang="zh-TW" dirty="0">
                <a:solidFill>
                  <a:srgbClr val="0070C0"/>
                </a:solidFill>
              </a:rPr>
              <a:t>A=[25,21,98,100,76,22,43,60,89,87] </a:t>
            </a:r>
            <a:r>
              <a:rPr lang="en-US" altLang="zh-TW" dirty="0"/>
              <a:t>to</a:t>
            </a:r>
          </a:p>
          <a:p>
            <a:pPr lvl="1"/>
            <a:r>
              <a:rPr lang="en-US" altLang="zh-TW" dirty="0" err="1"/>
              <a:t>Sublist</a:t>
            </a:r>
            <a:r>
              <a:rPr lang="en-US" altLang="zh-TW" dirty="0"/>
              <a:t> A1:	</a:t>
            </a:r>
            <a:r>
              <a:rPr lang="en-US" altLang="zh-TW" dirty="0">
                <a:solidFill>
                  <a:srgbClr val="0070C0"/>
                </a:solidFill>
              </a:rPr>
              <a:t>A1=[25,21,98,100,76]</a:t>
            </a:r>
          </a:p>
          <a:p>
            <a:pPr lvl="1"/>
            <a:r>
              <a:rPr lang="en-US" altLang="zh-TW" dirty="0" err="1"/>
              <a:t>Sublist</a:t>
            </a:r>
            <a:r>
              <a:rPr lang="en-US" altLang="zh-TW" dirty="0"/>
              <a:t> A2:	</a:t>
            </a:r>
            <a:r>
              <a:rPr lang="en-US" altLang="zh-TW" dirty="0">
                <a:solidFill>
                  <a:srgbClr val="0070C0"/>
                </a:solidFill>
              </a:rPr>
              <a:t>A2=[22,43,60,89,87]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4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2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altLang="zh-TW" b="1" dirty="0"/>
              <a:t>Determine the median</a:t>
            </a:r>
            <a:r>
              <a:rPr lang="zh-TW" altLang="en-US" b="1" dirty="0"/>
              <a:t> </a:t>
            </a:r>
            <a:r>
              <a:rPr lang="en-US" altLang="zh-TW" b="1" dirty="0"/>
              <a:t>of every </a:t>
            </a:r>
            <a:r>
              <a:rPr lang="en-US" altLang="zh-TW" b="1" dirty="0" err="1"/>
              <a:t>sublist</a:t>
            </a:r>
            <a:r>
              <a:rPr lang="en-US" altLang="zh-TW" b="1" dirty="0"/>
              <a:t>.</a:t>
            </a:r>
          </a:p>
          <a:p>
            <a:r>
              <a:rPr lang="en-US" altLang="zh-TW" dirty="0"/>
              <a:t>Sorting very small lists takes linear time since these </a:t>
            </a:r>
            <a:r>
              <a:rPr lang="en-US" altLang="zh-TW" dirty="0" err="1"/>
              <a:t>sublists</a:t>
            </a:r>
            <a:r>
              <a:rPr lang="en-US" altLang="zh-TW" dirty="0"/>
              <a:t> have five elements, and this takes O(n) time. </a:t>
            </a:r>
          </a:p>
          <a:p>
            <a:r>
              <a:rPr lang="en-US" altLang="zh-TW" b="1" dirty="0"/>
              <a:t>If the list has an even number of elements, take the floor of the length of the list divided by 2 to find the index of the median.</a:t>
            </a:r>
          </a:p>
          <a:p>
            <a:r>
              <a:rPr lang="en-US" altLang="zh-TW" dirty="0" err="1"/>
              <a:t>Eg</a:t>
            </a:r>
            <a:r>
              <a:rPr lang="en-US" altLang="zh-TW" dirty="0"/>
              <a:t>:</a:t>
            </a:r>
            <a:r>
              <a:rPr lang="en-US" altLang="zh-TW" b="1" dirty="0"/>
              <a:t>	</a:t>
            </a:r>
            <a:r>
              <a:rPr lang="en-US" altLang="zh-TW" dirty="0"/>
              <a:t>Sort</a:t>
            </a:r>
            <a:r>
              <a:rPr lang="en-US" altLang="zh-TW" b="1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A1=[25,21,98,100,76] </a:t>
            </a:r>
            <a:r>
              <a:rPr lang="en-US" altLang="zh-TW" dirty="0"/>
              <a:t>,  </a:t>
            </a:r>
            <a:r>
              <a:rPr lang="en-US" altLang="zh-TW" dirty="0">
                <a:solidFill>
                  <a:srgbClr val="0070C0"/>
                </a:solidFill>
              </a:rPr>
              <a:t>A2=[22,43,60,89,87] </a:t>
            </a:r>
            <a:r>
              <a:rPr lang="en-US" altLang="zh-TW" dirty="0"/>
              <a:t>to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A1=[21,25,76,98,100] 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70C0"/>
                </a:solidFill>
              </a:rPr>
              <a:t>A2=[22,43,60,87,89]</a:t>
            </a:r>
          </a:p>
          <a:p>
            <a:pPr lvl="1"/>
            <a:r>
              <a:rPr lang="en-US" altLang="zh-TW" dirty="0"/>
              <a:t> Get the median out of each list and put them in a list of medians, M:</a:t>
            </a:r>
          </a:p>
          <a:p>
            <a:pPr lvl="1"/>
            <a:r>
              <a:rPr lang="en-US" altLang="zh-TW" dirty="0"/>
              <a:t>A1: </a:t>
            </a:r>
            <a:r>
              <a:rPr lang="en-US" altLang="zh-TW" dirty="0">
                <a:solidFill>
                  <a:srgbClr val="0070C0"/>
                </a:solidFill>
              </a:rPr>
              <a:t>76</a:t>
            </a:r>
            <a:r>
              <a:rPr lang="en-US" altLang="zh-TW" dirty="0"/>
              <a:t> , A2: </a:t>
            </a:r>
            <a:r>
              <a:rPr lang="en-US" altLang="zh-TW" dirty="0">
                <a:solidFill>
                  <a:srgbClr val="0070C0"/>
                </a:solidFill>
              </a:rPr>
              <a:t>60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 = [76, 60]</a:t>
            </a:r>
          </a:p>
          <a:p>
            <a:endParaRPr lang="en-US" altLang="zh-TW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514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3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Use the median-of-median algorithm to </a:t>
            </a:r>
            <a:r>
              <a:rPr lang="en-US" altLang="zh-TW" b="1" dirty="0">
                <a:solidFill>
                  <a:srgbClr val="FF0000"/>
                </a:solidFill>
              </a:rPr>
              <a:t>recursively</a:t>
            </a:r>
            <a:r>
              <a:rPr lang="en-US" altLang="zh-TW" b="1" dirty="0"/>
              <a:t> determine the median of the set of all the medians.</a:t>
            </a:r>
          </a:p>
          <a:p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M=[76,60]</a:t>
            </a:r>
          </a:p>
          <a:p>
            <a:pPr lvl="1"/>
            <a:r>
              <a:rPr lang="en-US" altLang="zh-TW" dirty="0"/>
              <a:t>Sort this: </a:t>
            </a:r>
            <a:r>
              <a:rPr lang="en-US" altLang="zh-TW" dirty="0">
                <a:solidFill>
                  <a:srgbClr val="0070C0"/>
                </a:solidFill>
              </a:rPr>
              <a:t>M = [60,76]</a:t>
            </a:r>
          </a:p>
          <a:p>
            <a:pPr lvl="1"/>
            <a:r>
              <a:rPr lang="en-US" altLang="zh-TW" dirty="0"/>
              <a:t>Pick the median from that list, the length of the list is 2, median index : </a:t>
            </a:r>
            <a:r>
              <a:rPr lang="en-US" altLang="zh-TW" dirty="0">
                <a:solidFill>
                  <a:srgbClr val="0070C0"/>
                </a:solidFill>
              </a:rPr>
              <a:t>2/2=1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Median = M[1] = 76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4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Use this median as the pivot element, x. The pivot is an approximate median of the whole list and then each recursive step hones in on the true median.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3413"/>
              </p:ext>
            </p:extLst>
          </p:nvPr>
        </p:nvGraphicFramePr>
        <p:xfrm>
          <a:off x="3593011" y="3144520"/>
          <a:ext cx="436456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2913">
                  <a:extLst>
                    <a:ext uri="{9D8B030D-6E8A-4147-A177-3AD203B41FA5}">
                      <a16:colId xmlns:a16="http://schemas.microsoft.com/office/drawing/2014/main" val="2742692475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1686903213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1871201027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724344525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308933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98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100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22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87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89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6466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16582" y="2723606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median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29559"/>
              </p:ext>
            </p:extLst>
          </p:nvPr>
        </p:nvGraphicFramePr>
        <p:xfrm>
          <a:off x="5338836" y="4307839"/>
          <a:ext cx="872913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2913">
                  <a:extLst>
                    <a:ext uri="{9D8B030D-6E8A-4147-A177-3AD203B41FA5}">
                      <a16:colId xmlns:a16="http://schemas.microsoft.com/office/drawing/2014/main" val="1871201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6466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258491" y="4714630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median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58246" y="4714630"/>
            <a:ext cx="431074" cy="28191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1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4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Use this median as the pivot element, x. The pivot is an approximate median of the whole list and then each recursive step hones in on the true median.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93011" y="3144520"/>
          <a:ext cx="436456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2913">
                  <a:extLst>
                    <a:ext uri="{9D8B030D-6E8A-4147-A177-3AD203B41FA5}">
                      <a16:colId xmlns:a16="http://schemas.microsoft.com/office/drawing/2014/main" val="2742692475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1686903213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1871201027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724344525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308933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98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100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22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87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89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6466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16582" y="2723606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median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38836" y="4307839"/>
          <a:ext cx="872913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2913">
                  <a:extLst>
                    <a:ext uri="{9D8B030D-6E8A-4147-A177-3AD203B41FA5}">
                      <a16:colId xmlns:a16="http://schemas.microsoft.com/office/drawing/2014/main" val="1871201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6466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258491" y="4714630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median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58246" y="4714630"/>
            <a:ext cx="431074" cy="28191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77150" y="4680187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pivot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8" idx="6"/>
            <a:endCxn id="9" idx="1"/>
          </p:cNvCxnSpPr>
          <p:nvPr/>
        </p:nvCxnSpPr>
        <p:spPr>
          <a:xfrm>
            <a:off x="5989320" y="4855587"/>
            <a:ext cx="587830" cy="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8119</TotalTime>
  <Words>969</Words>
  <Application>Microsoft Office PowerPoint</Application>
  <PresentationFormat>寬螢幕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Microsoft JhengHei UI</vt:lpstr>
      <vt:lpstr>微軟正黑體</vt:lpstr>
      <vt:lpstr>Arial</vt:lpstr>
      <vt:lpstr>Cambria Math</vt:lpstr>
      <vt:lpstr>菱格線條 16x9</vt:lpstr>
      <vt:lpstr>Median-finding Algorithm</vt:lpstr>
      <vt:lpstr>Median of Medians</vt:lpstr>
      <vt:lpstr>Median-finding Algorithm</vt:lpstr>
      <vt:lpstr>Problem</vt:lpstr>
      <vt:lpstr>Algorithm – Step 1</vt:lpstr>
      <vt:lpstr>Algorithm – Step 2</vt:lpstr>
      <vt:lpstr>Algorithm – Step 3</vt:lpstr>
      <vt:lpstr>Algorithm – Step 4</vt:lpstr>
      <vt:lpstr>Algorithm – Step 4</vt:lpstr>
      <vt:lpstr>Algorithm – Step 5</vt:lpstr>
      <vt:lpstr>Algorithm – Step 6</vt:lpstr>
      <vt:lpstr>Algorithm – Step 7</vt:lpstr>
      <vt:lpstr>Prove why the median-of-medians is a good pivot</vt:lpstr>
      <vt:lpstr>Prove continue</vt:lpstr>
      <vt:lpstr>Prove continue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Median-finding Algorithm</dc:title>
  <dc:creator>artha m</dc:creator>
  <cp:lastModifiedBy>'' ''</cp:lastModifiedBy>
  <cp:revision>48</cp:revision>
  <dcterms:created xsi:type="dcterms:W3CDTF">2020-12-01T07:49:31Z</dcterms:created>
  <dcterms:modified xsi:type="dcterms:W3CDTF">2020-12-21T17:28:00Z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