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86" r:id="rId6"/>
    <p:sldId id="284" r:id="rId7"/>
    <p:sldId id="287" r:id="rId8"/>
    <p:sldId id="265" r:id="rId9"/>
    <p:sldId id="272" r:id="rId10"/>
    <p:sldId id="285" r:id="rId11"/>
    <p:sldId id="278" r:id="rId12"/>
    <p:sldId id="279" r:id="rId13"/>
    <p:sldId id="280" r:id="rId14"/>
    <p:sldId id="281" r:id="rId15"/>
    <p:sldId id="282" r:id="rId16"/>
    <p:sldId id="289" r:id="rId17"/>
    <p:sldId id="290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7EA"/>
    <a:srgbClr val="FF6699"/>
    <a:srgbClr val="3E56CE"/>
    <a:srgbClr val="DBB807"/>
    <a:srgbClr val="E9C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545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75852-7746-4C38-AE55-B650BB306519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14FB8-974B-42DE-A539-C7F1F5D43F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87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02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00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26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26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26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12458 - Writing APP</a:t>
            </a:r>
          </a:p>
        </p:txBody>
      </p:sp>
    </p:spTree>
    <p:extLst>
      <p:ext uri="{BB962C8B-B14F-4D97-AF65-F5344CB8AC3E}">
        <p14:creationId xmlns:p14="http://schemas.microsoft.com/office/powerpoint/2010/main" val="424413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5C086CB6-4FE3-4C03-A90F-22308B3C4D79}"/>
              </a:ext>
            </a:extLst>
          </p:cNvPr>
          <p:cNvSpPr txBox="1">
            <a:spLocks/>
          </p:cNvSpPr>
          <p:nvPr/>
        </p:nvSpPr>
        <p:spPr>
          <a:xfrm>
            <a:off x="457200" y="476673"/>
            <a:ext cx="8229600" cy="9361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the checking process for string “</a:t>
            </a:r>
            <a:r>
              <a:rPr lang="en-US" altLang="zh-TW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abcd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as an example: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29D98C-7ECB-4ED4-833D-8AAA7CCEA501}"/>
              </a:ext>
            </a:extLst>
          </p:cNvPr>
          <p:cNvSpPr/>
          <p:nvPr/>
        </p:nvSpPr>
        <p:spPr>
          <a:xfrm>
            <a:off x="3815725" y="1412777"/>
            <a:ext cx="9877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abcd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E6F224-121C-45EC-9723-C4E9E7A72E1A}"/>
              </a:ext>
            </a:extLst>
          </p:cNvPr>
          <p:cNvSpPr/>
          <p:nvPr/>
        </p:nvSpPr>
        <p:spPr>
          <a:xfrm>
            <a:off x="3059832" y="2056493"/>
            <a:ext cx="7906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bcd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EB83C9-130E-4AE7-98CD-4E88FDDB8774}"/>
              </a:ext>
            </a:extLst>
          </p:cNvPr>
          <p:cNvSpPr/>
          <p:nvPr/>
        </p:nvSpPr>
        <p:spPr>
          <a:xfrm>
            <a:off x="4898497" y="2064927"/>
            <a:ext cx="7713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6D11B5-46CA-4D47-ACC4-8501BF3802A2}"/>
              </a:ext>
            </a:extLst>
          </p:cNvPr>
          <p:cNvSpPr/>
          <p:nvPr/>
        </p:nvSpPr>
        <p:spPr>
          <a:xfrm>
            <a:off x="2555776" y="2668649"/>
            <a:ext cx="5741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6E8BFE-946D-47F5-B255-B1786AB69C73}"/>
              </a:ext>
            </a:extLst>
          </p:cNvPr>
          <p:cNvSpPr/>
          <p:nvPr/>
        </p:nvSpPr>
        <p:spPr>
          <a:xfrm>
            <a:off x="3692949" y="2670298"/>
            <a:ext cx="5741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9E1C61-4A14-47DA-8E44-008762C7E7A0}"/>
              </a:ext>
            </a:extLst>
          </p:cNvPr>
          <p:cNvSpPr/>
          <p:nvPr/>
        </p:nvSpPr>
        <p:spPr>
          <a:xfrm>
            <a:off x="4526079" y="2699675"/>
            <a:ext cx="5741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22F95C-56D5-494B-A672-1439E323ADAD}"/>
              </a:ext>
            </a:extLst>
          </p:cNvPr>
          <p:cNvSpPr/>
          <p:nvPr/>
        </p:nvSpPr>
        <p:spPr>
          <a:xfrm>
            <a:off x="5595480" y="2699675"/>
            <a:ext cx="5982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C6CD153-7ECF-4322-978D-E7C1DF1AD9FD}"/>
              </a:ext>
            </a:extLst>
          </p:cNvPr>
          <p:cNvSpPr/>
          <p:nvPr/>
        </p:nvSpPr>
        <p:spPr>
          <a:xfrm>
            <a:off x="873829" y="4129967"/>
            <a:ext cx="73943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check “</a:t>
            </a:r>
            <a:r>
              <a:rPr lang="en-US" altLang="zh-TW" sz="2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twice.</a:t>
            </a:r>
          </a:p>
          <a:p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 redundant checking will even worsen f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long strings.</a:t>
            </a:r>
            <a:b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avoid such situation?</a:t>
            </a:r>
          </a:p>
        </p:txBody>
      </p:sp>
      <p:sp>
        <p:nvSpPr>
          <p:cNvPr id="19" name="箭號: 向下 28">
            <a:extLst>
              <a:ext uri="{FF2B5EF4-FFF2-40B4-BE49-F238E27FC236}">
                <a16:creationId xmlns:a16="http://schemas.microsoft.com/office/drawing/2014/main" id="{7D81014A-A2B5-474C-A84F-FD5DDC49C880}"/>
              </a:ext>
            </a:extLst>
          </p:cNvPr>
          <p:cNvSpPr/>
          <p:nvPr/>
        </p:nvSpPr>
        <p:spPr>
          <a:xfrm rot="2044782">
            <a:off x="3591415" y="1905882"/>
            <a:ext cx="168965" cy="3108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下 29">
            <a:extLst>
              <a:ext uri="{FF2B5EF4-FFF2-40B4-BE49-F238E27FC236}">
                <a16:creationId xmlns:a16="http://schemas.microsoft.com/office/drawing/2014/main" id="{CE0C3FB1-A168-44E1-8D3A-012085CD3A8A}"/>
              </a:ext>
            </a:extLst>
          </p:cNvPr>
          <p:cNvSpPr/>
          <p:nvPr/>
        </p:nvSpPr>
        <p:spPr>
          <a:xfrm rot="19475483">
            <a:off x="4901478" y="1906519"/>
            <a:ext cx="161826" cy="31295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8">
            <a:extLst>
              <a:ext uri="{FF2B5EF4-FFF2-40B4-BE49-F238E27FC236}">
                <a16:creationId xmlns:a16="http://schemas.microsoft.com/office/drawing/2014/main" id="{59EB9AEB-557D-4FFD-9295-EA75ACC98512}"/>
              </a:ext>
            </a:extLst>
          </p:cNvPr>
          <p:cNvSpPr/>
          <p:nvPr/>
        </p:nvSpPr>
        <p:spPr>
          <a:xfrm rot="2044782">
            <a:off x="2968153" y="2519632"/>
            <a:ext cx="168965" cy="3108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9">
            <a:extLst>
              <a:ext uri="{FF2B5EF4-FFF2-40B4-BE49-F238E27FC236}">
                <a16:creationId xmlns:a16="http://schemas.microsoft.com/office/drawing/2014/main" id="{4F588EAD-1E10-4ED0-AD0E-CECF1410ED2F}"/>
              </a:ext>
            </a:extLst>
          </p:cNvPr>
          <p:cNvSpPr/>
          <p:nvPr/>
        </p:nvSpPr>
        <p:spPr>
          <a:xfrm rot="19475483">
            <a:off x="3797373" y="2543198"/>
            <a:ext cx="161826" cy="31295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8">
            <a:extLst>
              <a:ext uri="{FF2B5EF4-FFF2-40B4-BE49-F238E27FC236}">
                <a16:creationId xmlns:a16="http://schemas.microsoft.com/office/drawing/2014/main" id="{359CF022-6808-4E86-A1B1-0420AE38B59A}"/>
              </a:ext>
            </a:extLst>
          </p:cNvPr>
          <p:cNvSpPr/>
          <p:nvPr/>
        </p:nvSpPr>
        <p:spPr>
          <a:xfrm rot="2044782">
            <a:off x="4843075" y="2568832"/>
            <a:ext cx="168965" cy="3108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9">
            <a:extLst>
              <a:ext uri="{FF2B5EF4-FFF2-40B4-BE49-F238E27FC236}">
                <a16:creationId xmlns:a16="http://schemas.microsoft.com/office/drawing/2014/main" id="{629B86FC-A4C6-40CB-B353-74B6AAABC850}"/>
              </a:ext>
            </a:extLst>
          </p:cNvPr>
          <p:cNvSpPr/>
          <p:nvPr/>
        </p:nvSpPr>
        <p:spPr>
          <a:xfrm rot="19475483">
            <a:off x="5672295" y="2592398"/>
            <a:ext cx="161826" cy="31295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73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3288-60F0-457E-BA72-2EB25DC5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 Q. Is it possible to </a:t>
            </a:r>
            <a:r>
              <a:rPr lang="en-US" altLang="zh-TW" sz="3200" dirty="0">
                <a:solidFill>
                  <a:srgbClr val="FF0000"/>
                </a:solidFill>
              </a:rPr>
              <a:t>store</a:t>
            </a:r>
            <a:r>
              <a:rPr lang="en-US" altLang="zh-TW" sz="3200" dirty="0"/>
              <a:t> the result of each recursive function?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5B565-48DE-40A7-BB4C-9F20E718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59514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Yes, use a 2D array 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sz="2400" dirty="0" err="1">
                <a:solidFill>
                  <a:srgbClr val="0070C0"/>
                </a:solidFill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delete_map</a:t>
            </a:r>
            <a:r>
              <a:rPr lang="en-US" altLang="zh-TW" sz="2400" dirty="0">
                <a:solidFill>
                  <a:srgbClr val="FF6699"/>
                </a:solidFill>
              </a:rPr>
              <a:t>[1001][1001]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207496"/>
              </p:ext>
            </p:extLst>
          </p:nvPr>
        </p:nvGraphicFramePr>
        <p:xfrm>
          <a:off x="611560" y="2325268"/>
          <a:ext cx="3098172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467544" y="1835442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219904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899591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297376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763688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30781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3" y="291655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524" y="2532443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3053927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660427" y="183544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216655" y="186455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655825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2" y="405123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1" y="436998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95056" y="5794485"/>
            <a:ext cx="31411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First, initialize it to INT_MAX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743979" y="249143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箭號: 向下 4">
            <a:extLst>
              <a:ext uri="{FF2B5EF4-FFF2-40B4-BE49-F238E27FC236}">
                <a16:creationId xmlns:a16="http://schemas.microsoft.com/office/drawing/2014/main" id="{E1F6C5C7-E550-4865-BACF-1D4E472B6526}"/>
              </a:ext>
            </a:extLst>
          </p:cNvPr>
          <p:cNvSpPr/>
          <p:nvPr/>
        </p:nvSpPr>
        <p:spPr>
          <a:xfrm>
            <a:off x="6176354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箭號: 向下 5">
            <a:extLst>
              <a:ext uri="{FF2B5EF4-FFF2-40B4-BE49-F238E27FC236}">
                <a16:creationId xmlns:a16="http://schemas.microsoft.com/office/drawing/2014/main" id="{627C8E97-EF3B-420B-BB11-C60FC0DF699B}"/>
              </a:ext>
            </a:extLst>
          </p:cNvPr>
          <p:cNvSpPr/>
          <p:nvPr/>
        </p:nvSpPr>
        <p:spPr>
          <a:xfrm>
            <a:off x="6459779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0028464-16C4-47A1-B1B9-02F0DBD36A2B}"/>
              </a:ext>
            </a:extLst>
          </p:cNvPr>
          <p:cNvSpPr/>
          <p:nvPr/>
        </p:nvSpPr>
        <p:spPr>
          <a:xfrm>
            <a:off x="5874489" y="168475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178561" y="165841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8821C03-5D6F-4B06-9925-381ED171E58A}"/>
              </a:ext>
            </a:extLst>
          </p:cNvPr>
          <p:cNvSpPr/>
          <p:nvPr/>
        </p:nvSpPr>
        <p:spPr>
          <a:xfrm>
            <a:off x="4582761" y="3370613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箭號: 向下 20">
            <a:extLst>
              <a:ext uri="{FF2B5EF4-FFF2-40B4-BE49-F238E27FC236}">
                <a16:creationId xmlns:a16="http://schemas.microsoft.com/office/drawing/2014/main" id="{F1379CE0-6E9A-476B-AC1B-C606A20DE703}"/>
              </a:ext>
            </a:extLst>
          </p:cNvPr>
          <p:cNvSpPr/>
          <p:nvPr/>
        </p:nvSpPr>
        <p:spPr>
          <a:xfrm>
            <a:off x="5139215" y="305990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箭號: 向下 21">
            <a:extLst>
              <a:ext uri="{FF2B5EF4-FFF2-40B4-BE49-F238E27FC236}">
                <a16:creationId xmlns:a16="http://schemas.microsoft.com/office/drawing/2014/main" id="{5703B983-E641-4D81-8AE5-021F708BBF79}"/>
              </a:ext>
            </a:extLst>
          </p:cNvPr>
          <p:cNvSpPr/>
          <p:nvPr/>
        </p:nvSpPr>
        <p:spPr>
          <a:xfrm>
            <a:off x="5298137" y="3055276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F63E1CA-F844-48B6-928F-F0EA027E0C7B}"/>
              </a:ext>
            </a:extLst>
          </p:cNvPr>
          <p:cNvSpPr/>
          <p:nvPr/>
        </p:nvSpPr>
        <p:spPr>
          <a:xfrm>
            <a:off x="4837350" y="2554664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A672138-6504-44C0-A112-6D320A5FF351}"/>
              </a:ext>
            </a:extLst>
          </p:cNvPr>
          <p:cNvSpPr/>
          <p:nvPr/>
        </p:nvSpPr>
        <p:spPr>
          <a:xfrm>
            <a:off x="5054263" y="2501664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箭號: 向下 28">
            <a:extLst>
              <a:ext uri="{FF2B5EF4-FFF2-40B4-BE49-F238E27FC236}">
                <a16:creationId xmlns:a16="http://schemas.microsoft.com/office/drawing/2014/main" id="{37822B12-F17C-4FE6-8A4B-7D892865C917}"/>
              </a:ext>
            </a:extLst>
          </p:cNvPr>
          <p:cNvSpPr/>
          <p:nvPr/>
        </p:nvSpPr>
        <p:spPr>
          <a:xfrm rot="2044782">
            <a:off x="5625175" y="294724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箭號: 向下 32">
            <a:extLst>
              <a:ext uri="{FF2B5EF4-FFF2-40B4-BE49-F238E27FC236}">
                <a16:creationId xmlns:a16="http://schemas.microsoft.com/office/drawing/2014/main" id="{40CECCEA-2CDD-4F97-9710-39307B97EF57}"/>
              </a:ext>
            </a:extLst>
          </p:cNvPr>
          <p:cNvSpPr/>
          <p:nvPr/>
        </p:nvSpPr>
        <p:spPr>
          <a:xfrm rot="871527">
            <a:off x="4810702" y="385408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63A3516-4BC4-454D-B9DE-BDE5C279732A}"/>
              </a:ext>
            </a:extLst>
          </p:cNvPr>
          <p:cNvSpPr/>
          <p:nvPr/>
        </p:nvSpPr>
        <p:spPr>
          <a:xfrm>
            <a:off x="3689428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4382935" y="4583405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3503253" y="41735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3859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76212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13970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49471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8569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23750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5926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381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75765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13523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49024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8524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2330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5881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3913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767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14506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5000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8622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24286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5980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3868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76300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14059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49559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85780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23839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5935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3890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7652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14283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4978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8600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24062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5957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872" y="5209710"/>
            <a:ext cx="23075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2227EA"/>
                </a:solidFill>
              </a:rPr>
              <a:t>How to build?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12171" y="6256150"/>
            <a:ext cx="8492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Second, whenever a new string is processed, save its result to the </a:t>
            </a:r>
            <a:r>
              <a:rPr lang="en-US" altLang="zh-TW" sz="2000" dirty="0" err="1">
                <a:solidFill>
                  <a:srgbClr val="FF0000"/>
                </a:solidFill>
              </a:rPr>
              <a:t>delete_map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9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96" grpId="0"/>
      <p:bldP spid="103" grpId="0"/>
      <p:bldP spid="104" grpId="0" animBg="1"/>
      <p:bldP spid="105" grpId="0" animBg="1"/>
      <p:bldP spid="106" grpId="0"/>
      <p:bldP spid="107" grpId="0"/>
      <p:bldP spid="108" grpId="0"/>
      <p:bldP spid="110" grpId="0" animBg="1"/>
      <p:bldP spid="111" grpId="0" animBg="1"/>
      <p:bldP spid="112" grpId="0"/>
      <p:bldP spid="113" grpId="0"/>
      <p:bldP spid="118" grpId="0" animBg="1"/>
      <p:bldP spid="120" grpId="0" animBg="1"/>
      <p:bldP spid="124" grpId="0"/>
      <p:bldP spid="125" grpId="0" animBg="1"/>
      <p:bldP spid="127" grpId="0"/>
      <p:bldP spid="176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4" grpId="0"/>
      <p:bldP spid="1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3288-60F0-457E-BA72-2EB25DC5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 Q. Is it possible to </a:t>
            </a:r>
            <a:r>
              <a:rPr lang="en-US" altLang="zh-TW" sz="3200" dirty="0">
                <a:solidFill>
                  <a:srgbClr val="FF0000"/>
                </a:solidFill>
              </a:rPr>
              <a:t>store</a:t>
            </a:r>
            <a:r>
              <a:rPr lang="en-US" altLang="zh-TW" sz="3200" dirty="0"/>
              <a:t> the result of each recursive function?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5B565-48DE-40A7-BB4C-9F20E718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59514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Yes, use a 2D array 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sz="2400" dirty="0" err="1">
                <a:solidFill>
                  <a:srgbClr val="0070C0"/>
                </a:solidFill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delete_map</a:t>
            </a:r>
            <a:r>
              <a:rPr lang="en-US" altLang="zh-TW" sz="2400" dirty="0">
                <a:solidFill>
                  <a:srgbClr val="FF6699"/>
                </a:solidFill>
              </a:rPr>
              <a:t>[1001][1001]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207193"/>
              </p:ext>
            </p:extLst>
          </p:nvPr>
        </p:nvGraphicFramePr>
        <p:xfrm>
          <a:off x="611560" y="2325268"/>
          <a:ext cx="3098172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467544" y="1835442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219904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899591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297376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763688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30781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3" y="291655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524" y="2532443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3053927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660427" y="183544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216655" y="186455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655825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2" y="405123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1" y="436998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743979" y="249143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箭號: 向下 4">
            <a:extLst>
              <a:ext uri="{FF2B5EF4-FFF2-40B4-BE49-F238E27FC236}">
                <a16:creationId xmlns:a16="http://schemas.microsoft.com/office/drawing/2014/main" id="{E1F6C5C7-E550-4865-BACF-1D4E472B6526}"/>
              </a:ext>
            </a:extLst>
          </p:cNvPr>
          <p:cNvSpPr/>
          <p:nvPr/>
        </p:nvSpPr>
        <p:spPr>
          <a:xfrm>
            <a:off x="6176354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箭號: 向下 5">
            <a:extLst>
              <a:ext uri="{FF2B5EF4-FFF2-40B4-BE49-F238E27FC236}">
                <a16:creationId xmlns:a16="http://schemas.microsoft.com/office/drawing/2014/main" id="{627C8E97-EF3B-420B-BB11-C60FC0DF699B}"/>
              </a:ext>
            </a:extLst>
          </p:cNvPr>
          <p:cNvSpPr/>
          <p:nvPr/>
        </p:nvSpPr>
        <p:spPr>
          <a:xfrm>
            <a:off x="6459779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0028464-16C4-47A1-B1B9-02F0DBD36A2B}"/>
              </a:ext>
            </a:extLst>
          </p:cNvPr>
          <p:cNvSpPr/>
          <p:nvPr/>
        </p:nvSpPr>
        <p:spPr>
          <a:xfrm>
            <a:off x="5874489" y="168475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178561" y="165841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8821C03-5D6F-4B06-9925-381ED171E58A}"/>
              </a:ext>
            </a:extLst>
          </p:cNvPr>
          <p:cNvSpPr/>
          <p:nvPr/>
        </p:nvSpPr>
        <p:spPr>
          <a:xfrm>
            <a:off x="4582761" y="3370613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箭號: 向下 20">
            <a:extLst>
              <a:ext uri="{FF2B5EF4-FFF2-40B4-BE49-F238E27FC236}">
                <a16:creationId xmlns:a16="http://schemas.microsoft.com/office/drawing/2014/main" id="{F1379CE0-6E9A-476B-AC1B-C606A20DE703}"/>
              </a:ext>
            </a:extLst>
          </p:cNvPr>
          <p:cNvSpPr/>
          <p:nvPr/>
        </p:nvSpPr>
        <p:spPr>
          <a:xfrm>
            <a:off x="5139215" y="305990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箭號: 向下 21">
            <a:extLst>
              <a:ext uri="{FF2B5EF4-FFF2-40B4-BE49-F238E27FC236}">
                <a16:creationId xmlns:a16="http://schemas.microsoft.com/office/drawing/2014/main" id="{5703B983-E641-4D81-8AE5-021F708BBF79}"/>
              </a:ext>
            </a:extLst>
          </p:cNvPr>
          <p:cNvSpPr/>
          <p:nvPr/>
        </p:nvSpPr>
        <p:spPr>
          <a:xfrm>
            <a:off x="5298137" y="3055276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F63E1CA-F844-48B6-928F-F0EA027E0C7B}"/>
              </a:ext>
            </a:extLst>
          </p:cNvPr>
          <p:cNvSpPr/>
          <p:nvPr/>
        </p:nvSpPr>
        <p:spPr>
          <a:xfrm>
            <a:off x="4837350" y="2554664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A672138-6504-44C0-A112-6D320A5FF351}"/>
              </a:ext>
            </a:extLst>
          </p:cNvPr>
          <p:cNvSpPr/>
          <p:nvPr/>
        </p:nvSpPr>
        <p:spPr>
          <a:xfrm>
            <a:off x="5054263" y="2501664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箭號: 向下 28">
            <a:extLst>
              <a:ext uri="{FF2B5EF4-FFF2-40B4-BE49-F238E27FC236}">
                <a16:creationId xmlns:a16="http://schemas.microsoft.com/office/drawing/2014/main" id="{37822B12-F17C-4FE6-8A4B-7D892865C917}"/>
              </a:ext>
            </a:extLst>
          </p:cNvPr>
          <p:cNvSpPr/>
          <p:nvPr/>
        </p:nvSpPr>
        <p:spPr>
          <a:xfrm rot="2044782">
            <a:off x="5625175" y="294724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箭號: 向下 32">
            <a:extLst>
              <a:ext uri="{FF2B5EF4-FFF2-40B4-BE49-F238E27FC236}">
                <a16:creationId xmlns:a16="http://schemas.microsoft.com/office/drawing/2014/main" id="{40CECCEA-2CDD-4F97-9710-39307B97EF57}"/>
              </a:ext>
            </a:extLst>
          </p:cNvPr>
          <p:cNvSpPr/>
          <p:nvPr/>
        </p:nvSpPr>
        <p:spPr>
          <a:xfrm rot="871527">
            <a:off x="4810702" y="385408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63A3516-4BC4-454D-B9DE-BDE5C279732A}"/>
              </a:ext>
            </a:extLst>
          </p:cNvPr>
          <p:cNvSpPr/>
          <p:nvPr/>
        </p:nvSpPr>
        <p:spPr>
          <a:xfrm>
            <a:off x="3689428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4382935" y="4583405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4891DAAB-3C08-495C-8B21-ADB4DCCC7EE9}"/>
              </a:ext>
            </a:extLst>
          </p:cNvPr>
          <p:cNvSpPr/>
          <p:nvPr/>
        </p:nvSpPr>
        <p:spPr>
          <a:xfrm>
            <a:off x="3592278" y="3791013"/>
            <a:ext cx="10888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0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" name="箭號: 向下 72">
            <a:extLst>
              <a:ext uri="{FF2B5EF4-FFF2-40B4-BE49-F238E27FC236}">
                <a16:creationId xmlns:a16="http://schemas.microsoft.com/office/drawing/2014/main" id="{2D098151-10F9-412E-9BA8-A17CAEA88077}"/>
              </a:ext>
            </a:extLst>
          </p:cNvPr>
          <p:cNvSpPr/>
          <p:nvPr/>
        </p:nvSpPr>
        <p:spPr>
          <a:xfrm rot="11847502">
            <a:off x="4557048" y="3831013"/>
            <a:ext cx="180000" cy="360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3859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76212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13970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49471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8569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23750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5926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381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75765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13523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49024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8524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2330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5881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3913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767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14506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5000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24286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5980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3868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76300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14059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49559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85780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23839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5935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3890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7652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14283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4978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8600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24062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5957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49271" y="382179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箭號: 向下 33">
            <a:extLst>
              <a:ext uri="{FF2B5EF4-FFF2-40B4-BE49-F238E27FC236}">
                <a16:creationId xmlns:a16="http://schemas.microsoft.com/office/drawing/2014/main" id="{5349E828-CD5E-4292-BDF2-7AEA285EBA4C}"/>
              </a:ext>
            </a:extLst>
          </p:cNvPr>
          <p:cNvSpPr/>
          <p:nvPr/>
        </p:nvSpPr>
        <p:spPr>
          <a:xfrm rot="21023482">
            <a:off x="5387964" y="3867177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1348119-E7C7-40F0-821F-3B1BA86BD1E2}"/>
              </a:ext>
            </a:extLst>
          </p:cNvPr>
          <p:cNvSpPr/>
          <p:nvPr/>
        </p:nvSpPr>
        <p:spPr>
          <a:xfrm>
            <a:off x="5214957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5770140" y="4576827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3503253" y="41735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4804504" y="4173551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783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3" grpId="0" animBg="1"/>
      <p:bldP spid="89" grpId="0" animBg="1"/>
      <p:bldP spid="90" grpId="0"/>
      <p:bldP spid="91" grpId="0" animBg="1"/>
      <p:bldP spid="94" grpId="0"/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3288-60F0-457E-BA72-2EB25DC5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 Q. Is it possible to </a:t>
            </a:r>
            <a:r>
              <a:rPr lang="en-US" altLang="zh-TW" sz="3200" dirty="0">
                <a:solidFill>
                  <a:srgbClr val="FF0000"/>
                </a:solidFill>
              </a:rPr>
              <a:t>store</a:t>
            </a:r>
            <a:r>
              <a:rPr lang="en-US" altLang="zh-TW" sz="3200" dirty="0"/>
              <a:t> the result of each recursive function?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5B565-48DE-40A7-BB4C-9F20E718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59514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Yes, use a 2D array 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sz="2400" dirty="0" err="1">
                <a:solidFill>
                  <a:srgbClr val="0070C0"/>
                </a:solidFill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delete_map</a:t>
            </a:r>
            <a:r>
              <a:rPr lang="en-US" altLang="zh-TW" sz="2400" dirty="0">
                <a:solidFill>
                  <a:srgbClr val="FF6699"/>
                </a:solidFill>
              </a:rPr>
              <a:t>[1001][1001]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650867"/>
              </p:ext>
            </p:extLst>
          </p:nvPr>
        </p:nvGraphicFramePr>
        <p:xfrm>
          <a:off x="611560" y="2325268"/>
          <a:ext cx="3098172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467544" y="1835442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219904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899591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297376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763688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30781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3" y="291655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524" y="2532443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3053927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660427" y="183544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216655" y="186455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655825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2" y="405123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1" y="436998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743979" y="249143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箭號: 向下 4">
            <a:extLst>
              <a:ext uri="{FF2B5EF4-FFF2-40B4-BE49-F238E27FC236}">
                <a16:creationId xmlns:a16="http://schemas.microsoft.com/office/drawing/2014/main" id="{E1F6C5C7-E550-4865-BACF-1D4E472B6526}"/>
              </a:ext>
            </a:extLst>
          </p:cNvPr>
          <p:cNvSpPr/>
          <p:nvPr/>
        </p:nvSpPr>
        <p:spPr>
          <a:xfrm>
            <a:off x="6176354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箭號: 向下 5">
            <a:extLst>
              <a:ext uri="{FF2B5EF4-FFF2-40B4-BE49-F238E27FC236}">
                <a16:creationId xmlns:a16="http://schemas.microsoft.com/office/drawing/2014/main" id="{627C8E97-EF3B-420B-BB11-C60FC0DF699B}"/>
              </a:ext>
            </a:extLst>
          </p:cNvPr>
          <p:cNvSpPr/>
          <p:nvPr/>
        </p:nvSpPr>
        <p:spPr>
          <a:xfrm>
            <a:off x="6459779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0028464-16C4-47A1-B1B9-02F0DBD36A2B}"/>
              </a:ext>
            </a:extLst>
          </p:cNvPr>
          <p:cNvSpPr/>
          <p:nvPr/>
        </p:nvSpPr>
        <p:spPr>
          <a:xfrm>
            <a:off x="5874489" y="168475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178561" y="165841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8821C03-5D6F-4B06-9925-381ED171E58A}"/>
              </a:ext>
            </a:extLst>
          </p:cNvPr>
          <p:cNvSpPr/>
          <p:nvPr/>
        </p:nvSpPr>
        <p:spPr>
          <a:xfrm>
            <a:off x="4582761" y="3370613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箭號: 向下 20">
            <a:extLst>
              <a:ext uri="{FF2B5EF4-FFF2-40B4-BE49-F238E27FC236}">
                <a16:creationId xmlns:a16="http://schemas.microsoft.com/office/drawing/2014/main" id="{F1379CE0-6E9A-476B-AC1B-C606A20DE703}"/>
              </a:ext>
            </a:extLst>
          </p:cNvPr>
          <p:cNvSpPr/>
          <p:nvPr/>
        </p:nvSpPr>
        <p:spPr>
          <a:xfrm>
            <a:off x="5139215" y="305990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箭號: 向下 21">
            <a:extLst>
              <a:ext uri="{FF2B5EF4-FFF2-40B4-BE49-F238E27FC236}">
                <a16:creationId xmlns:a16="http://schemas.microsoft.com/office/drawing/2014/main" id="{5703B983-E641-4D81-8AE5-021F708BBF79}"/>
              </a:ext>
            </a:extLst>
          </p:cNvPr>
          <p:cNvSpPr/>
          <p:nvPr/>
        </p:nvSpPr>
        <p:spPr>
          <a:xfrm>
            <a:off x="5298137" y="3055276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F63E1CA-F844-48B6-928F-F0EA027E0C7B}"/>
              </a:ext>
            </a:extLst>
          </p:cNvPr>
          <p:cNvSpPr/>
          <p:nvPr/>
        </p:nvSpPr>
        <p:spPr>
          <a:xfrm>
            <a:off x="4837350" y="2554664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A672138-6504-44C0-A112-6D320A5FF351}"/>
              </a:ext>
            </a:extLst>
          </p:cNvPr>
          <p:cNvSpPr/>
          <p:nvPr/>
        </p:nvSpPr>
        <p:spPr>
          <a:xfrm>
            <a:off x="5054263" y="2501664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箭號: 向下 28">
            <a:extLst>
              <a:ext uri="{FF2B5EF4-FFF2-40B4-BE49-F238E27FC236}">
                <a16:creationId xmlns:a16="http://schemas.microsoft.com/office/drawing/2014/main" id="{37822B12-F17C-4FE6-8A4B-7D892865C917}"/>
              </a:ext>
            </a:extLst>
          </p:cNvPr>
          <p:cNvSpPr/>
          <p:nvPr/>
        </p:nvSpPr>
        <p:spPr>
          <a:xfrm rot="2044782">
            <a:off x="5625175" y="294724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箭號: 向下 32">
            <a:extLst>
              <a:ext uri="{FF2B5EF4-FFF2-40B4-BE49-F238E27FC236}">
                <a16:creationId xmlns:a16="http://schemas.microsoft.com/office/drawing/2014/main" id="{40CECCEA-2CDD-4F97-9710-39307B97EF57}"/>
              </a:ext>
            </a:extLst>
          </p:cNvPr>
          <p:cNvSpPr/>
          <p:nvPr/>
        </p:nvSpPr>
        <p:spPr>
          <a:xfrm rot="871527">
            <a:off x="4810702" y="385408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63A3516-4BC4-454D-B9DE-BDE5C279732A}"/>
              </a:ext>
            </a:extLst>
          </p:cNvPr>
          <p:cNvSpPr/>
          <p:nvPr/>
        </p:nvSpPr>
        <p:spPr>
          <a:xfrm>
            <a:off x="3689428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4382935" y="4583405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3859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76212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13970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49471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8569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23750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5926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381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75765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13523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49024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8524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2330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5881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3913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767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14506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5000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24286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5980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3868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76300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14059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49559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85780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23839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5935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3890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7652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14283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4978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8600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24062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5957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49271" y="382179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箭號: 向下 33">
            <a:extLst>
              <a:ext uri="{FF2B5EF4-FFF2-40B4-BE49-F238E27FC236}">
                <a16:creationId xmlns:a16="http://schemas.microsoft.com/office/drawing/2014/main" id="{5349E828-CD5E-4292-BDF2-7AEA285EBA4C}"/>
              </a:ext>
            </a:extLst>
          </p:cNvPr>
          <p:cNvSpPr/>
          <p:nvPr/>
        </p:nvSpPr>
        <p:spPr>
          <a:xfrm rot="21023482">
            <a:off x="5387964" y="3867177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1348119-E7C7-40F0-821F-3B1BA86BD1E2}"/>
              </a:ext>
            </a:extLst>
          </p:cNvPr>
          <p:cNvSpPr/>
          <p:nvPr/>
        </p:nvSpPr>
        <p:spPr>
          <a:xfrm>
            <a:off x="5214957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5770140" y="4576827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C26D8F0-E2CD-4AFD-A378-ECC31737FB84}"/>
              </a:ext>
            </a:extLst>
          </p:cNvPr>
          <p:cNvSpPr/>
          <p:nvPr/>
        </p:nvSpPr>
        <p:spPr>
          <a:xfrm>
            <a:off x="5794640" y="3748157"/>
            <a:ext cx="10888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0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箭號: 向下 76">
            <a:extLst>
              <a:ext uri="{FF2B5EF4-FFF2-40B4-BE49-F238E27FC236}">
                <a16:creationId xmlns:a16="http://schemas.microsoft.com/office/drawing/2014/main" id="{973684F6-9E8D-4385-B4D0-6936F49FD7E8}"/>
              </a:ext>
            </a:extLst>
          </p:cNvPr>
          <p:cNvSpPr/>
          <p:nvPr/>
        </p:nvSpPr>
        <p:spPr>
          <a:xfrm rot="9423548">
            <a:off x="5704640" y="3826550"/>
            <a:ext cx="180000" cy="360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994214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3503253" y="41735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4804504" y="4173551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781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  <p:bldP spid="93" grpId="0"/>
      <p:bldP spid="94" grpId="0" animBg="1"/>
      <p:bldP spid="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3288-60F0-457E-BA72-2EB25DC5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 Q. Is it possible to </a:t>
            </a:r>
            <a:r>
              <a:rPr lang="en-US" altLang="zh-TW" sz="3200" dirty="0">
                <a:solidFill>
                  <a:srgbClr val="FF0000"/>
                </a:solidFill>
              </a:rPr>
              <a:t>store</a:t>
            </a:r>
            <a:r>
              <a:rPr lang="en-US" altLang="zh-TW" sz="3200" dirty="0"/>
              <a:t> the result of each recursive function?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5B565-48DE-40A7-BB4C-9F20E718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59514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Yes, use a 2D array 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sz="2400" dirty="0" err="1">
                <a:solidFill>
                  <a:srgbClr val="0070C0"/>
                </a:solidFill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delete_map</a:t>
            </a:r>
            <a:r>
              <a:rPr lang="en-US" altLang="zh-TW" sz="2400" dirty="0">
                <a:solidFill>
                  <a:srgbClr val="FF6699"/>
                </a:solidFill>
              </a:rPr>
              <a:t>[1001][1001]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12190"/>
              </p:ext>
            </p:extLst>
          </p:nvPr>
        </p:nvGraphicFramePr>
        <p:xfrm>
          <a:off x="611560" y="2325268"/>
          <a:ext cx="3098172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467544" y="1835442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219904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899591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297376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763688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30781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3" y="291655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524" y="2532443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3053927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660427" y="183544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216655" y="186455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655825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2" y="405123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1" y="436998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743979" y="249143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箭號: 向下 4">
            <a:extLst>
              <a:ext uri="{FF2B5EF4-FFF2-40B4-BE49-F238E27FC236}">
                <a16:creationId xmlns:a16="http://schemas.microsoft.com/office/drawing/2014/main" id="{E1F6C5C7-E550-4865-BACF-1D4E472B6526}"/>
              </a:ext>
            </a:extLst>
          </p:cNvPr>
          <p:cNvSpPr/>
          <p:nvPr/>
        </p:nvSpPr>
        <p:spPr>
          <a:xfrm>
            <a:off x="6176354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箭號: 向下 5">
            <a:extLst>
              <a:ext uri="{FF2B5EF4-FFF2-40B4-BE49-F238E27FC236}">
                <a16:creationId xmlns:a16="http://schemas.microsoft.com/office/drawing/2014/main" id="{627C8E97-EF3B-420B-BB11-C60FC0DF699B}"/>
              </a:ext>
            </a:extLst>
          </p:cNvPr>
          <p:cNvSpPr/>
          <p:nvPr/>
        </p:nvSpPr>
        <p:spPr>
          <a:xfrm>
            <a:off x="6459779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0028464-16C4-47A1-B1B9-02F0DBD36A2B}"/>
              </a:ext>
            </a:extLst>
          </p:cNvPr>
          <p:cNvSpPr/>
          <p:nvPr/>
        </p:nvSpPr>
        <p:spPr>
          <a:xfrm>
            <a:off x="5874489" y="168475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178561" y="165841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8821C03-5D6F-4B06-9925-381ED171E58A}"/>
              </a:ext>
            </a:extLst>
          </p:cNvPr>
          <p:cNvSpPr/>
          <p:nvPr/>
        </p:nvSpPr>
        <p:spPr>
          <a:xfrm>
            <a:off x="4582761" y="3370613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箭號: 向下 20">
            <a:extLst>
              <a:ext uri="{FF2B5EF4-FFF2-40B4-BE49-F238E27FC236}">
                <a16:creationId xmlns:a16="http://schemas.microsoft.com/office/drawing/2014/main" id="{F1379CE0-6E9A-476B-AC1B-C606A20DE703}"/>
              </a:ext>
            </a:extLst>
          </p:cNvPr>
          <p:cNvSpPr/>
          <p:nvPr/>
        </p:nvSpPr>
        <p:spPr>
          <a:xfrm>
            <a:off x="5139215" y="305990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箭號: 向下 21">
            <a:extLst>
              <a:ext uri="{FF2B5EF4-FFF2-40B4-BE49-F238E27FC236}">
                <a16:creationId xmlns:a16="http://schemas.microsoft.com/office/drawing/2014/main" id="{5703B983-E641-4D81-8AE5-021F708BBF79}"/>
              </a:ext>
            </a:extLst>
          </p:cNvPr>
          <p:cNvSpPr/>
          <p:nvPr/>
        </p:nvSpPr>
        <p:spPr>
          <a:xfrm>
            <a:off x="5298137" y="3055276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箭號: 向下 28">
            <a:extLst>
              <a:ext uri="{FF2B5EF4-FFF2-40B4-BE49-F238E27FC236}">
                <a16:creationId xmlns:a16="http://schemas.microsoft.com/office/drawing/2014/main" id="{37822B12-F17C-4FE6-8A4B-7D892865C917}"/>
              </a:ext>
            </a:extLst>
          </p:cNvPr>
          <p:cNvSpPr/>
          <p:nvPr/>
        </p:nvSpPr>
        <p:spPr>
          <a:xfrm rot="2044782">
            <a:off x="5625175" y="294724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箭號: 向下 32">
            <a:extLst>
              <a:ext uri="{FF2B5EF4-FFF2-40B4-BE49-F238E27FC236}">
                <a16:creationId xmlns:a16="http://schemas.microsoft.com/office/drawing/2014/main" id="{40CECCEA-2CDD-4F97-9710-39307B97EF57}"/>
              </a:ext>
            </a:extLst>
          </p:cNvPr>
          <p:cNvSpPr/>
          <p:nvPr/>
        </p:nvSpPr>
        <p:spPr>
          <a:xfrm rot="871527">
            <a:off x="4810702" y="385408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63A3516-4BC4-454D-B9DE-BDE5C279732A}"/>
              </a:ext>
            </a:extLst>
          </p:cNvPr>
          <p:cNvSpPr/>
          <p:nvPr/>
        </p:nvSpPr>
        <p:spPr>
          <a:xfrm>
            <a:off x="3689428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4382935" y="4583405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3859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76212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13970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49471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8569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23750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5926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381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75765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13523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49024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8524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2330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5881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3913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767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14506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5000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24286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5980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3868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76300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14059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49559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85780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23839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5935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3890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7652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14283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4978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8600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24062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5957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49271" y="382179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箭號: 向下 33">
            <a:extLst>
              <a:ext uri="{FF2B5EF4-FFF2-40B4-BE49-F238E27FC236}">
                <a16:creationId xmlns:a16="http://schemas.microsoft.com/office/drawing/2014/main" id="{5349E828-CD5E-4292-BDF2-7AEA285EBA4C}"/>
              </a:ext>
            </a:extLst>
          </p:cNvPr>
          <p:cNvSpPr/>
          <p:nvPr/>
        </p:nvSpPr>
        <p:spPr>
          <a:xfrm rot="21023482">
            <a:off x="5387964" y="3867177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1348119-E7C7-40F0-821F-3B1BA86BD1E2}"/>
              </a:ext>
            </a:extLst>
          </p:cNvPr>
          <p:cNvSpPr/>
          <p:nvPr/>
        </p:nvSpPr>
        <p:spPr>
          <a:xfrm>
            <a:off x="5214957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5770140" y="4576827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994214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箭號: 向下 80">
            <a:extLst>
              <a:ext uri="{FF2B5EF4-FFF2-40B4-BE49-F238E27FC236}">
                <a16:creationId xmlns:a16="http://schemas.microsoft.com/office/drawing/2014/main" id="{130DCCD7-AA09-404C-92BD-C62DC4532826}"/>
              </a:ext>
            </a:extLst>
          </p:cNvPr>
          <p:cNvSpPr/>
          <p:nvPr/>
        </p:nvSpPr>
        <p:spPr>
          <a:xfrm rot="12767544">
            <a:off x="5973726" y="2960292"/>
            <a:ext cx="180000" cy="360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7C3BDD4-F4AA-4BC4-8654-8E38E6508000}"/>
              </a:ext>
            </a:extLst>
          </p:cNvPr>
          <p:cNvSpPr/>
          <p:nvPr/>
        </p:nvSpPr>
        <p:spPr>
          <a:xfrm>
            <a:off x="5694451" y="3252787"/>
            <a:ext cx="12891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55129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7DE95CC-5C35-4D15-BD9A-D9D95F762DB4}"/>
              </a:ext>
            </a:extLst>
          </p:cNvPr>
          <p:cNvSpPr/>
          <p:nvPr/>
        </p:nvSpPr>
        <p:spPr>
          <a:xfrm>
            <a:off x="7036034" y="337882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箭號: 向下 24">
            <a:extLst>
              <a:ext uri="{FF2B5EF4-FFF2-40B4-BE49-F238E27FC236}">
                <a16:creationId xmlns:a16="http://schemas.microsoft.com/office/drawing/2014/main" id="{2B864FA8-FEED-4F9F-8C6C-6F67D64A7B32}"/>
              </a:ext>
            </a:extLst>
          </p:cNvPr>
          <p:cNvSpPr/>
          <p:nvPr/>
        </p:nvSpPr>
        <p:spPr>
          <a:xfrm>
            <a:off x="7469532" y="3075539"/>
            <a:ext cx="72008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箭號: 向下 25">
            <a:extLst>
              <a:ext uri="{FF2B5EF4-FFF2-40B4-BE49-F238E27FC236}">
                <a16:creationId xmlns:a16="http://schemas.microsoft.com/office/drawing/2014/main" id="{7A37C7A8-A861-4BA3-92A3-E1D6FCBE9DF4}"/>
              </a:ext>
            </a:extLst>
          </p:cNvPr>
          <p:cNvSpPr/>
          <p:nvPr/>
        </p:nvSpPr>
        <p:spPr>
          <a:xfrm>
            <a:off x="7619939" y="3075041"/>
            <a:ext cx="72008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369AC5D-C294-4318-ADF2-3C79F676DC9E}"/>
              </a:ext>
            </a:extLst>
          </p:cNvPr>
          <p:cNvSpPr/>
          <p:nvPr/>
        </p:nvSpPr>
        <p:spPr>
          <a:xfrm>
            <a:off x="7131162" y="2544442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E42B92DD-F8B9-4C08-8EBB-2FFA7E290C82}"/>
              </a:ext>
            </a:extLst>
          </p:cNvPr>
          <p:cNvSpPr/>
          <p:nvPr/>
        </p:nvSpPr>
        <p:spPr>
          <a:xfrm>
            <a:off x="7313957" y="2490751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箭號: 向下 29">
            <a:extLst>
              <a:ext uri="{FF2B5EF4-FFF2-40B4-BE49-F238E27FC236}">
                <a16:creationId xmlns:a16="http://schemas.microsoft.com/office/drawing/2014/main" id="{23176FBA-5F10-4180-A2C4-52FD3D6F752E}"/>
              </a:ext>
            </a:extLst>
          </p:cNvPr>
          <p:cNvSpPr/>
          <p:nvPr/>
        </p:nvSpPr>
        <p:spPr>
          <a:xfrm rot="19475483">
            <a:off x="7058115" y="296792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EEAEB50-43E0-43A2-8F06-D0DD5CCF8131}"/>
              </a:ext>
            </a:extLst>
          </p:cNvPr>
          <p:cNvSpPr/>
          <p:nvPr/>
        </p:nvSpPr>
        <p:spPr>
          <a:xfrm>
            <a:off x="6603795" y="4639518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箭號: 向下 32">
            <a:extLst>
              <a:ext uri="{FF2B5EF4-FFF2-40B4-BE49-F238E27FC236}">
                <a16:creationId xmlns:a16="http://schemas.microsoft.com/office/drawing/2014/main" id="{40CECCEA-2CDD-4F97-9710-39307B97EF57}"/>
              </a:ext>
            </a:extLst>
          </p:cNvPr>
          <p:cNvSpPr/>
          <p:nvPr/>
        </p:nvSpPr>
        <p:spPr>
          <a:xfrm rot="871527">
            <a:off x="7332550" y="3826189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7170113" y="4569501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3503253" y="41735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4804504" y="4173551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4259533" y="25928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6236871" y="4184903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93FFF6E-122A-46EB-AD42-4CB8D7A2AD3A}"/>
              </a:ext>
            </a:extLst>
          </p:cNvPr>
          <p:cNvSpPr/>
          <p:nvPr/>
        </p:nvSpPr>
        <p:spPr>
          <a:xfrm>
            <a:off x="3901367" y="3982132"/>
            <a:ext cx="28775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2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DB8DC357-F854-44D8-AFE8-45AE72BAFCED}"/>
              </a:ext>
            </a:extLst>
          </p:cNvPr>
          <p:cNvSpPr/>
          <p:nvPr/>
        </p:nvSpPr>
        <p:spPr>
          <a:xfrm>
            <a:off x="6151424" y="4010748"/>
            <a:ext cx="28775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2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108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114" grpId="0" animBg="1"/>
      <p:bldP spid="115" grpId="0"/>
      <p:bldP spid="97" grpId="0"/>
      <p:bldP spid="99" grpId="0"/>
      <p:bldP spid="100" grpId="0" animBg="1"/>
      <p:bldP spid="101" grpId="0" animBg="1"/>
      <p:bldP spid="102" grpId="0"/>
      <p:bldP spid="109" grpId="0"/>
      <p:bldP spid="116" grpId="0" animBg="1"/>
      <p:bldP spid="117" grpId="0"/>
      <p:bldP spid="119" grpId="0" animBg="1"/>
      <p:bldP spid="121" grpId="0" animBg="1"/>
      <p:bldP spid="128" grpId="0"/>
      <p:bldP spid="129" grpId="0"/>
      <p:bldP spid="112" grpId="0"/>
      <p:bldP spid="1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3288-60F0-457E-BA72-2EB25DC5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 Q. Is it possible to </a:t>
            </a:r>
            <a:r>
              <a:rPr lang="en-US" altLang="zh-TW" sz="3200" dirty="0">
                <a:solidFill>
                  <a:srgbClr val="FF0000"/>
                </a:solidFill>
              </a:rPr>
              <a:t>store</a:t>
            </a:r>
            <a:r>
              <a:rPr lang="en-US" altLang="zh-TW" sz="3200" dirty="0"/>
              <a:t> the result of each recursive function?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5B565-48DE-40A7-BB4C-9F20E718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59514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Yes, use a 2D array 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sz="2400" dirty="0" err="1">
                <a:solidFill>
                  <a:srgbClr val="0070C0"/>
                </a:solidFill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delete_map</a:t>
            </a:r>
            <a:r>
              <a:rPr lang="en-US" altLang="zh-TW" sz="2400" dirty="0">
                <a:solidFill>
                  <a:srgbClr val="FF6699"/>
                </a:solidFill>
              </a:rPr>
              <a:t>[1001][1001]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5269"/>
              </p:ext>
            </p:extLst>
          </p:nvPr>
        </p:nvGraphicFramePr>
        <p:xfrm>
          <a:off x="611560" y="2325268"/>
          <a:ext cx="3098172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467544" y="1835442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219904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899591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297376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763688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30781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3" y="291655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524" y="2532443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3053927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660427" y="183544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216655" y="186455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655825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2" y="405123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1" y="436998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743979" y="249143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箭號: 向下 4">
            <a:extLst>
              <a:ext uri="{FF2B5EF4-FFF2-40B4-BE49-F238E27FC236}">
                <a16:creationId xmlns:a16="http://schemas.microsoft.com/office/drawing/2014/main" id="{E1F6C5C7-E550-4865-BACF-1D4E472B6526}"/>
              </a:ext>
            </a:extLst>
          </p:cNvPr>
          <p:cNvSpPr/>
          <p:nvPr/>
        </p:nvSpPr>
        <p:spPr>
          <a:xfrm>
            <a:off x="6176354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箭號: 向下 5">
            <a:extLst>
              <a:ext uri="{FF2B5EF4-FFF2-40B4-BE49-F238E27FC236}">
                <a16:creationId xmlns:a16="http://schemas.microsoft.com/office/drawing/2014/main" id="{627C8E97-EF3B-420B-BB11-C60FC0DF699B}"/>
              </a:ext>
            </a:extLst>
          </p:cNvPr>
          <p:cNvSpPr/>
          <p:nvPr/>
        </p:nvSpPr>
        <p:spPr>
          <a:xfrm>
            <a:off x="6459779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0028464-16C4-47A1-B1B9-02F0DBD36A2B}"/>
              </a:ext>
            </a:extLst>
          </p:cNvPr>
          <p:cNvSpPr/>
          <p:nvPr/>
        </p:nvSpPr>
        <p:spPr>
          <a:xfrm>
            <a:off x="5874489" y="168475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178561" y="165841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8821C03-5D6F-4B06-9925-381ED171E58A}"/>
              </a:ext>
            </a:extLst>
          </p:cNvPr>
          <p:cNvSpPr/>
          <p:nvPr/>
        </p:nvSpPr>
        <p:spPr>
          <a:xfrm>
            <a:off x="4582761" y="3370613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箭號: 向下 20">
            <a:extLst>
              <a:ext uri="{FF2B5EF4-FFF2-40B4-BE49-F238E27FC236}">
                <a16:creationId xmlns:a16="http://schemas.microsoft.com/office/drawing/2014/main" id="{F1379CE0-6E9A-476B-AC1B-C606A20DE703}"/>
              </a:ext>
            </a:extLst>
          </p:cNvPr>
          <p:cNvSpPr/>
          <p:nvPr/>
        </p:nvSpPr>
        <p:spPr>
          <a:xfrm>
            <a:off x="5139215" y="305990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箭號: 向下 21">
            <a:extLst>
              <a:ext uri="{FF2B5EF4-FFF2-40B4-BE49-F238E27FC236}">
                <a16:creationId xmlns:a16="http://schemas.microsoft.com/office/drawing/2014/main" id="{5703B983-E641-4D81-8AE5-021F708BBF79}"/>
              </a:ext>
            </a:extLst>
          </p:cNvPr>
          <p:cNvSpPr/>
          <p:nvPr/>
        </p:nvSpPr>
        <p:spPr>
          <a:xfrm>
            <a:off x="5298137" y="3055276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箭號: 向下 28">
            <a:extLst>
              <a:ext uri="{FF2B5EF4-FFF2-40B4-BE49-F238E27FC236}">
                <a16:creationId xmlns:a16="http://schemas.microsoft.com/office/drawing/2014/main" id="{37822B12-F17C-4FE6-8A4B-7D892865C917}"/>
              </a:ext>
            </a:extLst>
          </p:cNvPr>
          <p:cNvSpPr/>
          <p:nvPr/>
        </p:nvSpPr>
        <p:spPr>
          <a:xfrm rot="2044782">
            <a:off x="5625175" y="294724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箭號: 向下 32">
            <a:extLst>
              <a:ext uri="{FF2B5EF4-FFF2-40B4-BE49-F238E27FC236}">
                <a16:creationId xmlns:a16="http://schemas.microsoft.com/office/drawing/2014/main" id="{40CECCEA-2CDD-4F97-9710-39307B97EF57}"/>
              </a:ext>
            </a:extLst>
          </p:cNvPr>
          <p:cNvSpPr/>
          <p:nvPr/>
        </p:nvSpPr>
        <p:spPr>
          <a:xfrm rot="871527">
            <a:off x="4810702" y="385408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63A3516-4BC4-454D-B9DE-BDE5C279732A}"/>
              </a:ext>
            </a:extLst>
          </p:cNvPr>
          <p:cNvSpPr/>
          <p:nvPr/>
        </p:nvSpPr>
        <p:spPr>
          <a:xfrm>
            <a:off x="3689428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4382935" y="4583405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3859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76212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13970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49471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8569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23750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5926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381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75765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13523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49024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8524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2330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5881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3913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767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14506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24286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5980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3868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76300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14059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49559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85780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23839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5935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3890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7652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14283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4978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8600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24062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5957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49271" y="382179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箭號: 向下 33">
            <a:extLst>
              <a:ext uri="{FF2B5EF4-FFF2-40B4-BE49-F238E27FC236}">
                <a16:creationId xmlns:a16="http://schemas.microsoft.com/office/drawing/2014/main" id="{5349E828-CD5E-4292-BDF2-7AEA285EBA4C}"/>
              </a:ext>
            </a:extLst>
          </p:cNvPr>
          <p:cNvSpPr/>
          <p:nvPr/>
        </p:nvSpPr>
        <p:spPr>
          <a:xfrm rot="21023482">
            <a:off x="5387964" y="3867177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1348119-E7C7-40F0-821F-3B1BA86BD1E2}"/>
              </a:ext>
            </a:extLst>
          </p:cNvPr>
          <p:cNvSpPr/>
          <p:nvPr/>
        </p:nvSpPr>
        <p:spPr>
          <a:xfrm>
            <a:off x="5214957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5770140" y="4576827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994214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52540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7DE95CC-5C35-4D15-BD9A-D9D95F762DB4}"/>
              </a:ext>
            </a:extLst>
          </p:cNvPr>
          <p:cNvSpPr/>
          <p:nvPr/>
        </p:nvSpPr>
        <p:spPr>
          <a:xfrm>
            <a:off x="7036034" y="337882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箭號: 向下 24">
            <a:extLst>
              <a:ext uri="{FF2B5EF4-FFF2-40B4-BE49-F238E27FC236}">
                <a16:creationId xmlns:a16="http://schemas.microsoft.com/office/drawing/2014/main" id="{2B864FA8-FEED-4F9F-8C6C-6F67D64A7B32}"/>
              </a:ext>
            </a:extLst>
          </p:cNvPr>
          <p:cNvSpPr/>
          <p:nvPr/>
        </p:nvSpPr>
        <p:spPr>
          <a:xfrm>
            <a:off x="7469532" y="3075539"/>
            <a:ext cx="72008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箭號: 向下 25">
            <a:extLst>
              <a:ext uri="{FF2B5EF4-FFF2-40B4-BE49-F238E27FC236}">
                <a16:creationId xmlns:a16="http://schemas.microsoft.com/office/drawing/2014/main" id="{7A37C7A8-A861-4BA3-92A3-E1D6FCBE9DF4}"/>
              </a:ext>
            </a:extLst>
          </p:cNvPr>
          <p:cNvSpPr/>
          <p:nvPr/>
        </p:nvSpPr>
        <p:spPr>
          <a:xfrm>
            <a:off x="7619939" y="3075041"/>
            <a:ext cx="72008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369AC5D-C294-4318-ADF2-3C79F676DC9E}"/>
              </a:ext>
            </a:extLst>
          </p:cNvPr>
          <p:cNvSpPr/>
          <p:nvPr/>
        </p:nvSpPr>
        <p:spPr>
          <a:xfrm>
            <a:off x="7131162" y="2544442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E42B92DD-F8B9-4C08-8EBB-2FFA7E290C82}"/>
              </a:ext>
            </a:extLst>
          </p:cNvPr>
          <p:cNvSpPr/>
          <p:nvPr/>
        </p:nvSpPr>
        <p:spPr>
          <a:xfrm>
            <a:off x="7313957" y="2490751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箭號: 向下 29">
            <a:extLst>
              <a:ext uri="{FF2B5EF4-FFF2-40B4-BE49-F238E27FC236}">
                <a16:creationId xmlns:a16="http://schemas.microsoft.com/office/drawing/2014/main" id="{23176FBA-5F10-4180-A2C4-52FD3D6F752E}"/>
              </a:ext>
            </a:extLst>
          </p:cNvPr>
          <p:cNvSpPr/>
          <p:nvPr/>
        </p:nvSpPr>
        <p:spPr>
          <a:xfrm rot="19475483">
            <a:off x="7058115" y="296792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EEAEB50-43E0-43A2-8F06-D0DD5CCF8131}"/>
              </a:ext>
            </a:extLst>
          </p:cNvPr>
          <p:cNvSpPr/>
          <p:nvPr/>
        </p:nvSpPr>
        <p:spPr>
          <a:xfrm>
            <a:off x="6603795" y="4639518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箭號: 向下 32">
            <a:extLst>
              <a:ext uri="{FF2B5EF4-FFF2-40B4-BE49-F238E27FC236}">
                <a16:creationId xmlns:a16="http://schemas.microsoft.com/office/drawing/2014/main" id="{40CECCEA-2CDD-4F97-9710-39307B97EF57}"/>
              </a:ext>
            </a:extLst>
          </p:cNvPr>
          <p:cNvSpPr/>
          <p:nvPr/>
        </p:nvSpPr>
        <p:spPr>
          <a:xfrm rot="871527">
            <a:off x="7332550" y="3826189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7170113" y="4569501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箭號: 向下 72">
            <a:extLst>
              <a:ext uri="{FF2B5EF4-FFF2-40B4-BE49-F238E27FC236}">
                <a16:creationId xmlns:a16="http://schemas.microsoft.com/office/drawing/2014/main" id="{2D098151-10F9-412E-9BA8-A17CAEA88077}"/>
              </a:ext>
            </a:extLst>
          </p:cNvPr>
          <p:cNvSpPr/>
          <p:nvPr/>
        </p:nvSpPr>
        <p:spPr>
          <a:xfrm rot="11847502">
            <a:off x="7048930" y="3817698"/>
            <a:ext cx="180000" cy="360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EEAEB50-43E0-43A2-8F06-D0DD5CCF8131}"/>
              </a:ext>
            </a:extLst>
          </p:cNvPr>
          <p:cNvSpPr/>
          <p:nvPr/>
        </p:nvSpPr>
        <p:spPr>
          <a:xfrm>
            <a:off x="5711547" y="3754789"/>
            <a:ext cx="14534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Done it before!</a:t>
            </a:r>
            <a:b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Ignore it</a:t>
            </a:r>
            <a:endParaRPr lang="zh-TW" alt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1333436-9C45-4278-86AA-97DC24A0F236}"/>
              </a:ext>
            </a:extLst>
          </p:cNvPr>
          <p:cNvSpPr/>
          <p:nvPr/>
        </p:nvSpPr>
        <p:spPr>
          <a:xfrm>
            <a:off x="7917510" y="4636014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箭號: 向下 33">
            <a:extLst>
              <a:ext uri="{FF2B5EF4-FFF2-40B4-BE49-F238E27FC236}">
                <a16:creationId xmlns:a16="http://schemas.microsoft.com/office/drawing/2014/main" id="{5349E828-CD5E-4292-BDF2-7AEA285EBA4C}"/>
              </a:ext>
            </a:extLst>
          </p:cNvPr>
          <p:cNvSpPr/>
          <p:nvPr/>
        </p:nvSpPr>
        <p:spPr>
          <a:xfrm rot="21023482">
            <a:off x="8037166" y="386016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8332038" y="4590414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4A2037B0-6299-4AD2-8C75-35E00FDA69BD}"/>
              </a:ext>
            </a:extLst>
          </p:cNvPr>
          <p:cNvSpPr/>
          <p:nvPr/>
        </p:nvSpPr>
        <p:spPr>
          <a:xfrm>
            <a:off x="3503253" y="41735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25C23895-0E6C-4C1D-851A-E9486B932715}"/>
              </a:ext>
            </a:extLst>
          </p:cNvPr>
          <p:cNvSpPr/>
          <p:nvPr/>
        </p:nvSpPr>
        <p:spPr>
          <a:xfrm>
            <a:off x="4804504" y="4173551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3B7502D1-A000-4505-913C-0A36EA3B7EAC}"/>
              </a:ext>
            </a:extLst>
          </p:cNvPr>
          <p:cNvSpPr/>
          <p:nvPr/>
        </p:nvSpPr>
        <p:spPr>
          <a:xfrm>
            <a:off x="4259533" y="25928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FD5C71A-07D1-4571-B61A-562F336757F2}"/>
              </a:ext>
            </a:extLst>
          </p:cNvPr>
          <p:cNvSpPr/>
          <p:nvPr/>
        </p:nvSpPr>
        <p:spPr>
          <a:xfrm>
            <a:off x="6236871" y="4184903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2F8C98B-054B-420B-A200-030DB04EE9C7}"/>
              </a:ext>
            </a:extLst>
          </p:cNvPr>
          <p:cNvSpPr/>
          <p:nvPr/>
        </p:nvSpPr>
        <p:spPr>
          <a:xfrm>
            <a:off x="7941999" y="4201428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=2,r=2</a:t>
            </a:r>
            <a:endParaRPr lang="zh-TW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267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6" grpId="0"/>
      <p:bldP spid="128" grpId="0"/>
      <p:bldP spid="129" grpId="0" animBg="1"/>
      <p:bldP spid="130" grpId="0" animBg="1"/>
      <p:bldP spid="1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3288-60F0-457E-BA72-2EB25DC5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 Q. Is it possible to </a:t>
            </a:r>
            <a:r>
              <a:rPr lang="en-US" altLang="zh-TW" sz="3200" dirty="0">
                <a:solidFill>
                  <a:srgbClr val="FF0000"/>
                </a:solidFill>
              </a:rPr>
              <a:t>store</a:t>
            </a:r>
            <a:r>
              <a:rPr lang="en-US" altLang="zh-TW" sz="3200" dirty="0"/>
              <a:t> the result of each recursive function?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5B565-48DE-40A7-BB4C-9F20E718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59514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Yes, use a 2D array 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sz="2400" dirty="0">
                <a:solidFill>
                  <a:srgbClr val="0070C0"/>
                </a:solidFill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delete_map</a:t>
            </a:r>
            <a:r>
              <a:rPr lang="en-US" altLang="zh-TW" sz="2400" dirty="0">
                <a:solidFill>
                  <a:srgbClr val="FF6699"/>
                </a:solidFill>
              </a:rPr>
              <a:t>[1001][1001]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11560" y="2325268"/>
          <a:ext cx="3098172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467544" y="1835442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219904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899591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297376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763688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30781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3" y="291655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524" y="2532443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3053927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660427" y="183544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216655" y="186455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655825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2" y="405123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1" y="436998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3859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76212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13970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49471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8569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23750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5926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381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75765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13523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49024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8524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2330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5881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3913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767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14506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24286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5980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3868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76300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14059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49559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85780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23839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5935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3890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7652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14283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4978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8600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24062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5957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49271" y="382179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994214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55129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562164" y="307178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996003" y="308074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64362" y="308074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082" y="5657670"/>
            <a:ext cx="57404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check whether </a:t>
            </a:r>
            <a:r>
              <a:rPr lang="en-US" altLang="zh-TW" sz="2400" dirty="0" err="1">
                <a:solidFill>
                  <a:srgbClr val="FF0000"/>
                </a:solidFill>
              </a:rPr>
              <a:t>delete_map</a:t>
            </a:r>
            <a:r>
              <a:rPr lang="en-US" altLang="zh-TW" sz="2400" dirty="0">
                <a:solidFill>
                  <a:srgbClr val="FF0000"/>
                </a:solidFill>
              </a:rPr>
              <a:t>[l][r] is INT_MAX.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    if so, calculate it.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    If not, use the value inside.</a:t>
            </a:r>
          </a:p>
        </p:txBody>
      </p:sp>
      <p:sp>
        <p:nvSpPr>
          <p:cNvPr id="141" name="矩形 140"/>
          <p:cNvSpPr/>
          <p:nvPr/>
        </p:nvSpPr>
        <p:spPr>
          <a:xfrm>
            <a:off x="203878" y="5170142"/>
            <a:ext cx="23075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2227EA"/>
                </a:solidFill>
              </a:rPr>
              <a:t>How to use?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BB6D3AA-C334-4EA9-8C71-5398786F5153}"/>
              </a:ext>
            </a:extLst>
          </p:cNvPr>
          <p:cNvSpPr/>
          <p:nvPr/>
        </p:nvSpPr>
        <p:spPr>
          <a:xfrm>
            <a:off x="5743979" y="249143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" name="箭號: 向下 4">
            <a:extLst>
              <a:ext uri="{FF2B5EF4-FFF2-40B4-BE49-F238E27FC236}">
                <a16:creationId xmlns:a16="http://schemas.microsoft.com/office/drawing/2014/main" id="{073D9B7F-493A-4277-8E4E-55DFAF22A6DA}"/>
              </a:ext>
            </a:extLst>
          </p:cNvPr>
          <p:cNvSpPr/>
          <p:nvPr/>
        </p:nvSpPr>
        <p:spPr>
          <a:xfrm>
            <a:off x="6176354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箭號: 向下 5">
            <a:extLst>
              <a:ext uri="{FF2B5EF4-FFF2-40B4-BE49-F238E27FC236}">
                <a16:creationId xmlns:a16="http://schemas.microsoft.com/office/drawing/2014/main" id="{6C84D215-A3B0-42F8-BA29-977A4FF690C7}"/>
              </a:ext>
            </a:extLst>
          </p:cNvPr>
          <p:cNvSpPr/>
          <p:nvPr/>
        </p:nvSpPr>
        <p:spPr>
          <a:xfrm>
            <a:off x="6459779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5EBA3B78-D80E-49F0-AD54-87C1FC1EA40D}"/>
              </a:ext>
            </a:extLst>
          </p:cNvPr>
          <p:cNvSpPr/>
          <p:nvPr/>
        </p:nvSpPr>
        <p:spPr>
          <a:xfrm>
            <a:off x="5874489" y="168475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C715715-5722-4DBC-B616-2772B340FADD}"/>
              </a:ext>
            </a:extLst>
          </p:cNvPr>
          <p:cNvSpPr/>
          <p:nvPr/>
        </p:nvSpPr>
        <p:spPr>
          <a:xfrm>
            <a:off x="6178561" y="165841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90359EE-E521-4F60-8D21-BF514250C50A}"/>
              </a:ext>
            </a:extLst>
          </p:cNvPr>
          <p:cNvSpPr/>
          <p:nvPr/>
        </p:nvSpPr>
        <p:spPr>
          <a:xfrm>
            <a:off x="4582761" y="3370613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8" name="箭號: 向下 20">
            <a:extLst>
              <a:ext uri="{FF2B5EF4-FFF2-40B4-BE49-F238E27FC236}">
                <a16:creationId xmlns:a16="http://schemas.microsoft.com/office/drawing/2014/main" id="{92C229BD-ED68-46EA-97AD-A231CEE0D038}"/>
              </a:ext>
            </a:extLst>
          </p:cNvPr>
          <p:cNvSpPr/>
          <p:nvPr/>
        </p:nvSpPr>
        <p:spPr>
          <a:xfrm>
            <a:off x="5139215" y="305990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箭號: 向下 21">
            <a:extLst>
              <a:ext uri="{FF2B5EF4-FFF2-40B4-BE49-F238E27FC236}">
                <a16:creationId xmlns:a16="http://schemas.microsoft.com/office/drawing/2014/main" id="{F8D14F2C-2983-41B1-B414-55A0C77DE39A}"/>
              </a:ext>
            </a:extLst>
          </p:cNvPr>
          <p:cNvSpPr/>
          <p:nvPr/>
        </p:nvSpPr>
        <p:spPr>
          <a:xfrm>
            <a:off x="5298137" y="3055276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箭號: 向下 28">
            <a:extLst>
              <a:ext uri="{FF2B5EF4-FFF2-40B4-BE49-F238E27FC236}">
                <a16:creationId xmlns:a16="http://schemas.microsoft.com/office/drawing/2014/main" id="{F19D43C4-DE36-4254-88C9-5FEF33342C63}"/>
              </a:ext>
            </a:extLst>
          </p:cNvPr>
          <p:cNvSpPr/>
          <p:nvPr/>
        </p:nvSpPr>
        <p:spPr>
          <a:xfrm rot="2044782">
            <a:off x="5625175" y="294724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箭號: 向下 32">
            <a:extLst>
              <a:ext uri="{FF2B5EF4-FFF2-40B4-BE49-F238E27FC236}">
                <a16:creationId xmlns:a16="http://schemas.microsoft.com/office/drawing/2014/main" id="{C2A8CBAF-6981-4EB5-8970-72426E8B1DB0}"/>
              </a:ext>
            </a:extLst>
          </p:cNvPr>
          <p:cNvSpPr/>
          <p:nvPr/>
        </p:nvSpPr>
        <p:spPr>
          <a:xfrm rot="871527">
            <a:off x="4810702" y="385408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FD4A4004-1213-40AE-BFD8-8977C8B8886C}"/>
              </a:ext>
            </a:extLst>
          </p:cNvPr>
          <p:cNvSpPr/>
          <p:nvPr/>
        </p:nvSpPr>
        <p:spPr>
          <a:xfrm>
            <a:off x="3689428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5" name="箭號: 向下 37">
            <a:extLst>
              <a:ext uri="{FF2B5EF4-FFF2-40B4-BE49-F238E27FC236}">
                <a16:creationId xmlns:a16="http://schemas.microsoft.com/office/drawing/2014/main" id="{21FF0A01-A328-42CB-8F1D-49BB6C2CCE20}"/>
              </a:ext>
            </a:extLst>
          </p:cNvPr>
          <p:cNvSpPr/>
          <p:nvPr/>
        </p:nvSpPr>
        <p:spPr>
          <a:xfrm>
            <a:off x="4382935" y="4583405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箭號: 向下 33">
            <a:extLst>
              <a:ext uri="{FF2B5EF4-FFF2-40B4-BE49-F238E27FC236}">
                <a16:creationId xmlns:a16="http://schemas.microsoft.com/office/drawing/2014/main" id="{3563E5BF-3EE4-4C34-9A6D-7CC90107D7FB}"/>
              </a:ext>
            </a:extLst>
          </p:cNvPr>
          <p:cNvSpPr/>
          <p:nvPr/>
        </p:nvSpPr>
        <p:spPr>
          <a:xfrm rot="21023482">
            <a:off x="5387964" y="3867177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8EB8BDF8-C737-4B21-B175-44271F1AF378}"/>
              </a:ext>
            </a:extLst>
          </p:cNvPr>
          <p:cNvSpPr/>
          <p:nvPr/>
        </p:nvSpPr>
        <p:spPr>
          <a:xfrm>
            <a:off x="5214957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箭號: 向下 37">
            <a:extLst>
              <a:ext uri="{FF2B5EF4-FFF2-40B4-BE49-F238E27FC236}">
                <a16:creationId xmlns:a16="http://schemas.microsoft.com/office/drawing/2014/main" id="{8F55CBE2-497B-4CFB-9E99-EC0C5D96A25F}"/>
              </a:ext>
            </a:extLst>
          </p:cNvPr>
          <p:cNvSpPr/>
          <p:nvPr/>
        </p:nvSpPr>
        <p:spPr>
          <a:xfrm>
            <a:off x="5770140" y="4576827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55D1EFB4-5478-479B-BAEC-B6E6547EF6EC}"/>
              </a:ext>
            </a:extLst>
          </p:cNvPr>
          <p:cNvSpPr/>
          <p:nvPr/>
        </p:nvSpPr>
        <p:spPr>
          <a:xfrm>
            <a:off x="7036034" y="337882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6" name="箭號: 向下 29">
            <a:extLst>
              <a:ext uri="{FF2B5EF4-FFF2-40B4-BE49-F238E27FC236}">
                <a16:creationId xmlns:a16="http://schemas.microsoft.com/office/drawing/2014/main" id="{90237021-FB46-4064-B967-EC7E48AA5E31}"/>
              </a:ext>
            </a:extLst>
          </p:cNvPr>
          <p:cNvSpPr/>
          <p:nvPr/>
        </p:nvSpPr>
        <p:spPr>
          <a:xfrm rot="19475483">
            <a:off x="7058115" y="296792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792D344A-86F1-4FDE-AAD6-64F2D4648F83}"/>
              </a:ext>
            </a:extLst>
          </p:cNvPr>
          <p:cNvSpPr/>
          <p:nvPr/>
        </p:nvSpPr>
        <p:spPr>
          <a:xfrm>
            <a:off x="6603795" y="4639518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8" name="箭號: 向下 32">
            <a:extLst>
              <a:ext uri="{FF2B5EF4-FFF2-40B4-BE49-F238E27FC236}">
                <a16:creationId xmlns:a16="http://schemas.microsoft.com/office/drawing/2014/main" id="{1CE67F3B-E29E-4051-A199-FCE0F1535652}"/>
              </a:ext>
            </a:extLst>
          </p:cNvPr>
          <p:cNvSpPr/>
          <p:nvPr/>
        </p:nvSpPr>
        <p:spPr>
          <a:xfrm rot="871527">
            <a:off x="7332550" y="3826189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箭號: 向下 37">
            <a:extLst>
              <a:ext uri="{FF2B5EF4-FFF2-40B4-BE49-F238E27FC236}">
                <a16:creationId xmlns:a16="http://schemas.microsoft.com/office/drawing/2014/main" id="{47C7D2B4-DEAC-4798-A73B-28DB154066E0}"/>
              </a:ext>
            </a:extLst>
          </p:cNvPr>
          <p:cNvSpPr/>
          <p:nvPr/>
        </p:nvSpPr>
        <p:spPr>
          <a:xfrm>
            <a:off x="7170113" y="4569501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BE50858-B270-4060-91E1-10F636D2773E}"/>
              </a:ext>
            </a:extLst>
          </p:cNvPr>
          <p:cNvSpPr/>
          <p:nvPr/>
        </p:nvSpPr>
        <p:spPr>
          <a:xfrm>
            <a:off x="7917510" y="4636014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2" name="箭號: 向下 33">
            <a:extLst>
              <a:ext uri="{FF2B5EF4-FFF2-40B4-BE49-F238E27FC236}">
                <a16:creationId xmlns:a16="http://schemas.microsoft.com/office/drawing/2014/main" id="{9618B033-5B90-435E-9C86-B5AAC8F41432}"/>
              </a:ext>
            </a:extLst>
          </p:cNvPr>
          <p:cNvSpPr/>
          <p:nvPr/>
        </p:nvSpPr>
        <p:spPr>
          <a:xfrm rot="21023482">
            <a:off x="8037166" y="386016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箭號: 向下 37">
            <a:extLst>
              <a:ext uri="{FF2B5EF4-FFF2-40B4-BE49-F238E27FC236}">
                <a16:creationId xmlns:a16="http://schemas.microsoft.com/office/drawing/2014/main" id="{8E47EF69-DF18-4ADD-BF09-4E1A6DC04286}"/>
              </a:ext>
            </a:extLst>
          </p:cNvPr>
          <p:cNvSpPr/>
          <p:nvPr/>
        </p:nvSpPr>
        <p:spPr>
          <a:xfrm>
            <a:off x="8332038" y="4590414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D8C35689-379A-4E31-A9AE-FD5893B84ADD}"/>
              </a:ext>
            </a:extLst>
          </p:cNvPr>
          <p:cNvSpPr/>
          <p:nvPr/>
        </p:nvSpPr>
        <p:spPr>
          <a:xfrm>
            <a:off x="8241135" y="3527411"/>
            <a:ext cx="9887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0</a:t>
            </a:r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7" name="箭號: 向下 76">
            <a:extLst>
              <a:ext uri="{FF2B5EF4-FFF2-40B4-BE49-F238E27FC236}">
                <a16:creationId xmlns:a16="http://schemas.microsoft.com/office/drawing/2014/main" id="{C85A3114-A00B-4330-BF96-5C604F32995A}"/>
              </a:ext>
            </a:extLst>
          </p:cNvPr>
          <p:cNvSpPr/>
          <p:nvPr/>
        </p:nvSpPr>
        <p:spPr>
          <a:xfrm rot="9423548">
            <a:off x="8266078" y="3805637"/>
            <a:ext cx="180000" cy="360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E1026D66-B6A3-49CF-AB14-F33D436A9AAC}"/>
              </a:ext>
            </a:extLst>
          </p:cNvPr>
          <p:cNvSpPr/>
          <p:nvPr/>
        </p:nvSpPr>
        <p:spPr>
          <a:xfrm>
            <a:off x="6233715" y="3239922"/>
            <a:ext cx="12891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" name="箭號: 向下 82">
            <a:extLst>
              <a:ext uri="{FF2B5EF4-FFF2-40B4-BE49-F238E27FC236}">
                <a16:creationId xmlns:a16="http://schemas.microsoft.com/office/drawing/2014/main" id="{80703324-F04C-4ABE-BA3C-26827DBE44D0}"/>
              </a:ext>
            </a:extLst>
          </p:cNvPr>
          <p:cNvSpPr/>
          <p:nvPr/>
        </p:nvSpPr>
        <p:spPr>
          <a:xfrm rot="8883162">
            <a:off x="6638164" y="2980150"/>
            <a:ext cx="180000" cy="360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596A1A06-2715-473C-B31E-38D425639F0D}"/>
              </a:ext>
            </a:extLst>
          </p:cNvPr>
          <p:cNvSpPr/>
          <p:nvPr/>
        </p:nvSpPr>
        <p:spPr>
          <a:xfrm>
            <a:off x="7151781" y="1860151"/>
            <a:ext cx="12892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7" name="箭號: 向下 69">
            <a:extLst>
              <a:ext uri="{FF2B5EF4-FFF2-40B4-BE49-F238E27FC236}">
                <a16:creationId xmlns:a16="http://schemas.microsoft.com/office/drawing/2014/main" id="{4A42F052-9E5F-4F4B-99DC-213343A77535}"/>
              </a:ext>
            </a:extLst>
          </p:cNvPr>
          <p:cNvSpPr/>
          <p:nvPr/>
        </p:nvSpPr>
        <p:spPr>
          <a:xfrm rot="13622840">
            <a:off x="6802984" y="1878191"/>
            <a:ext cx="251209" cy="31967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1A6F241-B71A-4311-B3D4-C5E81813749F}"/>
              </a:ext>
            </a:extLst>
          </p:cNvPr>
          <p:cNvSpPr/>
          <p:nvPr/>
        </p:nvSpPr>
        <p:spPr>
          <a:xfrm>
            <a:off x="3503253" y="41735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694F580-AB81-4681-865A-7F09783575DA}"/>
              </a:ext>
            </a:extLst>
          </p:cNvPr>
          <p:cNvSpPr/>
          <p:nvPr/>
        </p:nvSpPr>
        <p:spPr>
          <a:xfrm>
            <a:off x="4804504" y="4173551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29AFCAC-FBF3-4447-A3A8-A94F69E3A03C}"/>
              </a:ext>
            </a:extLst>
          </p:cNvPr>
          <p:cNvSpPr/>
          <p:nvPr/>
        </p:nvSpPr>
        <p:spPr>
          <a:xfrm>
            <a:off x="4259533" y="25928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BCBBCA5-E72A-4FB8-A5D8-71C834D0522C}"/>
              </a:ext>
            </a:extLst>
          </p:cNvPr>
          <p:cNvSpPr/>
          <p:nvPr/>
        </p:nvSpPr>
        <p:spPr>
          <a:xfrm>
            <a:off x="6236871" y="4184903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159D99-EDE4-4E46-97A0-826967F77227}"/>
              </a:ext>
            </a:extLst>
          </p:cNvPr>
          <p:cNvSpPr/>
          <p:nvPr/>
        </p:nvSpPr>
        <p:spPr>
          <a:xfrm>
            <a:off x="7941999" y="4201428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=2,r=2</a:t>
            </a:r>
            <a:endParaRPr lang="zh-TW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54F4DA-0CE1-48E5-ACAC-F34B9118E0C3}"/>
              </a:ext>
            </a:extLst>
          </p:cNvPr>
          <p:cNvSpPr/>
          <p:nvPr/>
        </p:nvSpPr>
        <p:spPr>
          <a:xfrm>
            <a:off x="7100935" y="2638930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=2,r=3</a:t>
            </a:r>
            <a:endParaRPr lang="zh-TW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AF6B1233-6826-4887-9354-7683D5367A21}"/>
              </a:ext>
            </a:extLst>
          </p:cNvPr>
          <p:cNvSpPr/>
          <p:nvPr/>
        </p:nvSpPr>
        <p:spPr>
          <a:xfrm>
            <a:off x="5786362" y="1799562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=2,r=4</a:t>
            </a:r>
            <a:endParaRPr lang="zh-TW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箭號: 向下 24">
            <a:extLst>
              <a:ext uri="{FF2B5EF4-FFF2-40B4-BE49-F238E27FC236}">
                <a16:creationId xmlns:a16="http://schemas.microsoft.com/office/drawing/2014/main" id="{CC35C477-8024-49AD-9ABE-F37C3B9C6D4F}"/>
              </a:ext>
            </a:extLst>
          </p:cNvPr>
          <p:cNvSpPr/>
          <p:nvPr/>
        </p:nvSpPr>
        <p:spPr>
          <a:xfrm>
            <a:off x="7469532" y="3075539"/>
            <a:ext cx="72008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箭號: 向下 25">
            <a:extLst>
              <a:ext uri="{FF2B5EF4-FFF2-40B4-BE49-F238E27FC236}">
                <a16:creationId xmlns:a16="http://schemas.microsoft.com/office/drawing/2014/main" id="{E795CCB7-02AE-4E03-A1E2-350F5C8400D9}"/>
              </a:ext>
            </a:extLst>
          </p:cNvPr>
          <p:cNvSpPr/>
          <p:nvPr/>
        </p:nvSpPr>
        <p:spPr>
          <a:xfrm>
            <a:off x="7619939" y="3075041"/>
            <a:ext cx="72008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36125E4-6348-403C-BDB7-4EFC3D855EB2}"/>
              </a:ext>
            </a:extLst>
          </p:cNvPr>
          <p:cNvSpPr/>
          <p:nvPr/>
        </p:nvSpPr>
        <p:spPr>
          <a:xfrm>
            <a:off x="7131162" y="2544442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CD87FA9B-6B56-4105-8AFE-46686A9D66FC}"/>
              </a:ext>
            </a:extLst>
          </p:cNvPr>
          <p:cNvSpPr/>
          <p:nvPr/>
        </p:nvSpPr>
        <p:spPr>
          <a:xfrm>
            <a:off x="7313957" y="2490751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3268FC-F329-4559-B52B-CE3ECE3E4550}"/>
              </a:ext>
            </a:extLst>
          </p:cNvPr>
          <p:cNvSpPr/>
          <p:nvPr/>
        </p:nvSpPr>
        <p:spPr>
          <a:xfrm>
            <a:off x="6739356" y="3952596"/>
            <a:ext cx="28775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2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1F97649-66AF-47B5-8BA0-58B1B234AC13}"/>
              </a:ext>
            </a:extLst>
          </p:cNvPr>
          <p:cNvSpPr/>
          <p:nvPr/>
        </p:nvSpPr>
        <p:spPr>
          <a:xfrm>
            <a:off x="8786752" y="3962371"/>
            <a:ext cx="227449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2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D517D99-61D8-4932-B6AC-F00497AF799E}"/>
              </a:ext>
            </a:extLst>
          </p:cNvPr>
          <p:cNvSpPr/>
          <p:nvPr/>
        </p:nvSpPr>
        <p:spPr>
          <a:xfrm>
            <a:off x="8078209" y="3167004"/>
            <a:ext cx="28775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865B7B3-4110-436C-9B99-7F40B121B0B3}"/>
              </a:ext>
            </a:extLst>
          </p:cNvPr>
          <p:cNvSpPr/>
          <p:nvPr/>
        </p:nvSpPr>
        <p:spPr>
          <a:xfrm>
            <a:off x="4516752" y="3135236"/>
            <a:ext cx="28775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275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200" grpId="0"/>
      <p:bldP spid="221" grpId="0"/>
      <p:bldP spid="140" grpId="0"/>
      <p:bldP spid="141" grpId="0"/>
      <p:bldP spid="145" grpId="0"/>
      <p:bldP spid="146" grpId="0"/>
      <p:bldP spid="175" grpId="0"/>
      <p:bldP spid="177" grpId="0" animBg="1"/>
      <p:bldP spid="201" grpId="0"/>
      <p:bldP spid="205" grpId="0" animBg="1"/>
      <p:bldP spid="206" grpId="0"/>
      <p:bldP spid="207" grpId="0" animBg="1"/>
      <p:bldP spid="5" grpId="0"/>
      <p:bldP spid="120" grpId="0"/>
      <p:bldP spid="123" grpId="0"/>
      <p:bldP spid="124" grpId="0"/>
      <p:bldP spid="9" grpId="0"/>
      <p:bldP spid="126" grpId="0"/>
      <p:bldP spid="128" grpId="0"/>
      <p:bldP spid="1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3288-60F0-457E-BA72-2EB25DC5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 Q. Is it possible to </a:t>
            </a:r>
            <a:r>
              <a:rPr lang="en-US" altLang="zh-TW" sz="3200" dirty="0">
                <a:solidFill>
                  <a:srgbClr val="FF0000"/>
                </a:solidFill>
              </a:rPr>
              <a:t>store</a:t>
            </a:r>
            <a:r>
              <a:rPr lang="en-US" altLang="zh-TW" sz="3200" dirty="0"/>
              <a:t> the result of each recursive function?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5B565-48DE-40A7-BB4C-9F20E718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59514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Yes, use a 2D array 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sz="2400" dirty="0">
                <a:solidFill>
                  <a:srgbClr val="0070C0"/>
                </a:solidFill>
              </a:rPr>
              <a:t>in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delete_map</a:t>
            </a:r>
            <a:r>
              <a:rPr lang="en-US" altLang="zh-TW" sz="2400" dirty="0">
                <a:solidFill>
                  <a:srgbClr val="FF6699"/>
                </a:solidFill>
              </a:rPr>
              <a:t>[1001][1001]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11560" y="2325268"/>
          <a:ext cx="3098172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467544" y="1835442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219904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899591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297376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763688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30781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3" y="291655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524" y="2532443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3053927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660427" y="183544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216655" y="186455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655825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2" y="405123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1" y="436998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3859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76212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13970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49471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8569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23750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5926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381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75765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49024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8524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2330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5881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3913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767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24286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5980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3868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76300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14059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49559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85780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23839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5935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3890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7652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14283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4978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8600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24062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5957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49271" y="382179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994214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55129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562164" y="307178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996003" y="308074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64362" y="308074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082" y="5657670"/>
            <a:ext cx="57404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check whether </a:t>
            </a:r>
            <a:r>
              <a:rPr lang="en-US" altLang="zh-TW" sz="2400" dirty="0" err="1">
                <a:solidFill>
                  <a:srgbClr val="FF0000"/>
                </a:solidFill>
              </a:rPr>
              <a:t>delete_map</a:t>
            </a:r>
            <a:r>
              <a:rPr lang="en-US" altLang="zh-TW" sz="2400" dirty="0">
                <a:solidFill>
                  <a:srgbClr val="FF0000"/>
                </a:solidFill>
              </a:rPr>
              <a:t>[l][r] is INT_MAX.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    if so, calculate it.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    If not, use the value inside.</a:t>
            </a:r>
          </a:p>
        </p:txBody>
      </p:sp>
      <p:sp>
        <p:nvSpPr>
          <p:cNvPr id="141" name="矩形 140"/>
          <p:cNvSpPr/>
          <p:nvPr/>
        </p:nvSpPr>
        <p:spPr>
          <a:xfrm>
            <a:off x="203878" y="5170142"/>
            <a:ext cx="23075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2227EA"/>
                </a:solidFill>
              </a:rPr>
              <a:t>How to use?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7503F59-F096-4F5B-B86E-A760B967AAD6}"/>
              </a:ext>
            </a:extLst>
          </p:cNvPr>
          <p:cNvSpPr/>
          <p:nvPr/>
        </p:nvSpPr>
        <p:spPr>
          <a:xfrm>
            <a:off x="3754927" y="879764"/>
            <a:ext cx="5340672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7AA8F6CF-475E-4F70-9EAF-1D6C596B7488}"/>
              </a:ext>
            </a:extLst>
          </p:cNvPr>
          <p:cNvSpPr/>
          <p:nvPr/>
        </p:nvSpPr>
        <p:spPr>
          <a:xfrm>
            <a:off x="3797194" y="879764"/>
            <a:ext cx="5724644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 ,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r) {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delete_left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delete_right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if(l&gt;=r) {		//  </a:t>
            </a:r>
            <a:r>
              <a:rPr lang="en-US" altLang="zh-TW" sz="1400" dirty="0">
                <a:solidFill>
                  <a:srgbClr val="FFC000"/>
                </a:solidFill>
                <a:cs typeface="Courier New" panose="02070309020205020404" pitchFamily="49" charset="0"/>
              </a:rPr>
              <a:t>Basis   step</a:t>
            </a:r>
            <a:endParaRPr lang="en-US" altLang="zh-TW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pt-BR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delete_map[l][r] = 0;</a:t>
            </a:r>
            <a:r>
              <a:rPr lang="en-US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return  0;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if(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[l]==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[r]) {	//</a:t>
            </a:r>
            <a:r>
              <a:rPr lang="en-US" altLang="zh-TW" sz="1400" b="1" dirty="0"/>
              <a:t>  </a:t>
            </a:r>
            <a:r>
              <a:rPr lang="en-US" altLang="zh-TW" sz="1400" dirty="0">
                <a:solidFill>
                  <a:srgbClr val="FFC000"/>
                </a:solidFill>
                <a:cs typeface="Courier New" panose="02070309020205020404" pitchFamily="49" charset="0"/>
              </a:rPr>
              <a:t>Recursive step </a:t>
            </a:r>
            <a:r>
              <a:rPr lang="en-US" altLang="zh-TW" sz="1400" dirty="0">
                <a:solidFill>
                  <a:srgbClr val="92D050"/>
                </a:solidFill>
                <a:cs typeface="Courier New" panose="02070309020205020404" pitchFamily="49" charset="0"/>
              </a:rPr>
              <a:t>case 1</a:t>
            </a:r>
            <a:endParaRPr lang="en-US" altLang="zh-TW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pt-BR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delete_map[l][r] = </a:t>
            </a:r>
            <a:r>
              <a:rPr lang="pt-BR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check_palindrome( l+1, r-1);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return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l+1, r-1);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	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else {	                       //</a:t>
            </a:r>
            <a:r>
              <a:rPr lang="en-US" altLang="zh-TW" sz="1400" b="1" dirty="0"/>
              <a:t>  </a:t>
            </a:r>
            <a:r>
              <a:rPr lang="en-US" altLang="zh-TW" sz="1400" dirty="0">
                <a:solidFill>
                  <a:srgbClr val="FFC000"/>
                </a:solidFill>
                <a:cs typeface="Courier New" panose="02070309020205020404" pitchFamily="49" charset="0"/>
              </a:rPr>
              <a:t>Recursive step </a:t>
            </a:r>
            <a:r>
              <a:rPr lang="en-US" altLang="zh-TW" sz="1400" dirty="0">
                <a:solidFill>
                  <a:srgbClr val="92D050"/>
                </a:solidFill>
                <a:cs typeface="Courier New" panose="02070309020205020404" pitchFamily="49" charset="0"/>
              </a:rPr>
              <a:t>case 2</a:t>
            </a:r>
            <a:endParaRPr lang="en-US" altLang="zh-TW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if(</a:t>
            </a:r>
            <a:r>
              <a:rPr lang="en-US" altLang="zh-TW" sz="1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delete_map</a:t>
            </a:r>
            <a:r>
              <a:rPr lang="en-US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[l][r]==INT_MAX) {	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delete_left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=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l+1,   r);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delete_right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  l, r-1);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</a:t>
            </a:r>
            <a:r>
              <a:rPr lang="en-US" altLang="zh-TW" sz="11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delete_map</a:t>
            </a:r>
            <a:r>
              <a:rPr lang="en-US" altLang="zh-TW" sz="11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[l][r] = </a:t>
            </a:r>
            <a:r>
              <a:rPr lang="en-US" altLang="zh-TW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TW" sz="11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delete_left</a:t>
            </a:r>
            <a:r>
              <a:rPr lang="en-US" altLang="zh-TW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en-US" altLang="zh-TW" sz="11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delete_right</a:t>
            </a:r>
            <a:r>
              <a:rPr lang="en-US" altLang="zh-TW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)? delete_right+1: delete_left+1;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return (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delete_left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delete_right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)? delete_right+1: delete_left+1;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</a:p>
          <a:p>
            <a:endParaRPr lang="en-US" altLang="zh-TW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zh-TW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45F60E-5036-46BE-B38E-245A479600F9}"/>
              </a:ext>
            </a:extLst>
          </p:cNvPr>
          <p:cNvSpPr/>
          <p:nvPr/>
        </p:nvSpPr>
        <p:spPr>
          <a:xfrm>
            <a:off x="4109172" y="1738964"/>
            <a:ext cx="19738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 delete_map[l][r];</a:t>
            </a:r>
            <a:endParaRPr lang="zh-TW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6B25351-2352-4C5D-9201-184C96B21A12}"/>
              </a:ext>
            </a:extLst>
          </p:cNvPr>
          <p:cNvSpPr/>
          <p:nvPr/>
        </p:nvSpPr>
        <p:spPr>
          <a:xfrm>
            <a:off x="4089669" y="2587887"/>
            <a:ext cx="19738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delete_map[l][r];</a:t>
            </a:r>
            <a:endParaRPr lang="zh-TW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B3E6F42-AE19-40BA-A227-A11F8CEA048C}"/>
              </a:ext>
            </a:extLst>
          </p:cNvPr>
          <p:cNvSpPr/>
          <p:nvPr/>
        </p:nvSpPr>
        <p:spPr>
          <a:xfrm>
            <a:off x="4533852" y="3437196"/>
            <a:ext cx="31877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delete_left  = check_palindrome( l+1,   r);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A57FE18-04DE-467A-9DD1-B366EBF39AB0}"/>
              </a:ext>
            </a:extLst>
          </p:cNvPr>
          <p:cNvSpPr/>
          <p:nvPr/>
        </p:nvSpPr>
        <p:spPr>
          <a:xfrm>
            <a:off x="4539307" y="3658414"/>
            <a:ext cx="32101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delete_right = check_palindrome(   l, r-1);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B59A968-3508-4016-8E20-7935D7520B06}"/>
              </a:ext>
            </a:extLst>
          </p:cNvPr>
          <p:cNvSpPr/>
          <p:nvPr/>
        </p:nvSpPr>
        <p:spPr>
          <a:xfrm>
            <a:off x="4533852" y="4078612"/>
            <a:ext cx="19738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delete_map[l][r];</a:t>
            </a:r>
            <a:endParaRPr lang="zh-TW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7F099DD-40BE-4C53-8E7A-6A7790AF23B7}"/>
              </a:ext>
            </a:extLst>
          </p:cNvPr>
          <p:cNvSpPr/>
          <p:nvPr/>
        </p:nvSpPr>
        <p:spPr>
          <a:xfrm>
            <a:off x="4301923" y="4280403"/>
            <a:ext cx="22655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pt-BR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 return delete_map[l][r];</a:t>
            </a:r>
            <a:endParaRPr lang="zh-TW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039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6" grpId="0"/>
      <p:bldP spid="77" grpId="0"/>
      <p:bldP spid="78" grpId="0"/>
      <p:bldP spid="79" grpId="0"/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Description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2271" y="2091489"/>
            <a:ext cx="7344816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Given a string </a:t>
            </a:r>
            <a:r>
              <a:rPr lang="en-US" altLang="zh-TW" b="1" dirty="0"/>
              <a:t>str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Is it possible to transform </a:t>
            </a:r>
            <a:r>
              <a:rPr lang="en-US" altLang="zh-TW" b="1" dirty="0"/>
              <a:t>str</a:t>
            </a:r>
            <a:r>
              <a:rPr lang="en-US" altLang="zh-TW" dirty="0"/>
              <a:t> 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to a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palindrome</a:t>
            </a:r>
            <a:r>
              <a:rPr lang="en-US" altLang="zh-TW" dirty="0"/>
              <a:t>(</a:t>
            </a:r>
            <a:r>
              <a:rPr lang="zh-TW" altLang="en-US" dirty="0"/>
              <a:t>回文</a:t>
            </a:r>
            <a:r>
              <a:rPr lang="en-US" altLang="zh-TW" dirty="0"/>
              <a:t>) 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by </a:t>
            </a:r>
            <a:r>
              <a:rPr lang="en-US" altLang="zh-TW" dirty="0">
                <a:solidFill>
                  <a:srgbClr val="FF0000"/>
                </a:solidFill>
              </a:rPr>
              <a:t>removing</a:t>
            </a:r>
            <a:r>
              <a:rPr lang="en-US" altLang="zh-TW" dirty="0"/>
              <a:t> at most </a:t>
            </a:r>
            <a:r>
              <a:rPr lang="en-US" altLang="zh-TW" b="1" dirty="0"/>
              <a:t>k</a:t>
            </a:r>
            <a:r>
              <a:rPr lang="en-US" altLang="zh-TW" dirty="0"/>
              <a:t> characters?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51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Input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zh-TW" dirty="0"/>
              <a:t> First line is</a:t>
            </a:r>
            <a:r>
              <a:rPr lang="zh-TW" altLang="en-US" dirty="0"/>
              <a:t> </a:t>
            </a:r>
            <a:r>
              <a:rPr lang="en-US" altLang="zh-TW" dirty="0"/>
              <a:t>two integers </a:t>
            </a:r>
            <a:r>
              <a:rPr lang="en-US" altLang="zh-TW" b="1" dirty="0"/>
              <a:t>n</a:t>
            </a:r>
            <a:r>
              <a:rPr lang="en-US" altLang="zh-TW" dirty="0"/>
              <a:t>, </a:t>
            </a:r>
            <a:r>
              <a:rPr lang="en-US" altLang="zh-TW" b="1" dirty="0"/>
              <a:t>k</a:t>
            </a:r>
          </a:p>
          <a:p>
            <a:r>
              <a:rPr lang="zh-TW" altLang="en-US" dirty="0"/>
              <a:t> </a:t>
            </a:r>
            <a:r>
              <a:rPr lang="en-US" altLang="zh-TW" dirty="0"/>
              <a:t>Second line is a string </a:t>
            </a:r>
            <a:r>
              <a:rPr lang="en-US" altLang="zh-TW" b="1" dirty="0"/>
              <a:t>str</a:t>
            </a:r>
            <a:r>
              <a:rPr lang="en-US" altLang="zh-TW" dirty="0"/>
              <a:t>.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sz="2800" b="1" dirty="0"/>
              <a:t> </a:t>
            </a:r>
            <a:endParaRPr lang="en-US" altLang="zh-TW" sz="2800" b="1" dirty="0"/>
          </a:p>
          <a:p>
            <a:r>
              <a:rPr lang="en-US" altLang="zh-TW" b="1" dirty="0"/>
              <a:t>1 &lt;= n &lt;= 1000</a:t>
            </a:r>
            <a:endParaRPr lang="en-US" altLang="zh-TW" dirty="0"/>
          </a:p>
          <a:p>
            <a:r>
              <a:rPr lang="en-US" altLang="zh-TW" b="1" dirty="0"/>
              <a:t>1 &lt;= k &lt;= 20</a:t>
            </a:r>
            <a:r>
              <a:rPr lang="zh-TW" altLang="en-US" b="1" dirty="0"/>
              <a:t>     </a:t>
            </a:r>
            <a:r>
              <a:rPr lang="en-US" altLang="zh-TW" dirty="0"/>
              <a:t>, for the 1-5 </a:t>
            </a:r>
            <a:r>
              <a:rPr lang="en-US" altLang="zh-TW" dirty="0" err="1"/>
              <a:t>th</a:t>
            </a:r>
            <a:r>
              <a:rPr lang="en-US" altLang="zh-TW" dirty="0"/>
              <a:t> test cases</a:t>
            </a:r>
          </a:p>
          <a:p>
            <a:r>
              <a:rPr lang="en-US" altLang="zh-TW" b="1" dirty="0"/>
              <a:t>1 &lt;= k &lt;= 1000</a:t>
            </a:r>
            <a:r>
              <a:rPr lang="en-US" altLang="zh-TW" dirty="0"/>
              <a:t>, for the 6 </a:t>
            </a:r>
            <a:r>
              <a:rPr lang="en-US" altLang="zh-TW" dirty="0" err="1"/>
              <a:t>th</a:t>
            </a:r>
            <a:r>
              <a:rPr lang="en-US" altLang="zh-TW" dirty="0"/>
              <a:t> test case</a:t>
            </a:r>
          </a:p>
          <a:p>
            <a:r>
              <a:rPr lang="en-US" altLang="zh-TW" b="1" dirty="0"/>
              <a:t>str</a:t>
            </a:r>
            <a:r>
              <a:rPr lang="en-US" altLang="zh-TW" dirty="0"/>
              <a:t> is of length </a:t>
            </a:r>
            <a:r>
              <a:rPr lang="en-US" altLang="zh-TW" b="1" dirty="0"/>
              <a:t>n</a:t>
            </a:r>
            <a:r>
              <a:rPr lang="zh-TW" altLang="en-US" b="1" dirty="0"/>
              <a:t> </a:t>
            </a:r>
            <a:r>
              <a:rPr lang="en-US" altLang="zh-TW" b="1" dirty="0"/>
              <a:t>(</a:t>
            </a:r>
            <a:r>
              <a:rPr lang="en-US" altLang="zh-TW" dirty="0"/>
              <a:t>lower case</a:t>
            </a:r>
            <a:r>
              <a:rPr lang="en-US" altLang="zh-TW" b="1" dirty="0"/>
              <a:t>)</a:t>
            </a:r>
            <a:endParaRPr lang="en-US" altLang="zh-TW" dirty="0"/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1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Output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2057399"/>
            <a:ext cx="8229600" cy="4525963"/>
          </a:xfrm>
        </p:spPr>
        <p:txBody>
          <a:bodyPr/>
          <a:lstStyle/>
          <a:p>
            <a:r>
              <a:rPr lang="en-US" altLang="zh-TW" dirty="0"/>
              <a:t>if </a:t>
            </a:r>
            <a:r>
              <a:rPr lang="en-US" altLang="zh-TW" b="1" dirty="0"/>
              <a:t>str</a:t>
            </a:r>
            <a:r>
              <a:rPr lang="en-US" altLang="zh-TW" dirty="0"/>
              <a:t> can be transformed to a palindrome</a:t>
            </a:r>
          </a:p>
          <a:p>
            <a:r>
              <a:rPr lang="en-US" altLang="zh-TW" dirty="0"/>
              <a:t>-&gt; </a:t>
            </a:r>
            <a:r>
              <a:rPr lang="en-US" altLang="zh-TW" dirty="0">
                <a:solidFill>
                  <a:srgbClr val="FF0000"/>
                </a:solidFill>
              </a:rPr>
              <a:t>Yes</a:t>
            </a:r>
          </a:p>
          <a:p>
            <a:r>
              <a:rPr lang="en-US" altLang="zh-TW" dirty="0"/>
              <a:t>If not</a:t>
            </a:r>
          </a:p>
          <a:p>
            <a:r>
              <a:rPr lang="en-US" altLang="zh-TW" dirty="0"/>
              <a:t>-&gt; </a:t>
            </a:r>
            <a:r>
              <a:rPr lang="en-US" altLang="zh-TW" dirty="0">
                <a:solidFill>
                  <a:srgbClr val="FF0000"/>
                </a:solidFill>
              </a:rPr>
              <a:t>No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90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145238"/>
            <a:ext cx="8712968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two integers 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r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that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 the 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border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substring.</a:t>
            </a:r>
          </a:p>
          <a:p>
            <a:pPr marL="742950" lvl="2" indent="-342900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Manipulate the substring 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without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creating a new one</a:t>
            </a:r>
          </a:p>
          <a:p>
            <a:pPr marL="1200150" lvl="3" indent="-342900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don’t really 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characters, just edit 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r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</a:t>
            </a:r>
          </a:p>
          <a:p>
            <a:pPr marL="400050" lvl="2" indent="0">
              <a:buNone/>
            </a:pP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567AB9-EDD3-4C77-ADA7-36BFA4D70F06}"/>
              </a:ext>
            </a:extLst>
          </p:cNvPr>
          <p:cNvSpPr/>
          <p:nvPr/>
        </p:nvSpPr>
        <p:spPr>
          <a:xfrm>
            <a:off x="574702" y="3266488"/>
            <a:ext cx="2064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fadicaf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5F5EAB95-A6F3-4BF5-A47C-71C722DE24CB}"/>
              </a:ext>
            </a:extLst>
          </p:cNvPr>
          <p:cNvSpPr/>
          <p:nvPr/>
        </p:nvSpPr>
        <p:spPr>
          <a:xfrm>
            <a:off x="3025120" y="35285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107A066-92D1-4D75-B90E-1E3E0176A62B}"/>
              </a:ext>
            </a:extLst>
          </p:cNvPr>
          <p:cNvSpPr/>
          <p:nvPr/>
        </p:nvSpPr>
        <p:spPr>
          <a:xfrm>
            <a:off x="2899206" y="3140968"/>
            <a:ext cx="12040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</a:t>
            </a:r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id="{611D939C-F1DD-4A76-9B09-84D87C3C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42467"/>
            <a:ext cx="7320264" cy="72008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/>
              <a:t>Idea - </a:t>
            </a:r>
            <a:r>
              <a:rPr lang="en-US" altLang="zh-TW" sz="3600" dirty="0">
                <a:solidFill>
                  <a:srgbClr val="FFC000"/>
                </a:solidFill>
                <a:cs typeface="Courier New" panose="02070309020205020404" pitchFamily="49" charset="0"/>
              </a:rPr>
              <a:t>intro</a:t>
            </a:r>
            <a:endParaRPr lang="zh-TW" altLang="en-US" sz="36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A333DB-7244-4F6D-8BCE-234F071373EF}"/>
              </a:ext>
            </a:extLst>
          </p:cNvPr>
          <p:cNvSpPr/>
          <p:nvPr/>
        </p:nvSpPr>
        <p:spPr>
          <a:xfrm>
            <a:off x="644246" y="2998127"/>
            <a:ext cx="2792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A333DB-7244-4F6D-8BCE-234F071373EF}"/>
              </a:ext>
            </a:extLst>
          </p:cNvPr>
          <p:cNvSpPr/>
          <p:nvPr/>
        </p:nvSpPr>
        <p:spPr>
          <a:xfrm>
            <a:off x="2280576" y="2943747"/>
            <a:ext cx="3273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7D506B-A93D-44FD-B796-994CCF7FB27C}"/>
              </a:ext>
            </a:extLst>
          </p:cNvPr>
          <p:cNvSpPr/>
          <p:nvPr/>
        </p:nvSpPr>
        <p:spPr>
          <a:xfrm>
            <a:off x="4268099" y="3416895"/>
            <a:ext cx="43768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>
                <a:solidFill>
                  <a:schemeClr val="accent5">
                    <a:lumMod val="75000"/>
                  </a:schemeClr>
                </a:solidFill>
              </a:rPr>
              <a:t>Become palindrome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9319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 animBg="1"/>
      <p:bldP spid="29" grpId="0"/>
      <p:bldP spid="11" grpId="0"/>
      <p:bldP spid="1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6558" y="1062989"/>
            <a:ext cx="8229600" cy="45259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recursive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function: </a:t>
            </a:r>
            <a:r>
              <a:rPr lang="en-US" altLang="zh-TW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TW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</a:t>
            </a:r>
            <a:r>
              <a:rPr lang="en-US" altLang="zh-TW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r) </a:t>
            </a:r>
          </a:p>
          <a:p>
            <a:pPr marL="0" lvl="1" indent="0">
              <a:buNone/>
            </a:pP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this function returns the 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minimum</a:t>
            </a: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 of characters</a:t>
            </a:r>
          </a:p>
          <a:p>
            <a:pPr marL="0" lvl="1" indent="0">
              <a:buNone/>
            </a:pP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we need to 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get palindrome.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567AB9-EDD3-4C77-ADA7-36BFA4D70F06}"/>
              </a:ext>
            </a:extLst>
          </p:cNvPr>
          <p:cNvSpPr/>
          <p:nvPr/>
        </p:nvSpPr>
        <p:spPr>
          <a:xfrm>
            <a:off x="951545" y="4186915"/>
            <a:ext cx="2064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fadicaf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A333DB-7244-4F6D-8BCE-234F071373EF}"/>
              </a:ext>
            </a:extLst>
          </p:cNvPr>
          <p:cNvSpPr/>
          <p:nvPr/>
        </p:nvSpPr>
        <p:spPr>
          <a:xfrm>
            <a:off x="4891331" y="2761238"/>
            <a:ext cx="1412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faiaf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5F5EAB95-A6F3-4BF5-A47C-71C722DE24CB}"/>
              </a:ext>
            </a:extLst>
          </p:cNvPr>
          <p:cNvSpPr/>
          <p:nvPr/>
        </p:nvSpPr>
        <p:spPr>
          <a:xfrm>
            <a:off x="3442950" y="29850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107A066-92D1-4D75-B90E-1E3E0176A62B}"/>
              </a:ext>
            </a:extLst>
          </p:cNvPr>
          <p:cNvSpPr/>
          <p:nvPr/>
        </p:nvSpPr>
        <p:spPr>
          <a:xfrm>
            <a:off x="3206699" y="2561183"/>
            <a:ext cx="14509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d, c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id="{611D939C-F1DD-4A76-9B09-84D87C3C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42467"/>
            <a:ext cx="7320264" cy="72008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/>
              <a:t>Idea – </a:t>
            </a:r>
            <a:r>
              <a:rPr lang="en-US" altLang="zh-TW" sz="3600" dirty="0">
                <a:solidFill>
                  <a:srgbClr val="FFC000"/>
                </a:solidFill>
                <a:cs typeface="Courier New" panose="02070309020205020404" pitchFamily="49" charset="0"/>
              </a:rPr>
              <a:t>our purpose</a:t>
            </a:r>
            <a:endParaRPr lang="zh-TW" altLang="en-US" sz="36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A333DB-7244-4F6D-8BCE-234F071373EF}"/>
              </a:ext>
            </a:extLst>
          </p:cNvPr>
          <p:cNvSpPr/>
          <p:nvPr/>
        </p:nvSpPr>
        <p:spPr>
          <a:xfrm>
            <a:off x="1043608" y="3894527"/>
            <a:ext cx="2792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A333DB-7244-4F6D-8BCE-234F071373EF}"/>
              </a:ext>
            </a:extLst>
          </p:cNvPr>
          <p:cNvSpPr/>
          <p:nvPr/>
        </p:nvSpPr>
        <p:spPr>
          <a:xfrm>
            <a:off x="2688302" y="3894526"/>
            <a:ext cx="3273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206AE32-1F5F-4793-98B5-478671F2FB3D}"/>
              </a:ext>
            </a:extLst>
          </p:cNvPr>
          <p:cNvSpPr/>
          <p:nvPr/>
        </p:nvSpPr>
        <p:spPr>
          <a:xfrm>
            <a:off x="3456771" y="37786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C3ED328A-1641-4C52-9ECF-E6A03C3BBC69}"/>
              </a:ext>
            </a:extLst>
          </p:cNvPr>
          <p:cNvSpPr/>
          <p:nvPr/>
        </p:nvSpPr>
        <p:spPr>
          <a:xfrm>
            <a:off x="3456771" y="447930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BEEB40D3-FB8B-417A-9828-A7D0035BEE2C}"/>
              </a:ext>
            </a:extLst>
          </p:cNvPr>
          <p:cNvSpPr/>
          <p:nvPr/>
        </p:nvSpPr>
        <p:spPr>
          <a:xfrm>
            <a:off x="3480567" y="52587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E62454-C18C-42DD-8CF7-3ADC29162A80}"/>
              </a:ext>
            </a:extLst>
          </p:cNvPr>
          <p:cNvSpPr/>
          <p:nvPr/>
        </p:nvSpPr>
        <p:spPr>
          <a:xfrm>
            <a:off x="3227448" y="3410481"/>
            <a:ext cx="14012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d, </a:t>
            </a:r>
            <a:r>
              <a:rPr lang="en-US" altLang="zh-TW" sz="20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DDB49E-7274-4722-917E-ABF4E53FD104}"/>
              </a:ext>
            </a:extLst>
          </p:cNvPr>
          <p:cNvSpPr/>
          <p:nvPr/>
        </p:nvSpPr>
        <p:spPr>
          <a:xfrm>
            <a:off x="3253133" y="4157994"/>
            <a:ext cx="14332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</a:t>
            </a:r>
            <a:r>
              <a:rPr lang="en-US" altLang="zh-TW" sz="20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c 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35DDD5-E909-4614-A18A-88F2C5FC2526}"/>
              </a:ext>
            </a:extLst>
          </p:cNvPr>
          <p:cNvSpPr/>
          <p:nvPr/>
        </p:nvSpPr>
        <p:spPr>
          <a:xfrm>
            <a:off x="3268104" y="4905507"/>
            <a:ext cx="16320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d, </a:t>
            </a:r>
            <a:r>
              <a:rPr lang="en-US" altLang="zh-TW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c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2A55A72-2CAA-461A-90C2-7D56F77CC7DD}"/>
              </a:ext>
            </a:extLst>
          </p:cNvPr>
          <p:cNvSpPr/>
          <p:nvPr/>
        </p:nvSpPr>
        <p:spPr>
          <a:xfrm>
            <a:off x="4826891" y="3531236"/>
            <a:ext cx="1541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facaf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CF419E1-7886-40C2-A4B8-DDB59A325856}"/>
              </a:ext>
            </a:extLst>
          </p:cNvPr>
          <p:cNvSpPr/>
          <p:nvPr/>
        </p:nvSpPr>
        <p:spPr>
          <a:xfrm>
            <a:off x="4826891" y="4263247"/>
            <a:ext cx="1617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fadaf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C4730B-34DD-4CCF-A00D-203CE52BB10D}"/>
              </a:ext>
            </a:extLst>
          </p:cNvPr>
          <p:cNvSpPr/>
          <p:nvPr/>
        </p:nvSpPr>
        <p:spPr>
          <a:xfrm>
            <a:off x="4837256" y="5031628"/>
            <a:ext cx="12539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faaf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A3EF22-84AD-4845-91F8-E5778797FB84}"/>
              </a:ext>
            </a:extLst>
          </p:cNvPr>
          <p:cNvSpPr/>
          <p:nvPr/>
        </p:nvSpPr>
        <p:spPr>
          <a:xfrm>
            <a:off x="6563638" y="4079191"/>
            <a:ext cx="21409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</a:t>
            </a:r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minimum </a:t>
            </a:r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AAEE625-26D5-4BAD-8D1D-26D44CE52A01}"/>
              </a:ext>
            </a:extLst>
          </p:cNvPr>
          <p:cNvSpPr/>
          <p:nvPr/>
        </p:nvSpPr>
        <p:spPr>
          <a:xfrm>
            <a:off x="3808472" y="5676960"/>
            <a:ext cx="23916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zh-TW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zh-TW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TW" altLang="en-US" sz="1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87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4" grpId="0" animBg="1"/>
      <p:bldP spid="29" grpId="0"/>
      <p:bldP spid="11" grpId="0"/>
      <p:bldP spid="13" grpId="0"/>
      <p:bldP spid="12" grpId="0" animBg="1"/>
      <p:bldP spid="14" grpId="0" animBg="1"/>
      <p:bldP spid="15" grpId="0" animBg="1"/>
      <p:bldP spid="16" grpId="0"/>
      <p:bldP spid="17" grpId="0"/>
      <p:bldP spid="19" grpId="0"/>
      <p:bldP spid="21" grpId="0"/>
      <p:bldP spid="22" grpId="0"/>
      <p:bldP spid="23" grpId="0"/>
      <p:bldP spid="2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42467"/>
            <a:ext cx="7320264" cy="72008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/>
              <a:t>Idea - </a:t>
            </a:r>
            <a:r>
              <a:rPr lang="en-US" altLang="zh-TW" sz="3600" dirty="0">
                <a:solidFill>
                  <a:srgbClr val="FFC000"/>
                </a:solidFill>
                <a:cs typeface="Courier New" panose="02070309020205020404" pitchFamily="49" charset="0"/>
              </a:rPr>
              <a:t>Recursive step: </a:t>
            </a:r>
            <a:r>
              <a:rPr lang="en-US" altLang="zh-TW" sz="3600" dirty="0">
                <a:solidFill>
                  <a:srgbClr val="92D050"/>
                </a:solidFill>
                <a:cs typeface="Courier New" panose="02070309020205020404" pitchFamily="49" charset="0"/>
              </a:rPr>
              <a:t>case 1 </a:t>
            </a:r>
            <a:r>
              <a:rPr lang="en-US" altLang="zh-TW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== </a:t>
            </a:r>
            <a:r>
              <a:rPr lang="en-US" altLang="zh-TW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zh-TW" altLang="en-US" sz="3600" b="1" dirty="0">
              <a:solidFill>
                <a:srgbClr val="92D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21" y="2386059"/>
            <a:ext cx="8229600" cy="45713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have two possible sub-cases :	</a:t>
            </a:r>
          </a:p>
          <a:p>
            <a:pPr marL="0" indent="0">
              <a:buNone/>
            </a:pP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this case, we note that </a:t>
            </a:r>
          </a:p>
          <a:p>
            <a:pPr marL="0" indent="0">
              <a:buNone/>
            </a:pP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pt-BR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check_palindrome(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 </a:t>
            </a:r>
            <a:r>
              <a:rPr lang="pt-BR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pt-BR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== check_palindrome(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 </a:t>
            </a:r>
            <a:r>
              <a:rPr lang="pt-BR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  <a:r>
              <a:rPr lang="pt-BR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r-1</a:t>
            </a:r>
            <a:r>
              <a:rPr lang="pt-BR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pPr marL="0" indent="0">
              <a:buNone/>
            </a:pPr>
            <a:r>
              <a:rPr lang="zh-TW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既然如果</a:t>
            </a:r>
            <a:r>
              <a:rPr lang="en-US" altLang="zh-TW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(L,R)</a:t>
            </a:r>
            <a:r>
              <a:rPr lang="zh-TW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字元對稱，那他所需的</a:t>
            </a:r>
            <a:r>
              <a:rPr lang="en-US" altLang="zh-TW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值就剛好是</a:t>
            </a:r>
            <a:r>
              <a:rPr lang="en-US" altLang="zh-TW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(L+1, R-1)</a:t>
            </a:r>
            <a:r>
              <a:rPr lang="zh-TW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值。</a:t>
            </a:r>
            <a:endParaRPr lang="en-US" altLang="zh-TW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所以就直接調用</a:t>
            </a:r>
            <a:r>
              <a:rPr lang="en-US" altLang="zh-TW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(L+1,R-1)</a:t>
            </a:r>
            <a:r>
              <a:rPr lang="zh-TW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return</a:t>
            </a:r>
            <a:r>
              <a:rPr lang="zh-TW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值就可以了。</a:t>
            </a:r>
            <a:endParaRPr lang="en-US" altLang="zh-TW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所以寫作</a:t>
            </a:r>
            <a:r>
              <a:rPr lang="en-US" altLang="zh-TW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if(str[l]==str[r]) return </a:t>
            </a:r>
            <a:r>
              <a:rPr lang="en-US" altLang="zh-TW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chech_palindrome</a:t>
            </a:r>
            <a:r>
              <a:rPr lang="en-US" altLang="zh-TW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(l+1, r-1)</a:t>
            </a: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0D8DFFB-8F01-4C8B-B412-156D2EEFD0D5}"/>
              </a:ext>
            </a:extLst>
          </p:cNvPr>
          <p:cNvSpPr/>
          <p:nvPr/>
        </p:nvSpPr>
        <p:spPr>
          <a:xfrm>
            <a:off x="4066194" y="2621265"/>
            <a:ext cx="4860193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針對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abca</a:t>
            </a:r>
            <a:r>
              <a:rPr lang="zh-TW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法一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砍掉前面的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，則剩下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bca</a:t>
            </a:r>
            <a:r>
              <a:rPr lang="zh-TW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，此時，若想要成為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Palindrome</a:t>
            </a:r>
            <a:r>
              <a:rPr lang="zh-TW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，就必須要再砍兩個。</a:t>
            </a:r>
            <a:endParaRPr lang="en-US" altLang="zh-TW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但若我們直接在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abca</a:t>
            </a:r>
            <a:r>
              <a:rPr lang="zh-TW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時，就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法二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直接忽略對稱時的頭尾，則結果是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bc</a:t>
            </a:r>
            <a:r>
              <a:rPr lang="zh-TW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，也就是說只要再砍掉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其中任一個，就會成為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Palindrome</a:t>
            </a:r>
            <a:r>
              <a:rPr lang="zh-TW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顯然，如果遇到了首尾字元對稱，法一所砍的數量比法二還多，不會是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，故不採取法一。</a:t>
            </a:r>
            <a:endParaRPr lang="en-US" altLang="zh-TW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C6A9D57-FD0F-43E8-B1EF-743BD42E5010}"/>
              </a:ext>
            </a:extLst>
          </p:cNvPr>
          <p:cNvSpPr/>
          <p:nvPr/>
        </p:nvSpPr>
        <p:spPr>
          <a:xfrm>
            <a:off x="4053729" y="4717609"/>
            <a:ext cx="4622615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TW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ow it’s a </a:t>
            </a:r>
            <a:r>
              <a:rPr lang="pt-BR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palindrome,</a:t>
            </a:r>
            <a:r>
              <a:rPr lang="zh-TW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</a:t>
            </a:r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character.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 as same as we ignore it from beginning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ABD97B7-F70F-4D5E-9BB4-A630C7D712E2}"/>
              </a:ext>
            </a:extLst>
          </p:cNvPr>
          <p:cNvGrpSpPr/>
          <p:nvPr/>
        </p:nvGrpSpPr>
        <p:grpSpPr>
          <a:xfrm>
            <a:off x="585151" y="2769326"/>
            <a:ext cx="4622616" cy="2143672"/>
            <a:chOff x="605966" y="3468177"/>
            <a:chExt cx="4622616" cy="2143672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21A630C-D6B3-4F4D-9625-4C753DF60AB3}"/>
                </a:ext>
              </a:extLst>
            </p:cNvPr>
            <p:cNvSpPr/>
            <p:nvPr/>
          </p:nvSpPr>
          <p:spPr>
            <a:xfrm>
              <a:off x="911098" y="3951566"/>
              <a:ext cx="96513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32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abca</a:t>
              </a:r>
              <a:endPara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438F58A-C48E-4764-8872-327FFD87ADE8}"/>
                </a:ext>
              </a:extLst>
            </p:cNvPr>
            <p:cNvSpPr/>
            <p:nvPr/>
          </p:nvSpPr>
          <p:spPr>
            <a:xfrm>
              <a:off x="911098" y="5027074"/>
              <a:ext cx="94590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32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aaca</a:t>
              </a:r>
              <a:endPara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679F3332-D8B5-4699-A165-1142223BEC52}"/>
                </a:ext>
              </a:extLst>
            </p:cNvPr>
            <p:cNvSpPr/>
            <p:nvPr/>
          </p:nvSpPr>
          <p:spPr>
            <a:xfrm>
              <a:off x="1710921" y="3781579"/>
              <a:ext cx="157626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Remove</a:t>
              </a:r>
              <a:r>
                <a:rPr lang="en-US" altLang="zh-TW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str[</a:t>
              </a:r>
              <a:r>
                <a:rPr lang="en-US" altLang="zh-TW" sz="2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l</a:t>
              </a:r>
              <a:r>
                <a:rPr lang="en-US" altLang="zh-TW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</a:t>
              </a:r>
              <a:endParaRPr lang="zh-TW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865C1A2-0783-4079-8499-28CD8227AAA1}"/>
                </a:ext>
              </a:extLst>
            </p:cNvPr>
            <p:cNvSpPr/>
            <p:nvPr/>
          </p:nvSpPr>
          <p:spPr>
            <a:xfrm>
              <a:off x="3185774" y="3934488"/>
              <a:ext cx="76796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32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bca</a:t>
              </a:r>
              <a:endPara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08C771DA-59E5-41C0-9784-025AAB3C19B2}"/>
                </a:ext>
              </a:extLst>
            </p:cNvPr>
            <p:cNvSpPr/>
            <p:nvPr/>
          </p:nvSpPr>
          <p:spPr>
            <a:xfrm>
              <a:off x="3181670" y="4980866"/>
              <a:ext cx="74873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aca</a:t>
              </a:r>
              <a:endParaRPr lang="zh-TW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1" name="箭號: 向右 23">
              <a:extLst>
                <a:ext uri="{FF2B5EF4-FFF2-40B4-BE49-F238E27FC236}">
                  <a16:creationId xmlns:a16="http://schemas.microsoft.com/office/drawing/2014/main" id="{6FB975B9-A37D-4A08-8893-677167A87C45}"/>
                </a:ext>
              </a:extLst>
            </p:cNvPr>
            <p:cNvSpPr/>
            <p:nvPr/>
          </p:nvSpPr>
          <p:spPr>
            <a:xfrm>
              <a:off x="2140312" y="4129469"/>
              <a:ext cx="709742" cy="2621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A85C1280-7374-434B-B37D-09756EAB4C7E}"/>
                </a:ext>
              </a:extLst>
            </p:cNvPr>
            <p:cNvSpPr/>
            <p:nvPr/>
          </p:nvSpPr>
          <p:spPr>
            <a:xfrm>
              <a:off x="1710921" y="4902274"/>
              <a:ext cx="157626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Remove</a:t>
              </a:r>
              <a:r>
                <a:rPr lang="en-US" altLang="zh-TW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str[</a:t>
              </a:r>
              <a:r>
                <a:rPr lang="en-US" altLang="zh-TW" sz="2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l</a:t>
              </a:r>
              <a:r>
                <a:rPr lang="en-US" altLang="zh-TW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</a:t>
              </a:r>
              <a:endParaRPr lang="zh-TW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3" name="箭號: 向右 28">
              <a:extLst>
                <a:ext uri="{FF2B5EF4-FFF2-40B4-BE49-F238E27FC236}">
                  <a16:creationId xmlns:a16="http://schemas.microsoft.com/office/drawing/2014/main" id="{250DC9BB-BDC0-49E4-ACDB-5DD3AC187233}"/>
                </a:ext>
              </a:extLst>
            </p:cNvPr>
            <p:cNvSpPr/>
            <p:nvPr/>
          </p:nvSpPr>
          <p:spPr>
            <a:xfrm>
              <a:off x="2144183" y="5220373"/>
              <a:ext cx="709742" cy="2621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D2D1813-1583-448C-8283-F11B2688039B}"/>
                </a:ext>
              </a:extLst>
            </p:cNvPr>
            <p:cNvSpPr/>
            <p:nvPr/>
          </p:nvSpPr>
          <p:spPr>
            <a:xfrm>
              <a:off x="605967" y="3468177"/>
              <a:ext cx="462261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(1) If str[</a:t>
              </a:r>
              <a:r>
                <a:rPr lang="en-US" altLang="zh-TW" sz="16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l</a:t>
              </a:r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!= </a:t>
              </a:r>
              <a:r>
                <a:rPr lang="en-US" altLang="zh-TW" sz="16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str</a:t>
              </a:r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[</a:t>
              </a:r>
              <a:r>
                <a:rPr lang="en-US" altLang="zh-TW" sz="16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l+</a:t>
              </a:r>
              <a:r>
                <a:rPr lang="en-US" altLang="zh-TW" sz="1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1</a:t>
              </a:r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34EF81B9-6B7F-437E-B4EE-8295E75E9789}"/>
                </a:ext>
              </a:extLst>
            </p:cNvPr>
            <p:cNvSpPr/>
            <p:nvPr/>
          </p:nvSpPr>
          <p:spPr>
            <a:xfrm>
              <a:off x="605966" y="4564700"/>
              <a:ext cx="462261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(2) If str[</a:t>
              </a:r>
              <a:r>
                <a:rPr lang="en-US" altLang="zh-TW" sz="16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l</a:t>
              </a:r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 == str[</a:t>
              </a:r>
              <a:r>
                <a:rPr lang="en-US" altLang="zh-TW" sz="16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l+</a:t>
              </a:r>
              <a:r>
                <a:rPr lang="en-US" altLang="zh-TW" sz="16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1</a:t>
              </a:r>
              <a:r>
                <a: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]</a:t>
              </a:r>
            </a:p>
          </p:txBody>
        </p:sp>
      </p:grpSp>
      <p:sp>
        <p:nvSpPr>
          <p:cNvPr id="88" name="矩形 87">
            <a:extLst>
              <a:ext uri="{FF2B5EF4-FFF2-40B4-BE49-F238E27FC236}">
                <a16:creationId xmlns:a16="http://schemas.microsoft.com/office/drawing/2014/main" id="{E439FCE1-3E50-454A-82BB-792E1D1BE029}"/>
              </a:ext>
            </a:extLst>
          </p:cNvPr>
          <p:cNvSpPr/>
          <p:nvPr/>
        </p:nvSpPr>
        <p:spPr>
          <a:xfrm>
            <a:off x="3143676" y="1479638"/>
            <a:ext cx="2064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fadicaf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10A0992-D6E8-4193-8D58-EB909EE7D259}"/>
              </a:ext>
            </a:extLst>
          </p:cNvPr>
          <p:cNvSpPr/>
          <p:nvPr/>
        </p:nvSpPr>
        <p:spPr>
          <a:xfrm>
            <a:off x="4691123" y="1102069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D0D2E93-C735-4FB1-8AEC-B171DD041E3E}"/>
              </a:ext>
            </a:extLst>
          </p:cNvPr>
          <p:cNvSpPr/>
          <p:nvPr/>
        </p:nvSpPr>
        <p:spPr>
          <a:xfrm>
            <a:off x="3029279" y="1129680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AB5B46D-11AC-4418-9D37-71E6A65ED660}"/>
              </a:ext>
            </a:extLst>
          </p:cNvPr>
          <p:cNvSpPr/>
          <p:nvPr/>
        </p:nvSpPr>
        <p:spPr>
          <a:xfrm>
            <a:off x="2957389" y="1616486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TW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5B1FC8A-CD42-466F-B12F-1D945F26C106}"/>
              </a:ext>
            </a:extLst>
          </p:cNvPr>
          <p:cNvSpPr/>
          <p:nvPr/>
        </p:nvSpPr>
        <p:spPr>
          <a:xfrm>
            <a:off x="4636984" y="1615949"/>
            <a:ext cx="71134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TW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E003E4-3486-4FA7-A2BD-C321CF20DF4B}"/>
              </a:ext>
            </a:extLst>
          </p:cNvPr>
          <p:cNvSpPr/>
          <p:nvPr/>
        </p:nvSpPr>
        <p:spPr>
          <a:xfrm>
            <a:off x="2957389" y="1627100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TW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1DB1198-55BF-4B13-A9E7-CAC31E746F9E}"/>
              </a:ext>
            </a:extLst>
          </p:cNvPr>
          <p:cNvSpPr/>
          <p:nvPr/>
        </p:nvSpPr>
        <p:spPr>
          <a:xfrm>
            <a:off x="4636984" y="1626563"/>
            <a:ext cx="71134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TW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3410697" y="2168903"/>
            <a:ext cx="1694998" cy="186754"/>
            <a:chOff x="5744029" y="2959350"/>
            <a:chExt cx="1694998" cy="186754"/>
          </a:xfrm>
        </p:grpSpPr>
        <p:grpSp>
          <p:nvGrpSpPr>
            <p:cNvPr id="24" name="群組 23"/>
            <p:cNvGrpSpPr/>
            <p:nvPr/>
          </p:nvGrpSpPr>
          <p:grpSpPr>
            <a:xfrm>
              <a:off x="5744029" y="2959350"/>
              <a:ext cx="1694998" cy="178423"/>
              <a:chOff x="3369997" y="2083857"/>
              <a:chExt cx="1694998" cy="178423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3389817" y="2083857"/>
                <a:ext cx="0" cy="17842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flipH="1">
                <a:off x="3369997" y="2262280"/>
                <a:ext cx="169499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直線接點 50"/>
            <p:cNvCxnSpPr/>
            <p:nvPr/>
          </p:nvCxnSpPr>
          <p:spPr>
            <a:xfrm>
              <a:off x="7439027" y="2967681"/>
              <a:ext cx="0" cy="1784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>
            <a:off x="3206765" y="2160572"/>
            <a:ext cx="1694998" cy="186754"/>
            <a:chOff x="5744029" y="2959350"/>
            <a:chExt cx="1694998" cy="186754"/>
          </a:xfrm>
        </p:grpSpPr>
        <p:grpSp>
          <p:nvGrpSpPr>
            <p:cNvPr id="54" name="群組 53"/>
            <p:cNvGrpSpPr/>
            <p:nvPr/>
          </p:nvGrpSpPr>
          <p:grpSpPr>
            <a:xfrm>
              <a:off x="5744029" y="2959350"/>
              <a:ext cx="1694998" cy="178423"/>
              <a:chOff x="3369997" y="2083857"/>
              <a:chExt cx="1694998" cy="178423"/>
            </a:xfrm>
          </p:grpSpPr>
          <p:cxnSp>
            <p:nvCxnSpPr>
              <p:cNvPr id="56" name="直線接點 55"/>
              <p:cNvCxnSpPr/>
              <p:nvPr/>
            </p:nvCxnSpPr>
            <p:spPr>
              <a:xfrm>
                <a:off x="3389817" y="2083857"/>
                <a:ext cx="0" cy="17842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flipH="1">
                <a:off x="3369997" y="2262280"/>
                <a:ext cx="169499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直線接點 54"/>
            <p:cNvCxnSpPr/>
            <p:nvPr/>
          </p:nvCxnSpPr>
          <p:spPr>
            <a:xfrm>
              <a:off x="7439027" y="2967681"/>
              <a:ext cx="0" cy="1784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/>
          <p:cNvGrpSpPr/>
          <p:nvPr/>
        </p:nvGrpSpPr>
        <p:grpSpPr>
          <a:xfrm>
            <a:off x="3446123" y="2168903"/>
            <a:ext cx="1464024" cy="186754"/>
            <a:chOff x="5744029" y="2959350"/>
            <a:chExt cx="1464024" cy="186754"/>
          </a:xfrm>
        </p:grpSpPr>
        <p:grpSp>
          <p:nvGrpSpPr>
            <p:cNvPr id="59" name="群組 58"/>
            <p:cNvGrpSpPr/>
            <p:nvPr/>
          </p:nvGrpSpPr>
          <p:grpSpPr>
            <a:xfrm>
              <a:off x="5744029" y="2959350"/>
              <a:ext cx="1464024" cy="186754"/>
              <a:chOff x="3369997" y="2083857"/>
              <a:chExt cx="1464024" cy="186754"/>
            </a:xfrm>
          </p:grpSpPr>
          <p:cxnSp>
            <p:nvCxnSpPr>
              <p:cNvPr id="61" name="直線接點 60"/>
              <p:cNvCxnSpPr/>
              <p:nvPr/>
            </p:nvCxnSpPr>
            <p:spPr>
              <a:xfrm>
                <a:off x="3389817" y="2083857"/>
                <a:ext cx="0" cy="17842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 flipH="1" flipV="1">
                <a:off x="3369997" y="2262280"/>
                <a:ext cx="1464024" cy="833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直線接點 59"/>
            <p:cNvCxnSpPr/>
            <p:nvPr/>
          </p:nvCxnSpPr>
          <p:spPr>
            <a:xfrm>
              <a:off x="7200754" y="2967681"/>
              <a:ext cx="0" cy="1784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FDB24F3B-4926-4015-AD79-B5BEEA4E091A}"/>
              </a:ext>
            </a:extLst>
          </p:cNvPr>
          <p:cNvSpPr/>
          <p:nvPr/>
        </p:nvSpPr>
        <p:spPr>
          <a:xfrm>
            <a:off x="4375270" y="1108903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A6791FE-75B6-4D0D-A1B4-22C776662E0E}"/>
              </a:ext>
            </a:extLst>
          </p:cNvPr>
          <p:cNvSpPr/>
          <p:nvPr/>
        </p:nvSpPr>
        <p:spPr>
          <a:xfrm>
            <a:off x="3257426" y="1136620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2362ECA-A835-499C-A6F9-40A3F93E2BEF}"/>
              </a:ext>
            </a:extLst>
          </p:cNvPr>
          <p:cNvSpPr/>
          <p:nvPr/>
        </p:nvSpPr>
        <p:spPr>
          <a:xfrm>
            <a:off x="3027671" y="1134726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926026E-6FE2-458B-8AA4-4C398A94405C}"/>
              </a:ext>
            </a:extLst>
          </p:cNvPr>
          <p:cNvSpPr/>
          <p:nvPr/>
        </p:nvSpPr>
        <p:spPr>
          <a:xfrm>
            <a:off x="4375270" y="1108903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D7084D-0399-49F3-8DA7-2BAD5A7845C5}"/>
              </a:ext>
            </a:extLst>
          </p:cNvPr>
          <p:cNvSpPr/>
          <p:nvPr/>
        </p:nvSpPr>
        <p:spPr>
          <a:xfrm>
            <a:off x="3259253" y="1145134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6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92" grpId="0"/>
      <p:bldP spid="95" grpId="0"/>
      <p:bldP spid="25" grpId="0"/>
      <p:bldP spid="26" grpId="0"/>
      <p:bldP spid="21" grpId="0"/>
      <p:bldP spid="22" grpId="0"/>
      <p:bldP spid="39" grpId="0"/>
      <p:bldP spid="40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3CDF6885-3047-4CA5-AFF6-6F8876808CE1}"/>
              </a:ext>
            </a:extLst>
          </p:cNvPr>
          <p:cNvSpPr/>
          <p:nvPr/>
        </p:nvSpPr>
        <p:spPr>
          <a:xfrm>
            <a:off x="336919" y="1052736"/>
            <a:ext cx="792262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altLang="zh-TW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str[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!= str[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we try to remove the </a:t>
            </a:r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leftmost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character and the </a:t>
            </a:r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rightmost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character</a:t>
            </a:r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respectively by calling  </a:t>
            </a:r>
            <a:r>
              <a:rPr lang="en-US" altLang="zh-TW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again, and choose the 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smallest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one afterwards .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B19F272-C7F0-4271-B817-5F916D5CF236}"/>
              </a:ext>
            </a:extLst>
          </p:cNvPr>
          <p:cNvSpPr/>
          <p:nvPr/>
        </p:nvSpPr>
        <p:spPr>
          <a:xfrm>
            <a:off x="0" y="3212976"/>
            <a:ext cx="9144000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zh-TW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TW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check_palindrome(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pt-BR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,r) ==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min( </a:t>
            </a:r>
            <a:r>
              <a:rPr lang="pt-BR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check_palindrome(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pt-BR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+1,r)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check_palindrome(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pt-BR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r-1)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  <a:r>
              <a:rPr lang="zh-TW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F62373-F298-4C84-A2B3-56BB242AF007}"/>
              </a:ext>
            </a:extLst>
          </p:cNvPr>
          <p:cNvSpPr/>
          <p:nvPr/>
        </p:nvSpPr>
        <p:spPr>
          <a:xfrm>
            <a:off x="4300102" y="4023501"/>
            <a:ext cx="42950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plus one after </a:t>
            </a:r>
            <a:r>
              <a:rPr lang="en-US" altLang="zh-TW" sz="2000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removing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one character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A261FAE-717B-433E-8EC2-1C2537FF6A4B}"/>
              </a:ext>
            </a:extLst>
          </p:cNvPr>
          <p:cNvCxnSpPr>
            <a:cxnSpLocks/>
          </p:cNvCxnSpPr>
          <p:nvPr/>
        </p:nvCxnSpPr>
        <p:spPr>
          <a:xfrm flipH="1" flipV="1">
            <a:off x="5652120" y="3566693"/>
            <a:ext cx="144016" cy="46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168B41C-0474-4E33-82F6-1453ECC778AA}"/>
              </a:ext>
            </a:extLst>
          </p:cNvPr>
          <p:cNvCxnSpPr>
            <a:cxnSpLocks/>
          </p:cNvCxnSpPr>
          <p:nvPr/>
        </p:nvCxnSpPr>
        <p:spPr>
          <a:xfrm flipV="1">
            <a:off x="8043524" y="3662405"/>
            <a:ext cx="216024" cy="46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標題 1">
            <a:extLst>
              <a:ext uri="{FF2B5EF4-FFF2-40B4-BE49-F238E27FC236}">
                <a16:creationId xmlns:a16="http://schemas.microsoft.com/office/drawing/2014/main" id="{2884F399-FD72-4A72-95C2-0360ED34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42467"/>
            <a:ext cx="7320264" cy="72008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/>
              <a:t>Idea - </a:t>
            </a:r>
            <a:r>
              <a:rPr lang="en-US" altLang="zh-TW" sz="3600" dirty="0">
                <a:solidFill>
                  <a:srgbClr val="FFC000"/>
                </a:solidFill>
                <a:cs typeface="Courier New" panose="02070309020205020404" pitchFamily="49" charset="0"/>
              </a:rPr>
              <a:t>Recursive step: </a:t>
            </a:r>
            <a:r>
              <a:rPr lang="en-US" altLang="zh-TW" sz="3600" dirty="0">
                <a:solidFill>
                  <a:srgbClr val="92D050"/>
                </a:solidFill>
                <a:cs typeface="Courier New" panose="02070309020205020404" pitchFamily="49" charset="0"/>
              </a:rPr>
              <a:t>case 2 </a:t>
            </a:r>
            <a:r>
              <a:rPr lang="en-US" altLang="zh-TW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!= </a:t>
            </a:r>
            <a:r>
              <a:rPr lang="en-US" altLang="zh-TW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zh-TW" altLang="en-US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0861" y="892989"/>
            <a:ext cx="8229600" cy="1311875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&gt;= 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no more character can be removed.</a:t>
            </a:r>
          </a:p>
          <a:p>
            <a:pPr marL="400050" lvl="2" indent="0">
              <a:buNone/>
            </a:pP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-&gt; return 0</a:t>
            </a:r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C19CF937-D107-4DD9-90AD-33B848CCBEC9}"/>
              </a:ext>
            </a:extLst>
          </p:cNvPr>
          <p:cNvSpPr txBox="1">
            <a:spLocks/>
          </p:cNvSpPr>
          <p:nvPr/>
        </p:nvSpPr>
        <p:spPr>
          <a:xfrm>
            <a:off x="179512" y="142467"/>
            <a:ext cx="732026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b="1" dirty="0"/>
              <a:t>Idea - </a:t>
            </a:r>
            <a:r>
              <a:rPr lang="en-US" altLang="zh-TW" sz="3600" dirty="0">
                <a:solidFill>
                  <a:srgbClr val="FFC000"/>
                </a:solidFill>
                <a:cs typeface="Courier New" panose="02070309020205020404" pitchFamily="49" charset="0"/>
              </a:rPr>
              <a:t>Basis (the simplest) step</a:t>
            </a:r>
            <a:endParaRPr lang="zh-TW" altLang="en-US" sz="3600" b="1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1033BC9-05D6-41D9-9559-37D5BC957F76}"/>
              </a:ext>
            </a:extLst>
          </p:cNvPr>
          <p:cNvGrpSpPr/>
          <p:nvPr/>
        </p:nvGrpSpPr>
        <p:grpSpPr>
          <a:xfrm>
            <a:off x="539552" y="1795827"/>
            <a:ext cx="5995168" cy="5047536"/>
            <a:chOff x="611560" y="1874406"/>
            <a:chExt cx="5995168" cy="5047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D11B766-AA1E-4125-ADDA-BE938CDD66B6}"/>
                </a:ext>
              </a:extLst>
            </p:cNvPr>
            <p:cNvSpPr/>
            <p:nvPr/>
          </p:nvSpPr>
          <p:spPr>
            <a:xfrm>
              <a:off x="611560" y="1874406"/>
              <a:ext cx="5923160" cy="49835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F3B19F0-3B30-45A6-80E3-A9A2123C3598}"/>
                </a:ext>
              </a:extLst>
            </p:cNvPr>
            <p:cNvGrpSpPr/>
            <p:nvPr/>
          </p:nvGrpSpPr>
          <p:grpSpPr>
            <a:xfrm>
              <a:off x="683568" y="1874406"/>
              <a:ext cx="5923160" cy="5047536"/>
              <a:chOff x="683568" y="1874406"/>
              <a:chExt cx="5923160" cy="5047536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58BDE92-A87A-4405-8918-224376224F91}"/>
                  </a:ext>
                </a:extLst>
              </p:cNvPr>
              <p:cNvSpPr/>
              <p:nvPr/>
            </p:nvSpPr>
            <p:spPr>
              <a:xfrm>
                <a:off x="683568" y="1874406"/>
                <a:ext cx="5923160" cy="504753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int </a:t>
                </a:r>
                <a:r>
                  <a:rPr lang="en-US" altLang="zh-TW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check_palindrome</a:t>
                </a:r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(int l , int r) {</a:t>
                </a:r>
              </a:p>
              <a:p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int </a:t>
                </a:r>
                <a:r>
                  <a:rPr lang="en-US" altLang="zh-TW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delete_left</a:t>
                </a:r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, </a:t>
                </a:r>
                <a:r>
                  <a:rPr lang="en-US" altLang="zh-TW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delete_right</a:t>
                </a:r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</a:t>
                </a:r>
              </a:p>
              <a:p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if(l&gt;=r) {		// </a:t>
                </a:r>
                <a:r>
                  <a:rPr lang="en-US" altLang="zh-TW" sz="1600" dirty="0">
                    <a:solidFill>
                      <a:srgbClr val="FFC000"/>
                    </a:solidFill>
                    <a:cs typeface="Courier New" panose="02070309020205020404" pitchFamily="49" charset="0"/>
                  </a:rPr>
                  <a:t>Basis   step</a:t>
                </a:r>
                <a:endPara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</a:t>
                </a:r>
              </a:p>
              <a:p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  return  0;</a:t>
                </a:r>
              </a:p>
              <a:p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}</a:t>
                </a:r>
              </a:p>
              <a:p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if(str[l]==str[r]) {      //</a:t>
                </a:r>
                <a:r>
                  <a:rPr lang="en-US" altLang="zh-TW" sz="1600" b="1" dirty="0"/>
                  <a:t>  </a:t>
                </a:r>
                <a:r>
                  <a:rPr lang="en-US" altLang="zh-TW" sz="1600" dirty="0">
                    <a:solidFill>
                      <a:srgbClr val="FFC000"/>
                    </a:solidFill>
                    <a:cs typeface="Courier New" panose="02070309020205020404" pitchFamily="49" charset="0"/>
                  </a:rPr>
                  <a:t>Recursive step </a:t>
                </a:r>
                <a:r>
                  <a:rPr lang="en-US" altLang="zh-TW" sz="1600" dirty="0">
                    <a:solidFill>
                      <a:srgbClr val="92D050"/>
                    </a:solidFill>
                    <a:cs typeface="Courier New" panose="02070309020205020404" pitchFamily="49" charset="0"/>
                  </a:rPr>
                  <a:t>case 1</a:t>
                </a:r>
                <a:endPara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</a:t>
                </a:r>
              </a:p>
              <a:p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  return </a:t>
                </a:r>
                <a:r>
                  <a:rPr lang="en-US" altLang="zh-TW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check_palindrome</a:t>
                </a:r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 l+1, r-1);</a:t>
                </a:r>
              </a:p>
              <a:p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}	</a:t>
                </a:r>
              </a:p>
              <a:p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else {	                  //</a:t>
                </a:r>
                <a:r>
                  <a:rPr lang="en-US" altLang="zh-TW" sz="1600" b="1" dirty="0"/>
                  <a:t>  </a:t>
                </a:r>
                <a:r>
                  <a:rPr lang="en-US" altLang="zh-TW" sz="1600" dirty="0">
                    <a:solidFill>
                      <a:srgbClr val="FFC000"/>
                    </a:solidFill>
                    <a:cs typeface="Courier New" panose="02070309020205020404" pitchFamily="49" charset="0"/>
                  </a:rPr>
                  <a:t>Recursive step </a:t>
                </a:r>
                <a:r>
                  <a:rPr lang="en-US" altLang="zh-TW" sz="1600" dirty="0">
                    <a:solidFill>
                      <a:srgbClr val="92D050"/>
                    </a:solidFill>
                    <a:cs typeface="Courier New" panose="02070309020205020404" pitchFamily="49" charset="0"/>
                  </a:rPr>
                  <a:t>case 2 </a:t>
                </a:r>
                <a:endParaRPr lang="en-US" altLang="zh-TW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  	</a:t>
                </a:r>
              </a:p>
              <a:p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  </a:t>
                </a:r>
                <a:r>
                  <a:rPr lang="en-US" altLang="zh-TW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delete_left</a:t>
                </a:r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= </a:t>
                </a:r>
                <a:r>
                  <a:rPr lang="en-US" altLang="zh-TW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check_palindrome</a:t>
                </a:r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 l+1,   r);</a:t>
                </a:r>
              </a:p>
              <a:p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  </a:t>
                </a:r>
                <a:r>
                  <a:rPr lang="en-US" altLang="zh-TW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delete_right</a:t>
                </a:r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</a:t>
                </a:r>
                <a:r>
                  <a:rPr lang="en-US" altLang="zh-TW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check_palindrome</a:t>
                </a:r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   l, r-1);</a:t>
                </a:r>
              </a:p>
              <a:p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  </a:t>
                </a:r>
              </a:p>
              <a:p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  return (</a:t>
                </a:r>
                <a:r>
                  <a:rPr lang="en-US" altLang="zh-TW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delete_left</a:t>
                </a:r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&gt;</a:t>
                </a:r>
                <a:r>
                  <a:rPr lang="en-US" altLang="zh-TW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delete_right</a:t>
                </a:r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)? delete_right+1: delete_left+1;</a:t>
                </a:r>
              </a:p>
              <a:p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</a:t>
                </a:r>
              </a:p>
              <a:p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  <a:p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}</a:t>
                </a:r>
              </a:p>
              <a:p>
                <a:r>
                  <a:rPr lang="en-US" altLang="zh-TW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}</a:t>
                </a:r>
                <a:endParaRPr lang="zh-TW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F53897B-B3C5-4AA0-AEED-B4BCDDC09AF5}"/>
                  </a:ext>
                </a:extLst>
              </p:cNvPr>
              <p:cNvSpPr txBox="1"/>
              <p:nvPr/>
            </p:nvSpPr>
            <p:spPr>
              <a:xfrm>
                <a:off x="3707904" y="2261786"/>
                <a:ext cx="2016224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如果</a:t>
                </a:r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l&gt;=r</a:t>
                </a:r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，此時這個</a:t>
                </a:r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substring</a:t>
                </a:r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不需要砍掉任何字元就對稱，所以</a:t>
                </a:r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return</a:t>
                </a:r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390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2153</Words>
  <Application>Microsoft Office PowerPoint</Application>
  <PresentationFormat>如螢幕大小 (4:3)</PresentationFormat>
  <Paragraphs>716</Paragraphs>
  <Slides>17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Arial Unicode MS</vt:lpstr>
      <vt:lpstr>微軟正黑體</vt:lpstr>
      <vt:lpstr>新細明體</vt:lpstr>
      <vt:lpstr>Arial</vt:lpstr>
      <vt:lpstr>Brush Script MT</vt:lpstr>
      <vt:lpstr>Calibri</vt:lpstr>
      <vt:lpstr>Courier New</vt:lpstr>
      <vt:lpstr>Office 佈景主題</vt:lpstr>
      <vt:lpstr>12458 - Writing APP</vt:lpstr>
      <vt:lpstr>Description</vt:lpstr>
      <vt:lpstr>Input</vt:lpstr>
      <vt:lpstr>Output</vt:lpstr>
      <vt:lpstr>Idea - intro</vt:lpstr>
      <vt:lpstr>Idea – our purpose</vt:lpstr>
      <vt:lpstr>Idea - Recursive step: case 1 str[l] == str[r]</vt:lpstr>
      <vt:lpstr>Idea - Recursive step: case 2 str[l] != str[r]</vt:lpstr>
      <vt:lpstr>PowerPoint 簡報</vt:lpstr>
      <vt:lpstr>PowerPoint 簡報</vt:lpstr>
      <vt:lpstr> Q. Is it possible to store the result of each recursive function?</vt:lpstr>
      <vt:lpstr> Q. Is it possible to store the result of each recursive function?</vt:lpstr>
      <vt:lpstr> Q. Is it possible to store the result of each recursive function?</vt:lpstr>
      <vt:lpstr> Q. Is it possible to store the result of each recursive function?</vt:lpstr>
      <vt:lpstr> Q. Is it possible to store the result of each recursive function?</vt:lpstr>
      <vt:lpstr> Q. Is it possible to store the result of each recursive function?</vt:lpstr>
      <vt:lpstr> Q. Is it possible to store the result of each recursive function?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12414 - Midorimushi</dc:title>
  <dc:creator>Leo</dc:creator>
  <cp:lastModifiedBy>任鈞 鄭</cp:lastModifiedBy>
  <cp:revision>233</cp:revision>
  <dcterms:created xsi:type="dcterms:W3CDTF">2019-10-12T16:04:20Z</dcterms:created>
  <dcterms:modified xsi:type="dcterms:W3CDTF">2019-11-18T12:12:30Z</dcterms:modified>
</cp:coreProperties>
</file>