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1"/>
  </p:notesMasterIdLst>
  <p:sldIdLst>
    <p:sldId id="300" r:id="rId2"/>
    <p:sldId id="302" r:id="rId3"/>
    <p:sldId id="305" r:id="rId4"/>
    <p:sldId id="306" r:id="rId5"/>
    <p:sldId id="307" r:id="rId6"/>
    <p:sldId id="297" r:id="rId7"/>
    <p:sldId id="807" r:id="rId8"/>
    <p:sldId id="310" r:id="rId9"/>
    <p:sldId id="312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Ju" initials="Y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9900"/>
    <a:srgbClr val="FF7C80"/>
    <a:srgbClr val="F9FBE5"/>
    <a:srgbClr val="E1FFE1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94" autoAdjust="0"/>
  </p:normalViewPr>
  <p:slideViewPr>
    <p:cSldViewPr>
      <p:cViewPr varScale="1">
        <p:scale>
          <a:sx n="87" d="100"/>
          <a:sy n="87" d="100"/>
        </p:scale>
        <p:origin x="1315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4T08:52:02.02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75 0,'24'0'141,"1"24"-126,-1-24-15,1 0 16,-1 24-16,25-24 15,0 0-15,-25 0 16,25 0-16,0 25 16,-25-25-16,25 0 15,-24 0-15,24 0 16,-1 0-16,-23-25 0,24 1 16,0 24-1,-25-24-15,25 24 16,0-25-16,-25 25 15,25 0-15,0 0 16,-25 0-16,25 0 16,0-24-16,-25 24 15,1 0 1,-1-25-16,25 25 16,-25 0-16,1 0 15,-1 0 16,1 0 48,-1 0-64,0 0 1,25 0-16,0 0 15,0 25 1,-25-25-16,1 0 16,-1 0-16,1 0 31,-25 24-15,24-24-16,1 0 31,-25 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6T16:26:32.35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0,'24'0'141,"1"0"-125,24 24-16,-1-24 15,-23 0-15,24 0 16,-25 0-1,0 0-15,1 0 16,-1 0-16,1 0 16,-1 0-16,1 0 15,-1 0 1,-24 25-16,24-25 16,1 0-16,-1 0 15,1 0 1,24 0-1,-25 0 1,0 0 0,1 24 15,-1-24-31,1 0 16,-1 0-16,1 0 15,-1 0-15,25 0 16,-25 0-16,1 0 31,-1 0-31,1 0 16,-1 0-1,0 0-15,1 0 32,-1 0-32,1 0 15,-1 0 1,0 0-1,25 0 1,-24 0 0,-1 0-16,1 0 15,-1 25 1,0-25 0,1 0-1,-1 0 1,1 0-16,-1 0 15,1 0 1,-1 0 0,0 0-16,1 24 15,-1-24 48,1 0-48,-1 0 1,0 0 0,1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6T16:26:34.68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0,'24'24'140,"25"1"-140,24-1 16,-48 0-16,24-24 15,0 25-15,-25-25 16,25 0-16,-25 0 16,25 0-1,-24 0 1,23 0-16,-23 0 16,-1 0-16,1 0 15,-1 0 1,0 0-16,1 0 15,-1 0 17,1 0-32,-1 0 31,1 0-31,-1 0 16,0 0-1,1 0 1,-1 0-1,1 0-15,-1 0 16,1 0 0,-1 0-1,0 0 1,1 0-16,-1 0 16,1 0-1,-1 0-15,1 0 16,-1 0-1,0 0 1,1 0 0,-1 0-16,1 0 15,-1 0 1,1 0 0,23 0-16,-23 0 15,-1 0 1,1 0-1,-1 0 17,0 0-17,1 0 48,-1 0-48,1 0 1,-1 0 31,1 0 15,-1-25-46,0 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6T16:26:50.369"/>
    </inkml:context>
    <inkml:brush xml:id="br0">
      <inkml:brushProperty name="width" value="0.03528" units="cm"/>
      <inkml:brushProperty name="height" value="0.03528" units="cm"/>
      <inkml:brushProperty name="color" value="#57D200"/>
      <inkml:brushProperty name="fitToCurve" value="1"/>
    </inkml:brush>
  </inkml:definitions>
  <inkml:trace contextRef="#ctx0" brushRef="#br0">0 0 0,'0'24'156,"0"0"-140,0 1 0,24-1 15,-24 1 16,25-25 47,-25 24-16,24 1-47,1-25-15,-25 24-1,24-24 32,1 0-31,-25 24-1,24 1-15,0-25 32,1 0-17,-1 0 1,25 24-1,-24-24 1,23 0-16,-23 0 0,24 25 16,0-25-1,-25 0-15,25 0 16,0 0 0,-25 0-16,1 0 15,23 0-15,-23 0 16,-1 0-1,1 24 1,-1-24 0,0 0-1,1 0-15,-25 25 16,24-25 0,1 0-16,-1 0 15,1 0-15,-1 0 16,0 0-1,1 0-15,-1 0 16,1 0 0,-1 0-16,1 0 31,-1 0-31,0 0 16,1 0-16,-1 0 15,1 0 16,-1 0-31,0 0 32,25 0-32,-24 0 15,-1 0 1,1 0 0,-1-25 15,0 25-16,1-24 1,-1 24 0,1 0-1,-1 0 1,1 0-16,-1 0 16,0 0-1,1 0 1,-1 0-1,1 0-15,-25-25 16,24 25 0,-24-24-1,25 24-15,-1 0 32,0 0-17,1 0-15,-25-25 31,49 25-31,-25 0 16,1 0 15,-1 0-31,0 0 32,1 0-17,-25-24 1,24 24-16,1 0 15,-1 0 1,0 0 15,1 0-15,-1 0 0,1-24-1,-1 24 16,1 0-15,-1 0 0,0 0-1,1 0 1,-1 0 0,-24-25-1,25 25 1,-25-24-16,24-1 15,1 25 1,-25-24 0,24-1-16,0 25 15,-24-24 1,25 24 15,-25-24-15,24 24-16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4T09:02:47.95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170 171 0,'25'0'157,"-1"0"-142,25 0-15,-24 0 16,23 0-16,1 0 15,-24 0-15,24 0 16,-1 24-16,26-24 16,-50 0-1,-24 25-15,49-25 16,-25 0-16,1 0 16,-1 0-16,1 0 15,24 24-15,-25-24 16,0 0-16,1 0 15,-1 0-15,1 0 16,-1 0 0,25 25-1,-25-25 1,1 0 0,-1 0-16,1 24 15,-1-24-15,0 0 16,1 0-16,-1 0 15,1 0 1,-1 0 62,-24 25 32,-24-25-32,-25 0-78,24 0 15,-23 0-15,23-25 16,-24 25-16,0-24 16,25-1-16,-25 25 15,0-24-15,25 24 16,-25 0-16,0-25 15,25 25-15,-1-24 16,-23 24-16,23 0 16,-24-24-16,0 24 15,25-25-15,0 25 16,-1 0-16,-24-24 16,25 24-16,-1 0 15,1 0-15,0 0 16,-1 0-16,1 0 15,-1-25 1,1 25 62,-1 0-62,1-24-1,0 24 1,-1 0 0,1 0-16,-1-25 15,1 25 1,0-24 0,48 24 109,25 0-110,-25 0-15,25 0 16,0 24-16,0 1 15,-25-1-15,25-24 16,0 0-16,-25 0 16,25 25-16,0-1 15,-25 1-15,25-25 16,0 24-16,0-24 16,-25 24-1,25 1-15,0-25 16,-24 0-16,23 0 15,-23 0-15,-1 0 16,1 24-16,23-24 16,-23 0-1,-1 0 1,1 0-16,-1 0 78,1 0-78,-1 0 63,0 0-48,-48 0 126,-49 0-126,48 0-15,-24 0 0,1-24 16,23 24-16,-24 0 16,1-25-16,23 25 15,-24-24 1,0 24-16,49-24 16,-24 24-16,0-25 0,-1 25 15,1 0-15,-1 0 16,1 0-1,-1 0 1,1 0-16,0 0 47,-1 0-16,1-24-15,-25 24-16,24 0 15,1 0 1,0 0-16,-1 0 16,1 0-1,-1 0 1,1 0 0,-1 0 15,1 0-31,0 0 15,-1 0 1,1 0 0,24 24 156,0 1-172,0-1 15,0 0-15,0 1 16,0-1-16,0 1 15,0-1 1,0 1-16,0-1 16,0 25-16,0 0 15,0-25 1,0 25 0,0-25-1,0 25-15,0 0 16,0-24-1,0-1-15,0 25 16,0 0 0,0-25-16,0 0 15,0 1 1,0-1 0,0 25-1,24 0 1,-24-25-16,0 1 15,0-1 1,0 1-16,0 24 16,0-1-16,25-23 15,-25 24-15,0-25 16,0 0-16,0 25 16,0-24-16,0-1 15,0 1-15,0-1 16,0 25-16,0 0 15,0-25 1,0 1-16,24-1 16,-24 0-16,0 1 15,0 24-15,0-25 16,0 25 0,24-49-16,-24 24 15,0 1-15,0-1 16,0 1-1,0-1-15,0 1 16,0 23-16,0-23 16,0 24-16,0-25 15,0 25-15,0 0 16,0-25-16,0 1 16,0-1-16,0 0 15,0 1-15,0-1 16,0 25-16,0 0 15,0-25 1,0 25-16,0-24 16,0-1-1,0 0 1,0 1-16,0-1 16,0 1-1,0-1 1,25 1-16,-25 23 15,24 1 1,-24-24-16,49 24 16,-49-25-16,25-24 15,-1 0 142,0-24-157,25-50 0,0 1 15,-24 24-15,-25-24 16,0-25-16,24 25 15,0 24 1,-24-24-16,25 24 16,-25 25-16,0-50 15,0 25-15,0 25 0,0-49 16,0 48 0,0-23-16,0-1 15,0 24-15,-25-24 0,25 1 16,0-1-1,0 0-15,-24 24 16,24-23-16,0 23 16,-24-24-1,24 0-15,0 25 0,-25-25 16,25 0-16,-24 49 16,24-24-16,-25-25 15,1 49-15,-1-49 16,25 25-16,-24-1 15,0-23-15,-1-1 16,1 24-16,-1-24 16,25 1-16,0 23 15,-24 1-15,24-25 16,-25 49-16,25-25 16,0 1-16,0 0 46,0-1 17,0 1-47,25 24-16,-25-25 15,24-23-15,1 23 16,-1-24-16,25 25 15,-49-1 1,0 1-16,0 0 16,24 24-16,-24-25 15,0 1-15,25 24 16,-25 24 78,0 1-79,0 23-15,0 1 16,-25 0-16,25 24 16,0-24-16,-24 0 15,24 24-15,0 1 16,-24-50-16,24 25 15,0 0-15,0-25 16,0 25-16,0-25 16,0 25-16,0 0 15,-25-25-15,25 25 16,-24 0-16,24-24 16,0 23-16,0-23 15,0 24-15,0 0 16,0-25-16,0 25 15,0-25-15,0 25 16,0-24-16,0-1 16,0 25-16,0 0 15,24-25-15,-24 25 16,0 24-16,25-48 16,-1 23-16,-24 1 15,0-24-15,0 24 16,0-25-16,24 25 15,-24 0-15,0-25 16,0 25 0,0-25-16,0 1 15,0-1-15,25 1 16,-25-1 0,0 0-16,0 1 15,0-1-15,0 1 16,24 24-16,-24-25 15,0 0-15,0 1 16,0-1 0,0 1-16,0-1 15,0 25-15,0-25 16,0 1 0,25-25 77,-25-25-77,0-23 0,0-26-16,0 50 15,0-74-15,0 0 16,0-24-16,0 49 15,0 49-15,-25-25 16,25-24-16,0 24 16,0 0-16,-24 0 15,24 25-15,0-25 16,0 0-16,0 0 16,0-24-16,49 0 15,-49 24-15,49-49 16,-25 0-16,-24 25 15,24 24-15,25 25 16,-24-25-16,-1-24 16,1-25-16,-1 74 15,0-50-15,-24 25 16,25 1-16,-25 23 16,24-24-16,-24 0 15,0 25-15,25-25 16,-25 25-16,0-25 15,24 0-15,-24 25 16,25-25-16,-25 24 16,0 1-16,0 0 15,0 72 173,-25 1-173,1 0 1,-1 0-16,1 0 0,-1 0 16,1-1-16,0-23 15,-25 24-15,49 0 16,-25-49 78,25-74-79,-24 1-15,24 24 0,0 0 16,-25 25-16,25-25 16,-24-24-16,24 48 15,0-23-15,0-1 16,0 24-1,24 25 64,1 98-64,-1-49 1,-24 73-1,0-49-15,0-24 16,0 0-16,0 0 16,0-25-16,0 25 15,0-25-15,0 1 16,25-25 78,-1-25-79,1 1 1,23 0-16,-23-1 16,24 1-16,0 24 15,-25-25 1,0 25-16,1-24 15,-1 24-15,1 0 16,-1-25-16,0 25 16,25-24-16,-49 0 15,25 24-15,-1 0 16,-24-25 0,25 25-16,-1-24 15,0 24-15,-24-49 16,25 25-16,24-1 15,-49 1-15,0-1 16,24 25-16,-24-24 16,25 24-16,-1-25 47,-24 1-32,24 24 1,-24-24 78,25-1-79,-25 1-15,0-1 16,0 1-16,-25 24 125,1 0-125,0 49 15,-1 0-15,-24-1 16,0 1-16,25 0 16,0 0-16,-1-49 15,-24 49-15,49-25 16,-24-24-16,-1 25 16,25-1-16,-24 0 15,24 1 1,-24-1-1,24 1-15,-25-1 16,25 1 0,0-1-1,0 25-15,0-25 16,-24 25 0,24-24-1,0-1-15,-25 0 16,25 1-16,0-1 15,-24 1 1,24 23-16,0 1 16,-24-24-1,24-1-15,0 1 16,-25-1-16,25 0 16,0 1-1,0-1-15,0 1 16,-24-1-16,24 1 15,0-1-15,0 0 16,0 1-16,-25 24 16,1 0-1,24-1-15,-25-48 16,25 25-16,0-1 16,0 1-16,-24-1 15,24 1-15,-24-1 16,24 0-16,-25 1 15,25-1-15,0 1 16,-24-1-16,24 0 16,-25 1-1,25-1 17,0 1-17,0-1 1,-24-24-16,24 25 15,0-1-15,-25-24 16,25 24-16,0 1 16,-24-1-1,24 1-15,0-1 16,0 1-16,0-1 16,0 0-1,0 1 1,0-1-16,0 1 31,0-1-31,0 0 16,0 1 15,0-1-31,0 1 16,0-1-16,0 1 15,0-1 1,0 0-16,0 1 15,0-1 1,0 1 0,0-1-1,0 1 48,24-25 327,1 0-358,-1 0-17,1 0 17,-1 0 30,1 0-46,-1 0 31,0 0-32,1 0-15,-1-25 31,1 25-15,-1 0 15,1 0 1,-25-24-1,0-1 16,0-24-16,-25 1-31,1-1 16,24 24-1,-25 1 1,25-25-1,-24 25-15,-1-25 16,25 24-16,0 1 16,0 0 31,-24 24-16,24-25 172,0 1-187,49-25-16,0-122 15,24 0-15,-49 49 16,25 24-16,-24 49 15,-1 0-15,-24 1 16,0 23-16,24-24 16,-24 25-16,0-1 15,0 1-15,25 0 16,-25-1 0,0 1-1,0-1 1,24 25-1,-24-24-15,0-1 16,0 1 0,25 0-16,-1 24 15,-24-49-15,25 0 16,-1 25-16,-24-25 16,24 0-16,1 24 15,-1-23-15,1-1 16,-1 0-16,-24 24 15,0-23-15,25 23 16,-25-24-16,0 1 16,0 23-16,0-24 15,0 25-15,0-1 16,0 1 0,0 0-1,0-1 1,0 1 31,0-1-47,0 1 15,0-1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6T15:11:17.0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122 0 0,'0'24'62,"0"25"-46,0-25-16,-25 25 15,25 0-15,0-25 16,0 1 0,-24-25-16,24 24 15,0 1-15,-25-1 16,25 25 0,0-25-1,-24-24 48,24 25-48,-24-25-15,24 24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6T15:11:18.8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49 121 0,'0'-25'94,"0"1"-78,24 24-16,-24-24 15,73-25-15,-48 49 110,-1 24-63,-24 1-32,0 23 1,25 1-16,-25 0 16,0-25-16,0 1 31,0-1-31,0 25 15,0 0 1,0-25 0,-25 1-16,1-1 62,24 1-62,0-1 31,-25-24-31,1 0 32,-25 25 46,25-25-78,-1 24 15,1-24 17,24 24 124,24 1-140,1-25-16,23 24 0,1-24 15,-24 0-15,24 0 16,-25 0-16,25 0 15,-25 0 1,1 0-16,23 0 16,-23 0-1,-1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6T15:11:20.7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 0 0,'25'0'172,"-1"25"-156,0-25-16,1 24 15,-25 1 32,0-1-31,0 1 31,0-1-32,0 0 1,0 1 0,0-1-16,-25-24 15,25 25-15,-24-1 16,24 1-1,-24-25 1,-1 24-16,25 0 16,-24-24-1,-1 0-15,1 0 16,48 0 187,1 0-187,24 0-16,-1 0 0,-23 0 15,-1 0-15,1 0 16,-1 0 0,1 0-16,-1 0 31,0 0 16,-24 25 0,0-1-47,0 1 15,0-1 1,-24 0 15,0 1-15,-1-25-16,25 24 15,-24-24-15,-1 0 16,1 0 0,-1 25-16,1-25 15,0 0 1,-1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6T15:11:21.7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415 97 0,'-24'0'125,"-1"25"-109,1-1-16,24 1 15,-25-25-15,-23 24 16,48 0-16,-49 1 16,24-25-16,1 0 15,-1 24-15,1 1 16,-25-25-16,25 24 16,-1-24-1,1 0-15,24 24 141,73 25-141,-24-24 15,24-25-15,-24 24 16,-24-24-16,-1 0 63,-24-24 15</inkml:trace>
  <inkml:trace contextRef="#ctx0" brushRef="#br0" timeOffset="660">269 0 0,'0'24'94,"0"25"-79,0-25 1,0 50-16,0-26 0,0 1 15,0 0-15,0 24 16,-25-48-16,25 48 16,0 25-16,0-74 15,0 49-15,0-48 16,0-1-16,0 1 16,0 24-16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6T15:14:20.391"/>
    </inkml:context>
    <inkml:brush xml:id="br0">
      <inkml:brushProperty name="width" value="0.10583" units="cm"/>
      <inkml:brushProperty name="height" value="0.10583" units="cm"/>
      <inkml:brushProperty name="color" value="#57D200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57D200"/>
      <inkml:brushProperty name="fitToCurve" value="1"/>
    </inkml:brush>
    <inkml:brush xml:id="br2">
      <inkml:brushProperty name="width" value="0.035" units="cm"/>
      <inkml:brushProperty name="height" value="0.035" units="cm"/>
      <inkml:brushProperty name="color" value="#57D200"/>
      <inkml:brushProperty name="fitToCurve" value="1"/>
    </inkml:brush>
  </inkml:definitions>
  <inkml:trace contextRef="#ctx0" brushRef="#br0">1734 3419 0,'-25'0'141,"1"0"-141,-25 0 15,0 0-15,25 0 16,-49 0-16,24 0 15,24 0-15,-23 0 16,23 0-16,1 0 16,-1-24-1,1 24-15,-1 0 16,-23-24-16,-1-1 16,24 25-1,1 0-15,-1 0 16,1-24-16,0-1 15,-25 25-15,49-24 16,-25 24 0,1 0-16,0 0 15,-25-25 1,24 1-16,-24 0 16,25 24-1,-25-25 1,25 25-16,-25-24 15,0-1-15,0-24 16,25 49-16,-1 0 16,1-24-16,24 0 15,-25 24-15,1-25 16,0 25-16,24-24 16,-25 24-1,1-25 1,-1 1-1,-24-1 1,49 1 0,-48 24-16,23-24 15,25-1-15,-24 1 16,-1 24-16,1-25 16,0 1-1,-1 24 1,25-25 15,0 1-15,0 0-16,0-1 15,0-24-15,0 25 16,0 0-16,0-1 16,0-24-16,0 25 15,0-1-15,25 1 16,-25 0-16,24-1 15,0 1-15,-24-25 16,25 24-16,-1-23 16,25-1-16,0 0 15,-49 25-15,49-25 16,-25 0-16,25 24 16,-25 1-1,-24 0 1,25 24-16,-1-25 0,-24 1 31,25 24-31,24-49 16,-25 49-1,25 0-15,-49-25 16,24 1-16,1 24 16,-1 0-16,1 0 15,-1 0-15,0 0 16,1 0-1,-1-24 1,1 24-16,-1 0 16,1 0-1,-1 0 1,0 0 0,1-25-1,-1 25-15,1 0 16,23 0-1,-23 0 1,-1 0 0,1 0-16,24 0 15,-25 0-15,0 0 16,1 0-16,24 0 16,0 0-1,-25 0-15,25 0 16,-25 0-16,1 0 15,23 0-15,-48 25 16,25-25-16,-1 0 0,1 0 16,-1 0-1,1 0 1,-25 24-16,24-24 16,25 24-16,-25 1 15,1-25 1,-1 0-16,1 24 15,-25 1 1,24-25-16,0 24 16,1-24-1,-1 25-15,-24-1 16,49 0 0,-24 1-16,-25-1 15,48-24-15,-23 49 16,-1-24-1,1-1-15,-25 0 16,24 1 0,-24-1-16,25 1 15,-25-1 1,24 49 0,-24-48-16,0-1 0,0 1 15,0-1-15,0 25 16,0-25-16,0 25 15,0-24-15,0-1 16,0 25-16,0 0 16,0-25-16,0 25 15,0-25-15,-24 25 16,24-24-16,-25-1 16,25 0-16,-24 1 15,24-1-15,-25-24 16,1 25-16,24-1 15,-25 1-15,1-1 16,0 0-16,-1 1 31,25-1-15,-24-24-16,-1 25 31,-24-1-31,49 1 16,-24-25-1,0 0 1,-1 0-16,25 24 31,-24-24-31,-1 24 16,1-24-16,-1 25 0,1-25 16,0 24-1,-1-24-15,1 25 31,-1-25-31,1 0 16,24 24-16,-25 1 16,1-25-1,24 24 1,-24-24 0</inkml:trace>
  <inkml:trace contextRef="#ctx0" brushRef="#br1" timeOffset="8998">268 1295 0,'25'24'47,"-1"25"-31,-24-25-16,25 1 15,-25 23-15,0-23 16,0 24-16,0-25 16,0 1-16,24 23 15,-24-23-15,25 24 16,-25 0-16,24-49 15,-24 48-15,24 1 16,-24-24 0,0 24-16,25-1 31,-25-23-31,24-25 109,25-25-93,-24-23-16,23-1 0,1 24 16,0-48-16,0 0 15,-25-25-15,-24 49 16,25 25-16,-1-25 15,1 0-15,-1 0 16,-24 25 0,25-1-16,-25 1 15,0 0 1,-25 24 203,1 24-204,-25 0-15,-24 25 16,24-24-16,0 23 16,0 1-16,0 0 0,-24 0 15,24-25-15,25 1 16,-25-25-16,0 0 15,24 24 1,-23 1-16,-1-1 0,24 1 16,-23-1-16,23-24 15,1 0-15,-1 0 16,1 0 0,24 24 155,73 25-155,122 0-16,-48-49 0,24 0 16,0 0-16,0 25 15,-73-25-15,-50 0 16,1 0 0,-24 0-16,-1 0 15,1 0-15,-50 0 156,25-25-140,-49 25-16,25-24 16,-25-25-16,0 24 15,0-23-15,1-1 16,23 24-16,-24-24 16,-24 1-16,24-26 15,0 25-15,25 25 16,-25-25-16,0 0 15,25 25-15,-1 0 16,1 24 0,24-25-16,-25 25 31,1-24-15,0 24-16,24-25 15</inkml:trace>
  <inkml:trace contextRef="#ctx0" brushRef="#br2" timeOffset="129730">2027 1930 0,'0'-25'15,"24"25"126,1 0-141,-1 25 16,25-25-16,-25 0 15,50 0-15,-25 0 16,-25 24-16,25-24 15,0 0-15,-25 0 16,25 24-16,0-24 16,0 0-16,24 0 15,0 0-15,-48 0 16,24 0-16,24-24 16,-49 24-16,25 0 15,-25-24-15,25 24 16,0 0-16,-24-25 15,23 25-15,1-24 16,-24 24-16,24-25 16,-25 25-16,0 0 15,1 0-15,-1-24 16,1 24 0,-1 0-1,0 0-15,25-25 16,-24 25-16,-1 0 15,1 0-15,-1-24 16,0 0-16,1-1 16,24 25-1,-25 0-15,1-24 0,23-1 16,-23 25-16,-1-24 16,1 24-16,-1-25 15,25 25-15,-25-48 16,25 23-16,0 1 15,-24-1-15,-1 1 16,25-25-16,0 0 16,-1 25-16,-23-25 15,24 25-15,-25-1 16,1 1-16,-1-1 16,25 1-1,-25-25-15,25 25 0,0-25 16,0 0-1,-25 0-15,1 25 16,-1-1-16,25-24 16,-25 0-1,1 1-15,-1 48 16,-24-49-16,25 24 16,-1 25-1,0-24-15,-24 0 16,49-1-1,-24 1-15,-25-25 16,24 49 0,1-25-16,-1 1 15,0 24-15,1-24 16,-1-1 0,-24 1-16,25 24 15,-1-25-15,-24 1 16,49 24-16,0-25 15,0 1 1,0 24-16,-49-24 0,24 24 16,25-25-1,-25 25 1,1 0-16,23 0 16,-23 0-16,24-24 15,-25 24 1,1 0-1,-1 0 1,0 0-16,1 0 16,-1 0-1,1 0 1,-1 0 0,1 0-16,-1 0 31,0 0-16,1 0 64,-25-25 124,-49 1-188,25 24-15,-1-49 0,1 49 16,-1-49-16,1 49 16,-1-24-16,25-1 15,-24 25-15,24-24 16,0 0-1,-24 24-15,-1 0 94,25-25-63,0 74 126,0-25-142,-24 74-15,24-49 16,0 0-16,0-25 16,0 25-16,0-25 15,0 25-15,0-24 16,0-1 31,24-24 171,1 0-202,-1 0-16,0 0 16,1-49-1,-1 0-15,1 25 16,-1-25-16,-24 0 16,25 25-16,-25 0 15,24-1-15,0 1 16,-48 24 265,0 24-265,24 1-16,-49-25 0,24 24 15,1 0-15,-25 25 16,25-49-16,24 49 16,-49-25-16,0 1 15,24-1 1,1-24-16,0 0 15,24-24 110,0-25-109,0 25-16,0-1 16,0 1-1,24 48 110,0 1-125,-24 23 16,25 1-16,-25-24 16,0-1-16,0 1 15,24-25 126,-24-49-126,25 24-15,-25-24 16,0 25-16,0 0 31,0-1-31,0 50 141,0 72-125,0-72-1,0-1 16,49-170 79,-49 121-95,0 1-15,0-1 16,0 1 0,0 48 77,0 25-77,0-24-16,0 23 16,0-23-1,0-1-15,0 1 16,0-1-16,0-48 109,0-50-93,0 50-16,0-25 16,0 25-16,0-25 15,0 0-15,0 25 16,24 24-1,-24-25-15,0 74 110,0-24-95,0 48-15,0-49 16,0 25-16,0 0 16,0 0-1,0-98 95,0 0-95,0 0-15,0 25 16,0-1-16,0 1 16,0 0-1,0 48 79,0 49-78,0-24-16,0 0 15,24 0-15,-24 0 16,0-25-16,0 25 15,0-25-15,0 1 16,0-99 93,0 1-109,25 49 16,-25-25-16,0 0 16,0 0-1,0 74 95,0 23-95,0 1-15,0-24 16,0 24-16,0-25 16,0 0-16,0-72 109,0-1-93,0 24-16,0-24 15,0 25-15,0 0 16,0-1-16,0 50 125,24-1-110,1 74 1,-25-74 0,0-48 93,0-1-93,0 1-16,0-25 15,0 0-15,0 25 16,0-25-16,-25 49 16,25-49-16,0 25 15,0 48 141,0 1-140,25 23-16,-25 1 0,0-98 125,0 1-109,-25-1-16,25 24 31,0 50 94,49 24-109,-49-1-1,25-23-15,-25-1 16,24-24-16,-48 0 156,24-24-156,-25-1 0,-24 25 16,49-24-1,-24 0-15,-1-1 16,1 25-16,48 25 187,1-1-171,24-24-16,-25 0 16,-24 24-16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6T14:55:14.0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0 210 0,'24'0'94,"0"0"-79,25 0-15,0 0 16,-24 0-16,23 0 16,1 24-16,-24-24 15,-1 0-15,1 0 16,23 0-16,1 24 15,-24-24-15,24 0 16,-25 0-16,0 0 16,25 0-16,0 0 15,-24 0-15,23 0 16,-23-24-16,-1 24 16,25 0-16,0 0 31,-25 0-31,1 0 15,-1 0 1,1 0 31,-1 0-47,0 0 16,25 0-16,-24 0 15,-1 0 1,1 0-16,-1 0 31,0 0-31,1 0 16,-1 0 15,1 0-31,-1 0 16,0 0-16,25 0 15,-24 0-15,24 0 16,-25 0-16,25 0 15,0 0-15,-25 0 16,25 0-16,-25 0 16,25 0-16,0 0 15,0 0 1,-25 0-16,25 0 16,0 0-16,0 0 15,-25 0 1,1 0-1,-1 0-15,1 0 32,-1 0-32,0 0 15,1 0-15,-1 0 16,1 0-16,-1 0 16,1 0-16,23 0 15,-23 0 1,-1 0-1,25 0-15,-24 0 16,-1 0 0,0 0-16,1 0 15,-1 0-15,1 0 16,-1-24-16,0 24 0,25 0 16,0 0-1,-24 0-15,23 0 16,-23 0-16,-1 0 15,25 0-15,0 0 16,-25 0-16,1 0 16,-1 0 15,1 0 0,-1 0-15,1 0-1,-1 0 1,0 0-16,1 0 31,-1 0-31,1 0 16,-1 0 0,1 0-16,-1-25 31,0 25-31,1 0 15,-1 0-15,1-24 16,-1 24-16,0 0 16,25 0-16,-49-25 15,49 25-15,0 0 16,-49-24-16,24 24 16,1 0-16,24 0 15,-25 0 1,1 0-1,23 0-15,-23 0 16,-1 0 0,1 0 77,23 0-93,1 0 16,-24 0-16,-1 0 16,25 0-1,-25 0-15,1 0 16,-1 0-16,1 0 16,-1 0 15,1 0-16,-1 0 1,25 0-16,-25 0 0,25 0 16,0 0-16,-25 0 15,25 0 1,0 0 0,0 0-16,-25 0 15,1 0-15,-1 0 16,1 0-16,23 0 15,-23 0 1,-1 0-16,1 0 31,-1 0-31,1 0 0,-1 0 16,0 0-16,1 0 16,-1 0-16,25 0 15,-24 0-15,23 0 16,-23 0-1,24 0-15,-1 0 0,-23 0 16,-1 0-16,1 0 16,-1 0-1,1 0-15,-1 0 47,0-25-31,1 25-16,-1 0 15,1 0-15,-1 0 16,1 0 0,-1 0-16,0 0 15,1 0 1,-1 0-16,1 0 31,-1 0-15,1 0-1,23-24 1,-23 24 0,24 0-16,0 0 31,-49-24-31,24 24 16,0 0-16,1 0 15,-1 0 1,1 0-1,-1-25-15,0 25 16,25 0-16,-24 0 16,24 0-16,-25 0 15,0 0-15,25 0 16,-24 0-16,-1 0 16,1 0-1,-1 0 1,0 0-16,1 0 31,-1 0-31,1 0 16,-1 0-16,0 0 15,1 0-15,-1 0 16,25 0-16,-24 0 16,23 0-16,-23 0 15,24 0 1,-25 0-16,1 0 15,-1 0-15,0 0 16,25 0-16,-24 0 16,-1 0-1,1 0-15,-1 0 16,25 0 0,-25 0-1,25 0-15,0 0 16,-25 0-1,1 0 1,-1 0-16,1 0 16,-1 0-1,0 0-15,1 25 16,-1-25 0,25 0-1,-24 0-15,-1 0 16,0 0-16,1 0 15,-1 0 1,1 0 0,-1 0-1,1 0 1,-1 0-16,25 24 16,0-24-16,-25 0 15,0 0-15,1 0 16,24 0-1,-25 0-15,1 24 16,-1-24 0,0 0-1,25 25 1,-24-25 0,24 0-16,-1 0 15,1 24 1,0-24-1,-24 0 1,-1 0-16,0 0 16,1 0-16,24 0 15,0 0 1,-25 0 0,0 0-1,1 0-15,-1 0 16,1 0-16,-1 0 15,25 0-15,-25 0 16,1 0-16,-1 0 16,1 0-16,-1 0 15,25 0 1,-25 0 0,1 0-16,-1 0 15,1 0-15,23 0 16,-23 0-16,-1 0 15,1 0-15,23 0 16,1 0-16,-24 0 16,24 0-16,-25 0 15,25 0-15,0 0 16,-25 0-16,25 0 16,-25 0-16,25 0 15,-24 0-15,-1 0 16,25 0-16,0 0 15,0 0 1,-25 0-16,1 0 16,23 0-16,1 0 15,-24 0 1,23 0-16,1 0 16,-24 0-16,-1 0 15,1 0-15,23 0 16,-23 0-1,-1 0-15,1 0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6T14:55:35.7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515 0 0,'-24'0'46,"24"25"-14,-25-25-17,1 0 1,-1 0-16,1 0 16,-1 0-1,1 0 1,0 0-1,-1 0-15,25 24 16,-24-24 0,-1 24-16,1-24 15,-1 0 1,1 49-16,0-24 16,-1-25-1,1 24 1,24 1-1,0-1-15,-25-24 16,25 49-16,-24-25 16,-1 1-16,25-1 15,0 0-15,0 1 16,0-1-16,0 1 16,0-1-16,-24 25 15,24 0 1,0-25-1,0 25-15,0-24 16,0-1 0,0 0-1,0 1 1,0-1-16,0 25 31,24-49-31,-24 25 16,25-1-16,-1 0 15,-24 1-15,25-25 16,-1 24-16,1 1 16,-1-1-16,0-24 15,1 25-15,-1 23 16,1-48-16,-1 25 16,25 24-1,-25-25-15,1-24 16,24 24-16,0 1 15,-49-1-15,48 1 16,1-1-16,-24 1 16,24-1-16,-1 0 15,1 25-15,-24-24 16,23-25-16,1 49 16,0-25-16,-24 0 15,23 1-15,1-1 16,-24 1-16,24-1 15,-1 0-15,1 1 16,-24-1-16,23-24 16,1 25-16,-24-25 15,24 0-15,-1 0 16,1 0 0,-24 24-16,24-24 15,-1 0-15,-23 0 16,24 0-16,-25 0 15,25 0-15,0 0 16,-25 0-16,25 0 16,-24 0-16,23 25 15,1-25-15,-24 0 16,23 0-16,1 0 16,0 0-1,0 0 1,0 0-16,-25 0 31,25 0-31,-24 0 16,-1 0-1,0 0-15,1 0 16,-1 0-16,1 0 16,-1 0-1,0 0-15,1 0 16,-1 0-1,1 0 17,-1 0-32,1 0 15,-1 0 1,0 24-16,1-24 16,-1 0-1,1 0-15,-25 24 16,24-24-16,1 0 15,-1 0 1,0 0-16,1 0 16,-1 0-16,1 0 15,-1 25-15,25-25 16,-25 0-16,1 0 16,24 0-16,-25 0 15,25 0-15,-25 24 16,25-24-1,-24 25-15,-1-25 16,0 0 0,1 0-1,-1 0-15,1 0 16,-1 0-16,1 0 16,-1 0-1,0 0 1,1 0-16,-25 24 15,24-24-15,1 0 16,-1 0-16,25 25 16,-25-25 15,1 0 0,-1 0-31,-24 24 16,25-24-16,-1 0 15,0 0 1,1 0 31,-1 0-31,-24 24 15,25-24-16,-1 0 1,1 0 0,-25 25-16,24-25 15,0 0-15,1 0 16,-1 24 0,1-24-16,-1 25 31,1-25 0,-25 24 0,24-24-15,0 0 0,-72-49 187,48 0-188,-25 1 1,1 48-16,-1 0 31,25-25-15,-24 25 62,24-24-62,-25 24 124,25 24-124,-48 49-1,48-24-15,0 0 0,0-24 16,-25 23-16,25-23 16,0-1-16,0 1 15,0-1 1,25-24 156,-1 0-172,-24-24 0,49-1 15,-25 1 1,1-25-16,-25 0 16,0 25-1,0-25-15,24 49 16,-24-25-16,0 1 16,25 24 15,-50 49 125,1 0-140,24-25-1,0 1-15,0-1 94,-25-24 0,25-24-63,0-1-15,-24 1-16,-1 24 140,25 24-124,-24 25-16,0-25 16,24 1-1,0-50 141,0 1-140,0 0-16,24-1 16,0-24-1,-24 25 79,0 73-47,0-25-31,-24 1-16,24-1 15,49-24 126,-49-49-126,24 0 1,-24 25-16,25-1 16,-25 1-16,24 0 15,-24 48 142,0 0-142,-24 1-15,24-1 16,0 1-16,-25-25 344,25 24-329,-24 1-15,48-25 203,-24-25-62,25 25-110,-1 0-31,1 0 47,-1 0-47,0 0 63,-48 0 265,0 0-313,-1 0 1,1 25 0,-1-25-16,1 24 15,24 0-15,-25-24 16,25 25-1,0-74 298,0 25-313,0-1 16,0-24-16,0 25 15,25 24 313,-1 0-328,-48 0 157,24-25-32,0 1-79,0 0 111,0-1-157,0 1 31,0-1 0,0 1 110,24 24-16,1 24-78,-25 1-47,24-25 15,-24 24 1,0 1 0,0-1-1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E2396-3F05-4F80-A941-EF0E0943F569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363AC-2FAB-4D39-8ECB-E32BB956E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85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TW" altLang="en-US" sz="4000" b="1" u="none">
                <a:latin typeface="微軟正黑體" pitchFamily="34" charset="-120"/>
                <a:ea typeface="微軟正黑體" pitchFamily="34" charset="-120"/>
              </a:rPr>
              <a:t>清華大學 資工系</a:t>
            </a:r>
            <a:endParaRPr lang="en-US" altLang="zh-TW" sz="4000" b="1" u="none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sz="4000" b="1" u="none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4000" b="1" u="none">
                <a:latin typeface="微軟正黑體" pitchFamily="34" charset="-120"/>
                <a:ea typeface="微軟正黑體" pitchFamily="34" charset="-120"/>
              </a:rPr>
              <a:t>楊舜仁</a:t>
            </a:r>
            <a:endParaRPr lang="en-US" altLang="zh-TW" sz="4000" b="1" u="none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3200" u="none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3921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zh-TW" altLang="zh-TW" sz="2400" u="none" baseline="-250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ヒラギノ角ゴ Pro W3" pitchFamily="1" charset="-128"/>
              </a:defRPr>
            </a:lvl9pPr>
          </a:lstStyle>
          <a:p>
            <a:pPr algn="r">
              <a:defRPr/>
            </a:pPr>
            <a:r>
              <a:rPr lang="en-US" altLang="zh-TW" sz="1200" u="none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t>1-</a:t>
            </a:r>
            <a:fld id="{1FB0CA32-D157-4070-97A8-23E2532B75F2}" type="slidenum">
              <a:rPr lang="en-US" altLang="zh-TW" sz="1200" u="none" smtClean="0">
                <a:solidFill>
                  <a:schemeClr val="bg1"/>
                </a:solidFill>
                <a:latin typeface="Arial" charset="0"/>
                <a:ea typeface="新細明體" pitchFamily="18" charset="-120"/>
              </a:rPr>
              <a:pPr algn="r">
                <a:defRPr/>
              </a:pPr>
              <a:t>‹#›</a:t>
            </a:fld>
            <a:endParaRPr lang="en-US" altLang="zh-TW" sz="1200" u="none">
              <a:solidFill>
                <a:schemeClr val="bg1"/>
              </a:solidFill>
              <a:latin typeface="Arial" charset="0"/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9.emf"/><Relationship Id="rId1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6541704" y="2295072"/>
            <a:ext cx="2566800" cy="1782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altLang="zh-TW" dirty="0"/>
              <a:t>I2P mid practice - Simple Addition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1412776"/>
            <a:ext cx="8305800" cy="5285408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Four integer arrays </a:t>
            </a:r>
            <a:r>
              <a:rPr lang="en-US" altLang="zh-TW" sz="2400" i="1" dirty="0"/>
              <a:t>a</a:t>
            </a:r>
            <a:r>
              <a:rPr lang="en-US" altLang="zh-TW" sz="2400" dirty="0"/>
              <a:t>, </a:t>
            </a:r>
            <a:r>
              <a:rPr lang="en-US" altLang="zh-TW" sz="2400" i="1" dirty="0"/>
              <a:t>b</a:t>
            </a:r>
            <a:r>
              <a:rPr lang="en-US" altLang="zh-TW" sz="2400" dirty="0"/>
              <a:t>, </a:t>
            </a:r>
            <a:r>
              <a:rPr lang="en-US" altLang="zh-TW" sz="2400" i="1" dirty="0"/>
              <a:t>c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d</a:t>
            </a:r>
            <a:r>
              <a:rPr lang="en-US" altLang="zh-TW" sz="2400" dirty="0"/>
              <a:t> with size </a:t>
            </a:r>
            <a:r>
              <a:rPr lang="en-US" altLang="zh-TW" sz="2400" i="1" dirty="0"/>
              <a:t>m </a:t>
            </a:r>
            <a:r>
              <a:rPr lang="en-US" altLang="zh-TW" sz="2400" dirty="0"/>
              <a:t>x </a:t>
            </a:r>
            <a:r>
              <a:rPr lang="en-US" altLang="zh-TW" sz="2400" i="1" dirty="0"/>
              <a:t>n</a:t>
            </a:r>
            <a:r>
              <a:rPr lang="en-US" altLang="zh-TW" sz="2400" dirty="0"/>
              <a:t>. </a:t>
            </a:r>
          </a:p>
          <a:p>
            <a:r>
              <a:rPr lang="en-US" altLang="zh-TW" sz="2400" dirty="0"/>
              <a:t>Choose one array from </a:t>
            </a:r>
            <a:r>
              <a:rPr lang="en-US" altLang="zh-TW" sz="2400" i="1" dirty="0"/>
              <a:t>b</a:t>
            </a:r>
            <a:r>
              <a:rPr lang="en-US" altLang="zh-TW" sz="2400" dirty="0"/>
              <a:t>, </a:t>
            </a:r>
            <a:r>
              <a:rPr lang="en-US" altLang="zh-TW" sz="2400" i="1" dirty="0"/>
              <a:t>c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d</a:t>
            </a:r>
            <a:r>
              <a:rPr lang="en-US" altLang="zh-TW" sz="2400" dirty="0"/>
              <a:t>.</a:t>
            </a:r>
          </a:p>
          <a:p>
            <a:pPr lvl="1"/>
            <a:r>
              <a:rPr lang="en-US" altLang="zh-TW" sz="2000" dirty="0"/>
              <a:t>Choose </a:t>
            </a:r>
            <a:r>
              <a:rPr lang="en-US" altLang="zh-TW" sz="2000" i="1" dirty="0"/>
              <a:t>b</a:t>
            </a:r>
            <a:r>
              <a:rPr lang="en-US" altLang="zh-TW" sz="2000" dirty="0"/>
              <a:t>.</a:t>
            </a:r>
          </a:p>
          <a:p>
            <a:r>
              <a:rPr lang="en-US" altLang="zh-TW" sz="2400" dirty="0"/>
              <a:t>Select elements</a:t>
            </a:r>
          </a:p>
          <a:p>
            <a:pPr lvl="1"/>
            <a:r>
              <a:rPr lang="en-US" altLang="zh-TW" sz="2000" dirty="0"/>
              <a:t>(0,0)</a:t>
            </a:r>
          </a:p>
          <a:p>
            <a:pPr lvl="1"/>
            <a:r>
              <a:rPr lang="en-US" altLang="zh-TW" sz="2000" dirty="0"/>
              <a:t>(m-1,n-1)</a:t>
            </a:r>
          </a:p>
          <a:p>
            <a:r>
              <a:rPr lang="en-US" altLang="zh-TW" sz="2400" dirty="0"/>
              <a:t>Calculate the sum: </a:t>
            </a:r>
          </a:p>
          <a:p>
            <a:pPr lvl="1"/>
            <a:r>
              <a:rPr lang="en-US" altLang="zh-TW" sz="2000" dirty="0"/>
              <a:t>a(0,0)+a(m-1,n-1)+b(0,0)+b(m-1,n-1)</a:t>
            </a:r>
            <a:endParaRPr lang="zh-TW" altLang="en-US" sz="20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04816"/>
              </p:ext>
            </p:extLst>
          </p:nvPr>
        </p:nvGraphicFramePr>
        <p:xfrm>
          <a:off x="179512" y="4921132"/>
          <a:ext cx="25650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(0,0)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(0,n-1)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(m-1,0)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(m-1,n-1)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9512" y="443711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a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71868"/>
              </p:ext>
            </p:extLst>
          </p:nvPr>
        </p:nvGraphicFramePr>
        <p:xfrm>
          <a:off x="6422696" y="2173411"/>
          <a:ext cx="25668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(0,0)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(0,n-1)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(m-1,0)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(m-1,n-1)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422696" y="168939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7030A0"/>
                </a:solidFill>
                <a:latin typeface="+mn-lt"/>
                <a:ea typeface="+mn-ea"/>
              </a:rPr>
              <a:t>b</a:t>
            </a:r>
            <a:endParaRPr lang="zh-TW" altLang="en-US" sz="2400" u="none" kern="0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37238"/>
              </p:ext>
            </p:extLst>
          </p:nvPr>
        </p:nvGraphicFramePr>
        <p:xfrm>
          <a:off x="3301104" y="4956800"/>
          <a:ext cx="25668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(0,0)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(0,n-1)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(m-1,0)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(m-1,n-1)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301104" y="447278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7030A0"/>
                </a:solidFill>
                <a:latin typeface="+mn-lt"/>
                <a:ea typeface="+mn-ea"/>
              </a:rPr>
              <a:t>c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66888"/>
              </p:ext>
            </p:extLst>
          </p:nvPr>
        </p:nvGraphicFramePr>
        <p:xfrm>
          <a:off x="6422696" y="4956800"/>
          <a:ext cx="2566800" cy="17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(0,0)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(0,n-1)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(m-1,0)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(m-1,n-1)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422696" y="447278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7030A0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2" name="文字方塊 11"/>
          <p:cNvSpPr txBox="1"/>
          <p:nvPr/>
        </p:nvSpPr>
        <p:spPr>
          <a:xfrm rot="5400000">
            <a:off x="493675" y="570129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400" u="none" dirty="0">
                <a:solidFill>
                  <a:srgbClr val="0070C0"/>
                </a:solidFill>
                <a:latin typeface="+mn-lt"/>
                <a:ea typeface="+mn-ea"/>
              </a:rPr>
              <a:t>…</a:t>
            </a:r>
            <a:endParaRPr lang="zh-TW" altLang="en-US" sz="1400" u="none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424330" y="2173411"/>
            <a:ext cx="846000" cy="57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79512" y="4922922"/>
            <a:ext cx="846000" cy="57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893260" y="6124595"/>
            <a:ext cx="846000" cy="57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118488" y="3376011"/>
            <a:ext cx="846000" cy="57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2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7" grpId="0"/>
      <p:bldP spid="7" grpId="1"/>
      <p:bldP spid="9" grpId="0"/>
      <p:bldP spid="11" grpId="0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23528" y="1484784"/>
            <a:ext cx="84394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u="none" kern="0" dirty="0"/>
              <a:t>Sample input</a:t>
            </a:r>
          </a:p>
          <a:p>
            <a:pPr marL="0" indent="0">
              <a:buNone/>
            </a:pPr>
            <a:r>
              <a:rPr lang="en-US" altLang="zh-TW" sz="2400" u="none" kern="0" dirty="0"/>
              <a:t>    3 2</a:t>
            </a:r>
          </a:p>
          <a:p>
            <a:pPr marL="0" indent="0">
              <a:buNone/>
            </a:pPr>
            <a:r>
              <a:rPr lang="en-US" altLang="zh-TW" sz="2400" u="none" kern="0" dirty="0"/>
              <a:t>    0 1 2 3 4 5</a:t>
            </a:r>
          </a:p>
          <a:p>
            <a:pPr marL="0" indent="0">
              <a:buNone/>
            </a:pPr>
            <a:r>
              <a:rPr lang="en-US" altLang="zh-TW" sz="2400" u="none" kern="0" dirty="0"/>
              <a:t>    0 1 4 9 16 25</a:t>
            </a:r>
          </a:p>
          <a:p>
            <a:pPr marL="0" indent="0">
              <a:buNone/>
            </a:pPr>
            <a:r>
              <a:rPr lang="en-US" altLang="zh-TW" sz="2400" u="none" kern="0" dirty="0"/>
              <a:t>    0 1 2 0 1 2</a:t>
            </a:r>
          </a:p>
          <a:p>
            <a:pPr marL="0" indent="0">
              <a:buNone/>
            </a:pPr>
            <a:r>
              <a:rPr lang="en-US" altLang="zh-TW" sz="2400" u="none" kern="0" dirty="0"/>
              <a:t>    0 2 8 7 10 6</a:t>
            </a:r>
          </a:p>
          <a:p>
            <a:pPr marL="0" indent="0">
              <a:buNone/>
            </a:pPr>
            <a:r>
              <a:rPr lang="en-US" altLang="zh-TW" sz="2400" u="none" kern="0" dirty="0"/>
              <a:t>    2</a:t>
            </a:r>
          </a:p>
          <a:p>
            <a:pPr marL="0" indent="0">
              <a:buNone/>
            </a:pPr>
            <a:r>
              <a:rPr lang="en-US" altLang="zh-TW" sz="2400" u="none" kern="0" dirty="0"/>
              <a:t>    2</a:t>
            </a:r>
          </a:p>
          <a:p>
            <a:pPr marL="0" indent="0">
              <a:buNone/>
            </a:pPr>
            <a:r>
              <a:rPr lang="en-US" altLang="zh-TW" sz="2400" u="none" kern="0" dirty="0"/>
              <a:t>    1 0</a:t>
            </a:r>
          </a:p>
          <a:p>
            <a:pPr marL="0" indent="0">
              <a:buNone/>
            </a:pPr>
            <a:r>
              <a:rPr lang="en-US" altLang="zh-TW" sz="2400" u="none" kern="0" dirty="0"/>
              <a:t>    2 0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/>
              <a:t>Take sample input as an example.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57258"/>
              </p:ext>
            </p:extLst>
          </p:nvPr>
        </p:nvGraphicFramePr>
        <p:xfrm>
          <a:off x="4139952" y="20408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 bwMode="auto">
          <a:xfrm>
            <a:off x="683568" y="2456989"/>
            <a:ext cx="1584176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67744" y="235211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array </a:t>
            </a:r>
            <a:r>
              <a:rPr lang="en-US" altLang="zh-TW" sz="2400" i="1" u="none" kern="0" dirty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39952" y="15567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a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83568" y="2892213"/>
            <a:ext cx="1872208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55776" y="282338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array </a:t>
            </a:r>
            <a:r>
              <a:rPr lang="en-US" altLang="zh-TW" sz="2400" i="1" u="none" kern="0" dirty="0">
                <a:solidFill>
                  <a:srgbClr val="FF0000"/>
                </a:solidFill>
                <a:latin typeface="+mn-lt"/>
                <a:ea typeface="+mn-ea"/>
              </a:rPr>
              <a:t>b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10247"/>
              </p:ext>
            </p:extLst>
          </p:nvPr>
        </p:nvGraphicFramePr>
        <p:xfrm>
          <a:off x="6588224" y="2043688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588224" y="15596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b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83568" y="3324261"/>
            <a:ext cx="1584176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267744" y="325548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array </a:t>
            </a:r>
            <a:r>
              <a:rPr lang="en-US" altLang="zh-TW" sz="2400" i="1" u="none" kern="0" dirty="0">
                <a:solidFill>
                  <a:srgbClr val="FF0000"/>
                </a:solidFill>
                <a:latin typeface="+mn-lt"/>
                <a:ea typeface="+mn-ea"/>
              </a:rPr>
              <a:t>c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52639"/>
              </p:ext>
            </p:extLst>
          </p:nvPr>
        </p:nvGraphicFramePr>
        <p:xfrm>
          <a:off x="4139952" y="38410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139952" y="33569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683568" y="3756248"/>
            <a:ext cx="1728192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411760" y="368741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array </a:t>
            </a:r>
            <a:r>
              <a:rPr lang="en-US" altLang="zh-TW" sz="2400" i="1" u="none" kern="0" dirty="0">
                <a:solidFill>
                  <a:srgbClr val="FF0000"/>
                </a:solidFill>
                <a:latin typeface="+mn-lt"/>
                <a:ea typeface="+mn-ea"/>
              </a:rPr>
              <a:t>d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05317"/>
              </p:ext>
            </p:extLst>
          </p:nvPr>
        </p:nvGraphicFramePr>
        <p:xfrm>
          <a:off x="6588224" y="38410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6588224" y="33569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683568" y="1988840"/>
            <a:ext cx="576065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3" y="1920007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3</a:t>
            </a:r>
            <a:r>
              <a:rPr lang="zh-TW" altLang="en-US" sz="2400" u="none" kern="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x 2 arrays</a:t>
            </a:r>
            <a:endParaRPr lang="zh-TW" altLang="en-US" sz="2400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603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7" grpId="0"/>
      <p:bldP spid="9" grpId="0" animBg="1"/>
      <p:bldP spid="9" grpId="1" animBg="1"/>
      <p:bldP spid="11" grpId="0"/>
      <p:bldP spid="11" grpId="1"/>
      <p:bldP spid="13" grpId="0"/>
      <p:bldP spid="17" grpId="0" animBg="1"/>
      <p:bldP spid="17" grpId="1" animBg="1"/>
      <p:bldP spid="18" grpId="0"/>
      <p:bldP spid="18" grpId="1"/>
      <p:bldP spid="20" grpId="0"/>
      <p:bldP spid="21" grpId="0" animBg="1"/>
      <p:bldP spid="22" grpId="0"/>
      <p:bldP spid="24" grpId="0"/>
      <p:bldP spid="27" grpId="0" animBg="1"/>
      <p:bldP spid="27" grpId="1" animBg="1"/>
      <p:bldP spid="28" grpId="0"/>
      <p:bldP spid="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/>
          <p:cNvSpPr txBox="1"/>
          <p:nvPr/>
        </p:nvSpPr>
        <p:spPr>
          <a:xfrm>
            <a:off x="1179240" y="5487615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select (2, 0)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32488" y="3987184"/>
            <a:ext cx="2232000" cy="109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23528" y="1484784"/>
            <a:ext cx="84394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u="none" kern="0" dirty="0"/>
              <a:t>Sample input</a:t>
            </a:r>
          </a:p>
          <a:p>
            <a:pPr marL="0" indent="0">
              <a:buNone/>
            </a:pPr>
            <a:r>
              <a:rPr lang="en-US" altLang="zh-TW" sz="2400" u="none" kern="0" dirty="0"/>
              <a:t>    3 2</a:t>
            </a:r>
          </a:p>
          <a:p>
            <a:pPr marL="0" indent="0">
              <a:buNone/>
            </a:pPr>
            <a:r>
              <a:rPr lang="en-US" altLang="zh-TW" sz="2400" u="none" kern="0" dirty="0"/>
              <a:t>    0 1 2 3 4 5</a:t>
            </a:r>
          </a:p>
          <a:p>
            <a:pPr marL="0" indent="0">
              <a:buNone/>
            </a:pPr>
            <a:r>
              <a:rPr lang="en-US" altLang="zh-TW" sz="2400" u="none" kern="0" dirty="0"/>
              <a:t>    0 1 4 9 16 25</a:t>
            </a:r>
          </a:p>
          <a:p>
            <a:pPr marL="0" indent="0">
              <a:buNone/>
            </a:pPr>
            <a:r>
              <a:rPr lang="en-US" altLang="zh-TW" sz="2400" u="none" kern="0" dirty="0"/>
              <a:t>    0 1 2 0 1 2</a:t>
            </a:r>
          </a:p>
          <a:p>
            <a:pPr marL="0" indent="0">
              <a:buNone/>
            </a:pPr>
            <a:r>
              <a:rPr lang="en-US" altLang="zh-TW" sz="2400" u="none" kern="0" dirty="0"/>
              <a:t>    0 2 8 7 10 6</a:t>
            </a:r>
          </a:p>
          <a:p>
            <a:pPr marL="0" indent="0">
              <a:buNone/>
            </a:pPr>
            <a:r>
              <a:rPr lang="en-US" altLang="zh-TW" sz="2400" u="none" kern="0" dirty="0"/>
              <a:t>    2</a:t>
            </a:r>
          </a:p>
          <a:p>
            <a:pPr marL="0" indent="0">
              <a:buNone/>
            </a:pPr>
            <a:r>
              <a:rPr lang="en-US" altLang="zh-TW" sz="2400" u="none" kern="0" dirty="0"/>
              <a:t>    2</a:t>
            </a:r>
          </a:p>
          <a:p>
            <a:pPr marL="0" indent="0">
              <a:buNone/>
            </a:pPr>
            <a:r>
              <a:rPr lang="en-US" altLang="zh-TW" sz="2400" u="none" kern="0" dirty="0"/>
              <a:t>    1 0</a:t>
            </a:r>
          </a:p>
          <a:p>
            <a:pPr marL="0" indent="0">
              <a:buNone/>
            </a:pPr>
            <a:r>
              <a:rPr lang="en-US" altLang="zh-TW" sz="2400" u="none" kern="0" dirty="0"/>
              <a:t>    2 0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/>
              <a:t>Take sample input as an example.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57258"/>
              </p:ext>
            </p:extLst>
          </p:nvPr>
        </p:nvGraphicFramePr>
        <p:xfrm>
          <a:off x="4139952" y="20408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39952" y="15567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a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10247"/>
              </p:ext>
            </p:extLst>
          </p:nvPr>
        </p:nvGraphicFramePr>
        <p:xfrm>
          <a:off x="6588224" y="2043688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588224" y="15596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b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52639"/>
              </p:ext>
            </p:extLst>
          </p:nvPr>
        </p:nvGraphicFramePr>
        <p:xfrm>
          <a:off x="4139952" y="38410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139952" y="33569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c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05317"/>
              </p:ext>
            </p:extLst>
          </p:nvPr>
        </p:nvGraphicFramePr>
        <p:xfrm>
          <a:off x="6588224" y="38410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6588224" y="33569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683568" y="4185120"/>
            <a:ext cx="288032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323528" y="1484784"/>
            <a:ext cx="84394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u="none" kern="0" dirty="0"/>
              <a:t>Sample input</a:t>
            </a:r>
          </a:p>
          <a:p>
            <a:pPr marL="0" indent="0">
              <a:buNone/>
            </a:pPr>
            <a:r>
              <a:rPr lang="en-US" altLang="zh-TW" sz="2400" u="none" kern="0" dirty="0"/>
              <a:t>    3 2</a:t>
            </a:r>
          </a:p>
          <a:p>
            <a:pPr marL="0" indent="0">
              <a:buNone/>
            </a:pPr>
            <a:r>
              <a:rPr lang="en-US" altLang="zh-TW" sz="2400" u="none" kern="0" dirty="0"/>
              <a:t>    0 1 2 3 4 5</a:t>
            </a:r>
          </a:p>
          <a:p>
            <a:pPr marL="0" indent="0">
              <a:buNone/>
            </a:pPr>
            <a:r>
              <a:rPr lang="en-US" altLang="zh-TW" sz="2400" u="none" kern="0" dirty="0"/>
              <a:t>    0 1 4 9 16 25</a:t>
            </a:r>
          </a:p>
          <a:p>
            <a:pPr marL="0" indent="0">
              <a:buNone/>
            </a:pPr>
            <a:r>
              <a:rPr lang="en-US" altLang="zh-TW" sz="2400" u="none" kern="0" dirty="0"/>
              <a:t>    0 1 2 0 1 2</a:t>
            </a:r>
          </a:p>
          <a:p>
            <a:pPr marL="0" indent="0">
              <a:buNone/>
            </a:pPr>
            <a:r>
              <a:rPr lang="en-US" altLang="zh-TW" sz="2400" u="none" kern="0" dirty="0"/>
              <a:t>    0 2 8 7 10 6</a:t>
            </a:r>
          </a:p>
          <a:p>
            <a:pPr marL="0" indent="0">
              <a:buNone/>
            </a:pPr>
            <a:r>
              <a:rPr lang="en-US" altLang="zh-TW" sz="2400" u="none" kern="0" dirty="0"/>
              <a:t>    2</a:t>
            </a:r>
          </a:p>
          <a:p>
            <a:pPr marL="0" indent="0">
              <a:buNone/>
            </a:pPr>
            <a:r>
              <a:rPr lang="en-US" altLang="zh-TW" sz="2400" u="none" kern="0" dirty="0"/>
              <a:t>    2</a:t>
            </a:r>
          </a:p>
          <a:p>
            <a:pPr marL="0" indent="0">
              <a:buNone/>
            </a:pPr>
            <a:r>
              <a:rPr lang="en-US" altLang="zh-TW" sz="2400" u="none" kern="0" dirty="0"/>
              <a:t>    1 0</a:t>
            </a:r>
          </a:p>
          <a:p>
            <a:pPr marL="0" indent="0">
              <a:buNone/>
            </a:pPr>
            <a:r>
              <a:rPr lang="en-US" altLang="zh-TW" sz="2400" u="none" kern="0" dirty="0"/>
              <a:t>    2 0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683568" y="4620344"/>
            <a:ext cx="288032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7" name="左大括弧 16"/>
          <p:cNvSpPr/>
          <p:nvPr/>
        </p:nvSpPr>
        <p:spPr bwMode="auto">
          <a:xfrm>
            <a:off x="422236" y="5049180"/>
            <a:ext cx="216024" cy="792088"/>
          </a:xfrm>
          <a:prstGeom prst="leftBrac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71600" y="411946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choose array </a:t>
            </a:r>
            <a:r>
              <a:rPr lang="en-US" altLang="zh-TW" sz="2400" i="1" u="none" kern="0" dirty="0">
                <a:solidFill>
                  <a:srgbClr val="FF0000"/>
                </a:solidFill>
                <a:latin typeface="+mn-lt"/>
                <a:ea typeface="+mn-ea"/>
              </a:rPr>
              <a:t>d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71600" y="454387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select 2 elements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3568" y="5049216"/>
            <a:ext cx="504056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59632" y="501317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select (1, 0)</a:t>
            </a:r>
            <a:endParaRPr lang="zh-TW" altLang="en-US" sz="2400" i="1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588224" y="4224634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139952" y="2422920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83568" y="5523655"/>
            <a:ext cx="504056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139952" y="2776772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588224" y="4586336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13453" y="3347407"/>
            <a:ext cx="183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(array ID: 1)</a:t>
            </a:r>
            <a:endParaRPr lang="zh-TW" altLang="en-US" sz="2400" i="1" u="none" kern="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28778" y="1555974"/>
            <a:ext cx="183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(array ID: 0)</a:t>
            </a:r>
            <a:endParaRPr lang="zh-TW" altLang="en-US" sz="2400" i="1" u="none" kern="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923580" y="3347406"/>
            <a:ext cx="183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(array ID: 2)</a:t>
            </a:r>
            <a:endParaRPr lang="zh-TW" altLang="en-US" sz="2400" i="1" u="none" kern="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3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2" grpId="0" animBg="1"/>
      <p:bldP spid="25" grpId="0" animBg="1"/>
      <p:bldP spid="16" grpId="0" animBg="1"/>
      <p:bldP spid="16" grpId="1" animBg="1"/>
      <p:bldP spid="17" grpId="0" animBg="1"/>
      <p:bldP spid="17" grpId="1" animBg="1"/>
      <p:bldP spid="26" grpId="0"/>
      <p:bldP spid="18" grpId="0"/>
      <p:bldP spid="18" grpId="1"/>
      <p:bldP spid="21" grpId="0" animBg="1"/>
      <p:bldP spid="21" grpId="1" animBg="1"/>
      <p:bldP spid="22" grpId="0"/>
      <p:bldP spid="22" grpId="1"/>
      <p:bldP spid="28" grpId="1" animBg="1"/>
      <p:bldP spid="29" grpId="1" animBg="1"/>
      <p:bldP spid="30" grpId="0" animBg="1"/>
      <p:bldP spid="30" grpId="1" animBg="1"/>
      <p:bldP spid="32" grpId="0" animBg="1"/>
      <p:bldP spid="33" grpId="0" animBg="1"/>
      <p:bldP spid="27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 bwMode="auto">
          <a:xfrm>
            <a:off x="6732488" y="3987184"/>
            <a:ext cx="2232000" cy="109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23528" y="1484784"/>
            <a:ext cx="84394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u="none" kern="0" dirty="0"/>
              <a:t>Sample Output</a:t>
            </a:r>
          </a:p>
          <a:p>
            <a:pPr marL="0" indent="0">
              <a:buNone/>
            </a:pPr>
            <a:r>
              <a:rPr lang="en-US" altLang="zh-TW" sz="2400" u="none" kern="0" dirty="0"/>
              <a:t>    24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/>
              <a:t>Take sample input as an example.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139952" y="20408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39952" y="15567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a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6588224" y="2043688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588224" y="15596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b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4139952" y="38410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139952" y="33569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c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6588224" y="38410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6588224" y="33569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6588224" y="4224634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139952" y="2422920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139952" y="2776772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588224" y="4586336"/>
            <a:ext cx="1137963" cy="358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51620" y="191683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zh-TW" altLang="en-US" sz="2400" u="none" kern="0" dirty="0">
                <a:solidFill>
                  <a:srgbClr val="FF0000"/>
                </a:solidFill>
                <a:latin typeface="+mn-lt"/>
                <a:ea typeface="+mn-ea"/>
              </a:rPr>
              <a:t>← </a:t>
            </a:r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2+4+8+10</a:t>
            </a:r>
            <a:endParaRPr lang="zh-TW" altLang="en-US" sz="2400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12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23528" y="1484784"/>
            <a:ext cx="84394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TW" sz="2400" u="none" kern="0" dirty="0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/>
              <a:t>Prerequisite of the task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53393"/>
              </p:ext>
            </p:extLst>
          </p:nvPr>
        </p:nvGraphicFramePr>
        <p:xfrm>
          <a:off x="4211960" y="38410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211960" y="33569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a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02094"/>
              </p:ext>
            </p:extLst>
          </p:nvPr>
        </p:nvGraphicFramePr>
        <p:xfrm>
          <a:off x="6660232" y="3843888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660232" y="33598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b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67446"/>
              </p:ext>
            </p:extLst>
          </p:nvPr>
        </p:nvGraphicFramePr>
        <p:xfrm>
          <a:off x="4211960" y="56412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11960" y="51571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c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70960"/>
              </p:ext>
            </p:extLst>
          </p:nvPr>
        </p:nvGraphicFramePr>
        <p:xfrm>
          <a:off x="6660232" y="5641212"/>
          <a:ext cx="2232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6660232" y="51571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57200" y="1635516"/>
            <a:ext cx="8305800" cy="1791260"/>
          </a:xfrm>
          <a:prstGeom prst="rect">
            <a:avLst/>
          </a:prstGeom>
          <a:solidFill>
            <a:srgbClr val="E1FFE1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2400" u="none" kern="0" dirty="0">
                <a:latin typeface="+mn-lt"/>
                <a:ea typeface="+mn-ea"/>
              </a:rPr>
              <a:t>In </a:t>
            </a:r>
            <a:r>
              <a:rPr lang="en-US" altLang="zh-TW" sz="2400" u="none" kern="0" dirty="0" err="1">
                <a:latin typeface="+mn-lt"/>
                <a:ea typeface="+mn-ea"/>
              </a:rPr>
              <a:t>main.c</a:t>
            </a:r>
            <a:endParaRPr lang="en-US" altLang="zh-TW" sz="2400" u="none" kern="0" dirty="0"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2400" u="none" kern="0" dirty="0"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2400" u="none" kern="0" dirty="0"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2400" u="none" kern="0" dirty="0">
              <a:latin typeface="+mn-lt"/>
              <a:ea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04256"/>
            <a:ext cx="1762125" cy="228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5" y="2420888"/>
            <a:ext cx="2952000" cy="827868"/>
          </a:xfrm>
          <a:prstGeom prst="rect">
            <a:avLst/>
          </a:prstGeom>
        </p:spPr>
      </p:pic>
      <p:cxnSp>
        <p:nvCxnSpPr>
          <p:cNvPr id="21" name="直線單箭頭接點 20"/>
          <p:cNvCxnSpPr/>
          <p:nvPr/>
        </p:nvCxnSpPr>
        <p:spPr bwMode="auto">
          <a:xfrm>
            <a:off x="7193907" y="3565733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6745346" y="3170255"/>
            <a:ext cx="105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FF9900"/>
                </a:solidFill>
                <a:latin typeface="+mn-lt"/>
                <a:ea typeface="+mn-ea"/>
              </a:rPr>
              <a:t>entry[0]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>
            <a:off x="4732529" y="5402824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字方塊 29"/>
          <p:cNvSpPr txBox="1"/>
          <p:nvPr/>
        </p:nvSpPr>
        <p:spPr>
          <a:xfrm>
            <a:off x="4283968" y="5007346"/>
            <a:ext cx="105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FF9900"/>
                </a:solidFill>
                <a:latin typeface="+mn-lt"/>
                <a:ea typeface="+mn-ea"/>
              </a:rPr>
              <a:t>entry[1]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>
            <a:off x="7168246" y="5398192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6719685" y="5002714"/>
            <a:ext cx="105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FF9900"/>
                </a:solidFill>
                <a:latin typeface="+mn-lt"/>
                <a:ea typeface="+mn-ea"/>
              </a:rPr>
              <a:t>entry[2]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00" y="2264218"/>
            <a:ext cx="7488000" cy="5398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382" y="1892571"/>
            <a:ext cx="3024000" cy="270970"/>
          </a:xfrm>
          <a:prstGeom prst="rect">
            <a:avLst/>
          </a:prstGeom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46954"/>
              </p:ext>
            </p:extLst>
          </p:nvPr>
        </p:nvGraphicFramePr>
        <p:xfrm>
          <a:off x="536789" y="4241462"/>
          <a:ext cx="3503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24448" y="3832829"/>
            <a:ext cx="212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err="1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index_to_add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19944" y="4221088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1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338730" y="4221088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0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24448" y="4221088"/>
            <a:ext cx="1404000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39414" y="4590420"/>
            <a:ext cx="974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(1,0)</a:t>
            </a:r>
            <a:endParaRPr lang="zh-TW" altLang="en-US" sz="2400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979712" y="4221088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2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698498" y="4221088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0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907704" y="4221088"/>
            <a:ext cx="1404000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122670" y="4581128"/>
            <a:ext cx="974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rgbClr val="FF0000"/>
                </a:solidFill>
                <a:latin typeface="+mn-lt"/>
                <a:ea typeface="+mn-ea"/>
              </a:rPr>
              <a:t>(2,0)</a:t>
            </a:r>
            <a:endParaRPr lang="zh-TW" altLang="en-US" sz="2400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48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32" grpId="0"/>
      <p:bldP spid="42" grpId="0"/>
      <p:bldP spid="43" grpId="0"/>
      <p:bldP spid="11" grpId="0" animBg="1"/>
      <p:bldP spid="11" grpId="1" animBg="1"/>
      <p:bldP spid="14" grpId="0"/>
      <p:bldP spid="14" grpId="1"/>
      <p:bldP spid="44" grpId="0"/>
      <p:bldP spid="45" grpId="0"/>
      <p:bldP spid="46" grpId="0" animBg="1"/>
      <p:bldP spid="46" grpId="1" animBg="1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23528" y="1484784"/>
            <a:ext cx="84394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TW" sz="1600" u="none" kern="0" dirty="0"/>
          </a:p>
          <a:p>
            <a:pPr marL="0" indent="0">
              <a:buNone/>
            </a:pPr>
            <a:endParaRPr lang="en-US" altLang="zh-TW" sz="1600" u="none" kern="0" dirty="0"/>
          </a:p>
          <a:p>
            <a:pPr marL="0" indent="0">
              <a:buNone/>
            </a:pPr>
            <a:endParaRPr lang="en-US" altLang="zh-TW" sz="1600" u="none" kern="0" dirty="0"/>
          </a:p>
          <a:p>
            <a:pPr marL="0" indent="0">
              <a:buNone/>
            </a:pPr>
            <a:endParaRPr lang="en-US" altLang="zh-TW" sz="1600" u="none" kern="0" dirty="0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/>
              <a:t>Task: implement a given addition function as follows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457200" y="1491690"/>
            <a:ext cx="8305800" cy="1015663"/>
          </a:xfrm>
          <a:prstGeom prst="rect">
            <a:avLst/>
          </a:prstGeom>
          <a:solidFill>
            <a:srgbClr val="E1FFE1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2400" u="none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In </a:t>
            </a:r>
            <a:r>
              <a:rPr lang="en-US" altLang="zh-TW" sz="2400" u="none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main.c</a:t>
            </a:r>
            <a:endParaRPr lang="en-US" altLang="zh-TW" sz="2400" u="none" kern="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600" u="none" kern="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600" u="none" kern="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600" u="none" kern="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600" u="none" kern="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600" u="none" kern="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58431" b="-2342"/>
          <a:stretch/>
        </p:blipFill>
        <p:spPr>
          <a:xfrm>
            <a:off x="2324314" y="2173945"/>
            <a:ext cx="4437899" cy="263807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457200" y="2621563"/>
            <a:ext cx="8305800" cy="904863"/>
          </a:xfrm>
          <a:prstGeom prst="rect">
            <a:avLst/>
          </a:prstGeom>
          <a:solidFill>
            <a:srgbClr val="E1FFE1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2400" u="none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Function prototype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2400" u="none" kern="0" dirty="0">
              <a:latin typeface="+mn-lt"/>
              <a:ea typeface="+mn-ea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" y="3062982"/>
            <a:ext cx="8305800" cy="369332"/>
          </a:xfrm>
          <a:prstGeom prst="rect">
            <a:avLst/>
          </a:prstGeom>
          <a:solidFill>
            <a:srgbClr val="E1FFE1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 addition(                                                                                                   )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1667417" y="3069911"/>
            <a:ext cx="116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* </a:t>
            </a:r>
            <a:r>
              <a:rPr lang="en-US" altLang="zh-TW" sz="1800" u="none" kern="0" dirty="0" err="1">
                <a:latin typeface="+mn-lt"/>
                <a:ea typeface="+mn-ea"/>
              </a:rPr>
              <a:t>ptr_a</a:t>
            </a:r>
            <a:r>
              <a:rPr lang="en-US" altLang="zh-TW" sz="1800" u="none" kern="0" dirty="0">
                <a:latin typeface="+mn-lt"/>
                <a:ea typeface="+mn-ea"/>
              </a:rPr>
              <a:t>,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198794" y="3058360"/>
            <a:ext cx="190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en-US" altLang="zh-TW" sz="1800" u="none" kern="0" dirty="0" err="1">
                <a:latin typeface="+mn-lt"/>
                <a:ea typeface="+mn-ea"/>
              </a:rPr>
              <a:t>num_element</a:t>
            </a:r>
            <a:endParaRPr lang="en-US" altLang="zh-TW" sz="1800" u="none" kern="0" dirty="0">
              <a:latin typeface="+mn-lt"/>
              <a:ea typeface="+mn-ea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68431"/>
              </p:ext>
            </p:extLst>
          </p:nvPr>
        </p:nvGraphicFramePr>
        <p:xfrm>
          <a:off x="629045" y="4466680"/>
          <a:ext cx="1721854" cy="856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629045" y="39887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a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7" name="直線單箭頭接點 56"/>
          <p:cNvCxnSpPr/>
          <p:nvPr/>
        </p:nvCxnSpPr>
        <p:spPr bwMode="auto">
          <a:xfrm>
            <a:off x="1058248" y="4181492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文字方塊 57"/>
          <p:cNvSpPr txBox="1"/>
          <p:nvPr/>
        </p:nvSpPr>
        <p:spPr>
          <a:xfrm>
            <a:off x="679615" y="3791663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err="1">
                <a:solidFill>
                  <a:srgbClr val="FF0000"/>
                </a:solidFill>
                <a:latin typeface="+mn-lt"/>
                <a:ea typeface="+mn-ea"/>
              </a:rPr>
              <a:t>ptr_a</a:t>
            </a:r>
            <a:endParaRPr lang="zh-TW" altLang="en-US" sz="2000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661610" y="3072110"/>
            <a:ext cx="13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en-US" altLang="zh-TW" sz="1800" u="none" kern="0" dirty="0" err="1">
                <a:latin typeface="+mn-lt"/>
                <a:ea typeface="+mn-ea"/>
              </a:rPr>
              <a:t>array_ID</a:t>
            </a:r>
            <a:r>
              <a:rPr lang="en-US" altLang="zh-TW" sz="1800" u="none" kern="0" dirty="0">
                <a:latin typeface="+mn-lt"/>
                <a:ea typeface="+mn-ea"/>
              </a:rPr>
              <a:t>,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3949836" y="3072110"/>
            <a:ext cx="12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* entry[],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5076056" y="3069911"/>
            <a:ext cx="114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 *index,</a:t>
            </a: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74406"/>
              </p:ext>
            </p:extLst>
          </p:nvPr>
        </p:nvGraphicFramePr>
        <p:xfrm>
          <a:off x="2267744" y="6154504"/>
          <a:ext cx="3503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245537" y="6053028"/>
            <a:ext cx="212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err="1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index_to_add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2350899" y="6134130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1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069685" y="6134130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0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3710667" y="6134130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2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429453" y="6134130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0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9" name="直線單箭頭接點 88"/>
          <p:cNvCxnSpPr/>
          <p:nvPr/>
        </p:nvCxnSpPr>
        <p:spPr bwMode="auto">
          <a:xfrm>
            <a:off x="2594191" y="5828378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字方塊 89"/>
          <p:cNvSpPr txBox="1"/>
          <p:nvPr/>
        </p:nvSpPr>
        <p:spPr>
          <a:xfrm>
            <a:off x="2176189" y="5475397"/>
            <a:ext cx="85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FF9900"/>
                </a:solidFill>
                <a:latin typeface="+mn-lt"/>
                <a:ea typeface="+mn-ea"/>
              </a:rPr>
              <a:t>index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592717" y="2358748"/>
            <a:ext cx="416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FF0000"/>
                </a:solidFill>
                <a:latin typeface="+mn-lt"/>
                <a:ea typeface="+mn-ea"/>
              </a:rPr>
              <a:t>Number of elements been selected</a:t>
            </a:r>
            <a:endParaRPr lang="zh-TW" altLang="en-US" sz="2000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2"/>
          <a:srcRect r="41920" b="-2339"/>
          <a:stretch/>
        </p:blipFill>
        <p:spPr>
          <a:xfrm>
            <a:off x="535582" y="1870734"/>
            <a:ext cx="6200627" cy="2637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3923928" y="1794760"/>
            <a:ext cx="1167104" cy="3157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275476" y="1807162"/>
            <a:ext cx="1384755" cy="3102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323732" y="2130995"/>
            <a:ext cx="1778017" cy="3102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2386243" y="2121382"/>
            <a:ext cx="786464" cy="3102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282700" y="2104976"/>
            <a:ext cx="1089500" cy="3102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14815"/>
              </p:ext>
            </p:extLst>
          </p:nvPr>
        </p:nvGraphicFramePr>
        <p:xfrm>
          <a:off x="2642004" y="4442106"/>
          <a:ext cx="1774688" cy="872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7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97" marR="72697" marT="36348" marB="363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97" marR="72697" marT="36348" marB="363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97" marR="72697" marT="36348" marB="363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97" marR="72697" marT="36348" marB="363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97" marR="72697" marT="36348" marB="363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97" marR="72697" marT="36348" marB="363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2604528" y="398047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b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46035"/>
              </p:ext>
            </p:extLst>
          </p:nvPr>
        </p:nvGraphicFramePr>
        <p:xfrm>
          <a:off x="4737151" y="4448611"/>
          <a:ext cx="1779236" cy="87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891" marR="72891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891" marR="72891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891" marR="72891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891" marR="72891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891" marR="72891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891" marR="72891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4758068" y="398261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c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85934"/>
              </p:ext>
            </p:extLst>
          </p:nvPr>
        </p:nvGraphicFramePr>
        <p:xfrm>
          <a:off x="6831280" y="4437293"/>
          <a:ext cx="1773168" cy="87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6825527" y="400993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5078460" y="4034591"/>
            <a:ext cx="18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u="none" kern="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(array ID: 1)</a:t>
            </a:r>
            <a:endParaRPr lang="zh-TW" altLang="en-US" sz="1800" i="1" u="none" kern="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918648" y="4009939"/>
            <a:ext cx="18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u="none" kern="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(array ID: 0)</a:t>
            </a:r>
            <a:endParaRPr lang="zh-TW" altLang="en-US" sz="1800" i="1" u="none" kern="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149593" y="4032003"/>
            <a:ext cx="18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u="none" kern="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(array ID: 2)</a:t>
            </a:r>
            <a:endParaRPr lang="zh-TW" altLang="en-US" sz="1800" i="1" u="none" kern="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1" name="直線單箭頭接點 70"/>
          <p:cNvCxnSpPr/>
          <p:nvPr/>
        </p:nvCxnSpPr>
        <p:spPr bwMode="auto">
          <a:xfrm>
            <a:off x="3076345" y="4178688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文字方塊 76"/>
          <p:cNvSpPr txBox="1"/>
          <p:nvPr/>
        </p:nvSpPr>
        <p:spPr>
          <a:xfrm>
            <a:off x="2627784" y="3783210"/>
            <a:ext cx="105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FF9900"/>
                </a:solidFill>
                <a:latin typeface="+mn-lt"/>
                <a:ea typeface="+mn-ea"/>
              </a:rPr>
              <a:t>entry[0]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cxnSp>
        <p:nvCxnSpPr>
          <p:cNvPr id="78" name="直線單箭頭接點 77"/>
          <p:cNvCxnSpPr/>
          <p:nvPr/>
        </p:nvCxnSpPr>
        <p:spPr bwMode="auto">
          <a:xfrm>
            <a:off x="5164577" y="4178688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字方塊 82"/>
          <p:cNvSpPr txBox="1"/>
          <p:nvPr/>
        </p:nvSpPr>
        <p:spPr>
          <a:xfrm>
            <a:off x="4716016" y="3783210"/>
            <a:ext cx="105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FF9900"/>
                </a:solidFill>
                <a:latin typeface="+mn-lt"/>
                <a:ea typeface="+mn-ea"/>
              </a:rPr>
              <a:t>entry[1]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cxnSp>
        <p:nvCxnSpPr>
          <p:cNvPr id="84" name="直線單箭頭接點 83"/>
          <p:cNvCxnSpPr/>
          <p:nvPr/>
        </p:nvCxnSpPr>
        <p:spPr bwMode="auto">
          <a:xfrm>
            <a:off x="7278470" y="4184518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文字方塊 86"/>
          <p:cNvSpPr txBox="1"/>
          <p:nvPr/>
        </p:nvSpPr>
        <p:spPr>
          <a:xfrm>
            <a:off x="6829909" y="3789040"/>
            <a:ext cx="105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FF9900"/>
                </a:solidFill>
                <a:latin typeface="+mn-lt"/>
                <a:ea typeface="+mn-ea"/>
              </a:rPr>
              <a:t>entry[2]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228184" y="5445224"/>
            <a:ext cx="2705413" cy="13480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2400" u="none" kern="0" dirty="0">
                <a:latin typeface="+mn-lt"/>
                <a:ea typeface="+mn-ea"/>
              </a:rPr>
              <a:t>Remember that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2400" u="none" kern="0" dirty="0"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2400" u="none" kern="0" dirty="0">
              <a:latin typeface="+mn-lt"/>
              <a:ea typeface="+mn-ea"/>
            </a:endParaRPr>
          </a:p>
        </p:txBody>
      </p:sp>
      <p:pic>
        <p:nvPicPr>
          <p:cNvPr id="92" name="圖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635" y="5963991"/>
            <a:ext cx="2220927" cy="6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3" grpId="0"/>
      <p:bldP spid="54" grpId="0"/>
      <p:bldP spid="58" grpId="0"/>
      <p:bldP spid="61" grpId="0"/>
      <p:bldP spid="64" grpId="0"/>
      <p:bldP spid="66" grpId="0"/>
      <p:bldP spid="90" grpId="0"/>
      <p:bldP spid="91" grpId="0"/>
      <p:bldP spid="9" grpId="0" animBg="1"/>
      <p:bldP spid="9" grpId="1" animBg="1"/>
      <p:bldP spid="59" grpId="0" animBg="1"/>
      <p:bldP spid="59" grpId="1" animBg="1"/>
      <p:bldP spid="65" grpId="0" animBg="1"/>
      <p:bldP spid="65" grpId="1" animBg="1"/>
      <p:bldP spid="63" grpId="0" animBg="1"/>
      <p:bldP spid="63" grpId="1" animBg="1"/>
      <p:bldP spid="67" grpId="0" animBg="1"/>
      <p:bldP spid="68" grpId="0"/>
      <p:bldP spid="68" grpId="1"/>
      <p:bldP spid="69" grpId="0"/>
      <p:bldP spid="69" grpId="1"/>
      <p:bldP spid="70" grpId="0"/>
      <p:bldP spid="70" grpId="1"/>
      <p:bldP spid="70" grpId="2"/>
      <p:bldP spid="77" grpId="0"/>
      <p:bldP spid="77" grpId="1"/>
      <p:bldP spid="83" grpId="0"/>
      <p:bldP spid="83" grpId="1"/>
      <p:bldP spid="87" grpId="0"/>
      <p:bldP spid="87" grpId="1"/>
      <p:bldP spid="88" grpId="0" animBg="1"/>
      <p:bldP spid="8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59BD990D-8DD8-44A9-92A3-E44DD05F6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839200" cy="6400800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微軟正黑體" pitchFamily="34" charset="-120"/>
              </a:rPr>
              <a:t>sum(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微軟正黑體" pitchFamily="34" charset="-120"/>
              </a:rPr>
              <a:t> * 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ea typeface="微軟正黑體" pitchFamily="34" charset="-120"/>
              </a:rPr>
              <a:t>ap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, </a:t>
            </a:r>
            <a:r>
              <a:rPr lang="en-US" altLang="zh-TW" sz="1600" b="1" dirty="0" err="1">
                <a:solidFill>
                  <a:srgbClr val="00B050"/>
                </a:solidFill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solidFill>
                  <a:srgbClr val="00B050"/>
                </a:solidFill>
                <a:latin typeface="Courier New" pitchFamily="49" charset="0"/>
                <a:ea typeface="微軟正黑體" pitchFamily="34" charset="-120"/>
              </a:rPr>
              <a:t> n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)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{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  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, total = 0;</a:t>
            </a:r>
          </a:p>
          <a:p>
            <a:pPr marL="457200" lvl="1" indent="0">
              <a:buFontTx/>
              <a:buNone/>
              <a:defRPr/>
            </a:pPr>
            <a:endParaRPr lang="en-US" altLang="zh-TW" sz="1600" b="1" dirty="0">
              <a:latin typeface="Courier New" pitchFamily="49" charset="0"/>
              <a:ea typeface="微軟正黑體" pitchFamily="34" charset="-12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  for (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= 0; 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&lt; n; 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++)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     total += 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ap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[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];      /* total = total + *(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ap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+ 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); */</a:t>
            </a:r>
          </a:p>
          <a:p>
            <a:pPr marL="457200" lvl="1" indent="0">
              <a:buFontTx/>
              <a:buNone/>
              <a:defRPr/>
            </a:pPr>
            <a:endParaRPr lang="en-US" altLang="zh-TW" sz="1600" b="1" dirty="0">
              <a:latin typeface="Courier New" pitchFamily="49" charset="0"/>
              <a:ea typeface="微軟正黑體" pitchFamily="34" charset="-12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  return total;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}</a:t>
            </a:r>
          </a:p>
          <a:p>
            <a:pPr marL="457200" lvl="1" indent="0">
              <a:buFontTx/>
              <a:buNone/>
              <a:defRPr/>
            </a:pPr>
            <a:endParaRPr lang="en-US" altLang="zh-TW" sz="1000" b="1" dirty="0">
              <a:latin typeface="Courier New" pitchFamily="49" charset="0"/>
              <a:ea typeface="微軟正黑體" pitchFamily="34" charset="-12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You can also write </a:t>
            </a:r>
          </a:p>
          <a:p>
            <a:pPr marL="457200" lvl="1" indent="0">
              <a:buFontTx/>
              <a:buNone/>
              <a:defRPr/>
            </a:pPr>
            <a:endParaRPr lang="en-US" altLang="zh-TW" sz="1000" b="1" dirty="0">
              <a:latin typeface="Courier New" pitchFamily="49" charset="0"/>
              <a:ea typeface="微軟正黑體" pitchFamily="34" charset="-12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sum(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微軟正黑體" pitchFamily="34" charset="-120"/>
              </a:rPr>
              <a:t> a[]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, 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n)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{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 …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}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endParaRPr lang="en-US" altLang="zh-TW" sz="1000" b="1" dirty="0">
              <a:latin typeface="Courier New" pitchFamily="71" charset="0"/>
              <a:cs typeface="Courier New" pitchFamily="71" charset="0"/>
            </a:endParaRPr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US" altLang="zh-TW" sz="1800" dirty="0">
                <a:cs typeface="Courier New" pitchFamily="71" charset="0"/>
              </a:rPr>
              <a:t>The same function declarations: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endParaRPr lang="en-US" altLang="zh-TW" sz="1000" dirty="0">
              <a:cs typeface="Courier New" pitchFamily="71" charset="0"/>
            </a:endParaRPr>
          </a:p>
          <a:p>
            <a:pPr marL="285750" lvl="1">
              <a:defRPr/>
            </a:pP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sum(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* 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ap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, 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n);</a:t>
            </a:r>
          </a:p>
          <a:p>
            <a:pPr marL="285750" lvl="1">
              <a:defRPr/>
            </a:pP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sum(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a[], 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n);</a:t>
            </a:r>
          </a:p>
          <a:p>
            <a:pPr marL="285750" lvl="1">
              <a:defRPr/>
            </a:pP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sum(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*, 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);</a:t>
            </a:r>
          </a:p>
          <a:p>
            <a:pPr marL="285750" lvl="1">
              <a:defRPr/>
            </a:pP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sum(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 [], </a:t>
            </a:r>
            <a:r>
              <a:rPr lang="en-US" altLang="zh-TW" sz="1600" b="1" dirty="0" err="1">
                <a:latin typeface="Courier New" pitchFamily="49" charset="0"/>
                <a:ea typeface="微軟正黑體" pitchFamily="34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微軟正黑體" pitchFamily="34" charset="-120"/>
              </a:rPr>
              <a:t>);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br>
              <a:rPr lang="en-US" altLang="zh-TW" sz="1600" b="1" dirty="0">
                <a:latin typeface="Courier New" pitchFamily="71" charset="0"/>
                <a:cs typeface="Courier New" pitchFamily="71" charset="0"/>
              </a:rPr>
            </a:br>
            <a:endParaRPr lang="en-US" altLang="zh-TW" sz="1600" b="1" dirty="0">
              <a:latin typeface="Courier New" pitchFamily="71" charset="0"/>
              <a:ea typeface="Microsoft JhengHei" pitchFamily="34" charset="-120"/>
              <a:cs typeface="Courier New" pitchFamily="71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DF3AB85F-C877-4B51-AED2-68F0C0773A72}"/>
                  </a:ext>
                </a:extLst>
              </p14:cNvPr>
              <p14:cNvContentPartPr/>
              <p14:nvPr/>
            </p14:nvContentPartPr>
            <p14:xfrm>
              <a:off x="3015734" y="500691"/>
              <a:ext cx="572040" cy="5400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DF3AB85F-C877-4B51-AED2-68F0C0773A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9734" y="428691"/>
                <a:ext cx="643680" cy="197640"/>
              </a:xfrm>
              <a:prstGeom prst="rect">
                <a:avLst/>
              </a:prstGeom>
            </p:spPr>
          </p:pic>
        </mc:Fallback>
      </mc:AlternateContent>
      <p:sp>
        <p:nvSpPr>
          <p:cNvPr id="47108" name="文字方塊 2">
            <a:extLst>
              <a:ext uri="{FF2B5EF4-FFF2-40B4-BE49-F238E27FC236}">
                <a16:creationId xmlns:a16="http://schemas.microsoft.com/office/drawing/2014/main" id="{0E9E9D71-15B9-46CC-BCB3-012E04E93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681038"/>
            <a:ext cx="274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TW" altLang="en-US" sz="1800" u="none">
                <a:latin typeface="Times New Roman" panose="02020603050405020304" pitchFamily="18" charset="0"/>
              </a:rPr>
              <a:t>把陣列的</a:t>
            </a:r>
            <a:r>
              <a:rPr lang="en-US" altLang="zh-TW" sz="1800" u="none">
                <a:latin typeface="Times New Roman" panose="02020603050405020304" pitchFamily="18" charset="0"/>
              </a:rPr>
              <a:t>size</a:t>
            </a:r>
            <a:r>
              <a:rPr lang="zh-TW" altLang="en-US" sz="1800" u="none">
                <a:latin typeface="Times New Roman" panose="02020603050405020304" pitchFamily="18" charset="0"/>
              </a:rPr>
              <a:t>單獨丟過去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D1F594A8-070A-4240-98F6-04B3764264E6}"/>
                  </a:ext>
                </a:extLst>
              </p14:cNvPr>
              <p14:cNvContentPartPr/>
              <p14:nvPr/>
            </p14:nvContentPartPr>
            <p14:xfrm>
              <a:off x="2048774" y="5671011"/>
              <a:ext cx="483840" cy="105552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D1F594A8-070A-4240-98F6-04B3764264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2774" y="5599011"/>
                <a:ext cx="555480" cy="1199160"/>
              </a:xfrm>
              <a:prstGeom prst="rect">
                <a:avLst/>
              </a:prstGeom>
            </p:spPr>
          </p:pic>
        </mc:Fallback>
      </mc:AlternateContent>
      <p:sp>
        <p:nvSpPr>
          <p:cNvPr id="47110" name="文字方塊 3">
            <a:extLst>
              <a:ext uri="{FF2B5EF4-FFF2-40B4-BE49-F238E27FC236}">
                <a16:creationId xmlns:a16="http://schemas.microsoft.com/office/drawing/2014/main" id="{7068ECF4-AA02-4D14-8D2A-8DD3F25CE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5540375"/>
            <a:ext cx="3163887" cy="609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endParaRPr lang="zh-TW" altLang="en-US"/>
          </a:p>
        </p:txBody>
      </p:sp>
      <p:sp>
        <p:nvSpPr>
          <p:cNvPr id="47111" name="文字方塊 9">
            <a:extLst>
              <a:ext uri="{FF2B5EF4-FFF2-40B4-BE49-F238E27FC236}">
                <a16:creationId xmlns:a16="http://schemas.microsoft.com/office/drawing/2014/main" id="{5ED320B4-4162-4CDC-B66A-AFCCBC46D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6149975"/>
            <a:ext cx="3163887" cy="609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375A5959-5DA5-4316-8CD7-58C829CDB5DC}"/>
                  </a:ext>
                </a:extLst>
              </p14:cNvPr>
              <p14:cNvContentPartPr/>
              <p14:nvPr/>
            </p14:nvContentPartPr>
            <p14:xfrm>
              <a:off x="439768" y="5618451"/>
              <a:ext cx="44280" cy="15840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375A5959-5DA5-4316-8CD7-58C829CDB5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768" y="5609451"/>
                <a:ext cx="619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0217E90F-1C62-4D34-9C85-271DE40EA1FB}"/>
                  </a:ext>
                </a:extLst>
              </p14:cNvPr>
              <p14:cNvContentPartPr/>
              <p14:nvPr/>
            </p14:nvContentPartPr>
            <p14:xfrm>
              <a:off x="422128" y="5891331"/>
              <a:ext cx="158400" cy="22248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0217E90F-1C62-4D34-9C85-271DE40EA1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3128" y="5882331"/>
                <a:ext cx="1760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91ABEC77-ACDD-47A3-968E-7AF3496A84FE}"/>
                  </a:ext>
                </a:extLst>
              </p14:cNvPr>
              <p14:cNvContentPartPr/>
              <p14:nvPr/>
            </p14:nvContentPartPr>
            <p14:xfrm>
              <a:off x="408808" y="6198411"/>
              <a:ext cx="110520" cy="19404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91ABEC77-ACDD-47A3-968E-7AF3496A84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9808" y="6189411"/>
                <a:ext cx="1281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61313B29-8696-4140-AACE-3F27D78A71B6}"/>
                  </a:ext>
                </a:extLst>
              </p14:cNvPr>
              <p14:cNvContentPartPr/>
              <p14:nvPr/>
            </p14:nvContentPartPr>
            <p14:xfrm>
              <a:off x="342928" y="6471291"/>
              <a:ext cx="149760" cy="290520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61313B29-8696-4140-AACE-3F27D78A71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3928" y="6462291"/>
                <a:ext cx="167400" cy="308160"/>
              </a:xfrm>
              <a:prstGeom prst="rect">
                <a:avLst/>
              </a:prstGeom>
            </p:spPr>
          </p:pic>
        </mc:Fallback>
      </mc:AlternateContent>
      <p:sp>
        <p:nvSpPr>
          <p:cNvPr id="47116" name="文字方塊 12">
            <a:extLst>
              <a:ext uri="{FF2B5EF4-FFF2-40B4-BE49-F238E27FC236}">
                <a16:creationId xmlns:a16="http://schemas.microsoft.com/office/drawing/2014/main" id="{8689DE50-57C2-4434-89F4-710FFEF51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40375"/>
            <a:ext cx="4343400" cy="1168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r>
              <a:rPr lang="zh-TW" altLang="en-US" sz="1400" u="none"/>
              <a:t>其實，下半部的宣告方式完全就是上半部而已。</a:t>
            </a:r>
            <a:endParaRPr lang="en-US" altLang="zh-TW" sz="1400" u="none"/>
          </a:p>
          <a:p>
            <a:r>
              <a:rPr lang="zh-TW" altLang="en-US" sz="1400" u="none"/>
              <a:t>更詳細來講，</a:t>
            </a:r>
            <a:endParaRPr lang="en-US" altLang="zh-TW" sz="1400" u="none"/>
          </a:p>
          <a:p>
            <a:r>
              <a:rPr lang="zh-TW" altLang="en-US" sz="1400" u="none"/>
              <a:t>第</a:t>
            </a:r>
            <a:r>
              <a:rPr lang="en-US" altLang="zh-TW" sz="1400" u="none"/>
              <a:t>1</a:t>
            </a:r>
            <a:r>
              <a:rPr lang="zh-TW" altLang="en-US" sz="1400" u="none"/>
              <a:t>種宣告方式完全等於第</a:t>
            </a:r>
            <a:r>
              <a:rPr lang="en-US" altLang="zh-TW" sz="1400" u="none"/>
              <a:t>3</a:t>
            </a:r>
            <a:r>
              <a:rPr lang="zh-TW" altLang="en-US" sz="1400" u="none"/>
              <a:t>種，</a:t>
            </a:r>
            <a:endParaRPr lang="en-US" altLang="zh-TW" sz="1400" u="none"/>
          </a:p>
          <a:p>
            <a:r>
              <a:rPr lang="zh-TW" altLang="en-US" sz="1400" u="none"/>
              <a:t>而第</a:t>
            </a:r>
            <a:r>
              <a:rPr lang="en-US" altLang="zh-TW" sz="1400" u="none"/>
              <a:t>2</a:t>
            </a:r>
            <a:r>
              <a:rPr lang="zh-TW" altLang="en-US" sz="1400" u="none"/>
              <a:t>種完全等於第</a:t>
            </a:r>
            <a:r>
              <a:rPr lang="en-US" altLang="zh-TW" sz="1400" u="none"/>
              <a:t>4</a:t>
            </a:r>
            <a:r>
              <a:rPr lang="zh-TW" altLang="en-US" sz="1400" u="none"/>
              <a:t>種。</a:t>
            </a:r>
            <a:endParaRPr lang="en-US" altLang="zh-TW" sz="1400" u="none"/>
          </a:p>
          <a:p>
            <a:r>
              <a:rPr lang="zh-TW" altLang="en-US" sz="1400" u="none"/>
              <a:t>上半和下半差別只在於有沒有給每個參數名稱而已。</a:t>
            </a:r>
          </a:p>
        </p:txBody>
      </p:sp>
      <p:sp>
        <p:nvSpPr>
          <p:cNvPr id="47117" name="文字方塊 18">
            <a:extLst>
              <a:ext uri="{FF2B5EF4-FFF2-40B4-BE49-F238E27FC236}">
                <a16:creationId xmlns:a16="http://schemas.microsoft.com/office/drawing/2014/main" id="{5A6A8EAF-5536-447B-85EE-F2F8F0B0D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48150"/>
            <a:ext cx="4044950" cy="1076325"/>
          </a:xfrm>
          <a:prstGeom prst="rect">
            <a:avLst/>
          </a:prstGeom>
          <a:noFill/>
          <a:ln w="19050">
            <a:solidFill>
              <a:srgbClr val="6B99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r>
              <a:rPr lang="zh-TW" altLang="en-US" sz="1600" u="none"/>
              <a:t>背起來</a:t>
            </a:r>
            <a:r>
              <a:rPr lang="en-US" altLang="zh-TW" sz="1600" u="none"/>
              <a:t>!!!</a:t>
            </a:r>
            <a:r>
              <a:rPr lang="zh-TW" altLang="en-US" sz="1600" u="none"/>
              <a:t>陣列的傳輸方式也就這兩個</a:t>
            </a:r>
            <a:r>
              <a:rPr lang="en-US" altLang="zh-TW" sz="1600" u="none"/>
              <a:t>!!!</a:t>
            </a:r>
          </a:p>
          <a:p>
            <a:r>
              <a:rPr lang="zh-TW" altLang="en-US" sz="1600" u="none"/>
              <a:t>一維陣列</a:t>
            </a:r>
            <a:r>
              <a:rPr lang="en-US" altLang="zh-TW" sz="1600" u="none"/>
              <a:t>:</a:t>
            </a:r>
          </a:p>
          <a:p>
            <a:r>
              <a:rPr lang="zh-TW" altLang="en-US" sz="1600" u="none"/>
              <a:t>星星</a:t>
            </a:r>
            <a:r>
              <a:rPr lang="en-US" altLang="zh-TW" sz="1600" u="none"/>
              <a:t>a</a:t>
            </a:r>
            <a:r>
              <a:rPr lang="zh-TW" altLang="en-US" sz="1600" u="none"/>
              <a:t>       等於       </a:t>
            </a:r>
            <a:r>
              <a:rPr lang="en-US" altLang="zh-TW" sz="1600" u="none"/>
              <a:t>a</a:t>
            </a:r>
            <a:r>
              <a:rPr lang="zh-TW" altLang="en-US" sz="1600" u="none"/>
              <a:t>空的框框。</a:t>
            </a:r>
            <a:endParaRPr lang="en-US" altLang="zh-TW" sz="1600" u="none"/>
          </a:p>
          <a:p>
            <a:r>
              <a:rPr lang="zh-TW" altLang="en-US" sz="1600" u="none"/>
              <a:t>二維三維多維也只不過是一維的延伸而已。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551FE9F1-C5FF-4E70-82AC-04D3F767D2A6}"/>
                  </a:ext>
                </a:extLst>
              </p14:cNvPr>
              <p14:cNvContentPartPr/>
              <p14:nvPr/>
            </p14:nvContentPartPr>
            <p14:xfrm>
              <a:off x="1837648" y="4923651"/>
              <a:ext cx="2119320" cy="1231920"/>
            </p14:xfrm>
          </p:contentPart>
        </mc:Choice>
        <mc:Fallback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551FE9F1-C5FF-4E70-82AC-04D3F767D2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9648" y="4917531"/>
                <a:ext cx="2143440" cy="1256760"/>
              </a:xfrm>
              <a:prstGeom prst="rect">
                <a:avLst/>
              </a:prstGeom>
            </p:spPr>
          </p:pic>
        </mc:Fallback>
      </mc:AlternateContent>
      <p:sp>
        <p:nvSpPr>
          <p:cNvPr id="47119" name="文字方塊 2">
            <a:extLst>
              <a:ext uri="{FF2B5EF4-FFF2-40B4-BE49-F238E27FC236}">
                <a16:creationId xmlns:a16="http://schemas.microsoft.com/office/drawing/2014/main" id="{A7D92868-247B-4163-9DA9-D6FDB90E5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49225"/>
            <a:ext cx="1981200" cy="5222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r>
              <a:rPr lang="zh-TW" altLang="en-US" u="none"/>
              <a:t>（再回顧）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3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3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3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3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3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3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3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3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3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3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3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36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23528" y="1484784"/>
            <a:ext cx="843947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TW" sz="1600" u="none" kern="0" dirty="0"/>
          </a:p>
          <a:p>
            <a:pPr marL="0" indent="0">
              <a:buNone/>
            </a:pPr>
            <a:endParaRPr lang="en-US" altLang="zh-TW" sz="1600" u="none" kern="0" dirty="0"/>
          </a:p>
          <a:p>
            <a:pPr marL="0" indent="0">
              <a:buNone/>
            </a:pPr>
            <a:endParaRPr lang="en-US" altLang="zh-TW" sz="1600" u="none" kern="0" dirty="0"/>
          </a:p>
          <a:p>
            <a:pPr marL="0" indent="0">
              <a:buNone/>
            </a:pPr>
            <a:endParaRPr lang="en-US" altLang="zh-TW" sz="1600" u="none" kern="0" dirty="0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u="none" kern="0" dirty="0"/>
              <a:t>Task: implement a given addition function as follows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457200" y="1491690"/>
            <a:ext cx="8305800" cy="904863"/>
          </a:xfrm>
          <a:prstGeom prst="rect">
            <a:avLst/>
          </a:prstGeom>
          <a:solidFill>
            <a:srgbClr val="E1FFE1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2400" u="none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In </a:t>
            </a:r>
            <a:r>
              <a:rPr lang="en-US" altLang="zh-TW" sz="2400" u="none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function.c</a:t>
            </a:r>
            <a:endParaRPr lang="en-US" altLang="zh-TW" sz="2400" u="none" kern="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2400" u="none" kern="0" dirty="0">
              <a:latin typeface="+mn-lt"/>
              <a:ea typeface="+mn-ea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" y="1933109"/>
            <a:ext cx="8305800" cy="4690515"/>
          </a:xfrm>
          <a:prstGeom prst="rect">
            <a:avLst/>
          </a:prstGeom>
          <a:solidFill>
            <a:srgbClr val="E1FFE1"/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 addition(                                                                                                   )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>
                <a:latin typeface="+mn-lt"/>
                <a:ea typeface="+mn-ea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zh-TW" altLang="en-US" sz="1800" u="none" kern="0" dirty="0">
                <a:latin typeface="+mn-lt"/>
                <a:ea typeface="+mn-ea"/>
              </a:rPr>
              <a:t>   </a:t>
            </a: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en-US" altLang="zh-TW" sz="1800" u="none" kern="0" dirty="0" err="1">
                <a:latin typeface="+mn-lt"/>
                <a:ea typeface="+mn-ea"/>
              </a:rPr>
              <a:t>i</a:t>
            </a:r>
            <a:r>
              <a:rPr lang="en-US" altLang="zh-TW" sz="1800" u="none" kern="0" dirty="0">
                <a:latin typeface="+mn-lt"/>
                <a:ea typeface="+mn-ea"/>
              </a:rPr>
              <a:t>, sum = 0;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zh-TW" altLang="en-US" sz="1800" u="none" kern="0" dirty="0">
                <a:latin typeface="+mn-lt"/>
                <a:ea typeface="+mn-ea"/>
              </a:rPr>
              <a:t>  </a:t>
            </a: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 position;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endParaRPr lang="en-US" altLang="zh-TW" sz="1800" u="none" kern="0" dirty="0">
              <a:latin typeface="+mn-lt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zh-TW" altLang="en-US" sz="1800" u="none" kern="0" dirty="0"/>
              <a:t>   </a:t>
            </a:r>
            <a:r>
              <a:rPr lang="en-US" altLang="zh-TW" sz="1800" u="none" kern="0" dirty="0">
                <a:latin typeface="+mn-lt"/>
                <a:ea typeface="+mn-ea"/>
              </a:rPr>
              <a:t>/*Add all the designated elements*/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zh-TW" altLang="en-US" sz="1800" u="none" kern="0" dirty="0">
                <a:latin typeface="+mn-lt"/>
                <a:ea typeface="+mn-ea"/>
              </a:rPr>
              <a:t>   </a:t>
            </a:r>
            <a:r>
              <a:rPr lang="en-US" altLang="zh-TW" sz="1800" u="none" kern="0" dirty="0">
                <a:latin typeface="+mn-lt"/>
                <a:ea typeface="+mn-ea"/>
              </a:rPr>
              <a:t>for(</a:t>
            </a:r>
            <a:r>
              <a:rPr lang="en-US" altLang="zh-TW" sz="1800" u="none" kern="0" dirty="0" err="1">
                <a:latin typeface="+mn-lt"/>
                <a:ea typeface="+mn-ea"/>
              </a:rPr>
              <a:t>i</a:t>
            </a:r>
            <a:r>
              <a:rPr lang="en-US" altLang="zh-TW" sz="1800" u="none" kern="0" dirty="0">
                <a:latin typeface="+mn-lt"/>
                <a:ea typeface="+mn-ea"/>
              </a:rPr>
              <a:t> = 0 ; </a:t>
            </a:r>
            <a:r>
              <a:rPr lang="en-US" altLang="zh-TW" sz="1800" u="none" kern="0" dirty="0" err="1">
                <a:latin typeface="+mn-lt"/>
                <a:ea typeface="+mn-ea"/>
              </a:rPr>
              <a:t>i</a:t>
            </a:r>
            <a:r>
              <a:rPr lang="en-US" altLang="zh-TW" sz="1800" u="none" kern="0" dirty="0">
                <a:latin typeface="+mn-lt"/>
                <a:ea typeface="+mn-ea"/>
              </a:rPr>
              <a:t> &lt; </a:t>
            </a:r>
            <a:r>
              <a:rPr lang="en-US" altLang="zh-TW" sz="1800" u="none" kern="0" dirty="0" err="1">
                <a:latin typeface="+mn-lt"/>
                <a:ea typeface="+mn-ea"/>
              </a:rPr>
              <a:t>num_element</a:t>
            </a:r>
            <a:r>
              <a:rPr lang="en-US" altLang="zh-TW" sz="1800" u="none" kern="0" dirty="0">
                <a:latin typeface="+mn-lt"/>
                <a:ea typeface="+mn-ea"/>
              </a:rPr>
              <a:t> ; </a:t>
            </a:r>
            <a:r>
              <a:rPr lang="en-US" altLang="zh-TW" sz="1800" u="none" kern="0" dirty="0" err="1">
                <a:latin typeface="+mn-lt"/>
                <a:ea typeface="+mn-ea"/>
              </a:rPr>
              <a:t>i</a:t>
            </a:r>
            <a:r>
              <a:rPr lang="en-US" altLang="zh-TW" sz="1800" u="none" kern="0" dirty="0">
                <a:latin typeface="+mn-lt"/>
                <a:ea typeface="+mn-ea"/>
              </a:rPr>
              <a:t>++)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zh-TW" altLang="en-US" sz="1800" u="none" kern="0" dirty="0">
                <a:latin typeface="+mn-lt"/>
                <a:ea typeface="+mn-ea"/>
              </a:rPr>
              <a:t>   </a:t>
            </a:r>
            <a:r>
              <a:rPr lang="en-US" altLang="zh-TW" sz="1800" u="none" kern="0" dirty="0">
                <a:latin typeface="+mn-lt"/>
                <a:ea typeface="+mn-ea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zh-TW" altLang="en-US" sz="1800" u="none" kern="0" dirty="0">
                <a:latin typeface="+mn-lt"/>
                <a:ea typeface="+mn-ea"/>
              </a:rPr>
              <a:t>   </a:t>
            </a:r>
            <a:r>
              <a:rPr lang="en-US" altLang="zh-TW" sz="1800" u="none" kern="0" dirty="0">
                <a:latin typeface="+mn-lt"/>
                <a:ea typeface="+mn-ea"/>
              </a:rPr>
              <a:t>  </a:t>
            </a:r>
            <a:r>
              <a:rPr lang="zh-TW" altLang="en-US" sz="1800" u="none" kern="0" dirty="0">
                <a:latin typeface="+mn-lt"/>
                <a:ea typeface="+mn-ea"/>
              </a:rPr>
              <a:t>    </a:t>
            </a:r>
            <a:r>
              <a:rPr lang="en-US" altLang="zh-TW" sz="1800" u="none" kern="0" dirty="0">
                <a:latin typeface="+mn-lt"/>
                <a:ea typeface="+mn-ea"/>
              </a:rPr>
              <a:t>/*Calculate the position of the element */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zh-TW" altLang="en-US" sz="1800" u="none" kern="0" dirty="0">
                <a:latin typeface="+mn-lt"/>
                <a:ea typeface="+mn-ea"/>
              </a:rPr>
              <a:t>  </a:t>
            </a:r>
            <a:r>
              <a:rPr lang="en-US" altLang="zh-TW" sz="1800" u="none" kern="0" dirty="0">
                <a:latin typeface="+mn-lt"/>
                <a:ea typeface="+mn-ea"/>
              </a:rPr>
              <a:t>  </a:t>
            </a:r>
            <a:r>
              <a:rPr lang="zh-TW" altLang="en-US" sz="1800" u="none" kern="0" dirty="0">
                <a:latin typeface="+mn-lt"/>
                <a:ea typeface="+mn-ea"/>
              </a:rPr>
              <a:t>    </a:t>
            </a:r>
            <a:r>
              <a:rPr lang="en-US" altLang="zh-TW" sz="1800" u="none" kern="0" dirty="0">
                <a:latin typeface="+mn-lt"/>
                <a:ea typeface="+mn-ea"/>
              </a:rPr>
              <a:t>position = index[2*</a:t>
            </a:r>
            <a:r>
              <a:rPr lang="en-US" altLang="zh-TW" sz="1800" u="none" kern="0" dirty="0" err="1">
                <a:latin typeface="+mn-lt"/>
                <a:ea typeface="+mn-ea"/>
              </a:rPr>
              <a:t>i</a:t>
            </a:r>
            <a:r>
              <a:rPr lang="en-US" altLang="zh-TW" sz="1800" u="none" kern="0" dirty="0">
                <a:latin typeface="+mn-lt"/>
                <a:ea typeface="+mn-ea"/>
              </a:rPr>
              <a:t>]*50+index[2*i+1];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zh-TW" altLang="en-US" sz="1800" u="none" kern="0" dirty="0">
                <a:latin typeface="+mn-lt"/>
                <a:ea typeface="+mn-ea"/>
              </a:rPr>
              <a:t> </a:t>
            </a: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zh-TW" altLang="en-US" sz="1800" u="none" kern="0" dirty="0">
                <a:latin typeface="+mn-lt"/>
                <a:ea typeface="+mn-ea"/>
              </a:rPr>
              <a:t>      </a:t>
            </a:r>
            <a:r>
              <a:rPr lang="en-US" altLang="zh-TW" sz="1800" u="none" kern="0" dirty="0">
                <a:latin typeface="+mn-lt"/>
                <a:ea typeface="+mn-ea"/>
              </a:rPr>
              <a:t>sum = sum + *(</a:t>
            </a:r>
            <a:r>
              <a:rPr lang="en-US" altLang="zh-TW" sz="1800" u="none" kern="0" dirty="0" err="1">
                <a:latin typeface="+mn-lt"/>
                <a:ea typeface="+mn-ea"/>
              </a:rPr>
              <a:t>ptr_a+position</a:t>
            </a:r>
            <a:r>
              <a:rPr lang="en-US" altLang="zh-TW" sz="1800" u="none" kern="0" dirty="0">
                <a:latin typeface="+mn-lt"/>
                <a:ea typeface="+mn-ea"/>
              </a:rPr>
              <a:t>) + *(entry[</a:t>
            </a:r>
            <a:r>
              <a:rPr lang="en-US" altLang="zh-TW" sz="1800" u="none" kern="0" dirty="0" err="1">
                <a:latin typeface="+mn-lt"/>
                <a:ea typeface="+mn-ea"/>
              </a:rPr>
              <a:t>array_ID</a:t>
            </a:r>
            <a:r>
              <a:rPr lang="en-US" altLang="zh-TW" sz="1800" u="none" kern="0" dirty="0">
                <a:latin typeface="+mn-lt"/>
                <a:ea typeface="+mn-ea"/>
              </a:rPr>
              <a:t>]+position);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zh-TW" altLang="en-US" sz="1800" u="none" kern="0" dirty="0">
                <a:latin typeface="+mn-lt"/>
                <a:ea typeface="+mn-ea"/>
              </a:rPr>
              <a:t>  </a:t>
            </a:r>
            <a:r>
              <a:rPr lang="en-US" altLang="zh-TW" sz="1800" u="none" kern="0" dirty="0">
                <a:latin typeface="+mn-lt"/>
                <a:ea typeface="+mn-ea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zh-TW" altLang="en-US" sz="1800" u="none" kern="0" dirty="0">
                <a:latin typeface="+mn-lt"/>
                <a:ea typeface="+mn-ea"/>
              </a:rPr>
              <a:t>  </a:t>
            </a:r>
            <a:r>
              <a:rPr lang="en-US" altLang="zh-TW" sz="1800" u="none" kern="0" dirty="0">
                <a:latin typeface="+mn-lt"/>
                <a:ea typeface="+mn-ea"/>
              </a:rPr>
              <a:t>return sum;</a:t>
            </a:r>
          </a:p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>
                <a:latin typeface="+mn-lt"/>
                <a:ea typeface="+mn-ea"/>
              </a:rPr>
              <a:t>}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1667417" y="1940038"/>
            <a:ext cx="116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* </a:t>
            </a:r>
            <a:r>
              <a:rPr lang="en-US" altLang="zh-TW" sz="1800" u="none" kern="0" dirty="0" err="1">
                <a:latin typeface="+mn-lt"/>
                <a:ea typeface="+mn-ea"/>
              </a:rPr>
              <a:t>ptr_a</a:t>
            </a:r>
            <a:r>
              <a:rPr lang="en-US" altLang="zh-TW" sz="1800" u="none" kern="0" dirty="0">
                <a:latin typeface="+mn-lt"/>
                <a:ea typeface="+mn-ea"/>
              </a:rPr>
              <a:t>,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198794" y="1928487"/>
            <a:ext cx="190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en-US" altLang="zh-TW" sz="1800" u="none" kern="0" dirty="0" err="1">
                <a:latin typeface="+mn-lt"/>
                <a:ea typeface="+mn-ea"/>
              </a:rPr>
              <a:t>num_element</a:t>
            </a:r>
            <a:endParaRPr lang="en-US" altLang="zh-TW" sz="1800" u="none" kern="0" dirty="0">
              <a:latin typeface="+mn-lt"/>
              <a:ea typeface="+mn-ea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661610" y="1942237"/>
            <a:ext cx="13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 </a:t>
            </a:r>
            <a:r>
              <a:rPr lang="en-US" altLang="zh-TW" sz="1800" u="none" kern="0" dirty="0" err="1">
                <a:latin typeface="+mn-lt"/>
                <a:ea typeface="+mn-ea"/>
              </a:rPr>
              <a:t>array_ID</a:t>
            </a:r>
            <a:r>
              <a:rPr lang="en-US" altLang="zh-TW" sz="1800" u="none" kern="0" dirty="0">
                <a:latin typeface="+mn-lt"/>
                <a:ea typeface="+mn-ea"/>
              </a:rPr>
              <a:t>,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3949836" y="1942237"/>
            <a:ext cx="12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* entry[],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5076056" y="1940038"/>
            <a:ext cx="114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B9941"/>
              </a:buClr>
            </a:pPr>
            <a:r>
              <a:rPr lang="en-US" altLang="zh-TW" sz="1800" u="none" kern="0" dirty="0" err="1">
                <a:latin typeface="+mn-lt"/>
                <a:ea typeface="+mn-ea"/>
              </a:rPr>
              <a:t>int</a:t>
            </a:r>
            <a:r>
              <a:rPr lang="en-US" altLang="zh-TW" sz="1800" u="none" kern="0" dirty="0">
                <a:latin typeface="+mn-lt"/>
                <a:ea typeface="+mn-ea"/>
              </a:rPr>
              <a:t> *index,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16097"/>
              </p:ext>
            </p:extLst>
          </p:nvPr>
        </p:nvGraphicFramePr>
        <p:xfrm>
          <a:off x="5298063" y="1371803"/>
          <a:ext cx="3503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3275856" y="1270327"/>
            <a:ext cx="212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 err="1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index_to_add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381218" y="1351429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1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00004" y="1351429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0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40986" y="1351429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2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459772" y="1351429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TW" sz="1800" u="none" dirty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</a:rPr>
              <a:t>0</a:t>
            </a:r>
            <a:endParaRPr lang="zh-TW" altLang="en-US" sz="1800" u="none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>
            <a:off x="5624510" y="1045677"/>
            <a:ext cx="17441" cy="3304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字方塊 37"/>
          <p:cNvSpPr txBox="1"/>
          <p:nvPr/>
        </p:nvSpPr>
        <p:spPr>
          <a:xfrm>
            <a:off x="5206508" y="692696"/>
            <a:ext cx="85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FF9900"/>
                </a:solidFill>
                <a:latin typeface="+mn-lt"/>
                <a:ea typeface="+mn-ea"/>
              </a:rPr>
              <a:t>index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1029"/>
              </p:ext>
            </p:extLst>
          </p:nvPr>
        </p:nvGraphicFramePr>
        <p:xfrm>
          <a:off x="7278470" y="2854730"/>
          <a:ext cx="1721850" cy="142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542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542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0533" marR="70533" marT="35267" marB="3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7242407" y="231926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a</a:t>
            </a:r>
            <a:endParaRPr lang="zh-TW" altLang="en-US" sz="2400" u="none" kern="0" dirty="0">
              <a:solidFill>
                <a:schemeClr val="accent5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239974" y="277456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 err="1">
                <a:solidFill>
                  <a:srgbClr val="FF0000"/>
                </a:solidFill>
                <a:latin typeface="+mn-lt"/>
                <a:ea typeface="+mn-ea"/>
              </a:rPr>
              <a:t>ptr_a</a:t>
            </a:r>
            <a:endParaRPr lang="zh-TW" altLang="en-US" sz="2000" u="none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72064"/>
              </p:ext>
            </p:extLst>
          </p:nvPr>
        </p:nvGraphicFramePr>
        <p:xfrm>
          <a:off x="7295911" y="5059938"/>
          <a:ext cx="1773170" cy="145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56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72635" marR="72635" marT="36318" marB="36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7287237" y="455290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none" kern="0" dirty="0">
                <a:solidFill>
                  <a:schemeClr val="accent5">
                    <a:lumMod val="25000"/>
                  </a:schemeClr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5977603" y="4941168"/>
            <a:ext cx="105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FF9900"/>
                </a:solidFill>
                <a:latin typeface="+mn-lt"/>
                <a:ea typeface="+mn-ea"/>
              </a:rPr>
              <a:t>entry[2]</a:t>
            </a:r>
            <a:endParaRPr lang="zh-TW" altLang="en-US" sz="2000" u="none" kern="0" dirty="0">
              <a:solidFill>
                <a:srgbClr val="FF9900"/>
              </a:solidFill>
              <a:latin typeface="+mn-lt"/>
              <a:ea typeface="+mn-ea"/>
            </a:endParaRPr>
          </a:p>
        </p:txBody>
      </p:sp>
      <p:sp>
        <p:nvSpPr>
          <p:cNvPr id="9" name="左大括弧 8"/>
          <p:cNvSpPr/>
          <p:nvPr/>
        </p:nvSpPr>
        <p:spPr bwMode="auto">
          <a:xfrm>
            <a:off x="6947792" y="2882234"/>
            <a:ext cx="188862" cy="1369974"/>
          </a:xfrm>
          <a:prstGeom prst="leftBrac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67" name="直線單箭頭接點 66"/>
          <p:cNvCxnSpPr/>
          <p:nvPr/>
        </p:nvCxnSpPr>
        <p:spPr bwMode="auto">
          <a:xfrm>
            <a:off x="6951571" y="3010770"/>
            <a:ext cx="396044" cy="1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左大括弧 69"/>
          <p:cNvSpPr/>
          <p:nvPr/>
        </p:nvSpPr>
        <p:spPr bwMode="auto">
          <a:xfrm>
            <a:off x="7058591" y="5131859"/>
            <a:ext cx="210264" cy="1369974"/>
          </a:xfrm>
          <a:prstGeom prst="leftBrace">
            <a:avLst>
              <a:gd name="adj1" fmla="val 8333"/>
              <a:gd name="adj2" fmla="val 48196"/>
            </a:avLst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68" name="直線單箭頭接點 67"/>
          <p:cNvCxnSpPr/>
          <p:nvPr/>
        </p:nvCxnSpPr>
        <p:spPr bwMode="auto">
          <a:xfrm>
            <a:off x="6947792" y="5157192"/>
            <a:ext cx="396044" cy="1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左大括弧 71"/>
          <p:cNvSpPr/>
          <p:nvPr/>
        </p:nvSpPr>
        <p:spPr bwMode="auto">
          <a:xfrm rot="5400000">
            <a:off x="8040762" y="1888859"/>
            <a:ext cx="179057" cy="1686107"/>
          </a:xfrm>
          <a:prstGeom prst="leftBrac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3" name="左大括弧 72"/>
          <p:cNvSpPr/>
          <p:nvPr/>
        </p:nvSpPr>
        <p:spPr bwMode="auto">
          <a:xfrm rot="5400000">
            <a:off x="8061829" y="4080594"/>
            <a:ext cx="179057" cy="1686107"/>
          </a:xfrm>
          <a:prstGeom prst="leftBrac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900357" y="2327125"/>
            <a:ext cx="47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7030A0"/>
                </a:solidFill>
                <a:latin typeface="+mn-lt"/>
                <a:ea typeface="+mn-ea"/>
              </a:rPr>
              <a:t>50</a:t>
            </a:r>
            <a:endParaRPr lang="zh-TW" altLang="en-US" sz="2000" u="none" kern="0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513045" y="3361142"/>
            <a:ext cx="47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7030A0"/>
                </a:solidFill>
                <a:latin typeface="+mn-lt"/>
                <a:ea typeface="+mn-ea"/>
              </a:rPr>
              <a:t>50</a:t>
            </a:r>
            <a:endParaRPr lang="zh-TW" altLang="en-US" sz="2000" u="none" kern="0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913468" y="4432612"/>
            <a:ext cx="47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7030A0"/>
                </a:solidFill>
                <a:latin typeface="+mn-lt"/>
                <a:ea typeface="+mn-ea"/>
              </a:rPr>
              <a:t>50</a:t>
            </a:r>
            <a:endParaRPr lang="zh-TW" altLang="en-US" sz="2000" u="none" kern="0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609790" y="5613986"/>
            <a:ext cx="47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none" kern="0" dirty="0">
                <a:solidFill>
                  <a:srgbClr val="7030A0"/>
                </a:solidFill>
                <a:latin typeface="+mn-lt"/>
                <a:ea typeface="+mn-ea"/>
              </a:rPr>
              <a:t>50</a:t>
            </a:r>
            <a:endParaRPr lang="zh-TW" altLang="en-US" sz="2000" u="none" kern="0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123728" y="4941168"/>
            <a:ext cx="1008112" cy="272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5299814" y="1377094"/>
            <a:ext cx="677789" cy="3595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566232" y="4941168"/>
            <a:ext cx="1232136" cy="27276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5990542" y="1382008"/>
            <a:ext cx="677789" cy="359519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131840" y="4948369"/>
            <a:ext cx="402770" cy="27276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71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483768" y="5285866"/>
            <a:ext cx="1762896" cy="272760"/>
          </a:xfrm>
          <a:prstGeom prst="rect">
            <a:avLst/>
          </a:prstGeom>
          <a:noFill/>
          <a:ln w="38100" cap="flat" cmpd="sng" algn="ctr">
            <a:solidFill>
              <a:srgbClr val="FF66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7268854" y="3140125"/>
            <a:ext cx="335481" cy="272760"/>
          </a:xfrm>
          <a:prstGeom prst="rect">
            <a:avLst/>
          </a:prstGeom>
          <a:noFill/>
          <a:ln w="38100" cap="flat" cmpd="sng" algn="ctr">
            <a:solidFill>
              <a:srgbClr val="FF66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421583" y="5306415"/>
            <a:ext cx="2645924" cy="27276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304827" y="5360113"/>
            <a:ext cx="335481" cy="27276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F6D259F-A395-459C-B384-897E66A37689}"/>
              </a:ext>
            </a:extLst>
          </p:cNvPr>
          <p:cNvSpPr txBox="1"/>
          <p:nvPr/>
        </p:nvSpPr>
        <p:spPr>
          <a:xfrm>
            <a:off x="2534547" y="5692071"/>
            <a:ext cx="3491338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u="none" dirty="0"/>
              <a:t>這句其實是在算</a:t>
            </a:r>
            <a:r>
              <a:rPr lang="en-US" altLang="zh-TW" sz="2000" u="none" dirty="0"/>
              <a:t>:</a:t>
            </a:r>
            <a:r>
              <a:rPr lang="zh-TW" altLang="en-US" sz="2000" u="none" dirty="0"/>
              <a:t> 位置偏移量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C818056F-0EB1-44B8-AEFB-DC686670B232}"/>
                  </a:ext>
                </a:extLst>
              </p14:cNvPr>
              <p14:cNvContentPartPr/>
              <p14:nvPr/>
            </p14:nvContentPartPr>
            <p14:xfrm>
              <a:off x="1116748" y="5024091"/>
              <a:ext cx="3596400" cy="9360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C818056F-0EB1-44B8-AEFB-DC686670B2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748" y="4952091"/>
                <a:ext cx="36680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21C31FC1-D488-464B-9745-685565981254}"/>
                  </a:ext>
                </a:extLst>
              </p14:cNvPr>
              <p14:cNvContentPartPr/>
              <p14:nvPr/>
            </p14:nvContentPartPr>
            <p14:xfrm>
              <a:off x="896068" y="5090691"/>
              <a:ext cx="1504440" cy="80928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21C31FC1-D488-464B-9745-6855659812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6708" y="5081331"/>
                <a:ext cx="1523160" cy="8280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文字方塊 18">
            <a:extLst>
              <a:ext uri="{FF2B5EF4-FFF2-40B4-BE49-F238E27FC236}">
                <a16:creationId xmlns:a16="http://schemas.microsoft.com/office/drawing/2014/main" id="{D6436331-66F9-4F1B-BA08-2D94748A5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38" y="2547350"/>
            <a:ext cx="4044950" cy="1076325"/>
          </a:xfrm>
          <a:prstGeom prst="rect">
            <a:avLst/>
          </a:prstGeom>
          <a:noFill/>
          <a:ln w="38100">
            <a:solidFill>
              <a:srgbClr val="6B99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r>
              <a:rPr lang="zh-TW" altLang="en-US" sz="1600" u="none"/>
              <a:t>背起來</a:t>
            </a:r>
            <a:r>
              <a:rPr lang="en-US" altLang="zh-TW" sz="1600" u="none"/>
              <a:t>!!!</a:t>
            </a:r>
            <a:r>
              <a:rPr lang="zh-TW" altLang="en-US" sz="1600" u="none"/>
              <a:t>陣列的傳輸方式也就這兩個</a:t>
            </a:r>
            <a:r>
              <a:rPr lang="en-US" altLang="zh-TW" sz="1600" u="none"/>
              <a:t>!!!</a:t>
            </a:r>
          </a:p>
          <a:p>
            <a:r>
              <a:rPr lang="zh-TW" altLang="en-US" sz="1600" u="none"/>
              <a:t>一維陣列</a:t>
            </a:r>
            <a:r>
              <a:rPr lang="en-US" altLang="zh-TW" sz="1600" u="none"/>
              <a:t>:</a:t>
            </a:r>
          </a:p>
          <a:p>
            <a:r>
              <a:rPr lang="zh-TW" altLang="en-US" sz="1600" u="none"/>
              <a:t>星星</a:t>
            </a:r>
            <a:r>
              <a:rPr lang="en-US" altLang="zh-TW" sz="1600" u="none"/>
              <a:t>a</a:t>
            </a:r>
            <a:r>
              <a:rPr lang="zh-TW" altLang="en-US" sz="1600" u="none"/>
              <a:t>       等於       </a:t>
            </a:r>
            <a:r>
              <a:rPr lang="en-US" altLang="zh-TW" sz="1600" u="none"/>
              <a:t>a</a:t>
            </a:r>
            <a:r>
              <a:rPr lang="zh-TW" altLang="en-US" sz="1600" u="none"/>
              <a:t>空的框框。</a:t>
            </a:r>
            <a:endParaRPr lang="en-US" altLang="zh-TW" sz="1600" u="none"/>
          </a:p>
          <a:p>
            <a:r>
              <a:rPr lang="zh-TW" altLang="en-US" sz="1600" u="none"/>
              <a:t>二維三維多維也只不過是一維的延伸而已。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B9C79C5D-D423-48CB-9F38-6110CB99FD07}"/>
                  </a:ext>
                </a:extLst>
              </p14:cNvPr>
              <p14:cNvContentPartPr/>
              <p14:nvPr/>
            </p14:nvContentPartPr>
            <p14:xfrm>
              <a:off x="4466548" y="2136531"/>
              <a:ext cx="563040" cy="4536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B9C79C5D-D423-48CB-9F38-6110CB99FD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0548" y="2064531"/>
                <a:ext cx="6346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BBDD9A62-8F18-407C-B95B-DC8FBEAA6A6C}"/>
                  </a:ext>
                </a:extLst>
              </p14:cNvPr>
              <p14:cNvContentPartPr/>
              <p14:nvPr/>
            </p14:nvContentPartPr>
            <p14:xfrm>
              <a:off x="5486428" y="2110251"/>
              <a:ext cx="571680" cy="5616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BBDD9A62-8F18-407C-B95B-DC8FBEAA6A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0428" y="2038251"/>
                <a:ext cx="6433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730DDF05-DDB6-4CE8-B30D-8CAC996851C1}"/>
                  </a:ext>
                </a:extLst>
              </p14:cNvPr>
              <p14:cNvContentPartPr/>
              <p14:nvPr/>
            </p14:nvContentPartPr>
            <p14:xfrm>
              <a:off x="4782988" y="2233371"/>
              <a:ext cx="897120" cy="127800"/>
            </p14:xfrm>
          </p:contentPart>
        </mc:Choice>
        <mc:Fallback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730DDF05-DDB6-4CE8-B30D-8CAC996851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76508" y="2226891"/>
                <a:ext cx="909360" cy="1400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8E096E93-1A63-415E-8A84-ED116AA17403}"/>
              </a:ext>
            </a:extLst>
          </p:cNvPr>
          <p:cNvSpPr txBox="1"/>
          <p:nvPr/>
        </p:nvSpPr>
        <p:spPr>
          <a:xfrm>
            <a:off x="4460131" y="2318498"/>
            <a:ext cx="142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u="none" dirty="0">
                <a:solidFill>
                  <a:srgbClr val="00B050"/>
                </a:solidFill>
              </a:rPr>
              <a:t>都是傳入一維陣列</a:t>
            </a:r>
          </a:p>
        </p:txBody>
      </p:sp>
    </p:spTree>
    <p:extLst>
      <p:ext uri="{BB962C8B-B14F-4D97-AF65-F5344CB8AC3E}">
        <p14:creationId xmlns:p14="http://schemas.microsoft.com/office/powerpoint/2010/main" val="324563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6" grpId="0"/>
      <p:bldP spid="38" grpId="0"/>
      <p:bldP spid="57" grpId="0"/>
      <p:bldP spid="59" grpId="0"/>
      <p:bldP spid="59" grpId="1"/>
      <p:bldP spid="62" grpId="0"/>
      <p:bldP spid="65" grpId="0"/>
      <p:bldP spid="65" grpId="1"/>
      <p:bldP spid="9" grpId="0" animBg="1"/>
      <p:bldP spid="9" grpId="1" animBg="1"/>
      <p:bldP spid="70" grpId="0" animBg="1"/>
      <p:bldP spid="70" grpId="1" animBg="1"/>
      <p:bldP spid="72" grpId="0" animBg="1"/>
      <p:bldP spid="72" grpId="1" animBg="1"/>
      <p:bldP spid="73" grpId="0" animBg="1"/>
      <p:bldP spid="73" grpId="1" animBg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12" grpId="0" animBg="1"/>
      <p:bldP spid="12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2" animBg="1"/>
      <p:bldP spid="81" grpId="3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AB4101-0C7C-48B4-ADC9-B86FB9084DA0}"/>
              </a:ext>
            </a:extLst>
          </p:cNvPr>
          <p:cNvSpPr txBox="1"/>
          <p:nvPr/>
        </p:nvSpPr>
        <p:spPr>
          <a:xfrm>
            <a:off x="467544" y="260648"/>
            <a:ext cx="7056784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u="none" dirty="0"/>
              <a:t>看完學長寫的</a:t>
            </a:r>
            <a:r>
              <a:rPr lang="en-US" altLang="zh-TW" u="none" dirty="0"/>
              <a:t>code</a:t>
            </a:r>
            <a:r>
              <a:rPr lang="zh-TW" altLang="en-US" u="none" dirty="0"/>
              <a:t>，</a:t>
            </a:r>
            <a:endParaRPr lang="en-US" altLang="zh-TW" u="none" dirty="0"/>
          </a:p>
          <a:p>
            <a:r>
              <a:rPr lang="zh-TW" altLang="en-US" u="none" dirty="0"/>
              <a:t>你知道之前所寫的</a:t>
            </a:r>
            <a:r>
              <a:rPr lang="en-US" altLang="zh-TW" u="none" dirty="0"/>
              <a:t>code</a:t>
            </a:r>
            <a:r>
              <a:rPr lang="zh-TW" altLang="en-US" u="none" dirty="0"/>
              <a:t>的錯誤在哪裡了嗎</a:t>
            </a:r>
            <a:r>
              <a:rPr lang="en-US" altLang="zh-TW" u="none" dirty="0"/>
              <a:t>?</a:t>
            </a:r>
            <a:endParaRPr lang="zh-TW" altLang="en-US" u="none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7D716B-D530-436A-8E50-8A13110AA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" y="1700808"/>
            <a:ext cx="9144000" cy="39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0606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1630</TotalTime>
  <Words>1076</Words>
  <Application>Microsoft Office PowerPoint</Application>
  <PresentationFormat>如螢幕大小 (4:3)</PresentationFormat>
  <Paragraphs>362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微軟正黑體</vt:lpstr>
      <vt:lpstr>微軟正黑體</vt:lpstr>
      <vt:lpstr>新細明體</vt:lpstr>
      <vt:lpstr>Arial</vt:lpstr>
      <vt:lpstr>Calibri</vt:lpstr>
      <vt:lpstr>Courier New</vt:lpstr>
      <vt:lpstr>Times</vt:lpstr>
      <vt:lpstr>Times New Roman</vt:lpstr>
      <vt:lpstr>ヒラギノ角ゴ Pro W3</vt:lpstr>
      <vt:lpstr>佈景主題1</vt:lpstr>
      <vt:lpstr>I2P mid practice - Simple Addition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Rachel</dc:creator>
  <cp:lastModifiedBy>'' ''</cp:lastModifiedBy>
  <cp:revision>160</cp:revision>
  <dcterms:created xsi:type="dcterms:W3CDTF">2015-10-20T15:59:03Z</dcterms:created>
  <dcterms:modified xsi:type="dcterms:W3CDTF">2019-12-06T16:27:20Z</dcterms:modified>
</cp:coreProperties>
</file>