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78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5" r:id="rId19"/>
    <p:sldId id="277" r:id="rId20"/>
    <p:sldId id="274" r:id="rId21"/>
    <p:sldId id="261" r:id="rId22"/>
    <p:sldId id="260" r:id="rId23"/>
    <p:sldId id="262" r:id="rId24"/>
    <p:sldId id="28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6717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7:27:19.7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92 0,'26'0'188,"25"0"-173,-25 0-15,25 0 16,-25-26-16,-26 0 16,51 26-16,0 0 15,-25-25 1,25 25 0,-25 0-1,0 0 1,-1 0-16,1 0 15,0 0 17,-1 0-32,1 0 15,0 0 1,25 0 0,-25 0-1,-1 0-15,1 0 16,0 0-16,-1 0 15,1 0-15,0 0 16,-1 0-16,27 0 16,-1 0-1,0 0 1,0 0-16,1 0 16,-27 0-1,1 0-15,0 0 16,-1 0-16,1 0 15,0 0-15,-1 0 16,1 0-16,0 0 16,-1 0-16,1 0 15,0 0-15,-1 0 16,1 0-16,0 0 16,-1 0-16,1 0 15,0 0-15,-1 0 16,1 0-16,0 0 15,-1 0 1,1 0-16,0 0 16,-1 0-16,1 0 15,0 0-15,25 0 16,-26 0 0,1 0-1,0 0-15,-1 0 16,1 0-16,25 0 15,-25 0 1,0 0-16,-1 0 16,1 0-16,0 0 15,-1 0-15,1 0 16,25 0 0,-25 0-1,0 0-15,-1 0 16,1 0-1,0 0 1,-1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7:27:33.0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0 447 0,'25'0'140,"1"0"-124,0 0-16,-1 0 16,27 0-1,-1 0 1,0 0-1,-25 0-15,25 0 16,-25 0-16,25 0 16,1 0-16,-1 0 15,0 0 1,-25 0-16,0 0 16,-1 0-16,1 0 15,25 0-15,-25 0 16,0 0-16,-1 0 15,1 0-15,0 0 16,-1 0 0,1 0-16,-1 0 15,1 0 1,0 0 0,25 0-16,0 0 15,-25 0 1,0 0-1,-1 0 1,1 0-16,0 0 16,-1 0-16,1 0 15,25 0 1,-25 0 0,0 0-16,-1 0 15,27 0-15,-27 0 16,27 0-16,-27 0 15,27 0-15,-1 0 16,-25 0-16,-1 0 16,26 0-16,-25 0 15,0 0 1,-1 0-16,1 0 16,0 0-16,-1 0 15,27 0-15,-27 0 16,27 0-16,-1 0 15,-25 0-15,-1 0 16,1 0-16,0 0 16,-1 0-1,1 0-15,0 0 16,25 0-16,-25 0 16,25 0-16,-25 0 15,25 0-15,0 0 16,-25 0-16,-1 0 15,27 0-15,-27 0 16,27 0-16,-27 0 16,27 0-16,-27 0 15,27 0 1,-27 0-16,27 0 16,-1 0-16,-25 0 15,25 0-15,0-25 16,1 25-1,-27 0-15,27 0 16,-1 0-16,-25-26 16,25 26-16,0 0 15,-25 0-15,25-26 16,-25 26-16,25 0 16,0 0-16,1 0 15,-27 0 1,1 0-1,0 0-15,-1 0 32,1 0-32,0 0 15,-1 0 1,1 0-16,0 0 16,25 0-16,0 0 15,-25 0 1,0 0-1,25 0-15,0 0 16,-25 0 0,25 0-16,0 0 15,-25 0-15,25 0 16,-25 0-16,25 0 16,1-25-16,-27 25 15,27 0-15,-1 0 16,-25 0-16,25 0 15,-25 0 1,25 0-16,-25 0 16,25 0-16,-25 0 15,25 0-15,0 0 16,-25 0-16,25 0 16,-25 0-16,-1 0 15,1 0-15,0 0 16,-1 0-16,1 0 15,0 0-15,-1 0 16,1 0 0,25 0-1,-25 0-15,0 0 32,25 0-32,-25 0 15,25 0-15,-25 0 0,-1 0 16,27 0-16,-27 0 15,27-26 1,-1 26-16,-25 0 16,25-26-16,0 1 15,-25 25-15,25 0 16,-25-26-16,-1 26 0,27 0 16,-27 0-16,27 0 15,-27 0 1,27 0-16,-27 0 15,1 0-15,25 0 16,-25 0-16,25 0 16,-25 0-1,25 0-15,-25 0 16,0 0-16,25 0 16,-25 0-16,-1 0 15,27 0-15,-27 0 0,1 0 16,25 0-16,-25 0 15,-1 0 1,1 0-16,25 0 16,1 0-16,-27 0 15,1 0-15,0 0 0,-1 0 16,27 0 0,-27 0-16,27 0 15,-27 0-15,27 0 16,-1 0-16,-25 0 15,25 0-15,-25 0 0,25 0 16,0 0-16,-25 0 16,25 0-16,-25 0 15,25 0 1,0 0-16,-25 0 16,25 0-16,-25 0 0,0 0 15,25 0-15,-25 0 16,25 0-16,-25 0 15,-1 0 1,27 0-16,-27 0 16,27 0-16,-27 0 0,27 0 15,-27 0-15,1 0 16,0 0-16,-1 0 16,1 0-1,0 0-15,-1 0 16,1 0-16,25 0 0,-25 0 15,25 0-15,0 0 16,-25 0-16,25 0 16,-25 0-1,25 0-15,1 0 16,-1 0-16,-25 0 16,-1 0-16,27 0 15,-27 0-15,27 0 16,-1 0-16,-25 0 15,25 0 1,0 0-16,26 0 0,-26 0 16,-25 0-16,25 0 15,-25 0-15,25 0 16,1 0-16,-1 0 31,-25 0-31,-1 0 0,1 0 16,0 0-16,25 0 15,0 0-15,1 0 16,-27 0 0,27 0-16,-27 0 15,27 0 1,-27 0-16,27 0 31,-27 0-31,26 0 16,1 0-16,-27 0 0,27-26 15,-27 26-15,1-25 16,25-1-16,1 26 16,-27 0-16,1-26 15,0 26-15,25-25 16,0 25-16,-25-26 16,25 0-16,1 26 15,-27 0-15,27-25 16,-1 25-16,-25-26 15,25 26-15,0 0 16,-25 0 0,25 0-16,-25 0 15,25 0-15,-25 0 16,25 0-16,0 0 16,-25 0-16,0 0 15,-1 0-15,1 0 16,0 0-16,-1 0 15,27 0 1,-27 0-16,27 0 16,-27 0-1,1 0-15,25 0 16,-25 0-16,0 0 16,-1 0-16,1 0 15,0 0-15,-1 0 16,1 0-16,-1 0 15,1 0-15,25 0 16,1 26-16,-27-26 16,27 0-16,-1 0 15,0 25 1,-25-25-16,0 0 16,-1 0-16,-25 26 15,26-26-15,0 0 16,-1 0-1,27 0 1,-27 0-16,27 0 16,-1 26-16,-25-26 15,25 25-15,0 1 16,0 0 0,1-26-16,-27 0 15,1 0 1,0 25-1,25-25-15,-25 0 16,-1 26 0,1-26-16,25 26 15,-25-26 1,25 0 0,-25 25-16,0-25 15,25 0-15,-25 26 16,25-26-16,-25 26 15,-1-26 1,1 0-16,0 25 63,-1-25-48,1 0 1,0 0-1,-1 0-15,1 0 16,0 0-16,-1 0 16,1 26-16,-1-26 31,1 0-15,-26 26-16,51-26 15,-25 0 1,25 0-1,-25 0-15,0 0 16,-1 0 0,-25 25-1,26-25-15,0 0 16,-1 0 0,1 0 30,0 0-14,-1 0 46,1 0-63,0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7:27:24.9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75 0,'26'0'157,"-1"0"-142,1 0-15,0 0 16,25 0-1,0 0 1,1 0-16,-27 0 16,1 0-16,0 0 15,-1 0-15,27 0 16,-1 0-16,-25 26 31,25-1-31,-25-25 16,25 0-16,-25 26 0,-1-26 15,1 0 1,0 0-16,-1 0 16,1 26-16,-1-26 15,27 0 1,-27 0-16,27 0 16,-27 25-16,27-25 15,-27 0-15,1 26 16,25-26-1,-25 0-15,0 0 0,25 0 16,-25 0 0,-1 0-1,1 0 1,0 0-16,-1 0 16,27 0-1,-1 0 1,0 0-16,-25 0 15,0 0-15,-1 0 16,1 0 0,0 0-16,-1 0 31,1 0-31,-1 0 16,27 0-1,-27 0-15,1 0 16,0 0-1,-1 0 1,1 0-16,0 0 16,-1 0-16,1 0 15,0 0-15,-1 0 16,27-26 0,-27 26-1,1 0-15,0 0 31,25-25-31,-25 25 16,25 0 0,-25-26-16,25 26 15,-25 0-15,-1 0 16,27 0-16,-27 0 16,1 0-16,-1 0 15,1 0 1,0 0-16,-1 0 15,1 0 1,0 0 0,-1 0-1,1 0 1,0 0-16,-1 0 16,1 0-1,0 0 1,-1 0-16,1 0 15,0 0-15,-1 0 16,27 0 0,-27 0-16,1 0 15,0 0-15,-1 0 16,1 0-16,25 0 16,-25 0-16,0 0 15,-1 0-15,27 0 16,-27 0-1,1 0-15,-1 0 16,1 0-16,25 0 16,1 0-16,-27 0 15,27 0-15,-27 0 16,27 0-16,-1 0 16,0 0-1,-25 26-15,0-26 16,25 0-16,-25 0 15,-1 0 1,1 0-16,0 0 16,-1 0-16,27 0 15,-1 0 1,0 0 0,-25 0-16,25 0 15,0 0-15,-25 0 16,25 0-16,-25 0 15,25 0-15,-25 0 16,0 0 0,-1 0-16,1 0 15,25 0 1,-25 0 0,25 0-1,1 0 1,-27 0-16,27-26 15,-1 26 1,-25-26-16,25 1 16,0 25-16,-25 0 15,25 0-15,-25 0 16,25 0-16,0-26 16,-25 26-16,51 0 15,-26 0-15,-25 0 16,25 0-16,-25 0 15,25 0-15,-25 0 16,0 0 0,25 0-16,-25 0 15,-1 0 1,1 0-16,0 0 16,-1 0-16,27 0 15,-27 0 1,1 0-1,0 0 1,-1 0 0,1 0-1,-1 0 1,1 0 0,0 0-1,-1 0 48,1 0-48,0 0 1</inkml:trace>
  <inkml:trace contextRef="#ctx0" brushRef="#br0" timeOffset="13397">77 768 0,'26'0'125,"-1"0"-125,27 0 16,25 0-16,-52 0 15,27 0-15,-1-26 16,-25 26-16,25-26 16,0 26-16,-25 0 15,0 0-15,-1 0 16,-25-25-16,26 25 16,0 0-16,-1 0 15,1 0 1,0-26-16,-1 26 15,1 0 1,-1 0 0,1 0-16,0 0 15,-1 0-15,1 0 16,0 0 0,-1 0-1,1 0-15,0 0 16,-1 0-16,1 0 15,0 0 1,25 0-16,-25 0 16,-1 0-1,27 0-15,-1 0 16,-25 0-16,-1 0 16,27 0-16,-1 0 15,-25 0 1,-1 0-16,1 0 15,0 0-15,-1 0 16,27 0-16,-27 0 16,26 0-16,-25 0 15,25 0-15,1 0 16,-27 0-16,27 0 16,-27 0-16,1 0 15,0 0-15,-1 0 16,1 0-1,0 0-15,25 0 16,-25 0 0,-1 0-1,1 0-15,0 0 16,-1-26 0,1 26-16,0 0 15,25 0 1,-25 0-1,-1 0-15,1 0 16,0 0-16,-1 0 16,1 0-16,-1-25 15,1 25-15,0 0 16,-1 0 0,1 0-16,0 0 15,-1 0-15,1 0 16,0 0-1,-1 0 1,1 0-16,0 0 16,-1 0-16,1 0 15,0 0-15,-1 0 32,1 0-32,0 0 31,-1 0-31,1 0 15,0 0 1,-52 0 203,0 0-204,1 0 1,25 25-16,-26-25 16,0 0-16,1 0 15,-27 0 1,27 0-16,-1 0 16,0 0-1,1 0 1,-1 0-1,0 0 1,-25 0-16,25 0 16,1 0-1,-1 0 1,0 0 0,1 0-16,-1 0 15,1 0 1,-1 0-1,-25 0 1,25 0 0,0 0-16,1 0 15,-1 0 1,0-25 0,1 25-16,-1 0 0,0 0 15,1 0 1,-1 0-1,0 0 1,1 0-16,-1 0 16,0 0-1,1-26 1,-1 26 0,0-26-16,1 26 0,-1 0 15,0 0 1,1 0-16,-1-25 15,0 25-15,1 0 32,-1-26-17,0 26 48,26-26-1,0-25-46,0 25 0,26 26-16,0 0 15,-26-25-15,25-1 31,1 26-15,0 0 0,-26-25-16,25 25 15,1-26-15,-26 0 16,26 26 0,-1 0-16,1 0 15,-26-25 1,51 25-16,-25-26 31,0 26-15,-1 0-16,1-26 15,0 26 1,-1 0 0,-25-25-16,52-1 15,-1 26 1,-25 0-16,-1-26 15,1 1-15,0 25 16,25-26 0,-25 26-1,-1 0 1,1 0-16,-1 0 16,1 0-16,0 0 15,-1 0-15,27-26 16,-27 26-16,27-25 15,-1 25-15,-25 0 16,25 0-16,-25 0 16,-1 0-16,27 0 15,-27 0-15,27 0 16,-27 0-16,27 0 16,-1 0-16,0 0 15,-25 0 1,0 0-16,25 0 15,0 0 1,0 0-16,-25 0 16,25 0-16,-25 0 15,0 0 1,-1 0-16,1 0 16,25 0-16,1 0 15,-27 0 1,1 0-1,0 0-15,-1 0 16,1 0 0,-26 25-16,26-25 31,-26 26-31,51-26 16,-51 26-16,26-26 15,-1 0 1,1 0-1,-26 25-15,26 1 32,-1-26-17,1 26 1,-26-1 0,26-25-16,-1 26 15,-25 0 16,0-1-15,26-25-16,0 26 16,-26 0-1,0-1-15,0 1 32,0-1-17,0 1 1,25 0-1,-25-1-15,0 1 32,0 0-1,0-1 0,0 1-15,-25 0-16,-1-1 31,0 1-15,-25-26-16,51 26 15,-26-1-15,1-25 16,-1 26-16,26 0 16,-51-26-16,-1 25 15,27 1 1,-1-26-16,0 0 15,-25 0 1,25 0 0,1 0-16,-1 0 15,-25 0-15,-1 0 16,27 0-16,-1 0 16,0 0-16,1 0 15,-27 0-15,27 0 16,-27 0-16,27 0 15,-26 0-15,-1 0 16,27 0 0,-1 0-16,-25 0 15,-1 0 1,27 0-16,-1 0 16,0 0-16,1 0 15,-1 0 1,0 0-1,1 0-15,-1 0 16,0 0 0,1 0-16,-1 0 15,0 0-15,1 0 16,-1 0 0,-25 0-1,25-26 1,0 26-16,1 0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7:27:43.3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0 161 0,'26'0'234,"0"0"-218,-1 0 0,1-26-1,0 26-15,-1 0 16,1-25-1,0 25 1,-1 0 0,1 0-1,0-26-15,-1 26 32,-25-26-32,26 26 15,0 0 1,-1 0-1,1 0 1,25-25-16,-25 25 16,-1 0-1,1 0-15,0 0 16,-1 0-16,1 0 16,0 0-16,-1 0 15,1 0 1,0 0-16,-1 0 15,1 0 17,0 0-32,-1 0 15,1 0 1,0 0-16,-1 0 31,1 0-15,0 0 15,-1 0-31,1 0 0,0 0 16,-1 0-1,1 0 17,0 0-32,-1 0 15,1 0 1,25 0-16,-25 0 15,25-26 1,-25 26-16,25 0 16,-25 0-16,25 0 15,-25 0-15,25 0 16,-25 0 0,-1 0-1,1 0-15,0 0 16,25 0-16,-25 0 15,-1 0-15,27 26 16,-27-26-16,27 0 16,-1 0-16,-25 0 15,-1 0-15,1 0 16,0 0-16,-1 0 16,1 0-16,0 25 15,-1-25 1,1 0-16,25 0 15,-25 26 1,25-26 0,-25 0-1,-1 0-15,1 0 16,-26 26-16,26-26 16,-1 0-1,27 0 1,-27 0-16,-25 25 15,26-25-15,25 0 16,-25 26 0,0-26-1,-1 0 1,1 0-16,0 0 16,-1 0-1,1 0-15,0 0 31,-1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6T17:27:45.5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0,'25'0'172,"1"0"-156,0 0-16,-1 0 16,1 0-1,0 0 1,-1 0-16,1 0 15,0 0-15,-1 0 16,1 0 0,0 0-16,-1 0 15,1 0-15,25 0 16,-25 0-16,25 0 16,-25 0-16,0 0 15,-1 0 1,1 0-16,-1 0 15,1 0-15,25 0 16,-51 26 0,26-26-16,25 0 15,1 0-15,-27 0 16,1 0-16,0 0 16,-1 0-1,1 0-15,0 0 16,-1 0-1,1 0-15,0 0 16,-1 0 0,1 0-1,0 0-15,-1 0 16,1 26 0,0-26-16,-1 0 15,1 0 1,0 0-1,-1 0 1,1 0-16,0 0 16,-1 0-16,1 0 15,0 0 1,-1 0-16,26 0 16,-25 0-1,0 25-15,25-25 16,-25 0-16,-1 0 15,27 26-15,-27-26 16,27 0-16,-1 0 16,0 0-1,-25 0-15,0 0 16,-1 0-16,1 0 16,0 0-16,25 0 15,-25 0-15,25 0 16,-25 0-16,-1 26 15,27-1-15,-27-25 16,26 0-16,-25 0 16,25 0-1,1 0 1,-1 0-16,0 0 16,-25 0-1,0 0 1,-1 0-16,1 0 31,0 0-31,-1 0 47,1 0-31,0 0 62,-1 0-63,1 0-15,0 0 16,-1 0 0,1 0-1,-26-25 16,26 25-15,-1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DF8CB-FDEB-7540-ACD3-D45D6AA4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491573-8F11-CD47-BBBD-A3949E34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2A0B4-6A9E-2841-BFD2-94118005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672DF2-379F-B34C-8FD7-93C78E54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CCF66-1D64-5346-BD76-6AFD698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446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AF944-A35F-724A-9536-3A8C65EF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812852-405F-064A-B706-4C0879C2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EB27B-C061-6F4D-9108-F12D0FB7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69DF9-3F09-5C43-B1A0-62F935D7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3B272-1A83-1844-BF4D-A2344415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35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221190-65A8-5240-BFCC-89130192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FEDCEF-DE45-6448-9F24-0DDB50079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FEA32D-4962-0E4E-A3EC-6DBA5866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461457-C6AD-5D4C-ADFE-A4B2D9D3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B576D7-DA84-E54D-8F68-49BF03A2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843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297D7-5D33-9140-85EB-CBD35664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1C307-5B23-8146-8FE7-612DF104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A2D38-E171-664E-B86C-9AA2369B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2404-5777-1248-B0C8-3EE06E58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53CD12-0856-2246-AD84-AC9D5EC2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92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1071D-4F17-F14F-94D7-F4F8829F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9B74A4-9EEA-9B45-A5BF-9A6F08E4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6CA243-321E-1348-957E-B1282C47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F1C7A-1113-FA40-9EA8-4E748D3F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7EA05-FA6C-FA46-991E-0E7D6C91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39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1A0D7-1130-284F-B130-536CDEC8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1C088-5FBD-3647-B709-83D6CA59D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394578-E0AE-E947-8CB4-3970A68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05AE2-4AF1-9B4F-ACCF-287F3C40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559BF4-09C3-A34C-AD43-9E8D8A4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BFCF91-5C23-9E40-9EFE-C5E6AA89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36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82CE2-662E-8F41-BBA7-43AB63E0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8F9B92-7E84-0746-BD43-030F3AA5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02AF96-3655-6544-9B6E-202C8A4D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EA2924-3A78-0446-84F5-3AD88AE1D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004556-0982-FB4B-9955-C16E8DDDD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AB3B62-4928-E348-BE60-CA115550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3321E5-C832-BA43-80C9-5CC200C8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835604-171D-9C47-9313-B5A91B8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2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D9CF6-CCD8-4447-8E20-C2436E58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8ED8E3-6A9F-064B-A8E9-81927E2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F8153C-B553-0644-B275-F0CF0FD8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0E5667-E2C8-5642-BA29-34F25918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7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DC7CDE-0E95-5842-9BF2-8F79F15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EFBDAA-6DAC-204B-B50A-A162AB61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C23DDD-4E96-424D-90ED-417DCA81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35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36C41-FB68-5B4D-8A1E-D83EB10E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EDBBD-03B6-AB44-9C85-0A679602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B35339-23FA-1545-88AA-8CE54A08E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BFBBC-1CE9-4F41-B29A-2BBF0782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6D982-3807-384E-BB2E-EED4D90E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4A1F46-FDAD-5B4C-A326-A8D646C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72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D3644-FC0C-954D-BF50-F67C87A4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4A8073-DACF-B847-B435-749A362E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67E649-5922-D043-93A7-2EDDC63B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F60183-CDF7-CB40-9087-F7592775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362363-B05F-2A4E-BC3A-884EC506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2254B1-E775-F94E-B369-4EE9AFF0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20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13093E-EEF9-7E43-967D-5BF7E588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AB345F-CE39-FE40-98BC-4C9733FC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8978A7-5CBD-504B-8131-F973EAF21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7AAE-9D84-5A40-AE7A-95ADE7264A41}" type="datetimeFigureOut">
              <a:rPr kumimoji="1" lang="zh-TW" altLang="en-US" smtClean="0"/>
              <a:t>2019/12/7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68AE1-3575-8F47-904D-21D0B5C6D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3CF025-CB1D-974C-856D-C8FE14F0F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B6B-6119-144D-B493-6929248095D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3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ABA8F-9DE0-B943-980A-83F5F3EDF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12071 - Traveling mail carrier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E2D0B2-2E24-9449-800E-1C84AF81B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28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883135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6409749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7517909" y="2980995"/>
            <a:ext cx="405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B</a:t>
            </a:r>
          </a:p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n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2B24989-875B-0347-A292-4A305B5737BE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0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775F823E-FB7B-FE45-B021-82600425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506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883135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6409749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7517909" y="2980995"/>
            <a:ext cx="405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1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CA3FD04-3796-BE40-B7E7-F8EBFBDEA7C8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1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37558D12-0517-A240-858E-4C6D4DCE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7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18EEC2-E446-E94E-AFCB-4FB423DD90BB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6E2B49C3-8A14-E841-AE4C-F9314FFE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80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6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62781E4-26DA-5846-8C67-100D3392B7E2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7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5B294445-09CC-6C43-9FC3-0B8E87E8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585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872886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825547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9363638" y="2980995"/>
            <a:ext cx="405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7D1337-1731-9240-B0C3-F13E51FBB18E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7</a:t>
            </a:r>
            <a:endParaRPr kumimoji="1" lang="zh-TW" altLang="en-US" sz="3600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2D496ADA-417A-944C-9770-D794CF7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50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872886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825547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9363638" y="2980995"/>
            <a:ext cx="405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D</a:t>
            </a: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n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3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B6BA63-970E-4249-A55A-F23CAD1CB0F8}"/>
              </a:ext>
            </a:extLst>
          </p:cNvPr>
          <p:cNvSpPr txBox="1"/>
          <p:nvPr/>
        </p:nvSpPr>
        <p:spPr>
          <a:xfrm>
            <a:off x="10950145" y="2042017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10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69A523E6-6E42-DE43-A887-3F1B59C4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5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960939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913600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10244168" y="2980995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TW" sz="2800" dirty="0">
              <a:solidFill>
                <a:srgbClr val="FF0000"/>
              </a:solidFill>
            </a:endParaRP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  <a:latin typeface="+mn-ea"/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5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B6B091-06DD-F340-B9A6-984BD1C25B98}"/>
              </a:ext>
            </a:extLst>
          </p:cNvPr>
          <p:cNvSpPr txBox="1"/>
          <p:nvPr/>
        </p:nvSpPr>
        <p:spPr>
          <a:xfrm>
            <a:off x="10950145" y="2042017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15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45558DFB-4C2F-8B49-86AD-EB1B28DE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16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18EEC2-E446-E94E-AFCB-4FB423DD90BB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6E2B49C3-8A14-E841-AE4C-F9314FFE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79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779753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732414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8432308" y="2980995"/>
            <a:ext cx="405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4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62781E4-26DA-5846-8C67-100D3392B7E2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5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5B294445-09CC-6C43-9FC3-0B8E87E8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02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872886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825547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9363638" y="2980995"/>
            <a:ext cx="375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C</a:t>
            </a: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3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B6BA63-970E-4249-A55A-F23CAD1CB0F8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8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69A523E6-6E42-DE43-A887-3F1B59C4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12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1D305-994D-9D4F-B522-811C7690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Description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11156-0542-B64A-A350-5E0DE301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/>
              <a:t>A mail carrier needs to deliver letters to multiple places and goes back to the post office to take a rest.</a:t>
            </a:r>
          </a:p>
          <a:p>
            <a:r>
              <a:rPr lang="en" altLang="zh-TW" dirty="0"/>
              <a:t>Traveling outside makes him feel tired, so he would like to come up with a shortest path.</a:t>
            </a:r>
          </a:p>
          <a:p>
            <a:r>
              <a:rPr lang="en" altLang="zh-TW" dirty="0"/>
              <a:t>Given all distances between every pair of places (including the post office and all destinations), please help the mail carrier figure out </a:t>
            </a:r>
            <a:r>
              <a:rPr lang="en" altLang="zh-TW" dirty="0">
                <a:solidFill>
                  <a:srgbClr val="FF0000"/>
                </a:solidFill>
              </a:rPr>
              <a:t>the best shortest path, which starts from the post office and ends at the post office</a:t>
            </a:r>
            <a:r>
              <a:rPr lang="en" altLang="zh-TW" dirty="0"/>
              <a:t>.</a:t>
            </a:r>
          </a:p>
          <a:p>
            <a:r>
              <a:rPr lang="en" altLang="zh-TW" dirty="0"/>
              <a:t>An additional requirement is that the mail carrier can just go to each place </a:t>
            </a:r>
            <a:r>
              <a:rPr lang="en" altLang="zh-TW" b="1" dirty="0">
                <a:solidFill>
                  <a:srgbClr val="FF0000"/>
                </a:solidFill>
              </a:rPr>
              <a:t>only one time</a:t>
            </a:r>
            <a:r>
              <a:rPr lang="en" altLang="zh-TW" dirty="0"/>
              <a:t> (excluding the starting point, he can go to the start point at the beginning and in the end).</a:t>
            </a:r>
          </a:p>
        </p:txBody>
      </p:sp>
    </p:spTree>
    <p:extLst>
      <p:ext uri="{BB962C8B-B14F-4D97-AF65-F5344CB8AC3E}">
        <p14:creationId xmlns:p14="http://schemas.microsoft.com/office/powerpoint/2010/main" val="393990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9609394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9136008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10244168" y="2980995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TW" sz="2800" dirty="0">
              <a:solidFill>
                <a:srgbClr val="FF0000"/>
              </a:solidFill>
            </a:endParaRPr>
          </a:p>
          <a:p>
            <a:endParaRPr kumimoji="1"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2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B6B091-06DD-F340-B9A6-984BD1C25B98}"/>
              </a:ext>
            </a:extLst>
          </p:cNvPr>
          <p:cNvSpPr txBox="1"/>
          <p:nvPr/>
        </p:nvSpPr>
        <p:spPr>
          <a:xfrm>
            <a:off x="10950145" y="2042017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10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45558DFB-4C2F-8B49-86AD-EB1B28DE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311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7931F-2BB4-1F4F-9FE6-F9143DE6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Global variables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B4F541-DDC2-4242-AAAE-E66097233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85" y="1443880"/>
            <a:ext cx="5910856" cy="23420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926C428-13C7-BF45-8E7D-5E28CC672682}"/>
              </a:ext>
            </a:extLst>
          </p:cNvPr>
          <p:cNvSpPr txBox="1"/>
          <p:nvPr/>
        </p:nvSpPr>
        <p:spPr>
          <a:xfrm>
            <a:off x="2913685" y="3785918"/>
            <a:ext cx="63646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n</a:t>
            </a:r>
            <a:r>
              <a:rPr kumimoji="1" lang="en-US" altLang="zh-TW" sz="2800" dirty="0"/>
              <a:t>: n places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matrix</a:t>
            </a:r>
            <a:r>
              <a:rPr kumimoji="1" lang="en-US" altLang="zh-TW" sz="2800" dirty="0"/>
              <a:t>: distance matrix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visited</a:t>
            </a:r>
            <a:r>
              <a:rPr kumimoji="1" lang="en-US" altLang="zh-TW" sz="2800" dirty="0"/>
              <a:t>: already visited places</a:t>
            </a:r>
          </a:p>
          <a:p>
            <a:r>
              <a:rPr kumimoji="1" lang="en-US" altLang="zh-TW" sz="2800" dirty="0" err="1">
                <a:solidFill>
                  <a:srgbClr val="FF0000"/>
                </a:solidFill>
              </a:rPr>
              <a:t>visited_c</a:t>
            </a:r>
            <a:r>
              <a:rPr kumimoji="1" lang="en-US" altLang="zh-TW" sz="2800" dirty="0"/>
              <a:t>: number of already visited places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distance</a:t>
            </a:r>
            <a:r>
              <a:rPr kumimoji="1" lang="en-US" altLang="zh-TW" sz="2800" dirty="0"/>
              <a:t>: path distance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MIN</a:t>
            </a:r>
            <a:r>
              <a:rPr kumimoji="1" lang="en-US" altLang="zh-TW" sz="2800" dirty="0"/>
              <a:t>: minimum distance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469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F7C3C5-0C1C-EA41-9A2B-6028A459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Main function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1BDE40-39E0-8C41-8424-CF71474C33CB}"/>
              </a:ext>
            </a:extLst>
          </p:cNvPr>
          <p:cNvSpPr txBox="1"/>
          <p:nvPr/>
        </p:nvSpPr>
        <p:spPr>
          <a:xfrm>
            <a:off x="6406587" y="5288537"/>
            <a:ext cx="539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2400" dirty="0"/>
              <a:t>4. Output</a:t>
            </a:r>
          </a:p>
          <a:p>
            <a:endParaRPr kumimoji="1"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24025" y="1581722"/>
            <a:ext cx="4273617" cy="4633281"/>
          </a:xfrm>
          <a:prstGeom prst="rect">
            <a:avLst/>
          </a:prstGeom>
          <a:solidFill>
            <a:srgbClr val="767171">
              <a:alpha val="52941"/>
            </a:srgbClr>
          </a:solidFill>
          <a:ln>
            <a:solidFill>
              <a:srgbClr val="000000">
                <a:alpha val="23922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main</a:t>
            </a:r>
            <a:r>
              <a:rPr lang="en-US" altLang="zh-TW" dirty="0"/>
              <a:t>(void) {</a:t>
            </a:r>
          </a:p>
          <a:p>
            <a:r>
              <a:rPr lang="en-US" altLang="zh-TW" dirty="0"/>
              <a:t>      </a:t>
            </a:r>
            <a:r>
              <a:rPr lang="en-US" altLang="zh-TW" dirty="0" err="1">
                <a:solidFill>
                  <a:srgbClr val="7030A0"/>
                </a:solidFill>
              </a:rPr>
              <a:t>scanf</a:t>
            </a:r>
            <a:r>
              <a:rPr lang="en-US" altLang="zh-TW" dirty="0"/>
              <a:t>("</a:t>
            </a:r>
            <a:r>
              <a:rPr lang="en-US" altLang="zh-TW" dirty="0">
                <a:solidFill>
                  <a:srgbClr val="FF0000"/>
                </a:solidFill>
              </a:rPr>
              <a:t>%d</a:t>
            </a:r>
            <a:r>
              <a:rPr lang="en-US" altLang="zh-TW" dirty="0"/>
              <a:t>", &amp;n);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(</a:t>
            </a:r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  visited[</a:t>
            </a:r>
            <a:r>
              <a:rPr lang="en-US" altLang="zh-TW" dirty="0" err="1"/>
              <a:t>i</a:t>
            </a:r>
            <a:r>
              <a:rPr lang="en-US" altLang="zh-TW" dirty="0"/>
              <a:t>] = 0;</a:t>
            </a:r>
          </a:p>
          <a:p>
            <a:r>
              <a:rPr lang="en-US" altLang="zh-TW" dirty="0"/>
              <a:t>      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(</a:t>
            </a:r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j = 0; j &lt; n;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>
                <a:solidFill>
                  <a:srgbClr val="7030A0"/>
                </a:solidFill>
              </a:rPr>
              <a:t>scanf</a:t>
            </a:r>
            <a:r>
              <a:rPr lang="en-US" altLang="zh-TW" dirty="0"/>
              <a:t>("</a:t>
            </a:r>
            <a:r>
              <a:rPr lang="en-US" altLang="zh-TW" dirty="0">
                <a:solidFill>
                  <a:srgbClr val="FF0000"/>
                </a:solidFill>
              </a:rPr>
              <a:t>%d</a:t>
            </a:r>
            <a:r>
              <a:rPr lang="en-US" altLang="zh-TW" dirty="0"/>
              <a:t>", &amp;matrix[</a:t>
            </a:r>
            <a:r>
              <a:rPr lang="en-US" altLang="zh-TW" dirty="0" err="1"/>
              <a:t>i</a:t>
            </a:r>
            <a:r>
              <a:rPr lang="en-US" altLang="zh-TW" dirty="0"/>
              <a:t>][j]);</a:t>
            </a:r>
          </a:p>
          <a:p>
            <a:r>
              <a:rPr lang="en-US" altLang="zh-TW" dirty="0"/>
              <a:t>          }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  visited[0] = 1;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visited_c</a:t>
            </a:r>
            <a:r>
              <a:rPr lang="en-US" altLang="zh-TW" dirty="0"/>
              <a:t> = 1;</a:t>
            </a:r>
          </a:p>
          <a:p>
            <a:r>
              <a:rPr lang="en-US" altLang="zh-TW" dirty="0"/>
              <a:t>      distance = 0;</a:t>
            </a:r>
          </a:p>
          <a:p>
            <a:r>
              <a:rPr lang="en-US" altLang="zh-TW" dirty="0"/>
              <a:t>      </a:t>
            </a:r>
            <a:r>
              <a:rPr lang="en-US" altLang="zh-TW" dirty="0" err="1">
                <a:solidFill>
                  <a:srgbClr val="7030A0"/>
                </a:solidFill>
              </a:rPr>
              <a:t>dfs</a:t>
            </a:r>
            <a:r>
              <a:rPr lang="en-US" altLang="zh-TW" dirty="0">
                <a:solidFill>
                  <a:srgbClr val="7030A0"/>
                </a:solidFill>
              </a:rPr>
              <a:t>(0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</a:t>
            </a:r>
            <a:r>
              <a:rPr lang="en-US" altLang="zh-TW" dirty="0" err="1">
                <a:solidFill>
                  <a:srgbClr val="7030A0"/>
                </a:solidFill>
              </a:rPr>
              <a:t>printf</a:t>
            </a:r>
            <a:r>
              <a:rPr lang="en-US" altLang="zh-TW" dirty="0"/>
              <a:t>("</a:t>
            </a:r>
            <a:r>
              <a:rPr lang="en-US" altLang="zh-TW" dirty="0">
                <a:solidFill>
                  <a:srgbClr val="FF0000"/>
                </a:solidFill>
              </a:rPr>
              <a:t>%d\n</a:t>
            </a:r>
            <a:r>
              <a:rPr lang="en-US" altLang="zh-TW" dirty="0"/>
              <a:t>", MIN);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return</a:t>
            </a:r>
            <a:r>
              <a:rPr lang="en-US" altLang="zh-TW" dirty="0"/>
              <a:t>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0653" y="1925053"/>
            <a:ext cx="4119612" cy="21753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10653" y="4100362"/>
            <a:ext cx="4119612" cy="8373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10653" y="4937761"/>
            <a:ext cx="4119612" cy="2502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10653" y="5188017"/>
            <a:ext cx="4119612" cy="3080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393456" y="2480026"/>
            <a:ext cx="2436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/>
              <a:t>1. Load input data</a:t>
            </a:r>
          </a:p>
          <a:p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456" y="4231892"/>
            <a:ext cx="270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/>
              <a:t>2. Initialize variables</a:t>
            </a:r>
          </a:p>
          <a:p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93456" y="4832056"/>
            <a:ext cx="167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dirty="0"/>
              <a:t>3. Recursive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54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3" grpId="0" animBg="1"/>
      <p:bldP spid="14" grpId="0" animBg="1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E4277-962E-6C45-9011-5FCD605B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Recursive function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BB19AF4-54E5-214E-92D3-922FAC38AAF8}"/>
              </a:ext>
            </a:extLst>
          </p:cNvPr>
          <p:cNvSpPr txBox="1"/>
          <p:nvPr/>
        </p:nvSpPr>
        <p:spPr>
          <a:xfrm>
            <a:off x="6385737" y="3364743"/>
            <a:ext cx="484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400" dirty="0">
                <a:solidFill>
                  <a:srgbClr val="FF0000"/>
                </a:solidFill>
              </a:rPr>
              <a:t>2. For</a:t>
            </a:r>
            <a:r>
              <a:rPr kumimoji="1" lang="en" altLang="zh-TW" sz="2400" dirty="0"/>
              <a:t> all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remaining and</a:t>
            </a:r>
            <a:r>
              <a:rPr kumimoji="1" lang="en" altLang="zh-TW" sz="2400" dirty="0"/>
              <a:t> </a:t>
            </a:r>
            <a:r>
              <a:rPr kumimoji="1" lang="en" altLang="zh-TW" sz="2400" dirty="0">
                <a:solidFill>
                  <a:srgbClr val="FF0000"/>
                </a:solidFill>
              </a:rPr>
              <a:t>unvisited places</a:t>
            </a:r>
          </a:p>
          <a:p>
            <a:pPr marL="800100" lvl="1" indent="-342900">
              <a:buAutoNum type="arabicPeriod"/>
            </a:pPr>
            <a:r>
              <a:rPr kumimoji="1" lang="en" altLang="zh-TW" sz="2400" dirty="0"/>
              <a:t>Visit it and recursive</a:t>
            </a:r>
          </a:p>
          <a:p>
            <a:pPr marL="800100" lvl="1" indent="-342900">
              <a:buAutoNum type="arabicPeriod"/>
            </a:pPr>
            <a:r>
              <a:rPr kumimoji="1" lang="en" altLang="zh-TW" sz="2400" dirty="0"/>
              <a:t>Undo previous step not to affect the following steps</a:t>
            </a:r>
            <a:endParaRPr kumimoji="1"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4025" y="1581722"/>
            <a:ext cx="4273617" cy="5078313"/>
          </a:xfrm>
          <a:prstGeom prst="rect">
            <a:avLst/>
          </a:prstGeom>
          <a:solidFill>
            <a:srgbClr val="767171">
              <a:alpha val="52941"/>
            </a:srgbClr>
          </a:solidFill>
          <a:ln>
            <a:solidFill>
              <a:srgbClr val="000000">
                <a:alpha val="23922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dfs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cur) {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if</a:t>
            </a:r>
            <a:r>
              <a:rPr lang="en-US" altLang="zh-TW" dirty="0"/>
              <a:t> (</a:t>
            </a:r>
            <a:r>
              <a:rPr lang="en-US" altLang="zh-TW" dirty="0" err="1"/>
              <a:t>visited_c</a:t>
            </a:r>
            <a:r>
              <a:rPr lang="en-US" altLang="zh-TW" dirty="0"/>
              <a:t> == n) {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        // All visited.</a:t>
            </a:r>
          </a:p>
          <a:p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0070C0"/>
                </a:solidFill>
              </a:rPr>
              <a:t>if</a:t>
            </a:r>
            <a:r>
              <a:rPr lang="en-US" altLang="zh-TW" dirty="0"/>
              <a:t> (distance + matrix[cur][0] &lt; MIN)</a:t>
            </a:r>
          </a:p>
          <a:p>
            <a:r>
              <a:rPr lang="en-US" altLang="zh-TW" dirty="0"/>
              <a:t>                MIN = distance + matrix[cur][0];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  </a:t>
            </a:r>
            <a:r>
              <a:rPr lang="en-US" altLang="zh-TW" dirty="0">
                <a:solidFill>
                  <a:srgbClr val="0070C0"/>
                </a:solidFill>
              </a:rPr>
              <a:t>for</a:t>
            </a:r>
            <a:r>
              <a:rPr lang="en-US" altLang="zh-TW" dirty="0"/>
              <a:t> (</a:t>
            </a:r>
            <a:r>
              <a:rPr lang="en-US" altLang="zh-TW" dirty="0" err="1">
                <a:solidFill>
                  <a:srgbClr val="7030A0"/>
                </a:solidFill>
              </a:rPr>
              <a:t>int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j = 0; j &lt; n;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    </a:t>
            </a:r>
            <a:r>
              <a:rPr lang="en-US" altLang="zh-TW" dirty="0">
                <a:solidFill>
                  <a:srgbClr val="0070C0"/>
                </a:solidFill>
              </a:rPr>
              <a:t>if</a:t>
            </a:r>
            <a:r>
              <a:rPr lang="en-US" altLang="zh-TW" dirty="0"/>
              <a:t> (!visited[j]) {</a:t>
            </a:r>
          </a:p>
          <a:p>
            <a:r>
              <a:rPr lang="en-US" altLang="zh-TW" dirty="0"/>
              <a:t>                visited[j] = 1;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visited_c</a:t>
            </a:r>
            <a:r>
              <a:rPr lang="en-US" altLang="zh-TW" dirty="0"/>
              <a:t>++;</a:t>
            </a:r>
          </a:p>
          <a:p>
            <a:r>
              <a:rPr lang="en-US" altLang="zh-TW" dirty="0"/>
              <a:t>                distance += matrix[cur][j];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>
                <a:solidFill>
                  <a:srgbClr val="7030A0"/>
                </a:solidFill>
              </a:rPr>
              <a:t>dfs</a:t>
            </a:r>
            <a:r>
              <a:rPr lang="en-US" altLang="zh-TW" dirty="0"/>
              <a:t>(j);</a:t>
            </a:r>
          </a:p>
          <a:p>
            <a:r>
              <a:rPr lang="en-US" altLang="zh-TW" dirty="0"/>
              <a:t>                visited[j] = 0;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visited_c</a:t>
            </a:r>
            <a:r>
              <a:rPr lang="en-US" altLang="zh-TW" dirty="0"/>
              <a:t>--;</a:t>
            </a:r>
          </a:p>
          <a:p>
            <a:r>
              <a:rPr lang="en-US" altLang="zh-TW" dirty="0"/>
              <a:t>                distance -= matrix[cur][j];</a:t>
            </a:r>
          </a:p>
          <a:p>
            <a:r>
              <a:rPr lang="en-US" altLang="zh-TW" dirty="0"/>
              <a:t>           }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B19AF4-54E5-214E-92D3-922FAC38AAF8}"/>
              </a:ext>
            </a:extLst>
          </p:cNvPr>
          <p:cNvSpPr txBox="1"/>
          <p:nvPr/>
        </p:nvSpPr>
        <p:spPr>
          <a:xfrm>
            <a:off x="6385737" y="1780038"/>
            <a:ext cx="4842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" altLang="zh-TW" sz="2400" dirty="0">
                <a:solidFill>
                  <a:srgbClr val="FF0000"/>
                </a:solidFill>
              </a:rPr>
              <a:t>Recursion termination </a:t>
            </a:r>
          </a:p>
          <a:p>
            <a:pPr marL="800100" lvl="1" indent="-342900">
              <a:buAutoNum type="arabicPeriod"/>
            </a:pPr>
            <a:r>
              <a:rPr lang="en" altLang="zh-TW" sz="2400" dirty="0"/>
              <a:t>Condition: all places are visited</a:t>
            </a:r>
          </a:p>
          <a:p>
            <a:pPr marL="800100" lvl="1" indent="-342900">
              <a:buAutoNum type="arabicPeriod"/>
            </a:pPr>
            <a:r>
              <a:rPr kumimoji="1" lang="en" altLang="zh-TW" sz="2400" dirty="0"/>
              <a:t>update minimum distance</a:t>
            </a:r>
            <a:endParaRPr kumimoji="1"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001027" y="1892712"/>
            <a:ext cx="4119612" cy="13895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1027" y="3282215"/>
            <a:ext cx="4119612" cy="3022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7187958" y="3258900"/>
            <a:ext cx="2682724" cy="2606314"/>
            <a:chOff x="5521897" y="4251686"/>
            <a:chExt cx="2682724" cy="2606314"/>
          </a:xfrm>
        </p:grpSpPr>
        <p:grpSp>
          <p:nvGrpSpPr>
            <p:cNvPr id="11" name="群組 10"/>
            <p:cNvGrpSpPr/>
            <p:nvPr/>
          </p:nvGrpSpPr>
          <p:grpSpPr>
            <a:xfrm>
              <a:off x="5521897" y="4251686"/>
              <a:ext cx="2682724" cy="2606314"/>
              <a:chOff x="7093036" y="213393"/>
              <a:chExt cx="2682724" cy="2606314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7093036" y="213393"/>
                <a:ext cx="2682724" cy="2606314"/>
                <a:chOff x="5412655" y="439142"/>
                <a:chExt cx="3577274" cy="3641934"/>
              </a:xfrm>
            </p:grpSpPr>
            <p:sp>
              <p:nvSpPr>
                <p:cNvPr id="17" name="橢圓 16">
                  <a:extLst>
                    <a:ext uri="{FF2B5EF4-FFF2-40B4-BE49-F238E27FC236}">
                      <a16:creationId xmlns:a16="http://schemas.microsoft.com/office/drawing/2014/main" id="{DC67432B-EE94-E54A-9808-453B954A27DB}"/>
                    </a:ext>
                  </a:extLst>
                </p:cNvPr>
                <p:cNvSpPr/>
                <p:nvPr/>
              </p:nvSpPr>
              <p:spPr>
                <a:xfrm>
                  <a:off x="5412655" y="636723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3200" b="1" dirty="0">
                      <a:solidFill>
                        <a:schemeClr val="tx1"/>
                      </a:solidFill>
                    </a:rPr>
                    <a:t>Ａ</a:t>
                  </a:r>
                </a:p>
              </p:txBody>
            </p:sp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2E0DA432-FC27-1441-B50C-3205F63DA857}"/>
                    </a:ext>
                  </a:extLst>
                </p:cNvPr>
                <p:cNvSpPr/>
                <p:nvPr/>
              </p:nvSpPr>
              <p:spPr>
                <a:xfrm>
                  <a:off x="7783207" y="636723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3200" b="1" dirty="0">
                      <a:solidFill>
                        <a:schemeClr val="tx1"/>
                      </a:solidFill>
                    </a:rPr>
                    <a:t>Ｃ</a:t>
                  </a:r>
                </a:p>
              </p:txBody>
            </p:sp>
            <p:sp>
              <p:nvSpPr>
                <p:cNvPr id="19" name="橢圓 18">
                  <a:extLst>
                    <a:ext uri="{FF2B5EF4-FFF2-40B4-BE49-F238E27FC236}">
                      <a16:creationId xmlns:a16="http://schemas.microsoft.com/office/drawing/2014/main" id="{CADBB8D5-FC26-F049-AD5E-1F91A6D6F129}"/>
                    </a:ext>
                  </a:extLst>
                </p:cNvPr>
                <p:cNvSpPr/>
                <p:nvPr/>
              </p:nvSpPr>
              <p:spPr>
                <a:xfrm>
                  <a:off x="5412655" y="2787648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TW" altLang="en-US" sz="3200" b="1" dirty="0">
                      <a:solidFill>
                        <a:schemeClr val="tx1"/>
                      </a:solidFill>
                    </a:rPr>
                    <a:t>Ｂ</a:t>
                  </a:r>
                </a:p>
              </p:txBody>
            </p:sp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99AD6905-312E-9642-8A05-2CBF24B71D78}"/>
                    </a:ext>
                  </a:extLst>
                </p:cNvPr>
                <p:cNvSpPr/>
                <p:nvPr/>
              </p:nvSpPr>
              <p:spPr>
                <a:xfrm>
                  <a:off x="7783207" y="2787648"/>
                  <a:ext cx="1075038" cy="1080000"/>
                </a:xfrm>
                <a:prstGeom prst="ellipse">
                  <a:avLst/>
                </a:prstGeom>
                <a:solidFill>
                  <a:schemeClr val="bg1"/>
                </a:solidFill>
                <a:ln w="444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3200" b="1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D</a:t>
                  </a:r>
                  <a:endParaRPr kumimoji="1" lang="zh-TW" altLang="en-US" sz="3200" b="1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35A5256D-432E-4846-A8C2-2D47E0DEEC00}"/>
                    </a:ext>
                  </a:extLst>
                </p:cNvPr>
                <p:cNvSpPr txBox="1"/>
                <p:nvPr/>
              </p:nvSpPr>
              <p:spPr>
                <a:xfrm>
                  <a:off x="5412655" y="1900222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1</a:t>
                  </a:r>
                  <a:endParaRPr kumimoji="1" lang="zh-TW" altLang="en-US" sz="3200" dirty="0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4DAD7B8F-AC8D-5042-9E2D-933B74C1E032}"/>
                    </a:ext>
                  </a:extLst>
                </p:cNvPr>
                <p:cNvSpPr txBox="1"/>
                <p:nvPr/>
              </p:nvSpPr>
              <p:spPr>
                <a:xfrm>
                  <a:off x="6894896" y="439142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2</a:t>
                  </a:r>
                  <a:endParaRPr kumimoji="1" lang="zh-TW" altLang="en-US" sz="3200" dirty="0"/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B0A79313-6AEA-2A4D-9A97-7DF049A50FAB}"/>
                    </a:ext>
                  </a:extLst>
                </p:cNvPr>
                <p:cNvSpPr txBox="1"/>
                <p:nvPr/>
              </p:nvSpPr>
              <p:spPr>
                <a:xfrm>
                  <a:off x="8465809" y="1867678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3</a:t>
                  </a:r>
                  <a:endParaRPr kumimoji="1" lang="zh-TW" altLang="en-US" sz="3200" dirty="0"/>
                </a:p>
              </p:txBody>
            </p:sp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68AEFF1-F806-D141-BA65-C33CD4DBD10C}"/>
                    </a:ext>
                  </a:extLst>
                </p:cNvPr>
                <p:cNvSpPr txBox="1"/>
                <p:nvPr/>
              </p:nvSpPr>
              <p:spPr>
                <a:xfrm>
                  <a:off x="6894896" y="3263941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4</a:t>
                  </a:r>
                  <a:endParaRPr kumimoji="1" lang="zh-TW" altLang="en-US" sz="3200" dirty="0"/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C462FACB-DCA8-0142-9E55-9F48D621F234}"/>
                    </a:ext>
                  </a:extLst>
                </p:cNvPr>
                <p:cNvSpPr txBox="1"/>
                <p:nvPr/>
              </p:nvSpPr>
              <p:spPr>
                <a:xfrm>
                  <a:off x="6225461" y="1560707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5</a:t>
                  </a:r>
                  <a:endParaRPr kumimoji="1" lang="zh-TW" altLang="en-US" sz="3200" dirty="0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029C3CE-863E-1A41-ACDD-6E7FDDA2E248}"/>
                    </a:ext>
                  </a:extLst>
                </p:cNvPr>
                <p:cNvSpPr txBox="1"/>
                <p:nvPr/>
              </p:nvSpPr>
              <p:spPr>
                <a:xfrm>
                  <a:off x="7584793" y="1573759"/>
                  <a:ext cx="524120" cy="81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200" dirty="0"/>
                    <a:t>6</a:t>
                  </a:r>
                  <a:endParaRPr kumimoji="1" lang="zh-TW" altLang="en-US" sz="3200" dirty="0"/>
                </a:p>
              </p:txBody>
            </p:sp>
          </p:grpSp>
          <p:cxnSp>
            <p:nvCxnSpPr>
              <p:cNvPr id="13" name="直線接點 12"/>
              <p:cNvCxnSpPr>
                <a:stCxn id="17" idx="6"/>
                <a:endCxn id="18" idx="2"/>
              </p:cNvCxnSpPr>
              <p:nvPr/>
            </p:nvCxnSpPr>
            <p:spPr>
              <a:xfrm>
                <a:off x="7899245" y="741236"/>
                <a:ext cx="97155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>
                <a:stCxn id="20" idx="2"/>
                <a:endCxn id="19" idx="6"/>
              </p:cNvCxnSpPr>
              <p:nvPr/>
            </p:nvCxnSpPr>
            <p:spPr>
              <a:xfrm flipH="1">
                <a:off x="7899245" y="2280524"/>
                <a:ext cx="97155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線單箭頭接點 28"/>
            <p:cNvCxnSpPr>
              <a:stCxn id="17" idx="4"/>
              <a:endCxn id="19" idx="0"/>
            </p:cNvCxnSpPr>
            <p:nvPr/>
          </p:nvCxnSpPr>
          <p:spPr>
            <a:xfrm>
              <a:off x="5925002" y="5165974"/>
              <a:ext cx="0" cy="76639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19" idx="7"/>
              <a:endCxn id="18" idx="3"/>
            </p:cNvCxnSpPr>
            <p:nvPr/>
          </p:nvCxnSpPr>
          <p:spPr>
            <a:xfrm flipV="1">
              <a:off x="6210039" y="5052787"/>
              <a:ext cx="1207686" cy="99277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18" idx="4"/>
              <a:endCxn id="20" idx="0"/>
            </p:cNvCxnSpPr>
            <p:nvPr/>
          </p:nvCxnSpPr>
          <p:spPr>
            <a:xfrm>
              <a:off x="7702763" y="5165974"/>
              <a:ext cx="0" cy="76639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20" idx="1"/>
              <a:endCxn id="17" idx="5"/>
            </p:cNvCxnSpPr>
            <p:nvPr/>
          </p:nvCxnSpPr>
          <p:spPr>
            <a:xfrm flipH="1" flipV="1">
              <a:off x="6210039" y="5052787"/>
              <a:ext cx="1207686" cy="99277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33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8E9A7-7E56-49B3-9A24-ADF68A72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60"/>
            <a:ext cx="10515600" cy="49919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DFS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也可看此介紹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https://reurl.cc/YlR6nx)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EE6AAFC-AC86-49E2-BC75-24D5E36E3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64" y="597910"/>
            <a:ext cx="12097611" cy="599685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5B92E60C-2D21-45E6-9F84-3EE7DAD8CE3B}"/>
                  </a:ext>
                </a:extLst>
              </p14:cNvPr>
              <p14:cNvContentPartPr/>
              <p14:nvPr/>
            </p14:nvContentPartPr>
            <p14:xfrm>
              <a:off x="7980138" y="2627098"/>
              <a:ext cx="859320" cy="3384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5B92E60C-2D21-45E6-9F84-3EE7DAD8C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1138" y="2618098"/>
                <a:ext cx="8769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918827CB-13BB-4F6D-B862-A879FB29427F}"/>
                  </a:ext>
                </a:extLst>
              </p14:cNvPr>
              <p14:cNvContentPartPr/>
              <p14:nvPr/>
            </p14:nvContentPartPr>
            <p14:xfrm>
              <a:off x="4064058" y="2803858"/>
              <a:ext cx="5061960" cy="16992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918827CB-13BB-4F6D-B862-A879FB2942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5058" y="2794858"/>
                <a:ext cx="5079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9FA497DB-BDD4-479A-9199-5F1B22C41582}"/>
                  </a:ext>
                </a:extLst>
              </p14:cNvPr>
              <p14:cNvContentPartPr/>
              <p14:nvPr/>
            </p14:nvContentPartPr>
            <p14:xfrm>
              <a:off x="129258" y="2919418"/>
              <a:ext cx="2161800" cy="309600"/>
            </p14:xfrm>
          </p:contentPart>
        </mc:Choice>
        <mc:Fallback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9FA497DB-BDD4-479A-9199-5F1B22C415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258" y="2910418"/>
                <a:ext cx="21794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D5713CC1-B010-4FAB-AE14-D5F42DBF0ED5}"/>
                  </a:ext>
                </a:extLst>
              </p14:cNvPr>
              <p14:cNvContentPartPr/>
              <p14:nvPr/>
            </p14:nvContentPartPr>
            <p14:xfrm>
              <a:off x="9374778" y="5714818"/>
              <a:ext cx="997920" cy="60480"/>
            </p14:xfrm>
          </p:contentPart>
        </mc:Choice>
        <mc:Fallback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D5713CC1-B010-4FAB-AE14-D5F42DBF0E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65778" y="5705818"/>
                <a:ext cx="10155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0ECDB1E7-F314-4183-A265-C57B3B1FFE4C}"/>
                  </a:ext>
                </a:extLst>
              </p14:cNvPr>
              <p14:cNvContentPartPr/>
              <p14:nvPr/>
            </p14:nvContentPartPr>
            <p14:xfrm>
              <a:off x="9338058" y="5975818"/>
              <a:ext cx="1062360" cy="57240"/>
            </p14:xfrm>
          </p:contentPart>
        </mc:Choice>
        <mc:Fallback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0ECDB1E7-F314-4183-A265-C57B3B1FFE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29058" y="5966818"/>
                <a:ext cx="108000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三角形 34">
            <a:extLst>
              <a:ext uri="{FF2B5EF4-FFF2-40B4-BE49-F238E27FC236}">
                <a16:creationId xmlns:a16="http://schemas.microsoft.com/office/drawing/2014/main" id="{71F2EE5C-35F8-C441-8984-4B021F5C159D}"/>
              </a:ext>
            </a:extLst>
          </p:cNvPr>
          <p:cNvSpPr/>
          <p:nvPr/>
        </p:nvSpPr>
        <p:spPr>
          <a:xfrm>
            <a:off x="6238846" y="3657142"/>
            <a:ext cx="2319752" cy="1773741"/>
          </a:xfrm>
          <a:prstGeom prst="triangle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BCF1B-2DF9-FD4C-9B1F-3A421490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3	</a:t>
            </a:r>
            <a:r>
              <a:rPr lang="en" altLang="zh-TW" dirty="0">
                <a:solidFill>
                  <a:srgbClr val="FF0000"/>
                </a:solidFill>
              </a:rPr>
              <a:t>there are N places (including the post office)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0 1 2	</a:t>
            </a:r>
            <a:r>
              <a:rPr lang="en" altLang="zh-TW" dirty="0">
                <a:solidFill>
                  <a:srgbClr val="FF0000"/>
                </a:solidFill>
              </a:rPr>
              <a:t>N*N matrix: Matrix(</a:t>
            </a:r>
            <a:r>
              <a:rPr lang="en" altLang="zh-TW" dirty="0" err="1">
                <a:solidFill>
                  <a:srgbClr val="FF0000"/>
                </a:solidFill>
              </a:rPr>
              <a:t>i,j</a:t>
            </a:r>
            <a:r>
              <a:rPr lang="en" altLang="zh-TW" dirty="0">
                <a:solidFill>
                  <a:srgbClr val="FF0000"/>
                </a:solidFill>
              </a:rPr>
              <a:t>) = distance between place </a:t>
            </a:r>
            <a:r>
              <a:rPr lang="en" altLang="zh-TW" dirty="0" err="1">
                <a:solidFill>
                  <a:srgbClr val="FF0000"/>
                </a:solidFill>
              </a:rPr>
              <a:t>i</a:t>
            </a:r>
            <a:r>
              <a:rPr lang="en" altLang="zh-TW" dirty="0">
                <a:solidFill>
                  <a:srgbClr val="FF0000"/>
                </a:solidFill>
              </a:rPr>
              <a:t> and place j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1 0 5</a:t>
            </a:r>
          </a:p>
          <a:p>
            <a:pPr marL="0" indent="0">
              <a:buNone/>
            </a:pPr>
            <a:r>
              <a:rPr kumimoji="1" lang="en-US" altLang="zh-TW" dirty="0"/>
              <a:t>2 5 0</a:t>
            </a:r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57BC9-170B-A042-85C0-9F7B820D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Sample Input</a:t>
            </a:r>
            <a:endParaRPr kumimoji="1"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AF62640-6DD3-CC43-B8E5-9043E07E5ADB}"/>
              </a:ext>
            </a:extLst>
          </p:cNvPr>
          <p:cNvSpPr/>
          <p:nvPr/>
        </p:nvSpPr>
        <p:spPr>
          <a:xfrm>
            <a:off x="6861203" y="309788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4D3AF32-2EFB-1642-AF7C-ACE6EF64CE01}"/>
              </a:ext>
            </a:extLst>
          </p:cNvPr>
          <p:cNvSpPr/>
          <p:nvPr/>
        </p:nvSpPr>
        <p:spPr>
          <a:xfrm>
            <a:off x="8105917" y="4871624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FB48CF7-E521-9545-B215-18B678287177}"/>
              </a:ext>
            </a:extLst>
          </p:cNvPr>
          <p:cNvSpPr/>
          <p:nvPr/>
        </p:nvSpPr>
        <p:spPr>
          <a:xfrm>
            <a:off x="5786165" y="4910141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FCC410-0C4B-5F40-ABE1-63CD0A51DC14}"/>
              </a:ext>
            </a:extLst>
          </p:cNvPr>
          <p:cNvSpPr txBox="1"/>
          <p:nvPr/>
        </p:nvSpPr>
        <p:spPr>
          <a:xfrm>
            <a:off x="6340403" y="40584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1</a:t>
            </a:r>
            <a:endParaRPr kumimoji="1" lang="zh-TW" altLang="en-US" sz="3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005A53-568A-7F42-89D3-8CA3C52C3959}"/>
              </a:ext>
            </a:extLst>
          </p:cNvPr>
          <p:cNvSpPr txBox="1"/>
          <p:nvPr/>
        </p:nvSpPr>
        <p:spPr>
          <a:xfrm>
            <a:off x="8032886" y="40916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2</a:t>
            </a:r>
            <a:endParaRPr kumimoji="1"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9DEC7A7-767C-5E45-BDB6-9A213CE68466}"/>
              </a:ext>
            </a:extLst>
          </p:cNvPr>
          <p:cNvSpPr txBox="1"/>
          <p:nvPr/>
        </p:nvSpPr>
        <p:spPr>
          <a:xfrm>
            <a:off x="7202194" y="54632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5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544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59E0-0786-3642-9D80-CB5CAC3C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Sample Output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7D413-1042-A74C-BB38-C34F06FE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8	</a:t>
            </a:r>
            <a:r>
              <a:rPr lang="en" altLang="zh-TW" b="1" dirty="0">
                <a:solidFill>
                  <a:srgbClr val="FF0000"/>
                </a:solidFill>
              </a:rPr>
              <a:t>minimum distance</a:t>
            </a:r>
            <a:r>
              <a:rPr lang="en" altLang="zh-TW" dirty="0">
                <a:solidFill>
                  <a:srgbClr val="FF0000"/>
                </a:solidFill>
              </a:rPr>
              <a:t> the mail carrier has to travel</a:t>
            </a:r>
          </a:p>
          <a:p>
            <a:pPr marL="0" indent="0">
              <a:buNone/>
            </a:pPr>
            <a:endParaRPr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zh-TW" dirty="0"/>
              <a:t>(Note: remember to print a '\n' at the end of output.)</a:t>
            </a:r>
          </a:p>
        </p:txBody>
      </p:sp>
    </p:spTree>
    <p:extLst>
      <p:ext uri="{BB962C8B-B14F-4D97-AF65-F5344CB8AC3E}">
        <p14:creationId xmlns:p14="http://schemas.microsoft.com/office/powerpoint/2010/main" val="176068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8BE2D4D-2039-8D45-83AF-E0637CDBDC58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0C9C00-CCDE-D745-ADFA-B922A890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D2183855-18EE-F642-BC96-FEB58314C3C7}"/>
              </a:ext>
            </a:extLst>
          </p:cNvPr>
          <p:cNvSpPr/>
          <p:nvPr/>
        </p:nvSpPr>
        <p:spPr>
          <a:xfrm>
            <a:off x="5435600" y="865562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5CE9D58-B6B3-6C46-A3BE-6F59179B88B6}"/>
              </a:ext>
            </a:extLst>
          </p:cNvPr>
          <p:cNvSpPr/>
          <p:nvPr/>
        </p:nvSpPr>
        <p:spPr>
          <a:xfrm>
            <a:off x="6327399" y="865562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8A75FBD2-8284-7C41-BE3C-7D850BBB43DC}"/>
              </a:ext>
            </a:extLst>
          </p:cNvPr>
          <p:cNvSpPr/>
          <p:nvPr/>
        </p:nvSpPr>
        <p:spPr>
          <a:xfrm>
            <a:off x="7236136" y="865562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C67432B-EE94-E54A-9808-453B954A27DB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E0DA432-FC27-1441-B50C-3205F63DA857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ADBB8D5-FC26-F049-AD5E-1F91A6D6F129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99AD6905-312E-9642-8A05-2CBF24B71D78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8409CF7-D823-2440-A4E1-80CC22BACFDC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0E7D14D-AEF0-8B47-87C1-898BCF977657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框架 23">
            <a:extLst>
              <a:ext uri="{FF2B5EF4-FFF2-40B4-BE49-F238E27FC236}">
                <a16:creationId xmlns:a16="http://schemas.microsoft.com/office/drawing/2014/main" id="{82853B89-B408-6F47-BFD8-285E2B8C0928}"/>
              </a:ext>
            </a:extLst>
          </p:cNvPr>
          <p:cNvSpPr/>
          <p:nvPr/>
        </p:nvSpPr>
        <p:spPr>
          <a:xfrm>
            <a:off x="8144873" y="86556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A06EAF3D-1B1F-E744-9657-46DEB5ACA2D6}"/>
              </a:ext>
            </a:extLst>
          </p:cNvPr>
          <p:cNvSpPr/>
          <p:nvPr/>
        </p:nvSpPr>
        <p:spPr>
          <a:xfrm>
            <a:off x="5435600" y="2014550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id="{7E81DDEB-71ED-F140-B58A-A4C4FD5D7D0A}"/>
              </a:ext>
            </a:extLst>
          </p:cNvPr>
          <p:cNvSpPr/>
          <p:nvPr/>
        </p:nvSpPr>
        <p:spPr>
          <a:xfrm>
            <a:off x="6327399" y="2014550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1C9C9698-8B6D-5D4A-9D11-A945BA6EE307}"/>
              </a:ext>
            </a:extLst>
          </p:cNvPr>
          <p:cNvSpPr/>
          <p:nvPr/>
        </p:nvSpPr>
        <p:spPr>
          <a:xfrm>
            <a:off x="7236136" y="2014550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8" name="框架 27">
            <a:extLst>
              <a:ext uri="{FF2B5EF4-FFF2-40B4-BE49-F238E27FC236}">
                <a16:creationId xmlns:a16="http://schemas.microsoft.com/office/drawing/2014/main" id="{814DE0CE-9DB1-7941-8732-70B1CFA7E10C}"/>
              </a:ext>
            </a:extLst>
          </p:cNvPr>
          <p:cNvSpPr/>
          <p:nvPr/>
        </p:nvSpPr>
        <p:spPr>
          <a:xfrm>
            <a:off x="8144873" y="2014549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29" name="框架 28">
            <a:extLst>
              <a:ext uri="{FF2B5EF4-FFF2-40B4-BE49-F238E27FC236}">
                <a16:creationId xmlns:a16="http://schemas.microsoft.com/office/drawing/2014/main" id="{9AD2CE41-97AB-9C4D-8881-A1A14A68643E}"/>
              </a:ext>
            </a:extLst>
          </p:cNvPr>
          <p:cNvSpPr/>
          <p:nvPr/>
        </p:nvSpPr>
        <p:spPr>
          <a:xfrm>
            <a:off x="5435600" y="529661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0" name="框架 29">
            <a:extLst>
              <a:ext uri="{FF2B5EF4-FFF2-40B4-BE49-F238E27FC236}">
                <a16:creationId xmlns:a16="http://schemas.microsoft.com/office/drawing/2014/main" id="{1D9D9177-3E72-844D-97CC-9BEC509E4FDE}"/>
              </a:ext>
            </a:extLst>
          </p:cNvPr>
          <p:cNvSpPr/>
          <p:nvPr/>
        </p:nvSpPr>
        <p:spPr>
          <a:xfrm>
            <a:off x="6327399" y="529661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D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id="{77974FB0-6DD7-D24A-AB2A-8439ED266D4D}"/>
              </a:ext>
            </a:extLst>
          </p:cNvPr>
          <p:cNvSpPr/>
          <p:nvPr/>
        </p:nvSpPr>
        <p:spPr>
          <a:xfrm>
            <a:off x="7236136" y="529661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C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2" name="框架 31">
            <a:extLst>
              <a:ext uri="{FF2B5EF4-FFF2-40B4-BE49-F238E27FC236}">
                <a16:creationId xmlns:a16="http://schemas.microsoft.com/office/drawing/2014/main" id="{7B560B4D-8C96-F94F-A574-DC6AD77CA7A2}"/>
              </a:ext>
            </a:extLst>
          </p:cNvPr>
          <p:cNvSpPr/>
          <p:nvPr/>
        </p:nvSpPr>
        <p:spPr>
          <a:xfrm>
            <a:off x="8144873" y="5296613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B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2C3F7C9-FE68-9543-BBC6-3B0E68BF5E9B}"/>
              </a:ext>
            </a:extLst>
          </p:cNvPr>
          <p:cNvSpPr txBox="1"/>
          <p:nvPr/>
        </p:nvSpPr>
        <p:spPr>
          <a:xfrm>
            <a:off x="6730999" y="3572874"/>
            <a:ext cx="1415772" cy="8008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sz="8000" dirty="0"/>
              <a:t>…</a:t>
            </a:r>
            <a:endParaRPr kumimoji="1" lang="zh-TW" altLang="en-US" sz="8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5A5256D-432E-4846-A8C2-2D47E0DEEC00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DAD7B8F-AC8D-5042-9E2D-933B74C1E032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0A79313-6AEA-2A4D-9A97-7DF049A50FAB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68AEFF1-F806-D141-BA65-C33CD4DBD10C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462FACB-DCA8-0142-9E55-9F48D621F234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29C3CE-863E-1A41-ACDD-6E7FDDA2E248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40" name="框架 39">
            <a:extLst>
              <a:ext uri="{FF2B5EF4-FFF2-40B4-BE49-F238E27FC236}">
                <a16:creationId xmlns:a16="http://schemas.microsoft.com/office/drawing/2014/main" id="{62E44C4D-9953-B742-8CA0-8B4DF0523C79}"/>
              </a:ext>
            </a:extLst>
          </p:cNvPr>
          <p:cNvSpPr/>
          <p:nvPr/>
        </p:nvSpPr>
        <p:spPr>
          <a:xfrm>
            <a:off x="9036672" y="864968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1" name="框架 40">
            <a:extLst>
              <a:ext uri="{FF2B5EF4-FFF2-40B4-BE49-F238E27FC236}">
                <a16:creationId xmlns:a16="http://schemas.microsoft.com/office/drawing/2014/main" id="{CC8EBDF4-1856-C64E-A591-45DE09C4A365}"/>
              </a:ext>
            </a:extLst>
          </p:cNvPr>
          <p:cNvSpPr/>
          <p:nvPr/>
        </p:nvSpPr>
        <p:spPr>
          <a:xfrm>
            <a:off x="9036671" y="2014549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2" name="框架 41">
            <a:extLst>
              <a:ext uri="{FF2B5EF4-FFF2-40B4-BE49-F238E27FC236}">
                <a16:creationId xmlns:a16="http://schemas.microsoft.com/office/drawing/2014/main" id="{3FD8815E-ACB2-B147-97D0-6321A9033325}"/>
              </a:ext>
            </a:extLst>
          </p:cNvPr>
          <p:cNvSpPr/>
          <p:nvPr/>
        </p:nvSpPr>
        <p:spPr>
          <a:xfrm>
            <a:off x="9036671" y="5296613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715B666-2453-4B48-8DA2-100E49CC50EB}"/>
              </a:ext>
            </a:extLst>
          </p:cNvPr>
          <p:cNvSpPr txBox="1"/>
          <p:nvPr/>
        </p:nvSpPr>
        <p:spPr>
          <a:xfrm>
            <a:off x="10084015" y="932184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15</a:t>
            </a:r>
            <a:endParaRPr kumimoji="1" lang="zh-TW" altLang="en-US" sz="3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A012243-81B1-2242-B7A2-1FF31E4F35D6}"/>
              </a:ext>
            </a:extLst>
          </p:cNvPr>
          <p:cNvSpPr txBox="1"/>
          <p:nvPr/>
        </p:nvSpPr>
        <p:spPr>
          <a:xfrm>
            <a:off x="10084015" y="2065688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10</a:t>
            </a:r>
            <a:endParaRPr kumimoji="1" lang="zh-TW" altLang="en-US" sz="3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9B650B7-223C-2C46-B3FE-FB801DC0EFFA}"/>
              </a:ext>
            </a:extLst>
          </p:cNvPr>
          <p:cNvSpPr txBox="1"/>
          <p:nvPr/>
        </p:nvSpPr>
        <p:spPr>
          <a:xfrm>
            <a:off x="10083894" y="5381278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15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191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標題 1">
            <a:extLst>
              <a:ext uri="{FF2B5EF4-FFF2-40B4-BE49-F238E27FC236}">
                <a16:creationId xmlns:a16="http://schemas.microsoft.com/office/drawing/2014/main" id="{C0590DF8-CC0A-A647-BD78-6928B0CE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2907631" y="2698817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907631" y="5057230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887579" y="383948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C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672165" y="383948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266623" y="335975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266623" y="457749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</a:t>
            </a:r>
            <a:r>
              <a:rPr lang="en-US" altLang="zh-TW" sz="3200" dirty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7625615" y="3359751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ACB</a:t>
            </a:r>
            <a:r>
              <a:rPr lang="en-US" altLang="zh-TW" sz="3200" dirty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9982199" y="3359750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ACBD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7625615" y="457749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ACD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9982199" y="4554555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ACDB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242687" y="3188177"/>
            <a:ext cx="471638" cy="904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2395087" y="4245351"/>
            <a:ext cx="3978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2242687" y="4397752"/>
            <a:ext cx="471638" cy="991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4491790" y="3691822"/>
            <a:ext cx="638476" cy="332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491790" y="4397752"/>
            <a:ext cx="611203" cy="486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882065" y="3691822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882065" y="4893527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241057" y="4909567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9241057" y="3711147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567890" y="3691822"/>
            <a:ext cx="1694047" cy="98827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7093036" y="213393"/>
            <a:ext cx="2682724" cy="2606314"/>
            <a:chOff x="7093036" y="213393"/>
            <a:chExt cx="2682724" cy="2606314"/>
          </a:xfrm>
        </p:grpSpPr>
        <p:grpSp>
          <p:nvGrpSpPr>
            <p:cNvPr id="3" name="群組 2"/>
            <p:cNvGrpSpPr/>
            <p:nvPr/>
          </p:nvGrpSpPr>
          <p:grpSpPr>
            <a:xfrm>
              <a:off x="7093036" y="213393"/>
              <a:ext cx="2682724" cy="2606314"/>
              <a:chOff x="5412655" y="439142"/>
              <a:chExt cx="3577274" cy="3641934"/>
            </a:xfrm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DC67432B-EE94-E54A-9808-453B954A27DB}"/>
                  </a:ext>
                </a:extLst>
              </p:cNvPr>
              <p:cNvSpPr/>
              <p:nvPr/>
            </p:nvSpPr>
            <p:spPr>
              <a:xfrm>
                <a:off x="5412655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Ａ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2E0DA432-FC27-1441-B50C-3205F63DA857}"/>
                  </a:ext>
                </a:extLst>
              </p:cNvPr>
              <p:cNvSpPr/>
              <p:nvPr/>
            </p:nvSpPr>
            <p:spPr>
              <a:xfrm>
                <a:off x="7783207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Ｃ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ADBB8D5-FC26-F049-AD5E-1F91A6D6F129}"/>
                  </a:ext>
                </a:extLst>
              </p:cNvPr>
              <p:cNvSpPr/>
              <p:nvPr/>
            </p:nvSpPr>
            <p:spPr>
              <a:xfrm>
                <a:off x="5412655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Ｂ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99AD6905-312E-9642-8A05-2CBF24B71D78}"/>
                  </a:ext>
                </a:extLst>
              </p:cNvPr>
              <p:cNvSpPr/>
              <p:nvPr/>
            </p:nvSpPr>
            <p:spPr>
              <a:xfrm>
                <a:off x="7783207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D</a:t>
                </a:r>
                <a:endParaRPr kumimoji="1" lang="zh-TW" altLang="en-US" sz="3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8409CF7-D823-2440-A4E1-80CC22BACFDC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330257" y="1558561"/>
                <a:ext cx="1610386" cy="1387249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10E7D14D-AEF0-8B47-87C1-898BCF977657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V="1">
                <a:off x="6362288" y="1558561"/>
                <a:ext cx="1578355" cy="1452764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5A5256D-432E-4846-A8C2-2D47E0DEEC00}"/>
                  </a:ext>
                </a:extLst>
              </p:cNvPr>
              <p:cNvSpPr txBox="1"/>
              <p:nvPr/>
            </p:nvSpPr>
            <p:spPr>
              <a:xfrm>
                <a:off x="5412655" y="190022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1</a:t>
                </a:r>
                <a:endParaRPr kumimoji="1" lang="zh-TW" altLang="en-US" sz="3200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DAD7B8F-AC8D-5042-9E2D-933B74C1E032}"/>
                  </a:ext>
                </a:extLst>
              </p:cNvPr>
              <p:cNvSpPr txBox="1"/>
              <p:nvPr/>
            </p:nvSpPr>
            <p:spPr>
              <a:xfrm>
                <a:off x="6894896" y="43914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2</a:t>
                </a:r>
                <a:endParaRPr kumimoji="1" lang="zh-TW" altLang="en-US" sz="3200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0A79313-6AEA-2A4D-9A97-7DF049A50FAB}"/>
                  </a:ext>
                </a:extLst>
              </p:cNvPr>
              <p:cNvSpPr txBox="1"/>
              <p:nvPr/>
            </p:nvSpPr>
            <p:spPr>
              <a:xfrm>
                <a:off x="8465809" y="1867678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3</a:t>
                </a:r>
                <a:endParaRPr kumimoji="1" lang="zh-TW" altLang="en-US" sz="3200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8AEFF1-F806-D141-BA65-C33CD4DBD10C}"/>
                  </a:ext>
                </a:extLst>
              </p:cNvPr>
              <p:cNvSpPr txBox="1"/>
              <p:nvPr/>
            </p:nvSpPr>
            <p:spPr>
              <a:xfrm>
                <a:off x="6894896" y="3263941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4</a:t>
                </a:r>
                <a:endParaRPr kumimoji="1" lang="zh-TW" altLang="en-US" sz="3200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462FACB-DCA8-0142-9E55-9F48D621F234}"/>
                  </a:ext>
                </a:extLst>
              </p:cNvPr>
              <p:cNvSpPr txBox="1"/>
              <p:nvPr/>
            </p:nvSpPr>
            <p:spPr>
              <a:xfrm>
                <a:off x="6225461" y="1560707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5</a:t>
                </a:r>
                <a:endParaRPr kumimoji="1" lang="zh-TW" altLang="en-US" sz="3200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029C3CE-863E-1A41-ACDD-6E7FDDA2E248}"/>
                  </a:ext>
                </a:extLst>
              </p:cNvPr>
              <p:cNvSpPr txBox="1"/>
              <p:nvPr/>
            </p:nvSpPr>
            <p:spPr>
              <a:xfrm>
                <a:off x="7584793" y="1573759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6</a:t>
                </a:r>
                <a:endParaRPr kumimoji="1" lang="zh-TW" altLang="en-US" sz="3200" dirty="0"/>
              </a:p>
            </p:txBody>
          </p:sp>
        </p:grpSp>
        <p:cxnSp>
          <p:nvCxnSpPr>
            <p:cNvPr id="6" name="直線接點 5"/>
            <p:cNvCxnSpPr>
              <a:stCxn id="23" idx="6"/>
              <a:endCxn id="24" idx="2"/>
            </p:cNvCxnSpPr>
            <p:nvPr/>
          </p:nvCxnSpPr>
          <p:spPr>
            <a:xfrm>
              <a:off x="7899245" y="741236"/>
              <a:ext cx="97155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3" idx="4"/>
              <a:endCxn id="25" idx="0"/>
            </p:cNvCxnSpPr>
            <p:nvPr/>
          </p:nvCxnSpPr>
          <p:spPr>
            <a:xfrm>
              <a:off x="7496141" y="1127681"/>
              <a:ext cx="0" cy="76639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26" idx="2"/>
              <a:endCxn id="25" idx="6"/>
            </p:cNvCxnSpPr>
            <p:nvPr/>
          </p:nvCxnSpPr>
          <p:spPr>
            <a:xfrm flipH="1">
              <a:off x="7899245" y="2280524"/>
              <a:ext cx="9715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6" idx="0"/>
              <a:endCxn id="24" idx="4"/>
            </p:cNvCxnSpPr>
            <p:nvPr/>
          </p:nvCxnSpPr>
          <p:spPr>
            <a:xfrm flipV="1">
              <a:off x="9273902" y="1127681"/>
              <a:ext cx="0" cy="7663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843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標題 1">
            <a:extLst>
              <a:ext uri="{FF2B5EF4-FFF2-40B4-BE49-F238E27FC236}">
                <a16:creationId xmlns:a16="http://schemas.microsoft.com/office/drawing/2014/main" id="{C0590DF8-CC0A-A647-BD78-6928B0CE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  <p:sp>
        <p:nvSpPr>
          <p:cNvPr id="2" name="圓角矩形 1"/>
          <p:cNvSpPr/>
          <p:nvPr/>
        </p:nvSpPr>
        <p:spPr>
          <a:xfrm>
            <a:off x="2907631" y="2697873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907631" y="505628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887579" y="383854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r>
              <a:rPr lang="en-US" altLang="zh-TW" sz="3200" dirty="0">
                <a:solidFill>
                  <a:srgbClr val="FF0000"/>
                </a:solidFill>
              </a:rPr>
              <a:t>C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672165" y="383854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266623" y="3358808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266623" y="457655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</a:t>
            </a:r>
            <a:r>
              <a:rPr lang="en-US" altLang="zh-TW" sz="3200" dirty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7625615" y="3358807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ACB</a:t>
            </a:r>
            <a:r>
              <a:rPr lang="en-US" altLang="zh-TW" sz="3200" dirty="0">
                <a:solidFill>
                  <a:srgbClr val="FF0000"/>
                </a:solidFill>
              </a:rPr>
              <a:t>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9982199" y="3358806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ACBD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7625615" y="4576552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ACD</a:t>
            </a:r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9982199" y="4553611"/>
            <a:ext cx="1491916" cy="664143"/>
          </a:xfrm>
          <a:prstGeom prst="round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solidFill>
                  <a:schemeClr val="tx1"/>
                </a:solidFill>
              </a:rPr>
              <a:t>ACDB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242687" y="3187233"/>
            <a:ext cx="471638" cy="90477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2395087" y="4244407"/>
            <a:ext cx="3978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2242687" y="4396808"/>
            <a:ext cx="471638" cy="991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4491790" y="3690878"/>
            <a:ext cx="638476" cy="33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4491790" y="4396808"/>
            <a:ext cx="611203" cy="486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6882065" y="3690878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6882065" y="4892583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241057" y="4908623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9241057" y="3710203"/>
            <a:ext cx="620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2784105" y="3690953"/>
            <a:ext cx="1694047" cy="98827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7093036" y="213393"/>
            <a:ext cx="2682724" cy="2606314"/>
            <a:chOff x="7093036" y="213393"/>
            <a:chExt cx="2682724" cy="2606314"/>
          </a:xfrm>
        </p:grpSpPr>
        <p:grpSp>
          <p:nvGrpSpPr>
            <p:cNvPr id="3" name="群組 2"/>
            <p:cNvGrpSpPr/>
            <p:nvPr/>
          </p:nvGrpSpPr>
          <p:grpSpPr>
            <a:xfrm>
              <a:off x="7093036" y="213393"/>
              <a:ext cx="2682724" cy="2606314"/>
              <a:chOff x="5412655" y="439142"/>
              <a:chExt cx="3577274" cy="3641934"/>
            </a:xfrm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DC67432B-EE94-E54A-9808-453B954A27DB}"/>
                  </a:ext>
                </a:extLst>
              </p:cNvPr>
              <p:cNvSpPr/>
              <p:nvPr/>
            </p:nvSpPr>
            <p:spPr>
              <a:xfrm>
                <a:off x="5412655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Ａ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2E0DA432-FC27-1441-B50C-3205F63DA857}"/>
                  </a:ext>
                </a:extLst>
              </p:cNvPr>
              <p:cNvSpPr/>
              <p:nvPr/>
            </p:nvSpPr>
            <p:spPr>
              <a:xfrm>
                <a:off x="7783207" y="636723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Ｃ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CADBB8D5-FC26-F049-AD5E-1F91A6D6F129}"/>
                  </a:ext>
                </a:extLst>
              </p:cNvPr>
              <p:cNvSpPr/>
              <p:nvPr/>
            </p:nvSpPr>
            <p:spPr>
              <a:xfrm>
                <a:off x="5412655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3200" b="1" dirty="0">
                    <a:solidFill>
                      <a:schemeClr val="tx1"/>
                    </a:solidFill>
                  </a:rPr>
                  <a:t>Ｂ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99AD6905-312E-9642-8A05-2CBF24B71D78}"/>
                  </a:ext>
                </a:extLst>
              </p:cNvPr>
              <p:cNvSpPr/>
              <p:nvPr/>
            </p:nvSpPr>
            <p:spPr>
              <a:xfrm>
                <a:off x="7783207" y="2787648"/>
                <a:ext cx="1075038" cy="1080000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32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D</a:t>
                </a:r>
                <a:endParaRPr kumimoji="1" lang="zh-TW" altLang="en-US" sz="32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8409CF7-D823-2440-A4E1-80CC22BACFDC}"/>
                  </a:ext>
                </a:extLst>
              </p:cNvPr>
              <p:cNvCxnSpPr>
                <a:cxnSpLocks/>
                <a:stCxn id="23" idx="5"/>
                <a:endCxn id="26" idx="1"/>
              </p:cNvCxnSpPr>
              <p:nvPr/>
            </p:nvCxnSpPr>
            <p:spPr>
              <a:xfrm>
                <a:off x="6330257" y="1558561"/>
                <a:ext cx="1610386" cy="1387249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10E7D14D-AEF0-8B47-87C1-898BCF977657}"/>
                  </a:ext>
                </a:extLst>
              </p:cNvPr>
              <p:cNvCxnSpPr>
                <a:cxnSpLocks/>
                <a:endCxn id="24" idx="3"/>
              </p:cNvCxnSpPr>
              <p:nvPr/>
            </p:nvCxnSpPr>
            <p:spPr>
              <a:xfrm flipV="1">
                <a:off x="6362288" y="1558561"/>
                <a:ext cx="1578355" cy="1452764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5A5256D-432E-4846-A8C2-2D47E0DEEC00}"/>
                  </a:ext>
                </a:extLst>
              </p:cNvPr>
              <p:cNvSpPr txBox="1"/>
              <p:nvPr/>
            </p:nvSpPr>
            <p:spPr>
              <a:xfrm>
                <a:off x="5412655" y="190022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1</a:t>
                </a:r>
                <a:endParaRPr kumimoji="1" lang="zh-TW" altLang="en-US" sz="3200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DAD7B8F-AC8D-5042-9E2D-933B74C1E032}"/>
                  </a:ext>
                </a:extLst>
              </p:cNvPr>
              <p:cNvSpPr txBox="1"/>
              <p:nvPr/>
            </p:nvSpPr>
            <p:spPr>
              <a:xfrm>
                <a:off x="6894896" y="439142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2</a:t>
                </a:r>
                <a:endParaRPr kumimoji="1" lang="zh-TW" altLang="en-US" sz="3200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0A79313-6AEA-2A4D-9A97-7DF049A50FAB}"/>
                  </a:ext>
                </a:extLst>
              </p:cNvPr>
              <p:cNvSpPr txBox="1"/>
              <p:nvPr/>
            </p:nvSpPr>
            <p:spPr>
              <a:xfrm>
                <a:off x="8465809" y="1867678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3</a:t>
                </a:r>
                <a:endParaRPr kumimoji="1" lang="zh-TW" altLang="en-US" sz="3200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8AEFF1-F806-D141-BA65-C33CD4DBD10C}"/>
                  </a:ext>
                </a:extLst>
              </p:cNvPr>
              <p:cNvSpPr txBox="1"/>
              <p:nvPr/>
            </p:nvSpPr>
            <p:spPr>
              <a:xfrm>
                <a:off x="6894896" y="3263941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4</a:t>
                </a:r>
                <a:endParaRPr kumimoji="1" lang="zh-TW" altLang="en-US" sz="3200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C462FACB-DCA8-0142-9E55-9F48D621F234}"/>
                  </a:ext>
                </a:extLst>
              </p:cNvPr>
              <p:cNvSpPr txBox="1"/>
              <p:nvPr/>
            </p:nvSpPr>
            <p:spPr>
              <a:xfrm>
                <a:off x="6225461" y="1560707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5</a:t>
                </a:r>
                <a:endParaRPr kumimoji="1" lang="zh-TW" altLang="en-US" sz="3200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7029C3CE-863E-1A41-ACDD-6E7FDDA2E248}"/>
                  </a:ext>
                </a:extLst>
              </p:cNvPr>
              <p:cNvSpPr txBox="1"/>
              <p:nvPr/>
            </p:nvSpPr>
            <p:spPr>
              <a:xfrm>
                <a:off x="7584793" y="1573759"/>
                <a:ext cx="524120" cy="81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200" dirty="0"/>
                  <a:t>6</a:t>
                </a:r>
                <a:endParaRPr kumimoji="1" lang="zh-TW" altLang="en-US" sz="3200" dirty="0"/>
              </a:p>
            </p:txBody>
          </p:sp>
        </p:grpSp>
        <p:cxnSp>
          <p:nvCxnSpPr>
            <p:cNvPr id="6" name="直線接點 5"/>
            <p:cNvCxnSpPr>
              <a:stCxn id="23" idx="6"/>
              <a:endCxn id="24" idx="2"/>
            </p:cNvCxnSpPr>
            <p:nvPr/>
          </p:nvCxnSpPr>
          <p:spPr>
            <a:xfrm>
              <a:off x="7899245" y="741236"/>
              <a:ext cx="9715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23" idx="4"/>
              <a:endCxn id="25" idx="0"/>
            </p:cNvCxnSpPr>
            <p:nvPr/>
          </p:nvCxnSpPr>
          <p:spPr>
            <a:xfrm>
              <a:off x="7496141" y="1127681"/>
              <a:ext cx="0" cy="7663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7930438" y="2320296"/>
              <a:ext cx="9715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26" idx="0"/>
              <a:endCxn id="24" idx="4"/>
            </p:cNvCxnSpPr>
            <p:nvPr/>
          </p:nvCxnSpPr>
          <p:spPr>
            <a:xfrm flipV="1">
              <a:off x="9273902" y="1127681"/>
              <a:ext cx="0" cy="76639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12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036473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5563087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6671247" y="2980995"/>
            <a:ext cx="4058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A</a:t>
            </a:r>
          </a:p>
          <a:p>
            <a:r>
              <a:rPr kumimoji="1" lang="en-US" altLang="zh-TW" sz="2800" dirty="0"/>
              <a:t>B</a:t>
            </a:r>
          </a:p>
          <a:p>
            <a:r>
              <a:rPr kumimoji="1" lang="en-US" altLang="zh-TW" sz="2800" dirty="0"/>
              <a:t>C</a:t>
            </a:r>
          </a:p>
          <a:p>
            <a:r>
              <a:rPr kumimoji="1" lang="en-US" altLang="zh-TW" sz="2800" dirty="0"/>
              <a:t>D</a:t>
            </a:r>
          </a:p>
          <a:p>
            <a:endParaRPr kumimoji="1"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endParaRPr kumimoji="1" lang="zh-TW" altLang="en-US" sz="3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E218031-28AC-7C44-9512-E28A66F5FC29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</a:t>
            </a:r>
            <a:r>
              <a:rPr kumimoji="1" lang="en-US" altLang="zh-TW" sz="3600" dirty="0">
                <a:solidFill>
                  <a:srgbClr val="FF0000"/>
                </a:solidFill>
              </a:rPr>
              <a:t>0</a:t>
            </a:r>
            <a:endParaRPr kumimoji="1"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標題 1">
            <a:extLst>
              <a:ext uri="{FF2B5EF4-FFF2-40B4-BE49-F238E27FC236}">
                <a16:creationId xmlns:a16="http://schemas.microsoft.com/office/drawing/2014/main" id="{C0590DF8-CC0A-A647-BD78-6928B0CE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9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BC208F23-EA03-894B-B271-A2934E942897}"/>
              </a:ext>
            </a:extLst>
          </p:cNvPr>
          <p:cNvSpPr/>
          <p:nvPr/>
        </p:nvSpPr>
        <p:spPr>
          <a:xfrm>
            <a:off x="6451600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A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F9116E10-09C0-2D4B-92C9-A852900EBB46}"/>
              </a:ext>
            </a:extLst>
          </p:cNvPr>
          <p:cNvSpPr/>
          <p:nvPr/>
        </p:nvSpPr>
        <p:spPr>
          <a:xfrm>
            <a:off x="7360332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2B81EA81-AFBC-CE4A-9201-93B07103EFF5}"/>
              </a:ext>
            </a:extLst>
          </p:cNvPr>
          <p:cNvSpPr/>
          <p:nvPr/>
        </p:nvSpPr>
        <p:spPr>
          <a:xfrm>
            <a:off x="8269069" y="2000095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091D610B-E6EC-AA47-89F4-4C0DB25E956F}"/>
              </a:ext>
            </a:extLst>
          </p:cNvPr>
          <p:cNvSpPr/>
          <p:nvPr/>
        </p:nvSpPr>
        <p:spPr>
          <a:xfrm>
            <a:off x="9177806" y="2000094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E27E9DF0-DE21-CF4E-BAF9-7A6FEA3321FD}"/>
              </a:ext>
            </a:extLst>
          </p:cNvPr>
          <p:cNvSpPr/>
          <p:nvPr/>
        </p:nvSpPr>
        <p:spPr>
          <a:xfrm>
            <a:off x="10069605" y="1999501"/>
            <a:ext cx="807201" cy="808787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X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A6FD701A-BC56-4D4B-8648-49FCD21C547C}"/>
              </a:ext>
            </a:extLst>
          </p:cNvPr>
          <p:cNvCxnSpPr/>
          <p:nvPr/>
        </p:nvCxnSpPr>
        <p:spPr>
          <a:xfrm>
            <a:off x="10447866" y="1591733"/>
            <a:ext cx="0" cy="4077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03ED3-1721-D144-AC13-A8C0F0F9FAF4}"/>
              </a:ext>
            </a:extLst>
          </p:cNvPr>
          <p:cNvSpPr txBox="1"/>
          <p:nvPr/>
        </p:nvSpPr>
        <p:spPr>
          <a:xfrm>
            <a:off x="9088673" y="1068513"/>
            <a:ext cx="289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= first visited place</a:t>
            </a:r>
            <a:endParaRPr kumimoji="1" lang="zh-TW" altLang="en-US" sz="2800" dirty="0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92A1804D-7030-2443-8107-E33FF985C8CD}"/>
              </a:ext>
            </a:extLst>
          </p:cNvPr>
          <p:cNvCxnSpPr>
            <a:cxnSpLocks/>
          </p:cNvCxnSpPr>
          <p:nvPr/>
        </p:nvCxnSpPr>
        <p:spPr>
          <a:xfrm flipV="1">
            <a:off x="6036473" y="2980995"/>
            <a:ext cx="0" cy="591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633EEC-AFBC-BB47-9FCC-9B56F63D1A6A}"/>
              </a:ext>
            </a:extLst>
          </p:cNvPr>
          <p:cNvSpPr txBox="1"/>
          <p:nvPr/>
        </p:nvSpPr>
        <p:spPr>
          <a:xfrm>
            <a:off x="5563087" y="3448343"/>
            <a:ext cx="88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fixed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37D3FC-A692-8948-8415-24489F562915}"/>
              </a:ext>
            </a:extLst>
          </p:cNvPr>
          <p:cNvSpPr txBox="1"/>
          <p:nvPr/>
        </p:nvSpPr>
        <p:spPr>
          <a:xfrm>
            <a:off x="6671247" y="298099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0C0299-B4D7-1643-BB60-862849BA41D5}"/>
              </a:ext>
            </a:extLst>
          </p:cNvPr>
          <p:cNvSpPr/>
          <p:nvPr/>
        </p:nvSpPr>
        <p:spPr>
          <a:xfrm>
            <a:off x="1975646" y="2605688"/>
            <a:ext cx="2370552" cy="2150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D926D337-4AC1-4145-846C-96B2227CA86A}"/>
              </a:ext>
            </a:extLst>
          </p:cNvPr>
          <p:cNvSpPr/>
          <p:nvPr/>
        </p:nvSpPr>
        <p:spPr>
          <a:xfrm>
            <a:off x="1438127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Ａ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C6F5C5F-EFA8-824F-8325-56A24BCF3C7B}"/>
              </a:ext>
            </a:extLst>
          </p:cNvPr>
          <p:cNvSpPr/>
          <p:nvPr/>
        </p:nvSpPr>
        <p:spPr>
          <a:xfrm>
            <a:off x="3808679" y="2065688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Ｃ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78F21D0-3E8A-F74B-B70B-2BA87A94869A}"/>
              </a:ext>
            </a:extLst>
          </p:cNvPr>
          <p:cNvSpPr/>
          <p:nvPr/>
        </p:nvSpPr>
        <p:spPr>
          <a:xfrm>
            <a:off x="1438127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b="1" dirty="0">
                <a:solidFill>
                  <a:schemeClr val="tx1"/>
                </a:solidFill>
              </a:rPr>
              <a:t>Ｂ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6287EE6-1CF5-9749-9814-50DF11C410AA}"/>
              </a:ext>
            </a:extLst>
          </p:cNvPr>
          <p:cNvSpPr/>
          <p:nvPr/>
        </p:nvSpPr>
        <p:spPr>
          <a:xfrm>
            <a:off x="3808679" y="4216613"/>
            <a:ext cx="1075038" cy="108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b="1" dirty="0">
                <a:solidFill>
                  <a:schemeClr val="tx1"/>
                </a:solidFill>
                <a:latin typeface="+mn-ea"/>
              </a:rPr>
              <a:t>D</a:t>
            </a:r>
            <a:endParaRPr kumimoji="1" lang="zh-TW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57CD288-6BAD-134F-BEC5-875836E2811E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2355729" y="2987526"/>
            <a:ext cx="1610386" cy="1387249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D65797-37C6-C74E-BBE3-85A83B4B5AE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387760" y="2987526"/>
            <a:ext cx="1578355" cy="1452764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D635AC-6563-524F-94D2-B62A1664C2BA}"/>
              </a:ext>
            </a:extLst>
          </p:cNvPr>
          <p:cNvSpPr txBox="1"/>
          <p:nvPr/>
        </p:nvSpPr>
        <p:spPr>
          <a:xfrm>
            <a:off x="1438127" y="332918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1</a:t>
            </a:r>
            <a:endParaRPr kumimoji="1" lang="zh-TW" altLang="en-US" sz="4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2772342-38BF-0647-8BB9-90A56C3F5A68}"/>
              </a:ext>
            </a:extLst>
          </p:cNvPr>
          <p:cNvSpPr txBox="1"/>
          <p:nvPr/>
        </p:nvSpPr>
        <p:spPr>
          <a:xfrm>
            <a:off x="2920368" y="186810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2</a:t>
            </a:r>
            <a:endParaRPr kumimoji="1" lang="zh-TW" altLang="en-US" sz="4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CAEF10F-C130-7740-AD3B-DC02D80079A7}"/>
              </a:ext>
            </a:extLst>
          </p:cNvPr>
          <p:cNvSpPr txBox="1"/>
          <p:nvPr/>
        </p:nvSpPr>
        <p:spPr>
          <a:xfrm>
            <a:off x="4491281" y="329664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3</a:t>
            </a:r>
            <a:endParaRPr kumimoji="1" lang="zh-TW" altLang="en-US" sz="4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F60F847-760A-A84E-8C7C-20CC893B3FAD}"/>
              </a:ext>
            </a:extLst>
          </p:cNvPr>
          <p:cNvSpPr txBox="1"/>
          <p:nvPr/>
        </p:nvSpPr>
        <p:spPr>
          <a:xfrm>
            <a:off x="2920368" y="469290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4</a:t>
            </a:r>
            <a:endParaRPr kumimoji="1" lang="zh-TW" altLang="en-US" sz="4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91FC6BB-EEB1-2941-BF73-2E0E64B11633}"/>
              </a:ext>
            </a:extLst>
          </p:cNvPr>
          <p:cNvSpPr txBox="1"/>
          <p:nvPr/>
        </p:nvSpPr>
        <p:spPr>
          <a:xfrm>
            <a:off x="2250933" y="2989672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5</a:t>
            </a:r>
            <a:endParaRPr kumimoji="1" lang="zh-TW" altLang="en-US" sz="4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9DB5EF7-E742-8C47-B9C9-38B2492BE39F}"/>
              </a:ext>
            </a:extLst>
          </p:cNvPr>
          <p:cNvSpPr txBox="1"/>
          <p:nvPr/>
        </p:nvSpPr>
        <p:spPr>
          <a:xfrm>
            <a:off x="3610265" y="300272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/>
              <a:t>6</a:t>
            </a:r>
            <a:endParaRPr kumimoji="1" lang="zh-TW" altLang="en-US" sz="4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0C215D0-5402-F84E-83F4-18EC357D19F7}"/>
              </a:ext>
            </a:extLst>
          </p:cNvPr>
          <p:cNvSpPr txBox="1"/>
          <p:nvPr/>
        </p:nvSpPr>
        <p:spPr>
          <a:xfrm>
            <a:off x="10950145" y="204201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/>
              <a:t>: 0</a:t>
            </a:r>
            <a:endParaRPr kumimoji="1" lang="zh-TW" altLang="en-US" sz="3600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4B91C450-3D72-E94C-9E9A-DF38405F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Idea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954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765</Words>
  <Application>Microsoft Office PowerPoint</Application>
  <PresentationFormat>寬螢幕</PresentationFormat>
  <Paragraphs>408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Office 佈景主題</vt:lpstr>
      <vt:lpstr>12071 - Traveling mail carrier</vt:lpstr>
      <vt:lpstr>Description</vt:lpstr>
      <vt:lpstr>Sample Input</vt:lpstr>
      <vt:lpstr>Sample Output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Idea</vt:lpstr>
      <vt:lpstr>Global variables</vt:lpstr>
      <vt:lpstr>Main function</vt:lpstr>
      <vt:lpstr>Recursive function</vt:lpstr>
      <vt:lpstr>DFS(也可看此介紹: https://reurl.cc/YlR6nx)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12071 - Traveling mail carrier</dc:title>
  <dc:creator>Microsoft Office User</dc:creator>
  <cp:lastModifiedBy>'' ''</cp:lastModifiedBy>
  <cp:revision>23</cp:revision>
  <dcterms:created xsi:type="dcterms:W3CDTF">2018-12-03T06:39:11Z</dcterms:created>
  <dcterms:modified xsi:type="dcterms:W3CDTF">2019-12-06T17:36:24Z</dcterms:modified>
</cp:coreProperties>
</file>