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59" r:id="rId7"/>
    <p:sldId id="260" r:id="rId8"/>
    <p:sldId id="282" r:id="rId9"/>
    <p:sldId id="261" r:id="rId10"/>
    <p:sldId id="264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9" r:id="rId19"/>
    <p:sldId id="277" r:id="rId20"/>
    <p:sldId id="278" r:id="rId21"/>
    <p:sldId id="283" r:id="rId22"/>
    <p:sldId id="280" r:id="rId23"/>
    <p:sldId id="281" r:id="rId24"/>
    <p:sldId id="284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2-09T08:09:47.80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3475 7257 0,'0'24'156,"0"0"-140,0 1 15,0-1-31,0 1 16,0-1 0,0 1 93,0-1-78,0 0-15,0 1 93,0-1-93,0 1-1,0-1 1,0 1 15,24-1-31,-24 0 47,0 1-31,25-25-1,-25 24-15,0 1 16,0-1 15,24-24-15,-24 24 0,0 1-1,0-1 1,0 1-1,25-25 1,-25 24-16,24-24 63,-24 25-48,25-25 1,-25 24 46,24-24-46,-24 24 0,24-24-16,-24 25 15,25-25 1,-25 24-1,24-24 1,1 0 47,-25 25 30,24-25-77,-24 24-16,25-24 16,-1 0-1,0 0 1,-24 25-1,25-25 1,-1 24 0,1-24-16,-25 24 15,24-24 1,0 0-16,1 0 16,-1 0-1,-24 25 1,25-25-1,-1 24 17,1-24-32,-1 0 47,0 0-32,1 0 32,-1 0 47,1 0-94,-1 0 78,1 0-78,-1 0 16,0 0 15,1 0-16,-1 0 64,1 0-64,-1 0 16,1 0 32,-1 0-47,0 0 46,1 0-46,-1 0-16,1 0 15,-1 25 1,25-25 0,-25 24-16,1-24 15,24 24 1,-25-24-16,25 0 15,-25 0-15,1 0 16,-1 25-16,1-25 16,-1 0-1,25 0-15,0 0 16,-25 24 0,25-24-1,0 0 1,-25 0-1,1 0 1,-1 25-16,0-25 16,1 0-1,-1 0-15,1 0 32,-1 0-32,1 0 15,-1 0-15,0 0 16,25 0-1,-24 0 64,-1 0-48,1 0-31,-1 0 31,0 0 0,1-25-15,-1 25 46,1 0-46,-25-24-16,24 24 47,1 0-31,-1 0-1,0 0 16,1 0-15,-1 0 0,-24-25-1,25 25 1,-1 0-16,-24-24 16,25 24-16,-1 0 15,0 0 32,1 0-31,-25-24-16,24 24 15,-24-25-15,25 25 32,-1 0-17,0 0 1,1 0-16,-25-24 15,24 24 1,1 0 0,-1 0-16,1 0 15,-1 0 17,0 0-1,1 0-31,-1-25 15,1 25 1,-1 0-16,1 0 63,-1 0-63,0 0 0,1 0 15,-1 0 1,1 0-16,-25-24 31,24 24-15,0 0-1,1 0 1,-1 0 15,1 0 32,-1 0-63,1 0 15,-25-24-15,24 24 32,0-25-17,1 25 1,-1 0 62,1 0-62,-1 0-1,1 0-15,-1 0 31,0 0-31,1 0 16,-1 0 0,1 0-16,-1 0 15,1 0 1,-1 0 0,0 0-1,1 0 1,-1 0-1,1 0-15,-1 0 16,1 0 78,-1 0-79,0 0 79,1 0-94,-1 0 16,1 0-16,-1 0 15,0 0 1,1 0 15,-1 0 1,1 0-32,-1 0 62,1 0-15,-1 0-31,0 0-16,1 0 93,-1 0-77,1 0 0,-1 0 15,1 0-31,-1 25 15,0-25-15,1 0 16,-1 0 0,1 0-16,-1 0 31,0 0-31,1 0 16,-1 0-1,1 0-15,-1 0 16,1 0-16,-1 0 15,0 0-15,1 0 16,-1 0-16,25 0 16,-24 0-1,-1 0 1,0 0-16,1 0 16,-1 0-16,1 0 15,-1 0 1,1 0-16,-1-25 31,0 25-15,1 0-16,-1 0 78,1 0-63,-1 0 64</inkml:trace>
  <inkml:trace contextRef="#ctx0" brushRef="#br0" timeOffset="5062">3573 7330 0,'24'0'203,"1"0"-188,23 0-15,-23 0 16,24 24-16,0-24 16,-25 0-16,25 0 15,-25 0-15,25 0 16,0 0-16,-25 0 15,1 0-15,-1 0 219,1 0-203,-1 0-1,0 0-15,25 0 16,-24 0-16,-1 0 0,1 0 16,-1 0-1,0 0 63,1 0-62,24 0 0,-25 0-16,1 0 15,-1 0-15,0 0 16,1 0 0,-1 0-1,-24-24 1,25 24-16,-1 0 15,1 0 1,-1-25 0,0 25-1,1 0 17,-1 0-32,1 0 15,-1 0-15,0 0 16,1 0-1,-1 0-15,25 0 16,-24 0 0,-1 0-16,0 0 15,1 0 1,-1 0-16,1 0 16,-1 0-16,1 0 31,-1 0-31,0 0 15,1 0 1,-1 0-16,1 0 16,-1 0-1,0 0 1,1 0 0,-1 0-16,1 0 15,-1 0 1,1 0-1,-1 0 1,0 0-16,-24 25 16,49-25-16,-24 0 15,-1 0 48,1 0-48,-1 0 1,25 0 0,-25 0-1,25 24-15,-24-24 16,-1 0 15,0 0 32,1 0-63,-1 0 15,1 0 1,-1 0 0,1 0-1,-1 0 1,0 0-16,1 0 15,24 0-15,-1 0 16,-23 0 0,-1 0-1,1 0-15,-1 0 16,25 0-16,-25 0 16,25 0-16,0 0 15,-24 0 1,-1 0-16,25 0 15,-25 0 1,1 0-16,-1 0 16,0 0-16,1 0 31,-1 0-31,1 0 16,-1 0-1,1 0 1,-1 0 15,0 0-31,1 0 31,-1 0-31,1 0 16,-1 0 15,1 0-31,-1 0 16,25 0-16,-25 0 15,1 0 1,24 0 0,-25 0-16,0 0 15,1 0-15,-1 0 16,1 0-16,-1 0 16,1 0-1,-1 0-15,25 0 16,-25 25-16,1-25 15,-1 0-15,0 0 16,1 0-16,-1 0 16,1 24-16,24-24 15,-25 0-15,-24 25 16,24-25 31,1 0-32,-1 0-15,1 0 16,-1 0 0,1 0-1,-1 0 1,0 0 0,1 0-1,24 0-15,-25 24 31,0-24-31,1 0 16,-1 0-16,1 0 16,-1 0-16,1 0 15,-1 0-15,25 0 16,-25 0 0,1 0-16,-1 0 15,1 0 1,-1 0-16,0 0 15,1 0-15,-1 0 16,1 0-16,-1 0 31,1 0-15,-1 0 0,0 0-1,1 0-15,-1 0 16,1 0-1,-1 0 48,1 0 124,-1 0-171,-24 24 0,24 1 62,-24-1-63,25-24-15,-25 25 79,0-1-64,0 1-15,0-1 16,0 0-1,0 1 17,0-1 30,0 1-46,0-1 78,0 0-63,0 1-16,0-1 1,0 1 15,0-1 1,0 1-17,0-1 16,0 0 1,0 1-32,0-1 31</inkml:trace>
  <inkml:trace contextRef="#ctx0" brushRef="#br1" timeOffset="34760.188">4428 4253 0,'24'0'15,"0"0"142,1 24-142,-1-24 32,-24 24-31,25-24-1,-1 25 32,0-25-31,1 0 0,-25 24-1,24 1 1,1-25-16,-1 0 15,-24 24 17,25-24-1,-1 0-31,0 0 47,25 0-32,-49 24-15,25 1 16,-1-25 0,1 0-1,-1 0 17,0 0-17,-24 24 1,25-24-16,-1 0 15,-24 25 1,25-25 0,-1 0-1,1 0-15,-1 24 16,0-24 0,1 0-1,-1 0-15,1 0 16,-1 0-1,1 0 1,-1 0 15,0 0 16,1 0-31,-1 0 31,1 0-32,-1 0 17,0 0 30,1 0-31,-1 0-15,1 0 0,-1 0 15,1 0-16,-1 0 1,0 0 15,1 0-31,-1 0 47,1 0-31,-1 0-16,1 0 94,-1 0-79,0 0 16,1 0 16,-1 0-15,1 0-17,-1 0 1,0 0-1,1 0-15,-1 0 79,1 0-64,-50 0 220,1 0-204,24-24-16,-25 24-15,25-25 32,-24 25-32,0 0 31,-1-24-15,25-1-1,-24 25 32,24-24-47,-25 24 16,25 49 234,0-25-235,0 1 1,0-1 0,0 1 124,0-1 48,0 0-173,0 1 1,25-25 62,-1 0 47,1 0-125,-1 0 31,0 0 1,1-25-32,-25 1 15,0 0 1,24 24-1,-24-25 48,-24 25 140,-1 0-187,1 0 15,0 0-15,-1 0-1,1 0 220,24-49-220,0 25 1,0-1-16,0 50 140,0-1-140,0 1 16,0-1-16,0 1 16,24-25 218,-24 24-234,25-24 16,-1 0-1,-24 24 157,-24-24-141,24 25-31,-25-25 110,25-25-32,0-23-78,25 23 16,-1 1-1,-24-1-15,-24 25 141,24 25-126,-25-25 1,25 24-16,-24-24 47,-1 25-31</inkml:trace>
  <inkml:trace contextRef="#ctx0" brushRef="#br0" timeOffset="13029">5404 3862 0,'-24'0'109,"0"0"-93,-1 0 0,1 0-1,-25 0 1,49 24-16,-24-24 16,-1 0-1,25 25-15,-24-25 16,-1 0-16,1 0 15,-1 0 1,1 0-16,0 24 16,-1-24-16,1 0 15,24 24-15,-25-24 16,1 0 0,-1 0 15,1 25-16,0-25-15,-1 0 16,-24 0 0,25 0-1,-25 24 1,25-24-16,-1 25 16,1-25-16,24 24 0,-25-24 15,1 0 1,-25 25-1,25-25-15,24 24 16,-49-24-16,24 0 16,1 24-16,-25 1 15,25-1-15,-25 1 16,0-25 0,0 0-1,0 24-15,25-24 16,-25 0-16,25 25 15,-1-25-15,1 0 0,-1 0 32,1 24-17,0-24-15,-1 0 16,1 0-16,-1 0 16,-24 0-16,25 24 15,0-24 1,-1 0-1,1 25-15,-1-25 16,1 0 0,24 24-16,-49-24 15,0 0-15,0 0 16,25 25 0,-25-25-16,25 0 15,-1 0-15,-24 0 16,25 0-16,-25 0 15,0 0-15,0 24 16,1-24-16,-1 0 16,24 0-16,-24 0 15,1 0-15,-1 0 16,0 0-16,24 0 16,-23 0-16,23 0 15,1 0-15,-1 0 16,1 0-16,0 0 15,-1-24 1,1 24-16,-1 0 31,1 0-15,-1-25 0,1 25-1,0 0 1,-1 0-16,1-24 15,-25 24 1,24 0 0,1 0-16,0 0 15,-1 0-15,1 0 16,-25-25-16,49 1 16,-49 24-1,25 0-15,-1 0 16,1-24-16,-1 24 15,1 0 1,-1 0-16,1 0 16,0 0-16,-1-25 15,1 25 1,-1 0 0,1 0-1,0 0 1,-1 0 15,1 0-15,-1 0-1,1 0 1,-1 0-16,1 0 31,0 0-15,-1 0-16,1 0 15,-1 0-15,1 0 16,-25-24 0,25 24-16,-1 0 15,-24 0-15,25-25 16,0 25-16,-1 0 16,1-24-16,-1 24 15,1 0-15,-1-25 16,1 25-16,0-24 15,-1 24 17,1 0-17,-1 0 1,25-24 0,-24-1 62,-1 25-63,25-24 1,-24 24 0,0-25-1,24 1 1,-25 24-16,25-25 31,-24 1-15,-1 24 15,25-24 0,-24 24-15,24-25 15,0 1-31,-25 24 31,25-25-15,0 1 15,0-1-15,0-23-1,0 23 1,0 1-16,0-1 63,0 1-48,0 0-15,25 24 16,-25-25 15,0 1-15,0-1 31,24 25-32,-24-24-15,25-1 16,-1 25 15,1-24-31,-1 0 16,0 24-1,1-25-15,-1 1 63,1 24-48,-25-25-15,24 25 16,1 0 0,23 0-16,-23-24 15,-1-1-15,1 25 0,-1 0 16,1-24 0,-1 24-16,25 0 31,-25 0-31,1 0 15,-1 0 1,0 0 0,-24-24-1,25 24 1,24 0 0,0-25-16,-49 1 0,48 24 15,1 0-15,-24 0 16,24 0-16,-25-25 15,0 25 17,1 0-1,-25-24-31,49 24 0,-25 0 16,0-24-16,25 24 15,-24 0-15,24 0 16,-25-25-16,0 25 15,1 0-15,-1 0 16,1 0-16,-1-24 16,1 24-16,-1 0 15,25 0-15,-25 0 16,25-25-16,0 25 16,-25 0-16,25 0 15,-24 0-15,24 0 16,-1-24-16,-23 24 15,24 0-15,-1 0 16,-23-25-16,48 1 16,0 0-16,-48-1 15,24 25-15,0-24 16,-25 24-16,25 0 16,-25 0-16,1 0 15,-1 0 1,0 0-16,1-25 15,-1 1-15,1 24 16,-1 0-16,25-25 16,-25 25-16,50 0 15,-1 0-15,-24 0 16,-25 0 0,25 0-16,0 0 15,-25 0 1,25 0-16,-24 0 0,24 0 15,-1 0-15,1 0 16,0 0-16,0 0 16,-25 25-16,25-25 15,0 0-15,-25 0 16,25 24-16,0 1 16,0-25-1,-25 0 1,25 0-16,-24 0 15,23 24-15,-23-24 16,-1 0 15,1 0-31,-1 0 32,-24 25-32,25-25 15,23 24 1,-23-24-1,-1 0 1,1 0 15,-25 24-15,24-24 0,-24 25-16,25-25 15,-25 24 1,24-24-16,0 25 15,-24-1-15,25-24 16,-25 25-16,24-25 16,1 48-16,-1-48 31,1 25-31,-25-1 16,24 1-16,0-25 15,-24 24-15,25 0 16,-1-24-1,-24 25 1,0-1-16,25-24 16,-25 25-1,24-1 17,-24 1-17,25-1 1,-25 0-1,0 1-15,24-25 16,-24 24 0,0 1-1,0-1 17,24 1-32,-24-1 15,25-24-15,-25 24 16,0 1-16,0-1 47,24 1-32,1-25 1,-25 24 0,0 0-16,24-24 15,-24 25 79</inkml:trace>
  <inkml:trace contextRef="#ctx0" brushRef="#br1" timeOffset="-409.812">4476 1371 0,'25'0'313,"-25"24"-313,24 25 15,1-49 1,-1 24 125,0-24-126,1 25-15,-1-25 16,1 0 0,-1 0-16,1 0 31,-1 0-31,0 0 15,1 0 1,-1 0-16,1 0 31,-1 0-15,-24 24 0,25-24-1,-1 0-15,0 0 16,1 0 93,-1 0-93,1 0-16,-1 0 15,1 0-15,-1 0 32,0 0 15,1 0-32,-1 0-15,1 0 16,-1 0-1,1 0-15,-1 0 16,0 0 15,1 0-31,-1 0 16,1 0 0,-1 0-1,0 0-15,1 0 16,-1 25-1,1-25-15,-1 0 16,1 0 15,-1 0-15,0 24 0,1-24-1,-1 0 32,1 0-31,-1 0-16,1 0 47,-1 0-47,0 0 15,1 0 1,-1 0 46,1 0-30,-1 0-32,0 0 46,1 0-30,-1 0 0,1 0 93,-25-24 47,-25 24-140,1 0 0,24-25-16,-25 25 15,1-49 1,0 49-16,24-24 47,-25 24-32,1-25 1,-1 25-16,25-24 16,-24 24 140,24 24-62,0 1-94,0-1 15,0 25-15,-24-24 16,24-1-1,0 0 1,0 1 109,0-1-109,24 1 124,-24-1-62,24-24 1,1-24-64,-1 24-15,-24-49 16,25 24-16,-1 25 15,-24-24-15,24 0 16,1-1 0,-50 25 312,1 0-281,0 0-32,24-24 1,-25 24 0,25-25-1,-24 25-15,-1-24 110,1 24 77,24 24-187,0 1 16,0-1-1,0 1 1,0-50 234,24-24-234,-24 25-1,0-1-15,0 1 16,0 0-16,0-1 0,25 1 31,-25 48 110,0 1-141,0 23 15,0 1-15,-25-24 16,25-1-16,0 1 16,0-1-16,49-48 453,-49-1-438,25 25 1,-25-24-16,24 24 187,-48 24-108,24 25-64,-25-25-15,25 25 16,0-24-16,0-50 219</inkml:trace>
  <inkml:trace contextRef="#ctx0" brushRef="#br0" timeOffset="20048">2742 1175 0,'-24'0'140,"0"0"-124,-1 0-16,1 0 16,-1 0-1,1 0-15,-1 25 16,1-25 0,0 0-16,-1 0 15,1 0 1,-1 24-1,1-24 1,-1 0-16,1 0 16,0 0-16,-1 0 15,1 0 1,-1 0-16,-24 0 16,25 0-16,-25 0 15,0 24 1,25-24-16,-25 0 15,25 0-15,-1 25 16,1-25-16,-1 0 16,1 0-16,0 0 15,-1 0-15,1 0 16,-25 0-16,24 0 16,-23 24-1,23-24 1,1 0-16,-1 0 15,1 0 1,-1 0-16,1 0 16,0 0-16,-1 0 15,-24 25 1,25-25 0,0 0-16,-1 0 15,1 0-15,-1 0 16,1 0-16,-1 0 31,1 0-31,0 0 16,-1 0-1,1 0-15,-1 0 16,-24 0-16,25 0 16,-25 0-1,0 0 1,0 0-1,25 0-15,0 0 16,-1 0-16,1 0 16,-1 0-16,1 0 15,-1 0-15,-23 0 16,23 0-16,1-25 16,-1 25-16,1 0 15,0 0-15,-1 0 16,1 0-16,-1 0 15,1 0 1,-1 0 15,25-24-31,-24 24 16,0 0 0,-1 0 46,1-25-46,-1 25-1,-24-24-15,49 0 16,-24 24 0,0-25-1,-1 25 1,1-24-1,-1 24-15,25-25 16,-24 25 0,0-24-1,-1 24 1,25-24-16,-24-1 31,-1 25-15,25-24-1,0-1 1,-24 25-16,-1-24 47,25-1-31,-24 25-1,24-24 1,0 0-16,0-1 15,0 1 1,0-1 0,0 1 15,0-1-31,0 1 16,24 24-1,-24-24 1,0-1-1,25 25 1,-25-24 78,24-1-79,-24 1 1,25 24-16,-1 0 31,1 0-31,-25-24 16,24 24-16,-24-25 16,24 25-1,1 0-15,-25-24 16,24-1-16,1 25 15,-1 0-15,0-24 16,25 24 0,0 0-1,-24-25-15,-1 25 16,25 0-16,-25-24 16,50 24-16,-1 0 15,0-24-15,-49-1 16,25 25-16,-24 0 15,24 0-15,-1 0 16,1 0 0,-24 0-16,-1 0 15,1 0-15,-1 0 16,25 0 0,0-24-1,0 24-15,-25-25 16,0 25-16,1 0 15,-1-24-15,25 24 16,0-25-16,-25 1 16,25 24-16,0 0 15,-49-24-15,49-1 16,-25 25-16,1 0 16,-1-24-16,1 24 15,-1 0 16,0 0-31,-24-25 16,49 25-16,0-24 16,-24 24-16,23-25 15,-23 25-15,-1 0 16,25-24-16,-25 24 16,25 0-16,0-24 15,-24 24 1,-1 0-16,0 0 15,1 0-15,24-25 16,0 25 0,-25 0-16,0 0 15,1-24-15,-1 24 16,1 0-16,-1 0 16,1 0-16,-1 0 15,0 0-15,1-25 16,24 25-16,-25 0 15,25 0-15,0-24 16,-25 24-16,25 0 16,0 0-16,-25 0 15,25 0-15,-24 0 16,23 0 0,-23 0-1,-1 0 1,1 0-16,-1 0 15,25 24 1,-25-24-16,25 0 16,0 0-16,0 25 15,-25-25 1,25 24-16,-24-24 16,-1 0-16,-24 25 15,24-25-15,1 0 16,24 24-1,-25-24-15,1 0 32,-1 24-32,25-24 15,-25 0 1,-24 25-16,25-25 0,24 0 16,-1 24-1,-23-24 1,-25 25-16,24-25 15,25 24-15,0-24 16,-25 0 0,1 0-16,-1 25 15,1-25-15,23 24 16,1-24-16,0 24 16,-24-24-1,23 0-15,-23 0 16,-1 0-16,1 0 15,-1 0 1,1 0-16,23 25 16,-23-25-1,-1 0-15,1 0 16,23 0-16,-23 0 16,-1 0-1,1 0-15,24 0 16,-25 0 15,0 0-31,1 0 16,-1 0-1,1 0-15,-1 0 16,1 0 0,-1 0-16,0 0 31,1 0-16,-1 0 1,1 0 0,-1 0-16,1 24 0,-1-24 15,0 0 1,-24 25 0,25-25-1,-1 0-15,1 24 31,-1-24-31,1 25 16,-1-1 0,0-24-16,1 24 31,24 1-31,-25 24 16,-24-25-1,0 1 1,24-25-16,1 0 15,-25 24-15,0 0 16,0 1-16,0-1 16,0 1-1,0-1 17,0 0-1,0 1-16,0-1-15,0 1 16,-25-1 0,1-24-1,24 25 1,-24-25 15,-1 24-15,1-24-1,-1 0 1,1 0 0,0 0-1,-1 0 1,1 0-16,-1 0 16,1 0-16,-1 0 15,1 0-15,0 0 16,-25 0-1,24 24 1,-24-24 0,25 25-16,-25-25 15,25 0-15,-1 24 16,-24-24-16,25 0 16,0 0-16,-25 25 15,24-25-15,-24 0 16,25 0-16,0 0 15,-1 0-15,-24 0 16,1 24 0,23-24-16,-24 0 15,0 0-15,25 25 16,0-25-16,-25 24 16,24-24-1,-24 0-15,49 24 16,-24-24-16,-25 0 15,25 0-15,-25 25 16,25-25-16,-1 24 16,-24-24-16,25 25 15,-25-1-15,0 0 16,0-24-16,25 25 16,-1-25-1,1 0 1,-25 0-16,25 0 15,-25 0 1,24 0 0,1 24-1,0-24 1,-25 0-16,24 0 16,1 0-1,-1 0 1,-23 0-16,23 0 15,1 0 1,-1 0-16,1 0 16,0 0-1,-1 0 1,1 0 0,-1-24-1,1 24-15,-1 0 16,1 0-1,0 0-15,-1 0 16,1 0 0,-1 0-16,1 0 31,-1 0-31,1 0 78,0 0-62,-1 0-16,1 0 31,-1 0 16,1 0 0,0 0 31</inkml:trace>
  <inkml:trace contextRef="#ctx0" brushRef="#br0" timeOffset="22997">2791 1297 0,'0'25'125,"0"-1"-109,0 25-1,0 0-15,25-25 16,-1 25 0,-24-24-1,0-1 1,24-24 0,-24 24-16,25 1 15,-25 24 1,24 0-16,-24-1 15,0 1 1,25-24-16,-25-1 16,0 0-16,24-24 15,-24 49-15,25-24 16,-25-1-16,0 25 16,24 0-1,-24 0-15,24-25 16,1 25-16,-1 0 15,1-25-15,-25 25 16,0 0-16,24-25 16,-24 1-16,0 24 15,25-25 1,-25 25-16,0-25 16,24 1-1,-24-1 1,0 1-1,24-1 1,1-24 0,-1 24-1,-24 1 1,0-1 0,25 1-1,-25-1-15,24-24 16,-24 25-16,0-1 234,0 0-218</inkml:trace>
  <inkml:trace contextRef="#ctx0" brushRef="#br0" timeOffset="32440">3719 4375 0,'0'24'109,"0"25"-109,0 0 16,0 0-1,0-25-15,25 25 16,-25-25-16,0 1 15,0-1 1,24 1 47,-24-1-48,0 25-15,0 0 16,25-25-1,-25 1-15,0 23 16,0 1 0,0-24-16,0 24 15,24-49 1,-24 24-16,24 0 16,-24 25-16,25-24 15,-25-1-15,0 25 16,0-25-1,0 1-15,0-1 32,24 1-32,-24-1 15,25 0-15,-25 25 16,24-24-16,-24 24 16,0-25-16,0 0 15,0 1-15,0-1 16,24 1-16,-24 23 15,25-23-15,-25 24 16,24 0 0,1-25-16,-25 0 15,0 1-15,0-1 16,24 25-16,-24-24 16,25 23-16,-1 1 15,0-24-15,-24-1 16,25 25-16,-25 0 31,0 0-31,24-25 16,25 25-16,-24 0 15,-1-25-15,0 25 0,1 0 16,24 0 0,0 0-16,-1-25 15,-23 0-15,-1 25 16,1 0-16,-25-24 15,24-25 1,-24 24-16,0 0 78,25-24-78,-25 25 16,24-25 31,-24 24-32,24-24-15,-24 25 16,0-1-16,25 0 31,-25 1-15,24-25 31,-24 24-16,0 1-15,25-25-1,-25 24-15,24-24 219,0 25-203,-24-1-16,25-24 15,-25 24 16,24-24-15,-24 25-16,0-1 156,0 1-124,25-25-17,-25 24-15,24-24 78,-48 0 63,-1-24-125,-24 24-1,1-25 1,23 1-16,25-1 15,-49 25-15,25-24 16,0-25-16,-1 49 16,1 0 15,24-24-15,0-1 15,-25 25-31,1 0 47,24-24 31,-25 24-63,25-25 1,-24 25-16,0-24 16,72 0 124,-23 24-124,-1-25-16,1 1 16,-1 24-1,1 0-15,-1 0 16,25-25-1,-25 25-15,25 0 16,0-24-16,-25 24 16,1 0-16,24 0 15,-25 0-15,25-24 16,-25 24-16,1 0 16,-1-25-1,1 25 1,-1 0-1,0-24-15,-24-1 16,25 25 47,-25 25 93,-25-25-141,25 24 1,-24 1 0,0-1-16,24 0 31,-25-24-15,1 25 15,-1-25-16,25 24 1,-24-24-16,-1 25 16,25-1-16,-48 0 15,23-24-15,25 25 16,-24-1 140,-1-24-140,25 25-1,0-1 1,-24-24-16,24 25 16,0-1 93,0 0-62,-25-24-31,25 25 30,0-1-14,-24-24-32,24 25 15,0-1-15,-49-48 203,25-25-203,-1 0 16,25 25-16,-24-1 16,24-24-16,-24 49 15,24-24-15,0-1 16,-25 1-16,1 24 16,24-24-16,-25 24 15,50 0 235,-1 0-250,-24 24 16,25 0-16,-1 1 15,0-25 1,-24 24 0,25-24-1,-25-24 142,-25-25-157,1 0 15,0 0-15,24 25 16,-25-25-16,25 25 15,0-1-15,0 1 16,0 48 93,0 25-93,25 0-16,23 0 16,-23-25-16,-1 25 15,-24 0-15,25-25 16,-50-48 187,25-1-203,-24 1 16,24-25-16,0 25 15,0-1-15,0 1 16,0 48 109,24 1-109,-24-1-16,0 1 15,0-1 1,0 0-16,25-24 125,-1-24-110,0-25-15,-24 0 16,25 1 0,-1 48-16,1-25 15,-25 1-15,24 48 110,-24 1-110,0 23 15,0-23-15,0 24 16,0-1-16,25-48 187,-1 0-171,0-48 0,25 23-1,0-24-15,-49 1 0,25 23 16,-25 1 0,24 24-1,-24-25 16,0 50 48,-24-1-64,24 25-15,-25-25 16,25 1-16,-24 24 15,-1-49 1,25 24 0,0 0 62,0 1-63,0-1-15,0 1 47,-24-1 31,24 1-62,-25-1-16,25 0 63,0 1-63,0-1 15,0 25 1,-24-24-1,24-1 1,0 0 93,0-97 63,0 49-156,0-50-16,0 26 16,24 23-1,-24-48-15,25 48 0,-1-23 16,-24 23-1,-24 25 79,24 25-94,-25 23 16,-23 1-1,23-24-15,1 24 16,-1-1-16,25-23 16,0-1-1,0-48 110,25-25-125,-25 0 16,0 25-16,0-25 16,24 49 77,-24 24-93,0 25 16,0 0-16,0-25 16,0 1-16,0-1 15,0 1 1,0-74 93,0 0-109,0 25 16,0-25-16,0 24 15,0 1 1,0 48 78,-24 25-79,24-24-15,-25 23 16,1 1-16,24-24 16,0-50 62,24-24-63,1 25 1,-1-25-16,-24 25 16,0-1-16,-49 50 109,49-1-109,-24 1 16,-1-25-16,1 24 15,73-48 95,0-25-95,-25 0-15,1 24 16,-25 1 0,-49 24 77,0 24-77,24-24-16,-23 25 16,-1-25-16,49-25 125,24 1-110,1 24-15,-1-24 16,0 24-1,1 0-15,-1 0 16,1 0-16,-1-25 16,-24 1 140,-24 24-156,-1 0 0,1 0 16,-1 0-16,1 0 46,73 0 48,-25 0-78,1-25-1,-1 25-15,1 0 16,-1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0F8B-7035-4C48-A799-DECB25368D18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43A4-96EC-4E36-8596-4378378E2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7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0F8B-7035-4C48-A799-DECB25368D18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43A4-96EC-4E36-8596-4378378E2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19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0F8B-7035-4C48-A799-DECB25368D18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43A4-96EC-4E36-8596-4378378E2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50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0F8B-7035-4C48-A799-DECB25368D18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43A4-96EC-4E36-8596-4378378E2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90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0F8B-7035-4C48-A799-DECB25368D18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43A4-96EC-4E36-8596-4378378E2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66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0F8B-7035-4C48-A799-DECB25368D18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43A4-96EC-4E36-8596-4378378E2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57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0F8B-7035-4C48-A799-DECB25368D18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43A4-96EC-4E36-8596-4378378E2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23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0F8B-7035-4C48-A799-DECB25368D18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43A4-96EC-4E36-8596-4378378E2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76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0F8B-7035-4C48-A799-DECB25368D18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43A4-96EC-4E36-8596-4378378E2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62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0F8B-7035-4C48-A799-DECB25368D18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43A4-96EC-4E36-8596-4378378E2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22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0F8B-7035-4C48-A799-DECB25368D18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43A4-96EC-4E36-8596-4378378E2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48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90F8B-7035-4C48-A799-DECB25368D18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543A4-96EC-4E36-8596-4378378E20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79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TW" b="1" dirty="0"/>
            </a:br>
            <a:r>
              <a:rPr lang="en-US" altLang="zh-TW" b="1" dirty="0">
                <a:latin typeface="+mn-lt"/>
              </a:rPr>
              <a:t>12519 -</a:t>
            </a:r>
            <a:r>
              <a:rPr lang="zh-TW" altLang="en-US" b="1" dirty="0">
                <a:latin typeface="+mn-lt"/>
              </a:rPr>
              <a:t> </a:t>
            </a:r>
            <a:r>
              <a:rPr lang="en-US" altLang="zh-TW" b="1" dirty="0">
                <a:latin typeface="+mn-lt"/>
              </a:rPr>
              <a:t>The Secrecy between Bob and Alice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2479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</a:rPr>
              <a:t>But how can we check if two strings have  the same pattern?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Sample input:</a:t>
            </a:r>
          </a:p>
          <a:p>
            <a:pPr marL="0" indent="0">
              <a:buNone/>
            </a:pPr>
            <a:r>
              <a:rPr lang="en-US" altLang="zh-TW" dirty="0"/>
              <a:t>   7 the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aaa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>
                <a:solidFill>
                  <a:srgbClr val="FF0000"/>
                </a:solidFill>
              </a:rPr>
              <a:t>fiv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fiv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fiv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fvqv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oaq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six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249966" y="1553079"/>
            <a:ext cx="74195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我們用兩個陣列，來分別儲存「去向」 、 「回向」共兩個方向的狀況，是否會出現「同一字母對應兩個不同字母」的狀況。這種我們不樂見的狀況，下稱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碰撞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(Collision)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/>
              <a:t>Choose </a:t>
            </a:r>
            <a:r>
              <a:rPr lang="en-US" altLang="zh-TW" sz="2800" dirty="0" err="1">
                <a:solidFill>
                  <a:srgbClr val="FF0000"/>
                </a:solidFill>
              </a:rPr>
              <a:t>fiv</a:t>
            </a:r>
            <a:r>
              <a:rPr lang="en-US" altLang="zh-TW" sz="2800" dirty="0"/>
              <a:t> for example. We scan it by f-&gt;</a:t>
            </a:r>
            <a:r>
              <a:rPr lang="en-US" altLang="zh-TW" sz="2800" dirty="0" err="1"/>
              <a:t>i</a:t>
            </a:r>
            <a:r>
              <a:rPr lang="en-US" altLang="zh-TW" sz="2800" dirty="0"/>
              <a:t>-&gt;v.</a:t>
            </a:r>
            <a:endParaRPr lang="zh-TW" altLang="en-US" sz="28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385251"/>
              </p:ext>
            </p:extLst>
          </p:nvPr>
        </p:nvGraphicFramePr>
        <p:xfrm>
          <a:off x="3275428" y="3368907"/>
          <a:ext cx="8795840" cy="24387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9584">
                  <a:extLst>
                    <a:ext uri="{9D8B030D-6E8A-4147-A177-3AD203B41FA5}">
                      <a16:colId xmlns:a16="http://schemas.microsoft.com/office/drawing/2014/main" val="4279711912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905288413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14915798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210537310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3178853767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231454550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798144220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506501733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1597733287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416783388"/>
                    </a:ext>
                  </a:extLst>
                </a:gridCol>
              </a:tblGrid>
              <a:tr h="406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 = ‘a’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1 = ‘b’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2</a:t>
                      </a:r>
                      <a:r>
                        <a:rPr lang="en-US" altLang="zh-TW" b="0" baseline="0" dirty="0"/>
                        <a:t> = ‘c’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3</a:t>
                      </a:r>
                      <a:r>
                        <a:rPr lang="en-US" altLang="zh-TW" b="0" baseline="0" dirty="0"/>
                        <a:t> = ‘d’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4 = ‘e’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5 = ‘f’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6</a:t>
                      </a:r>
                      <a:r>
                        <a:rPr lang="en-US" altLang="zh-TW" b="0" baseline="0" dirty="0"/>
                        <a:t> = ‘g’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7 = ‘h’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8</a:t>
                      </a:r>
                      <a:r>
                        <a:rPr lang="en-US" altLang="zh-TW" b="0" baseline="0" dirty="0"/>
                        <a:t> = ‘</a:t>
                      </a:r>
                      <a:r>
                        <a:rPr lang="en-US" altLang="zh-TW" b="0" baseline="0" dirty="0" err="1"/>
                        <a:t>i</a:t>
                      </a:r>
                      <a:r>
                        <a:rPr lang="en-US" altLang="zh-TW" b="0" baseline="0" dirty="0"/>
                        <a:t>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9 = ‘j’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217890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846979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=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‘k’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 = ‘l’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 = ‘m’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 = ‘n’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 = ‘o’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 = ‘p’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 = ‘q’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 = ‘r’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 = ‘s’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r>
                        <a:rPr lang="en-US" altLang="zh-TW" baseline="0" dirty="0"/>
                        <a:t> = ‘t’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376731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44612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 = ‘u’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 = ‘v’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 = ‘w’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 = ‘x’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r>
                        <a:rPr lang="en-US" altLang="zh-TW" baseline="0" dirty="0"/>
                        <a:t> = ‘y’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 = ‘z’ 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32910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982967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3275428" y="2862018"/>
            <a:ext cx="4951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The </a:t>
            </a:r>
            <a:r>
              <a:rPr lang="en-US" altLang="zh-TW" sz="2800" b="1" dirty="0">
                <a:solidFill>
                  <a:srgbClr val="FF0000"/>
                </a:solidFill>
              </a:rPr>
              <a:t>first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去向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800" dirty="0"/>
              <a:t>1D array (first step)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275428" y="5899937"/>
            <a:ext cx="7372211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歸納出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same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patter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的條件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Step1: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兩個長度一定得相等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Step2: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不管是去向還是回向，所有字母間的對應關係都得不能出現碰撞</a:t>
            </a:r>
          </a:p>
        </p:txBody>
      </p:sp>
    </p:spTree>
    <p:extLst>
      <p:ext uri="{BB962C8B-B14F-4D97-AF65-F5344CB8AC3E}">
        <p14:creationId xmlns:p14="http://schemas.microsoft.com/office/powerpoint/2010/main" val="2752460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1" dirty="0">
                <a:latin typeface="+mn-lt"/>
              </a:rPr>
              <a:t>But how can we check if two strings have the same pattern?</a:t>
            </a:r>
            <a:endParaRPr lang="zh-TW" altLang="en-US" b="1" dirty="0">
              <a:latin typeface="+mn-lt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Sample input:</a:t>
            </a:r>
          </a:p>
          <a:p>
            <a:pPr marL="0" indent="0">
              <a:buNone/>
            </a:pPr>
            <a:r>
              <a:rPr lang="en-US" altLang="zh-TW" dirty="0"/>
              <a:t>   7 the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aaa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>
                <a:solidFill>
                  <a:srgbClr val="FF0000"/>
                </a:solidFill>
              </a:rPr>
              <a:t>fiv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fiv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fiv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fvqv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oaq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six</a:t>
            </a:r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176221"/>
              </p:ext>
            </p:extLst>
          </p:nvPr>
        </p:nvGraphicFramePr>
        <p:xfrm>
          <a:off x="3396160" y="3326034"/>
          <a:ext cx="8795840" cy="24387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9584">
                  <a:extLst>
                    <a:ext uri="{9D8B030D-6E8A-4147-A177-3AD203B41FA5}">
                      <a16:colId xmlns:a16="http://schemas.microsoft.com/office/drawing/2014/main" val="4279711912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905288413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14915798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210537310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3178853767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231454550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798144220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506501733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1597733287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416783388"/>
                    </a:ext>
                  </a:extLst>
                </a:gridCol>
              </a:tblGrid>
              <a:tr h="406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 = ‘a’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1 = ‘b’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2</a:t>
                      </a:r>
                      <a:r>
                        <a:rPr lang="en-US" altLang="zh-TW" b="0" baseline="0" dirty="0"/>
                        <a:t> = ‘c’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3</a:t>
                      </a:r>
                      <a:r>
                        <a:rPr lang="en-US" altLang="zh-TW" b="0" baseline="0" dirty="0"/>
                        <a:t> = ‘d’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4 = ‘e’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5 = ‘f’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6</a:t>
                      </a:r>
                      <a:r>
                        <a:rPr lang="en-US" altLang="zh-TW" b="0" baseline="0" dirty="0"/>
                        <a:t> = ‘g’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7 = ‘h’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8</a:t>
                      </a:r>
                      <a:r>
                        <a:rPr lang="en-US" altLang="zh-TW" b="0" baseline="0" dirty="0"/>
                        <a:t> = ‘</a:t>
                      </a:r>
                      <a:r>
                        <a:rPr lang="en-US" altLang="zh-TW" b="0" baseline="0" dirty="0" err="1"/>
                        <a:t>i</a:t>
                      </a:r>
                      <a:r>
                        <a:rPr lang="en-US" altLang="zh-TW" b="0" baseline="0" dirty="0"/>
                        <a:t>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9 = ‘j’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217890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</a:t>
                      </a:r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846979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=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‘k’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 = ‘l’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 = ‘m’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 = ‘n’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 = ‘o’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 = ‘p’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 = ‘q’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 = ‘r’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 = ‘s’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r>
                        <a:rPr lang="en-US" altLang="zh-TW" baseline="0" dirty="0"/>
                        <a:t> = ‘t’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376731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44612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 = ‘u’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 = ‘v’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 = ‘w’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 = ‘x’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r>
                        <a:rPr lang="en-US" altLang="zh-TW" baseline="0" dirty="0"/>
                        <a:t> = ‘y’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 = ‘z’ 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32910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982967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3284565" y="2862018"/>
            <a:ext cx="5410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The </a:t>
            </a:r>
            <a:r>
              <a:rPr lang="en-US" altLang="zh-TW" sz="2800" b="1" dirty="0">
                <a:solidFill>
                  <a:srgbClr val="FF0000"/>
                </a:solidFill>
              </a:rPr>
              <a:t>first</a:t>
            </a:r>
            <a:r>
              <a:rPr lang="en-US" altLang="zh-TW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去向</a:t>
            </a:r>
            <a:r>
              <a:rPr lang="en-US" altLang="zh-TW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800" dirty="0"/>
              <a:t> 1D array (second step)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5AD9AB0-45E5-4EED-8486-4A91553C6E48}"/>
              </a:ext>
            </a:extLst>
          </p:cNvPr>
          <p:cNvSpPr txBox="1"/>
          <p:nvPr/>
        </p:nvSpPr>
        <p:spPr>
          <a:xfrm>
            <a:off x="4240484" y="1553079"/>
            <a:ext cx="74195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我們用兩個陣列，來分別儲存「去向」 、 「回向」共兩個方向的狀況，是否會出現「同一字母對應兩個不同字母」的狀況。這種我們不樂見的狀況，下稱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碰撞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(Collision)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/>
              <a:t>Choose </a:t>
            </a:r>
            <a:r>
              <a:rPr lang="en-US" altLang="zh-TW" sz="2800" dirty="0" err="1">
                <a:solidFill>
                  <a:srgbClr val="FF0000"/>
                </a:solidFill>
              </a:rPr>
              <a:t>fiv</a:t>
            </a:r>
            <a:r>
              <a:rPr lang="en-US" altLang="zh-TW" sz="2800" dirty="0"/>
              <a:t> for example. We scan it by f-&gt;</a:t>
            </a:r>
            <a:r>
              <a:rPr lang="en-US" altLang="zh-TW" sz="2800" dirty="0" err="1"/>
              <a:t>i</a:t>
            </a:r>
            <a:r>
              <a:rPr lang="en-US" altLang="zh-TW" sz="2800" dirty="0"/>
              <a:t>-&gt;v.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14220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1" dirty="0">
                <a:latin typeface="+mn-lt"/>
              </a:rPr>
              <a:t>But how can we check if two strings have the same pattern?</a:t>
            </a:r>
            <a:endParaRPr lang="zh-TW" altLang="en-US" b="1" dirty="0">
              <a:latin typeface="+mn-lt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Sample input:</a:t>
            </a:r>
          </a:p>
          <a:p>
            <a:pPr marL="0" indent="0">
              <a:buNone/>
            </a:pPr>
            <a:r>
              <a:rPr lang="en-US" altLang="zh-TW" dirty="0"/>
              <a:t>   7 the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aaa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>
                <a:solidFill>
                  <a:srgbClr val="FF0000"/>
                </a:solidFill>
              </a:rPr>
              <a:t>fiv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fiv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fiv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fvqv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oaq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six</a:t>
            </a:r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478923"/>
              </p:ext>
            </p:extLst>
          </p:nvPr>
        </p:nvGraphicFramePr>
        <p:xfrm>
          <a:off x="3257843" y="3314276"/>
          <a:ext cx="8795840" cy="24387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9584">
                  <a:extLst>
                    <a:ext uri="{9D8B030D-6E8A-4147-A177-3AD203B41FA5}">
                      <a16:colId xmlns:a16="http://schemas.microsoft.com/office/drawing/2014/main" val="4279711912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905288413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14915798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210537310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3178853767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231454550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798144220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506501733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1597733287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416783388"/>
                    </a:ext>
                  </a:extLst>
                </a:gridCol>
              </a:tblGrid>
              <a:tr h="406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 = ‘a’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1 = ‘b’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2</a:t>
                      </a:r>
                      <a:r>
                        <a:rPr lang="en-US" altLang="zh-TW" b="0" baseline="0" dirty="0"/>
                        <a:t> = ‘c’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3</a:t>
                      </a:r>
                      <a:r>
                        <a:rPr lang="en-US" altLang="zh-TW" b="0" baseline="0" dirty="0"/>
                        <a:t> = ‘d’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4 = ‘e’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5 = ‘f’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6</a:t>
                      </a:r>
                      <a:r>
                        <a:rPr lang="en-US" altLang="zh-TW" b="0" baseline="0" dirty="0"/>
                        <a:t> = ‘g’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7 = ‘h’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8</a:t>
                      </a:r>
                      <a:r>
                        <a:rPr lang="en-US" altLang="zh-TW" b="0" baseline="0" dirty="0"/>
                        <a:t> = ‘</a:t>
                      </a:r>
                      <a:r>
                        <a:rPr lang="en-US" altLang="zh-TW" b="0" baseline="0" dirty="0" err="1"/>
                        <a:t>i</a:t>
                      </a:r>
                      <a:r>
                        <a:rPr lang="en-US" altLang="zh-TW" b="0" baseline="0" dirty="0"/>
                        <a:t>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9 = ‘j’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217890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846979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=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‘k’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 = ‘l’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 = ‘m’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 = ‘n’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 = ‘o’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 = ‘p’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 = ‘q’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 = ‘r’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 = ‘s’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r>
                        <a:rPr lang="en-US" altLang="zh-TW" baseline="0" dirty="0"/>
                        <a:t> = ‘t’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376731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44612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 = ‘u’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 = ‘v’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 = ‘w’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 = ‘x’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r>
                        <a:rPr lang="en-US" altLang="zh-TW" baseline="0" dirty="0"/>
                        <a:t> = ‘y’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 = ‘z’ 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32910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982967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3257843" y="2791056"/>
            <a:ext cx="5075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The </a:t>
            </a:r>
            <a:r>
              <a:rPr lang="en-US" altLang="zh-TW" sz="2800" b="1" dirty="0">
                <a:solidFill>
                  <a:srgbClr val="FF0000"/>
                </a:solidFill>
              </a:rPr>
              <a:t>first</a:t>
            </a:r>
            <a:r>
              <a:rPr lang="en-US" altLang="zh-TW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去向</a:t>
            </a:r>
            <a:r>
              <a:rPr lang="en-US" altLang="zh-TW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800" dirty="0"/>
              <a:t> 1D array (third step)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52E8D22-0F44-4949-9B0C-FE272FC09307}"/>
              </a:ext>
            </a:extLst>
          </p:cNvPr>
          <p:cNvSpPr txBox="1"/>
          <p:nvPr/>
        </p:nvSpPr>
        <p:spPr>
          <a:xfrm>
            <a:off x="4153251" y="1485610"/>
            <a:ext cx="74195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我們用兩個陣列，來分別儲存「去向」 、 「回向」共兩個方向的狀況，是否會出現「同一字母對應兩個不同字母」的狀況。這種我們不樂見的狀況，下稱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碰撞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(Collision)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/>
              <a:t>Choose </a:t>
            </a:r>
            <a:r>
              <a:rPr lang="en-US" altLang="zh-TW" sz="2800" dirty="0" err="1">
                <a:solidFill>
                  <a:srgbClr val="FF0000"/>
                </a:solidFill>
              </a:rPr>
              <a:t>fiv</a:t>
            </a:r>
            <a:r>
              <a:rPr lang="en-US" altLang="zh-TW" sz="2800" dirty="0"/>
              <a:t> for example. We scan it by f-&gt;</a:t>
            </a:r>
            <a:r>
              <a:rPr lang="en-US" altLang="zh-TW" sz="2800" dirty="0" err="1"/>
              <a:t>i</a:t>
            </a:r>
            <a:r>
              <a:rPr lang="en-US" altLang="zh-TW" sz="2800" dirty="0"/>
              <a:t>-&gt;v.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01D1037-C083-4F7B-92C8-DB2444F82DF2}"/>
              </a:ext>
            </a:extLst>
          </p:cNvPr>
          <p:cNvSpPr txBox="1"/>
          <p:nvPr/>
        </p:nvSpPr>
        <p:spPr>
          <a:xfrm>
            <a:off x="3275428" y="5899937"/>
            <a:ext cx="7372211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歸納出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same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patter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的條件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Step1: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兩個長度一定得相等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Step2: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不管是去向還是回向，所有字母間的對應關係都得不能出現碰撞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0823A46-4A78-49B4-BFB3-3C8AEFD71791}"/>
              </a:ext>
            </a:extLst>
          </p:cNvPr>
          <p:cNvSpPr txBox="1"/>
          <p:nvPr/>
        </p:nvSpPr>
        <p:spPr>
          <a:xfrm>
            <a:off x="7863031" y="6050363"/>
            <a:ext cx="2646485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去向確定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OK!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再來檢查回向</a:t>
            </a:r>
          </a:p>
        </p:txBody>
      </p:sp>
    </p:spTree>
    <p:extLst>
      <p:ext uri="{BB962C8B-B14F-4D97-AF65-F5344CB8AC3E}">
        <p14:creationId xmlns:p14="http://schemas.microsoft.com/office/powerpoint/2010/main" val="1100300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1" dirty="0">
                <a:latin typeface="+mn-lt"/>
              </a:rPr>
              <a:t>But how can we check if two strings have the same pattern?</a:t>
            </a:r>
            <a:endParaRPr lang="zh-TW" altLang="en-US" b="1" dirty="0">
              <a:latin typeface="+mn-lt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Sample input:</a:t>
            </a:r>
          </a:p>
          <a:p>
            <a:pPr marL="0" indent="0">
              <a:buNone/>
            </a:pPr>
            <a:r>
              <a:rPr lang="en-US" altLang="zh-TW" dirty="0"/>
              <a:t>   7 the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aaa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>
                <a:solidFill>
                  <a:srgbClr val="FF0000"/>
                </a:solidFill>
              </a:rPr>
              <a:t>fiv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fiv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fiv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fvqv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oaq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six</a:t>
            </a:r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984083"/>
              </p:ext>
            </p:extLst>
          </p:nvPr>
        </p:nvGraphicFramePr>
        <p:xfrm>
          <a:off x="3324006" y="3278907"/>
          <a:ext cx="8795840" cy="24387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9584">
                  <a:extLst>
                    <a:ext uri="{9D8B030D-6E8A-4147-A177-3AD203B41FA5}">
                      <a16:colId xmlns:a16="http://schemas.microsoft.com/office/drawing/2014/main" val="4279711912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905288413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14915798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210537310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3178853767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231454550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798144220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506501733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1597733287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416783388"/>
                    </a:ext>
                  </a:extLst>
                </a:gridCol>
              </a:tblGrid>
              <a:tr h="406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 = ‘a’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1 = ‘b’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2</a:t>
                      </a:r>
                      <a:r>
                        <a:rPr lang="en-US" altLang="zh-TW" b="0" baseline="0" dirty="0"/>
                        <a:t> = ‘c’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3</a:t>
                      </a:r>
                      <a:r>
                        <a:rPr lang="en-US" altLang="zh-TW" b="0" baseline="0" dirty="0"/>
                        <a:t> = ‘d’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4 = ‘e’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5 = ‘f’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6</a:t>
                      </a:r>
                      <a:r>
                        <a:rPr lang="en-US" altLang="zh-TW" b="0" baseline="0" dirty="0"/>
                        <a:t> = ‘g’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7 = ‘h’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8</a:t>
                      </a:r>
                      <a:r>
                        <a:rPr lang="en-US" altLang="zh-TW" b="0" baseline="0" dirty="0"/>
                        <a:t> = ‘</a:t>
                      </a:r>
                      <a:r>
                        <a:rPr lang="en-US" altLang="zh-TW" b="0" baseline="0" dirty="0" err="1"/>
                        <a:t>i</a:t>
                      </a:r>
                      <a:r>
                        <a:rPr lang="en-US" altLang="zh-TW" b="0" baseline="0" dirty="0"/>
                        <a:t>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9 = ‘j’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217890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846979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=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‘k’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 = ‘l’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 = ‘m’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 = ‘n’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 = ‘o’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 = ‘p’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 = ‘q’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 = ‘r’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 = ‘s’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r>
                        <a:rPr lang="en-US" altLang="zh-TW" baseline="0" dirty="0"/>
                        <a:t> = ‘t’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376731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44612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 = ‘u’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 = ‘v’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 = ‘w’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 = ‘x’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r>
                        <a:rPr lang="en-US" altLang="zh-TW" baseline="0" dirty="0"/>
                        <a:t> = ‘y’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 = ‘z’ 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32910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982967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3257843" y="2755687"/>
            <a:ext cx="5402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The </a:t>
            </a:r>
            <a:r>
              <a:rPr lang="en-US" altLang="zh-TW" sz="2800" b="1" dirty="0">
                <a:solidFill>
                  <a:srgbClr val="FF0000"/>
                </a:solidFill>
              </a:rPr>
              <a:t>second</a:t>
            </a:r>
            <a:r>
              <a:rPr lang="en-US" altLang="zh-TW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回向</a:t>
            </a:r>
            <a:r>
              <a:rPr lang="en-US" altLang="zh-TW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800" dirty="0"/>
              <a:t> 1D array (first step)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8098B7B-8280-46E8-9B87-D5765ED55C98}"/>
              </a:ext>
            </a:extLst>
          </p:cNvPr>
          <p:cNvSpPr txBox="1"/>
          <p:nvPr/>
        </p:nvSpPr>
        <p:spPr>
          <a:xfrm>
            <a:off x="4249966" y="1485610"/>
            <a:ext cx="74195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我們用兩個陣列，來分別儲存「去向」 、 「回向」共兩個方向的狀況，是否會出現「同一字母對應兩個不同字母」的狀況。這種我們不樂見的狀況，下稱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碰撞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(Collision)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/>
              <a:t>Choose </a:t>
            </a:r>
            <a:r>
              <a:rPr lang="en-US" altLang="zh-TW" sz="2800" dirty="0" err="1">
                <a:solidFill>
                  <a:srgbClr val="FF0000"/>
                </a:solidFill>
              </a:rPr>
              <a:t>fiv</a:t>
            </a:r>
            <a:r>
              <a:rPr lang="en-US" altLang="zh-TW" sz="2800" dirty="0"/>
              <a:t> for example. We scan it by f-&gt;</a:t>
            </a:r>
            <a:r>
              <a:rPr lang="en-US" altLang="zh-TW" sz="2800" dirty="0" err="1"/>
              <a:t>i</a:t>
            </a:r>
            <a:r>
              <a:rPr lang="en-US" altLang="zh-TW" sz="2800" dirty="0"/>
              <a:t>-&gt;v.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5706570-0825-4775-ACF8-07BF4E7C1C7C}"/>
              </a:ext>
            </a:extLst>
          </p:cNvPr>
          <p:cNvSpPr txBox="1"/>
          <p:nvPr/>
        </p:nvSpPr>
        <p:spPr>
          <a:xfrm>
            <a:off x="3275428" y="5899937"/>
            <a:ext cx="7372211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歸納出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same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patter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的條件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Step1: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兩個長度一定得相等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Step2: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不管是去向還是回向，所有字母間的對應關係都得不能出現碰撞</a:t>
            </a:r>
          </a:p>
        </p:txBody>
      </p:sp>
    </p:spTree>
    <p:extLst>
      <p:ext uri="{BB962C8B-B14F-4D97-AF65-F5344CB8AC3E}">
        <p14:creationId xmlns:p14="http://schemas.microsoft.com/office/powerpoint/2010/main" val="2922021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1" dirty="0">
                <a:latin typeface="+mn-lt"/>
              </a:rPr>
              <a:t>But how can we check if two strings have the same pattern?</a:t>
            </a:r>
            <a:endParaRPr lang="zh-TW" altLang="en-US" b="1" dirty="0">
              <a:latin typeface="+mn-lt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Sample input:</a:t>
            </a:r>
          </a:p>
          <a:p>
            <a:pPr marL="0" indent="0">
              <a:buNone/>
            </a:pPr>
            <a:r>
              <a:rPr lang="en-US" altLang="zh-TW" dirty="0"/>
              <a:t>   7 the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aaa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>
                <a:solidFill>
                  <a:srgbClr val="FF0000"/>
                </a:solidFill>
              </a:rPr>
              <a:t>fiv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fiv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fiv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fvqv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oaq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six</a:t>
            </a:r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834539"/>
              </p:ext>
            </p:extLst>
          </p:nvPr>
        </p:nvGraphicFramePr>
        <p:xfrm>
          <a:off x="3332798" y="3274586"/>
          <a:ext cx="8795840" cy="24387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9584">
                  <a:extLst>
                    <a:ext uri="{9D8B030D-6E8A-4147-A177-3AD203B41FA5}">
                      <a16:colId xmlns:a16="http://schemas.microsoft.com/office/drawing/2014/main" val="4279711912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905288413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14915798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210537310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3178853767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231454550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798144220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506501733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1597733287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416783388"/>
                    </a:ext>
                  </a:extLst>
                </a:gridCol>
              </a:tblGrid>
              <a:tr h="406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 = ‘a’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1 = ‘b’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2</a:t>
                      </a:r>
                      <a:r>
                        <a:rPr lang="en-US" altLang="zh-TW" b="0" baseline="0" dirty="0"/>
                        <a:t> = ‘c’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3</a:t>
                      </a:r>
                      <a:r>
                        <a:rPr lang="en-US" altLang="zh-TW" b="0" baseline="0" dirty="0"/>
                        <a:t> = ‘d’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4 = ‘e’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5 = ‘f’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6</a:t>
                      </a:r>
                      <a:r>
                        <a:rPr lang="en-US" altLang="zh-TW" b="0" baseline="0" dirty="0"/>
                        <a:t> = ‘g’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7 = ‘h’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8</a:t>
                      </a:r>
                      <a:r>
                        <a:rPr lang="en-US" altLang="zh-TW" b="0" baseline="0" dirty="0"/>
                        <a:t> = ‘</a:t>
                      </a:r>
                      <a:r>
                        <a:rPr lang="en-US" altLang="zh-TW" b="0" baseline="0" dirty="0" err="1"/>
                        <a:t>i</a:t>
                      </a:r>
                      <a:r>
                        <a:rPr lang="en-US" altLang="zh-TW" b="0" baseline="0" dirty="0"/>
                        <a:t>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9 = ‘j’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217890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846979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=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‘k’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 = ‘l’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 = ‘m’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 = ‘n’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 = ‘o’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 = ‘p’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 = ‘q’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 = ‘r’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 = ‘s’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r>
                        <a:rPr lang="en-US" altLang="zh-TW" baseline="0" dirty="0"/>
                        <a:t> = ‘t’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376731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44612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 = ‘u’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 = ‘v’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 = ‘w’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 = ‘x’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r>
                        <a:rPr lang="en-US" altLang="zh-TW" baseline="0" dirty="0"/>
                        <a:t> = ‘y’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 = ‘z’ 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32910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982967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3240259" y="2773069"/>
            <a:ext cx="5928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The </a:t>
            </a:r>
            <a:r>
              <a:rPr lang="en-US" altLang="zh-TW" sz="2800" b="1" dirty="0">
                <a:solidFill>
                  <a:srgbClr val="FF0000"/>
                </a:solidFill>
              </a:rPr>
              <a:t>second</a:t>
            </a:r>
            <a:r>
              <a:rPr lang="en-US" altLang="zh-TW" sz="2800" dirty="0"/>
              <a:t> </a:t>
            </a:r>
            <a:r>
              <a:rPr lang="en-US" altLang="zh-TW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回向</a:t>
            </a:r>
            <a:r>
              <a:rPr lang="en-US" altLang="zh-TW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2800" dirty="0"/>
              <a:t>1D array (second step)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0DEA30E-2C14-429F-A90E-8D12D81062D4}"/>
              </a:ext>
            </a:extLst>
          </p:cNvPr>
          <p:cNvSpPr txBox="1"/>
          <p:nvPr/>
        </p:nvSpPr>
        <p:spPr>
          <a:xfrm>
            <a:off x="4249966" y="1502992"/>
            <a:ext cx="74195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我們用兩個陣列，來分別儲存「去向」 、 「回向」共兩個方向的狀況，是否會出現「同一字母對應兩個不同字母」的狀況。這種我們不樂見的狀況，下稱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碰撞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(Collision)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/>
              <a:t>Choose </a:t>
            </a:r>
            <a:r>
              <a:rPr lang="en-US" altLang="zh-TW" sz="2800" dirty="0" err="1">
                <a:solidFill>
                  <a:srgbClr val="FF0000"/>
                </a:solidFill>
              </a:rPr>
              <a:t>fiv</a:t>
            </a:r>
            <a:r>
              <a:rPr lang="en-US" altLang="zh-TW" sz="2800" dirty="0"/>
              <a:t> for example. We scan it by f-&gt;</a:t>
            </a:r>
            <a:r>
              <a:rPr lang="en-US" altLang="zh-TW" sz="2800" dirty="0" err="1"/>
              <a:t>i</a:t>
            </a:r>
            <a:r>
              <a:rPr lang="en-US" altLang="zh-TW" sz="2800" dirty="0"/>
              <a:t>-&gt;v.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ED79B6A-AB20-4D13-A01B-CE858438EAD5}"/>
              </a:ext>
            </a:extLst>
          </p:cNvPr>
          <p:cNvSpPr txBox="1"/>
          <p:nvPr/>
        </p:nvSpPr>
        <p:spPr>
          <a:xfrm>
            <a:off x="3275428" y="5899937"/>
            <a:ext cx="7372211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歸納出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same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patter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的條件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Step1: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兩個長度一定得相等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Step2: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不管是去向還是回向，所有字母間的對應關係都得不能出現碰撞</a:t>
            </a:r>
          </a:p>
        </p:txBody>
      </p:sp>
    </p:spTree>
    <p:extLst>
      <p:ext uri="{BB962C8B-B14F-4D97-AF65-F5344CB8AC3E}">
        <p14:creationId xmlns:p14="http://schemas.microsoft.com/office/powerpoint/2010/main" val="745587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1" dirty="0">
                <a:latin typeface="+mn-lt"/>
              </a:rPr>
              <a:t>But how can we check if two strings have the same pattern?</a:t>
            </a:r>
            <a:endParaRPr lang="zh-TW" altLang="en-US" b="1" dirty="0">
              <a:latin typeface="+mn-lt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Sample input:</a:t>
            </a:r>
          </a:p>
          <a:p>
            <a:pPr marL="0" indent="0">
              <a:buNone/>
            </a:pPr>
            <a:r>
              <a:rPr lang="en-US" altLang="zh-TW" dirty="0"/>
              <a:t>   7 the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aaa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>
                <a:solidFill>
                  <a:srgbClr val="FF0000"/>
                </a:solidFill>
              </a:rPr>
              <a:t>fiv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fiv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fiv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fvqv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oaq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six</a:t>
            </a:r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522968"/>
              </p:ext>
            </p:extLst>
          </p:nvPr>
        </p:nvGraphicFramePr>
        <p:xfrm>
          <a:off x="3240259" y="3161517"/>
          <a:ext cx="8795840" cy="24387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9584">
                  <a:extLst>
                    <a:ext uri="{9D8B030D-6E8A-4147-A177-3AD203B41FA5}">
                      <a16:colId xmlns:a16="http://schemas.microsoft.com/office/drawing/2014/main" val="4279711912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905288413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14915798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210537310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3178853767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231454550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798144220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506501733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1597733287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416783388"/>
                    </a:ext>
                  </a:extLst>
                </a:gridCol>
              </a:tblGrid>
              <a:tr h="406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 = ‘a’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1 = ‘b’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2</a:t>
                      </a:r>
                      <a:r>
                        <a:rPr lang="en-US" altLang="zh-TW" b="0" baseline="0" dirty="0"/>
                        <a:t> = ‘c’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3</a:t>
                      </a:r>
                      <a:r>
                        <a:rPr lang="en-US" altLang="zh-TW" b="0" baseline="0" dirty="0"/>
                        <a:t> = ‘d’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4 = ‘e’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5 = ‘f’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6</a:t>
                      </a:r>
                      <a:r>
                        <a:rPr lang="en-US" altLang="zh-TW" b="0" baseline="0" dirty="0"/>
                        <a:t> = ‘g’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7 = ‘h’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8</a:t>
                      </a:r>
                      <a:r>
                        <a:rPr lang="en-US" altLang="zh-TW" b="0" baseline="0" dirty="0"/>
                        <a:t> = ‘</a:t>
                      </a:r>
                      <a:r>
                        <a:rPr lang="en-US" altLang="zh-TW" b="0" baseline="0" dirty="0" err="1"/>
                        <a:t>i</a:t>
                      </a:r>
                      <a:r>
                        <a:rPr lang="en-US" altLang="zh-TW" b="0" baseline="0" dirty="0"/>
                        <a:t>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9 = ‘j’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217890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i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846979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=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‘k’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 = ‘l’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 = ‘m’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 = ‘n’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 = ‘o’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 = ‘p’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 = ‘q’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 = ‘r’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 = ‘s’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r>
                        <a:rPr lang="en-US" altLang="zh-TW" baseline="0" dirty="0"/>
                        <a:t> = ‘t’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376731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44612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 = ‘u’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 = ‘v’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 = ‘w’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 = ‘x’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r>
                        <a:rPr lang="en-US" altLang="zh-TW" baseline="0" dirty="0"/>
                        <a:t> = ‘y’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 = ‘z’ 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32910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982967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3240259" y="2696741"/>
            <a:ext cx="5535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The </a:t>
            </a:r>
            <a:r>
              <a:rPr lang="en-US" altLang="zh-TW" sz="2800" b="1" dirty="0">
                <a:solidFill>
                  <a:srgbClr val="FF0000"/>
                </a:solidFill>
              </a:rPr>
              <a:t>second</a:t>
            </a:r>
            <a:r>
              <a:rPr lang="en-US" altLang="zh-TW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回向</a:t>
            </a:r>
            <a:r>
              <a:rPr lang="en-US" altLang="zh-TW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800" dirty="0"/>
              <a:t> 1D array (third step)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E6D9413-C85C-4E3D-BD62-F45883B496CA}"/>
              </a:ext>
            </a:extLst>
          </p:cNvPr>
          <p:cNvSpPr txBox="1"/>
          <p:nvPr/>
        </p:nvSpPr>
        <p:spPr>
          <a:xfrm>
            <a:off x="4179628" y="1455855"/>
            <a:ext cx="74195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我們用兩個陣列，來分別儲存「去向」 、 「回向」共兩個方向的狀況，是否會出現「同一字母對應兩個不同字母」的狀況。這種我們不樂見的狀況，下稱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碰撞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(Collision)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/>
              <a:t>Choose </a:t>
            </a:r>
            <a:r>
              <a:rPr lang="en-US" altLang="zh-TW" sz="2800" dirty="0" err="1">
                <a:solidFill>
                  <a:srgbClr val="FF0000"/>
                </a:solidFill>
              </a:rPr>
              <a:t>fiv</a:t>
            </a:r>
            <a:r>
              <a:rPr lang="en-US" altLang="zh-TW" sz="2800" dirty="0"/>
              <a:t> for example. We scan it by f-&gt;</a:t>
            </a:r>
            <a:r>
              <a:rPr lang="en-US" altLang="zh-TW" sz="2800" dirty="0" err="1"/>
              <a:t>i</a:t>
            </a:r>
            <a:r>
              <a:rPr lang="en-US" altLang="zh-TW" sz="2800" dirty="0"/>
              <a:t>-&gt;v.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62504D6-DC8C-461C-8620-033C21326551}"/>
              </a:ext>
            </a:extLst>
          </p:cNvPr>
          <p:cNvSpPr txBox="1"/>
          <p:nvPr/>
        </p:nvSpPr>
        <p:spPr>
          <a:xfrm>
            <a:off x="3275428" y="5899937"/>
            <a:ext cx="7372211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歸納出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same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patter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的條件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Step1: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兩個長度一定得相等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Step2: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不管是去向還是回向，所有字母間的對應關係都得不能出現碰撞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650D94B-783C-4003-92C7-657BE4FBC904}"/>
              </a:ext>
            </a:extLst>
          </p:cNvPr>
          <p:cNvSpPr txBox="1"/>
          <p:nvPr/>
        </p:nvSpPr>
        <p:spPr>
          <a:xfrm>
            <a:off x="7737153" y="5915339"/>
            <a:ext cx="2778447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回向確定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OK!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因為去回都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確實是同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pattern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8377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1" dirty="0">
                <a:latin typeface="+mn-lt"/>
              </a:rPr>
              <a:t>But how can we check if two strings have the same pattern?</a:t>
            </a:r>
            <a:endParaRPr lang="zh-TW" altLang="en-US" b="1" dirty="0">
              <a:latin typeface="+mn-lt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Sample input:</a:t>
            </a:r>
          </a:p>
          <a:p>
            <a:pPr marL="0" indent="0">
              <a:buNone/>
            </a:pPr>
            <a:r>
              <a:rPr lang="en-US" altLang="zh-TW" dirty="0"/>
              <a:t>   7 the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>
                <a:solidFill>
                  <a:srgbClr val="FF0000"/>
                </a:solidFill>
              </a:rPr>
              <a:t>aaa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fiv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fiv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fiv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fvqv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oaq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six</a:t>
            </a:r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864097"/>
              </p:ext>
            </p:extLst>
          </p:nvPr>
        </p:nvGraphicFramePr>
        <p:xfrm>
          <a:off x="3396160" y="3350583"/>
          <a:ext cx="8795840" cy="24387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9584">
                  <a:extLst>
                    <a:ext uri="{9D8B030D-6E8A-4147-A177-3AD203B41FA5}">
                      <a16:colId xmlns:a16="http://schemas.microsoft.com/office/drawing/2014/main" val="4279711912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905288413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14915798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210537310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3178853767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231454550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798144220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506501733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1597733287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416783388"/>
                    </a:ext>
                  </a:extLst>
                </a:gridCol>
              </a:tblGrid>
              <a:tr h="406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 = ‘a’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1 = ‘b’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2</a:t>
                      </a:r>
                      <a:r>
                        <a:rPr lang="en-US" altLang="zh-TW" b="0" baseline="0" dirty="0"/>
                        <a:t> = ‘c’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3</a:t>
                      </a:r>
                      <a:r>
                        <a:rPr lang="en-US" altLang="zh-TW" b="0" baseline="0" dirty="0"/>
                        <a:t> = ‘d’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4 = ‘e’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5 = ‘f’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6</a:t>
                      </a:r>
                      <a:r>
                        <a:rPr lang="en-US" altLang="zh-TW" b="0" baseline="0" dirty="0"/>
                        <a:t> = ‘g’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7 = ‘h’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8</a:t>
                      </a:r>
                      <a:r>
                        <a:rPr lang="en-US" altLang="zh-TW" b="0" baseline="0" dirty="0"/>
                        <a:t> = ‘</a:t>
                      </a:r>
                      <a:r>
                        <a:rPr lang="en-US" altLang="zh-TW" b="0" baseline="0" dirty="0" err="1"/>
                        <a:t>i</a:t>
                      </a:r>
                      <a:r>
                        <a:rPr lang="en-US" altLang="zh-TW" b="0" baseline="0" dirty="0"/>
                        <a:t>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9 = ‘j’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217890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846979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=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‘k’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 = ‘l’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 = ‘m’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 = ‘n’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 = ‘o’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 = ‘p’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 = ‘q’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 = ‘r’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 = ‘s’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r>
                        <a:rPr lang="en-US" altLang="zh-TW" baseline="0" dirty="0"/>
                        <a:t> = ‘t’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376731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44612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 = ‘u’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 = ‘v’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 = ‘w’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 = ‘x’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r>
                        <a:rPr lang="en-US" altLang="zh-TW" baseline="0" dirty="0"/>
                        <a:t> = ‘y’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 = ‘z’ 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32910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982967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3275428" y="2850348"/>
            <a:ext cx="4941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The </a:t>
            </a:r>
            <a:r>
              <a:rPr lang="en-US" altLang="zh-TW" sz="2800" b="1" dirty="0">
                <a:solidFill>
                  <a:srgbClr val="FF0000"/>
                </a:solidFill>
              </a:rPr>
              <a:t>first</a:t>
            </a:r>
            <a:r>
              <a:rPr lang="en-US" altLang="zh-TW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去向</a:t>
            </a:r>
            <a:r>
              <a:rPr lang="en-US" altLang="zh-TW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800" dirty="0"/>
              <a:t> 1D array (first step)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26E3EE0-3C79-4101-9579-B50E69BCAF8F}"/>
              </a:ext>
            </a:extLst>
          </p:cNvPr>
          <p:cNvSpPr txBox="1"/>
          <p:nvPr/>
        </p:nvSpPr>
        <p:spPr>
          <a:xfrm>
            <a:off x="3275428" y="5899937"/>
            <a:ext cx="7372211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歸納出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same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patter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的條件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Step1: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兩個長度一定得相等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Step2: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不管是去向還是回向，所有字母間的對應關係都得不能出現碰撞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50FD2E8-D092-40CB-A198-BE0C62AC8978}"/>
              </a:ext>
            </a:extLst>
          </p:cNvPr>
          <p:cNvSpPr txBox="1"/>
          <p:nvPr/>
        </p:nvSpPr>
        <p:spPr>
          <a:xfrm>
            <a:off x="4179628" y="1455855"/>
            <a:ext cx="74195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我們用兩個陣列，來分別儲存「去向」 、 「回向」共兩個方向的狀況，是否會出現「同一字母對應兩個不同字母」的狀況。這種我們不樂見的狀況，下稱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碰撞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(Collision)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/>
              <a:t>Choose </a:t>
            </a:r>
            <a:r>
              <a:rPr lang="en-US" altLang="zh-TW" sz="2800" dirty="0" err="1">
                <a:solidFill>
                  <a:srgbClr val="FF0000"/>
                </a:solidFill>
              </a:rPr>
              <a:t>aaa</a:t>
            </a:r>
            <a:r>
              <a:rPr lang="en-US" altLang="zh-TW" sz="2800" dirty="0"/>
              <a:t> for example. We scan it by a-&gt;a-&gt;a.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47762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1" dirty="0">
                <a:latin typeface="+mn-lt"/>
              </a:rPr>
              <a:t>But how can we check if two strings have the same pattern?</a:t>
            </a:r>
            <a:endParaRPr lang="zh-TW" altLang="en-US" b="1" dirty="0">
              <a:latin typeface="+mn-lt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Sample input:</a:t>
            </a:r>
          </a:p>
          <a:p>
            <a:pPr marL="0" indent="0">
              <a:buNone/>
            </a:pPr>
            <a:r>
              <a:rPr lang="en-US" altLang="zh-TW" dirty="0"/>
              <a:t>   7 the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>
                <a:solidFill>
                  <a:srgbClr val="FF0000"/>
                </a:solidFill>
              </a:rPr>
              <a:t>aaa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fiv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fiv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fiv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fvqv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oaq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six</a:t>
            </a:r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592673"/>
              </p:ext>
            </p:extLst>
          </p:nvPr>
        </p:nvGraphicFramePr>
        <p:xfrm>
          <a:off x="3275428" y="3326222"/>
          <a:ext cx="8795840" cy="24387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9584">
                  <a:extLst>
                    <a:ext uri="{9D8B030D-6E8A-4147-A177-3AD203B41FA5}">
                      <a16:colId xmlns:a16="http://schemas.microsoft.com/office/drawing/2014/main" val="4279711912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905288413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14915798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210537310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3178853767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231454550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798144220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2506501733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1597733287"/>
                    </a:ext>
                  </a:extLst>
                </a:gridCol>
                <a:gridCol w="879584">
                  <a:extLst>
                    <a:ext uri="{9D8B030D-6E8A-4147-A177-3AD203B41FA5}">
                      <a16:colId xmlns:a16="http://schemas.microsoft.com/office/drawing/2014/main" val="416783388"/>
                    </a:ext>
                  </a:extLst>
                </a:gridCol>
              </a:tblGrid>
              <a:tr h="406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 = ‘a’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1 = ‘b’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2</a:t>
                      </a:r>
                      <a:r>
                        <a:rPr lang="en-US" altLang="zh-TW" b="0" baseline="0" dirty="0"/>
                        <a:t> = ‘c’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3</a:t>
                      </a:r>
                      <a:r>
                        <a:rPr lang="en-US" altLang="zh-TW" b="0" baseline="0" dirty="0"/>
                        <a:t> = ‘d’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4 = ‘e’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5 = ‘f’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6</a:t>
                      </a:r>
                      <a:r>
                        <a:rPr lang="en-US" altLang="zh-TW" b="0" baseline="0" dirty="0"/>
                        <a:t> = ‘g’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7 = ‘h’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8</a:t>
                      </a:r>
                      <a:r>
                        <a:rPr lang="en-US" altLang="zh-TW" b="0" baseline="0" dirty="0"/>
                        <a:t> = ‘</a:t>
                      </a:r>
                      <a:r>
                        <a:rPr lang="en-US" altLang="zh-TW" b="0" baseline="0" dirty="0" err="1"/>
                        <a:t>i</a:t>
                      </a:r>
                      <a:r>
                        <a:rPr lang="en-US" altLang="zh-TW" b="0" baseline="0" dirty="0"/>
                        <a:t>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9 = ‘j’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217890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h</a:t>
                      </a:r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846979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=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‘k’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 = ‘l’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 = ‘m’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 = ‘n’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 = ‘o’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 = ‘p’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 = ‘q’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 = ‘r’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 = ‘s’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r>
                        <a:rPr lang="en-US" altLang="zh-TW" baseline="0" dirty="0"/>
                        <a:t> = ‘t’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376731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44612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 = ‘u’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 = ‘v’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 = ‘w’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 = ‘x’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r>
                        <a:rPr lang="en-US" altLang="zh-TW" baseline="0" dirty="0"/>
                        <a:t> = ‘y’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 = ‘z’ 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32910"/>
                  </a:ext>
                </a:extLst>
              </a:tr>
              <a:tr h="406463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982967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3275428" y="2772622"/>
            <a:ext cx="5410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The </a:t>
            </a:r>
            <a:r>
              <a:rPr lang="en-US" altLang="zh-TW" sz="2800" b="1" dirty="0">
                <a:solidFill>
                  <a:srgbClr val="FF0000"/>
                </a:solidFill>
              </a:rPr>
              <a:t>first</a:t>
            </a:r>
            <a:r>
              <a:rPr lang="en-US" altLang="zh-TW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去向</a:t>
            </a:r>
            <a:r>
              <a:rPr lang="en-US" altLang="zh-TW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sz="2800" dirty="0"/>
              <a:t> 1D array (second step)</a:t>
            </a:r>
            <a:endParaRPr lang="zh-TW" altLang="en-US" sz="2800" dirty="0"/>
          </a:p>
        </p:txBody>
      </p:sp>
      <p:sp>
        <p:nvSpPr>
          <p:cNvPr id="2" name="乘號 1"/>
          <p:cNvSpPr/>
          <p:nvPr/>
        </p:nvSpPr>
        <p:spPr>
          <a:xfrm>
            <a:off x="2582934" y="3704990"/>
            <a:ext cx="1059786" cy="101552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223296" y="4489289"/>
            <a:ext cx="2917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Collision happens!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FB96624-576C-4806-9ABA-5729A8B91603}"/>
              </a:ext>
            </a:extLst>
          </p:cNvPr>
          <p:cNvSpPr txBox="1"/>
          <p:nvPr/>
        </p:nvSpPr>
        <p:spPr>
          <a:xfrm>
            <a:off x="3275428" y="5899937"/>
            <a:ext cx="7372211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歸納出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same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patter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的條件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Step1: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兩個長度一定得相等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Step2: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不管是去向還是回向，所有字母間的對應關係都得不能出現碰撞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C373F9-3411-4358-BE46-B648BAD47E51}"/>
              </a:ext>
            </a:extLst>
          </p:cNvPr>
          <p:cNvSpPr txBox="1"/>
          <p:nvPr/>
        </p:nvSpPr>
        <p:spPr>
          <a:xfrm>
            <a:off x="4179628" y="1455855"/>
            <a:ext cx="74195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我們用兩個陣列，來分別儲存「去向」 、 「回向」共兩個方向的狀況，是否會出現「同一字母對應兩個不同字母」的狀況。這種我們不樂見的狀況，下稱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碰撞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(Collision)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/>
              <a:t>Choose </a:t>
            </a:r>
            <a:r>
              <a:rPr lang="en-US" altLang="zh-TW" sz="2800" dirty="0" err="1">
                <a:solidFill>
                  <a:srgbClr val="FF0000"/>
                </a:solidFill>
              </a:rPr>
              <a:t>aaa</a:t>
            </a:r>
            <a:r>
              <a:rPr lang="en-US" altLang="zh-TW" sz="2800" dirty="0"/>
              <a:t> for example. We scan it by a-&gt;a-&gt;a.</a:t>
            </a:r>
            <a:endParaRPr lang="zh-TW" altLang="en-US" sz="28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6F5292F-693E-4F50-8CA1-AD11EF901D29}"/>
              </a:ext>
            </a:extLst>
          </p:cNvPr>
          <p:cNvSpPr txBox="1"/>
          <p:nvPr/>
        </p:nvSpPr>
        <p:spPr>
          <a:xfrm>
            <a:off x="7112977" y="6050363"/>
            <a:ext cx="3396539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去向發生碰撞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代表不是同個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pattern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3464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+mn-lt"/>
              </a:rPr>
              <a:t>The main function</a:t>
            </a:r>
            <a:endParaRPr lang="zh-TW" altLang="en-US" b="1" dirty="0">
              <a:latin typeface="+mn-lt"/>
            </a:endParaRPr>
          </a:p>
        </p:txBody>
      </p:sp>
      <p:sp>
        <p:nvSpPr>
          <p:cNvPr id="9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7827" y="1692972"/>
            <a:ext cx="5478865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#include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&lt;stdio.h&gt;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20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#include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&lt;string.h&gt;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TW" sz="20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N; </a:t>
            </a:r>
            <a:endParaRPr kumimoji="0" lang="en-US" altLang="zh-TW" sz="20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char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str[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5000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][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5010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]; </a:t>
            </a:r>
            <a:endParaRPr kumimoji="0" lang="en-US" altLang="zh-TW" sz="20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f[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5000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]; </a:t>
            </a:r>
            <a:endParaRPr kumimoji="0" lang="en-US" altLang="zh-TW" sz="20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temp =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sz="20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main(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void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{ </a:t>
            </a:r>
            <a:endParaRPr kumimoji="0" lang="en-US" altLang="zh-TW" sz="20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char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P[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5010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]; </a:t>
            </a:r>
            <a:endParaRPr kumimoji="0" lang="en-US" altLang="zh-TW" sz="20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scanf(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"%d %s"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,&amp;N,P); </a:t>
            </a:r>
            <a:endParaRPr kumimoji="0" lang="en-US" altLang="zh-TW" sz="20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for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i=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;i&lt;N;i++){ </a:t>
            </a:r>
            <a:endParaRPr kumimoji="0" lang="en-US" altLang="zh-TW" sz="20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char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input[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5010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]; </a:t>
            </a:r>
            <a:endParaRPr kumimoji="0" lang="en-US" altLang="zh-TW" sz="20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flag =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sz="20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scanf(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"%s"</a:t>
            </a: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,input);</a:t>
            </a:r>
            <a:endParaRPr kumimoji="0" lang="en-US" altLang="zh-TW" sz="20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>
                <a:solidFill>
                  <a:srgbClr val="37474F"/>
                </a:solidFill>
                <a:latin typeface="Arial Unicode MS"/>
                <a:ea typeface="Roboto Mono"/>
              </a:rPr>
              <a:t>        </a:t>
            </a:r>
            <a:r>
              <a:rPr lang="en-US" altLang="zh-TW" sz="2000" b="1" dirty="0">
                <a:solidFill>
                  <a:srgbClr val="FF0000"/>
                </a:solidFill>
                <a:latin typeface="Arial Unicode MS"/>
                <a:ea typeface="Roboto Mono"/>
              </a:rPr>
              <a:t>//1. Check pattern and store the string if matched</a:t>
            </a:r>
            <a:endParaRPr kumimoji="0" lang="en-US" altLang="zh-TW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Unicode MS"/>
              <a:ea typeface="Roboto Mon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lang="en-US" altLang="zh-TW" sz="2000" b="1" dirty="0">
                <a:solidFill>
                  <a:srgbClr val="3F51B5"/>
                </a:solidFill>
                <a:latin typeface="Arial Unicode MS"/>
                <a:ea typeface="Roboto Mono"/>
              </a:rPr>
              <a:t>   }//end for</a:t>
            </a:r>
            <a:endParaRPr kumimoji="0" lang="en-US" altLang="zh-TW" sz="20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467599" y="212273"/>
            <a:ext cx="25266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>
                <a:solidFill>
                  <a:srgbClr val="37474F"/>
                </a:solidFill>
                <a:latin typeface="Arial Unicode MS"/>
                <a:ea typeface="Roboto Mono"/>
              </a:rPr>
              <a:t>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>
                <a:solidFill>
                  <a:srgbClr val="D81B60"/>
                </a:solidFill>
                <a:latin typeface="Arial Unicode MS"/>
                <a:ea typeface="Roboto Mono"/>
              </a:rPr>
              <a:t>    </a:t>
            </a:r>
            <a:r>
              <a:rPr lang="en-US" altLang="zh-TW" sz="2000" b="1" dirty="0">
                <a:solidFill>
                  <a:srgbClr val="FF0000"/>
                </a:solidFill>
                <a:latin typeface="Arial Unicode MS"/>
                <a:ea typeface="Roboto Mono"/>
              </a:rPr>
              <a:t>//2. Sort the 2D array</a:t>
            </a:r>
            <a:endParaRPr lang="en-US" altLang="zh-TW" sz="2000" b="1" dirty="0">
              <a:solidFill>
                <a:srgbClr val="37474F"/>
              </a:solidFill>
              <a:latin typeface="Arial Unicode MS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>
                <a:solidFill>
                  <a:srgbClr val="37474F"/>
                </a:solidFill>
                <a:latin typeface="Arial Unicode MS"/>
                <a:ea typeface="Roboto Mono"/>
              </a:rPr>
              <a:t>    </a:t>
            </a:r>
            <a:r>
              <a:rPr lang="en-US" altLang="zh-TW" sz="2000" b="1" dirty="0">
                <a:solidFill>
                  <a:srgbClr val="FF0000"/>
                </a:solidFill>
                <a:latin typeface="Arial Unicode MS"/>
                <a:ea typeface="Roboto Mono"/>
              </a:rPr>
              <a:t>//3. Output</a:t>
            </a:r>
            <a:r>
              <a:rPr lang="zh-TW" altLang="zh-TW" sz="2000" b="1" dirty="0">
                <a:solidFill>
                  <a:srgbClr val="37474F"/>
                </a:solidFill>
                <a:latin typeface="Arial Unicode MS"/>
                <a:ea typeface="Roboto Mono"/>
              </a:rPr>
              <a:t> </a:t>
            </a:r>
            <a:endParaRPr lang="zh-TW" altLang="zh-TW" sz="2000" b="1" dirty="0">
              <a:latin typeface="Arial" panose="020B0604020202020204" pitchFamily="34" charset="0"/>
            </a:endParaRPr>
          </a:p>
          <a:p>
            <a:pPr lvl="0"/>
            <a:r>
              <a:rPr lang="zh-TW" altLang="zh-TW" sz="2000" b="1" dirty="0">
                <a:solidFill>
                  <a:srgbClr val="37474F"/>
                </a:solidFill>
                <a:latin typeface="Arial Unicode MS"/>
                <a:ea typeface="Roboto Mono"/>
              </a:rPr>
              <a:t>}</a:t>
            </a:r>
            <a:r>
              <a:rPr lang="en-US" altLang="zh-TW" sz="2000" b="1" dirty="0">
                <a:solidFill>
                  <a:srgbClr val="37474F"/>
                </a:solidFill>
                <a:latin typeface="Arial Unicode MS"/>
                <a:ea typeface="Roboto Mono"/>
              </a:rPr>
              <a:t>//end main</a:t>
            </a:r>
            <a:r>
              <a:rPr lang="zh-TW" altLang="zh-TW" sz="2000" b="1" dirty="0">
                <a:solidFill>
                  <a:srgbClr val="37474F"/>
                </a:solidFill>
                <a:latin typeface="Arial Unicode MS"/>
                <a:ea typeface="Roboto Mono"/>
              </a:rPr>
              <a:t> </a:t>
            </a:r>
            <a:endParaRPr lang="en-US" altLang="zh-TW" sz="2000" b="1" dirty="0">
              <a:solidFill>
                <a:srgbClr val="37474F"/>
              </a:solidFill>
              <a:latin typeface="Arial Unicode MS"/>
              <a:ea typeface="Roboto Mono"/>
            </a:endParaRPr>
          </a:p>
        </p:txBody>
      </p:sp>
      <p:sp>
        <p:nvSpPr>
          <p:cNvPr id="11" name="向右箭號 10"/>
          <p:cNvSpPr/>
          <p:nvPr/>
        </p:nvSpPr>
        <p:spPr>
          <a:xfrm>
            <a:off x="2770280" y="2744335"/>
            <a:ext cx="1649320" cy="14038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598177" y="2552915"/>
            <a:ext cx="5134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 2D array storing the answer</a:t>
            </a:r>
            <a:endParaRPr lang="zh-TW" altLang="en-US" sz="2800" dirty="0"/>
          </a:p>
        </p:txBody>
      </p:sp>
      <p:sp>
        <p:nvSpPr>
          <p:cNvPr id="15" name="向右箭號 14"/>
          <p:cNvSpPr/>
          <p:nvPr/>
        </p:nvSpPr>
        <p:spPr>
          <a:xfrm>
            <a:off x="1947976" y="3349713"/>
            <a:ext cx="1649320" cy="14038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759977" y="3133668"/>
            <a:ext cx="51344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How many different strings</a:t>
            </a:r>
          </a:p>
          <a:p>
            <a:r>
              <a:rPr lang="en-US" altLang="zh-TW" sz="2800" dirty="0"/>
              <a:t>that have the same pattern as P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2524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619404" y="4329874"/>
            <a:ext cx="3395373" cy="4215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1074218" y="1999207"/>
            <a:ext cx="1928274" cy="463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606894" y="3478717"/>
            <a:ext cx="1710197" cy="450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450032" y="2851552"/>
            <a:ext cx="1636079" cy="423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+mn-lt"/>
              </a:rPr>
              <a:t>Code for pattern checking</a:t>
            </a:r>
            <a:endParaRPr lang="zh-TW" altLang="en-US" b="1" dirty="0">
              <a:latin typeface="+mn-lt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91928" y="1345504"/>
            <a:ext cx="500457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check(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char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* input,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char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* P) { 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b="1" dirty="0">
                <a:solidFill>
                  <a:srgbClr val="3F51B5"/>
                </a:solidFill>
                <a:latin typeface="Arial Unicode MS"/>
                <a:ea typeface="Roboto Mono"/>
              </a:rPr>
              <a:t>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char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alph1[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26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 = {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'\0'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}; 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b="1" dirty="0">
                <a:solidFill>
                  <a:srgbClr val="3F51B5"/>
                </a:solidFill>
                <a:latin typeface="Arial Unicode MS"/>
                <a:ea typeface="Roboto Mono"/>
              </a:rPr>
              <a:t>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char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alph2[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26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 = {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'\0'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}; 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b="1" dirty="0">
                <a:solidFill>
                  <a:srgbClr val="3F51B5"/>
                </a:solidFill>
                <a:latin typeface="Arial Unicode MS"/>
                <a:ea typeface="Roboto Mono"/>
              </a:rPr>
              <a:t>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(strlen(input)!=strlen(P)) 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b="1" dirty="0">
                <a:solidFill>
                  <a:srgbClr val="3F51B5"/>
                </a:solidFill>
                <a:latin typeface="Arial Unicode MS"/>
                <a:ea typeface="Roboto Mono"/>
              </a:rPr>
              <a:t>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return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b="1" dirty="0">
                <a:solidFill>
                  <a:srgbClr val="3F51B5"/>
                </a:solidFill>
                <a:latin typeface="Arial Unicode MS"/>
                <a:ea typeface="Roboto Mono"/>
              </a:rPr>
              <a:t>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else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{ 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b="1" dirty="0">
                <a:solidFill>
                  <a:srgbClr val="3F51B5"/>
                </a:solidFill>
                <a:latin typeface="Arial Unicode MS"/>
                <a:ea typeface="Roboto Mono"/>
              </a:rPr>
              <a:t>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for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i=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;i&lt;strlen(P);i++){ 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b="1" dirty="0">
                <a:solidFill>
                  <a:srgbClr val="3F51B5"/>
                </a:solidFill>
                <a:latin typeface="Arial Unicode MS"/>
                <a:ea typeface="Roboto Mono"/>
              </a:rPr>
              <a:t>    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idx1 = input[i] -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'a'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b="1" dirty="0">
                <a:solidFill>
                  <a:srgbClr val="3F51B5"/>
                </a:solidFill>
                <a:latin typeface="Arial Unicode MS"/>
                <a:ea typeface="Roboto Mono"/>
              </a:rPr>
              <a:t>    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idx2 = P[i] -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'a'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b="1" dirty="0">
                <a:solidFill>
                  <a:srgbClr val="3F51B5"/>
                </a:solidFill>
                <a:latin typeface="Arial Unicode MS"/>
                <a:ea typeface="Roboto Mono"/>
              </a:rPr>
              <a:t>    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(alph1[idx1]==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'\0'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&amp;&amp; alph2[idx2]==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'\0'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){ 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b="1" dirty="0">
                <a:solidFill>
                  <a:srgbClr val="37474F"/>
                </a:solidFill>
                <a:latin typeface="Arial Unicode MS"/>
                <a:ea typeface="Roboto Mono"/>
              </a:rPr>
              <a:t>        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alph1[idx1] = P[i]; 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b="1" dirty="0">
                <a:solidFill>
                  <a:srgbClr val="37474F"/>
                </a:solidFill>
                <a:latin typeface="Arial Unicode MS"/>
                <a:ea typeface="Roboto Mono"/>
              </a:rPr>
              <a:t>        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alph2[idx2] = input[i]; 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b="1" dirty="0">
                <a:solidFill>
                  <a:srgbClr val="37474F"/>
                </a:solidFill>
                <a:latin typeface="Arial Unicode MS"/>
                <a:ea typeface="Roboto Mono"/>
              </a:rPr>
              <a:t>    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b="1" dirty="0">
                <a:solidFill>
                  <a:srgbClr val="37474F"/>
                </a:solidFill>
                <a:latin typeface="Arial Unicode MS"/>
                <a:ea typeface="Roboto Mono"/>
              </a:rPr>
              <a:t>   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else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{ 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1400" b="1" dirty="0">
                <a:solidFill>
                  <a:srgbClr val="3F51B5"/>
                </a:solidFill>
                <a:latin typeface="Arial Unicode MS"/>
                <a:ea typeface="Roboto Mono"/>
              </a:rPr>
              <a:t>        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(alph1[idx1]==P[i]&amp;&amp;alph2[idx2]==input[i]) </a:t>
            </a:r>
            <a:r>
              <a:rPr lang="zh-TW" altLang="zh-TW" sz="1400" b="1" dirty="0">
                <a:solidFill>
                  <a:srgbClr val="3F51B5"/>
                </a:solidFill>
                <a:latin typeface="Arial Unicode MS"/>
                <a:ea typeface="Roboto Mono"/>
              </a:rPr>
              <a:t>continue</a:t>
            </a:r>
            <a:r>
              <a:rPr lang="zh-TW" altLang="zh-TW" sz="1400" b="1" dirty="0">
                <a:solidFill>
                  <a:srgbClr val="37474F"/>
                </a:solidFill>
                <a:latin typeface="Arial Unicode MS"/>
                <a:ea typeface="Roboto Mono"/>
              </a:rPr>
              <a:t>; 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b="1" dirty="0">
                <a:solidFill>
                  <a:srgbClr val="3F51B5"/>
                </a:solidFill>
                <a:latin typeface="Arial Unicode MS"/>
                <a:ea typeface="Roboto Mono"/>
              </a:rPr>
              <a:t>        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else</a:t>
            </a:r>
            <a:r>
              <a:rPr lang="en-US" altLang="zh-TW" sz="1400" b="1" dirty="0">
                <a:solidFill>
                  <a:srgbClr val="37474F"/>
                </a:solidFill>
                <a:latin typeface="Arial Unicode MS"/>
                <a:ea typeface="Roboto Mono"/>
              </a:rPr>
              <a:t>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return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b="1" dirty="0">
                <a:solidFill>
                  <a:srgbClr val="37474F"/>
                </a:solidFill>
                <a:latin typeface="Arial Unicode MS"/>
                <a:ea typeface="Roboto Mono"/>
              </a:rPr>
              <a:t>    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b="1" dirty="0">
                <a:solidFill>
                  <a:srgbClr val="37474F"/>
                </a:solidFill>
                <a:latin typeface="Arial Unicode MS"/>
                <a:ea typeface="Roboto Mono"/>
              </a:rPr>
              <a:t>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b="1" dirty="0">
                <a:solidFill>
                  <a:srgbClr val="37474F"/>
                </a:solidFill>
                <a:latin typeface="Arial Unicode MS"/>
                <a:ea typeface="Roboto Mono"/>
              </a:rPr>
              <a:t>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b="1" dirty="0">
                <a:solidFill>
                  <a:srgbClr val="3F51B5"/>
                </a:solidFill>
                <a:latin typeface="Arial Unicode MS"/>
                <a:ea typeface="Roboto Mono"/>
              </a:rPr>
              <a:t>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return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3113180" y="2129292"/>
            <a:ext cx="2479210" cy="91823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3177847" y="3027948"/>
            <a:ext cx="2479210" cy="91823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814290" y="2849645"/>
            <a:ext cx="6143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分別取得</a:t>
            </a:r>
            <a:r>
              <a:rPr lang="zh-TW" altLang="en-US" sz="14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去向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zh-TW" altLang="en-US" sz="14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回向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14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固定不動、等著被對應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array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的元素的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第一次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iteration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是第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個元素、第二次是第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個、第三次是第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……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etc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703078" y="1881166"/>
            <a:ext cx="5134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 length must be equal</a:t>
            </a:r>
            <a:endParaRPr lang="zh-TW" altLang="en-US" sz="2800" dirty="0"/>
          </a:p>
        </p:txBody>
      </p:sp>
      <p:sp>
        <p:nvSpPr>
          <p:cNvPr id="14" name="向右箭號 13"/>
          <p:cNvSpPr/>
          <p:nvPr/>
        </p:nvSpPr>
        <p:spPr>
          <a:xfrm>
            <a:off x="5128439" y="4403673"/>
            <a:ext cx="2479210" cy="91823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3510066" y="3715810"/>
            <a:ext cx="2479210" cy="91823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6096000" y="3478717"/>
            <a:ext cx="5134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當目前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alph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陣列為空，可以寫入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298611"/>
              </p:ext>
            </p:extLst>
          </p:nvPr>
        </p:nvGraphicFramePr>
        <p:xfrm>
          <a:off x="8610282" y="125352"/>
          <a:ext cx="3120570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40190">
                  <a:extLst>
                    <a:ext uri="{9D8B030D-6E8A-4147-A177-3AD203B41FA5}">
                      <a16:colId xmlns:a16="http://schemas.microsoft.com/office/drawing/2014/main" val="2324473762"/>
                    </a:ext>
                  </a:extLst>
                </a:gridCol>
                <a:gridCol w="1040190">
                  <a:extLst>
                    <a:ext uri="{9D8B030D-6E8A-4147-A177-3AD203B41FA5}">
                      <a16:colId xmlns:a16="http://schemas.microsoft.com/office/drawing/2014/main" val="1418855458"/>
                    </a:ext>
                  </a:extLst>
                </a:gridCol>
                <a:gridCol w="1040190">
                  <a:extLst>
                    <a:ext uri="{9D8B030D-6E8A-4147-A177-3AD203B41FA5}">
                      <a16:colId xmlns:a16="http://schemas.microsoft.com/office/drawing/2014/main" val="3966818750"/>
                    </a:ext>
                  </a:extLst>
                </a:gridCol>
              </a:tblGrid>
              <a:tr h="361268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5</a:t>
                      </a:r>
                      <a:r>
                        <a:rPr lang="en-US" altLang="zh-TW" b="0" baseline="0" dirty="0"/>
                        <a:t> = ‘f’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8</a:t>
                      </a:r>
                      <a:r>
                        <a:rPr lang="en-US" altLang="zh-TW" b="0" baseline="0" dirty="0"/>
                        <a:t> = ‘</a:t>
                      </a:r>
                      <a:r>
                        <a:rPr lang="en-US" altLang="zh-TW" b="0" baseline="0" dirty="0" err="1"/>
                        <a:t>i</a:t>
                      </a:r>
                      <a:r>
                        <a:rPr lang="en-US" altLang="zh-TW" b="0" baseline="0" dirty="0"/>
                        <a:t>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21 = ‘v’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329399"/>
                  </a:ext>
                </a:extLst>
              </a:tr>
              <a:tr h="36126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842038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489349"/>
              </p:ext>
            </p:extLst>
          </p:nvPr>
        </p:nvGraphicFramePr>
        <p:xfrm>
          <a:off x="8626611" y="1146705"/>
          <a:ext cx="3120570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40190">
                  <a:extLst>
                    <a:ext uri="{9D8B030D-6E8A-4147-A177-3AD203B41FA5}">
                      <a16:colId xmlns:a16="http://schemas.microsoft.com/office/drawing/2014/main" val="2324473762"/>
                    </a:ext>
                  </a:extLst>
                </a:gridCol>
                <a:gridCol w="1040190">
                  <a:extLst>
                    <a:ext uri="{9D8B030D-6E8A-4147-A177-3AD203B41FA5}">
                      <a16:colId xmlns:a16="http://schemas.microsoft.com/office/drawing/2014/main" val="1418855458"/>
                    </a:ext>
                  </a:extLst>
                </a:gridCol>
                <a:gridCol w="1040190">
                  <a:extLst>
                    <a:ext uri="{9D8B030D-6E8A-4147-A177-3AD203B41FA5}">
                      <a16:colId xmlns:a16="http://schemas.microsoft.com/office/drawing/2014/main" val="3966818750"/>
                    </a:ext>
                  </a:extLst>
                </a:gridCol>
              </a:tblGrid>
              <a:tr h="361268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4 = ‘e’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baseline="0" dirty="0"/>
                        <a:t>7 = ‘h’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19 = ‘t’</a:t>
                      </a:r>
                      <a:endParaRPr lang="zh-TW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329399"/>
                  </a:ext>
                </a:extLst>
              </a:tr>
              <a:tr h="36126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842038"/>
                  </a:ext>
                </a:extLst>
              </a:tr>
            </a:tbl>
          </a:graphicData>
        </a:graphic>
      </p:graphicFrame>
      <p:grpSp>
        <p:nvGrpSpPr>
          <p:cNvPr id="11" name="群組 10">
            <a:extLst>
              <a:ext uri="{FF2B5EF4-FFF2-40B4-BE49-F238E27FC236}">
                <a16:creationId xmlns:a16="http://schemas.microsoft.com/office/drawing/2014/main" id="{E80B162B-193E-4037-BCEF-8510CDF099CC}"/>
              </a:ext>
            </a:extLst>
          </p:cNvPr>
          <p:cNvGrpSpPr/>
          <p:nvPr/>
        </p:nvGrpSpPr>
        <p:grpSpPr>
          <a:xfrm>
            <a:off x="8999396" y="491112"/>
            <a:ext cx="2365719" cy="1404016"/>
            <a:chOff x="8999396" y="491112"/>
            <a:chExt cx="2365719" cy="140401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930927A4-A1A3-4D1B-A215-E34ED9AADCF1}"/>
                </a:ext>
              </a:extLst>
            </p:cNvPr>
            <p:cNvGrpSpPr/>
            <p:nvPr/>
          </p:nvGrpSpPr>
          <p:grpSpPr>
            <a:xfrm>
              <a:off x="9008676" y="491112"/>
              <a:ext cx="2356439" cy="391610"/>
              <a:chOff x="6509657" y="534414"/>
              <a:chExt cx="2356439" cy="391610"/>
            </a:xfrm>
          </p:grpSpPr>
          <p:sp>
            <p:nvSpPr>
              <p:cNvPr id="5" name="文字方塊 4"/>
              <p:cNvSpPr txBox="1"/>
              <p:nvPr/>
            </p:nvSpPr>
            <p:spPr>
              <a:xfrm>
                <a:off x="6509657" y="556692"/>
                <a:ext cx="2558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t</a:t>
                </a:r>
                <a:endParaRPr lang="zh-TW" altLang="en-US" dirty="0"/>
              </a:p>
            </p:txBody>
          </p:sp>
          <p:sp>
            <p:nvSpPr>
              <p:cNvPr id="24" name="文字方塊 23"/>
              <p:cNvSpPr txBox="1"/>
              <p:nvPr/>
            </p:nvSpPr>
            <p:spPr>
              <a:xfrm>
                <a:off x="7571478" y="544062"/>
                <a:ext cx="2558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h</a:t>
                </a:r>
                <a:endParaRPr lang="zh-TW" altLang="en-US" dirty="0"/>
              </a:p>
            </p:txBody>
          </p:sp>
          <p:sp>
            <p:nvSpPr>
              <p:cNvPr id="25" name="文字方塊 24"/>
              <p:cNvSpPr txBox="1"/>
              <p:nvPr/>
            </p:nvSpPr>
            <p:spPr>
              <a:xfrm>
                <a:off x="8610282" y="534414"/>
                <a:ext cx="2558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e</a:t>
                </a:r>
                <a:endParaRPr lang="zh-TW" altLang="en-US" dirty="0"/>
              </a:p>
            </p:txBody>
          </p:sp>
        </p:grp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9EFBA0ED-BA45-4AF0-B9D1-5A4BDC1F794B}"/>
                </a:ext>
              </a:extLst>
            </p:cNvPr>
            <p:cNvGrpSpPr/>
            <p:nvPr/>
          </p:nvGrpSpPr>
          <p:grpSpPr>
            <a:xfrm>
              <a:off x="8999396" y="1510850"/>
              <a:ext cx="2354404" cy="384278"/>
              <a:chOff x="8999396" y="1510850"/>
              <a:chExt cx="2354404" cy="384278"/>
            </a:xfrm>
          </p:grpSpPr>
          <p:sp>
            <p:nvSpPr>
              <p:cNvPr id="26" name="文字方塊 25"/>
              <p:cNvSpPr txBox="1"/>
              <p:nvPr/>
            </p:nvSpPr>
            <p:spPr>
              <a:xfrm>
                <a:off x="11097986" y="1525796"/>
                <a:ext cx="2558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f</a:t>
                </a:r>
                <a:endParaRPr lang="zh-TW" altLang="en-US" dirty="0"/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10042660" y="1510850"/>
                <a:ext cx="2558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i</a:t>
                </a:r>
                <a:endParaRPr lang="zh-TW" altLang="en-US" dirty="0"/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8999396" y="1514397"/>
                <a:ext cx="2558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v</a:t>
                </a:r>
                <a:endParaRPr lang="zh-TW" altLang="en-US" dirty="0"/>
              </a:p>
            </p:txBody>
          </p:sp>
        </p:grpSp>
      </p:grpSp>
      <p:sp>
        <p:nvSpPr>
          <p:cNvPr id="8" name="文字方塊 7"/>
          <p:cNvSpPr txBox="1"/>
          <p:nvPr/>
        </p:nvSpPr>
        <p:spPr>
          <a:xfrm>
            <a:off x="8402894" y="804198"/>
            <a:ext cx="327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</a:t>
            </a:r>
            <a:r>
              <a:rPr lang="en-US" altLang="zh-TW" dirty="0"/>
              <a:t> =       0          ,       1        ,         2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DB9A069-0354-48FC-8807-FCDE8CEF031B}"/>
              </a:ext>
            </a:extLst>
          </p:cNvPr>
          <p:cNvSpPr txBox="1"/>
          <p:nvPr/>
        </p:nvSpPr>
        <p:spPr>
          <a:xfrm>
            <a:off x="5870591" y="322396"/>
            <a:ext cx="2540494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回向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fiv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不動，等著被對應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A6B8894E-7981-4ECD-B127-F877567B999A}"/>
              </a:ext>
            </a:extLst>
          </p:cNvPr>
          <p:cNvSpPr txBox="1"/>
          <p:nvPr/>
        </p:nvSpPr>
        <p:spPr>
          <a:xfrm>
            <a:off x="5814290" y="1336545"/>
            <a:ext cx="2646088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去向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不動，等著被對應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3" name="筆跡 42">
                <a:extLst>
                  <a:ext uri="{FF2B5EF4-FFF2-40B4-BE49-F238E27FC236}">
                    <a16:creationId xmlns:a16="http://schemas.microsoft.com/office/drawing/2014/main" id="{97815174-5064-4348-ACE8-9255E5EB959F}"/>
                  </a:ext>
                </a:extLst>
              </p14:cNvPr>
              <p14:cNvContentPartPr/>
              <p14:nvPr/>
            </p14:nvContentPartPr>
            <p14:xfrm>
              <a:off x="6407086" y="201171"/>
              <a:ext cx="3056040" cy="2992320"/>
            </p14:xfrm>
          </p:contentPart>
        </mc:Choice>
        <mc:Fallback xmlns="">
          <p:pic>
            <p:nvPicPr>
              <p:cNvPr id="43" name="筆跡 42">
                <a:extLst>
                  <a:ext uri="{FF2B5EF4-FFF2-40B4-BE49-F238E27FC236}">
                    <a16:creationId xmlns:a16="http://schemas.microsoft.com/office/drawing/2014/main" id="{97815174-5064-4348-ACE8-9255E5EB95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8086" y="192171"/>
                <a:ext cx="3073680" cy="300996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文字方塊 43">
            <a:extLst>
              <a:ext uri="{FF2B5EF4-FFF2-40B4-BE49-F238E27FC236}">
                <a16:creationId xmlns:a16="http://schemas.microsoft.com/office/drawing/2014/main" id="{6E2992F8-DFA7-4A3E-AA64-D9B8F1F964E8}"/>
              </a:ext>
            </a:extLst>
          </p:cNvPr>
          <p:cNvSpPr txBox="1"/>
          <p:nvPr/>
        </p:nvSpPr>
        <p:spPr>
          <a:xfrm>
            <a:off x="4974352" y="4530751"/>
            <a:ext cx="6591865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去向和回向的檢查是同時並行的。以此題測資為例，</a:t>
            </a:r>
            <a:endParaRPr lang="en-US" altLang="zh-TW" sz="13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去向是</a:t>
            </a: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不動，要檢查</a:t>
            </a:r>
            <a:r>
              <a:rPr lang="en-US" altLang="zh-TW" sz="13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fiv</a:t>
            </a:r>
            <a:endParaRPr lang="en-US" altLang="zh-TW" sz="13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回向是</a:t>
            </a: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3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fiv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不動，要檢查</a:t>
            </a: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</a:t>
            </a:r>
          </a:p>
          <a:p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在第一</a:t>
            </a: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iteration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時，訂立索引</a:t>
            </a: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idx1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負責去向</a:t>
            </a: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=19(”t”)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idx2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負責回向</a:t>
            </a: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=5(“f”)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</a:t>
            </a:r>
            <a:endParaRPr lang="en-US" altLang="zh-TW" sz="13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alph1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陣列負責去向的</a:t>
            </a: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collision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檢查，他所儲存的是目前已經比對過的所有字元</a:t>
            </a:r>
            <a:endParaRPr lang="en-US" altLang="zh-TW" sz="13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alph2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陣列負責回向的</a:t>
            </a: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collision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檢查，他所儲存的是目前已經比對過的所有字元</a:t>
            </a:r>
            <a:endParaRPr lang="en-US" altLang="zh-TW" sz="13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alph1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alph2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該索引值的位置是空的時候，容許儲存進入</a:t>
            </a:r>
            <a:endParaRPr lang="en-US" altLang="zh-TW" sz="13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當不為空的時候，只有和已經存入的內容物是相同的的字元，才能夠通關，表示到目前已經比對過的資料為止，都還是</a:t>
            </a: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pattern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的狀態</a:t>
            </a:r>
            <a:r>
              <a:rPr lang="zh-TW" altLang="en-US" sz="1350">
                <a:latin typeface="微軟正黑體" panose="020B0604030504040204" pitchFamily="34" charset="-120"/>
                <a:ea typeface="微軟正黑體" panose="020B0604030504040204" pitchFamily="34" charset="-120"/>
              </a:rPr>
              <a:t>。一旦明明同樣索引，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但是要存入的值卻有所不同，代表發生</a:t>
            </a: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collision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。看不懂我在寫什麼嗎</a:t>
            </a: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好好回去體會</a:t>
            </a:r>
            <a:r>
              <a:rPr lang="en-US" altLang="zh-TW" sz="13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P10~P17!!!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BDEE19F-7F56-498D-8D4D-B7885BEBBCD3}"/>
              </a:ext>
            </a:extLst>
          </p:cNvPr>
          <p:cNvSpPr txBox="1"/>
          <p:nvPr/>
        </p:nvSpPr>
        <p:spPr>
          <a:xfrm>
            <a:off x="7531624" y="4078725"/>
            <a:ext cx="4688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當目前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alph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陣列已經不為空，你如果又想寫入和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alph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陣列內容不相同的字元，代表不是相同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pattern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，直接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return0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9815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18" grpId="0" animBg="1"/>
      <p:bldP spid="17" grpId="0" animBg="1"/>
      <p:bldP spid="9" grpId="0" animBg="1"/>
      <p:bldP spid="10" grpId="0" animBg="1"/>
      <p:bldP spid="12" grpId="0"/>
      <p:bldP spid="14" grpId="0" animBg="1"/>
      <p:bldP spid="16" grpId="0" animBg="1"/>
      <p:bldP spid="19" grpId="0"/>
      <p:bldP spid="8" grpId="0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Description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Bob receives N strings (S</a:t>
            </a:r>
            <a:r>
              <a:rPr lang="en-US" altLang="zh-TW" baseline="-25000" dirty="0"/>
              <a:t>1</a:t>
            </a:r>
            <a:r>
              <a:rPr lang="en-US" altLang="zh-TW" dirty="0"/>
              <a:t>,S</a:t>
            </a:r>
            <a:r>
              <a:rPr lang="en-US" altLang="zh-TW" baseline="-25000" dirty="0"/>
              <a:t>2</a:t>
            </a:r>
            <a:r>
              <a:rPr lang="en-US" altLang="zh-TW" dirty="0"/>
              <a:t>...S</a:t>
            </a:r>
            <a:r>
              <a:rPr lang="en-US" altLang="zh-TW" baseline="-25000" dirty="0"/>
              <a:t>N</a:t>
            </a:r>
            <a:r>
              <a:rPr lang="en-US" altLang="zh-TW" dirty="0"/>
              <a:t>) from Alice in lexicographical order. He wants to know which of them have the same pattern as a certain string P and the frequency of such strings.</a:t>
            </a:r>
          </a:p>
          <a:p>
            <a:r>
              <a:rPr lang="en-US" altLang="zh-TW" dirty="0"/>
              <a:t>Your job is to write a program to </a:t>
            </a:r>
            <a:r>
              <a:rPr lang="en-US" altLang="zh-TW" b="1" dirty="0">
                <a:solidFill>
                  <a:srgbClr val="FF0000"/>
                </a:solidFill>
              </a:rPr>
              <a:t>list the strings that have the same pattern as P and the number of occurrences of the strings.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TW" dirty="0"/>
              <a:t>In the end, you need to </a:t>
            </a:r>
            <a:r>
              <a:rPr lang="en-US" altLang="zh-TW" b="1" dirty="0">
                <a:solidFill>
                  <a:srgbClr val="FF0000"/>
                </a:solidFill>
              </a:rPr>
              <a:t>sort</a:t>
            </a:r>
            <a:r>
              <a:rPr lang="en-US" altLang="zh-TW" dirty="0"/>
              <a:t> the strings by frequency and lexicographical order.</a:t>
            </a:r>
          </a:p>
        </p:txBody>
      </p:sp>
    </p:spTree>
    <p:extLst>
      <p:ext uri="{BB962C8B-B14F-4D97-AF65-F5344CB8AC3E}">
        <p14:creationId xmlns:p14="http://schemas.microsoft.com/office/powerpoint/2010/main" val="3390384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370430" y="4569917"/>
            <a:ext cx="1864570" cy="15056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186784" y="1997141"/>
            <a:ext cx="2220028" cy="2349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58391" y="1349112"/>
            <a:ext cx="2081312" cy="4682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+mn-lt"/>
              </a:rPr>
              <a:t>Code for sorting</a:t>
            </a:r>
            <a:endParaRPr lang="zh-TW" altLang="en-US" b="1" dirty="0">
              <a:latin typeface="+mn-lt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60631" y="1323558"/>
            <a:ext cx="2446182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for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i=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;i&lt;temp;i++){ 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for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j=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;j&lt;temp-i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-1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;j++){ 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flag =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(f[j]&lt;f[j+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]) 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flag =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else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(f[j]&gt;f[j+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]) 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flag =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else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{ 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</a:t>
            </a:r>
            <a:r>
              <a:rPr kumimoji="0" lang="en-US" altLang="zh-TW" sz="1400" b="1" i="0" u="none" strike="noStrike" cap="none" normalizeH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(strcmp(str[j],str[j+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])&gt;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flag =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else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{ 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flag =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(flag){ 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char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change[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5010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];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strcpy(change,str[j]); 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strcpy(str[j],str[j+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]); 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strcpy(str[j+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],change); 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change_int=f[j]; 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f[j]=f[j+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]; 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f[j+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]=change_int; 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向右箭號 4"/>
          <p:cNvSpPr/>
          <p:nvPr/>
        </p:nvSpPr>
        <p:spPr>
          <a:xfrm>
            <a:off x="3182311" y="1564811"/>
            <a:ext cx="2479210" cy="91823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5973342" y="1349112"/>
            <a:ext cx="2716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Sorting algorithm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632908" y="4964072"/>
            <a:ext cx="1012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Swap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632908" y="2856277"/>
            <a:ext cx="1563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Compare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>
          <a:xfrm>
            <a:off x="3780255" y="3098823"/>
            <a:ext cx="2479210" cy="91823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3694349" y="5225682"/>
            <a:ext cx="2479210" cy="91823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940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68507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+mn-lt"/>
              </a:rPr>
              <a:t>Method 2</a:t>
            </a:r>
          </a:p>
        </p:txBody>
      </p:sp>
    </p:spTree>
    <p:extLst>
      <p:ext uri="{BB962C8B-B14F-4D97-AF65-F5344CB8AC3E}">
        <p14:creationId xmlns:p14="http://schemas.microsoft.com/office/powerpoint/2010/main" val="3082153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Convert each string to its least lexicographic string with the same pattern to simplify comparison.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pattern(“</a:t>
            </a:r>
            <a:r>
              <a:rPr lang="en-US" altLang="zh-TW" dirty="0" err="1"/>
              <a:t>qwe</a:t>
            </a:r>
            <a:r>
              <a:rPr lang="en-US" altLang="zh-TW" dirty="0"/>
              <a:t>”) = “</a:t>
            </a:r>
            <a:r>
              <a:rPr lang="en-US" altLang="zh-TW" dirty="0" err="1"/>
              <a:t>abc</a:t>
            </a:r>
            <a:r>
              <a:rPr lang="en-US" altLang="zh-TW" dirty="0"/>
              <a:t>”</a:t>
            </a:r>
          </a:p>
          <a:p>
            <a:r>
              <a:rPr lang="en-US" altLang="zh-TW" dirty="0"/>
              <a:t>pattern(“the”) = “</a:t>
            </a:r>
            <a:r>
              <a:rPr lang="en-US" altLang="zh-TW" dirty="0" err="1"/>
              <a:t>abc</a:t>
            </a:r>
            <a:r>
              <a:rPr lang="en-US" altLang="zh-TW" dirty="0"/>
              <a:t>”</a:t>
            </a:r>
          </a:p>
          <a:p>
            <a:r>
              <a:rPr lang="en-US" altLang="zh-TW" dirty="0"/>
              <a:t>pattern(“</a:t>
            </a:r>
            <a:r>
              <a:rPr lang="en-US" altLang="zh-TW" dirty="0" err="1"/>
              <a:t>ouo</a:t>
            </a:r>
            <a:r>
              <a:rPr lang="en-US" altLang="zh-TW" dirty="0"/>
              <a:t>”) = “aba”</a:t>
            </a:r>
          </a:p>
          <a:p>
            <a:r>
              <a:rPr lang="en-US" altLang="zh-TW" dirty="0"/>
              <a:t>pattern(“</a:t>
            </a:r>
            <a:r>
              <a:rPr lang="en-US" altLang="zh-TW" dirty="0" err="1"/>
              <a:t>qwzzz</a:t>
            </a:r>
            <a:r>
              <a:rPr lang="en-US" altLang="zh-TW" dirty="0"/>
              <a:t>”) = “</a:t>
            </a:r>
            <a:r>
              <a:rPr lang="en-US" altLang="zh-TW" dirty="0" err="1"/>
              <a:t>abccc</a:t>
            </a:r>
            <a:r>
              <a:rPr lang="en-US" altLang="zh-TW" dirty="0"/>
              <a:t>”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1" dirty="0">
                <a:latin typeface="+mn-lt"/>
              </a:rPr>
              <a:t>Idea (1/2)</a:t>
            </a:r>
            <a:endParaRPr lang="zh-TW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609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+mn-lt"/>
              </a:rPr>
              <a:t>Pattern Conversion</a:t>
            </a:r>
            <a:endParaRPr lang="zh-TW" altLang="en-US" b="1" dirty="0">
              <a:latin typeface="+mn-lt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30022" y="1408323"/>
            <a:ext cx="4725653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void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pattern(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char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* p,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char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* s){ 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char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rule[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26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 = {}; 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strcpy(p, s); 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l = strlen(p); 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char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cur =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'a'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for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i=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i&lt;l; i++){ 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idx = p[i] -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'a'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 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    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if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 rule[idx] ==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0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) 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rule[idx] = cur++; 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p[i] = rule[idx]; 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 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zh-TW" altLang="zh-TW" sz="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4306874" y="2068077"/>
            <a:ext cx="2479210" cy="91823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3805675" y="3326812"/>
            <a:ext cx="2479210" cy="91823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4785922" y="4610037"/>
            <a:ext cx="2479210" cy="91823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145985" y="1852378"/>
            <a:ext cx="3637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The table like Method 1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531633" y="3111113"/>
            <a:ext cx="5792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Current smallest char that can be used</a:t>
            </a:r>
            <a:endParaRPr lang="zh-TW" alt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516463" y="4394338"/>
            <a:ext cx="319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Make sure no repeat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5132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1" dirty="0">
                <a:latin typeface="+mn-lt"/>
              </a:rPr>
              <a:t>Idea (2/2)</a:t>
            </a:r>
            <a:endParaRPr lang="zh-TW" altLang="en-US" b="1" dirty="0">
              <a:latin typeface="+mn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16624" y="1450704"/>
            <a:ext cx="54809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因為 input 已經 sort 過了，重複的字串必定會相鄰。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i.imgur.com/yQtc1H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975" y="2127739"/>
            <a:ext cx="10428556" cy="28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10764" y="5375002"/>
            <a:ext cx="108542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-apple-system"/>
              </a:rPr>
              <a:t>運用此性質只需檢查 str 最後一個是否與 input 相等即可判斷是否累加frequency or 增加記憶體記錄新字串</a:t>
            </a:r>
          </a:p>
        </p:txBody>
      </p:sp>
    </p:spTree>
    <p:extLst>
      <p:ext uri="{BB962C8B-B14F-4D97-AF65-F5344CB8AC3E}">
        <p14:creationId xmlns:p14="http://schemas.microsoft.com/office/powerpoint/2010/main" val="101598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+mn-lt"/>
              </a:rPr>
              <a:t>Pattern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Two strings Si and P have the </a:t>
            </a:r>
            <a:r>
              <a:rPr lang="en-US" altLang="zh-TW" b="1" dirty="0">
                <a:solidFill>
                  <a:srgbClr val="FF0000"/>
                </a:solidFill>
              </a:rPr>
              <a:t>same pattern</a:t>
            </a:r>
            <a:r>
              <a:rPr lang="en-US" altLang="zh-TW" dirty="0"/>
              <a:t> if and only if we can obtain P by replacing corresponding letters in S</a:t>
            </a:r>
            <a:r>
              <a:rPr lang="en-US" altLang="zh-TW" baseline="-25000" dirty="0"/>
              <a:t>i</a:t>
            </a:r>
            <a:r>
              <a:rPr lang="en-US" altLang="zh-TW" dirty="0"/>
              <a:t>, and </a:t>
            </a:r>
            <a:r>
              <a:rPr lang="en-US" altLang="zh-TW" dirty="0">
                <a:highlight>
                  <a:srgbClr val="FFFF00"/>
                </a:highlight>
              </a:rPr>
              <a:t>vice versa</a:t>
            </a:r>
            <a:r>
              <a:rPr lang="en-US" altLang="zh-TW" dirty="0"/>
              <a:t>. 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Case 1) </a:t>
            </a:r>
          </a:p>
          <a:p>
            <a:pPr marL="457200" lvl="1" indent="0">
              <a:buNone/>
            </a:pPr>
            <a:r>
              <a:rPr lang="en-US" altLang="zh-TW" sz="2800" dirty="0"/>
              <a:t>S</a:t>
            </a:r>
            <a:r>
              <a:rPr lang="en-US" altLang="zh-TW" sz="2800" baseline="-25000" dirty="0"/>
              <a:t>i</a:t>
            </a:r>
            <a:r>
              <a:rPr lang="en-US" altLang="zh-TW" sz="2800" dirty="0"/>
              <a:t> = “</a:t>
            </a:r>
            <a:r>
              <a:rPr lang="en-US" altLang="zh-TW" sz="2800" dirty="0" err="1"/>
              <a:t>abcb</a:t>
            </a:r>
            <a:r>
              <a:rPr lang="en-US" altLang="zh-TW" sz="2800" dirty="0"/>
              <a:t>” and P = “</a:t>
            </a:r>
            <a:r>
              <a:rPr lang="en-US" altLang="zh-TW" sz="2800" dirty="0" err="1"/>
              <a:t>theh</a:t>
            </a:r>
            <a:r>
              <a:rPr lang="en-US" altLang="zh-TW" sz="2800" dirty="0"/>
              <a:t>” have the same pattern</a:t>
            </a:r>
          </a:p>
          <a:p>
            <a:pPr marL="457200" lvl="1" indent="0">
              <a:buNone/>
            </a:pPr>
            <a:r>
              <a:rPr lang="en-US" altLang="zh-TW" sz="2800" dirty="0"/>
              <a:t>replace ‘a’ by ‘t’: S = "</a:t>
            </a:r>
            <a:r>
              <a:rPr lang="en-US" altLang="zh-TW" sz="2800" dirty="0" err="1"/>
              <a:t>tbcb</a:t>
            </a:r>
            <a:r>
              <a:rPr lang="en-US" altLang="zh-TW" sz="2800" dirty="0"/>
              <a:t>"</a:t>
            </a:r>
            <a:br>
              <a:rPr lang="en-US" altLang="zh-TW" sz="2800" dirty="0"/>
            </a:br>
            <a:r>
              <a:rPr lang="en-US" altLang="zh-TW" sz="2800" dirty="0"/>
              <a:t>replace ‘b’ by ‘h’: S = "</a:t>
            </a:r>
            <a:r>
              <a:rPr lang="en-US" altLang="zh-TW" sz="2800" dirty="0" err="1"/>
              <a:t>thch</a:t>
            </a:r>
            <a:r>
              <a:rPr lang="en-US" altLang="zh-TW" sz="2800" dirty="0"/>
              <a:t>"</a:t>
            </a:r>
            <a:br>
              <a:rPr lang="en-US" altLang="zh-TW" sz="2800" dirty="0"/>
            </a:br>
            <a:r>
              <a:rPr lang="en-US" altLang="zh-TW" sz="2800" dirty="0"/>
              <a:t>replace ‘c’ by ‘e’: S = “</a:t>
            </a:r>
            <a:r>
              <a:rPr lang="en-US" altLang="zh-TW" sz="2800" dirty="0" err="1"/>
              <a:t>theh</a:t>
            </a:r>
            <a:r>
              <a:rPr lang="en-US" altLang="zh-TW" sz="2800" dirty="0"/>
              <a:t>”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D9B029-41AB-49FE-861C-5B46608172DA}"/>
              </a:ext>
            </a:extLst>
          </p:cNvPr>
          <p:cNvSpPr txBox="1"/>
          <p:nvPr/>
        </p:nvSpPr>
        <p:spPr>
          <a:xfrm>
            <a:off x="5445369" y="2602523"/>
            <a:ext cx="6345116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Vice versa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的意思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反之亦然。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在這裡即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/>
              <a:t>we can obtain </a:t>
            </a:r>
            <a:r>
              <a:rPr lang="en-US" altLang="zh-TW" dirty="0">
                <a:highlight>
                  <a:srgbClr val="FFFF00"/>
                </a:highlight>
              </a:rPr>
              <a:t>P</a:t>
            </a:r>
            <a:r>
              <a:rPr lang="en-US" altLang="zh-TW" dirty="0"/>
              <a:t> by replacing corresponding letters in </a:t>
            </a:r>
            <a:r>
              <a:rPr lang="en-US" altLang="zh-TW" dirty="0">
                <a:highlight>
                  <a:srgbClr val="FFFF00"/>
                </a:highlight>
              </a:rPr>
              <a:t>S</a:t>
            </a:r>
            <a:r>
              <a:rPr lang="en-US" altLang="zh-TW" baseline="-25000" dirty="0">
                <a:highlight>
                  <a:srgbClr val="FFFF00"/>
                </a:highlight>
              </a:rPr>
              <a:t>i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而且 </a:t>
            </a:r>
            <a:r>
              <a:rPr lang="en-US" altLang="zh-TW" dirty="0"/>
              <a:t>we can obtain </a:t>
            </a:r>
            <a:r>
              <a:rPr lang="en-US" altLang="zh-TW" dirty="0">
                <a:highlight>
                  <a:srgbClr val="FFFF00"/>
                </a:highlight>
              </a:rPr>
              <a:t>S</a:t>
            </a:r>
            <a:r>
              <a:rPr lang="en-US" altLang="zh-TW" baseline="-25000" dirty="0">
                <a:highlight>
                  <a:srgbClr val="FFFF00"/>
                </a:highlight>
              </a:rPr>
              <a:t>i</a:t>
            </a:r>
            <a:r>
              <a:rPr lang="zh-TW" altLang="en-US" baseline="-25000" dirty="0"/>
              <a:t> </a:t>
            </a:r>
            <a:r>
              <a:rPr lang="en-US" altLang="zh-TW" dirty="0"/>
              <a:t>by replacing corresponding letters in </a:t>
            </a:r>
            <a:r>
              <a:rPr lang="en-US" altLang="zh-TW" dirty="0">
                <a:highlight>
                  <a:srgbClr val="FFFF00"/>
                </a:highlight>
              </a:rPr>
              <a:t>P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對應到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對應到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，這兩個方向都要檢查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608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+mn-lt"/>
              </a:rPr>
              <a:t>Pattern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Case 2)</a:t>
            </a:r>
          </a:p>
          <a:p>
            <a:pPr marL="457200" lvl="1" indent="0">
              <a:buNone/>
            </a:pPr>
            <a:r>
              <a:rPr lang="en-US" altLang="zh-TW" sz="2800" dirty="0"/>
              <a:t>S</a:t>
            </a:r>
            <a:r>
              <a:rPr lang="en-US" altLang="zh-TW" sz="2800" baseline="-25000" dirty="0"/>
              <a:t>i</a:t>
            </a:r>
            <a:r>
              <a:rPr lang="en-US" altLang="zh-TW" sz="2800" dirty="0"/>
              <a:t> = “</a:t>
            </a:r>
            <a:r>
              <a:rPr lang="en-US" altLang="zh-TW" sz="2800" dirty="0" err="1"/>
              <a:t>abcb</a:t>
            </a:r>
            <a:r>
              <a:rPr lang="en-US" altLang="zh-TW" sz="2800" dirty="0"/>
              <a:t>” and P = “</a:t>
            </a:r>
            <a:r>
              <a:rPr lang="en-US" altLang="zh-TW" sz="2800" dirty="0" err="1"/>
              <a:t>ther</a:t>
            </a:r>
            <a:r>
              <a:rPr lang="en-US" altLang="zh-TW" sz="2800" dirty="0"/>
              <a:t>” have different patterns</a:t>
            </a:r>
          </a:p>
          <a:p>
            <a:pPr marL="457200" lvl="1" indent="0">
              <a:buNone/>
            </a:pPr>
            <a:r>
              <a:rPr lang="en-US" altLang="zh-TW" sz="2800" dirty="0"/>
              <a:t>It’s impossible to replace ‘b’ by both ‘h’, ‘r’</a:t>
            </a:r>
          </a:p>
          <a:p>
            <a:pPr marL="457200" lvl="1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Case 3)</a:t>
            </a:r>
          </a:p>
          <a:p>
            <a:pPr marL="457200" lvl="1" indent="0">
              <a:buNone/>
            </a:pPr>
            <a:r>
              <a:rPr lang="en-US" altLang="zh-TW" sz="2800" dirty="0"/>
              <a:t>S</a:t>
            </a:r>
            <a:r>
              <a:rPr lang="en-US" altLang="zh-TW" sz="2800" baseline="-25000" dirty="0"/>
              <a:t>i</a:t>
            </a:r>
            <a:r>
              <a:rPr lang="en-US" altLang="zh-TW" sz="2800" dirty="0"/>
              <a:t> = “</a:t>
            </a:r>
            <a:r>
              <a:rPr lang="en-US" altLang="zh-TW" sz="2800" dirty="0" err="1"/>
              <a:t>abcb</a:t>
            </a:r>
            <a:r>
              <a:rPr lang="en-US" altLang="zh-TW" sz="2800" dirty="0"/>
              <a:t>” and P = “</a:t>
            </a:r>
            <a:r>
              <a:rPr lang="en-US" altLang="zh-TW" sz="2800" dirty="0" err="1"/>
              <a:t>thhh</a:t>
            </a:r>
            <a:r>
              <a:rPr lang="en-US" altLang="zh-TW" sz="2800" dirty="0"/>
              <a:t>” have different patterns</a:t>
            </a:r>
          </a:p>
          <a:p>
            <a:pPr marL="457200" lvl="1" indent="0">
              <a:buNone/>
            </a:pPr>
            <a:r>
              <a:rPr lang="en-US" altLang="zh-TW" sz="2800" dirty="0"/>
              <a:t>replace ‘a’ by ‘t’: S = "</a:t>
            </a:r>
            <a:r>
              <a:rPr lang="en-US" altLang="zh-TW" sz="2800" dirty="0" err="1"/>
              <a:t>tbcb</a:t>
            </a:r>
            <a:r>
              <a:rPr lang="en-US" altLang="zh-TW" sz="2800" dirty="0"/>
              <a:t>"</a:t>
            </a:r>
            <a:br>
              <a:rPr lang="en-US" altLang="zh-TW" sz="2800" dirty="0"/>
            </a:br>
            <a:r>
              <a:rPr lang="en-US" altLang="zh-TW" sz="2800" dirty="0"/>
              <a:t>replace ‘b’ by ‘h’: S = "</a:t>
            </a:r>
            <a:r>
              <a:rPr lang="en-US" altLang="zh-TW" sz="2800" dirty="0" err="1"/>
              <a:t>thch</a:t>
            </a:r>
            <a:r>
              <a:rPr lang="en-US" altLang="zh-TW" sz="2800" dirty="0"/>
              <a:t>"</a:t>
            </a:r>
            <a:br>
              <a:rPr lang="en-US" altLang="zh-TW" sz="2800" dirty="0"/>
            </a:br>
            <a:r>
              <a:rPr lang="en-US" altLang="zh-TW" sz="2800" dirty="0"/>
              <a:t>replace ‘c’ by ‘h’: S = “</a:t>
            </a:r>
            <a:r>
              <a:rPr lang="en-US" altLang="zh-TW" sz="2800" dirty="0" err="1"/>
              <a:t>thhh</a:t>
            </a:r>
            <a:r>
              <a:rPr lang="en-US" altLang="zh-TW" sz="2800" dirty="0"/>
              <a:t>”</a:t>
            </a:r>
            <a:br>
              <a:rPr lang="en-US" altLang="zh-TW" sz="2800" dirty="0"/>
            </a:br>
            <a:r>
              <a:rPr lang="en-US" altLang="zh-TW" sz="2800" dirty="0"/>
              <a:t>‘b’ and ‘c’ should not be the same after replacement.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92886DD-553D-4011-9016-7301D6A0C147}"/>
              </a:ext>
            </a:extLst>
          </p:cNvPr>
          <p:cNvSpPr txBox="1"/>
          <p:nvPr/>
        </p:nvSpPr>
        <p:spPr>
          <a:xfrm>
            <a:off x="5436577" y="1027906"/>
            <a:ext cx="6345116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Vice versa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的意思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反之亦然。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在這裡即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/>
              <a:t>we can obtain </a:t>
            </a:r>
            <a:r>
              <a:rPr lang="en-US" altLang="zh-TW" dirty="0">
                <a:highlight>
                  <a:srgbClr val="FFFF00"/>
                </a:highlight>
              </a:rPr>
              <a:t>P</a:t>
            </a:r>
            <a:r>
              <a:rPr lang="en-US" altLang="zh-TW" dirty="0"/>
              <a:t> by replacing corresponding letters in </a:t>
            </a:r>
            <a:r>
              <a:rPr lang="en-US" altLang="zh-TW" dirty="0">
                <a:highlight>
                  <a:srgbClr val="FFFF00"/>
                </a:highlight>
              </a:rPr>
              <a:t>S</a:t>
            </a:r>
            <a:r>
              <a:rPr lang="en-US" altLang="zh-TW" baseline="-25000" dirty="0">
                <a:highlight>
                  <a:srgbClr val="FFFF00"/>
                </a:highlight>
              </a:rPr>
              <a:t>i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而且 </a:t>
            </a:r>
            <a:r>
              <a:rPr lang="en-US" altLang="zh-TW" dirty="0"/>
              <a:t>we can obtain </a:t>
            </a:r>
            <a:r>
              <a:rPr lang="en-US" altLang="zh-TW" dirty="0">
                <a:highlight>
                  <a:srgbClr val="FFFF00"/>
                </a:highlight>
              </a:rPr>
              <a:t>S</a:t>
            </a:r>
            <a:r>
              <a:rPr lang="en-US" altLang="zh-TW" baseline="-25000" dirty="0">
                <a:highlight>
                  <a:srgbClr val="FFFF00"/>
                </a:highlight>
              </a:rPr>
              <a:t>i</a:t>
            </a:r>
            <a:r>
              <a:rPr lang="zh-TW" altLang="en-US" baseline="-25000" dirty="0"/>
              <a:t> </a:t>
            </a:r>
            <a:r>
              <a:rPr lang="en-US" altLang="zh-TW" dirty="0"/>
              <a:t>by replacing corresponding letters in </a:t>
            </a:r>
            <a:r>
              <a:rPr lang="en-US" altLang="zh-TW" dirty="0">
                <a:highlight>
                  <a:srgbClr val="FFFF00"/>
                </a:highlight>
              </a:rPr>
              <a:t>P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對應到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對應到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，這兩個方向都要檢查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4729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+mn-lt"/>
              </a:rPr>
              <a:t>Frequency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dirty="0"/>
              <a:t>The frequency F of a string is its number of occurrences within the N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/>
              <a:t>strings (S</a:t>
            </a:r>
            <a:r>
              <a:rPr lang="en-US" altLang="zh-TW" baseline="-25000" dirty="0"/>
              <a:t>1</a:t>
            </a:r>
            <a:r>
              <a:rPr lang="en-US" altLang="zh-TW" dirty="0"/>
              <a:t>,S</a:t>
            </a:r>
            <a:r>
              <a:rPr lang="en-US" altLang="zh-TW" baseline="-25000" dirty="0"/>
              <a:t>2</a:t>
            </a:r>
            <a:r>
              <a:rPr lang="en-US" altLang="zh-TW" dirty="0"/>
              <a:t>...S</a:t>
            </a:r>
            <a:r>
              <a:rPr lang="en-US" altLang="zh-TW" baseline="-25000" dirty="0"/>
              <a:t>N</a:t>
            </a:r>
            <a:r>
              <a:rPr lang="en-US" altLang="zh-TW" dirty="0"/>
              <a:t>).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800" dirty="0"/>
              <a:t>If Bob receives {“a”, “b”, “a”}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這三個</a:t>
            </a:r>
            <a:r>
              <a:rPr lang="zh-TW" altLang="en-US" sz="28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字</a:t>
            </a:r>
            <a:r>
              <a:rPr lang="zh-TW" altLang="en-US" sz="2800" dirty="0">
                <a:highlight>
                  <a:srgbClr val="00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串</a:t>
            </a:r>
            <a:endParaRPr lang="en-US" altLang="zh-TW" sz="2800" dirty="0">
              <a:highlight>
                <a:srgbClr val="00FFFF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/>
              <a:t>F of “a”</a:t>
            </a:r>
            <a:r>
              <a:rPr lang="zh-TW" altLang="en-US" sz="28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字</a:t>
            </a:r>
            <a:r>
              <a:rPr lang="zh-TW" altLang="en-US" sz="2800" dirty="0">
                <a:highlight>
                  <a:srgbClr val="00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串</a:t>
            </a:r>
            <a:r>
              <a:rPr lang="en-US" altLang="zh-TW" sz="2800" dirty="0"/>
              <a:t>= 2 (S</a:t>
            </a:r>
            <a:r>
              <a:rPr lang="en-US" altLang="zh-TW" sz="2800" baseline="-25000" dirty="0"/>
              <a:t>1</a:t>
            </a:r>
            <a:r>
              <a:rPr lang="en-US" altLang="zh-TW" sz="2800" dirty="0"/>
              <a:t>,S</a:t>
            </a:r>
            <a:r>
              <a:rPr lang="en-US" altLang="zh-TW" sz="2800" baseline="-25000" dirty="0"/>
              <a:t>3</a:t>
            </a:r>
            <a:r>
              <a:rPr lang="en-US" altLang="zh-TW" sz="2800" dirty="0"/>
              <a:t> = “a”)</a:t>
            </a:r>
          </a:p>
          <a:p>
            <a:pPr lvl="1"/>
            <a:r>
              <a:rPr lang="en-US" altLang="zh-TW" sz="2800" dirty="0"/>
              <a:t>F of “b”</a:t>
            </a:r>
            <a:r>
              <a:rPr lang="zh-TW" altLang="en-US" sz="28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字</a:t>
            </a:r>
            <a:r>
              <a:rPr lang="zh-TW" altLang="en-US" sz="2800" dirty="0">
                <a:highlight>
                  <a:srgbClr val="00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串</a:t>
            </a:r>
            <a:r>
              <a:rPr lang="en-US" altLang="zh-TW" sz="2800" dirty="0"/>
              <a:t>= 1 (S</a:t>
            </a:r>
            <a:r>
              <a:rPr lang="en-US" altLang="zh-TW" sz="2800" baseline="-25000" dirty="0"/>
              <a:t>2</a:t>
            </a:r>
            <a:r>
              <a:rPr lang="en-US" altLang="zh-TW" sz="2800" dirty="0"/>
              <a:t> = “b”)</a:t>
            </a:r>
          </a:p>
          <a:p>
            <a:pPr marL="0" indent="0">
              <a:lnSpc>
                <a:spcPct val="100000"/>
              </a:lnSpc>
              <a:buNone/>
            </a:pPr>
            <a:endParaRPr lang="zh-TW" altLang="en-US" sz="4000" dirty="0">
              <a:solidFill>
                <a:schemeClr val="dk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22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+mn-lt"/>
              </a:rPr>
              <a:t>Input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An integer N and a string P on the first line.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The next N lines give S</a:t>
            </a:r>
            <a:r>
              <a:rPr lang="en-US" altLang="zh-TW" baseline="-25000" dirty="0"/>
              <a:t>1</a:t>
            </a:r>
            <a:r>
              <a:rPr lang="en-US" altLang="zh-TW" dirty="0"/>
              <a:t>,S</a:t>
            </a:r>
            <a:r>
              <a:rPr lang="en-US" altLang="zh-TW" baseline="-25000" dirty="0"/>
              <a:t>2</a:t>
            </a:r>
            <a:r>
              <a:rPr lang="en-US" altLang="zh-TW" dirty="0"/>
              <a:t>...S</a:t>
            </a:r>
            <a:r>
              <a:rPr lang="en-US" altLang="zh-TW" baseline="-25000" dirty="0"/>
              <a:t>N</a:t>
            </a:r>
            <a:r>
              <a:rPr lang="en-US" altLang="zh-TW" dirty="0"/>
              <a:t> in lexicographical order.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0 ≤ |N| ≤ 5000</a:t>
            </a:r>
          </a:p>
          <a:p>
            <a:pPr marL="514350" indent="-514350">
              <a:buFont typeface="+mj-lt"/>
              <a:buAutoNum type="arabicPeriod"/>
            </a:pPr>
            <a:r>
              <a:rPr lang="pt-BR" altLang="zh-TW" dirty="0"/>
              <a:t>1 ≤ |S</a:t>
            </a:r>
            <a:r>
              <a:rPr lang="pt-BR" altLang="zh-TW" baseline="-25000" dirty="0"/>
              <a:t>i</a:t>
            </a:r>
            <a:r>
              <a:rPr lang="pt-BR" altLang="zh-TW" dirty="0"/>
              <a:t>|, P ≤ 5000, ∀i∈1,2,...N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</a:t>
            </a:r>
            <a:r>
              <a:rPr lang="en-US" altLang="zh-TW" baseline="-25000" dirty="0"/>
              <a:t>i</a:t>
            </a:r>
            <a:r>
              <a:rPr lang="en-US" altLang="zh-TW" dirty="0"/>
              <a:t> and P contain only </a:t>
            </a:r>
            <a:r>
              <a:rPr lang="en-US" altLang="zh-TW" b="1" dirty="0"/>
              <a:t>lower-case</a:t>
            </a:r>
            <a:r>
              <a:rPr lang="en-US" altLang="zh-TW" dirty="0"/>
              <a:t> English letters.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312" y="3689596"/>
            <a:ext cx="2766474" cy="31122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文字方塊 6"/>
          <p:cNvSpPr txBox="1"/>
          <p:nvPr/>
        </p:nvSpPr>
        <p:spPr>
          <a:xfrm>
            <a:off x="9004391" y="2908328"/>
            <a:ext cx="305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TW" sz="4000" dirty="0">
                <a:solidFill>
                  <a:schemeClr val="dk1"/>
                </a:solidFill>
                <a:ea typeface="Calibri"/>
                <a:cs typeface="Calibri"/>
              </a:rPr>
              <a:t>Sample Input</a:t>
            </a:r>
            <a:endParaRPr lang="zh-TW" altLang="en-US" sz="4000" dirty="0">
              <a:solidFill>
                <a:schemeClr val="dk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1712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+mn-lt"/>
              </a:rPr>
              <a:t>Output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Print on the first line the number M of distinct strings (from S</a:t>
            </a:r>
            <a:r>
              <a:rPr lang="en-US" altLang="zh-TW" baseline="-25000" dirty="0"/>
              <a:t>1</a:t>
            </a:r>
            <a:r>
              <a:rPr lang="en-US" altLang="zh-TW" dirty="0"/>
              <a:t>,S</a:t>
            </a:r>
            <a:r>
              <a:rPr lang="en-US" altLang="zh-TW" baseline="-25000" dirty="0"/>
              <a:t>2</a:t>
            </a:r>
            <a:r>
              <a:rPr lang="en-US" altLang="zh-TW" dirty="0"/>
              <a:t>...S</a:t>
            </a:r>
            <a:r>
              <a:rPr lang="en-US" altLang="zh-TW" baseline="-25000" dirty="0"/>
              <a:t>N</a:t>
            </a:r>
            <a:r>
              <a:rPr lang="en-US" altLang="zh-TW" dirty="0"/>
              <a:t>) that have the same pattern as P.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On the following M lines, print the (S,F) pair for the M strings that have the same pattern as P, one pair per line, in decreasing order of their frequencies. </a:t>
            </a:r>
            <a:r>
              <a:rPr lang="en-US" altLang="zh-TW" b="1" dirty="0">
                <a:solidFill>
                  <a:srgbClr val="FF0000"/>
                </a:solidFill>
              </a:rPr>
              <a:t>When the frequencies tie, please use the lexicographical order of the strings.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Remember ‘\n’ on the end of line.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631324" y="4676131"/>
            <a:ext cx="3439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TW" sz="4000" dirty="0">
                <a:solidFill>
                  <a:schemeClr val="dk1"/>
                </a:solidFill>
                <a:ea typeface="Calibri"/>
                <a:cs typeface="Calibri"/>
              </a:rPr>
              <a:t>Sample Output</a:t>
            </a:r>
            <a:endParaRPr lang="zh-TW" altLang="en-US" sz="4000" dirty="0">
              <a:solidFill>
                <a:schemeClr val="dk1"/>
              </a:solidFill>
              <a:ea typeface="Calibri"/>
              <a:cs typeface="Calibri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084" y="5322462"/>
            <a:ext cx="1438275" cy="1162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20473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68507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+mn-lt"/>
              </a:rPr>
              <a:t>Method 1</a:t>
            </a:r>
          </a:p>
        </p:txBody>
      </p:sp>
    </p:spTree>
    <p:extLst>
      <p:ext uri="{BB962C8B-B14F-4D97-AF65-F5344CB8AC3E}">
        <p14:creationId xmlns:p14="http://schemas.microsoft.com/office/powerpoint/2010/main" val="2916639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</a:rPr>
              <a:t>Idea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Check if two strings have the same pattern.</a:t>
            </a:r>
            <a:endParaRPr lang="zh-TW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Store those matched strings into a 2D array (</a:t>
            </a:r>
            <a:r>
              <a:rPr lang="en-US" altLang="zh-TW" b="1" dirty="0"/>
              <a:t>By </a:t>
            </a:r>
            <a:r>
              <a:rPr lang="en-US" altLang="zh-TW" b="1" dirty="0" err="1"/>
              <a:t>strcpy</a:t>
            </a:r>
            <a:r>
              <a:rPr lang="en-US" altLang="zh-TW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Sort the 2D array (</a:t>
            </a:r>
            <a:r>
              <a:rPr lang="en-US" altLang="zh-TW" b="1" dirty="0"/>
              <a:t>By </a:t>
            </a:r>
            <a:r>
              <a:rPr lang="en-US" altLang="zh-TW" b="1" dirty="0" err="1"/>
              <a:t>strcmp</a:t>
            </a:r>
            <a:r>
              <a:rPr lang="en-US" altLang="zh-TW" dirty="0"/>
              <a:t>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646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3484</Words>
  <Application>Microsoft Office PowerPoint</Application>
  <PresentationFormat>寬螢幕</PresentationFormat>
  <Paragraphs>532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-apple-system</vt:lpstr>
      <vt:lpstr>Arial Unicode MS</vt:lpstr>
      <vt:lpstr>Roboto Mono</vt:lpstr>
      <vt:lpstr>微軟正黑體</vt:lpstr>
      <vt:lpstr>新細明體</vt:lpstr>
      <vt:lpstr>Arial</vt:lpstr>
      <vt:lpstr>Calibri</vt:lpstr>
      <vt:lpstr>Calibri Light</vt:lpstr>
      <vt:lpstr>Office 佈景主題</vt:lpstr>
      <vt:lpstr> 12519 - The Secrecy between Bob and Alice</vt:lpstr>
      <vt:lpstr>Description</vt:lpstr>
      <vt:lpstr>Pattern</vt:lpstr>
      <vt:lpstr>Pattern</vt:lpstr>
      <vt:lpstr>Frequency</vt:lpstr>
      <vt:lpstr>Input</vt:lpstr>
      <vt:lpstr>Output</vt:lpstr>
      <vt:lpstr>Method 1</vt:lpstr>
      <vt:lpstr>Idea</vt:lpstr>
      <vt:lpstr>But how can we check if two strings have  the same pattern?</vt:lpstr>
      <vt:lpstr>But how can we check if two strings have the same pattern?</vt:lpstr>
      <vt:lpstr>But how can we check if two strings have the same pattern?</vt:lpstr>
      <vt:lpstr>But how can we check if two strings have the same pattern?</vt:lpstr>
      <vt:lpstr>But how can we check if two strings have the same pattern?</vt:lpstr>
      <vt:lpstr>But how can we check if two strings have the same pattern?</vt:lpstr>
      <vt:lpstr>But how can we check if two strings have the same pattern?</vt:lpstr>
      <vt:lpstr>But how can we check if two strings have the same pattern?</vt:lpstr>
      <vt:lpstr>The main function</vt:lpstr>
      <vt:lpstr>Code for pattern checking</vt:lpstr>
      <vt:lpstr>Code for sorting</vt:lpstr>
      <vt:lpstr>Method 2</vt:lpstr>
      <vt:lpstr>Idea (1/2)</vt:lpstr>
      <vt:lpstr>Pattern Conversion</vt:lpstr>
      <vt:lpstr>Idea 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 - Full House</dc:title>
  <dc:creator>USER</dc:creator>
  <cp:lastModifiedBy>'' ''</cp:lastModifiedBy>
  <cp:revision>163</cp:revision>
  <dcterms:created xsi:type="dcterms:W3CDTF">2018-10-18T05:24:44Z</dcterms:created>
  <dcterms:modified xsi:type="dcterms:W3CDTF">2019-12-09T15:41:49Z</dcterms:modified>
</cp:coreProperties>
</file>