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9" r:id="rId4"/>
    <p:sldId id="260" r:id="rId5"/>
    <p:sldId id="261" r:id="rId6"/>
    <p:sldId id="267" r:id="rId7"/>
    <p:sldId id="269" r:id="rId8"/>
    <p:sldId id="270" r:id="rId9"/>
    <p:sldId id="262" r:id="rId10"/>
    <p:sldId id="263" r:id="rId11"/>
    <p:sldId id="271" r:id="rId12"/>
    <p:sldId id="272" r:id="rId13"/>
    <p:sldId id="274" r:id="rId14"/>
    <p:sldId id="264" r:id="rId15"/>
    <p:sldId id="273" r:id="rId16"/>
    <p:sldId id="265" r:id="rId17"/>
    <p:sldId id="275" r:id="rId18"/>
    <p:sldId id="276" r:id="rId19"/>
    <p:sldId id="279" r:id="rId20"/>
    <p:sldId id="294" r:id="rId21"/>
    <p:sldId id="300" r:id="rId22"/>
    <p:sldId id="296" r:id="rId23"/>
    <p:sldId id="297" r:id="rId24"/>
    <p:sldId id="301" r:id="rId25"/>
    <p:sldId id="298" r:id="rId26"/>
    <p:sldId id="299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7" r:id="rId52"/>
    <p:sldId id="326" r:id="rId53"/>
    <p:sldId id="328" r:id="rId54"/>
    <p:sldId id="329" r:id="rId55"/>
    <p:sldId id="332" r:id="rId56"/>
    <p:sldId id="331" r:id="rId57"/>
    <p:sldId id="333" r:id="rId58"/>
    <p:sldId id="334" r:id="rId59"/>
    <p:sldId id="336" r:id="rId60"/>
    <p:sldId id="337" r:id="rId61"/>
    <p:sldId id="335" r:id="rId62"/>
    <p:sldId id="338" r:id="rId63"/>
    <p:sldId id="339" r:id="rId64"/>
    <p:sldId id="340" r:id="rId65"/>
    <p:sldId id="341" r:id="rId66"/>
    <p:sldId id="342" r:id="rId67"/>
    <p:sldId id="343" r:id="rId68"/>
    <p:sldId id="344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307"/>
    <a:srgbClr val="2227EA"/>
    <a:srgbClr val="DBB807"/>
    <a:srgbClr val="3E5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852-7746-4C38-AE55-B650BB306519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4FB8-974B-42DE-A539-C7F1F5D43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6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5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6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7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4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40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79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4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9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9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1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21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42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479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116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90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3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87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77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3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7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92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9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97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95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34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83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573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30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22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93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92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67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245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058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646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26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41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538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307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6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1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641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60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7794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97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8410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523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521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49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0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55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1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52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69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97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562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0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4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44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b="1" dirty="0"/>
              <a:t>12584 – The Beauty of Distributing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1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(1)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sum</a:t>
            </a:r>
            <a:r>
              <a:rPr lang="en-US" altLang="zh-TW" dirty="0"/>
              <a:t> of all skills equals to the sum of all reels, and all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should be at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same level.</a:t>
            </a:r>
          </a:p>
          <a:p>
            <a:r>
              <a:rPr lang="en-US" altLang="zh-TW" dirty="0"/>
              <a:t>So, if we want to learn </a:t>
            </a:r>
            <a:r>
              <a:rPr lang="en-US" altLang="zh-TW" dirty="0">
                <a:solidFill>
                  <a:srgbClr val="FF0000"/>
                </a:solidFill>
              </a:rPr>
              <a:t>K skills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/>
              <a:t>Every skill’s </a:t>
            </a:r>
            <a:r>
              <a:rPr lang="en-US" altLang="zh-TW" dirty="0">
                <a:solidFill>
                  <a:srgbClr val="FF0000"/>
                </a:solidFill>
              </a:rPr>
              <a:t>level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sum / K</a:t>
            </a:r>
            <a:endParaRPr lang="en-US" altLang="zh-TW" dirty="0"/>
          </a:p>
          <a:p>
            <a:r>
              <a:rPr lang="en-US" altLang="zh-TW" dirty="0"/>
              <a:t> If the skill level </a:t>
            </a:r>
            <a:r>
              <a:rPr lang="en-US" altLang="zh-TW" dirty="0">
                <a:solidFill>
                  <a:srgbClr val="FF0000"/>
                </a:solidFill>
              </a:rPr>
              <a:t>sum / K </a:t>
            </a:r>
            <a:r>
              <a:rPr lang="en-US" altLang="zh-TW" dirty="0"/>
              <a:t>is an integer, it’s legal.</a:t>
            </a:r>
          </a:p>
          <a:p>
            <a:pPr lvl="1"/>
            <a:r>
              <a:rPr lang="en-US" altLang="zh-TW" dirty="0"/>
              <a:t>So we should </a:t>
            </a:r>
            <a:r>
              <a:rPr lang="en-US" altLang="zh-TW" dirty="0">
                <a:solidFill>
                  <a:srgbClr val="FF0000"/>
                </a:solidFill>
              </a:rPr>
              <a:t>skip</a:t>
            </a:r>
            <a:r>
              <a:rPr lang="en-US" altLang="zh-TW" dirty="0"/>
              <a:t> those K skills that lead to </a:t>
            </a:r>
            <a:r>
              <a:rPr lang="en-US" altLang="zh-TW" dirty="0">
                <a:solidFill>
                  <a:srgbClr val="FF0000"/>
                </a:solidFill>
              </a:rPr>
              <a:t>non-integer</a:t>
            </a:r>
            <a:r>
              <a:rPr lang="en-US" altLang="zh-TW" dirty="0"/>
              <a:t> skill levels.</a:t>
            </a:r>
          </a:p>
          <a:p>
            <a:pPr lvl="1"/>
            <a:r>
              <a:rPr lang="en-US" altLang="zh-TW" dirty="0"/>
              <a:t>For example, 12 / 5 = 2.4</a:t>
            </a:r>
          </a:p>
          <a:p>
            <a:pPr lvl="2"/>
            <a:r>
              <a:rPr lang="en-US" altLang="zh-TW" dirty="0"/>
              <a:t>That is, if the sum is 12, we can’t learn 5 skills.</a:t>
            </a:r>
          </a:p>
        </p:txBody>
      </p:sp>
    </p:spTree>
    <p:extLst>
      <p:ext uri="{BB962C8B-B14F-4D97-AF65-F5344CB8AC3E}">
        <p14:creationId xmlns:p14="http://schemas.microsoft.com/office/powerpoint/2010/main" val="13241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623258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6084174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4788025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6264191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47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623258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6084174" y="3717032"/>
            <a:ext cx="1296138" cy="208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6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4623257" y="5398503"/>
            <a:ext cx="1296138" cy="3966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090028" y="5378216"/>
            <a:ext cx="1296138" cy="416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084174" y="4679411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4623258" y="3725048"/>
            <a:ext cx="1296138" cy="1683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4788025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6264191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6084174" y="3725368"/>
            <a:ext cx="1296138" cy="964458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83D492-8ABF-4D82-8B9F-BC6937BB3D18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11EFE8-0AFE-4337-B712-8F130C1B05A6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1E1500-CCB4-4D78-B5AF-6D1D33C0BDC6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6B8A23-8550-42A6-8089-71FF7B9B1DCC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7649E0-23D1-4EDD-A481-21504718F3D7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173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(2)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 can imagine the </a:t>
            </a:r>
            <a:r>
              <a:rPr lang="en-US" altLang="zh-TW" dirty="0">
                <a:solidFill>
                  <a:srgbClr val="FF0000"/>
                </a:solidFill>
              </a:rPr>
              <a:t>skills</a:t>
            </a:r>
            <a:r>
              <a:rPr lang="en-US" altLang="zh-TW" dirty="0"/>
              <a:t> as </a:t>
            </a:r>
            <a:r>
              <a:rPr lang="en-US" altLang="zh-TW" dirty="0">
                <a:solidFill>
                  <a:srgbClr val="FF0000"/>
                </a:solidFill>
              </a:rPr>
              <a:t>boxes.</a:t>
            </a:r>
          </a:p>
          <a:p>
            <a:r>
              <a:rPr lang="en-US" altLang="zh-TW" dirty="0"/>
              <a:t>And we need to use the reels to fill them.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3779912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07307-2A63-453B-9CA8-49B18206EF75}"/>
              </a:ext>
            </a:extLst>
          </p:cNvPr>
          <p:cNvSpPr/>
          <p:nvPr/>
        </p:nvSpPr>
        <p:spPr>
          <a:xfrm>
            <a:off x="5960110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D6C8C-9BA7-4B7B-8475-EBEF3E3B5D20}"/>
              </a:ext>
            </a:extLst>
          </p:cNvPr>
          <p:cNvSpPr/>
          <p:nvPr/>
        </p:nvSpPr>
        <p:spPr>
          <a:xfrm>
            <a:off x="611566" y="3836823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7B14C7-B339-4200-80A7-95788BEF298D}"/>
              </a:ext>
            </a:extLst>
          </p:cNvPr>
          <p:cNvSpPr txBox="1">
            <a:spLocks/>
          </p:cNvSpPr>
          <p:nvPr/>
        </p:nvSpPr>
        <p:spPr>
          <a:xfrm>
            <a:off x="457200" y="2991898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C0CED8E-48B3-4B7E-8CE2-5EB17F353871}"/>
              </a:ext>
            </a:extLst>
          </p:cNvPr>
          <p:cNvSpPr txBox="1">
            <a:spLocks/>
          </p:cNvSpPr>
          <p:nvPr/>
        </p:nvSpPr>
        <p:spPr>
          <a:xfrm>
            <a:off x="4479983" y="302322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C48BDF-7B44-4696-AB1E-2D526464DE85}"/>
              </a:ext>
            </a:extLst>
          </p:cNvPr>
          <p:cNvSpPr/>
          <p:nvPr/>
        </p:nvSpPr>
        <p:spPr>
          <a:xfrm>
            <a:off x="611566" y="4436997"/>
            <a:ext cx="1296138" cy="3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EDC2E3-C560-4D99-9993-16AFD4056F0A}"/>
              </a:ext>
            </a:extLst>
          </p:cNvPr>
          <p:cNvSpPr/>
          <p:nvPr/>
        </p:nvSpPr>
        <p:spPr>
          <a:xfrm>
            <a:off x="611566" y="5044688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AC0956-527A-48DD-99AF-F809F7094543}"/>
              </a:ext>
            </a:extLst>
          </p:cNvPr>
          <p:cNvSpPr/>
          <p:nvPr/>
        </p:nvSpPr>
        <p:spPr>
          <a:xfrm>
            <a:off x="2224332" y="4800236"/>
            <a:ext cx="1296138" cy="155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0654FB0F-AD0E-4C0E-A557-53C3C1A4DF19}"/>
              </a:ext>
            </a:extLst>
          </p:cNvPr>
          <p:cNvSpPr txBox="1">
            <a:spLocks/>
          </p:cNvSpPr>
          <p:nvPr/>
        </p:nvSpPr>
        <p:spPr>
          <a:xfrm>
            <a:off x="3739006" y="582554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4876532" y="582554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F237AA-CA63-4B00-BC4A-9A43A75F8F14}"/>
              </a:ext>
            </a:extLst>
          </p:cNvPr>
          <p:cNvSpPr/>
          <p:nvPr/>
        </p:nvSpPr>
        <p:spPr>
          <a:xfrm>
            <a:off x="2224332" y="3429000"/>
            <a:ext cx="1296138" cy="1144617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00607CEE-9397-41D4-B63C-4BF0DB4449D7}"/>
              </a:ext>
            </a:extLst>
          </p:cNvPr>
          <p:cNvSpPr txBox="1">
            <a:spLocks/>
          </p:cNvSpPr>
          <p:nvPr/>
        </p:nvSpPr>
        <p:spPr>
          <a:xfrm>
            <a:off x="4479983" y="3724687"/>
            <a:ext cx="3666851" cy="523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i="1" dirty="0">
                <a:solidFill>
                  <a:srgbClr val="FF0000"/>
                </a:solidFill>
              </a:rPr>
              <a:t>No non-integer box sizes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4870011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7050209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75D579-FFCB-4934-BC03-3D3813E6D440}"/>
              </a:ext>
            </a:extLst>
          </p:cNvPr>
          <p:cNvSpPr/>
          <p:nvPr/>
        </p:nvSpPr>
        <p:spPr>
          <a:xfrm>
            <a:off x="8140309" y="4653136"/>
            <a:ext cx="804799" cy="1098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2.4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乘號 2">
            <a:extLst>
              <a:ext uri="{FF2B5EF4-FFF2-40B4-BE49-F238E27FC236}">
                <a16:creationId xmlns:a16="http://schemas.microsoft.com/office/drawing/2014/main" id="{3AB3CBC8-8311-4ADE-ADF6-8E6545CFE308}"/>
              </a:ext>
            </a:extLst>
          </p:cNvPr>
          <p:cNvSpPr/>
          <p:nvPr/>
        </p:nvSpPr>
        <p:spPr>
          <a:xfrm>
            <a:off x="3837098" y="3610354"/>
            <a:ext cx="4579174" cy="3015212"/>
          </a:xfrm>
          <a:prstGeom prst="mathMultiply">
            <a:avLst>
              <a:gd name="adj1" fmla="val 1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5995302" y="5822274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3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7057032" y="580526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4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CDB4CB73-641B-44BA-866D-AE8D519C2C33}"/>
              </a:ext>
            </a:extLst>
          </p:cNvPr>
          <p:cNvSpPr txBox="1">
            <a:spLocks/>
          </p:cNvSpPr>
          <p:nvPr/>
        </p:nvSpPr>
        <p:spPr>
          <a:xfrm>
            <a:off x="8074656" y="580526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5</a:t>
            </a:r>
          </a:p>
        </p:txBody>
      </p:sp>
    </p:spTree>
    <p:extLst>
      <p:ext uri="{BB962C8B-B14F-4D97-AF65-F5344CB8AC3E}">
        <p14:creationId xmlns:p14="http://schemas.microsoft.com/office/powerpoint/2010/main" val="209476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(3)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If we have </a:t>
            </a:r>
            <a:r>
              <a:rPr lang="en-US" altLang="zh-TW" dirty="0">
                <a:solidFill>
                  <a:srgbClr val="FF0000"/>
                </a:solidFill>
              </a:rPr>
              <a:t>N reels</a:t>
            </a:r>
            <a:r>
              <a:rPr lang="en-US" altLang="zh-TW" dirty="0"/>
              <a:t>, then: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Best case: N skills</a:t>
            </a:r>
          </a:p>
          <a:p>
            <a:pPr lvl="1"/>
            <a:r>
              <a:rPr lang="en-US" altLang="zh-TW" dirty="0"/>
              <a:t>Ex: N = 3, reels = 1 1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EFDFE-252D-4CA2-A40D-679778530441}"/>
              </a:ext>
            </a:extLst>
          </p:cNvPr>
          <p:cNvSpPr/>
          <p:nvPr/>
        </p:nvSpPr>
        <p:spPr>
          <a:xfrm>
            <a:off x="1477107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FA49D67-2D6B-4A16-8F4E-77E010203292}"/>
              </a:ext>
            </a:extLst>
          </p:cNvPr>
          <p:cNvSpPr txBox="1">
            <a:spLocks/>
          </p:cNvSpPr>
          <p:nvPr/>
        </p:nvSpPr>
        <p:spPr>
          <a:xfrm>
            <a:off x="457200" y="3284985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4F879C0-E396-4A95-8CAE-41F505F1CAA4}"/>
              </a:ext>
            </a:extLst>
          </p:cNvPr>
          <p:cNvSpPr txBox="1">
            <a:spLocks/>
          </p:cNvSpPr>
          <p:nvPr/>
        </p:nvSpPr>
        <p:spPr>
          <a:xfrm>
            <a:off x="1657124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647707-E9B1-49DF-8C43-EC7F9192BA66}"/>
              </a:ext>
            </a:extLst>
          </p:cNvPr>
          <p:cNvSpPr/>
          <p:nvPr/>
        </p:nvSpPr>
        <p:spPr>
          <a:xfrm>
            <a:off x="3779912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971581-82D8-4751-9AD4-3AC443362684}"/>
              </a:ext>
            </a:extLst>
          </p:cNvPr>
          <p:cNvSpPr/>
          <p:nvPr/>
        </p:nvSpPr>
        <p:spPr>
          <a:xfrm>
            <a:off x="6082717" y="4185311"/>
            <a:ext cx="1296138" cy="15689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B8B2B5E5-9696-4DED-AF94-711A4F3E4034}"/>
              </a:ext>
            </a:extLst>
          </p:cNvPr>
          <p:cNvSpPr txBox="1">
            <a:spLocks/>
          </p:cNvSpPr>
          <p:nvPr/>
        </p:nvSpPr>
        <p:spPr>
          <a:xfrm>
            <a:off x="3959929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5197FFB-9FC1-41A8-BE8D-A61F88D59316}"/>
              </a:ext>
            </a:extLst>
          </p:cNvPr>
          <p:cNvSpPr txBox="1">
            <a:spLocks/>
          </p:cNvSpPr>
          <p:nvPr/>
        </p:nvSpPr>
        <p:spPr>
          <a:xfrm>
            <a:off x="6262734" y="5949280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3</a:t>
            </a:r>
          </a:p>
        </p:txBody>
      </p:sp>
    </p:spTree>
    <p:extLst>
      <p:ext uri="{BB962C8B-B14F-4D97-AF65-F5344CB8AC3E}">
        <p14:creationId xmlns:p14="http://schemas.microsoft.com/office/powerpoint/2010/main" val="15545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(3)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If we have </a:t>
            </a:r>
            <a:r>
              <a:rPr lang="en-US" altLang="zh-TW" dirty="0">
                <a:solidFill>
                  <a:srgbClr val="FF0000"/>
                </a:solidFill>
              </a:rPr>
              <a:t>N reels</a:t>
            </a:r>
            <a:r>
              <a:rPr lang="en-US" altLang="zh-TW" dirty="0"/>
              <a:t>, then: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Worst case: 1 skill</a:t>
            </a:r>
          </a:p>
          <a:p>
            <a:pPr lvl="1"/>
            <a:r>
              <a:rPr lang="en-US" altLang="zh-TW" dirty="0"/>
              <a:t>Ex: N = 3, reels = 1 2 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0A3F8-5359-4D75-A964-09924459D950}"/>
              </a:ext>
            </a:extLst>
          </p:cNvPr>
          <p:cNvSpPr/>
          <p:nvPr/>
        </p:nvSpPr>
        <p:spPr>
          <a:xfrm>
            <a:off x="3851920" y="5617226"/>
            <a:ext cx="1296138" cy="4169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B1902A-0734-45BC-ABBE-0C2F914E9139}"/>
              </a:ext>
            </a:extLst>
          </p:cNvPr>
          <p:cNvSpPr/>
          <p:nvPr/>
        </p:nvSpPr>
        <p:spPr>
          <a:xfrm>
            <a:off x="3851920" y="4904297"/>
            <a:ext cx="1296138" cy="7129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453DC-6457-472A-9C38-D21A75B6C368}"/>
              </a:ext>
            </a:extLst>
          </p:cNvPr>
          <p:cNvSpPr/>
          <p:nvPr/>
        </p:nvSpPr>
        <p:spPr>
          <a:xfrm>
            <a:off x="3851920" y="3641873"/>
            <a:ext cx="1296138" cy="1262424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828B68A-CEA0-4DB6-BFFC-7A213B576655}"/>
              </a:ext>
            </a:extLst>
          </p:cNvPr>
          <p:cNvSpPr txBox="1">
            <a:spLocks/>
          </p:cNvSpPr>
          <p:nvPr/>
        </p:nvSpPr>
        <p:spPr>
          <a:xfrm>
            <a:off x="457200" y="3284985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ED3B70F-7841-4EBC-B68A-BE970E3D05BA}"/>
              </a:ext>
            </a:extLst>
          </p:cNvPr>
          <p:cNvSpPr txBox="1">
            <a:spLocks/>
          </p:cNvSpPr>
          <p:nvPr/>
        </p:nvSpPr>
        <p:spPr>
          <a:xfrm>
            <a:off x="4103948" y="6126163"/>
            <a:ext cx="9361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Skill 1</a:t>
            </a:r>
          </a:p>
        </p:txBody>
      </p:sp>
    </p:spTree>
    <p:extLst>
      <p:ext uri="{BB962C8B-B14F-4D97-AF65-F5344CB8AC3E}">
        <p14:creationId xmlns:p14="http://schemas.microsoft.com/office/powerpoint/2010/main" val="406239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Determine the level (4)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So if we have N reels, we can:</a:t>
            </a:r>
          </a:p>
          <a:p>
            <a:pPr lvl="1"/>
            <a:r>
              <a:rPr lang="en-US" altLang="zh-TW" dirty="0"/>
              <a:t>Try skill number </a:t>
            </a:r>
            <a:r>
              <a:rPr lang="en-US" altLang="zh-TW" dirty="0" err="1"/>
              <a:t>i</a:t>
            </a:r>
            <a:r>
              <a:rPr lang="en-US" altLang="zh-TW" dirty="0"/>
              <a:t> from N (best) to 1 (worst)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 size of every box is sum /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Skip those non-integer levels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No non-integer size boxes</a:t>
            </a:r>
          </a:p>
          <a:p>
            <a:pPr lvl="1"/>
            <a:r>
              <a:rPr lang="en-US" altLang="zh-TW" dirty="0"/>
              <a:t>Try to distribute the reels to fulfill the skill level.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Fill all the boxes with all reels</a:t>
            </a:r>
          </a:p>
          <a:p>
            <a:pPr lvl="1"/>
            <a:r>
              <a:rPr lang="en-US" altLang="zh-TW" dirty="0"/>
              <a:t>If success, </a:t>
            </a:r>
            <a:r>
              <a:rPr lang="en-US" altLang="zh-TW" dirty="0" err="1"/>
              <a:t>i</a:t>
            </a:r>
            <a:r>
              <a:rPr lang="en-US" altLang="zh-TW" dirty="0"/>
              <a:t> is the answer. If no, decrease </a:t>
            </a:r>
            <a:r>
              <a:rPr lang="en-US" altLang="zh-TW" dirty="0" err="1"/>
              <a:t>i</a:t>
            </a:r>
            <a:r>
              <a:rPr lang="en-US" altLang="zh-TW" dirty="0"/>
              <a:t> by 1.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Reduce box number, increase box size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4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Determine the level – Code</a:t>
            </a:r>
            <a:endParaRPr lang="zh-TW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FBDD95-3DAA-49FA-A861-D105CA4CD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323" y="1268760"/>
            <a:ext cx="730167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main()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T, sum, ans;</a:t>
            </a:r>
            <a:r>
              <a:rPr lang="zh-TW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                                     	</a:t>
            </a:r>
            <a:r>
              <a:rPr lang="zh-TW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//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 T: testcases,  sum: total levels,  </a:t>
            </a:r>
            <a:r>
              <a:rPr lang="en-US" altLang="zh-TW" sz="1500" b="1" dirty="0" err="1">
                <a:solidFill>
                  <a:srgbClr val="D81B60"/>
                </a:solidFill>
                <a:latin typeface="Arial Unicode MS"/>
                <a:ea typeface="Roboto Mono"/>
              </a:rPr>
              <a:t>ans</a:t>
            </a:r>
            <a:r>
              <a:rPr lang="en-US" altLang="zh-TW" sz="1500" b="1" dirty="0">
                <a:solidFill>
                  <a:srgbClr val="D81B60"/>
                </a:solidFill>
                <a:latin typeface="Arial Unicode MS"/>
                <a:ea typeface="Roboto Mono"/>
              </a:rPr>
              <a:t>: box number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&amp;T);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Read testcase number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while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(T--)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Read testcases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&amp;n);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Number of reels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sum 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sum of reels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 n; i++) {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&amp;a[i]);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Level of every reel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sum += a[i];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Increase sum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(ans = n; ans &gt;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ans--)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</a:t>
            </a:r>
            <a:r>
              <a:rPr kumimoji="0" lang="en-US" altLang="zh-TW" sz="15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Determine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box number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box = sum / ans;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Calculate box size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% ans ==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Skip non-integer box sizes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memset(vis,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sizeof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vis);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Reset vis array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break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Try to fill the boxes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recursively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printf(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"%d\n"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ans); 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	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maximum box number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b="1" dirty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TW" sz="15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 – Fill the boxes (1)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How to fill the boxes?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recursion.</a:t>
            </a:r>
          </a:p>
          <a:p>
            <a:r>
              <a:rPr lang="en-US" altLang="zh-TW" dirty="0"/>
              <a:t>Pick an unused reel and put it into the box.</a:t>
            </a:r>
          </a:p>
          <a:p>
            <a:pPr lvl="1"/>
            <a:r>
              <a:rPr lang="en-US" altLang="zh-TW" sz="2400" dirty="0"/>
              <a:t>If the box is </a:t>
            </a:r>
            <a:r>
              <a:rPr lang="en-US" altLang="zh-TW" sz="2400" dirty="0">
                <a:solidFill>
                  <a:srgbClr val="FF0000"/>
                </a:solidFill>
              </a:rPr>
              <a:t>not full</a:t>
            </a:r>
            <a:r>
              <a:rPr lang="en-US" altLang="zh-TW" sz="2400" dirty="0"/>
              <a:t> yet, </a:t>
            </a:r>
            <a:r>
              <a:rPr lang="en-US" altLang="zh-TW" sz="2400" dirty="0">
                <a:solidFill>
                  <a:srgbClr val="FF0000"/>
                </a:solidFill>
              </a:rPr>
              <a:t>repeat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until</a:t>
            </a:r>
            <a:r>
              <a:rPr lang="en-US" altLang="zh-TW" sz="2400" dirty="0"/>
              <a:t> the box is </a:t>
            </a:r>
            <a:r>
              <a:rPr lang="en-US" altLang="zh-TW" sz="2400" dirty="0">
                <a:solidFill>
                  <a:srgbClr val="FF0000"/>
                </a:solidFill>
              </a:rPr>
              <a:t>full.</a:t>
            </a:r>
          </a:p>
          <a:p>
            <a:pPr lvl="1"/>
            <a:r>
              <a:rPr lang="en-US" altLang="zh-TW" sz="2400" dirty="0"/>
              <a:t>If the box </a:t>
            </a:r>
            <a:r>
              <a:rPr lang="en-US" altLang="zh-TW" sz="2400" dirty="0">
                <a:solidFill>
                  <a:srgbClr val="FF0000"/>
                </a:solidFill>
              </a:rPr>
              <a:t>full</a:t>
            </a:r>
            <a:r>
              <a:rPr lang="en-US" altLang="zh-TW" sz="2400" dirty="0"/>
              <a:t>, start with a </a:t>
            </a:r>
            <a:r>
              <a:rPr lang="en-US" altLang="zh-TW" sz="2400" dirty="0">
                <a:solidFill>
                  <a:srgbClr val="FF0000"/>
                </a:solidFill>
              </a:rPr>
              <a:t>new box.</a:t>
            </a:r>
          </a:p>
          <a:p>
            <a:pPr lvl="1"/>
            <a:r>
              <a:rPr lang="en-US" altLang="zh-TW" sz="2400" dirty="0"/>
              <a:t>If the reel will make the </a:t>
            </a:r>
            <a:r>
              <a:rPr lang="en-US" altLang="zh-TW" sz="2400" dirty="0">
                <a:solidFill>
                  <a:srgbClr val="FF0000"/>
                </a:solidFill>
              </a:rPr>
              <a:t>level exceed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DON’T USE IT</a:t>
            </a:r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all N reels</a:t>
            </a:r>
            <a:r>
              <a:rPr lang="en-US" altLang="zh-TW" dirty="0"/>
              <a:t> can be </a:t>
            </a:r>
            <a:r>
              <a:rPr lang="en-US" altLang="zh-TW" dirty="0">
                <a:solidFill>
                  <a:srgbClr val="FF0000"/>
                </a:solidFill>
              </a:rPr>
              <a:t>put into the boxes</a:t>
            </a:r>
            <a:r>
              <a:rPr lang="en-US" altLang="zh-TW" dirty="0"/>
              <a:t>, then we find a </a:t>
            </a:r>
            <a:r>
              <a:rPr lang="en-US" altLang="zh-TW" dirty="0">
                <a:solidFill>
                  <a:srgbClr val="FF0000"/>
                </a:solidFill>
              </a:rPr>
              <a:t>solution.</a:t>
            </a:r>
          </a:p>
        </p:txBody>
      </p:sp>
    </p:spTree>
    <p:extLst>
      <p:ext uri="{BB962C8B-B14F-4D97-AF65-F5344CB8AC3E}">
        <p14:creationId xmlns:p14="http://schemas.microsoft.com/office/powerpoint/2010/main" val="245922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Example</a:t>
            </a:r>
            <a:endParaRPr lang="zh-TW" altLang="en-US" b="1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7FFD206-E3FF-4CBC-9776-6983FD37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zh-TW" sz="3400" dirty="0"/>
              <a:t>Let N = 3, reels = 1, 2, 3</a:t>
            </a:r>
          </a:p>
          <a:p>
            <a:r>
              <a:rPr lang="en-US" altLang="zh-TW" sz="3400" dirty="0"/>
              <a:t>So the sum = 6</a:t>
            </a:r>
          </a:p>
          <a:p>
            <a:r>
              <a:rPr lang="en-US" altLang="zh-TW" sz="3400" dirty="0"/>
              <a:t>The answer is 2</a:t>
            </a:r>
          </a:p>
          <a:p>
            <a:r>
              <a:rPr lang="en-US" altLang="zh-TW" sz="3400" dirty="0"/>
              <a:t>Skills: (1, 2), (3)</a:t>
            </a:r>
          </a:p>
          <a:p>
            <a:r>
              <a:rPr lang="en-US" altLang="zh-TW" sz="3400" dirty="0"/>
              <a:t>Let’s see the animated example:</a:t>
            </a:r>
          </a:p>
        </p:txBody>
      </p:sp>
    </p:spTree>
    <p:extLst>
      <p:ext uri="{BB962C8B-B14F-4D97-AF65-F5344CB8AC3E}">
        <p14:creationId xmlns:p14="http://schemas.microsoft.com/office/powerpoint/2010/main" val="14720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Little Brick has N magic reels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魔法卷軸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dirty="0"/>
              <a:t>that can increase skill level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技能等級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ith</a:t>
            </a:r>
            <a:r>
              <a:rPr lang="en-US" altLang="zh-TW" dirty="0"/>
              <a:t> reel can increase the skill Xi levels.</a:t>
            </a:r>
          </a:p>
          <a:p>
            <a:r>
              <a:rPr lang="en-US" altLang="zh-TW" dirty="0"/>
              <a:t>Little Brick hopes to </a:t>
            </a:r>
            <a:r>
              <a:rPr lang="en-US" altLang="zh-TW" dirty="0">
                <a:solidFill>
                  <a:srgbClr val="FF0000"/>
                </a:solidFill>
              </a:rPr>
              <a:t>use all reels </a:t>
            </a:r>
            <a:r>
              <a:rPr lang="en-US" altLang="zh-TW" dirty="0"/>
              <a:t>and :</a:t>
            </a:r>
          </a:p>
          <a:p>
            <a:pPr lvl="1"/>
            <a:r>
              <a:rPr lang="en-US" altLang="zh-TW" dirty="0"/>
              <a:t>Learn </a:t>
            </a:r>
            <a:r>
              <a:rPr lang="en-US" altLang="zh-TW" dirty="0">
                <a:solidFill>
                  <a:srgbClr val="FF0000"/>
                </a:solidFill>
              </a:rPr>
              <a:t>as many</a:t>
            </a:r>
            <a:r>
              <a:rPr lang="en-US" altLang="zh-TW" dirty="0"/>
              <a:t> skills as possible.</a:t>
            </a:r>
          </a:p>
          <a:p>
            <a:pPr lvl="1"/>
            <a:r>
              <a:rPr lang="en-US" altLang="zh-TW" dirty="0"/>
              <a:t>Every learned skill must be at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same level.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That is, to distribute all reels into as many groups as possible, and make the sum of each group the same.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翻譯白話文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每個欄位的內部總和相同，而且欄位數目越多越好。但是要注意，每個欄位內部的分配不一定相同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1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23C4251A-5BF7-4562-8ECA-75147374A3A9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80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B0FF33-5D8B-4F64-A7DF-F93A815B0A83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275A7A9-D074-4C8F-BA4E-A66316D7F188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79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B0FF33-5D8B-4F64-A7DF-F93A815B0A83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2406CC4-548D-4428-82D6-63DDBB46E2A6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1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2406CC4-548D-4428-82D6-63DDBB46E2A6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1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19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0E29C0-DB23-4E62-B4EC-A99C3D5BB4F6}"/>
              </a:ext>
            </a:extLst>
          </p:cNvPr>
          <p:cNvSpPr/>
          <p:nvPr/>
        </p:nvSpPr>
        <p:spPr>
          <a:xfrm>
            <a:off x="271493" y="3608635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26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10E29C0-DB23-4E62-B4EC-A99C3D5BB4F6}"/>
              </a:ext>
            </a:extLst>
          </p:cNvPr>
          <p:cNvSpPr/>
          <p:nvPr/>
        </p:nvSpPr>
        <p:spPr>
          <a:xfrm>
            <a:off x="271493" y="3608635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7630EB2-0C39-45CE-A13C-7BD7B76A0F2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D16B03-6CC2-4D16-9D65-9B56964B6EFD}"/>
              </a:ext>
            </a:extLst>
          </p:cNvPr>
          <p:cNvSpPr/>
          <p:nvPr/>
        </p:nvSpPr>
        <p:spPr>
          <a:xfrm>
            <a:off x="7419192" y="179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40E245-6CE2-46AE-9C8B-B18E3F8E3A9D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91959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854FECF-1A16-417E-AD00-97E008758C5C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5C632C-BF8D-4D83-9BC9-EBDAA385B684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956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97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C79F1AA8-BC5E-467F-9E26-C2696309C1D4}"/>
              </a:ext>
            </a:extLst>
          </p:cNvPr>
          <p:cNvSpPr/>
          <p:nvPr/>
        </p:nvSpPr>
        <p:spPr>
          <a:xfrm>
            <a:off x="1215948" y="3610326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8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/>
              <a:t>Multiple test cases,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line </a:t>
            </a:r>
            <a:r>
              <a:rPr lang="en-US" altLang="zh-TW" dirty="0"/>
              <a:t>represent the number of </a:t>
            </a:r>
            <a:r>
              <a:rPr lang="en-US" altLang="zh-TW" dirty="0">
                <a:solidFill>
                  <a:srgbClr val="FF0000"/>
                </a:solidFill>
              </a:rPr>
              <a:t>test cases</a:t>
            </a:r>
            <a:r>
              <a:rPr lang="en-US" altLang="zh-TW" dirty="0"/>
              <a:t>.</a:t>
            </a:r>
            <a:endParaRPr lang="en-US" altLang="zh-TW" sz="2400" b="1" dirty="0"/>
          </a:p>
          <a:p>
            <a:r>
              <a:rPr lang="en-US" altLang="zh-TW" dirty="0"/>
              <a:t>In every test case,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integer </a:t>
            </a:r>
            <a:r>
              <a:rPr lang="en-US" altLang="zh-TW" dirty="0"/>
              <a:t>N represents the </a:t>
            </a:r>
            <a:r>
              <a:rPr lang="en-US" altLang="zh-TW" dirty="0">
                <a:solidFill>
                  <a:srgbClr val="FF0000"/>
                </a:solidFill>
              </a:rPr>
              <a:t>number of reels.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second line </a:t>
            </a:r>
            <a:r>
              <a:rPr lang="en-US" altLang="zh-TW" dirty="0"/>
              <a:t>contains </a:t>
            </a:r>
            <a:r>
              <a:rPr lang="en-US" altLang="zh-TW" dirty="0">
                <a:solidFill>
                  <a:srgbClr val="FF0000"/>
                </a:solidFill>
              </a:rPr>
              <a:t>N numbers</a:t>
            </a:r>
            <a:r>
              <a:rPr lang="en-US" altLang="zh-TW" dirty="0"/>
              <a:t>,</a:t>
            </a:r>
          </a:p>
          <a:p>
            <a:pPr lvl="2"/>
            <a:r>
              <a:rPr lang="en-US" altLang="zh-TW" dirty="0"/>
              <a:t>Each number Xi means </a:t>
            </a:r>
            <a:r>
              <a:rPr lang="en-US" altLang="zh-TW" dirty="0" err="1"/>
              <a:t>ith</a:t>
            </a:r>
            <a:r>
              <a:rPr lang="en-US" altLang="zh-TW" dirty="0"/>
              <a:t> reel can increase Xi levels.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C79F1AA8-BC5E-467F-9E26-C2696309C1D4}"/>
              </a:ext>
            </a:extLst>
          </p:cNvPr>
          <p:cNvSpPr/>
          <p:nvPr/>
        </p:nvSpPr>
        <p:spPr>
          <a:xfrm>
            <a:off x="1215948" y="3610326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FCC0D1-FE89-4AA4-BCDE-4BEFABD9ED54}"/>
              </a:ext>
            </a:extLst>
          </p:cNvPr>
          <p:cNvSpPr/>
          <p:nvPr/>
        </p:nvSpPr>
        <p:spPr>
          <a:xfrm>
            <a:off x="7407600" y="1432843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DAFFBD-27D1-4327-B810-5D05ED95B44A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2364419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70A2163-2D8D-49D2-A90C-A4660D541264}"/>
              </a:ext>
            </a:extLst>
          </p:cNvPr>
          <p:cNvSpPr/>
          <p:nvPr/>
        </p:nvSpPr>
        <p:spPr>
          <a:xfrm>
            <a:off x="7415504" y="251284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DE50B6C9-399D-43C7-B436-78841D8E3D02}"/>
              </a:ext>
            </a:extLst>
          </p:cNvPr>
          <p:cNvSpPr/>
          <p:nvPr/>
        </p:nvSpPr>
        <p:spPr>
          <a:xfrm>
            <a:off x="5275546" y="176469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E3011E-F9EE-4211-B6D2-A389C4E70514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98CE7A0-EC82-4841-B733-32E4AACCBF80}"/>
              </a:ext>
            </a:extLst>
          </p:cNvPr>
          <p:cNvSpPr/>
          <p:nvPr/>
        </p:nvSpPr>
        <p:spPr>
          <a:xfrm>
            <a:off x="890080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9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2F77DA03-8A40-4401-8BD8-3CB351E2ECD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12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2F77DA03-8A40-4401-8BD8-3CB351E2ECD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5EDA7E-0AD2-4573-ACE0-C3143813B689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45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E5EDA7E-0AD2-4573-ACE0-C3143813B689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54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3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F4951267-CC10-462E-A3AA-5925636A242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130F16-AA64-4665-83DA-A4459CAD2F3C}"/>
              </a:ext>
            </a:extLst>
          </p:cNvPr>
          <p:cNvSpPr/>
          <p:nvPr/>
        </p:nvSpPr>
        <p:spPr>
          <a:xfrm>
            <a:off x="5405501" y="5261863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Next box!</a:t>
            </a:r>
          </a:p>
        </p:txBody>
      </p:sp>
    </p:spTree>
    <p:extLst>
      <p:ext uri="{BB962C8B-B14F-4D97-AF65-F5344CB8AC3E}">
        <p14:creationId xmlns:p14="http://schemas.microsoft.com/office/powerpoint/2010/main" val="92047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5B5BB9-3A1E-454F-BEFE-4BDA9676879E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161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5B5BB9-3A1E-454F-BEFE-4BDA9676879E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838552E9-730E-4812-82E0-FED4D2BCD025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620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838552E9-730E-4812-82E0-FED4D2BCD025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7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every test case, output one integer,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which is the maximum number of skills that Little Brick can learn.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236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7435662C-ABDE-4D2F-B687-D38C8CA7D1A4}"/>
              </a:ext>
            </a:extLst>
          </p:cNvPr>
          <p:cNvSpPr/>
          <p:nvPr/>
        </p:nvSpPr>
        <p:spPr>
          <a:xfrm>
            <a:off x="2080254" y="4572680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2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7435662C-ABDE-4D2F-B687-D38C8CA7D1A4}"/>
              </a:ext>
            </a:extLst>
          </p:cNvPr>
          <p:cNvSpPr/>
          <p:nvPr/>
        </p:nvSpPr>
        <p:spPr>
          <a:xfrm>
            <a:off x="2080254" y="4572680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63BAD2-5097-4102-80ED-B050D3392C38}"/>
              </a:ext>
            </a:extLst>
          </p:cNvPr>
          <p:cNvSpPr/>
          <p:nvPr/>
        </p:nvSpPr>
        <p:spPr>
          <a:xfrm>
            <a:off x="7407600" y="254582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03C527-0BD2-4367-97E2-21FAFAE1F32C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1506388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EEC57E6-CD7A-4B7E-A359-50C3B0852073}"/>
              </a:ext>
            </a:extLst>
          </p:cNvPr>
          <p:cNvSpPr/>
          <p:nvPr/>
        </p:nvSpPr>
        <p:spPr>
          <a:xfrm>
            <a:off x="7407600" y="3625828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0D497404-0CB1-4780-8F0D-3BE7253546E1}"/>
              </a:ext>
            </a:extLst>
          </p:cNvPr>
          <p:cNvSpPr/>
          <p:nvPr/>
        </p:nvSpPr>
        <p:spPr>
          <a:xfrm>
            <a:off x="5285432" y="1791957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D140EF9-0A2F-4FB4-94C6-4DB26301272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0C489AC-7A46-4565-B284-1343B038A27B}"/>
              </a:ext>
            </a:extLst>
          </p:cNvPr>
          <p:cNvSpPr/>
          <p:nvPr/>
        </p:nvSpPr>
        <p:spPr>
          <a:xfrm>
            <a:off x="2185504" y="3648177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3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AD6DA0F-5DA9-4D4B-A9A7-93F4877F1FB0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5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AD6DA0F-5DA9-4D4B-A9A7-93F4877F1FB0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8932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72C13259-7DC6-4A43-8D38-989CE3F83C12}"/>
              </a:ext>
            </a:extLst>
          </p:cNvPr>
          <p:cNvSpPr/>
          <p:nvPr/>
        </p:nvSpPr>
        <p:spPr>
          <a:xfrm>
            <a:off x="3384105" y="3667882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101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72C13259-7DC6-4A43-8D38-989CE3F83C12}"/>
              </a:ext>
            </a:extLst>
          </p:cNvPr>
          <p:cNvSpPr/>
          <p:nvPr/>
        </p:nvSpPr>
        <p:spPr>
          <a:xfrm>
            <a:off x="3384105" y="3667882"/>
            <a:ext cx="106730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A3FB0E-A818-49D3-A96C-9E5295150432}"/>
              </a:ext>
            </a:extLst>
          </p:cNvPr>
          <p:cNvSpPr/>
          <p:nvPr/>
        </p:nvSpPr>
        <p:spPr>
          <a:xfrm>
            <a:off x="7407600" y="2909631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CD6A3C-E11B-4D9B-A4BF-9E2CC79EE320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2476568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B19086-C5C9-4F6D-8832-0022AD409D43}"/>
              </a:ext>
            </a:extLst>
          </p:cNvPr>
          <p:cNvSpPr/>
          <p:nvPr/>
        </p:nvSpPr>
        <p:spPr>
          <a:xfrm>
            <a:off x="7418446" y="2152843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DA39D731-7B37-4D42-B753-E70376314389}"/>
              </a:ext>
            </a:extLst>
          </p:cNvPr>
          <p:cNvSpPr/>
          <p:nvPr/>
        </p:nvSpPr>
        <p:spPr>
          <a:xfrm>
            <a:off x="5245970" y="274944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2873D01-12A7-43D0-8364-4FD69618914C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9A57869D-B54F-4DC5-9BB4-2DD4D09A315A}"/>
              </a:ext>
            </a:extLst>
          </p:cNvPr>
          <p:cNvSpPr/>
          <p:nvPr/>
        </p:nvSpPr>
        <p:spPr>
          <a:xfrm>
            <a:off x="2906460" y="253615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28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D0059AB8-1ACF-49EC-B509-57BBD4732EAF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0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Input &amp; Output</a:t>
            </a:r>
            <a:endParaRPr lang="zh-TW" altLang="en-US" b="1" dirty="0"/>
          </a:p>
        </p:txBody>
      </p:sp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A5AAA6E6-B2C4-4B1C-9310-551CE0ED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744416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1 1 2 2 3 3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5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1 1 2 5 3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3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1 2 4</a:t>
            </a:r>
            <a:endParaRPr lang="zh-TW" altLang="en-US" dirty="0">
              <a:solidFill>
                <a:srgbClr val="2227EA"/>
              </a:solidFill>
            </a:endParaRPr>
          </a:p>
        </p:txBody>
      </p:sp>
      <p:sp>
        <p:nvSpPr>
          <p:cNvPr id="21" name="內容版面配置區 6">
            <a:extLst>
              <a:ext uri="{FF2B5EF4-FFF2-40B4-BE49-F238E27FC236}">
                <a16:creationId xmlns:a16="http://schemas.microsoft.com/office/drawing/2014/main" id="{3DC2F8CF-35D2-4FF9-8BFF-7C96CEB982EA}"/>
              </a:ext>
            </a:extLst>
          </p:cNvPr>
          <p:cNvSpPr txBox="1">
            <a:spLocks/>
          </p:cNvSpPr>
          <p:nvPr/>
        </p:nvSpPr>
        <p:spPr>
          <a:xfrm>
            <a:off x="4572000" y="1581120"/>
            <a:ext cx="3744416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Output: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TW" dirty="0">
                <a:solidFill>
                  <a:srgbClr val="2227EA"/>
                </a:solidFill>
              </a:rPr>
              <a:t>1</a:t>
            </a:r>
            <a:endParaRPr lang="zh-TW" altLang="en-US" dirty="0">
              <a:solidFill>
                <a:srgbClr val="222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07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036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F22CBB37-6554-44E7-80E3-269BF8D09785}"/>
              </a:ext>
            </a:extLst>
          </p:cNvPr>
          <p:cNvSpPr/>
          <p:nvPr/>
        </p:nvSpPr>
        <p:spPr>
          <a:xfrm>
            <a:off x="4283092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37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698350-E81A-47A6-B0C4-E1E6D57AC4E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F22CBB37-6554-44E7-80E3-269BF8D09785}"/>
              </a:ext>
            </a:extLst>
          </p:cNvPr>
          <p:cNvSpPr/>
          <p:nvPr/>
        </p:nvSpPr>
        <p:spPr>
          <a:xfrm>
            <a:off x="4283092" y="2527405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DC1B07-105E-456A-82A4-09A94D4B7254}"/>
              </a:ext>
            </a:extLst>
          </p:cNvPr>
          <p:cNvSpPr/>
          <p:nvPr/>
        </p:nvSpPr>
        <p:spPr>
          <a:xfrm>
            <a:off x="7407600" y="1810623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B4110A-14BB-4223-B9E2-9BD66E79BD1B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Box Limit Exceeded!</a:t>
            </a:r>
          </a:p>
        </p:txBody>
      </p:sp>
    </p:spTree>
    <p:extLst>
      <p:ext uri="{BB962C8B-B14F-4D97-AF65-F5344CB8AC3E}">
        <p14:creationId xmlns:p14="http://schemas.microsoft.com/office/powerpoint/2010/main" val="4033435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234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3, Size: 6 / 3 = 2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15284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265828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6BF264-7DB2-4BB0-A13C-0D305D2B0C12}"/>
              </a:ext>
            </a:extLst>
          </p:cNvPr>
          <p:cNvSpPr/>
          <p:nvPr/>
        </p:nvSpPr>
        <p:spPr>
          <a:xfrm>
            <a:off x="7415504" y="4378813"/>
            <a:ext cx="129613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2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C4FFC1-5C5C-4FA9-8261-53C6B21707F8}"/>
              </a:ext>
            </a:extLst>
          </p:cNvPr>
          <p:cNvSpPr/>
          <p:nvPr/>
        </p:nvSpPr>
        <p:spPr>
          <a:xfrm>
            <a:off x="899967" y="251328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3ED78-2F1C-4CD5-89CC-EBE6884C2DBD}"/>
              </a:ext>
            </a:extLst>
          </p:cNvPr>
          <p:cNvCxnSpPr/>
          <p:nvPr/>
        </p:nvCxnSpPr>
        <p:spPr>
          <a:xfrm flipH="1">
            <a:off x="1266208" y="2152843"/>
            <a:ext cx="1610358" cy="36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0DD35F6B-7636-4695-B3D5-9A4831368DB2}"/>
              </a:ext>
            </a:extLst>
          </p:cNvPr>
          <p:cNvSpPr/>
          <p:nvPr/>
        </p:nvSpPr>
        <p:spPr>
          <a:xfrm>
            <a:off x="264450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E11E88D-2F22-4D6F-A6BA-9F114B80B75E}"/>
              </a:ext>
            </a:extLst>
          </p:cNvPr>
          <p:cNvCxnSpPr>
            <a:cxnSpLocks/>
          </p:cNvCxnSpPr>
          <p:nvPr/>
        </p:nvCxnSpPr>
        <p:spPr>
          <a:xfrm flipH="1">
            <a:off x="679483" y="3071093"/>
            <a:ext cx="586725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12D14F5-13B1-4497-8624-E653BDD50C9E}"/>
              </a:ext>
            </a:extLst>
          </p:cNvPr>
          <p:cNvSpPr/>
          <p:nvPr/>
        </p:nvSpPr>
        <p:spPr>
          <a:xfrm>
            <a:off x="1211493" y="3625828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3361AA-6DFB-486A-B48A-323ADF9DE56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66208" y="3071093"/>
            <a:ext cx="360318" cy="554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6D34C53-43D1-45C9-931A-C02AB79F6712}"/>
              </a:ext>
            </a:extLst>
          </p:cNvPr>
          <p:cNvSpPr/>
          <p:nvPr/>
        </p:nvSpPr>
        <p:spPr>
          <a:xfrm>
            <a:off x="2912383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(2)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A31B059-301D-4A63-8F56-7C9DF92DA7A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876566" y="2152843"/>
            <a:ext cx="402058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8CDB0224-E0FF-449C-999D-02428399DD1C}"/>
              </a:ext>
            </a:extLst>
          </p:cNvPr>
          <p:cNvSpPr/>
          <p:nvPr/>
        </p:nvSpPr>
        <p:spPr>
          <a:xfrm>
            <a:off x="2167657" y="3648177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(1)</a:t>
            </a:r>
            <a:endParaRPr lang="zh-TW" altLang="en-US" sz="16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32786E-E528-45DB-A279-A2264B8AD6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710235" y="3099333"/>
            <a:ext cx="568389" cy="548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8DA22405-9F73-44CD-8FBB-80BFF64B9BC3}"/>
              </a:ext>
            </a:extLst>
          </p:cNvPr>
          <p:cNvSpPr/>
          <p:nvPr/>
        </p:nvSpPr>
        <p:spPr>
          <a:xfrm>
            <a:off x="2056395" y="4577864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(1, 3)</a:t>
            </a:r>
            <a:endParaRPr lang="zh-TW" altLang="en-US" sz="16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CAA22DC-AA57-4C6B-9DE1-C21AEDF65CC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04464" y="4205985"/>
            <a:ext cx="5771" cy="371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65E29A0-F17B-4041-B6B8-B3B75D510F9F}"/>
              </a:ext>
            </a:extLst>
          </p:cNvPr>
          <p:cNvSpPr/>
          <p:nvPr/>
        </p:nvSpPr>
        <p:spPr>
          <a:xfrm>
            <a:off x="3372372" y="3667882"/>
            <a:ext cx="1085156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(2), (3)</a:t>
            </a:r>
            <a:endParaRPr lang="zh-TW" altLang="en-US" sz="16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922DC87-D7E2-4B20-A7ED-3ECF9FCB9CA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278624" y="3099333"/>
            <a:ext cx="636326" cy="5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7DA45687-F0B1-4E31-9684-A9163C0F6529}"/>
              </a:ext>
            </a:extLst>
          </p:cNvPr>
          <p:cNvSpPr/>
          <p:nvPr/>
        </p:nvSpPr>
        <p:spPr>
          <a:xfrm>
            <a:off x="4271566" y="2541525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(3)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730EA-E757-40F1-82D2-51239CAB128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876566" y="2152843"/>
            <a:ext cx="1761241" cy="388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53534C-7AA0-490F-BCE1-57DFB841C95E}"/>
              </a:ext>
            </a:extLst>
          </p:cNvPr>
          <p:cNvSpPr/>
          <p:nvPr/>
        </p:nvSpPr>
        <p:spPr>
          <a:xfrm>
            <a:off x="1051393" y="5428797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States Explored!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037588-DE2D-4DC5-99A8-DFBC839560F2}"/>
              </a:ext>
            </a:extLst>
          </p:cNvPr>
          <p:cNvSpPr/>
          <p:nvPr/>
        </p:nvSpPr>
        <p:spPr>
          <a:xfrm>
            <a:off x="1051393" y="5868606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Not a Solution!</a:t>
            </a:r>
          </a:p>
        </p:txBody>
      </p:sp>
    </p:spTree>
    <p:extLst>
      <p:ext uri="{BB962C8B-B14F-4D97-AF65-F5344CB8AC3E}">
        <p14:creationId xmlns:p14="http://schemas.microsoft.com/office/powerpoint/2010/main" val="235600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780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5FF378B-4A30-4B01-90AC-C2D0CDA81E45}"/>
              </a:ext>
            </a:extLst>
          </p:cNvPr>
          <p:cNvSpPr/>
          <p:nvPr/>
        </p:nvSpPr>
        <p:spPr>
          <a:xfrm>
            <a:off x="2166552" y="1618445"/>
            <a:ext cx="141647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F47268-C077-4E6B-AF23-D264A21DDB52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196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F47268-C077-4E6B-AF23-D264A21DDB52}"/>
              </a:ext>
            </a:extLst>
          </p:cNvPr>
          <p:cNvSpPr/>
          <p:nvPr/>
        </p:nvSpPr>
        <p:spPr>
          <a:xfrm>
            <a:off x="5461997" y="2173752"/>
            <a:ext cx="1296138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64D06AA-7C9A-47BE-9D6D-30A792A2E0A9}"/>
              </a:ext>
            </a:extLst>
          </p:cNvPr>
          <p:cNvSpPr/>
          <p:nvPr/>
        </p:nvSpPr>
        <p:spPr>
          <a:xfrm>
            <a:off x="2508547" y="2636198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0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64D06AA-7C9A-47BE-9D6D-30A792A2E0A9}"/>
              </a:ext>
            </a:extLst>
          </p:cNvPr>
          <p:cNvSpPr/>
          <p:nvPr/>
        </p:nvSpPr>
        <p:spPr>
          <a:xfrm>
            <a:off x="2508547" y="2636198"/>
            <a:ext cx="732483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44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68057D-0524-4A7B-8E08-8BB189ACCEF2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5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1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6, reels = 1 1 2 2 3 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4</a:t>
            </a:r>
          </a:p>
          <a:p>
            <a:pPr lvl="1"/>
            <a:r>
              <a:rPr lang="en-US" altLang="zh-TW" dirty="0"/>
              <a:t>Skill levels: (1, 2), (3), (1, 2), (3)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DB1904-A380-42E2-8994-BB81A0DD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2204864"/>
            <a:ext cx="848796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68057D-0524-4A7B-8E08-8BB189ACCEF2}"/>
              </a:ext>
            </a:extLst>
          </p:cNvPr>
          <p:cNvSpPr/>
          <p:nvPr/>
        </p:nvSpPr>
        <p:spPr>
          <a:xfrm>
            <a:off x="5461997" y="2939938"/>
            <a:ext cx="1296138" cy="727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280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92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AF64208-97B6-41C5-B9D0-1A92CF72303A}"/>
              </a:ext>
            </a:extLst>
          </p:cNvPr>
          <p:cNvSpPr/>
          <p:nvPr/>
        </p:nvSpPr>
        <p:spPr>
          <a:xfrm>
            <a:off x="2459755" y="3574198"/>
            <a:ext cx="81322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D5AA52-56DA-45CE-B5FE-FA4D1C6BC18D}"/>
              </a:ext>
            </a:extLst>
          </p:cNvPr>
          <p:cNvSpPr/>
          <p:nvPr/>
        </p:nvSpPr>
        <p:spPr>
          <a:xfrm>
            <a:off x="5397597" y="5347176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Next box!</a:t>
            </a:r>
          </a:p>
        </p:txBody>
      </p:sp>
    </p:spTree>
    <p:extLst>
      <p:ext uri="{BB962C8B-B14F-4D97-AF65-F5344CB8AC3E}">
        <p14:creationId xmlns:p14="http://schemas.microsoft.com/office/powerpoint/2010/main" val="1529870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54D434-F7B2-4A00-B2E0-CCB2C498DBC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0844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54D434-F7B2-4A00-B2E0-CCB2C498DBC3}"/>
              </a:ext>
            </a:extLst>
          </p:cNvPr>
          <p:cNvSpPr/>
          <p:nvPr/>
        </p:nvSpPr>
        <p:spPr>
          <a:xfrm>
            <a:off x="5461997" y="4056146"/>
            <a:ext cx="1296138" cy="107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477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31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24D486-8102-4F20-846D-4AEDFEE4E3A2}"/>
              </a:ext>
            </a:extLst>
          </p:cNvPr>
          <p:cNvSpPr/>
          <p:nvPr/>
        </p:nvSpPr>
        <p:spPr>
          <a:xfrm>
            <a:off x="5581735" y="5345385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Reels Used!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9795490-6619-4EAB-B8AF-1EFA562B3554}"/>
              </a:ext>
            </a:extLst>
          </p:cNvPr>
          <p:cNvSpPr/>
          <p:nvPr/>
        </p:nvSpPr>
        <p:spPr>
          <a:xfrm>
            <a:off x="5581735" y="5789414"/>
            <a:ext cx="330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All Boxes Filled!</a:t>
            </a:r>
          </a:p>
        </p:txBody>
      </p:sp>
    </p:spTree>
    <p:extLst>
      <p:ext uri="{BB962C8B-B14F-4D97-AF65-F5344CB8AC3E}">
        <p14:creationId xmlns:p14="http://schemas.microsoft.com/office/powerpoint/2010/main" val="3264331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Boxes: 2, Size: 6 / 2 = 3</a:t>
            </a:r>
            <a:endParaRPr lang="zh-TW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F549F1E-2227-4028-B90B-BE172FF3E74D}"/>
              </a:ext>
            </a:extLst>
          </p:cNvPr>
          <p:cNvSpPr txBox="1">
            <a:spLocks/>
          </p:cNvSpPr>
          <p:nvPr/>
        </p:nvSpPr>
        <p:spPr>
          <a:xfrm>
            <a:off x="5215779" y="1459537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Reels: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D36275-F358-4D6A-9141-5784DE604A31}"/>
              </a:ext>
            </a:extLst>
          </p:cNvPr>
          <p:cNvSpPr txBox="1">
            <a:spLocks/>
          </p:cNvSpPr>
          <p:nvPr/>
        </p:nvSpPr>
        <p:spPr>
          <a:xfrm>
            <a:off x="7237785" y="1467630"/>
            <a:ext cx="1582687" cy="557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Skills: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3C317B-CD3F-4233-BF0E-365D3F00ADD7}"/>
              </a:ext>
            </a:extLst>
          </p:cNvPr>
          <p:cNvSpPr/>
          <p:nvPr/>
        </p:nvSpPr>
        <p:spPr>
          <a:xfrm>
            <a:off x="7407600" y="2349000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07DBE8-E4D3-4B2A-B93C-45BE0ED5080A}"/>
              </a:ext>
            </a:extLst>
          </p:cNvPr>
          <p:cNvSpPr/>
          <p:nvPr/>
        </p:nvSpPr>
        <p:spPr>
          <a:xfrm>
            <a:off x="7407600" y="3861168"/>
            <a:ext cx="1296138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3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58D3C-3FA1-4671-B72D-9B114B5816A1}"/>
              </a:ext>
            </a:extLst>
          </p:cNvPr>
          <p:cNvSpPr/>
          <p:nvPr/>
        </p:nvSpPr>
        <p:spPr>
          <a:xfrm>
            <a:off x="5461997" y="2176253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E7CFE-4CEC-4FF2-807C-EE4DDAD7DFDC}"/>
              </a:ext>
            </a:extLst>
          </p:cNvPr>
          <p:cNvSpPr/>
          <p:nvPr/>
        </p:nvSpPr>
        <p:spPr>
          <a:xfrm>
            <a:off x="5461997" y="2942439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7FB89-41C1-4634-B889-89DD9A38DD83}"/>
              </a:ext>
            </a:extLst>
          </p:cNvPr>
          <p:cNvSpPr/>
          <p:nvPr/>
        </p:nvSpPr>
        <p:spPr>
          <a:xfrm>
            <a:off x="5461997" y="405048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E0ED989-6B22-47C4-BF26-A652A6802A44}"/>
              </a:ext>
            </a:extLst>
          </p:cNvPr>
          <p:cNvSpPr/>
          <p:nvPr/>
        </p:nvSpPr>
        <p:spPr>
          <a:xfrm>
            <a:off x="2168329" y="1595035"/>
            <a:ext cx="1416473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93A5B0-96CA-4FD5-9C3C-F984BB2D5847}"/>
              </a:ext>
            </a:extLst>
          </p:cNvPr>
          <p:cNvSpPr/>
          <p:nvPr/>
        </p:nvSpPr>
        <p:spPr>
          <a:xfrm>
            <a:off x="2508547" y="2644264"/>
            <a:ext cx="732482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(1)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0902B1D-7CCE-43E5-BE65-82EE35A60089}"/>
              </a:ext>
            </a:extLst>
          </p:cNvPr>
          <p:cNvCxnSpPr>
            <a:cxnSpLocks/>
          </p:cNvCxnSpPr>
          <p:nvPr/>
        </p:nvCxnSpPr>
        <p:spPr>
          <a:xfrm flipH="1">
            <a:off x="2874788" y="2176253"/>
            <a:ext cx="1" cy="468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1E5EF47-3F91-402B-9CEF-D0347104BBD5}"/>
              </a:ext>
            </a:extLst>
          </p:cNvPr>
          <p:cNvSpPr/>
          <p:nvPr/>
        </p:nvSpPr>
        <p:spPr>
          <a:xfrm>
            <a:off x="7407600" y="3069000"/>
            <a:ext cx="1296138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9308CECD-E058-4332-B0CB-CD80465451ED}"/>
              </a:ext>
            </a:extLst>
          </p:cNvPr>
          <p:cNvSpPr/>
          <p:nvPr/>
        </p:nvSpPr>
        <p:spPr>
          <a:xfrm>
            <a:off x="5286919" y="1817170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D745A08-D379-4522-879D-B70516758329}"/>
              </a:ext>
            </a:extLst>
          </p:cNvPr>
          <p:cNvCxnSpPr>
            <a:cxnSpLocks/>
          </p:cNvCxnSpPr>
          <p:nvPr/>
        </p:nvCxnSpPr>
        <p:spPr>
          <a:xfrm>
            <a:off x="2874788" y="3202072"/>
            <a:ext cx="0" cy="380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36A03ED-504F-4A42-A095-929AB141AF81}"/>
              </a:ext>
            </a:extLst>
          </p:cNvPr>
          <p:cNvSpPr/>
          <p:nvPr/>
        </p:nvSpPr>
        <p:spPr>
          <a:xfrm>
            <a:off x="2459755" y="3582264"/>
            <a:ext cx="830065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</a:t>
            </a:r>
            <a:endParaRPr lang="zh-TW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E87457-65C7-4BC1-810E-7654013CAA36}"/>
              </a:ext>
            </a:extLst>
          </p:cNvPr>
          <p:cNvSpPr/>
          <p:nvPr/>
        </p:nvSpPr>
        <p:spPr>
          <a:xfrm>
            <a:off x="7407600" y="2349000"/>
            <a:ext cx="1296138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3AB82EAB-3942-4923-BF09-59A015B91B0F}"/>
              </a:ext>
            </a:extLst>
          </p:cNvPr>
          <p:cNvSpPr/>
          <p:nvPr/>
        </p:nvSpPr>
        <p:spPr>
          <a:xfrm>
            <a:off x="5292626" y="27278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AE8F195-D2C8-479D-B932-6A12034C0816}"/>
              </a:ext>
            </a:extLst>
          </p:cNvPr>
          <p:cNvSpPr/>
          <p:nvPr/>
        </p:nvSpPr>
        <p:spPr>
          <a:xfrm>
            <a:off x="2226718" y="4681747"/>
            <a:ext cx="1296138" cy="557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(1, 2), (3)</a:t>
            </a:r>
            <a:endParaRPr lang="zh-TW" altLang="en-US" sz="16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7FDA7E9-4CD9-4163-B9F6-F468D7004A6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874787" y="4140072"/>
            <a:ext cx="1" cy="541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72B59CAA-04CF-4E53-8620-FDA9A18928C9}"/>
              </a:ext>
            </a:extLst>
          </p:cNvPr>
          <p:cNvSpPr/>
          <p:nvPr/>
        </p:nvSpPr>
        <p:spPr>
          <a:xfrm>
            <a:off x="2223094" y="4681747"/>
            <a:ext cx="1272279" cy="5578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9C7F17-A41A-44E9-A46C-E132337106D4}"/>
              </a:ext>
            </a:extLst>
          </p:cNvPr>
          <p:cNvSpPr/>
          <p:nvPr/>
        </p:nvSpPr>
        <p:spPr>
          <a:xfrm>
            <a:off x="7407398" y="3861168"/>
            <a:ext cx="1296138" cy="1080000"/>
          </a:xfrm>
          <a:prstGeom prst="rect">
            <a:avLst/>
          </a:prstGeom>
          <a:solidFill>
            <a:srgbClr val="E9C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3</a:t>
            </a:r>
            <a:endParaRPr lang="zh-TW" altLang="en-US" sz="2800" dirty="0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E5318242-718E-459C-804A-CE93B2ADF087}"/>
              </a:ext>
            </a:extLst>
          </p:cNvPr>
          <p:cNvSpPr/>
          <p:nvPr/>
        </p:nvSpPr>
        <p:spPr>
          <a:xfrm>
            <a:off x="5271719" y="4064902"/>
            <a:ext cx="1728192" cy="1105998"/>
          </a:xfrm>
          <a:prstGeom prst="mathMultiply">
            <a:avLst>
              <a:gd name="adj1" fmla="val 31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24D486-8102-4F20-846D-4AEDFEE4E3A2}"/>
              </a:ext>
            </a:extLst>
          </p:cNvPr>
          <p:cNvSpPr/>
          <p:nvPr/>
        </p:nvSpPr>
        <p:spPr>
          <a:xfrm>
            <a:off x="1259198" y="5619747"/>
            <a:ext cx="4747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This Is a Valid Solution!</a:t>
            </a:r>
          </a:p>
        </p:txBody>
      </p:sp>
    </p:spTree>
    <p:extLst>
      <p:ext uri="{BB962C8B-B14F-4D97-AF65-F5344CB8AC3E}">
        <p14:creationId xmlns:p14="http://schemas.microsoft.com/office/powerpoint/2010/main" val="2091293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Fill the boxes – Code</a:t>
            </a:r>
            <a:endParaRPr lang="zh-TW" altLang="en-US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9358B9-D85E-4DA3-812F-89D0FE073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60" y="1305635"/>
            <a:ext cx="853118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#include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&lt;std</a:t>
            </a:r>
            <a:r>
              <a:rPr lang="en-US" altLang="zh-TW" sz="1400" b="1" dirty="0" err="1">
                <a:solidFill>
                  <a:srgbClr val="388E3C"/>
                </a:solidFill>
                <a:latin typeface="Arial Unicode MS"/>
                <a:ea typeface="Roboto Mono"/>
              </a:rPr>
              <a:t>io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.h&gt;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                         </a:t>
            </a:r>
            <a:endParaRPr lang="en-US" altLang="zh-TW" sz="1400" b="1" dirty="0">
              <a:solidFill>
                <a:srgbClr val="D81B60"/>
              </a:solidFill>
              <a:latin typeface="Arial Unicode MS"/>
              <a:ea typeface="Roboto Mono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#include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&lt;st</a:t>
            </a:r>
            <a:r>
              <a:rPr lang="en-US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ring</a:t>
            </a:r>
            <a:r>
              <a:rPr lang="zh-TW" altLang="zh-TW" sz="1400" b="1" dirty="0">
                <a:solidFill>
                  <a:srgbClr val="388E3C"/>
                </a:solidFill>
                <a:latin typeface="Arial Unicode MS"/>
                <a:ea typeface="Roboto Mono"/>
              </a:rPr>
              <a:t>.h&gt;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                        	</a:t>
            </a: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// Enable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 </a:t>
            </a:r>
            <a:r>
              <a:rPr lang="en-US" altLang="zh-TW" sz="1400" b="1" dirty="0" err="1">
                <a:solidFill>
                  <a:srgbClr val="D81B60"/>
                </a:solidFill>
                <a:latin typeface="Arial Unicode MS"/>
                <a:ea typeface="Roboto Mono"/>
              </a:rPr>
              <a:t>memset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&lt;stdbool.h&gt;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Enable bool type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n, box;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  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n: number of reels,  box: box size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Reel levels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bool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vis[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1000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Vis array, record used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reels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bool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dfs(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step,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sum) {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lang="zh-TW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//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 step: used reel number,  sum: current box height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(step == n)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All reels used, find a solution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 =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 &lt; n; i++) {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Pick a reel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(vis[i])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continue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The reel has been used, skip it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vis[i]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Pick one, set to used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+ a[i] &lt; box) {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After picking the reel, 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box is not full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(dfs(step +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sum + a[i]))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C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ontinue with the current box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tru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e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find a solution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(sum + a[i] == box) {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After picking the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reel,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box is full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(dfs(step +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S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tart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with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 new box (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sum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= 0)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, return true if find a solution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lang="en-US" altLang="zh-TW" sz="1400" b="1" dirty="0">
                <a:solidFill>
                  <a:srgbClr val="D81B60"/>
                </a:solidFill>
                <a:latin typeface="Arial Unicode MS"/>
                <a:ea typeface="Roboto Mono"/>
              </a:rPr>
              <a:t>Else: 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he reel leads to overflow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vis[i]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Reset the used state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                               	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We can't find a solution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 return false</a:t>
            </a:r>
            <a:endParaRPr lang="en-US" altLang="zh-TW" sz="14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2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5, reels = 1 1 2 5 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2</a:t>
            </a:r>
          </a:p>
          <a:p>
            <a:pPr lvl="1"/>
            <a:r>
              <a:rPr lang="en-US" altLang="zh-TW" dirty="0"/>
              <a:t>Skill levels: (1, 5), (1, 2, 3)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2A9A5E-44D7-4CB2-84E5-7E70B406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2204864"/>
            <a:ext cx="810690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Sample 3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 = 3, reels = 1 2 4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Answer = 1</a:t>
            </a:r>
          </a:p>
          <a:p>
            <a:pPr lvl="1"/>
            <a:r>
              <a:rPr lang="en-US" altLang="zh-TW" dirty="0"/>
              <a:t>Skill levels: (1, 2, 4)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EA5179-797A-4F38-8625-C798487E6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3" y="2132856"/>
            <a:ext cx="7693093" cy="33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Idea</a:t>
            </a:r>
            <a:endParaRPr lang="zh-TW" altLang="en-US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33A4D3-34E6-4A7B-AED5-9DE8DA3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b="1" dirty="0"/>
              <a:t>The main idea is: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Distribute all reels into as many groups as possible, and make the sum of each group the same.</a:t>
            </a:r>
          </a:p>
          <a:p>
            <a:r>
              <a:rPr lang="en-US" altLang="zh-TW" b="1" dirty="0"/>
              <a:t>So, we can divide the problem to two parts:</a:t>
            </a:r>
          </a:p>
          <a:p>
            <a:pPr lvl="1"/>
            <a:r>
              <a:rPr lang="en-US" altLang="zh-TW" dirty="0"/>
              <a:t>Determine the level (size) of each skill (box).</a:t>
            </a:r>
          </a:p>
          <a:p>
            <a:pPr lvl="1"/>
            <a:r>
              <a:rPr lang="en-US" altLang="zh-TW" dirty="0"/>
              <a:t>Try to fulfill every skill’s level with the reels</a:t>
            </a:r>
          </a:p>
        </p:txBody>
      </p:sp>
    </p:spTree>
    <p:extLst>
      <p:ext uri="{BB962C8B-B14F-4D97-AF65-F5344CB8AC3E}">
        <p14:creationId xmlns:p14="http://schemas.microsoft.com/office/powerpoint/2010/main" val="97588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2970</Words>
  <Application>Microsoft Office PowerPoint</Application>
  <PresentationFormat>如螢幕大小 (4:3)</PresentationFormat>
  <Paragraphs>994</Paragraphs>
  <Slides>68</Slides>
  <Notes>63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Arial Unicode MS</vt:lpstr>
      <vt:lpstr>Roboto Mono</vt:lpstr>
      <vt:lpstr>微軟正黑體</vt:lpstr>
      <vt:lpstr>新細明體</vt:lpstr>
      <vt:lpstr>Arial</vt:lpstr>
      <vt:lpstr>Calibri</vt:lpstr>
      <vt:lpstr>Office 佈景主題</vt:lpstr>
      <vt:lpstr>12584 – The Beauty of Distributing</vt:lpstr>
      <vt:lpstr>Description</vt:lpstr>
      <vt:lpstr>Input</vt:lpstr>
      <vt:lpstr>Output</vt:lpstr>
      <vt:lpstr>Sample Input &amp; Output</vt:lpstr>
      <vt:lpstr>Sample 1</vt:lpstr>
      <vt:lpstr>Sample 2</vt:lpstr>
      <vt:lpstr>Sample 3</vt:lpstr>
      <vt:lpstr>Idea</vt:lpstr>
      <vt:lpstr>Idea – Determine the level (1)</vt:lpstr>
      <vt:lpstr>Idea – Determine the level (2)</vt:lpstr>
      <vt:lpstr>Idea – Determine the level (2)</vt:lpstr>
      <vt:lpstr>Idea – Determine the level (2)</vt:lpstr>
      <vt:lpstr>Idea – Determine the level (3)</vt:lpstr>
      <vt:lpstr>Idea – Determine the level (3)</vt:lpstr>
      <vt:lpstr>Idea – Determine the level (4)</vt:lpstr>
      <vt:lpstr>Determine the level – Code</vt:lpstr>
      <vt:lpstr>Idea – Fill the boxes (1)</vt:lpstr>
      <vt:lpstr>Example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3, Size: 6 / 3 = 2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Boxes: 2, Size: 6 / 2 = 3</vt:lpstr>
      <vt:lpstr>Fill the boxes –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12414 - Midorimushi</dc:title>
  <dc:creator>Leo</dc:creator>
  <cp:lastModifiedBy>'' ''</cp:lastModifiedBy>
  <cp:revision>581</cp:revision>
  <dcterms:created xsi:type="dcterms:W3CDTF">2019-10-12T16:04:20Z</dcterms:created>
  <dcterms:modified xsi:type="dcterms:W3CDTF">2020-01-03T21:19:18Z</dcterms:modified>
</cp:coreProperties>
</file>