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9" r:id="rId4"/>
    <p:sldId id="260" r:id="rId5"/>
    <p:sldId id="261" r:id="rId6"/>
    <p:sldId id="288" r:id="rId7"/>
    <p:sldId id="329" r:id="rId8"/>
    <p:sldId id="330" r:id="rId9"/>
    <p:sldId id="332" r:id="rId10"/>
    <p:sldId id="331" r:id="rId11"/>
    <p:sldId id="262" r:id="rId12"/>
    <p:sldId id="292" r:id="rId13"/>
    <p:sldId id="380" r:id="rId14"/>
    <p:sldId id="265" r:id="rId15"/>
    <p:sldId id="266" r:id="rId16"/>
    <p:sldId id="267" r:id="rId17"/>
    <p:sldId id="381" r:id="rId18"/>
    <p:sldId id="269" r:id="rId19"/>
    <p:sldId id="270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382" r:id="rId28"/>
    <p:sldId id="293" r:id="rId29"/>
    <p:sldId id="322" r:id="rId30"/>
    <p:sldId id="323" r:id="rId31"/>
    <p:sldId id="324" r:id="rId32"/>
    <p:sldId id="325" r:id="rId33"/>
    <p:sldId id="294" r:id="rId34"/>
    <p:sldId id="295" r:id="rId35"/>
    <p:sldId id="296" r:id="rId36"/>
    <p:sldId id="297" r:id="rId37"/>
    <p:sldId id="327" r:id="rId38"/>
    <p:sldId id="328" r:id="rId39"/>
    <p:sldId id="299" r:id="rId40"/>
    <p:sldId id="300" r:id="rId41"/>
    <p:sldId id="285" r:id="rId42"/>
    <p:sldId id="311" r:id="rId43"/>
    <p:sldId id="313" r:id="rId44"/>
    <p:sldId id="318" r:id="rId45"/>
    <p:sldId id="320" r:id="rId46"/>
    <p:sldId id="334" r:id="rId47"/>
    <p:sldId id="335" r:id="rId48"/>
    <p:sldId id="336" r:id="rId49"/>
    <p:sldId id="391" r:id="rId50"/>
    <p:sldId id="392" r:id="rId51"/>
    <p:sldId id="393" r:id="rId52"/>
    <p:sldId id="394" r:id="rId53"/>
    <p:sldId id="395" r:id="rId54"/>
    <p:sldId id="396" r:id="rId55"/>
    <p:sldId id="398" r:id="rId56"/>
    <p:sldId id="361" r:id="rId57"/>
    <p:sldId id="362" r:id="rId58"/>
    <p:sldId id="364" r:id="rId59"/>
    <p:sldId id="399" r:id="rId60"/>
    <p:sldId id="400" r:id="rId61"/>
    <p:sldId id="401" r:id="rId62"/>
    <p:sldId id="402" r:id="rId63"/>
    <p:sldId id="383" r:id="rId64"/>
    <p:sldId id="386" r:id="rId65"/>
    <p:sldId id="384" r:id="rId66"/>
    <p:sldId id="385" r:id="rId67"/>
    <p:sldId id="387" r:id="rId68"/>
    <p:sldId id="404" r:id="rId69"/>
    <p:sldId id="389" r:id="rId70"/>
    <p:sldId id="390" r:id="rId71"/>
    <p:sldId id="40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716E4-59D0-4335-8B71-0F0C8F4E0C8A}" v="44" dt="2020-06-19T01:24:48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0A2716E4-59D0-4335-8B71-0F0C8F4E0C8A}"/>
    <pc:docChg chg="modSld">
      <pc:chgData name="鄭任鈞" userId="ba2dd04d-e648-40a4-8034-d64dbb874eaf" providerId="ADAL" clId="{0A2716E4-59D0-4335-8B71-0F0C8F4E0C8A}" dt="2020-06-17T18:09:09.498" v="5" actId="207"/>
      <pc:docMkLst>
        <pc:docMk/>
      </pc:docMkLst>
      <pc:sldChg chg="modSp">
        <pc:chgData name="鄭任鈞" userId="ba2dd04d-e648-40a4-8034-d64dbb874eaf" providerId="ADAL" clId="{0A2716E4-59D0-4335-8B71-0F0C8F4E0C8A}" dt="2020-06-17T18:01:06.405" v="0" actId="20577"/>
        <pc:sldMkLst>
          <pc:docMk/>
          <pc:sldMk cId="1284500499" sldId="299"/>
        </pc:sldMkLst>
        <pc:spChg chg="mod">
          <ac:chgData name="鄭任鈞" userId="ba2dd04d-e648-40a4-8034-d64dbb874eaf" providerId="ADAL" clId="{0A2716E4-59D0-4335-8B71-0F0C8F4E0C8A}" dt="2020-06-17T18:01:06.405" v="0" actId="20577"/>
          <ac:spMkLst>
            <pc:docMk/>
            <pc:sldMk cId="1284500499" sldId="299"/>
            <ac:spMk id="3" creationId="{80097880-6568-49FE-AA21-4CAA6CBA6645}"/>
          </ac:spMkLst>
        </pc:spChg>
      </pc:sldChg>
      <pc:sldChg chg="modSp">
        <pc:chgData name="鄭任鈞" userId="ba2dd04d-e648-40a4-8034-d64dbb874eaf" providerId="ADAL" clId="{0A2716E4-59D0-4335-8B71-0F0C8F4E0C8A}" dt="2020-06-17T18:09:09.498" v="5" actId="207"/>
        <pc:sldMkLst>
          <pc:docMk/>
          <pc:sldMk cId="4261881498" sldId="364"/>
        </pc:sldMkLst>
        <pc:spChg chg="mod">
          <ac:chgData name="鄭任鈞" userId="ba2dd04d-e648-40a4-8034-d64dbb874eaf" providerId="ADAL" clId="{0A2716E4-59D0-4335-8B71-0F0C8F4E0C8A}" dt="2020-06-17T18:09:09.498" v="5" actId="207"/>
          <ac:spMkLst>
            <pc:docMk/>
            <pc:sldMk cId="4261881498" sldId="364"/>
            <ac:spMk id="3" creationId="{80097880-6568-49FE-AA21-4CAA6CBA6645}"/>
          </ac:spMkLst>
        </pc:spChg>
      </pc:sldChg>
    </pc:docChg>
  </pc:docChgLst>
  <pc:docChgLst>
    <pc:chgData name="'' ''" userId="ba2dd04d-e648-40a4-8034-d64dbb874eaf" providerId="ADAL" clId="{0A2716E4-59D0-4335-8B71-0F0C8F4E0C8A}"/>
    <pc:docChg chg="undo modSld">
      <pc:chgData name="'' ''" userId="ba2dd04d-e648-40a4-8034-d64dbb874eaf" providerId="ADAL" clId="{0A2716E4-59D0-4335-8B71-0F0C8F4E0C8A}" dt="2020-06-19T01:24:48.929" v="37" actId="20577"/>
      <pc:docMkLst>
        <pc:docMk/>
      </pc:docMkLst>
      <pc:sldChg chg="modSp">
        <pc:chgData name="'' ''" userId="ba2dd04d-e648-40a4-8034-d64dbb874eaf" providerId="ADAL" clId="{0A2716E4-59D0-4335-8B71-0F0C8F4E0C8A}" dt="2020-06-18T06:58:38.662" v="1" actId="20577"/>
        <pc:sldMkLst>
          <pc:docMk/>
          <pc:sldMk cId="2129835905" sldId="324"/>
        </pc:sldMkLst>
        <pc:spChg chg="mod">
          <ac:chgData name="'' ''" userId="ba2dd04d-e648-40a4-8034-d64dbb874eaf" providerId="ADAL" clId="{0A2716E4-59D0-4335-8B71-0F0C8F4E0C8A}" dt="2020-06-18T06:58:38.662" v="1" actId="20577"/>
          <ac:spMkLst>
            <pc:docMk/>
            <pc:sldMk cId="2129835905" sldId="324"/>
            <ac:spMk id="3" creationId="{80097880-6568-49FE-AA21-4CAA6CBA6645}"/>
          </ac:spMkLst>
        </pc:spChg>
      </pc:sldChg>
      <pc:sldChg chg="modSp">
        <pc:chgData name="'' ''" userId="ba2dd04d-e648-40a4-8034-d64dbb874eaf" providerId="ADAL" clId="{0A2716E4-59D0-4335-8B71-0F0C8F4E0C8A}" dt="2020-06-18T07:21:12.231" v="35" actId="20577"/>
        <pc:sldMkLst>
          <pc:docMk/>
          <pc:sldMk cId="4261881498" sldId="364"/>
        </pc:sldMkLst>
        <pc:spChg chg="mod">
          <ac:chgData name="'' ''" userId="ba2dd04d-e648-40a4-8034-d64dbb874eaf" providerId="ADAL" clId="{0A2716E4-59D0-4335-8B71-0F0C8F4E0C8A}" dt="2020-06-18T07:21:12.231" v="35" actId="20577"/>
          <ac:spMkLst>
            <pc:docMk/>
            <pc:sldMk cId="4261881498" sldId="364"/>
            <ac:spMk id="3" creationId="{80097880-6568-49FE-AA21-4CAA6CBA6645}"/>
          </ac:spMkLst>
        </pc:spChg>
      </pc:sldChg>
      <pc:sldChg chg="modSp">
        <pc:chgData name="'' ''" userId="ba2dd04d-e648-40a4-8034-d64dbb874eaf" providerId="ADAL" clId="{0A2716E4-59D0-4335-8B71-0F0C8F4E0C8A}" dt="2020-06-19T01:24:48.929" v="37" actId="20577"/>
        <pc:sldMkLst>
          <pc:docMk/>
          <pc:sldMk cId="4174350441" sldId="387"/>
        </pc:sldMkLst>
        <pc:spChg chg="mod">
          <ac:chgData name="'' ''" userId="ba2dd04d-e648-40a4-8034-d64dbb874eaf" providerId="ADAL" clId="{0A2716E4-59D0-4335-8B71-0F0C8F4E0C8A}" dt="2020-06-19T01:24:48.929" v="37" actId="20577"/>
          <ac:spMkLst>
            <pc:docMk/>
            <pc:sldMk cId="4174350441" sldId="387"/>
            <ac:spMk id="4" creationId="{04BEFE67-FC07-4678-9981-17DF3ABA2D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1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A34-C8B2-4BDB-BA94-296F7FE5F71E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037D9-A513-4C3E-B234-D662331DB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12817 – Social Distance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6A5EF-2556-4547-95EC-532E9DFCD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9648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362866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minimum social distance </a:t>
            </a:r>
            <a:r>
              <a:rPr lang="en-US" altLang="zh-TW" sz="2400" b="1" dirty="0"/>
              <a:t>in the </a:t>
            </a:r>
            <a:r>
              <a:rPr lang="en-US" altLang="zh-TW" sz="2400" b="1" dirty="0">
                <a:solidFill>
                  <a:srgbClr val="FF0000"/>
                </a:solidFill>
              </a:rPr>
              <a:t>whole process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“Social distance” </a:t>
            </a:r>
            <a:r>
              <a:rPr lang="en-US" altLang="zh-TW" sz="2400" dirty="0"/>
              <a:t>means the </a:t>
            </a:r>
            <a:r>
              <a:rPr lang="en-US" altLang="zh-TW" sz="2400" b="1" dirty="0"/>
              <a:t>distance between </a:t>
            </a:r>
            <a:r>
              <a:rPr lang="en-US" altLang="zh-TW" sz="2400" b="1" dirty="0">
                <a:solidFill>
                  <a:srgbClr val="FF0000"/>
                </a:solidFill>
              </a:rPr>
              <a:t>adjacent students</a:t>
            </a:r>
          </a:p>
          <a:p>
            <a:r>
              <a:rPr lang="en-US" altLang="zh-TW" sz="2400" dirty="0"/>
              <a:t>Walls won’t infect you, so the </a:t>
            </a:r>
            <a:r>
              <a:rPr lang="en-US" altLang="zh-TW" sz="2400" b="1" dirty="0"/>
              <a:t>social distance between walls and students is INF</a:t>
            </a:r>
            <a:endParaRPr lang="zh-TW" altLang="en-US" sz="24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3578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262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4" descr="張上淳該為了兒子出國被換掉嗎？ 網友意見分歧| 鄉民爆報看| Oops ...">
            <a:extLst>
              <a:ext uri="{FF2B5EF4-FFF2-40B4-BE49-F238E27FC236}">
                <a16:creationId xmlns:a16="http://schemas.microsoft.com/office/drawing/2014/main" id="{D3C32D9F-302E-4339-AE51-A76253870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-259" r="5734" b="259"/>
          <a:stretch/>
        </p:blipFill>
        <p:spPr bwMode="auto">
          <a:xfrm>
            <a:off x="2962027" y="4070183"/>
            <a:ext cx="1554495" cy="15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辛苦了部長！指揮中心開設近100天陳時中曝心情：每天都必須把神經繃得 ...">
            <a:extLst>
              <a:ext uri="{FF2B5EF4-FFF2-40B4-BE49-F238E27FC236}">
                <a16:creationId xmlns:a16="http://schemas.microsoft.com/office/drawing/2014/main" id="{29EB2F3A-6FF3-4950-A725-A6708F0AF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t="16157" r="9053"/>
          <a:stretch/>
        </p:blipFill>
        <p:spPr bwMode="auto">
          <a:xfrm>
            <a:off x="5221896" y="4156175"/>
            <a:ext cx="1748207" cy="14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s</a:t>
            </a:r>
            <a:r>
              <a:rPr lang="en-US" altLang="zh-TW" dirty="0"/>
              <a:t> be the </a:t>
            </a:r>
            <a:r>
              <a:rPr lang="en-US" altLang="zh-TW" b="1" dirty="0"/>
              <a:t>safe distance</a:t>
            </a:r>
          </a:p>
          <a:p>
            <a:r>
              <a:rPr lang="en-US" altLang="zh-TW" dirty="0"/>
              <a:t>If </a:t>
            </a:r>
            <a:r>
              <a:rPr lang="en-US" altLang="zh-TW" b="1" dirty="0">
                <a:solidFill>
                  <a:srgbClr val="FF0000"/>
                </a:solidFill>
              </a:rPr>
              <a:t>D &gt;= s </a:t>
            </a:r>
            <a:r>
              <a:rPr lang="en-US" altLang="zh-TW" dirty="0"/>
              <a:t>during the </a:t>
            </a:r>
            <a:r>
              <a:rPr lang="en-US" altLang="zh-TW" b="1" dirty="0">
                <a:solidFill>
                  <a:srgbClr val="FF0000"/>
                </a:solidFill>
              </a:rPr>
              <a:t>whole process</a:t>
            </a:r>
            <a:r>
              <a:rPr lang="en-US" altLang="zh-TW" dirty="0"/>
              <a:t>, the classroom is </a:t>
            </a:r>
            <a:r>
              <a:rPr lang="en-US" altLang="zh-TW" b="1" dirty="0">
                <a:solidFill>
                  <a:srgbClr val="FF0000"/>
                </a:solidFill>
              </a:rPr>
              <a:t>safe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130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line: three integers n, m, s</a:t>
            </a:r>
          </a:p>
          <a:p>
            <a:pPr lvl="1"/>
            <a:r>
              <a:rPr lang="en-US" altLang="zh-TW" dirty="0"/>
              <a:t>n: number of seats</a:t>
            </a:r>
          </a:p>
          <a:p>
            <a:pPr lvl="1"/>
            <a:r>
              <a:rPr lang="en-US" altLang="zh-TW" dirty="0"/>
              <a:t>m: number of students</a:t>
            </a:r>
          </a:p>
          <a:p>
            <a:pPr lvl="1"/>
            <a:r>
              <a:rPr lang="en-US" altLang="zh-TW" dirty="0"/>
              <a:t>s: safe distance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following 2 * m lines represent the events of students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comes in the classroom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 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leaves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39139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We guarantee that:</a:t>
            </a:r>
          </a:p>
          <a:p>
            <a:pPr marL="0" indent="0">
              <a:buNone/>
            </a:pPr>
            <a:endParaRPr lang="en-US" altLang="zh-TW" sz="1000" dirty="0"/>
          </a:p>
          <a:p>
            <a:pPr lvl="1"/>
            <a:r>
              <a:rPr lang="en-US" altLang="zh-TW" sz="2800" dirty="0"/>
              <a:t>A student will never come back to class after leaving</a:t>
            </a:r>
          </a:p>
          <a:p>
            <a:endParaRPr lang="en-US" altLang="zh-TW" sz="1000" dirty="0"/>
          </a:p>
          <a:p>
            <a:pPr lvl="1"/>
            <a:r>
              <a:rPr lang="en-US" altLang="zh-TW" sz="2800" dirty="0"/>
              <a:t>A student must be in the classroom before leaving</a:t>
            </a:r>
          </a:p>
          <a:p>
            <a:pPr lvl="2"/>
            <a:r>
              <a:rPr lang="en-US" altLang="zh-TW" sz="2400" dirty="0"/>
              <a:t>That is,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x </a:t>
            </a:r>
            <a:r>
              <a:rPr lang="en-US" altLang="zh-TW" sz="2400" dirty="0"/>
              <a:t>must appear before</a:t>
            </a:r>
            <a:r>
              <a:rPr lang="en-US" altLang="zh-TW" sz="2400" dirty="0">
                <a:latin typeface="Consolas" panose="020B0609020204030204" pitchFamily="49" charset="0"/>
              </a:rPr>
              <a:t> o x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4971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line: output “YES” if D &gt;= s, output “NO” if D &lt; s</a:t>
            </a:r>
          </a:p>
          <a:p>
            <a:r>
              <a:rPr lang="en-US" altLang="zh-TW" dirty="0"/>
              <a:t>Second line: output D (if D is INF, output “INF”)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dirty="0"/>
              <a:t>D is the minimum social distance during the process</a:t>
            </a:r>
          </a:p>
          <a:p>
            <a:r>
              <a:rPr lang="en-US" altLang="zh-TW" dirty="0"/>
              <a:t>s is the safe distance</a:t>
            </a:r>
          </a:p>
        </p:txBody>
      </p:sp>
    </p:spTree>
    <p:extLst>
      <p:ext uri="{BB962C8B-B14F-4D97-AF65-F5344CB8AC3E}">
        <p14:creationId xmlns:p14="http://schemas.microsoft.com/office/powerpoint/2010/main" val="339195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658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/>
          <a:lstStyle/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5726097" y="275503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9 seats</a:t>
            </a:r>
          </a:p>
          <a:p>
            <a:r>
              <a:rPr lang="en-US" altLang="zh-TW" dirty="0"/>
              <a:t>3 students</a:t>
            </a:r>
          </a:p>
          <a:p>
            <a:r>
              <a:rPr lang="en-US" altLang="zh-TW" dirty="0"/>
              <a:t>Safe distance: 5</a:t>
            </a:r>
          </a:p>
          <a:p>
            <a:endParaRPr lang="en-US" altLang="zh-TW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C3BAE0D-6C55-41A6-AE4E-01C70686830C}"/>
              </a:ext>
            </a:extLst>
          </p:cNvPr>
          <p:cNvSpPr/>
          <p:nvPr/>
        </p:nvSpPr>
        <p:spPr>
          <a:xfrm>
            <a:off x="3595456" y="2755030"/>
            <a:ext cx="1198486" cy="134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minimum social distance D </a:t>
            </a:r>
            <a:r>
              <a:rPr lang="en-US" altLang="zh-TW" dirty="0"/>
              <a:t>during the process is initially INF</a:t>
            </a: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3EA56F68-D9B0-4673-BB6B-13C997A7076D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8AAE291-0EA2-48A1-85EA-89345F1D0894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0FDC8-2397-4128-8E20-0DC28538B9AA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5BA010-C394-40DB-A4A9-EC7832377384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79649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EDBBB-7824-4F2C-AB67-4A9F101C055C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1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451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Pick seat 5</a:t>
            </a:r>
          </a:p>
          <a:p>
            <a:r>
              <a:rPr lang="en-US" altLang="zh-TW" dirty="0"/>
              <a:t>D = INF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2963148" y="3585943"/>
            <a:ext cx="20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7176664" y="3585435"/>
            <a:ext cx="20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6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Pick seat 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794991" y="3538655"/>
            <a:ext cx="2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6948408" y="3546806"/>
            <a:ext cx="24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8685437-E97E-452B-9C3C-6530F964EF2B}"/>
              </a:ext>
            </a:extLst>
          </p:cNvPr>
          <p:cNvCxnSpPr>
            <a:cxnSpLocks/>
          </p:cNvCxnSpPr>
          <p:nvPr/>
        </p:nvCxnSpPr>
        <p:spPr>
          <a:xfrm>
            <a:off x="3820346" y="3954767"/>
            <a:ext cx="22075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5F7B51-8338-4FB3-9AB1-FAC8918CA644}"/>
              </a:ext>
            </a:extLst>
          </p:cNvPr>
          <p:cNvSpPr txBox="1"/>
          <p:nvPr/>
        </p:nvSpPr>
        <p:spPr>
          <a:xfrm>
            <a:off x="3987233" y="3542132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5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o 1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3861786" y="3958933"/>
            <a:ext cx="63344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5826764" y="3501721"/>
            <a:ext cx="24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	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Pick seat 6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71A9A0-2029-4065-9FB0-DC1CE573E6CE}"/>
              </a:ext>
            </a:extLst>
          </p:cNvPr>
          <p:cNvCxnSpPr>
            <a:cxnSpLocks/>
          </p:cNvCxnSpPr>
          <p:nvPr/>
        </p:nvCxnSpPr>
        <p:spPr>
          <a:xfrm>
            <a:off x="3826276" y="3958933"/>
            <a:ext cx="29473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23A552-BBD2-4285-BE56-CC78C545D8B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3CBF3A-8E3B-4789-B1EA-D18441CD0E97}"/>
              </a:ext>
            </a:extLst>
          </p:cNvPr>
          <p:cNvSpPr txBox="1"/>
          <p:nvPr/>
        </p:nvSpPr>
        <p:spPr>
          <a:xfrm>
            <a:off x="4363060" y="3501721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87AFA6-7A4A-4DED-B778-C1B593FCBE32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2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7689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07223C-E6FD-4C76-9F9E-13F6E1E82CFB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3DC738-3935-40AD-A470-DEE490E73C7D}"/>
              </a:ext>
            </a:extLst>
          </p:cNvPr>
          <p:cNvSpPr txBox="1"/>
          <p:nvPr/>
        </p:nvSpPr>
        <p:spPr>
          <a:xfrm>
            <a:off x="3371368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7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3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82756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43E296-23E8-46FE-90FF-2421DA6F0109}"/>
              </a:ext>
            </a:extLst>
          </p:cNvPr>
          <p:cNvSpPr txBox="1"/>
          <p:nvPr/>
        </p:nvSpPr>
        <p:spPr>
          <a:xfrm>
            <a:off x="6412612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513FAA-A1A1-4DDF-8E28-19CD23857015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54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 &amp; 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93" y="1878891"/>
            <a:ext cx="4887897" cy="4351338"/>
          </a:xfrm>
        </p:spPr>
        <p:txBody>
          <a:bodyPr/>
          <a:lstStyle/>
          <a:p>
            <a:r>
              <a:rPr lang="en-US" altLang="zh-TW" dirty="0"/>
              <a:t>Since s = 5, D = 3</a:t>
            </a:r>
          </a:p>
          <a:p>
            <a:r>
              <a:rPr lang="en-US" altLang="zh-TW" dirty="0"/>
              <a:t>D &lt; s</a:t>
            </a:r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r>
              <a:rPr lang="en-US" altLang="zh-TW" dirty="0"/>
              <a:t>NO</a:t>
            </a:r>
          </a:p>
          <a:p>
            <a:r>
              <a:rPr lang="en-US" altLang="zh-TW" dirty="0"/>
              <a:t>3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3243678" y="276686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0171DBC-E413-43D3-8656-0C090B2BD5B4}"/>
              </a:ext>
            </a:extLst>
          </p:cNvPr>
          <p:cNvSpPr txBox="1">
            <a:spLocks/>
          </p:cNvSpPr>
          <p:nvPr/>
        </p:nvSpPr>
        <p:spPr>
          <a:xfrm>
            <a:off x="838200" y="1878891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</p:spTree>
    <p:extLst>
      <p:ext uri="{BB962C8B-B14F-4D97-AF65-F5344CB8AC3E}">
        <p14:creationId xmlns:p14="http://schemas.microsoft.com/office/powerpoint/2010/main" val="125989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864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Remember that: </a:t>
            </a:r>
          </a:p>
          <a:p>
            <a:r>
              <a:rPr lang="en-US" altLang="zh-TW" sz="2400" b="1" dirty="0"/>
              <a:t>LD/RD</a:t>
            </a:r>
            <a:r>
              <a:rPr lang="en-US" altLang="zh-TW" sz="2400" dirty="0"/>
              <a:t> is the </a:t>
            </a:r>
            <a:r>
              <a:rPr lang="en-US" altLang="zh-TW" sz="2400" b="1" dirty="0"/>
              <a:t>distance of a seat to its left/right neighbor (student or wall)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/>
              <a:t>best seat</a:t>
            </a:r>
            <a:r>
              <a:rPr lang="en-US" altLang="zh-TW" sz="2400" dirty="0"/>
              <a:t> is the seat with the </a:t>
            </a:r>
            <a:r>
              <a:rPr lang="en-US" altLang="zh-TW" sz="2400" b="1" dirty="0"/>
              <a:t>maximum min(LD, RD)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more than one seat have the maximum value</a:t>
            </a:r>
            <a:r>
              <a:rPr lang="en-US" altLang="zh-TW" sz="2400" dirty="0"/>
              <a:t>, pick the one with the </a:t>
            </a:r>
            <a:r>
              <a:rPr lang="en-US" altLang="zh-TW" sz="2400" b="1" dirty="0"/>
              <a:t>smallest index</a:t>
            </a:r>
          </a:p>
          <a:p>
            <a:endParaRPr lang="en-US" altLang="zh-TW" sz="24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9816454-3132-4296-B354-9168C1CC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0088"/>
              </p:ext>
            </p:extLst>
          </p:nvPr>
        </p:nvGraphicFramePr>
        <p:xfrm>
          <a:off x="958788" y="5060264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E807D48-33DB-4C15-AA7E-6E6D053E5289}"/>
              </a:ext>
            </a:extLst>
          </p:cNvPr>
          <p:cNvSpPr/>
          <p:nvPr/>
        </p:nvSpPr>
        <p:spPr>
          <a:xfrm>
            <a:off x="2295862" y="383159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B13B9-0192-4340-8283-E64CA09B2581}"/>
              </a:ext>
            </a:extLst>
          </p:cNvPr>
          <p:cNvSpPr/>
          <p:nvPr/>
        </p:nvSpPr>
        <p:spPr>
          <a:xfrm>
            <a:off x="10121720" y="382325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6D282F7-5074-4C9F-8413-377DDFA64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559431"/>
            <a:ext cx="1597254" cy="159725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1401D6F-EA35-4435-B2D5-BC7C53D1C8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559431"/>
            <a:ext cx="1597254" cy="159725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2A3352-09D9-432E-9ABB-7B2FB168E6C7}"/>
              </a:ext>
            </a:extLst>
          </p:cNvPr>
          <p:cNvSpPr txBox="1"/>
          <p:nvPr/>
        </p:nvSpPr>
        <p:spPr>
          <a:xfrm>
            <a:off x="7400654" y="3771239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Calculate the min(LD, RD) of every seat?</a:t>
            </a:r>
          </a:p>
          <a:p>
            <a:endParaRPr lang="en-US" altLang="zh-TW" sz="1000" dirty="0"/>
          </a:p>
          <a:p>
            <a:r>
              <a:rPr lang="en-US" altLang="zh-TW" sz="2400" dirty="0"/>
              <a:t>In the last testcase, n &lt;= 10 ^ 9, m &lt;= 10 ^ 5</a:t>
            </a:r>
          </a:p>
          <a:p>
            <a:pPr lvl="1"/>
            <a:r>
              <a:rPr lang="en-US" altLang="zh-TW" sz="2000" dirty="0"/>
              <a:t>That is, 10 ^ 9 seats, 10 ^ 5 students</a:t>
            </a:r>
          </a:p>
          <a:p>
            <a:pPr lvl="1"/>
            <a:r>
              <a:rPr lang="en-US" altLang="zh-TW" sz="2000" dirty="0"/>
              <a:t>So we have to find the best seat for 10 ^ 5 times</a:t>
            </a:r>
          </a:p>
          <a:p>
            <a:pPr lvl="1"/>
            <a:endParaRPr lang="en-US" altLang="zh-TW" sz="1000" dirty="0"/>
          </a:p>
          <a:p>
            <a:r>
              <a:rPr lang="en-US" altLang="zh-TW" sz="2400" dirty="0"/>
              <a:t>If we calculate the min(LD, RD) of every seat, we have (10 ^ 9) * (10 ^ 5) steps</a:t>
            </a:r>
            <a:endParaRPr lang="en-US" altLang="zh-TW" sz="2000" dirty="0"/>
          </a:p>
          <a:p>
            <a:pPr lvl="1"/>
            <a:r>
              <a:rPr lang="en-US" altLang="zh-TW" dirty="0"/>
              <a:t>That is, </a:t>
            </a:r>
            <a:r>
              <a:rPr lang="en-US" altLang="zh-TW" b="1" dirty="0">
                <a:solidFill>
                  <a:srgbClr val="FF0000"/>
                </a:solidFill>
              </a:rPr>
              <a:t>10 ^ 14 steps</a:t>
            </a:r>
            <a:r>
              <a:rPr lang="en-US" altLang="zh-TW" dirty="0"/>
              <a:t> to do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This is TOO SLOW =&gt; TLE</a:t>
            </a:r>
          </a:p>
        </p:txBody>
      </p:sp>
    </p:spTree>
    <p:extLst>
      <p:ext uri="{BB962C8B-B14F-4D97-AF65-F5344CB8AC3E}">
        <p14:creationId xmlns:p14="http://schemas.microsoft.com/office/powerpoint/2010/main" val="26704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469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Any good idea?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want to find the best seat </a:t>
            </a:r>
            <a:r>
              <a:rPr lang="en-US" altLang="zh-TW" sz="2400" b="1" dirty="0">
                <a:solidFill>
                  <a:srgbClr val="FF0000"/>
                </a:solidFill>
              </a:rPr>
              <a:t>without calculating the min(LD, RD) of every seat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5547288-EEC9-4402-8640-1873C03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1645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D28B9A4-8F94-4BB0-B852-3695FFBE3802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F944B9-186D-4A20-ABBD-9D538CBCD794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ECEB2CC-712C-40B3-9D44-E69AB4DAE7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884E23B-58C5-447B-A5D8-0A6B931954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Segments!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Notice that </a:t>
            </a:r>
            <a:r>
              <a:rPr lang="en-US" altLang="zh-TW" sz="2400" b="1" dirty="0">
                <a:solidFill>
                  <a:srgbClr val="FF0000"/>
                </a:solidFill>
              </a:rPr>
              <a:t>the classroom is split into segments by students and walls</a:t>
            </a:r>
          </a:p>
          <a:p>
            <a:r>
              <a:rPr lang="en-US" altLang="zh-TW" sz="2400" dirty="0"/>
              <a:t>The max number of segments is equal to m + 1 (m is student number)</a:t>
            </a:r>
          </a:p>
          <a:p>
            <a:pPr lvl="1"/>
            <a:r>
              <a:rPr lang="en-US" altLang="zh-TW" sz="2000" b="1" dirty="0"/>
              <a:t>That is, 10 ^ 5 + 1, much smaller than seat number 10 ^ 9</a:t>
            </a:r>
          </a:p>
          <a:p>
            <a:r>
              <a:rPr lang="en-US" altLang="zh-TW" sz="2400" dirty="0"/>
              <a:t>If we make good use of segments, we can accelerate the process</a:t>
            </a:r>
          </a:p>
          <a:p>
            <a:endParaRPr lang="en-US" altLang="zh-TW" sz="2400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A1FDED7-506E-41D3-A807-FE9A5C0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55332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FE22078-9211-4EFC-82AA-EDA6321E7C3A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D56C-AE7A-4259-9923-A983FBDCEB8E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391FEC-6E82-4964-9FEB-DDC6512C5F68}"/>
              </a:ext>
            </a:extLst>
          </p:cNvPr>
          <p:cNvCxnSpPr>
            <a:cxnSpLocks/>
          </p:cNvCxnSpPr>
          <p:nvPr/>
        </p:nvCxnSpPr>
        <p:spPr>
          <a:xfrm>
            <a:off x="3594091" y="397360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3AE2ED-40FC-46B3-A3DB-D51D04118543}"/>
              </a:ext>
            </a:extLst>
          </p:cNvPr>
          <p:cNvCxnSpPr>
            <a:cxnSpLocks/>
          </p:cNvCxnSpPr>
          <p:nvPr/>
        </p:nvCxnSpPr>
        <p:spPr>
          <a:xfrm>
            <a:off x="2039597" y="397360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0DAD00D7-AEB1-46E2-AD06-80F9C85719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502BBC-EB9D-498C-B5E7-2C680D08C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238111E-B131-44C5-861D-7806A834E365}"/>
              </a:ext>
            </a:extLst>
          </p:cNvPr>
          <p:cNvCxnSpPr>
            <a:cxnSpLocks/>
          </p:cNvCxnSpPr>
          <p:nvPr/>
        </p:nvCxnSpPr>
        <p:spPr>
          <a:xfrm>
            <a:off x="6214369" y="3973606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5A6814-14C1-47A2-8CE9-4A71028AE22F}"/>
              </a:ext>
            </a:extLst>
          </p:cNvPr>
          <p:cNvSpPr txBox="1"/>
          <p:nvPr/>
        </p:nvSpPr>
        <p:spPr>
          <a:xfrm>
            <a:off x="2066330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7F796-3930-4B77-A881-D989520A38C5}"/>
              </a:ext>
            </a:extLst>
          </p:cNvPr>
          <p:cNvSpPr txBox="1"/>
          <p:nvPr/>
        </p:nvSpPr>
        <p:spPr>
          <a:xfrm>
            <a:off x="4094531" y="354966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3219B0-6CEF-485A-9A40-E094DFEF4A08}"/>
              </a:ext>
            </a:extLst>
          </p:cNvPr>
          <p:cNvSpPr txBox="1"/>
          <p:nvPr/>
        </p:nvSpPr>
        <p:spPr>
          <a:xfrm>
            <a:off x="7337043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83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How to solve this problem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from the perspective of “segments”?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Our problem can be divided into the following three sub-problems: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1</a:t>
            </a:r>
          </a:p>
          <a:p>
            <a:pPr lvl="1"/>
            <a:r>
              <a:rPr lang="en-US" altLang="zh-TW" dirty="0"/>
              <a:t>Finding the best seat within a given segment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2</a:t>
            </a:r>
          </a:p>
          <a:p>
            <a:pPr lvl="1"/>
            <a:r>
              <a:rPr lang="en-US" altLang="zh-TW" dirty="0"/>
              <a:t>Finding the best segment among all the segments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3</a:t>
            </a:r>
          </a:p>
          <a:p>
            <a:pPr lvl="1"/>
            <a:r>
              <a:rPr lang="en-US" altLang="zh-TW" dirty="0"/>
              <a:t>Manipulating segment additions/removals upon student arrivals/departures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57865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odd seats</a:t>
            </a:r>
            <a:r>
              <a:rPr lang="en-US" altLang="zh-TW" dirty="0"/>
              <a:t>, the best seat is </a:t>
            </a:r>
            <a:r>
              <a:rPr lang="en-US" altLang="zh-TW" b="1" dirty="0">
                <a:solidFill>
                  <a:srgbClr val="FF0000"/>
                </a:solidFill>
              </a:rPr>
              <a:t>in the middle</a:t>
            </a:r>
          </a:p>
          <a:p>
            <a:r>
              <a:rPr lang="en-US" altLang="zh-TW" dirty="0"/>
              <a:t>In this case, seat 4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6585"/>
              </p:ext>
            </p:extLst>
          </p:nvPr>
        </p:nvGraphicFramePr>
        <p:xfrm>
          <a:off x="2676592" y="5637319"/>
          <a:ext cx="6838816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59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6530958" y="4276847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6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even seats</a:t>
            </a:r>
            <a:r>
              <a:rPr lang="en-US" altLang="zh-TW" dirty="0"/>
              <a:t>, the best seat is the </a:t>
            </a:r>
            <a:r>
              <a:rPr lang="en-US" altLang="zh-TW" b="1" dirty="0">
                <a:solidFill>
                  <a:srgbClr val="FF0000"/>
                </a:solidFill>
              </a:rPr>
              <a:t>left one of the middle two seats</a:t>
            </a:r>
          </a:p>
          <a:p>
            <a:pPr lvl="1"/>
            <a:r>
              <a:rPr lang="en-US" altLang="zh-TW" dirty="0"/>
              <a:t>Since if </a:t>
            </a:r>
            <a:r>
              <a:rPr lang="en-US" altLang="zh-TW" b="1" dirty="0"/>
              <a:t>min(LD, RD) is the same</a:t>
            </a:r>
            <a:r>
              <a:rPr lang="en-US" altLang="zh-TW" dirty="0"/>
              <a:t>, pick the one with </a:t>
            </a:r>
            <a:r>
              <a:rPr lang="en-US" altLang="zh-TW" b="1" dirty="0"/>
              <a:t>smaller index</a:t>
            </a:r>
          </a:p>
          <a:p>
            <a:r>
              <a:rPr lang="en-US" altLang="zh-TW" dirty="0"/>
              <a:t>In this case, seat 3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277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 observation, we found that the best seat in </a:t>
            </a:r>
            <a:r>
              <a:rPr lang="en-US" altLang="zh-TW" b="1" dirty="0">
                <a:solidFill>
                  <a:srgbClr val="FF0000"/>
                </a:solidFill>
              </a:rPr>
              <a:t>any segment</a:t>
            </a:r>
            <a:r>
              <a:rPr lang="en-US" altLang="zh-TW" dirty="0"/>
              <a:t> is:</a:t>
            </a:r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leftBound</a:t>
            </a:r>
            <a:r>
              <a:rPr lang="en-US" altLang="zh-TW" b="1" dirty="0">
                <a:solidFill>
                  <a:srgbClr val="FF0000"/>
                </a:solidFill>
              </a:rPr>
              <a:t> + </a:t>
            </a:r>
            <a:r>
              <a:rPr lang="en-US" altLang="zh-TW" b="1" dirty="0" err="1">
                <a:solidFill>
                  <a:srgbClr val="FF0000"/>
                </a:solidFill>
              </a:rPr>
              <a:t>rightBound</a:t>
            </a:r>
            <a:r>
              <a:rPr lang="en-US" altLang="zh-TW" b="1" dirty="0">
                <a:solidFill>
                  <a:srgbClr val="FF0000"/>
                </a:solidFill>
              </a:rPr>
              <a:t>) / 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8121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F3EC1-79B3-4B14-B766-903847FE02A5}"/>
              </a:ext>
            </a:extLst>
          </p:cNvPr>
          <p:cNvSpPr txBox="1"/>
          <p:nvPr/>
        </p:nvSpPr>
        <p:spPr>
          <a:xfrm>
            <a:off x="3468116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leftBound</a:t>
            </a:r>
            <a:r>
              <a:rPr lang="en-US" altLang="zh-TW" b="1" dirty="0"/>
              <a:t> = 1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F596BF-1FC8-41EF-8FD3-BAB8DFAA5F70}"/>
              </a:ext>
            </a:extLst>
          </p:cNvPr>
          <p:cNvSpPr txBox="1"/>
          <p:nvPr/>
        </p:nvSpPr>
        <p:spPr>
          <a:xfrm>
            <a:off x="7441444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rightBound</a:t>
            </a:r>
            <a:r>
              <a:rPr lang="en-US" altLang="zh-TW" b="1" dirty="0"/>
              <a:t> = 6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5A69D9-3CBB-4A3B-B712-26D178E32589}"/>
              </a:ext>
            </a:extLst>
          </p:cNvPr>
          <p:cNvSpPr txBox="1"/>
          <p:nvPr/>
        </p:nvSpPr>
        <p:spPr>
          <a:xfrm>
            <a:off x="5142855" y="3838279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(1 + 6) / 2 = 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013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segment among all the segments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The best segment is the longest segment? </a:t>
            </a:r>
            <a:r>
              <a:rPr lang="en-US" altLang="zh-TW" b="1" dirty="0">
                <a:solidFill>
                  <a:srgbClr val="FF0000"/>
                </a:solidFill>
              </a:rPr>
              <a:t>Really?</a:t>
            </a:r>
            <a:endParaRPr lang="zh-TW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0018"/>
              </p:ext>
            </p:extLst>
          </p:nvPr>
        </p:nvGraphicFramePr>
        <p:xfrm>
          <a:off x="941035" y="5637319"/>
          <a:ext cx="10156667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1030815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8131250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446842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7265156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Segment length: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Let’s observe this case</a:t>
            </a:r>
          </a:p>
          <a:p>
            <a:r>
              <a:rPr lang="en-US" altLang="zh-TW" dirty="0"/>
              <a:t>If we pick the longest segment, we will pick seat 6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However, this is WRONG!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7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sz="2400" dirty="0"/>
              <a:t>If we have </a:t>
            </a:r>
            <a:r>
              <a:rPr lang="en-US" altLang="zh-TW" sz="2400" b="1" dirty="0"/>
              <a:t>more than one best seat</a:t>
            </a:r>
            <a:r>
              <a:rPr lang="en-US" altLang="zh-TW" sz="2400" dirty="0"/>
              <a:t>, pick the one with the </a:t>
            </a:r>
            <a:r>
              <a:rPr lang="en-US" altLang="zh-TW" sz="2400" b="1" dirty="0">
                <a:solidFill>
                  <a:srgbClr val="FF0000"/>
                </a:solidFill>
              </a:rPr>
              <a:t>smallest seat index</a:t>
            </a:r>
          </a:p>
          <a:p>
            <a:r>
              <a:rPr lang="en-US" altLang="zh-TW" sz="2400" dirty="0"/>
              <a:t>Thus, </a:t>
            </a:r>
            <a:r>
              <a:rPr lang="en-US" altLang="zh-TW" sz="2400" b="1" i="1" dirty="0">
                <a:solidFill>
                  <a:srgbClr val="FF0000"/>
                </a:solidFill>
              </a:rPr>
              <a:t>we should pick seat 2, not 6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 – Generalize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two segments’ </a:t>
            </a:r>
            <a:r>
              <a:rPr lang="en-US" altLang="zh-TW" b="1" dirty="0">
                <a:solidFill>
                  <a:srgbClr val="FF0000"/>
                </a:solidFill>
              </a:rPr>
              <a:t>lengths are 2k and 2k + 1</a:t>
            </a:r>
            <a:r>
              <a:rPr lang="en-US" altLang="zh-TW" dirty="0"/>
              <a:t>, their middle seats will have the </a:t>
            </a:r>
            <a:r>
              <a:rPr lang="en-US" altLang="zh-TW" b="1" dirty="0">
                <a:solidFill>
                  <a:srgbClr val="FF0000"/>
                </a:solidFill>
              </a:rPr>
              <a:t>same min(LD, RD)</a:t>
            </a:r>
          </a:p>
          <a:p>
            <a:r>
              <a:rPr lang="en-US" altLang="zh-TW" dirty="0"/>
              <a:t>We should </a:t>
            </a:r>
            <a:r>
              <a:rPr lang="en-US" altLang="zh-TW" b="1" i="1" dirty="0">
                <a:solidFill>
                  <a:srgbClr val="FF0000"/>
                </a:solidFill>
              </a:rPr>
              <a:t>pick the one with the smaller index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</a:rPr>
              <a:t>not the longer one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6730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N seats numbered from 1 to N in the classroom</a:t>
            </a:r>
          </a:p>
          <a:p>
            <a:r>
              <a:rPr lang="en-US" altLang="zh-TW" dirty="0"/>
              <a:t>Walls are on the left side of seat 1 and the right side of seat N</a:t>
            </a:r>
          </a:p>
          <a:p>
            <a:pPr lvl="1"/>
            <a:r>
              <a:rPr lang="en-US" altLang="zh-TW" dirty="0"/>
              <a:t>Left wall: index 0</a:t>
            </a:r>
          </a:p>
          <a:p>
            <a:pPr lvl="1"/>
            <a:r>
              <a:rPr lang="en-US" altLang="zh-TW" dirty="0"/>
              <a:t>Right wall: index N + 1</a:t>
            </a:r>
          </a:p>
          <a:p>
            <a:r>
              <a:rPr lang="en-US" altLang="zh-TW" dirty="0"/>
              <a:t>The distance between adjacent seats/walls is 1 meter.</a:t>
            </a: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8F84C6-B844-4E2D-A9A0-21A7E1F6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53607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BC02EC4-80A4-4ADF-A560-839261D24778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3B8A21-0D95-4BCF-A2C3-E0F89D9702B2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A12E21-D06A-4A59-9909-B89F33E72F89}"/>
              </a:ext>
            </a:extLst>
          </p:cNvPr>
          <p:cNvCxnSpPr/>
          <p:nvPr/>
        </p:nvCxnSpPr>
        <p:spPr>
          <a:xfrm>
            <a:off x="2182235" y="6285391"/>
            <a:ext cx="784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7EF653-92C2-46E9-92F4-FD2B6248FB35}"/>
              </a:ext>
            </a:extLst>
          </p:cNvPr>
          <p:cNvSpPr txBox="1"/>
          <p:nvPr/>
        </p:nvSpPr>
        <p:spPr>
          <a:xfrm>
            <a:off x="2113943" y="6393820"/>
            <a:ext cx="9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40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General solution – Normalized length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We “normalize” the length by dividing 2 while comparing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Since 2k / 2 == 2k + 1 / 2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5124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2939746" y="3257600"/>
            <a:ext cx="28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</a:p>
          <a:p>
            <a:pPr algn="ctr"/>
            <a:r>
              <a:rPr lang="en-US" altLang="zh-TW" dirty="0"/>
              <a:t>Normalized length 4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445396" y="3262214"/>
            <a:ext cx="313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</a:p>
          <a:p>
            <a:pPr algn="ctr"/>
            <a:r>
              <a:rPr lang="en-US" altLang="zh-TW" dirty="0"/>
              <a:t>Normalized length 5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F4458E-F4EE-4919-AE68-48E5CB8AD7A4}"/>
              </a:ext>
            </a:extLst>
          </p:cNvPr>
          <p:cNvSpPr txBox="1"/>
          <p:nvPr/>
        </p:nvSpPr>
        <p:spPr>
          <a:xfrm>
            <a:off x="4804581" y="2738357"/>
            <a:ext cx="27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Normalized length is equal,</a:t>
            </a:r>
          </a:p>
          <a:p>
            <a:pPr algn="ctr"/>
            <a:r>
              <a:rPr lang="en-US" altLang="zh-TW" b="1" dirty="0"/>
              <a:t>compare index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6165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214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 </a:t>
            </a:r>
            <a:br>
              <a:rPr lang="en-US" altLang="zh-TW" sz="3600" b="1" dirty="0">
                <a:latin typeface="+mn-lt"/>
              </a:rPr>
            </a:br>
            <a:r>
              <a:rPr lang="en-US" altLang="zh-TW" sz="3600" dirty="0">
                <a:latin typeface="+mn-lt"/>
              </a:rPr>
              <a:t>Manipulating segment additions/removals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upon student arrivals/departures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10515600" cy="390427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We will focus on the two events:</a:t>
            </a:r>
          </a:p>
          <a:p>
            <a:endParaRPr lang="en-US" altLang="zh-TW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</a:rPr>
              <a:t>A student enters the classroom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sz="10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</a:rPr>
              <a:t>A student leaves the classroom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110735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28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8398"/>
              </p:ext>
            </p:extLst>
          </p:nvPr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299177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3620415" y="330587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Normalized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5B8856BA-548E-430E-A5A9-AEFFD77A8B1D}"/>
              </a:ext>
            </a:extLst>
          </p:cNvPr>
          <p:cNvSpPr/>
          <p:nvPr/>
        </p:nvSpPr>
        <p:spPr>
          <a:xfrm>
            <a:off x="4515380" y="42312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09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3)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1108069C-8850-4FE1-80A6-78F3545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comes in, </a:t>
            </a:r>
            <a:r>
              <a:rPr lang="en-US" altLang="zh-TW" b="1" dirty="0"/>
              <a:t>1 old segment is removed and 2 new segments are inserted</a:t>
            </a:r>
          </a:p>
        </p:txBody>
      </p:sp>
    </p:spTree>
    <p:extLst>
      <p:ext uri="{BB962C8B-B14F-4D97-AF65-F5344CB8AC3E}">
        <p14:creationId xmlns:p14="http://schemas.microsoft.com/office/powerpoint/2010/main" val="2277426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EB8FD224-5FC2-4C84-B5F9-8B5556C2E690}"/>
              </a:ext>
            </a:extLst>
          </p:cNvPr>
          <p:cNvSpPr/>
          <p:nvPr/>
        </p:nvSpPr>
        <p:spPr>
          <a:xfrm>
            <a:off x="6077388" y="2459171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3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4820575" y="4078029"/>
            <a:ext cx="52999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6405502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B5E0FA38-D60B-4841-9B7C-D9C848F0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leaves, </a:t>
            </a:r>
            <a:r>
              <a:rPr lang="en-US" altLang="zh-TW" b="1" dirty="0"/>
              <a:t>2 old segments are removed and 1 new segment is inserted</a:t>
            </a:r>
          </a:p>
        </p:txBody>
      </p:sp>
    </p:spTree>
    <p:extLst>
      <p:ext uri="{BB962C8B-B14F-4D97-AF65-F5344CB8AC3E}">
        <p14:creationId xmlns:p14="http://schemas.microsoft.com/office/powerpoint/2010/main" val="1763214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properties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By observing, we can notice that: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enters</a:t>
            </a:r>
            <a:r>
              <a:rPr lang="en-US" altLang="zh-TW" b="1" dirty="0"/>
              <a:t>, 1 old segment is removed and 2 new segments are inserted</a:t>
            </a:r>
          </a:p>
          <a:p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, </a:t>
            </a:r>
            <a:r>
              <a:rPr lang="en-US" altLang="zh-TW" b="1" dirty="0"/>
              <a:t>2 old segments are removed and 1 new segment is inserted</a:t>
            </a:r>
          </a:p>
          <a:p>
            <a:endParaRPr lang="en-US" altLang="zh-TW" sz="1000" b="1" dirty="0"/>
          </a:p>
          <a:p>
            <a:r>
              <a:rPr lang="en-US" altLang="zh-TW" b="1" dirty="0"/>
              <a:t>Thus, we need a container to support </a:t>
            </a:r>
            <a:r>
              <a:rPr lang="en-US" altLang="zh-TW" b="1" dirty="0">
                <a:solidFill>
                  <a:srgbClr val="FF0000"/>
                </a:solidFill>
              </a:rPr>
              <a:t>fast insert and erase </a:t>
            </a:r>
            <a:r>
              <a:rPr lang="en-US" altLang="zh-TW" b="1" dirty="0"/>
              <a:t>to store the segments</a:t>
            </a:r>
          </a:p>
        </p:txBody>
      </p:sp>
    </p:spTree>
    <p:extLst>
      <p:ext uri="{BB962C8B-B14F-4D97-AF65-F5344CB8AC3E}">
        <p14:creationId xmlns:p14="http://schemas.microsoft.com/office/powerpoint/2010/main" val="4202785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Fast insert and erase?</a:t>
            </a:r>
          </a:p>
          <a:p>
            <a:endParaRPr lang="en-US" altLang="zh-TW" sz="10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std::set </a:t>
            </a:r>
            <a:r>
              <a:rPr lang="en-US" altLang="zh-TW" sz="3200" b="1" dirty="0"/>
              <a:t>is a great choice!</a:t>
            </a:r>
          </a:p>
          <a:p>
            <a:pPr lvl="1"/>
            <a:r>
              <a:rPr lang="en-US" altLang="zh-TW" sz="2800" dirty="0"/>
              <a:t>Set supports insert() and erase() in O(</a:t>
            </a:r>
            <a:r>
              <a:rPr lang="en-US" altLang="zh-TW" sz="2800" dirty="0" err="1"/>
              <a:t>logN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/>
              <a:t>Also, set is an </a:t>
            </a:r>
            <a:r>
              <a:rPr lang="en-US" altLang="zh-TW" sz="3200" b="1" dirty="0">
                <a:solidFill>
                  <a:srgbClr val="FF0000"/>
                </a:solidFill>
              </a:rPr>
              <a:t>ordered</a:t>
            </a:r>
            <a:r>
              <a:rPr lang="en-US" altLang="zh-TW" sz="3200" b="1" dirty="0"/>
              <a:t> container</a:t>
            </a:r>
          </a:p>
          <a:p>
            <a:pPr lvl="1"/>
            <a:r>
              <a:rPr lang="en-US" altLang="zh-TW" sz="2800" dirty="0"/>
              <a:t>That is, we </a:t>
            </a:r>
            <a:r>
              <a:rPr lang="en-US" altLang="zh-TW" sz="2800" b="1" dirty="0"/>
              <a:t>don’t have to compare the segments by ourselves</a:t>
            </a:r>
          </a:p>
          <a:p>
            <a:pPr lvl="2"/>
            <a:r>
              <a:rPr lang="en-US" altLang="zh-TW" sz="2400" dirty="0"/>
              <a:t>Just give it a </a:t>
            </a:r>
            <a:r>
              <a:rPr lang="en-US" altLang="zh-TW" sz="2400" b="1" dirty="0">
                <a:solidFill>
                  <a:srgbClr val="FF0000"/>
                </a:solidFill>
              </a:rPr>
              <a:t>comparator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Accordingly, we can find the best seat easily since it’s sorted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706950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In order to use set to store the segments, we need: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struct</a:t>
            </a:r>
            <a:r>
              <a:rPr lang="en-US" altLang="zh-TW" sz="3200" dirty="0"/>
              <a:t> or class to </a:t>
            </a:r>
            <a:r>
              <a:rPr lang="en-US" altLang="zh-TW" sz="3200" b="1" dirty="0"/>
              <a:t>represent segments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05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comparator</a:t>
            </a:r>
            <a:r>
              <a:rPr lang="en-US" altLang="zh-TW" sz="3200" dirty="0"/>
              <a:t> to automatically </a:t>
            </a:r>
            <a:r>
              <a:rPr lang="en-US" altLang="zh-TW" sz="3200" b="1" dirty="0"/>
              <a:t>sort the segments</a:t>
            </a:r>
          </a:p>
        </p:txBody>
      </p:sp>
    </p:spTree>
    <p:extLst>
      <p:ext uri="{BB962C8B-B14F-4D97-AF65-F5344CB8AC3E}">
        <p14:creationId xmlns:p14="http://schemas.microsoft.com/office/powerpoint/2010/main" val="1945217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3 is entering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classroom can be represented as the set (ordered):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24AD5FA-AB15-4777-8699-864A0DD089D2}"/>
              </a:ext>
            </a:extLst>
          </p:cNvPr>
          <p:cNvCxnSpPr>
            <a:cxnSpLocks/>
          </p:cNvCxnSpPr>
          <p:nvPr/>
        </p:nvCxnSpPr>
        <p:spPr>
          <a:xfrm>
            <a:off x="6187736" y="4381979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3ACC71-1EC1-468B-B915-464ADFA35A0F}"/>
              </a:ext>
            </a:extLst>
          </p:cNvPr>
          <p:cNvSpPr txBox="1"/>
          <p:nvPr/>
        </p:nvSpPr>
        <p:spPr>
          <a:xfrm>
            <a:off x="7310410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10)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12205C1-D6DA-4E26-82FC-9D229BD56364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E095986-4BD8-44A2-B083-53114CA6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A0AEDA6-1D44-4A0C-99B1-3C85E05E0C0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20062"/>
              </p:ext>
            </p:extLst>
          </p:nvPr>
        </p:nvGraphicFramePr>
        <p:xfrm>
          <a:off x="2969749" y="3148539"/>
          <a:ext cx="5559516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27A3C7-0CA8-4D5F-99E9-DC9B721CCE99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445" cy="4351338"/>
          </a:xfrm>
        </p:spPr>
        <p:txBody>
          <a:bodyPr/>
          <a:lstStyle/>
          <a:p>
            <a:r>
              <a:rPr lang="en-US" altLang="zh-TW" dirty="0"/>
              <a:t>M students come in and out of the class</a:t>
            </a:r>
          </a:p>
          <a:p>
            <a:endParaRPr lang="en-US" altLang="zh-TW" dirty="0"/>
          </a:p>
          <a:p>
            <a:r>
              <a:rPr lang="en-US" altLang="zh-TW" dirty="0"/>
              <a:t>They will pick the seat that is farthest from the wall and other people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/>
              <a:t>45#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there are multiple seats to pick, pick the seat with the smallest index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34</a:t>
            </a:r>
            <a:r>
              <a:rPr lang="en-US" altLang="zh-TW" b="1" dirty="0"/>
              <a:t>56#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  <a:r>
              <a:rPr lang="en-US" altLang="zh-TW" dirty="0"/>
              <a:t>, not 4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5741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Seg(5,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5332"/>
              </p:ext>
            </p:extLst>
          </p:nvPr>
        </p:nvGraphicFramePr>
        <p:xfrm>
          <a:off x="2969749" y="3148539"/>
          <a:ext cx="4169637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404A60-1097-46DA-B72C-1D297ECFAD0F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672F8E9-463D-4319-BDB6-36E8A4D47F29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17CF407-8AAB-4126-90DF-826A1748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B9C038B-A116-4440-908E-12E2E1C33FDF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3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Seg(5, 7) and Seg(7,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0234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Seg(7, 10)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FEC8C31-C776-4B98-ABD7-50F88E6E8107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446978C-D360-411D-BEF4-78691858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8646B38-C8B8-4A7D-97F7-6671263D3553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01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1 is leaving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5555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49BFF2E-4684-4B1D-BDDA-B21119596BDD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85EBE22-FF10-43D2-943E-483CEB5E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4DDB35B-D867-45A6-A3CA-6AD2106B4FAB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99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9204"/>
              </p:ext>
            </p:extLst>
          </p:nvPr>
        </p:nvGraphicFramePr>
        <p:xfrm>
          <a:off x="2969749" y="3148539"/>
          <a:ext cx="41688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6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Seg(2,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5071"/>
              </p:ext>
            </p:extLst>
          </p:nvPr>
        </p:nvGraphicFramePr>
        <p:xfrm>
          <a:off x="2969749" y="3148539"/>
          <a:ext cx="55584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1290381630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Seg(2,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0289EDD-8C90-4639-84FD-68947FC83246}"/>
              </a:ext>
            </a:extLst>
          </p:cNvPr>
          <p:cNvCxnSpPr>
            <a:cxnSpLocks/>
          </p:cNvCxnSpPr>
          <p:nvPr/>
        </p:nvCxnSpPr>
        <p:spPr>
          <a:xfrm>
            <a:off x="3767129" y="4386351"/>
            <a:ext cx="38765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97FC9C-9226-49FA-90B1-618446378283}"/>
              </a:ext>
            </a:extLst>
          </p:cNvPr>
          <p:cNvSpPr txBox="1"/>
          <p:nvPr/>
        </p:nvSpPr>
        <p:spPr>
          <a:xfrm>
            <a:off x="4954887" y="394955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Seg(2,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03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student 1 leaves, we have to </a:t>
            </a:r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5</a:t>
            </a:r>
            <a:r>
              <a:rPr lang="en-US" altLang="zh-TW" dirty="0"/>
              <a:t> is </a:t>
            </a:r>
            <a:r>
              <a:rPr lang="en-US" altLang="zh-TW" b="1" dirty="0">
                <a:solidFill>
                  <a:srgbClr val="FF0000"/>
                </a:solidFill>
              </a:rPr>
              <a:t>student 1’s </a:t>
            </a:r>
            <a:r>
              <a:rPr lang="en-US" altLang="zh-TW" dirty="0"/>
              <a:t>seat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2 and seat 7 </a:t>
            </a:r>
            <a:r>
              <a:rPr lang="en-US" altLang="zh-TW" dirty="0"/>
              <a:t>are student 1’s </a:t>
            </a:r>
            <a:r>
              <a:rPr lang="en-US" altLang="zh-TW" b="1" dirty="0">
                <a:solidFill>
                  <a:srgbClr val="FF0000"/>
                </a:solidFill>
              </a:rPr>
              <a:t>left/right neighbor </a:t>
            </a:r>
            <a:r>
              <a:rPr lang="en-US" altLang="zh-TW" dirty="0"/>
              <a:t>seats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5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How can we know that student 1 is at seat 5?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How can we find the left and right neighbor seats of student 1?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79083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11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student position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can use a </a:t>
            </a:r>
            <a:r>
              <a:rPr lang="en-US" altLang="zh-TW" b="1" dirty="0"/>
              <a:t>vector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id2pos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FF0000"/>
                </a:solidFill>
              </a:rPr>
              <a:t>record where a student sits</a:t>
            </a:r>
          </a:p>
          <a:p>
            <a:r>
              <a:rPr lang="en-US" altLang="zh-TW" dirty="0"/>
              <a:t>If a student is </a:t>
            </a:r>
            <a:r>
              <a:rPr lang="en-US" altLang="zh-TW" b="1" dirty="0">
                <a:solidFill>
                  <a:srgbClr val="FF0000"/>
                </a:solidFill>
              </a:rPr>
              <a:t>not in the classroom</a:t>
            </a:r>
            <a:r>
              <a:rPr lang="en-US" altLang="zh-TW" dirty="0"/>
              <a:t>, record as </a:t>
            </a:r>
            <a:r>
              <a:rPr lang="en-US" altLang="zh-TW" b="1" dirty="0">
                <a:solidFill>
                  <a:srgbClr val="FF0000"/>
                </a:solidFill>
              </a:rPr>
              <a:t>-1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3351"/>
              </p:ext>
            </p:extLst>
          </p:nvPr>
        </p:nvGraphicFramePr>
        <p:xfrm>
          <a:off x="2503774" y="2917667"/>
          <a:ext cx="7184453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3865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348184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 (id)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 (pos)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00101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235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taken seats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 </a:t>
            </a:r>
            <a:r>
              <a:rPr lang="en-US" altLang="zh-TW" b="1" dirty="0"/>
              <a:t>set </a:t>
            </a:r>
            <a:r>
              <a:rPr lang="en-US" altLang="zh-TW" b="1" dirty="0">
                <a:solidFill>
                  <a:srgbClr val="FF0000"/>
                </a:solidFill>
              </a:rPr>
              <a:t>pos </a:t>
            </a:r>
            <a:r>
              <a:rPr lang="en-US" altLang="zh-TW" dirty="0"/>
              <a:t>to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record the </a:t>
            </a:r>
            <a:r>
              <a:rPr lang="en-US" altLang="zh-TW" b="1" dirty="0">
                <a:solidFill>
                  <a:srgbClr val="FF0000"/>
                </a:solidFill>
              </a:rPr>
              <a:t>relative positions of the taken seats</a:t>
            </a:r>
          </a:p>
          <a:p>
            <a:r>
              <a:rPr lang="en-US" altLang="zh-TW" b="1" dirty="0"/>
              <a:t>We can access left/right neighbor </a:t>
            </a:r>
            <a:r>
              <a:rPr lang="en-US" altLang="zh-TW" b="1"/>
              <a:t>in set using </a:t>
            </a:r>
            <a:r>
              <a:rPr lang="en-US" altLang="zh-TW" b="1" dirty="0"/>
              <a:t>iterator and ++/--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28200"/>
              </p:ext>
            </p:extLst>
          </p:nvPr>
        </p:nvGraphicFramePr>
        <p:xfrm>
          <a:off x="2432636" y="2813502"/>
          <a:ext cx="740384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(taken seat)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B0C5682C-E285-48DE-B70F-1F770FC9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24194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F94749B-3092-4D07-B57E-6179BB30CFAC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AA22F4-DBE1-4815-943C-B3E59ED79BAB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3A8B6A0-30C9-4B2A-A263-F9F934143B02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3254C5E-40C8-4441-B5A6-3186BD42D867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8790BCC6-C19C-4886-A57A-0431C38EE57F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EA22C36-15C4-4F43-A344-3E7C3622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2311FDB-D1D3-4B98-BABF-D270627D6B0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A550290-FA3E-42D4-9750-8CDC04914EFE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4EEFF08-116E-40E7-87B7-8369C9A4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7072A3B-DB13-47D8-AA58-DD4A80C36CE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1F13BB3-34C9-4351-939A-16E400901C1E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492CD8FC-03CF-4A93-BDF8-43F7E485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A28B496-A26C-4F86-8963-90E2C067484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D2F1A95-FA3C-46A8-9884-AD701C11DE73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1B5827D-E2EC-49C7-8DDE-CEA784E7EE3F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8B40831-306B-4DE5-A671-621E5790BF9E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5E6048C-934F-469D-8837-53F4B09DEBBF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90BF1E2-F2E7-4DFE-963E-DB754875DB6D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2845D43-B320-45C6-AF3B-0FCDF9825662}"/>
              </a:ext>
            </a:extLst>
          </p:cNvPr>
          <p:cNvSpPr txBox="1"/>
          <p:nvPr/>
        </p:nvSpPr>
        <p:spPr>
          <a:xfrm>
            <a:off x="5342393" y="3392696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48A234E-5813-48EA-8863-11D1C49149FD}"/>
              </a:ext>
            </a:extLst>
          </p:cNvPr>
          <p:cNvSpPr txBox="1"/>
          <p:nvPr/>
        </p:nvSpPr>
        <p:spPr>
          <a:xfrm>
            <a:off x="6518685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873CDF1-46E4-4C21-A2C4-168E23E7E719}"/>
              </a:ext>
            </a:extLst>
          </p:cNvPr>
          <p:cNvSpPr txBox="1"/>
          <p:nvPr/>
        </p:nvSpPr>
        <p:spPr>
          <a:xfrm>
            <a:off x="7619951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814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Suppose student 1 is leaving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1609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8388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8591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9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Let’s define </a:t>
            </a:r>
            <a:r>
              <a:rPr lang="en-US" altLang="zh-TW" sz="2400" b="1" dirty="0">
                <a:solidFill>
                  <a:srgbClr val="FF0000"/>
                </a:solidFill>
              </a:rPr>
              <a:t>“farthest”</a:t>
            </a:r>
            <a:r>
              <a:rPr lang="en-US" altLang="zh-TW" sz="2400" b="1" dirty="0"/>
              <a:t> </a:t>
            </a:r>
            <a:r>
              <a:rPr lang="en-US" altLang="zh-TW" sz="2400" dirty="0"/>
              <a:t>more formally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LD/RD</a:t>
            </a:r>
            <a:r>
              <a:rPr lang="en-US" altLang="zh-TW" sz="2400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distance of a seat to its left/right neighbor (student or wall)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Farthest</a:t>
            </a:r>
            <a:r>
              <a:rPr lang="en-US" altLang="zh-TW" sz="2400" b="1" dirty="0"/>
              <a:t> </a:t>
            </a:r>
            <a:r>
              <a:rPr lang="en-US" altLang="zh-TW" sz="2400" dirty="0"/>
              <a:t>means picking the seat such that </a:t>
            </a:r>
            <a:r>
              <a:rPr lang="en-US" altLang="zh-TW" sz="2400" b="1" dirty="0">
                <a:solidFill>
                  <a:srgbClr val="FF0000"/>
                </a:solidFill>
              </a:rPr>
              <a:t>min(LD, RD) is maximum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4871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6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id2pos, we find student 1 is at seat 5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5061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454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/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5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pos, we find seat 5’s neighbors are at seat2/seat7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/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84117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3434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we know </a:t>
            </a:r>
            <a:r>
              <a:rPr lang="en-US" altLang="zh-TW" b="1" dirty="0">
                <a:solidFill>
                  <a:srgbClr val="FF0000"/>
                </a:solidFill>
              </a:rPr>
              <a:t>student 1 is at seat 5 (mid)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</a:rPr>
              <a:t>left neighbor seat 2 and right neighbor seat 7</a:t>
            </a:r>
          </a:p>
          <a:p>
            <a:r>
              <a:rPr lang="en-US" altLang="zh-TW" dirty="0"/>
              <a:t>We can erase the two segments Seg(left, mid) and Seg(mid, right)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9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805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Main function outline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6DBDB-F383-43E6-B091-51DB5D382754}"/>
              </a:ext>
            </a:extLst>
          </p:cNvPr>
          <p:cNvSpPr/>
          <p:nvPr/>
        </p:nvSpPr>
        <p:spPr>
          <a:xfrm>
            <a:off x="838200" y="1690688"/>
            <a:ext cx="59628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1] Struct and comparator</a:t>
            </a:r>
          </a:p>
          <a:p>
            <a:endParaRPr lang="en-US" altLang="zh-TW" sz="2000" b="1" dirty="0">
              <a:solidFill>
                <a:srgbClr val="07364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2] Initialization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3] Process student events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4] Print the answer</a:t>
            </a:r>
          </a:p>
          <a:p>
            <a:endParaRPr lang="en-US" altLang="zh-TW" sz="20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1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(1/2)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273952-CA7D-4995-B726-ABDA7855650B}"/>
              </a:ext>
            </a:extLst>
          </p:cNvPr>
          <p:cNvSpPr/>
          <p:nvPr/>
        </p:nvSpPr>
        <p:spPr>
          <a:xfrm>
            <a:off x="83820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&lt;iostream&gt;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&lt;vector&gt;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&lt;set&gt;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left, right;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a,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b) :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(b) {}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(2/2)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3132A-8B5F-432C-A7C8-880EC01E0C34}"/>
              </a:ext>
            </a:extLst>
          </p:cNvPr>
          <p:cNvSpPr/>
          <p:nvPr/>
        </p:nvSpPr>
        <p:spPr>
          <a:xfrm>
            <a:off x="838200" y="1843950"/>
            <a:ext cx="10515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Length differs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// Longer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          // Length is equal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Smaller index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2: Initialization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BEFE67-FC07-4678-9981-17DF3ABA2D8C}"/>
              </a:ext>
            </a:extLst>
          </p:cNvPr>
          <p:cNvSpPr/>
          <p:nvPr/>
        </p:nvSpPr>
        <p:spPr>
          <a:xfrm>
            <a:off x="838200" y="1690688"/>
            <a:ext cx="9620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n, m, s, x, D;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        // Set to record taken seats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Seg,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seg;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        // Set to record segments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id2pos;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        // Vector to record student seat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// Read the variables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// Default minimum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resize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>
                <a:solidFill>
                  <a:srgbClr val="333333"/>
                </a:solidFill>
                <a:latin typeface="Consolas" panose="020B0609020204030204" pitchFamily="49" charset="0"/>
              </a:rPr>
              <a:t> -</a:t>
            </a:r>
            <a:r>
              <a:rPr lang="en-US" altLang="zh-TW" sz="2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 // m students =&gt; index range from 1 ~ m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Left wall takes seat 0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// Right wall takes seat n + 1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// Insert initial segment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E1BF3-1B34-49A4-9A4C-125124A1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3: Process student events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5A6BE-49B1-4AA3-A8D4-26C28996E6E6}"/>
              </a:ext>
            </a:extLst>
          </p:cNvPr>
          <p:cNvSpPr/>
          <p:nvPr/>
        </p:nvSpPr>
        <p:spPr>
          <a:xfrm>
            <a:off x="838200" y="1690688"/>
            <a:ext cx="4998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m; 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3-1] Student enters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3-2] Student leaves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3-1: Student enters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A5951-5CEB-45E3-BDB6-EC5446574D9B}"/>
              </a:ext>
            </a:extLst>
          </p:cNvPr>
          <p:cNvSpPr/>
          <p:nvPr/>
        </p:nvSpPr>
        <p:spPr>
          <a:xfrm>
            <a:off x="838200" y="1690688"/>
            <a:ext cx="10818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// Student x enters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the iterator to best </a:t>
            </a:r>
            <a:r>
              <a:rPr lang="en-US" altLang="zh-TW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segement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,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Find bounds of the best segment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right)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Get the best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If left taken seat is not left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If right taken seat is not right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(it);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Erase Seg(left,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// Insert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Insert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Record seat of student x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Insert taken seat mid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 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Let’s define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“farthest”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more formally</a:t>
            </a:r>
          </a:p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LD/RD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be the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distance of a seat to its left/right neighbor(student or wall)</a:t>
            </a:r>
          </a:p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Farthest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means pick the seat such that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min(LD, RD) is maximum</a:t>
            </a:r>
            <a:endParaRPr lang="zh-TW" altLang="en-US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Seats 7 and 8 </a:t>
            </a: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are both “FARTHEST”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10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3-2: Student leaves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11010A-64F0-4DF4-948A-909072B301AC}"/>
              </a:ext>
            </a:extLst>
          </p:cNvPr>
          <p:cNvSpPr/>
          <p:nvPr/>
        </p:nvSpPr>
        <p:spPr>
          <a:xfrm>
            <a:off x="838200" y="1690688"/>
            <a:ext cx="11236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Student x leaves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student x's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the iterator to seat mid in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it,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// Copy the iterator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left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Get right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Erase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Erase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// Insert Seg 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Clear student x's seat record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Remove seat mid from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544F5-1A85-4A26-AC3F-C9FBA7F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4: Print the answer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E2DC5-A4D3-44D9-95C6-DBF4149E6BB8}"/>
              </a:ext>
            </a:extLst>
          </p:cNvPr>
          <p:cNvSpPr/>
          <p:nvPr/>
        </p:nvSpPr>
        <p:spPr>
          <a:xfrm>
            <a:off x="838200" y="1690688"/>
            <a:ext cx="7154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"YES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Not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"NO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Social distance is INF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"INF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Print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9681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have </a:t>
            </a:r>
            <a:r>
              <a:rPr lang="en-US" altLang="zh-TW" b="1" dirty="0"/>
              <a:t>more than one farthest</a:t>
            </a:r>
            <a:r>
              <a:rPr lang="en-US" altLang="zh-TW" dirty="0"/>
              <a:t> </a:t>
            </a:r>
            <a:r>
              <a:rPr lang="en-US" altLang="zh-TW" b="1" dirty="0"/>
              <a:t>seat</a:t>
            </a:r>
            <a:r>
              <a:rPr lang="en-US" altLang="zh-TW" dirty="0"/>
              <a:t>, pick the one with the </a:t>
            </a:r>
            <a:r>
              <a:rPr lang="en-US" altLang="zh-TW" b="1" dirty="0">
                <a:solidFill>
                  <a:srgbClr val="FF0000"/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Seat 7 and 8 </a:t>
            </a:r>
          </a:p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are both “FARTHEST”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0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116645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Seat 7 has smallest seat index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A1816D1-F5A3-478F-8AE3-C191E685A8CB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FFC8D75-F868-4E34-BF55-BE321CD5AD58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68E4E-0D26-4ACC-8C06-00482C771F7B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1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</TotalTime>
  <Words>5726</Words>
  <Application>Microsoft Office PowerPoint</Application>
  <PresentationFormat>寬螢幕</PresentationFormat>
  <Paragraphs>1550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新細明體</vt:lpstr>
      <vt:lpstr>Arial</vt:lpstr>
      <vt:lpstr>Calibri</vt:lpstr>
      <vt:lpstr>Calibri Light</vt:lpstr>
      <vt:lpstr>Consolas</vt:lpstr>
      <vt:lpstr>Office Theme</vt:lpstr>
      <vt:lpstr>12817 – Social Distance</vt:lpstr>
      <vt:lpstr>Outline</vt:lpstr>
      <vt:lpstr>Outline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Outline</vt:lpstr>
      <vt:lpstr>Input</vt:lpstr>
      <vt:lpstr>Input</vt:lpstr>
      <vt:lpstr>Output</vt:lpstr>
      <vt:lpstr>Outline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 &amp; output</vt:lpstr>
      <vt:lpstr>Outline</vt:lpstr>
      <vt:lpstr>How to find the best seat?</vt:lpstr>
      <vt:lpstr>How to find the best seat?</vt:lpstr>
      <vt:lpstr>Any good idea?</vt:lpstr>
      <vt:lpstr>Segments!</vt:lpstr>
      <vt:lpstr>How to solve this problem  from the perspective of “segments”?</vt:lpstr>
      <vt:lpstr>Sub-problem 1:  Finding the best seat within a given segment</vt:lpstr>
      <vt:lpstr>Sub-problem 1:  Finding the best seat within a given segment</vt:lpstr>
      <vt:lpstr>Sub-problem 1:  Finding the best seat within a given segment</vt:lpstr>
      <vt:lpstr>Sub-problem 2:  Finding the best segment among all the segments</vt:lpstr>
      <vt:lpstr>Sub-problem 2: Special case</vt:lpstr>
      <vt:lpstr>Sub-problem 2: Special case</vt:lpstr>
      <vt:lpstr>Sub-problem 2:  Special case – Generalize</vt:lpstr>
      <vt:lpstr>Sub-problem 2:  General solution – Normalized length</vt:lpstr>
      <vt:lpstr>Sub-problem 3:  Manipulating segment additions/removals upon student arrivals/departures</vt:lpstr>
      <vt:lpstr>Sub-problem 3: Segment changes upon student arrivals</vt:lpstr>
      <vt:lpstr>Sub-problem 3: Segment changes upon student arrivals</vt:lpstr>
      <vt:lpstr>Sub-problem 3: Segment changes upon student departures</vt:lpstr>
      <vt:lpstr>Sub-problem 3: Segment changes upon student departures</vt:lpstr>
      <vt:lpstr>Sub-problem 3: Segment properties</vt:lpstr>
      <vt:lpstr>Sub-problem 3: Storing the segments – using set</vt:lpstr>
      <vt:lpstr>Sub-problem 3: Storing the segments – using set</vt:lpstr>
      <vt:lpstr>Sub-problem 3: Student enters – using set</vt:lpstr>
      <vt:lpstr>Sub-problem 3: Student enters – using set</vt:lpstr>
      <vt:lpstr>Sub-problem 3: Student enters – using set</vt:lpstr>
      <vt:lpstr>Sub-problem 3: Student leaves – using set</vt:lpstr>
      <vt:lpstr>Sub-problem 3: Student leaves – using set</vt:lpstr>
      <vt:lpstr>Sub-problem 3: Student leaves – using set</vt:lpstr>
      <vt:lpstr>Sub-problem 3: Student leaves – Problems</vt:lpstr>
      <vt:lpstr>Sub-problem 3: Student leaves – Problems</vt:lpstr>
      <vt:lpstr>Sub-problem 3: Record student position</vt:lpstr>
      <vt:lpstr>Sub-problem 3: Record taken seats</vt:lpstr>
      <vt:lpstr>Sub-problem 3: Student leaves – Revisited</vt:lpstr>
      <vt:lpstr>Sub-problem 3: Student leaves – Revisited</vt:lpstr>
      <vt:lpstr>Sub-problem 3: Student leaves – Revisited</vt:lpstr>
      <vt:lpstr>Sub-problem 3: Student leaves – Revisited</vt:lpstr>
      <vt:lpstr>Outline</vt:lpstr>
      <vt:lpstr>Main function outline</vt:lpstr>
      <vt:lpstr>Todo 1 : Struct and comparator (1/2)</vt:lpstr>
      <vt:lpstr>Todo 1 : Struct and comparator (2/2)</vt:lpstr>
      <vt:lpstr>Todo 2: Initialization</vt:lpstr>
      <vt:lpstr>Todo 3: Process student events</vt:lpstr>
      <vt:lpstr>Todo 3-1: Student enters</vt:lpstr>
      <vt:lpstr>Todo 3-2: Student leaves</vt:lpstr>
      <vt:lpstr>Todo 4: Print the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12817 – Social Distance</dc:title>
  <dc:creator>ASUS</dc:creator>
  <cp:lastModifiedBy>'' ''</cp:lastModifiedBy>
  <cp:revision>1421</cp:revision>
  <dcterms:created xsi:type="dcterms:W3CDTF">2020-06-05T05:07:41Z</dcterms:created>
  <dcterms:modified xsi:type="dcterms:W3CDTF">2020-06-19T01:24:53Z</dcterms:modified>
</cp:coreProperties>
</file>