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9" r:id="rId2"/>
    <p:sldId id="287" r:id="rId3"/>
    <p:sldId id="280" r:id="rId4"/>
    <p:sldId id="281" r:id="rId5"/>
    <p:sldId id="282" r:id="rId6"/>
    <p:sldId id="266" r:id="rId7"/>
    <p:sldId id="285" r:id="rId8"/>
    <p:sldId id="288" r:id="rId9"/>
    <p:sldId id="286" r:id="rId10"/>
    <p:sldId id="267" r:id="rId11"/>
    <p:sldId id="273" r:id="rId12"/>
    <p:sldId id="275" r:id="rId13"/>
    <p:sldId id="274" r:id="rId14"/>
    <p:sldId id="276" r:id="rId15"/>
    <p:sldId id="278" r:id="rId1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46"/>
    <p:restoredTop sz="91278" autoAdjust="0"/>
  </p:normalViewPr>
  <p:slideViewPr>
    <p:cSldViewPr snapToGrid="0" snapToObjects="1">
      <p:cViewPr varScale="1">
        <p:scale>
          <a:sx n="80" d="100"/>
          <a:sy n="80" d="100"/>
        </p:scale>
        <p:origin x="109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9982E-21F5-A34C-B90A-D0B53389530E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6C869-EC5B-F44F-B47A-DB66ACAF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01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50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The Stop mode is based on the Cortex™-M0+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deepsleep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 mode combined with peripheral clock gating.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HSI ON/OFF is optional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517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9E68-FF4B-EA42-BB81-E1C1561B4C36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3A0-A9A0-AE41-B558-CC48631D9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58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9E68-FF4B-EA42-BB81-E1C1561B4C36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3A0-A9A0-AE41-B558-CC48631D9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80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9E68-FF4B-EA42-BB81-E1C1561B4C36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3A0-A9A0-AE41-B558-CC48631D9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33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9E68-FF4B-EA42-BB81-E1C1561B4C36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3A0-A9A0-AE41-B558-CC48631D9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77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9E68-FF4B-EA42-BB81-E1C1561B4C36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3A0-A9A0-AE41-B558-CC48631D9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42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9E68-FF4B-EA42-BB81-E1C1561B4C36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3A0-A9A0-AE41-B558-CC48631D9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62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9E68-FF4B-EA42-BB81-E1C1561B4C36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3A0-A9A0-AE41-B558-CC48631D9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25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9E68-FF4B-EA42-BB81-E1C1561B4C36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3A0-A9A0-AE41-B558-CC48631D9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85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9E68-FF4B-EA42-BB81-E1C1561B4C36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3A0-A9A0-AE41-B558-CC48631D9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45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9E68-FF4B-EA42-BB81-E1C1561B4C36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3A0-A9A0-AE41-B558-CC48631D9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66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9E68-FF4B-EA42-BB81-E1C1561B4C36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3A0-A9A0-AE41-B558-CC48631D9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93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79E68-FF4B-EA42-BB81-E1C1561B4C36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53A0-A9A0-AE41-B558-CC48631D93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26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RTC Project on STM32L476RG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Most of the STM32 devices have RTC (Real Time Clock) built in which can keep the track of the current time and date. 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RTC </a:t>
            </a:r>
            <a:r>
              <a:rPr lang="en-US" sz="2400" dirty="0"/>
              <a:t>can be used for chronometers, alarm clocks, watches, small electronic agendas, and many other devices and today we are going to learn HOW to access internal RTC in STM32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fr-FR" sz="2400" dirty="0" smtClean="0"/>
              <a:t>The </a:t>
            </a:r>
            <a:r>
              <a:rPr lang="fr-FR" sz="2400" dirty="0" err="1" smtClean="0"/>
              <a:t>aim</a:t>
            </a:r>
            <a:r>
              <a:rPr lang="fr-FR" sz="2400" dirty="0" smtClean="0"/>
              <a:t> of </a:t>
            </a:r>
            <a:r>
              <a:rPr lang="fr-FR" sz="2400" dirty="0" err="1" smtClean="0"/>
              <a:t>this</a:t>
            </a:r>
            <a:r>
              <a:rPr lang="fr-FR" sz="2400" dirty="0" smtClean="0"/>
              <a:t> </a:t>
            </a:r>
            <a:r>
              <a:rPr lang="fr-FR" sz="2400" dirty="0" err="1" smtClean="0"/>
              <a:t>small</a:t>
            </a:r>
            <a:r>
              <a:rPr lang="fr-FR" sz="2400" dirty="0" smtClean="0"/>
              <a:t> </a:t>
            </a:r>
            <a:r>
              <a:rPr lang="fr-FR" sz="2400" dirty="0" err="1" smtClean="0"/>
              <a:t>project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to </a:t>
            </a:r>
            <a:r>
              <a:rPr lang="fr-FR" sz="2400" dirty="0" err="1" smtClean="0"/>
              <a:t>toggle</a:t>
            </a:r>
            <a:r>
              <a:rPr lang="fr-FR" sz="2400" dirty="0" smtClean="0"/>
              <a:t> a LED </a:t>
            </a:r>
            <a:r>
              <a:rPr lang="fr-FR" sz="2400" dirty="0" err="1" smtClean="0"/>
              <a:t>every</a:t>
            </a:r>
            <a:r>
              <a:rPr lang="fr-FR" sz="2400" dirty="0" smtClean="0"/>
              <a:t> 10s.</a:t>
            </a:r>
          </a:p>
          <a:p>
            <a:pPr marL="0" indent="0">
              <a:buNone/>
            </a:pPr>
            <a:r>
              <a:rPr lang="en-US" sz="2400" dirty="0"/>
              <a:t>The MCU is placed in sleep mode when </a:t>
            </a:r>
            <a:r>
              <a:rPr lang="en-US" sz="2400" dirty="0" smtClean="0"/>
              <a:t>the core </a:t>
            </a:r>
            <a:r>
              <a:rPr lang="en-US" sz="2400" dirty="0"/>
              <a:t>is not working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871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18699" y="68446"/>
            <a:ext cx="71994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3200" dirty="0" smtClean="0"/>
              <a:t>Compiler et édition de liens</a:t>
            </a:r>
          </a:p>
          <a:p>
            <a:pPr marL="285750" indent="-285750">
              <a:buFont typeface="Arial"/>
              <a:buChar char="•"/>
            </a:pPr>
            <a:r>
              <a:rPr lang="fr-FR" sz="3200" dirty="0" smtClean="0"/>
              <a:t>Télécharger le binaire vers le MCU</a:t>
            </a:r>
          </a:p>
          <a:p>
            <a:pPr marL="285750" indent="-285750">
              <a:buFont typeface="Arial"/>
              <a:buChar char="•"/>
            </a:pPr>
            <a:r>
              <a:rPr lang="fr-FR" sz="3200" dirty="0" smtClean="0"/>
              <a:t>Reset du MCU par appui sur bouton noir</a:t>
            </a:r>
            <a:endParaRPr lang="fr-FR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99" y="1999247"/>
            <a:ext cx="84709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0194" y="1205132"/>
            <a:ext cx="4709372" cy="4744148"/>
            <a:chOff x="350194" y="1060138"/>
            <a:chExt cx="4709372" cy="4744148"/>
          </a:xfrm>
        </p:grpSpPr>
        <p:grpSp>
          <p:nvGrpSpPr>
            <p:cNvPr id="5" name="Group 4"/>
            <p:cNvGrpSpPr/>
            <p:nvPr/>
          </p:nvGrpSpPr>
          <p:grpSpPr>
            <a:xfrm>
              <a:off x="539552" y="1269240"/>
              <a:ext cx="4320000" cy="4320000"/>
              <a:chOff x="539552" y="1197232"/>
              <a:chExt cx="4320000" cy="4320000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3385736" y="2965640"/>
                <a:ext cx="1260001" cy="2372747"/>
              </a:xfrm>
              <a:prstGeom prst="round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539552" y="1197232"/>
                <a:ext cx="4320000" cy="4320000"/>
              </a:xfrm>
              <a:prstGeom prst="roundRect">
                <a:avLst>
                  <a:gd name="adj" fmla="val 508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205450" y="2221004"/>
                <a:ext cx="988202" cy="36000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DMA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205451" y="1309732"/>
                <a:ext cx="988202" cy="843742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Core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CM4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88587" y="4895693"/>
                <a:ext cx="1005065" cy="42764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Power regulator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385737" y="1793474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RAM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188586" y="2996951"/>
                <a:ext cx="1005065" cy="1310273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Clock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475737" y="3861946"/>
                <a:ext cx="1080000" cy="252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USART</a:t>
                </a:r>
                <a:endParaRPr lang="en-US" sz="12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45391" y="2965640"/>
                <a:ext cx="1260001" cy="2372747"/>
              </a:xfrm>
              <a:prstGeom prst="round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25976" y="3173220"/>
                <a:ext cx="1080000" cy="252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GP timers</a:t>
                </a:r>
                <a:endParaRPr lang="en-US" sz="12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825976" y="4206759"/>
                <a:ext cx="1080000" cy="2517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DAC</a:t>
                </a:r>
                <a:endParaRPr lang="en-US" sz="1200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825976" y="3862246"/>
                <a:ext cx="1080000" cy="252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USB</a:t>
                </a:r>
                <a:endParaRPr lang="en-US" sz="1200" dirty="0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835391" y="3517733"/>
                <a:ext cx="1080000" cy="252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SPI</a:t>
                </a:r>
                <a:endParaRPr lang="en-US" sz="1200" dirty="0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827584" y="4551058"/>
                <a:ext cx="1080000" cy="2517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ADC</a:t>
                </a:r>
                <a:endParaRPr lang="en-US" sz="1200" dirty="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475736" y="4206416"/>
                <a:ext cx="1080000" cy="252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I2C</a:t>
                </a:r>
                <a:endParaRPr lang="en-US" sz="1200" dirty="0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45391" y="1378778"/>
                <a:ext cx="1260001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GPIO’s</a:t>
                </a:r>
                <a:endParaRPr lang="en-US" sz="1200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745392" y="1793474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RTC/backup reg.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735732" y="2221005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IWDG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197018" y="4378982"/>
                <a:ext cx="1005065" cy="42764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Reset</a:t>
                </a:r>
                <a:endParaRPr lang="en-US" sz="12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50194" y="1636725"/>
              <a:ext cx="200014" cy="3585029"/>
              <a:chOff x="345227" y="1628800"/>
              <a:chExt cx="200014" cy="3585029"/>
            </a:xfrm>
          </p:grpSpPr>
          <p:sp>
            <p:nvSpPr>
              <p:cNvPr id="34" name="Snip and Round Single Corner Rectangle 33"/>
              <p:cNvSpPr/>
              <p:nvPr/>
            </p:nvSpPr>
            <p:spPr>
              <a:xfrm rot="16200000">
                <a:off x="301218" y="1672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Snip and Round Single Corner Rectangle 34"/>
              <p:cNvSpPr/>
              <p:nvPr/>
            </p:nvSpPr>
            <p:spPr>
              <a:xfrm rot="16200000">
                <a:off x="301218" y="2143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Snip and Round Single Corner Rectangle 35"/>
              <p:cNvSpPr/>
              <p:nvPr/>
            </p:nvSpPr>
            <p:spPr>
              <a:xfrm rot="16200000">
                <a:off x="301218" y="2614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Snip and Round Single Corner Rectangle 36"/>
              <p:cNvSpPr/>
              <p:nvPr/>
            </p:nvSpPr>
            <p:spPr>
              <a:xfrm rot="16200000">
                <a:off x="301218" y="3085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Snip and Round Single Corner Rectangle 37"/>
              <p:cNvSpPr/>
              <p:nvPr/>
            </p:nvSpPr>
            <p:spPr>
              <a:xfrm rot="16200000">
                <a:off x="301218" y="3556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Snip and Round Single Corner Rectangle 38"/>
              <p:cNvSpPr/>
              <p:nvPr/>
            </p:nvSpPr>
            <p:spPr>
              <a:xfrm rot="16200000">
                <a:off x="301218" y="4027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Snip and Round Single Corner Rectangle 39"/>
              <p:cNvSpPr/>
              <p:nvPr/>
            </p:nvSpPr>
            <p:spPr>
              <a:xfrm rot="16200000">
                <a:off x="301218" y="4498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Snip and Round Single Corner Rectangle 40"/>
              <p:cNvSpPr/>
              <p:nvPr/>
            </p:nvSpPr>
            <p:spPr>
              <a:xfrm rot="16200000">
                <a:off x="301218" y="4969806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flipH="1">
              <a:off x="4859552" y="1636725"/>
              <a:ext cx="200014" cy="3585029"/>
              <a:chOff x="8792809" y="1634334"/>
              <a:chExt cx="200014" cy="3585029"/>
            </a:xfrm>
          </p:grpSpPr>
          <p:sp>
            <p:nvSpPr>
              <p:cNvPr id="26" name="Snip and Round Single Corner Rectangle 25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Snip and Round Single Corner Rectangle 26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Snip and Round Single Corner Rectangle 27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Snip and Round Single Corner Rectangle 28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Snip and Round Single Corner Rectangle 29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Snip and Round Single Corner Rectangle 30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Snip and Round Single Corner Rectangle 31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Snip and Round Single Corner Rectangle 32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5400000" flipH="1">
              <a:off x="2599544" y="3911764"/>
              <a:ext cx="200014" cy="3585029"/>
              <a:chOff x="8792809" y="1634334"/>
              <a:chExt cx="200014" cy="3585029"/>
            </a:xfrm>
          </p:grpSpPr>
          <p:sp>
            <p:nvSpPr>
              <p:cNvPr id="18" name="Snip and Round Single Corner Rectangle 17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Snip and Round Single Corner Rectangle 18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Snip and Round Single Corner Rectangle 19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Snip and Round Single Corner Rectangle 20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Snip and Round Single Corner Rectangle 21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Snip and Round Single Corner Rectangle 22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Snip and Round Single Corner Rectangle 23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Snip and Round Single Corner Rectangle 24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16200000" flipH="1" flipV="1">
              <a:off x="2599543" y="-632370"/>
              <a:ext cx="200014" cy="3585029"/>
              <a:chOff x="8792809" y="1634334"/>
              <a:chExt cx="200014" cy="3585029"/>
            </a:xfrm>
          </p:grpSpPr>
          <p:sp>
            <p:nvSpPr>
              <p:cNvPr id="10" name="Snip and Round Single Corner Rectangle 9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Snip and Round Single Corner Rectangle 10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Snip and Round Single Corner Rectangle 11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Snip and Round Single Corner Rectangle 12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Snip and Round Single Corner Rectangle 13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Snip and Round Single Corner Rectangle 14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Snip and Round Single Corner Rectangle 15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Snip and Round Single Corner Rectangle 16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ZoneTexte 1"/>
          <p:cNvSpPr txBox="1"/>
          <p:nvPr/>
        </p:nvSpPr>
        <p:spPr>
          <a:xfrm>
            <a:off x="231274" y="143417"/>
            <a:ext cx="824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Nucleo-STM32L476 en mode basse consommation : mode SLEEP</a:t>
            </a:r>
            <a:endParaRPr lang="fr-FR" sz="24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2872280" y="1428702"/>
            <a:ext cx="1773457" cy="527078"/>
            <a:chOff x="2872280" y="1428702"/>
            <a:chExt cx="1773457" cy="527078"/>
          </a:xfrm>
        </p:grpSpPr>
        <p:pic>
          <p:nvPicPr>
            <p:cNvPr id="62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2280" y="1428702"/>
              <a:ext cx="413569" cy="413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Rounded Rectangle 62"/>
            <p:cNvSpPr/>
            <p:nvPr/>
          </p:nvSpPr>
          <p:spPr>
            <a:xfrm>
              <a:off x="3385737" y="1595780"/>
              <a:ext cx="1260000" cy="360000"/>
            </a:xfrm>
            <a:prstGeom prst="roundRect">
              <a:avLst/>
            </a:prstGeom>
            <a:gradFill flip="none" rotWithShape="1">
              <a:gsLst>
                <a:gs pos="51000">
                  <a:schemeClr val="accent1"/>
                </a:gs>
                <a:gs pos="50000">
                  <a:schemeClr val="accent2"/>
                </a:gs>
                <a:gs pos="100000">
                  <a:schemeClr val="accent1"/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FLASH</a:t>
              </a:r>
            </a:p>
          </p:txBody>
        </p:sp>
      </p:grpSp>
      <p:sp>
        <p:nvSpPr>
          <p:cNvPr id="64" name="Rectangle 3"/>
          <p:cNvSpPr txBox="1">
            <a:spLocks noChangeArrowheads="1"/>
          </p:cNvSpPr>
          <p:nvPr/>
        </p:nvSpPr>
        <p:spPr>
          <a:xfrm>
            <a:off x="5508126" y="1578736"/>
            <a:ext cx="3312346" cy="806375"/>
          </a:xfrm>
          <a:prstGeom prst="rect">
            <a:avLst/>
          </a:prstGeom>
          <a:ln w="25400" cap="rnd">
            <a:solidFill>
              <a:schemeClr val="accent2"/>
            </a:solidFill>
            <a:miter lim="800000"/>
          </a:ln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Core is stopped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chemeClr val="accent2"/>
                </a:solidFill>
              </a:rPr>
              <a:t>Peripherals are running</a:t>
            </a: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ent Arrow 12"/>
          <p:cNvSpPr/>
          <p:nvPr/>
        </p:nvSpPr>
        <p:spPr>
          <a:xfrm rot="10800000">
            <a:off x="4032426" y="4221088"/>
            <a:ext cx="1535005" cy="1211294"/>
          </a:xfrm>
          <a:prstGeom prst="bentArrow">
            <a:avLst>
              <a:gd name="adj1" fmla="val 8327"/>
              <a:gd name="adj2" fmla="val 10115"/>
              <a:gd name="adj3" fmla="val 24177"/>
              <a:gd name="adj4" fmla="val 45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SLEEP </a:t>
            </a:r>
            <a:r>
              <a:rPr lang="en-US" dirty="0">
                <a:solidFill>
                  <a:schemeClr val="accent2"/>
                </a:solidFill>
              </a:rPr>
              <a:t>mode with </a:t>
            </a:r>
            <a:r>
              <a:rPr lang="en-US" dirty="0" err="1" smtClean="0">
                <a:solidFill>
                  <a:schemeClr val="accent2"/>
                </a:solidFill>
              </a:rPr>
              <a:t>RTC_Alarm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8488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HAL Library work flow summary</a:t>
            </a: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62664" y="3073372"/>
            <a:ext cx="322827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Configure the RTC to generate alarm interrupt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664" y="2050504"/>
            <a:ext cx="3228274" cy="5525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Peripheral </a:t>
            </a:r>
            <a:r>
              <a:rPr lang="en-US" sz="1200" dirty="0" smtClean="0"/>
              <a:t>Initializations </a:t>
            </a:r>
          </a:p>
          <a:p>
            <a:pPr algn="ctr"/>
            <a:r>
              <a:rPr lang="en-US" sz="1200" dirty="0" smtClean="0"/>
              <a:t>including peripheral interrupt NVIC initializations 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956095" y="3768582"/>
            <a:ext cx="1936419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HAL_RTC_AlarmIRQHandler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4142" y="5013176"/>
            <a:ext cx="3178285" cy="6259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Edge detection callback</a:t>
            </a:r>
          </a:p>
          <a:p>
            <a:pPr algn="ctr"/>
            <a:r>
              <a:rPr lang="en-US" sz="1200" dirty="0" err="1"/>
              <a:t>HAL_RTC_AlarmAEventCallback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339752" y="2603089"/>
            <a:ext cx="226668" cy="339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752223" y="1859915"/>
            <a:ext cx="0" cy="43053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64098" y="3763888"/>
            <a:ext cx="1477108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RTC_AlarmIRQHandler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6892513" y="3914862"/>
            <a:ext cx="671586" cy="1371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5" name="Rectangular Callout 4"/>
          <p:cNvSpPr/>
          <p:nvPr/>
        </p:nvSpPr>
        <p:spPr>
          <a:xfrm>
            <a:off x="3724701" y="2564904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en-US" sz="140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RTC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3724701" y="1740802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140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NVIC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7710986" y="1536475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reate edge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10800000" flipV="1">
            <a:off x="6810813" y="1780951"/>
            <a:ext cx="785523" cy="313647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201353" y="1772816"/>
            <a:ext cx="2221" cy="2356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5567431" y="4186816"/>
            <a:ext cx="1774053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HAL RTC interrupt handler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1969202" y="5557115"/>
            <a:ext cx="1774053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HAL RTC callback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56998" y="5133251"/>
            <a:ext cx="1698345" cy="98987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sz="1400" dirty="0" smtClean="0">
                <a:solidFill>
                  <a:schemeClr val="accent2"/>
                </a:solidFill>
              </a:rPr>
              <a:t>HAL files clearing flags, check errors, …</a:t>
            </a:r>
            <a:endParaRPr lang="en-GB" sz="1400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56998" y="2181637"/>
            <a:ext cx="0" cy="3832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4939298" y="1970849"/>
            <a:ext cx="1871515" cy="181702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532813" y="1970849"/>
            <a:ext cx="0" cy="121794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2"/>
          </p:cNvCxnSpPr>
          <p:nvPr/>
        </p:nvCxnSpPr>
        <p:spPr>
          <a:xfrm flipH="1">
            <a:off x="6252774" y="4621190"/>
            <a:ext cx="201684" cy="52077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0" idx="3"/>
          </p:cNvCxnSpPr>
          <p:nvPr/>
        </p:nvCxnSpPr>
        <p:spPr>
          <a:xfrm flipH="1">
            <a:off x="3743255" y="5774302"/>
            <a:ext cx="81374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62664" y="3923764"/>
            <a:ext cx="322827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 into SLEEP mode(WFI)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2329108" y="3449366"/>
            <a:ext cx="226668" cy="339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5" name="Rectangular Callout 34"/>
          <p:cNvSpPr/>
          <p:nvPr/>
        </p:nvSpPr>
        <p:spPr>
          <a:xfrm>
            <a:off x="3707904" y="3570690"/>
            <a:ext cx="1231394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Use WFI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Straight Arrow Connector 45"/>
          <p:cNvCxnSpPr>
            <a:stCxn id="28" idx="1"/>
          </p:cNvCxnSpPr>
          <p:nvPr/>
        </p:nvCxnSpPr>
        <p:spPr>
          <a:xfrm flipH="1">
            <a:off x="7341484" y="3405985"/>
            <a:ext cx="222614" cy="81510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/>
          <p:cNvSpPr/>
          <p:nvPr/>
        </p:nvSpPr>
        <p:spPr>
          <a:xfrm>
            <a:off x="7564098" y="3188798"/>
            <a:ext cx="1477108" cy="43437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RTC interrupt handler</a:t>
            </a:r>
            <a:endParaRPr lang="en-GB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Curved Up Arrow 37"/>
          <p:cNvSpPr/>
          <p:nvPr/>
        </p:nvSpPr>
        <p:spPr>
          <a:xfrm rot="5579458" flipH="1">
            <a:off x="355650" y="3626241"/>
            <a:ext cx="539455" cy="4255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1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224" y="391886"/>
            <a:ext cx="877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exiting the Low-power sleep mode by issuing an interrupt or a wakeup event,            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MCU is in Low-power Run mode.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62224" y="1543665"/>
            <a:ext cx="803938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WHILE */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(1)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WHILE */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3 */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printf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"Enter </a:t>
            </a:r>
            <a:r>
              <a:rPr lang="fr-F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sleep</a:t>
            </a:r>
            <a:r>
              <a:rPr lang="fr-F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mode\n"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HAL_SuspendTick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HAL_PWR_EnterSLEEPMode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(PWR_LOWPOWERREGULATOR_ON,PWR_SLEEPENTRY_WFI);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HAL_ResumeTick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printf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"Enter </a:t>
            </a:r>
            <a:r>
              <a:rPr lang="fr-F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run</a:t>
            </a:r>
            <a:r>
              <a:rPr lang="fr-F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mode\n"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3 */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425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2197017" y="3224135"/>
            <a:ext cx="988202" cy="636450"/>
          </a:xfrm>
          <a:prstGeom prst="roundRect">
            <a:avLst/>
          </a:prstGeom>
          <a:solidFill>
            <a:srgbClr val="00B05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Clock</a:t>
            </a:r>
          </a:p>
          <a:p>
            <a:pPr algn="ctr"/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188586" y="3860735"/>
            <a:ext cx="1005065" cy="72039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350194" y="1205132"/>
            <a:ext cx="4709372" cy="4744148"/>
            <a:chOff x="350194" y="1060138"/>
            <a:chExt cx="4709372" cy="4744148"/>
          </a:xfrm>
        </p:grpSpPr>
        <p:grpSp>
          <p:nvGrpSpPr>
            <p:cNvPr id="2" name="Group 1"/>
            <p:cNvGrpSpPr/>
            <p:nvPr/>
          </p:nvGrpSpPr>
          <p:grpSpPr>
            <a:xfrm>
              <a:off x="539552" y="1269240"/>
              <a:ext cx="4320000" cy="4320000"/>
              <a:chOff x="539552" y="1197232"/>
              <a:chExt cx="4320000" cy="432000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385736" y="2965640"/>
                <a:ext cx="1260001" cy="2372747"/>
              </a:xfrm>
              <a:prstGeom prst="round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39552" y="1197232"/>
                <a:ext cx="4320000" cy="4320000"/>
              </a:xfrm>
              <a:prstGeom prst="roundRect">
                <a:avLst>
                  <a:gd name="adj" fmla="val 508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205450" y="2221004"/>
                <a:ext cx="988202" cy="360001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DMA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205451" y="1309732"/>
                <a:ext cx="988202" cy="843742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Core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CM4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188587" y="4895693"/>
                <a:ext cx="1005065" cy="42764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Power regulator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385737" y="1378778"/>
                <a:ext cx="1260000" cy="360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FLASH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3385737" y="1793474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RAM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3475737" y="3861946"/>
                <a:ext cx="1080000" cy="252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USART</a:t>
                </a:r>
                <a:endParaRPr lang="en-US" sz="1200" dirty="0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745391" y="2965640"/>
                <a:ext cx="1260001" cy="2372747"/>
              </a:xfrm>
              <a:prstGeom prst="round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825976" y="3173220"/>
                <a:ext cx="1080000" cy="252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GP timers</a:t>
                </a:r>
                <a:endParaRPr lang="en-US" sz="1200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825976" y="4206759"/>
                <a:ext cx="1080000" cy="25178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DAC</a:t>
                </a:r>
                <a:endParaRPr lang="en-US" sz="1200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825976" y="3862246"/>
                <a:ext cx="1080000" cy="252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USB</a:t>
                </a:r>
                <a:endParaRPr lang="en-US" sz="12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835391" y="3517733"/>
                <a:ext cx="1080000" cy="252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SPI</a:t>
                </a:r>
                <a:endParaRPr lang="en-US" sz="1200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35391" y="4550886"/>
                <a:ext cx="1080000" cy="252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ADC</a:t>
                </a:r>
                <a:endParaRPr lang="en-US" sz="1200" dirty="0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3475736" y="4206416"/>
                <a:ext cx="1080000" cy="252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I2C</a:t>
                </a:r>
                <a:endParaRPr lang="en-US" sz="1200" dirty="0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745391" y="1378778"/>
                <a:ext cx="1260001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GPIO’s</a:t>
                </a:r>
                <a:endParaRPr lang="en-US" sz="1200" dirty="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745392" y="1793474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RTC/backup reg.</a:t>
                </a: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735732" y="2221005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IWDG</a:t>
                </a: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2197018" y="4415139"/>
                <a:ext cx="1005065" cy="42764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Reset</a:t>
                </a:r>
                <a:endParaRPr lang="en-US" sz="1200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267552" y="3211998"/>
                <a:ext cx="864000" cy="144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HSE</a:t>
                </a:r>
                <a:endParaRPr lang="en-US" sz="1200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2267552" y="3428038"/>
                <a:ext cx="864000" cy="144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HSI</a:t>
                </a:r>
                <a:endParaRPr lang="en-US" sz="1200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2259119" y="4148118"/>
                <a:ext cx="864000" cy="144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LSE</a:t>
                </a:r>
                <a:endParaRPr lang="en-US" sz="1200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2267550" y="3932090"/>
                <a:ext cx="864000" cy="144000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L</a:t>
                </a:r>
                <a:r>
                  <a:rPr lang="en-US" sz="1200" dirty="0" smtClean="0"/>
                  <a:t>SI</a:t>
                </a:r>
                <a:endParaRPr lang="en-US" sz="12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50194" y="1636725"/>
              <a:ext cx="200014" cy="3585029"/>
              <a:chOff x="345227" y="1628800"/>
              <a:chExt cx="200014" cy="3585029"/>
            </a:xfrm>
          </p:grpSpPr>
          <p:sp>
            <p:nvSpPr>
              <p:cNvPr id="3" name="Snip and Round Single Corner Rectangle 2"/>
              <p:cNvSpPr/>
              <p:nvPr/>
            </p:nvSpPr>
            <p:spPr>
              <a:xfrm rot="16200000">
                <a:off x="301218" y="1672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Snip and Round Single Corner Rectangle 90"/>
              <p:cNvSpPr/>
              <p:nvPr/>
            </p:nvSpPr>
            <p:spPr>
              <a:xfrm rot="16200000">
                <a:off x="301218" y="2143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Snip and Round Single Corner Rectangle 91"/>
              <p:cNvSpPr/>
              <p:nvPr/>
            </p:nvSpPr>
            <p:spPr>
              <a:xfrm rot="16200000">
                <a:off x="301218" y="2614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Snip and Round Single Corner Rectangle 92"/>
              <p:cNvSpPr/>
              <p:nvPr/>
            </p:nvSpPr>
            <p:spPr>
              <a:xfrm rot="16200000">
                <a:off x="301218" y="3085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Snip and Round Single Corner Rectangle 93"/>
              <p:cNvSpPr/>
              <p:nvPr/>
            </p:nvSpPr>
            <p:spPr>
              <a:xfrm rot="16200000">
                <a:off x="301218" y="3556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Snip and Round Single Corner Rectangle 94"/>
              <p:cNvSpPr/>
              <p:nvPr/>
            </p:nvSpPr>
            <p:spPr>
              <a:xfrm rot="16200000">
                <a:off x="301218" y="4027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Snip and Round Single Corner Rectangle 95"/>
              <p:cNvSpPr/>
              <p:nvPr/>
            </p:nvSpPr>
            <p:spPr>
              <a:xfrm rot="16200000">
                <a:off x="301218" y="4498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Snip and Round Single Corner Rectangle 96"/>
              <p:cNvSpPr/>
              <p:nvPr/>
            </p:nvSpPr>
            <p:spPr>
              <a:xfrm rot="16200000">
                <a:off x="301218" y="4969806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flipH="1">
              <a:off x="4859552" y="1636725"/>
              <a:ext cx="200014" cy="3585029"/>
              <a:chOff x="8792809" y="1634334"/>
              <a:chExt cx="200014" cy="3585029"/>
            </a:xfrm>
          </p:grpSpPr>
          <p:sp>
            <p:nvSpPr>
              <p:cNvPr id="99" name="Snip and Round Single Corner Rectangle 98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Snip and Round Single Corner Rectangle 99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Snip and Round Single Corner Rectangle 100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Snip and Round Single Corner Rectangle 101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Snip and Round Single Corner Rectangle 102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Snip and Round Single Corner Rectangle 103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Snip and Round Single Corner Rectangle 104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Snip and Round Single Corner Rectangle 105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5400000" flipH="1">
              <a:off x="2599544" y="3911764"/>
              <a:ext cx="200014" cy="3585029"/>
              <a:chOff x="8792809" y="1634334"/>
              <a:chExt cx="200014" cy="3585029"/>
            </a:xfrm>
          </p:grpSpPr>
          <p:sp>
            <p:nvSpPr>
              <p:cNvPr id="108" name="Snip and Round Single Corner Rectangle 107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Snip and Round Single Corner Rectangle 108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Snip and Round Single Corner Rectangle 109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Snip and Round Single Corner Rectangle 110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Snip and Round Single Corner Rectangle 111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Snip and Round Single Corner Rectangle 112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Snip and Round Single Corner Rectangle 113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Snip and Round Single Corner Rectangle 114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6200000" flipH="1" flipV="1">
              <a:off x="2599543" y="-632370"/>
              <a:ext cx="200014" cy="3585029"/>
              <a:chOff x="8792809" y="1634334"/>
              <a:chExt cx="200014" cy="3585029"/>
            </a:xfrm>
          </p:grpSpPr>
          <p:sp>
            <p:nvSpPr>
              <p:cNvPr id="117" name="Snip and Round Single Corner Rectangle 116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Snip and Round Single Corner Rectangle 117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Snip and Round Single Corner Rectangle 118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Snip and Round Single Corner Rectangle 119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Snip and Round Single Corner Rectangle 120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Snip and Round Single Corner Rectangle 121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Snip and Round Single Corner Rectangle 122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Snip and Round Single Corner Rectangle 123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1" name="Rectangle 3"/>
          <p:cNvSpPr txBox="1">
            <a:spLocks noChangeArrowheads="1"/>
          </p:cNvSpPr>
          <p:nvPr/>
        </p:nvSpPr>
        <p:spPr>
          <a:xfrm>
            <a:off x="5441699" y="1911649"/>
            <a:ext cx="3312346" cy="38225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rgbClr val="00B050"/>
                </a:solidFill>
              </a:rPr>
              <a:t>Core is stopped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rgbClr val="00B050"/>
                </a:solidFill>
              </a:rPr>
              <a:t>HSE, MSI clocks are OFF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chemeClr val="accent2"/>
                </a:solidFill>
              </a:rPr>
              <a:t>SRAM and registers content is preserved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chemeClr val="accent2"/>
                </a:solidFill>
              </a:rPr>
              <a:t>Peripherals with HSI, LSI, LSE clock option can be ON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chemeClr val="accent2"/>
                </a:solidFill>
              </a:rPr>
              <a:t>GPIO’s keep their setup</a:t>
            </a:r>
          </a:p>
          <a:p>
            <a:pPr>
              <a:spcBef>
                <a:spcPct val="30000"/>
              </a:spcBef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>
              <a:spcBef>
                <a:spcPct val="30000"/>
              </a:spcBef>
            </a:pPr>
            <a:endParaRPr lang="en-US" sz="1800" b="1" dirty="0" smtClean="0">
              <a:solidFill>
                <a:schemeClr val="accent2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80" y="1428702"/>
            <a:ext cx="413569" cy="41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86" y="3669714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86" y="4358916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86" y="4712673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86" y="3318852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86" y="4009055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100" y="3106185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6" y="2370476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00" y="4335927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00" y="3986066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92" y="3981361"/>
            <a:ext cx="287488" cy="28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ZoneTexte 1"/>
          <p:cNvSpPr txBox="1"/>
          <p:nvPr/>
        </p:nvSpPr>
        <p:spPr>
          <a:xfrm>
            <a:off x="231274" y="143417"/>
            <a:ext cx="8154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Nucleo-STM32L476 en mode basse consommation : mode STOP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1141534"/>
            <a:ext cx="93025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WHILE */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(1) 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"Enter stop mode\n"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not working USART disabled 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HAL_PWR_EnterSTOPMode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(PWR_LOWPOWERREGULATOR_ON,PWR_STOPENTRY_WFI);   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SystemClock_Config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"Enter run mode\n"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not working USART disabled  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WHILE */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30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3825" y="647700"/>
            <a:ext cx="8386655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majority of STM32 microcontrollers provide an additional memory region called backup</a:t>
            </a:r>
          </a:p>
          <a:p>
            <a:r>
              <a:rPr lang="en-US" sz="1600" dirty="0"/>
              <a:t>memory (or RTC backup data memory). This memory is powered-on by VBAT when VDD is</a:t>
            </a:r>
          </a:p>
          <a:p>
            <a:r>
              <a:rPr lang="en-US" sz="1600" dirty="0"/>
              <a:t>switched off, if the VBAT pin is connected to a backup power source, so that its content is not lost</a:t>
            </a:r>
          </a:p>
          <a:p>
            <a:r>
              <a:rPr lang="en-US" sz="1600" dirty="0"/>
              <a:t>upon a system reset. Content of the backup memory remains valid even when the device operates</a:t>
            </a:r>
          </a:p>
          <a:p>
            <a:r>
              <a:rPr lang="en-US" sz="1600" dirty="0"/>
              <a:t>in low-power mode. Instead, backup registers are reset when a tamper detection event occurs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By default, after a system reset, the access in write mode to the so called backup domain (which</a:t>
            </a:r>
          </a:p>
          <a:p>
            <a:r>
              <a:rPr lang="en-US" sz="1600" dirty="0"/>
              <a:t>includes the backup memory and the RTC registers) is disabled to protected it from possible and</a:t>
            </a:r>
          </a:p>
          <a:p>
            <a:r>
              <a:rPr lang="en-US" sz="1600" dirty="0"/>
              <a:t>unwanted write accesses due to unstable power source. In order to modify the whole domain, and</a:t>
            </a:r>
          </a:p>
          <a:p>
            <a:r>
              <a:rPr lang="en-US" sz="1600" dirty="0"/>
              <a:t>hence the backup memory, we need to explicitly follow this procedure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r>
              <a:rPr lang="en-US" sz="1600" dirty="0"/>
              <a:t>• enable the power interface clock by using the macro __HAL_RCC_PWR_CLK_ENABLE</a:t>
            </a:r>
            <a:r>
              <a:rPr lang="en-US" sz="1600" dirty="0" smtClean="0"/>
              <a:t>();</a:t>
            </a:r>
          </a:p>
          <a:p>
            <a:endParaRPr lang="en-US" sz="1600" dirty="0"/>
          </a:p>
          <a:p>
            <a:r>
              <a:rPr lang="en-US" sz="1600" dirty="0"/>
              <a:t>• call the </a:t>
            </a:r>
            <a:r>
              <a:rPr lang="en-US" sz="1600" dirty="0" err="1"/>
              <a:t>HAL_PWR_EnableBkUpAccess</a:t>
            </a:r>
            <a:r>
              <a:rPr lang="en-US" sz="1600" dirty="0"/>
              <a:t>() function to enable the access to the backup domain (RTC</a:t>
            </a:r>
          </a:p>
          <a:p>
            <a:r>
              <a:rPr lang="en-US" sz="1600" dirty="0"/>
              <a:t>registers, RTC backup data memory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r>
              <a:rPr lang="en-US" sz="1600" dirty="0"/>
              <a:t>• Use the functions </a:t>
            </a:r>
            <a:r>
              <a:rPr lang="en-US" sz="1600" dirty="0" err="1"/>
              <a:t>HAL_RTCEx_BKUPWrite</a:t>
            </a:r>
            <a:r>
              <a:rPr lang="en-US" sz="1600" dirty="0"/>
              <a:t>() and </a:t>
            </a:r>
            <a:r>
              <a:rPr lang="en-US" sz="1600" dirty="0" err="1"/>
              <a:t>HAL_RTCEx_BKUPRead</a:t>
            </a:r>
            <a:r>
              <a:rPr lang="en-US" sz="1600" dirty="0"/>
              <a:t>() function to write/read</a:t>
            </a:r>
          </a:p>
          <a:p>
            <a:r>
              <a:rPr lang="en-US" sz="1600" dirty="0"/>
              <a:t>inside the available backup registers (the number of registers differs among the several STM32</a:t>
            </a:r>
          </a:p>
          <a:p>
            <a:r>
              <a:rPr lang="en-US" sz="1600" dirty="0"/>
              <a:t>MCUs)</a:t>
            </a:r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19075" y="5838825"/>
            <a:ext cx="520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https://embedded-lab.com/blog/stm32s-internal-rtc/</a:t>
            </a:r>
          </a:p>
        </p:txBody>
      </p:sp>
    </p:spTree>
    <p:extLst>
      <p:ext uri="{BB962C8B-B14F-4D97-AF65-F5344CB8AC3E}">
        <p14:creationId xmlns:p14="http://schemas.microsoft.com/office/powerpoint/2010/main" val="2868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000" dirty="0" smtClean="0"/>
              <a:t>Select </a:t>
            </a:r>
            <a:r>
              <a:rPr lang="fr-FR" sz="2000" dirty="0" err="1" smtClean="0"/>
              <a:t>Nucleo</a:t>
            </a:r>
            <a:r>
              <a:rPr lang="fr-FR" sz="2000" dirty="0" smtClean="0"/>
              <a:t> L476RG </a:t>
            </a:r>
            <a:r>
              <a:rPr lang="fr-FR" sz="2000" dirty="0" err="1" smtClean="0"/>
              <a:t>board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650426" cy="41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r="45061"/>
          <a:stretch/>
        </p:blipFill>
        <p:spPr>
          <a:xfrm>
            <a:off x="1476647" y="1041156"/>
            <a:ext cx="5638528" cy="5505801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dirty="0" smtClean="0"/>
              <a:t>Set RTC </a:t>
            </a:r>
            <a:r>
              <a:rPr lang="fr-FR" sz="2000" dirty="0" err="1" smtClean="0"/>
              <a:t>parameters</a:t>
            </a:r>
            <a:r>
              <a:rPr lang="fr-FR" sz="2000" dirty="0" smtClean="0"/>
              <a:t>.</a:t>
            </a:r>
          </a:p>
          <a:p>
            <a:pPr algn="l"/>
            <a:r>
              <a:rPr lang="fr-FR" sz="2000" dirty="0" err="1" smtClean="0"/>
              <a:t>Alarm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emitted</a:t>
            </a:r>
            <a:r>
              <a:rPr lang="fr-FR" sz="2000" dirty="0" smtClean="0"/>
              <a:t> </a:t>
            </a:r>
            <a:r>
              <a:rPr lang="fr-FR" sz="2000" dirty="0" err="1" smtClean="0"/>
              <a:t>every</a:t>
            </a:r>
            <a:r>
              <a:rPr lang="fr-FR" sz="2000" dirty="0" smtClean="0"/>
              <a:t> 10s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710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2" y="1417638"/>
            <a:ext cx="8803097" cy="4722495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dirty="0" smtClean="0"/>
              <a:t>Set Project location and </a:t>
            </a:r>
            <a:r>
              <a:rPr lang="fr-FR" sz="2000" dirty="0" err="1" smtClean="0"/>
              <a:t>name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420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133642" y="7270"/>
            <a:ext cx="8229600" cy="11430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Code à ajouter dans le </a:t>
            </a:r>
            <a:r>
              <a:rPr lang="fr-FR" sz="2800" dirty="0" err="1" smtClean="0"/>
              <a:t>main.c</a:t>
            </a:r>
            <a:endParaRPr lang="fr-FR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704850" y="885825"/>
            <a:ext cx="3983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</a:t>
            </a:r>
            <a:r>
              <a:rPr lang="fr-FR" dirty="0" err="1">
                <a:solidFill>
                  <a:srgbClr val="3F7F5F"/>
                </a:solidFill>
                <a:latin typeface="Consolas" panose="020B0609020204030204" pitchFamily="49" charset="0"/>
              </a:rPr>
              <a:t>Includes</a:t>
            </a:r>
            <a:r>
              <a:rPr lang="fr-FR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#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include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fr-FR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stdio.h</a:t>
            </a:r>
            <a:r>
              <a:rPr lang="fr-FR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</a:t>
            </a:r>
            <a:r>
              <a:rPr lang="fr-FR" dirty="0" err="1">
                <a:solidFill>
                  <a:srgbClr val="3F7F5F"/>
                </a:solidFill>
                <a:latin typeface="Consolas" panose="020B0609020204030204" pitchFamily="49" charset="0"/>
              </a:rPr>
              <a:t>Includes</a:t>
            </a:r>
            <a:r>
              <a:rPr lang="fr-FR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04850" y="2191980"/>
            <a:ext cx="72539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0 */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WARNING UART2 is connected to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-link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OPTIONAL Properties -&gt; Settings -&gt;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MCU_Settings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-&gt; </a:t>
            </a:r>
            <a:endParaRPr lang="en-US" sz="16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select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use float with 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printf</a:t>
            </a:r>
            <a:endParaRPr lang="en-US" sz="16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 * USART2, </a:t>
            </a:r>
            <a:r>
              <a:rPr lang="fr-F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BaudRate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 = 115200, </a:t>
            </a:r>
            <a:r>
              <a:rPr lang="fr-F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WordLength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 = UART_WORDLENGTH_8B, </a:t>
            </a:r>
            <a:endParaRPr lang="fr-FR" sz="16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StopBits</a:t>
            </a:r>
            <a:r>
              <a:rPr lang="fr-FR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= UART_STOPBITS_1;</a:t>
            </a:r>
          </a:p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 * */</a:t>
            </a:r>
          </a:p>
          <a:p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file,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HAL_UART_Transmit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(&amp;huart2,(</a:t>
            </a:r>
            <a:r>
              <a:rPr lang="de-DE" sz="16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*)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10);</a:t>
            </a: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0 */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5051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90807" y="838815"/>
            <a:ext cx="803938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WHILE */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(1)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WHILE */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3 */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printf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"Enter </a:t>
            </a:r>
            <a:r>
              <a:rPr lang="fr-F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sleep</a:t>
            </a:r>
            <a:r>
              <a:rPr lang="fr-F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mode\n"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HAL_SuspendTick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HAL_PWR_EnterSLEEPMode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(PWR_LOWPOWERREGULATOR_ON,PWR_SLEEPENTRY_WFI);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HAL_ResumeTick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printf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"Enter </a:t>
            </a:r>
            <a:r>
              <a:rPr lang="fr-F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run</a:t>
            </a:r>
            <a:r>
              <a:rPr lang="fr-F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mode\n"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3 */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735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4632" y="265471"/>
            <a:ext cx="691727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</a:t>
            </a:r>
            <a:r>
              <a:rPr lang="fr-F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SysInit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/* The backup registers can be written/read and protected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 and have the option of being preserved in VBAT mode when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 the VDD domain is powered off */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HAL_PWR_EnableBkUpAccess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//enable PWR backup domain access (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RTC,BKReg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__HAL_RCC_RTC_ENABLE();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//Enable RTC. not created by cube because the RTC can run.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</a:t>
            </a:r>
            <a:r>
              <a:rPr lang="fr-F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SysInit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314632" y="3372465"/>
            <a:ext cx="803938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WHILE */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(1)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WHILE */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3 */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printf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"Enter </a:t>
            </a:r>
            <a:r>
              <a:rPr lang="fr-F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sleep</a:t>
            </a:r>
            <a:r>
              <a:rPr lang="fr-F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mode\n"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HAL_SuspendTick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HAL_PWR_EnterSLEEPMode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(PWR_LOWPOWERREGULATOR_ON,PWR_SLEEPENTRY_WFI);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HAL_ResumeTick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printf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"Enter </a:t>
            </a:r>
            <a:r>
              <a:rPr lang="fr-F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run</a:t>
            </a:r>
            <a:r>
              <a:rPr lang="fr-F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mode\n"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3 */</a:t>
            </a:r>
            <a:endParaRPr lang="fr-FR" sz="1600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228600" y="265471"/>
            <a:ext cx="8010525" cy="62686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81000" y="152400"/>
            <a:ext cx="84160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4 */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HAL_RTC_AlarmAEventCallback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RTC_HandleTypeDef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hrtc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 err="1">
                <a:solidFill>
                  <a:srgbClr val="005032"/>
                </a:solidFill>
                <a:latin typeface="Consolas" panose="020B0609020204030204" pitchFamily="49" charset="0"/>
              </a:rPr>
              <a:t>RTC_AlarmTypeDef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sAlarm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HAL_RTC_GetAlarm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hrtc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,&amp;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sAlarm,RTC_ALARM_A,FORMAT_BIN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printf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2A00FF"/>
                </a:solidFill>
                <a:latin typeface="Consolas" panose="020B0609020204030204" pitchFamily="49" charset="0"/>
              </a:rPr>
              <a:t>"%d\n"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sAlarm.</a:t>
            </a:r>
            <a:r>
              <a:rPr lang="fr-F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AlarmTime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every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sAlarm.</a:t>
            </a:r>
            <a:r>
              <a:rPr lang="fr-F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AlarmTime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&gt;=60-every){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sAlarm.</a:t>
            </a:r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AlarmTime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fr-FR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printf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2A00FF"/>
                </a:solidFill>
                <a:latin typeface="Consolas" panose="020B0609020204030204" pitchFamily="49" charset="0"/>
              </a:rPr>
              <a:t>"Seconds </a:t>
            </a:r>
            <a:r>
              <a:rPr lang="fr-FR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overflow</a:t>
            </a:r>
            <a:r>
              <a:rPr lang="fr-FR" b="1" dirty="0">
                <a:solidFill>
                  <a:srgbClr val="2A00FF"/>
                </a:solidFill>
                <a:latin typeface="Consolas" panose="020B0609020204030204" pitchFamily="49" charset="0"/>
              </a:rPr>
              <a:t>\n"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sAlarm.</a:t>
            </a:r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AlarmTime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sAlarm.</a:t>
            </a:r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AlarmTime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+every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HAL_RTC_SetAlarm_IT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hrtc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sAlarm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, FORMAT_BIN)!=</a:t>
            </a:r>
            <a:r>
              <a:rPr lang="fr-FR" b="1" i="1" dirty="0">
                <a:solidFill>
                  <a:srgbClr val="0000C0"/>
                </a:solidFill>
                <a:latin typeface="Consolas" panose="020B0609020204030204" pitchFamily="49" charset="0"/>
              </a:rPr>
              <a:t>HAL_OK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HAL_GPIO_TogglePin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(LD2_GPIO_Port, LD2_Pin);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4 */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91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1004</Words>
  <Application>Microsoft Office PowerPoint</Application>
  <PresentationFormat>Affichage à l'écran (4:3)</PresentationFormat>
  <Paragraphs>215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Consolas</vt:lpstr>
      <vt:lpstr>Thème Office</vt:lpstr>
      <vt:lpstr>RTC Project on STM32L476RG</vt:lpstr>
      <vt:lpstr>Présentation PowerPoint</vt:lpstr>
      <vt:lpstr>Select Nucleo L476RG board</vt:lpstr>
      <vt:lpstr>Présentation PowerPoint</vt:lpstr>
      <vt:lpstr>Présentation PowerPoint</vt:lpstr>
      <vt:lpstr>Code à ajouter dans le main.c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Use SLEEP mode with RTC_Alarm</vt:lpstr>
      <vt:lpstr>Présentation PowerPoint</vt:lpstr>
      <vt:lpstr>Présentation PowerPoint</vt:lpstr>
      <vt:lpstr>Présentation PowerPoint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JC X</dc:creator>
  <cp:lastModifiedBy>toussaij</cp:lastModifiedBy>
  <cp:revision>71</cp:revision>
  <dcterms:created xsi:type="dcterms:W3CDTF">2015-03-03T19:37:27Z</dcterms:created>
  <dcterms:modified xsi:type="dcterms:W3CDTF">2022-09-13T12:26:49Z</dcterms:modified>
</cp:coreProperties>
</file>