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63" r:id="rId3"/>
    <p:sldId id="266" r:id="rId4"/>
    <p:sldId id="270" r:id="rId5"/>
    <p:sldId id="271" r:id="rId6"/>
    <p:sldId id="267" r:id="rId7"/>
    <p:sldId id="268" r:id="rId8"/>
    <p:sldId id="272" r:id="rId9"/>
    <p:sldId id="275" r:id="rId10"/>
  </p:sldIdLst>
  <p:sldSz cx="9144000" cy="6858000" type="screen4x3"/>
  <p:notesSz cx="14782800" cy="10972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FFFF00"/>
    <a:srgbClr val="FF9900"/>
    <a:srgbClr val="33CC33"/>
    <a:srgbClr val="80008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1" autoAdjust="0"/>
    <p:restoredTop sz="9466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374063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374063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fld id="{67ED0A27-58FC-4DD6-AEA1-84D3ABACDD1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74063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49788" y="823913"/>
            <a:ext cx="5484812" cy="4113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79550" y="5211763"/>
            <a:ext cx="118237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74063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fld id="{B4293F8F-F11F-4C1E-B1B8-7E9D6DE9BBF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BA04D9-45A9-4CEC-8E8A-39574FA39E27}" type="slidenum">
              <a:rPr lang="fr-FR" altLang="fr-FR" sz="1900" smtClean="0"/>
              <a:pPr/>
              <a:t>2</a:t>
            </a:fld>
            <a:endParaRPr lang="fr-FR" altLang="fr-FR" sz="19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28715-5BE0-4D24-851B-CACA958FEDFB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65174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97FDD-A704-4535-BAEE-6FF3C243A47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2547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7C4D2-4716-4672-B733-51B3325CED0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34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36F0F-52F7-453A-9A01-DFD10FE11DA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298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0311C-A679-4F76-897F-E57F6BB73C2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962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45D34-25FA-40DD-8997-F1F95E4B9CC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454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FD5A4-BC3A-4229-B51B-3513D3FEA0A7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053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67D81-4F36-49B5-A33C-6778EB04475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4565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3749B-FB4B-4D12-BCCC-925B94D1DF18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1114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7F0E7-8769-4039-8426-2458918824D5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0324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7E6D9-D857-4A71-9275-7BA0DD784595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1637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Cliquez pour modifier les styles du texte du masque</a:t>
            </a:r>
          </a:p>
          <a:p>
            <a:pPr lvl="1"/>
            <a:r>
              <a:rPr lang="en-US" altLang="fr-FR" smtClean="0"/>
              <a:t>Deuxième niveau</a:t>
            </a:r>
          </a:p>
          <a:p>
            <a:pPr lvl="2"/>
            <a:r>
              <a:rPr lang="en-US" altLang="fr-FR" smtClean="0"/>
              <a:t>Troisième niveau</a:t>
            </a:r>
          </a:p>
          <a:p>
            <a:pPr lvl="3"/>
            <a:r>
              <a:rPr lang="en-US" altLang="fr-FR" smtClean="0"/>
              <a:t>Quatrième niveau</a:t>
            </a:r>
          </a:p>
          <a:p>
            <a:pPr lvl="4"/>
            <a:r>
              <a:rPr lang="en-US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A152594-1DAF-4379-A25D-402D28FFCEB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68466" y="2866055"/>
            <a:ext cx="732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 clone </a:t>
            </a:r>
            <a:r>
              <a:rPr lang="fr-FR" dirty="0"/>
              <a:t>https://github.com/JC-Toussaint/projets1A_2024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11560" y="2060848"/>
            <a:ext cx="778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Comment récupérer les sujets des projets de programmation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9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r-FR" sz="3200"/>
              <a:t>g</a:t>
            </a:r>
            <a:r>
              <a:rPr lang="en-US" altLang="fr-FR" sz="3200" smtClean="0"/>
              <a:t>fx : librairie graphique 2D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76238" y="1300163"/>
            <a:ext cx="75290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sz="2400"/>
              <a:t> Développeurs : </a:t>
            </a:r>
            <a:r>
              <a:rPr lang="en-US" altLang="fr-FR" sz="2400" smtClean="0"/>
              <a:t>Douglas Thain, Jean-Christophe Toussaint</a:t>
            </a:r>
            <a:endParaRPr lang="en-US" altLang="fr-FR" sz="2400"/>
          </a:p>
          <a:p>
            <a:pPr eaLnBrk="1" hangingPunct="1">
              <a:spcBef>
                <a:spcPct val="0"/>
              </a:spcBef>
              <a:buNone/>
            </a:pPr>
            <a:endParaRPr lang="en-US" altLang="fr-FR" sz="2400"/>
          </a:p>
          <a:p>
            <a:pPr eaLnBrk="1" hangingPunct="1">
              <a:spcBef>
                <a:spcPct val="0"/>
              </a:spcBef>
            </a:pPr>
            <a:r>
              <a:rPr lang="en-US" altLang="fr-FR" sz="2400"/>
              <a:t> </a:t>
            </a:r>
            <a:r>
              <a:rPr lang="fr-FR" altLang="fr-FR" sz="2400"/>
              <a:t>Plateforme</a:t>
            </a:r>
            <a:r>
              <a:rPr lang="en-US" altLang="fr-FR" sz="2400"/>
              <a:t> : </a:t>
            </a:r>
            <a:r>
              <a:rPr lang="en-US" altLang="fr-FR" sz="2400" smtClean="0"/>
              <a:t>X11 </a:t>
            </a:r>
            <a:r>
              <a:rPr lang="en-US" altLang="fr-FR" sz="2400"/>
              <a:t>(Unix</a:t>
            </a:r>
            <a:r>
              <a:rPr lang="en-US" altLang="fr-FR" sz="2400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fr-FR" sz="2400"/>
          </a:p>
          <a:p>
            <a:pPr eaLnBrk="1" hangingPunct="1">
              <a:spcBef>
                <a:spcPct val="0"/>
              </a:spcBef>
            </a:pPr>
            <a:r>
              <a:rPr lang="en-US" altLang="fr-FR" sz="2400" smtClean="0"/>
              <a:t> librairie contenant 2 fichiers : gfx.h et gfx.c </a:t>
            </a:r>
          </a:p>
          <a:p>
            <a:pPr eaLnBrk="1" hangingPunct="1">
              <a:spcBef>
                <a:spcPct val="0"/>
              </a:spcBef>
            </a:pPr>
            <a:endParaRPr lang="en-US" altLang="fr-FR" sz="2400"/>
          </a:p>
          <a:p>
            <a:pPr eaLnBrk="1" hangingPunct="1">
              <a:spcBef>
                <a:spcPct val="0"/>
              </a:spcBef>
            </a:pPr>
            <a:r>
              <a:rPr lang="en-US" altLang="fr-FR" sz="2400" smtClean="0"/>
              <a:t> tracé d’objets graphiques élémentaires :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fr-FR" sz="2400" smtClean="0"/>
              <a:t>points, lignes, rectangles, cercles </a:t>
            </a:r>
            <a:endParaRPr lang="en-US" altLang="fr-FR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2400">
              <a:sym typeface="Math1" pitchFamily="2" charset="2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12975"/>
            <a:ext cx="3024336" cy="3215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ChangeArrowheads="1"/>
          </p:cNvSpPr>
          <p:nvPr/>
        </p:nvSpPr>
        <p:spPr bwMode="auto">
          <a:xfrm>
            <a:off x="685800" y="-1619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mtClean="0">
                <a:solidFill>
                  <a:schemeClr val="tx2"/>
                </a:solidFill>
              </a:rPr>
              <a:t>gfx: </a:t>
            </a:r>
            <a:r>
              <a:rPr lang="en-US" altLang="fr-FR">
                <a:solidFill>
                  <a:schemeClr val="tx2"/>
                </a:solidFill>
              </a:rPr>
              <a:t>librairie graphique 2D : exemple</a:t>
            </a:r>
          </a:p>
        </p:txBody>
      </p:sp>
      <p:sp>
        <p:nvSpPr>
          <p:cNvPr id="9219" name="Line 14"/>
          <p:cNvSpPr>
            <a:spLocks noChangeShapeType="1"/>
          </p:cNvSpPr>
          <p:nvPr/>
        </p:nvSpPr>
        <p:spPr bwMode="auto">
          <a:xfrm>
            <a:off x="250825" y="4221088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220" name="Text Box 15"/>
          <p:cNvSpPr txBox="1">
            <a:spLocks noChangeArrowheads="1"/>
          </p:cNvSpPr>
          <p:nvPr/>
        </p:nvSpPr>
        <p:spPr bwMode="auto">
          <a:xfrm>
            <a:off x="447675" y="4529138"/>
            <a:ext cx="651668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Inconvénients de cette approche :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2400"/>
              <a:t> projet contenu dans un seul fichier « main.c »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fr-FR" altLang="fr-FR">
                <a:sym typeface="Symbol" panose="05050102010706020507" pitchFamily="18" charset="2"/>
              </a:rPr>
              <a:t> mal adapté pour un gros projet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fr-FR" altLang="fr-FR" sz="24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2400"/>
              <a:t> commande de compilation difficile à saisir</a:t>
            </a:r>
          </a:p>
        </p:txBody>
      </p:sp>
      <p:sp>
        <p:nvSpPr>
          <p:cNvPr id="9221" name="AutoShape 16"/>
          <p:cNvSpPr>
            <a:spLocks noChangeArrowheads="1"/>
          </p:cNvSpPr>
          <p:nvPr/>
        </p:nvSpPr>
        <p:spPr bwMode="auto">
          <a:xfrm>
            <a:off x="6372225" y="836613"/>
            <a:ext cx="2771775" cy="720725"/>
          </a:xfrm>
          <a:prstGeom prst="wedgeRoundRectCallout">
            <a:avLst>
              <a:gd name="adj1" fmla="val 23474"/>
              <a:gd name="adj2" fmla="val 13400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latin typeface="Arial" panose="020B0604020202020204" pitchFamily="34" charset="0"/>
              </a:rPr>
              <a:t>Continuation ligne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latin typeface="Arial" panose="020B0604020202020204" pitchFamily="34" charset="0"/>
              </a:rPr>
              <a:t>suivante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296863" y="692150"/>
            <a:ext cx="834074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sz="2400" dirty="0"/>
              <a:t> </a:t>
            </a:r>
            <a:r>
              <a:rPr lang="en-US" altLang="fr-FR" sz="2400" dirty="0" err="1"/>
              <a:t>Placez-vous</a:t>
            </a:r>
            <a:r>
              <a:rPr lang="en-US" altLang="fr-FR" sz="2400" dirty="0"/>
              <a:t> </a:t>
            </a:r>
            <a:r>
              <a:rPr lang="en-US" altLang="fr-FR" sz="2400" dirty="0" err="1"/>
              <a:t>dans</a:t>
            </a:r>
            <a:r>
              <a:rPr lang="en-US" altLang="fr-FR" sz="2400" dirty="0"/>
              <a:t> le repertoire graph1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400" dirty="0">
                <a:latin typeface="Arial" panose="020B0604020202020204" pitchFamily="34" charset="0"/>
              </a:rPr>
              <a:t>	cd ~/</a:t>
            </a:r>
            <a:r>
              <a:rPr lang="en-US" altLang="fr-FR" sz="2400" dirty="0" smtClean="0">
                <a:latin typeface="Arial" panose="020B0604020202020204" pitchFamily="34" charset="0"/>
              </a:rPr>
              <a:t>projets1A_2023/graph1</a:t>
            </a:r>
            <a:endParaRPr lang="en-US" altLang="fr-FR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2400" dirty="0"/>
          </a:p>
          <a:p>
            <a:pPr eaLnBrk="1" hangingPunct="1">
              <a:spcBef>
                <a:spcPct val="0"/>
              </a:spcBef>
            </a:pPr>
            <a:r>
              <a:rPr lang="en-US" altLang="fr-FR" sz="2400" dirty="0"/>
              <a:t> </a:t>
            </a:r>
            <a:r>
              <a:rPr lang="en-US" altLang="fr-FR" sz="2400" dirty="0" err="1"/>
              <a:t>Compilez</a:t>
            </a:r>
            <a:r>
              <a:rPr lang="en-US" altLang="fr-FR" sz="2400" dirty="0"/>
              <a:t> </a:t>
            </a:r>
            <a:r>
              <a:rPr lang="en-US" altLang="fr-FR" sz="2400" dirty="0" err="1"/>
              <a:t>manuellement</a:t>
            </a:r>
            <a:r>
              <a:rPr lang="en-US" altLang="fr-FR" sz="2400" dirty="0"/>
              <a:t> le </a:t>
            </a:r>
            <a:r>
              <a:rPr lang="en-US" altLang="fr-FR" sz="2400" dirty="0" err="1"/>
              <a:t>projet</a:t>
            </a:r>
            <a:r>
              <a:rPr lang="en-US" altLang="fr-FR" sz="2400" dirty="0"/>
              <a:t>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fr-FR" sz="2000" dirty="0" smtClean="0">
                <a:latin typeface="Lucida Console" panose="020B0609040504020204" pitchFamily="49" charset="0"/>
              </a:rPr>
              <a:t>gcc -I. -I/usr/X11R6/include main.c gfx.c -o graph1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fr-FR" sz="2000" dirty="0" smtClean="0">
                <a:latin typeface="Lucida Console" panose="020B0609040504020204" pitchFamily="49" charset="0"/>
              </a:rPr>
              <a:t>-L/usr/X11R6/lib -lX11 –lXext –lm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20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400" dirty="0"/>
              <a:t>Pour executer le </a:t>
            </a:r>
            <a:r>
              <a:rPr lang="en-US" altLang="fr-FR" sz="2400" dirty="0" err="1"/>
              <a:t>programme</a:t>
            </a:r>
            <a:r>
              <a:rPr lang="en-US" altLang="fr-FR" sz="2400" dirty="0"/>
              <a:t> compile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 dirty="0">
                <a:latin typeface="Lucida Console" panose="020B0609040504020204" pitchFamily="49" charset="0"/>
              </a:rPr>
              <a:t>./graph1</a:t>
            </a:r>
            <a:endParaRPr lang="en-US" altLang="fr-FR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631825" y="1222375"/>
            <a:ext cx="2137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gedit </a:t>
            </a:r>
            <a:r>
              <a:rPr lang="fr-FR" altLang="fr-FR" sz="1800" smtClean="0">
                <a:latin typeface="Lucida Console" panose="020B0609040504020204" pitchFamily="49" charset="0"/>
              </a:rPr>
              <a:t>main.h </a:t>
            </a:r>
            <a:r>
              <a:rPr lang="fr-FR" altLang="fr-FR" sz="1800">
                <a:latin typeface="Lucida Console" panose="020B0609040504020204" pitchFamily="49" charset="0"/>
              </a:rPr>
              <a:t>&amp;</a:t>
            </a: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539750" y="-10001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>
                <a:solidFill>
                  <a:schemeClr val="tx2"/>
                </a:solidFill>
              </a:rPr>
              <a:t>Projet graph2 multifichiers</a:t>
            </a:r>
          </a:p>
        </p:txBody>
      </p:sp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611560" y="1592263"/>
            <a:ext cx="3517310" cy="62478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</a:t>
            </a:r>
            <a:r>
              <a:rPr lang="en-US" altLang="fr-FR" sz="1600" dirty="0" err="1">
                <a:latin typeface="Lucida Console" panose="020B0609040504020204" pitchFamily="49" charset="0"/>
              </a:rPr>
              <a:t>ifndef</a:t>
            </a:r>
            <a:r>
              <a:rPr lang="en-US" altLang="fr-FR" sz="1600" dirty="0">
                <a:latin typeface="Lucida Console" panose="020B0609040504020204" pitchFamily="49" charset="0"/>
              </a:rPr>
              <a:t> MAIN_H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#define MAIN_H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stdio.h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stdlib.h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math.h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string.h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 smtClean="0">
                <a:latin typeface="Lucida Console" panose="020B0609040504020204" pitchFamily="49" charset="0"/>
              </a:rPr>
              <a:t>#</a:t>
            </a:r>
            <a:r>
              <a:rPr lang="en-US" altLang="fr-FR" sz="1600" dirty="0">
                <a:latin typeface="Lucida Console" panose="020B0609040504020204" pitchFamily="49" charset="0"/>
              </a:rPr>
              <a:t>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time.h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errno.h</a:t>
            </a:r>
            <a:r>
              <a:rPr lang="en-US" altLang="fr-FR" sz="1600" dirty="0">
                <a:latin typeface="Lucida Console" panose="020B0609040504020204" pitchFamily="49" charset="0"/>
              </a:rPr>
              <a:t>&gt;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#include &lt;</a:t>
            </a:r>
            <a:r>
              <a:rPr lang="en-US" altLang="fr-FR" sz="1600" dirty="0" err="1">
                <a:latin typeface="Lucida Console" panose="020B0609040504020204" pitchFamily="49" charset="0"/>
              </a:rPr>
              <a:t>gfx.h</a:t>
            </a:r>
            <a:r>
              <a:rPr lang="en-US" altLang="fr-FR" sz="1600" dirty="0">
                <a:latin typeface="Lucida Console" panose="020B06090405040202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void </a:t>
            </a:r>
            <a:r>
              <a:rPr lang="en-US" altLang="fr-FR" sz="1600" dirty="0" err="1">
                <a:latin typeface="Lucida Console" panose="020B0609040504020204" pitchFamily="49" charset="0"/>
              </a:rPr>
              <a:t>InitGraph</a:t>
            </a:r>
            <a:r>
              <a:rPr lang="en-US" altLang="fr-FR" sz="1600" dirty="0">
                <a:latin typeface="Lucida Console" panose="020B0609040504020204" pitchFamily="49" charset="0"/>
              </a:rPr>
              <a:t>(</a:t>
            </a:r>
            <a:r>
              <a:rPr lang="en-US" altLang="fr-FR" sz="1600" dirty="0" err="1">
                <a:latin typeface="Lucida Console" panose="020B0609040504020204" pitchFamily="49" charset="0"/>
              </a:rPr>
              <a:t>int</a:t>
            </a:r>
            <a:r>
              <a:rPr lang="en-US" altLang="fr-FR" sz="1600" dirty="0">
                <a:latin typeface="Lucida Console" panose="020B0609040504020204" pitchFamily="49" charset="0"/>
              </a:rPr>
              <a:t> </a:t>
            </a:r>
            <a:r>
              <a:rPr lang="en-US" altLang="fr-FR" sz="1600" dirty="0" err="1">
                <a:latin typeface="Lucida Console" panose="020B0609040504020204" pitchFamily="49" charset="0"/>
              </a:rPr>
              <a:t>taille</a:t>
            </a:r>
            <a:r>
              <a:rPr lang="en-US" altLang="fr-FR" sz="1600" dirty="0">
                <a:latin typeface="Lucida Console" panose="020B060904050402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void Draw();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void Animate();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/* </a:t>
            </a:r>
            <a:r>
              <a:rPr lang="en-US" altLang="fr-FR" sz="1600" dirty="0" err="1">
                <a:latin typeface="Lucida Console" panose="020B0609040504020204" pitchFamily="49" charset="0"/>
              </a:rPr>
              <a:t>fenetre</a:t>
            </a:r>
            <a:r>
              <a:rPr lang="en-US" altLang="fr-FR" sz="1600" dirty="0">
                <a:latin typeface="Lucida Console" panose="020B0609040504020204" pitchFamily="49" charset="0"/>
              </a:rPr>
              <a:t> </a:t>
            </a:r>
            <a:r>
              <a:rPr lang="en-US" altLang="fr-FR" sz="1600" dirty="0" err="1">
                <a:latin typeface="Lucida Console" panose="020B0609040504020204" pitchFamily="49" charset="0"/>
              </a:rPr>
              <a:t>graphique</a:t>
            </a:r>
            <a:r>
              <a:rPr lang="en-US" altLang="fr-FR" sz="1600" dirty="0">
                <a:latin typeface="Lucida Console" panose="020B0609040504020204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#define L 600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#define FPS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#define RECT_WIDTH 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#define RECT_HEIGHT 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#</a:t>
            </a:r>
            <a:r>
              <a:rPr lang="en-US" altLang="fr-FR" sz="1600" dirty="0" err="1">
                <a:latin typeface="Lucida Console" panose="020B0609040504020204" pitchFamily="49" charset="0"/>
              </a:rPr>
              <a:t>endif</a:t>
            </a:r>
            <a:endParaRPr lang="en-US" altLang="fr-FR" sz="16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dirty="0"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dirty="0">
              <a:latin typeface="Lucida Console" panose="020B0609040504020204" pitchFamily="49" charset="0"/>
            </a:endParaRP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27538" y="3753197"/>
            <a:ext cx="48301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Pour chaque </a:t>
            </a:r>
            <a:r>
              <a:rPr lang="fr-FR" altLang="fr-FR" sz="1800" smtClean="0">
                <a:latin typeface="Lucida Console" panose="020B0609040504020204" pitchFamily="49" charset="0"/>
              </a:rPr>
              <a:t>fonction, on </a:t>
            </a:r>
            <a:r>
              <a:rPr lang="fr-FR" altLang="fr-FR" sz="1800">
                <a:latin typeface="Lucida Console" panose="020B0609040504020204" pitchFamily="49" charset="0"/>
              </a:rPr>
              <a:t>crée </a:t>
            </a:r>
            <a:endParaRPr lang="fr-FR" altLang="fr-FR" sz="18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 smtClean="0">
                <a:latin typeface="Lucida Console" panose="020B0609040504020204" pitchFamily="49" charset="0"/>
              </a:rPr>
              <a:t>un </a:t>
            </a:r>
            <a:r>
              <a:rPr lang="fr-FR" altLang="fr-FR" sz="1800">
                <a:latin typeface="Lucida Console" panose="020B0609040504020204" pitchFamily="49" charset="0"/>
              </a:rPr>
              <a:t>fichier source 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 smtClean="0">
                <a:latin typeface="Lucida Console" panose="020B0609040504020204" pitchFamily="49" charset="0"/>
              </a:rPr>
              <a:t> InitGraph.c</a:t>
            </a:r>
            <a:endParaRPr lang="fr-FR" altLang="fr-FR" sz="1800">
              <a:latin typeface="Lucida Console" panose="020B06090405040202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>
                <a:latin typeface="Lucida Console" panose="020B0609040504020204" pitchFamily="49" charset="0"/>
              </a:rPr>
              <a:t> Draw.c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>
                <a:latin typeface="Lucida Console" panose="020B0609040504020204" pitchFamily="49" charset="0"/>
              </a:rPr>
              <a:t> Animate.c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>
                <a:latin typeface="Lucida Console" panose="020B0609040504020204" pitchFamily="49" charset="0"/>
              </a:rPr>
              <a:t> main.c (programme principal)</a:t>
            </a:r>
          </a:p>
        </p:txBody>
      </p:sp>
      <p:sp>
        <p:nvSpPr>
          <p:cNvPr id="10246" name="Text Box 13"/>
          <p:cNvSpPr txBox="1">
            <a:spLocks noChangeArrowheads="1"/>
          </p:cNvSpPr>
          <p:nvPr/>
        </p:nvSpPr>
        <p:spPr bwMode="auto">
          <a:xfrm>
            <a:off x="4425950" y="1412776"/>
            <a:ext cx="450796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Fichiers « header » (includes)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des librairies de base de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Plus celles de la librairie </a:t>
            </a:r>
            <a:r>
              <a:rPr lang="fr-FR" altLang="fr-FR" sz="1800" smtClean="0">
                <a:latin typeface="Lucida Console" panose="020B0609040504020204" pitchFamily="49" charset="0"/>
              </a:rPr>
              <a:t>gfx</a:t>
            </a:r>
            <a:endParaRPr lang="fr-FR" altLang="fr-FR" sz="18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Déclaration et affectation 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certaines constantes</a:t>
            </a:r>
            <a:endParaRPr lang="fr-FR" altLang="fr-FR" sz="2400"/>
          </a:p>
        </p:txBody>
      </p:sp>
      <p:sp>
        <p:nvSpPr>
          <p:cNvPr id="10247" name="ZoneTexte 1"/>
          <p:cNvSpPr txBox="1">
            <a:spLocks noChangeArrowheads="1"/>
          </p:cNvSpPr>
          <p:nvPr/>
        </p:nvSpPr>
        <p:spPr bwMode="auto">
          <a:xfrm>
            <a:off x="631825" y="714375"/>
            <a:ext cx="6176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2400"/>
              <a:t>On décompose le projet en routines élémentaires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-1619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>
                <a:solidFill>
                  <a:schemeClr val="tx2"/>
                </a:solidFill>
              </a:rPr>
              <a:t>Compilation à l’aide de Makefile : automate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5013" y="815975"/>
            <a:ext cx="294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make clean; make 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./graph2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23850" y="1484784"/>
            <a:ext cx="8640763" cy="47705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>
                <a:latin typeface="Lucida Console" panose="020B0609040504020204" pitchFamily="49" charset="0"/>
              </a:rPr>
              <a:t># </a:t>
            </a:r>
            <a:r>
              <a:rPr lang="fr-FR" altLang="fr-FR" sz="1600" dirty="0" err="1">
                <a:latin typeface="Lucida Console" panose="020B0609040504020204" pitchFamily="49" charset="0"/>
              </a:rPr>
              <a:t>Makefile</a:t>
            </a:r>
            <a:r>
              <a:rPr lang="fr-FR" altLang="fr-FR" sz="1600" dirty="0">
                <a:latin typeface="Lucida Console" panose="020B0609040504020204" pitchFamily="49" charset="0"/>
              </a:rPr>
              <a:t> du Projet: graph2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#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CC   =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gcc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-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ggdb</a:t>
            </a: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OBJ  =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main.o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InitGraph.o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Draw.o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Animate.o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gfx.o</a:t>
            </a: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LIBS =  -L/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usr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/X11R6/lib -lX11 –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lXext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-lm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INCS =  -I. -I/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usr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/X11R6/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include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-I$(HOME)/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extralib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/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include</a:t>
            </a: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BIN  = graph2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all:  $(BIN)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clean: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	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rm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 -f $(OBJ) $(BIN)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$(BIN): $(OBJ)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	$(CC) $(INCS) $(OBJ) -o $(BIN) $(LIBS)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dirty="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.</a:t>
            </a:r>
            <a:r>
              <a:rPr lang="fr-FR" altLang="fr-FR" sz="1600" dirty="0" err="1" smtClean="0">
                <a:latin typeface="Lucida Console" panose="020B0609040504020204" pitchFamily="49" charset="0"/>
              </a:rPr>
              <a:t>c.o</a:t>
            </a:r>
            <a:r>
              <a:rPr lang="fr-FR" altLang="fr-FR" sz="1600" dirty="0" smtClean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dirty="0" smtClean="0">
                <a:latin typeface="Lucida Console" panose="020B0609040504020204" pitchFamily="49" charset="0"/>
              </a:rPr>
              <a:t>	$(CC) $(INCS) -c $&lt;</a:t>
            </a:r>
            <a:endParaRPr lang="fr-FR" altLang="fr-FR" sz="1600" dirty="0">
              <a:latin typeface="Lucida Console" panose="020B0609040504020204" pitchFamily="49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272088" y="712788"/>
            <a:ext cx="3495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Make lance l’interprétation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du fichier « Makefile »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4195763" y="3573016"/>
            <a:ext cx="4572000" cy="14414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make clean : efface les fichiers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*.o et l’exécutable graph2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make all : crée l’exécutable graph2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53976" y="755816"/>
            <a:ext cx="8982520" cy="16004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#include "main.h"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4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void InitGraph(int taille)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/* cree une fenetre graphique carree taille =  nombre de pixels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gfx_open(taille, taille,"graph2");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450602" y="755816"/>
            <a:ext cx="24737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/>
              <a:t>fichier « InitGraph.c »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3976" y="2627034"/>
            <a:ext cx="8982520" cy="3970318"/>
            <a:chOff x="53976" y="2627034"/>
            <a:chExt cx="8982520" cy="3970318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3976" y="2627034"/>
              <a:ext cx="8982520" cy="3970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#include &lt;main.h&gt;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void Draw()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gfx_color(255, 255, 255);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gfx_clear();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carre en rouge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gfx_color(255, 0, 0);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gfx_filled_rectangle(0, 0, L/2, L/2);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carre plein en bleu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gfx_color(0, 0, 255);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gfx_filled_rectangle(L/2, L/2, L/2, L/2);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disque en vert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gfx_color(0, 255, 0);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double Rayon=L/10.;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gfx_filled_circle(L/2, L/2, Rayon); 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6892356" y="2690641"/>
              <a:ext cx="2032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000"/>
                <a:t>fichier « Draw.c »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876555" y="3488808"/>
              <a:ext cx="4051109" cy="22467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affichage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gfx_swap_buffers();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printf("Appuyer sur la touche q\n");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for(;;)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	char c = gfx_wait();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	if(c=='q') break;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	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} </a:t>
              </a:r>
            </a:p>
          </p:txBody>
        </p:sp>
      </p:grpSp>
      <p:cxnSp>
        <p:nvCxnSpPr>
          <p:cNvPr id="9" name="Connecteur droit 8"/>
          <p:cNvCxnSpPr/>
          <p:nvPr/>
        </p:nvCxnSpPr>
        <p:spPr>
          <a:xfrm>
            <a:off x="4716016" y="2690641"/>
            <a:ext cx="0" cy="3762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07504" y="332656"/>
            <a:ext cx="8905212" cy="62478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"main.h"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void Animate()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int N=100;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double Rayon=L/10.;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int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for (n=0; n&lt;N; n++)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int x=(int)((double)n/(double)N * 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int y=x;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gfx_color(255, 255, 255);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gfx_clear();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/* OBLIGATOIRE : capture des evenements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int quit=gfx_event_waiting();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/* disque en vert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gfx_color(0, 255,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gfx_filled_circle(x, y, Rayon);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gfx_swap_buffers();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usleep(1000*1000/FPS);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5868144" y="548680"/>
            <a:ext cx="2346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/>
              <a:t>fichier « Animate.c »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508104" y="1142484"/>
            <a:ext cx="3576620" cy="18158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printf</a:t>
            </a:r>
            <a:r>
              <a:rPr lang="en-US" altLang="fr-FR" sz="1600">
                <a:latin typeface="Lucida Console" panose="020B0609040504020204" pitchFamily="49" charset="0"/>
              </a:rPr>
              <a:t>("Appuyer encore </a:t>
            </a:r>
            <a:endParaRPr lang="en-US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</a:t>
            </a:r>
            <a:r>
              <a:rPr lang="en-US" altLang="fr-FR" sz="1600" smtClean="0">
                <a:latin typeface="Lucida Console" panose="020B0609040504020204" pitchFamily="49" charset="0"/>
              </a:rPr>
              <a:t>    sur </a:t>
            </a:r>
            <a:r>
              <a:rPr lang="en-US" altLang="fr-FR" sz="1600">
                <a:latin typeface="Lucida Console" panose="020B0609040504020204" pitchFamily="49" charset="0"/>
              </a:rPr>
              <a:t>la touche q\n");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for(;;)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	char c = gfx_wait();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	if(c=='q')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} 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5476629" y="1142484"/>
            <a:ext cx="0" cy="52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288753" y="200768"/>
            <a:ext cx="4643438" cy="452437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"main.h"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// creation de la fenetre graphique</a:t>
            </a: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InitGraph(L); </a:t>
            </a:r>
            <a:r>
              <a:rPr lang="en-US" altLang="fr-FR" sz="1600" smtClean="0">
                <a:latin typeface="Lucida Console" panose="020B0609040504020204" pitchFamily="49" charset="0"/>
              </a:rPr>
              <a:t> </a:t>
            </a: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Draw();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Animate();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Rebound();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// fermeture fenetre</a:t>
            </a: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gfx_quit();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2909094" y="288659"/>
            <a:ext cx="19891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/>
              <a:t>fichier « main.c »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3903663" y="40036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2400"/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288753" y="4978400"/>
            <a:ext cx="80281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 smtClean="0">
                <a:latin typeface="Lucida Console" panose="020B0609040504020204" pitchFamily="49" charset="0"/>
              </a:rPr>
              <a:t>make </a:t>
            </a:r>
            <a:r>
              <a:rPr lang="fr-FR" altLang="fr-FR" sz="1800">
                <a:latin typeface="Lucida Console" panose="020B0609040504020204" pitchFamily="49" charset="0"/>
              </a:rPr>
              <a:t>clean	: efface les fichiers *.o (objets binaires)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make all	: compile chaque fichier *.c et crée pour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		chaque fichier .c un objet binaire .o puis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		lie le tout avec les librairies </a:t>
            </a:r>
            <a:r>
              <a:rPr lang="fr-FR" altLang="fr-FR" sz="1800">
                <a:latin typeface="Lucida Console" panose="020B0609040504020204" pitchFamily="49" charset="0"/>
                <a:sym typeface="Symbol" panose="05050102010706020507" pitchFamily="18" charset="2"/>
              </a:rPr>
              <a:t>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  <a:sym typeface="Symbol" panose="05050102010706020507" pitchFamily="18" charset="2"/>
              </a:rPr>
              <a:t>		exécutable « graph2 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./graph2	: exécution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23" y="200768"/>
            <a:ext cx="3836069" cy="40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419872" y="116632"/>
            <a:ext cx="1752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smtClean="0"/>
              <a:t>Projets</a:t>
            </a:r>
            <a:endParaRPr lang="fr-FR" sz="4400" dirty="0"/>
          </a:p>
        </p:txBody>
      </p:sp>
      <p:sp>
        <p:nvSpPr>
          <p:cNvPr id="3" name="ZoneTexte 2"/>
          <p:cNvSpPr txBox="1"/>
          <p:nvPr/>
        </p:nvSpPr>
        <p:spPr>
          <a:xfrm>
            <a:off x="395536" y="1052736"/>
            <a:ext cx="813395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1. Maxwell : simulation d’un gaz de sphères dures en interaction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2. Méthode du simplexe : recherche du minimum local </a:t>
            </a:r>
          </a:p>
          <a:p>
            <a:pPr>
              <a:lnSpc>
                <a:spcPct val="150000"/>
              </a:lnSpc>
            </a:pPr>
            <a:r>
              <a:rPr lang="fr-FR" dirty="0"/>
              <a:t>	</a:t>
            </a:r>
            <a:r>
              <a:rPr lang="fr-FR" dirty="0" smtClean="0"/>
              <a:t>d’une fonction à plusieurs variables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3. Mouvement chaotique d’un pendule pesant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4. Dynamique d’un satellite ou d’une sonde spatiale </a:t>
            </a:r>
          </a:p>
          <a:p>
            <a:pPr>
              <a:lnSpc>
                <a:spcPct val="150000"/>
              </a:lnSpc>
            </a:pPr>
            <a:r>
              <a:rPr lang="fr-FR" dirty="0"/>
              <a:t>	</a:t>
            </a:r>
            <a:r>
              <a:rPr lang="fr-FR" dirty="0" smtClean="0"/>
              <a:t>dans le système solaire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5. Modèle d’</a:t>
            </a:r>
            <a:r>
              <a:rPr lang="fr-FR" dirty="0" err="1" smtClean="0"/>
              <a:t>Ising</a:t>
            </a:r>
            <a:r>
              <a:rPr lang="fr-FR" dirty="0" smtClean="0"/>
              <a:t> 2D : transition de phase </a:t>
            </a:r>
            <a:r>
              <a:rPr lang="fr-FR" dirty="0" err="1" smtClean="0"/>
              <a:t>ferro</a:t>
            </a:r>
            <a:r>
              <a:rPr lang="fr-FR" dirty="0" smtClean="0"/>
              <a:t>-paramagnétique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6. Algorithmes génétiques : recherche des minima globaux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d’une fonction à plusieurs variables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7. A la recherche de l’observatoire James </a:t>
            </a:r>
            <a:r>
              <a:rPr lang="fr-FR" dirty="0" err="1" smtClean="0"/>
              <a:t>Webbs</a:t>
            </a:r>
            <a:endParaRPr lang="fr-FR" dirty="0"/>
          </a:p>
          <a:p>
            <a:pPr lvl="1"/>
            <a:r>
              <a:rPr lang="fr-FR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57046725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</TotalTime>
  <Words>587</Words>
  <Application>Microsoft Office PowerPoint</Application>
  <PresentationFormat>Affichage à l'écran (4:3)</PresentationFormat>
  <Paragraphs>201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Lucida Console</vt:lpstr>
      <vt:lpstr>Math1</vt:lpstr>
      <vt:lpstr>Symbol</vt:lpstr>
      <vt:lpstr>Times New Roman</vt:lpstr>
      <vt:lpstr>Modèle par défaut</vt:lpstr>
      <vt:lpstr>GIT</vt:lpstr>
      <vt:lpstr>gfx : librairie graphique 2D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toussaij</dc:creator>
  <cp:lastModifiedBy>toussaij</cp:lastModifiedBy>
  <cp:revision>356</cp:revision>
  <dcterms:created xsi:type="dcterms:W3CDTF">1601-01-01T00:00:00Z</dcterms:created>
  <dcterms:modified xsi:type="dcterms:W3CDTF">2024-03-04T14:14:16Z</dcterms:modified>
</cp:coreProperties>
</file>