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  <p:sldMasterId id="2147483661" r:id="rId2"/>
  </p:sldMasterIdLst>
  <p:notesMasterIdLst>
    <p:notesMasterId r:id="rId7"/>
  </p:notesMasterIdLst>
  <p:handoutMasterIdLst>
    <p:handoutMasterId r:id="rId8"/>
  </p:handoutMasterIdLst>
  <p:sldIdLst>
    <p:sldId id="367" r:id="rId3"/>
    <p:sldId id="369" r:id="rId4"/>
    <p:sldId id="382" r:id="rId5"/>
    <p:sldId id="368" r:id="rId6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2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9316" autoAdjust="0"/>
  </p:normalViewPr>
  <p:slideViewPr>
    <p:cSldViewPr snapToGrid="0" snapToObjects="1">
      <p:cViewPr varScale="1">
        <p:scale>
          <a:sx n="87" d="100"/>
          <a:sy n="87" d="100"/>
        </p:scale>
        <p:origin x="1344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9" d="100"/>
          <a:sy n="59" d="100"/>
        </p:scale>
        <p:origin x="-1752" y="-72"/>
      </p:cViewPr>
      <p:guideLst>
        <p:guide orient="horz" pos="2933"/>
        <p:guide pos="22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 sz="1300">
                <a:solidFill>
                  <a:srgbClr val="000000"/>
                </a:solidFill>
                <a:latin typeface="Arial" charset="0"/>
                <a:ea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Arial" charset="0"/>
              <a:buNone/>
              <a:defRPr sz="1300">
                <a:solidFill>
                  <a:srgbClr val="000000"/>
                </a:solidFill>
                <a:latin typeface="Arial" charset="0"/>
                <a:ea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3" rIns="91424" bIns="45713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 sz="1300">
                <a:solidFill>
                  <a:srgbClr val="000000"/>
                </a:solidFill>
                <a:latin typeface="Arial" charset="0"/>
                <a:ea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3" rIns="91424" bIns="45713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 sz="1300">
                <a:solidFill>
                  <a:srgbClr val="000000"/>
                </a:solidFill>
                <a:ea typeface="Lucida Sans Unicode" panose="020B0602030504020204" pitchFamily="34" charset="0"/>
              </a:defRPr>
            </a:lvl1pPr>
          </a:lstStyle>
          <a:p>
            <a:pPr>
              <a:defRPr/>
            </a:pPr>
            <a:fld id="{1E48954D-A317-4C05-ADD3-3A6374CAAC94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6" rIns="91431" bIns="45716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altLang="fr-FR" smtClean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989" tIns="40812" rIns="81989" bIns="40812" numCol="1" anchor="t" anchorCtr="0" compatLnSpc="1">
            <a:prstTxWarp prst="textNoShape">
              <a:avLst/>
            </a:prstTxWarp>
          </a:bodyPr>
          <a:lstStyle>
            <a:lvl1pPr defTabSz="458745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34951" algn="l"/>
                <a:tab pos="1866727" algn="l"/>
                <a:tab pos="2801678" algn="l"/>
                <a:tab pos="3736629" algn="l"/>
                <a:tab pos="4668404" algn="l"/>
                <a:tab pos="5603355" algn="l"/>
                <a:tab pos="6538306" algn="l"/>
                <a:tab pos="7470082" algn="l"/>
                <a:tab pos="8405033" algn="l"/>
                <a:tab pos="9339983" algn="l"/>
                <a:tab pos="10271759" algn="l"/>
              </a:tabLst>
              <a:defRPr sz="1000">
                <a:solidFill>
                  <a:srgbClr val="000000"/>
                </a:solidFill>
                <a:latin typeface="Arial" charset="0"/>
                <a:ea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34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989" tIns="40812" rIns="81989" bIns="40812" numCol="1" anchor="t" anchorCtr="0" compatLnSpc="1">
            <a:prstTxWarp prst="textNoShape">
              <a:avLst/>
            </a:prstTxWarp>
          </a:bodyPr>
          <a:lstStyle>
            <a:lvl1pPr algn="r" defTabSz="458745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34951" algn="l"/>
                <a:tab pos="1866727" algn="l"/>
                <a:tab pos="2801678" algn="l"/>
                <a:tab pos="3736629" algn="l"/>
                <a:tab pos="4668404" algn="l"/>
                <a:tab pos="5603355" algn="l"/>
                <a:tab pos="6538306" algn="l"/>
                <a:tab pos="7470082" algn="l"/>
                <a:tab pos="8405033" algn="l"/>
                <a:tab pos="9339983" algn="l"/>
                <a:tab pos="10271759" algn="l"/>
              </a:tabLst>
              <a:defRPr sz="1000">
                <a:solidFill>
                  <a:srgbClr val="000000"/>
                </a:solidFill>
                <a:latin typeface="Arial" charset="0"/>
                <a:ea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6513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11200" y="4864100"/>
            <a:ext cx="5675313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989" tIns="40812" rIns="81989" bIns="40812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989" tIns="40812" rIns="81989" bIns="40812" numCol="1" anchor="b" anchorCtr="0" compatLnSpc="1">
            <a:prstTxWarp prst="textNoShape">
              <a:avLst/>
            </a:prstTxWarp>
          </a:bodyPr>
          <a:lstStyle>
            <a:lvl1pPr defTabSz="458745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34951" algn="l"/>
                <a:tab pos="1866727" algn="l"/>
                <a:tab pos="2801678" algn="l"/>
                <a:tab pos="3736629" algn="l"/>
                <a:tab pos="4668404" algn="l"/>
                <a:tab pos="5603355" algn="l"/>
                <a:tab pos="6538306" algn="l"/>
                <a:tab pos="7470082" algn="l"/>
                <a:tab pos="8405033" algn="l"/>
                <a:tab pos="9339983" algn="l"/>
                <a:tab pos="10271759" algn="l"/>
              </a:tabLst>
              <a:defRPr sz="1000">
                <a:solidFill>
                  <a:srgbClr val="000000"/>
                </a:solidFill>
                <a:latin typeface="Arial" charset="0"/>
                <a:ea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34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989" tIns="40812" rIns="81989" bIns="40812" numCol="1" anchor="b" anchorCtr="0" compatLnSpc="1">
            <a:prstTxWarp prst="textNoShape">
              <a:avLst/>
            </a:prstTxWarp>
          </a:bodyPr>
          <a:lstStyle>
            <a:lvl1pPr algn="r" defTabSz="458735"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34029" algn="l"/>
                <a:tab pos="1866403" algn="l"/>
                <a:tab pos="2800432" algn="l"/>
                <a:tab pos="3736116" algn="l"/>
                <a:tab pos="4666833" algn="l"/>
                <a:tab pos="5602519" algn="l"/>
                <a:tab pos="6538204" algn="l"/>
                <a:tab pos="7468921" algn="l"/>
                <a:tab pos="8404607" algn="l"/>
                <a:tab pos="9338636" algn="l"/>
                <a:tab pos="10271008" algn="l"/>
              </a:tabLst>
              <a:defRPr sz="1000">
                <a:solidFill>
                  <a:srgbClr val="000000"/>
                </a:solidFill>
                <a:ea typeface="Lucida Sans Unicode" panose="020B0602030504020204" pitchFamily="34" charset="0"/>
              </a:defRPr>
            </a:lvl1pPr>
          </a:lstStyle>
          <a:p>
            <a:pPr>
              <a:defRPr/>
            </a:pPr>
            <a:fld id="{CA84E0DA-18CE-4AAA-8BD6-A1D458D8C98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érieur 01 (vie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AD20E5-F7F8-4CA6-80D4-F91EB9D67868}"/>
              </a:ext>
            </a:extLst>
          </p:cNvPr>
          <p:cNvSpPr/>
          <p:nvPr userDrawn="1"/>
        </p:nvSpPr>
        <p:spPr bwMode="auto">
          <a:xfrm>
            <a:off x="251520" y="188914"/>
            <a:ext cx="8640960" cy="62642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2700000" algn="tl" rotWithShape="0">
              <a:prstClr val="black">
                <a:alpha val="7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fr-FR" sz="1800">
              <a:latin typeface="Times" pitchFamily="-65" charset="0"/>
              <a:ea typeface="Geneva" pitchFamily="-112" charset="-128"/>
              <a:cs typeface="+mn-cs"/>
            </a:endParaRPr>
          </a:p>
        </p:txBody>
      </p:sp>
      <p:sp>
        <p:nvSpPr>
          <p:cNvPr id="18" name="Espace réservé de la date 3">
            <a:extLst>
              <a:ext uri="{FF2B5EF4-FFF2-40B4-BE49-F238E27FC236}">
                <a16:creationId xmlns:a16="http://schemas.microsoft.com/office/drawing/2014/main" id="{F2BD57AD-288E-43EA-857A-DE57AFD9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2280" y="6475414"/>
            <a:ext cx="1600200" cy="261937"/>
          </a:xfrm>
        </p:spPr>
        <p:txBody>
          <a:bodyPr/>
          <a:lstStyle>
            <a:lvl1pPr algn="r">
              <a:defRPr sz="9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CF0E306D-7F6F-49DC-8F29-77E409F242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51520" y="6475414"/>
            <a:ext cx="466725" cy="26193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A995EA-4E48-44AF-AC4A-9FDDF5FE50B4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9864FF71-28E2-4A0B-9BCC-9272CB1D34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1555" y="6567895"/>
            <a:ext cx="3060890" cy="19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7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érieu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7CB317-36AD-4FD0-A5D7-70E30575AF96}"/>
              </a:ext>
            </a:extLst>
          </p:cNvPr>
          <p:cNvSpPr/>
          <p:nvPr userDrawn="1"/>
        </p:nvSpPr>
        <p:spPr bwMode="auto">
          <a:xfrm>
            <a:off x="251520" y="188914"/>
            <a:ext cx="8640960" cy="62642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2700000" algn="tl" rotWithShape="0">
              <a:prstClr val="black">
                <a:alpha val="7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fr-FR" sz="1800">
              <a:latin typeface="Times" pitchFamily="-65" charset="0"/>
              <a:ea typeface="Geneva" pitchFamily="-112" charset="-128"/>
              <a:cs typeface="+mn-cs"/>
            </a:endParaRPr>
          </a:p>
        </p:txBody>
      </p:sp>
      <p:sp>
        <p:nvSpPr>
          <p:cNvPr id="16" name="Espace réservé de la date 3">
            <a:extLst>
              <a:ext uri="{FF2B5EF4-FFF2-40B4-BE49-F238E27FC236}">
                <a16:creationId xmlns:a16="http://schemas.microsoft.com/office/drawing/2014/main" id="{F61B3035-A038-4345-B4F6-59533BB4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2280" y="6475414"/>
            <a:ext cx="1600200" cy="261937"/>
          </a:xfrm>
        </p:spPr>
        <p:txBody>
          <a:bodyPr/>
          <a:lstStyle>
            <a:lvl1pPr algn="r">
              <a:defRPr sz="9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1FA4B939-5938-4EB5-A7B3-9C35FCB9D8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51520" y="6475414"/>
            <a:ext cx="466725" cy="26193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A995EA-4E48-44AF-AC4A-9FDDF5FE50B4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C59F2807-B1CC-476C-BC01-F71930895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1555" y="6567895"/>
            <a:ext cx="3060890" cy="19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4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érieur 03 (avec pied de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C0C749-1663-4AAA-A23A-02C868F1A85D}"/>
              </a:ext>
            </a:extLst>
          </p:cNvPr>
          <p:cNvSpPr/>
          <p:nvPr userDrawn="1"/>
        </p:nvSpPr>
        <p:spPr bwMode="auto">
          <a:xfrm>
            <a:off x="251520" y="188914"/>
            <a:ext cx="8640960" cy="62642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2700000" algn="tl" rotWithShape="0">
              <a:prstClr val="black">
                <a:alpha val="7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fr-FR" sz="1800">
              <a:latin typeface="Times" pitchFamily="-65" charset="0"/>
              <a:ea typeface="Geneva" pitchFamily="-112" charset="-128"/>
              <a:cs typeface="+mn-cs"/>
            </a:endParaRPr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6C9AD06C-2E35-4690-9C66-C85620E9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2280" y="6475414"/>
            <a:ext cx="1600200" cy="261937"/>
          </a:xfrm>
        </p:spPr>
        <p:txBody>
          <a:bodyPr/>
          <a:lstStyle>
            <a:lvl1pPr algn="r">
              <a:defRPr sz="9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3057730D-33D3-4E01-89F1-F172E4714D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51520" y="6475414"/>
            <a:ext cx="466725" cy="26193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A995EA-4E48-44AF-AC4A-9FDDF5FE50B4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7" name="Graphique 18">
            <a:extLst>
              <a:ext uri="{FF2B5EF4-FFF2-40B4-BE49-F238E27FC236}">
                <a16:creationId xmlns:a16="http://schemas.microsoft.com/office/drawing/2014/main" id="{A01F514A-3421-4FC0-9AB6-0A12FCFD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538" y="468000"/>
            <a:ext cx="958172" cy="43200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1A5C545A-3F18-4E0C-9149-37DAF91A56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1555" y="6567895"/>
            <a:ext cx="3060890" cy="19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>
            <a:extLst>
              <a:ext uri="{FF2B5EF4-FFF2-40B4-BE49-F238E27FC236}">
                <a16:creationId xmlns:a16="http://schemas.microsoft.com/office/drawing/2014/main" id="{B08BD919-556F-4ED1-B4ED-7D89550C1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66230"/>
            <a:ext cx="2888940" cy="3501007"/>
          </a:xfrm>
          <a:prstGeom prst="rect">
            <a:avLst/>
          </a:prstGeom>
        </p:spPr>
      </p:pic>
      <p:sp>
        <p:nvSpPr>
          <p:cNvPr id="28" name="Graphique 28">
            <a:extLst>
              <a:ext uri="{FF2B5EF4-FFF2-40B4-BE49-F238E27FC236}">
                <a16:creationId xmlns:a16="http://schemas.microsoft.com/office/drawing/2014/main" id="{B5CF94A3-1501-447F-8ED1-E8B13587D8C7}"/>
              </a:ext>
            </a:extLst>
          </p:cNvPr>
          <p:cNvSpPr/>
          <p:nvPr userDrawn="1"/>
        </p:nvSpPr>
        <p:spPr>
          <a:xfrm>
            <a:off x="-8736" y="0"/>
            <a:ext cx="6867525" cy="6870700"/>
          </a:xfrm>
          <a:custGeom>
            <a:avLst/>
            <a:gdLst>
              <a:gd name="connsiteX0" fmla="*/ 9525 w 9156700"/>
              <a:gd name="connsiteY0" fmla="*/ 9525 h 6870700"/>
              <a:gd name="connsiteX1" fmla="*/ 9525 w 9156700"/>
              <a:gd name="connsiteY1" fmla="*/ 3473069 h 6870700"/>
              <a:gd name="connsiteX2" fmla="*/ 3039110 w 9156700"/>
              <a:gd name="connsiteY2" fmla="*/ 5634101 h 6870700"/>
              <a:gd name="connsiteX3" fmla="*/ 3739388 w 9156700"/>
              <a:gd name="connsiteY3" fmla="*/ 6867525 h 6870700"/>
              <a:gd name="connsiteX4" fmla="*/ 9153525 w 9156700"/>
              <a:gd name="connsiteY4" fmla="*/ 6867525 h 6870700"/>
              <a:gd name="connsiteX5" fmla="*/ 9153525 w 9156700"/>
              <a:gd name="connsiteY5" fmla="*/ 9525 h 6870700"/>
              <a:gd name="connsiteX6" fmla="*/ 9525 w 9156700"/>
              <a:gd name="connsiteY6" fmla="*/ 9525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6700" h="6870700">
                <a:moveTo>
                  <a:pt x="9525" y="9525"/>
                </a:moveTo>
                <a:lnTo>
                  <a:pt x="9525" y="3473069"/>
                </a:lnTo>
                <a:lnTo>
                  <a:pt x="3039110" y="5634101"/>
                </a:lnTo>
                <a:cubicBezTo>
                  <a:pt x="3360039" y="5862955"/>
                  <a:pt x="3633597" y="6363462"/>
                  <a:pt x="3739388" y="6867525"/>
                </a:cubicBezTo>
                <a:lnTo>
                  <a:pt x="9153525" y="6867525"/>
                </a:lnTo>
                <a:lnTo>
                  <a:pt x="9153525" y="9525"/>
                </a:lnTo>
                <a:lnTo>
                  <a:pt x="9525" y="952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 sz="1800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2BA899-2ACA-48D8-A4B4-B160AD33129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512119" y="2640659"/>
            <a:ext cx="21602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3391E982-9368-4880-91D6-A2D504647DE8}"/>
              </a:ext>
            </a:extLst>
          </p:cNvPr>
          <p:cNvSpPr/>
          <p:nvPr userDrawn="1"/>
        </p:nvSpPr>
        <p:spPr bwMode="auto">
          <a:xfrm>
            <a:off x="1" y="2614965"/>
            <a:ext cx="994592" cy="1641153"/>
          </a:xfrm>
          <a:custGeom>
            <a:avLst/>
            <a:gdLst>
              <a:gd name="connsiteX0" fmla="*/ 0 w 1326123"/>
              <a:gd name="connsiteY0" fmla="*/ 0 h 1641153"/>
              <a:gd name="connsiteX1" fmla="*/ 1152632 w 1326123"/>
              <a:gd name="connsiteY1" fmla="*/ 822191 h 1641153"/>
              <a:gd name="connsiteX2" fmla="*/ 1326123 w 1326123"/>
              <a:gd name="connsiteY2" fmla="*/ 1207706 h 1641153"/>
              <a:gd name="connsiteX3" fmla="*/ 1326123 w 1326123"/>
              <a:gd name="connsiteY3" fmla="*/ 1641153 h 1641153"/>
              <a:gd name="connsiteX4" fmla="*/ 0 w 1326123"/>
              <a:gd name="connsiteY4" fmla="*/ 695259 h 1641153"/>
              <a:gd name="connsiteX5" fmla="*/ 0 w 1326123"/>
              <a:gd name="connsiteY5" fmla="*/ 0 h 164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6123" h="1641153">
                <a:moveTo>
                  <a:pt x="0" y="0"/>
                </a:moveTo>
                <a:lnTo>
                  <a:pt x="1152632" y="822191"/>
                </a:lnTo>
                <a:cubicBezTo>
                  <a:pt x="1248494" y="890516"/>
                  <a:pt x="1326123" y="1063161"/>
                  <a:pt x="1326123" y="1207706"/>
                </a:cubicBezTo>
                <a:lnTo>
                  <a:pt x="1326123" y="1641153"/>
                </a:lnTo>
                <a:lnTo>
                  <a:pt x="0" y="695259"/>
                </a:lnTo>
                <a:lnTo>
                  <a:pt x="0" y="0"/>
                </a:lnTo>
                <a:close/>
              </a:path>
            </a:pathLst>
          </a:custGeom>
          <a:solidFill>
            <a:srgbClr val="BE141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9870D595-A7CA-4941-911D-565B8A4CEAD8}"/>
              </a:ext>
            </a:extLst>
          </p:cNvPr>
          <p:cNvSpPr/>
          <p:nvPr userDrawn="1"/>
        </p:nvSpPr>
        <p:spPr bwMode="auto">
          <a:xfrm>
            <a:off x="7720210" y="1"/>
            <a:ext cx="1420888" cy="1704513"/>
          </a:xfrm>
          <a:custGeom>
            <a:avLst/>
            <a:gdLst>
              <a:gd name="connsiteX0" fmla="*/ 0 w 1894517"/>
              <a:gd name="connsiteY0" fmla="*/ 0 h 1704513"/>
              <a:gd name="connsiteX1" fmla="*/ 1239603 w 1894517"/>
              <a:gd name="connsiteY1" fmla="*/ 0 h 1704513"/>
              <a:gd name="connsiteX2" fmla="*/ 1894517 w 1894517"/>
              <a:gd name="connsiteY2" fmla="*/ 467161 h 1704513"/>
              <a:gd name="connsiteX3" fmla="*/ 1894517 w 1894517"/>
              <a:gd name="connsiteY3" fmla="*/ 1704513 h 1704513"/>
              <a:gd name="connsiteX4" fmla="*/ 298591 w 1894517"/>
              <a:gd name="connsiteY4" fmla="*/ 566174 h 1704513"/>
              <a:gd name="connsiteX5" fmla="*/ 14110 w 1894517"/>
              <a:gd name="connsiteY5" fmla="*/ 78637 h 1704513"/>
              <a:gd name="connsiteX6" fmla="*/ 0 w 1894517"/>
              <a:gd name="connsiteY6" fmla="*/ 0 h 17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4517" h="1704513">
                <a:moveTo>
                  <a:pt x="0" y="0"/>
                </a:moveTo>
                <a:lnTo>
                  <a:pt x="1239603" y="0"/>
                </a:lnTo>
                <a:lnTo>
                  <a:pt x="1894517" y="467161"/>
                </a:lnTo>
                <a:lnTo>
                  <a:pt x="1894517" y="1704513"/>
                </a:lnTo>
                <a:lnTo>
                  <a:pt x="298591" y="566174"/>
                </a:lnTo>
                <a:cubicBezTo>
                  <a:pt x="170766" y="474976"/>
                  <a:pt x="61003" y="279347"/>
                  <a:pt x="14110" y="78637"/>
                </a:cubicBezTo>
                <a:lnTo>
                  <a:pt x="0" y="0"/>
                </a:lnTo>
                <a:close/>
              </a:path>
            </a:pathLst>
          </a:custGeom>
          <a:solidFill>
            <a:srgbClr val="282D4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FC674926-2D17-4FB5-B3F0-84235A873478}"/>
              </a:ext>
            </a:extLst>
          </p:cNvPr>
          <p:cNvSpPr/>
          <p:nvPr userDrawn="1"/>
        </p:nvSpPr>
        <p:spPr bwMode="auto">
          <a:xfrm>
            <a:off x="7983909" y="673270"/>
            <a:ext cx="1157189" cy="1568643"/>
          </a:xfrm>
          <a:custGeom>
            <a:avLst/>
            <a:gdLst>
              <a:gd name="connsiteX0" fmla="*/ 0 w 1542918"/>
              <a:gd name="connsiteY0" fmla="*/ 0 h 1568643"/>
              <a:gd name="connsiteX1" fmla="*/ 1542918 w 1542918"/>
              <a:gd name="connsiteY1" fmla="*/ 1100589 h 1568643"/>
              <a:gd name="connsiteX2" fmla="*/ 1542918 w 1542918"/>
              <a:gd name="connsiteY2" fmla="*/ 1568643 h 1568643"/>
              <a:gd name="connsiteX3" fmla="*/ 116802 w 1542918"/>
              <a:gd name="connsiteY3" fmla="*/ 551425 h 1568643"/>
              <a:gd name="connsiteX4" fmla="*/ 0 w 1542918"/>
              <a:gd name="connsiteY4" fmla="*/ 291815 h 1568643"/>
              <a:gd name="connsiteX5" fmla="*/ 0 w 1542918"/>
              <a:gd name="connsiteY5" fmla="*/ 0 h 156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2918" h="1568643">
                <a:moveTo>
                  <a:pt x="0" y="0"/>
                </a:moveTo>
                <a:lnTo>
                  <a:pt x="1542918" y="1100589"/>
                </a:lnTo>
                <a:lnTo>
                  <a:pt x="1542918" y="1568643"/>
                </a:lnTo>
                <a:lnTo>
                  <a:pt x="116802" y="551425"/>
                </a:lnTo>
                <a:cubicBezTo>
                  <a:pt x="52327" y="505425"/>
                  <a:pt x="0" y="389193"/>
                  <a:pt x="0" y="291815"/>
                </a:cubicBezTo>
                <a:lnTo>
                  <a:pt x="0" y="0"/>
                </a:lnTo>
                <a:close/>
              </a:path>
            </a:pathLst>
          </a:custGeom>
          <a:solidFill>
            <a:srgbClr val="BE141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  <p:pic>
        <p:nvPicPr>
          <p:cNvPr id="37" name="Graphique 36">
            <a:extLst>
              <a:ext uri="{FF2B5EF4-FFF2-40B4-BE49-F238E27FC236}">
                <a16:creationId xmlns:a16="http://schemas.microsoft.com/office/drawing/2014/main" id="{B1B89541-4DA6-414C-8CFF-5F301AC9BE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11760" y="828000"/>
            <a:ext cx="3741707" cy="1260000"/>
          </a:xfrm>
          <a:prstGeom prst="rect">
            <a:avLst/>
          </a:prstGeom>
        </p:spPr>
      </p:pic>
      <p:pic>
        <p:nvPicPr>
          <p:cNvPr id="2" name="Graphique 1">
            <a:extLst>
              <a:ext uri="{FF2B5EF4-FFF2-40B4-BE49-F238E27FC236}">
                <a16:creationId xmlns:a16="http://schemas.microsoft.com/office/drawing/2014/main" id="{2BAF688F-E86A-4A96-B092-EEC99F150A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5276" y="2285872"/>
            <a:ext cx="3321714" cy="20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1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éri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 txBox="1">
            <a:spLocks noChangeArrowheads="1"/>
          </p:cNvSpPr>
          <p:nvPr userDrawn="1"/>
        </p:nvSpPr>
        <p:spPr bwMode="auto">
          <a:xfrm>
            <a:off x="7011988" y="-71438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-11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-11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-11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-11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-112" charset="-128"/>
              </a:defRPr>
            </a:lvl9pPr>
          </a:lstStyle>
          <a:p>
            <a:pPr algn="r" eaLnBrk="1" hangingPunct="1"/>
            <a:fld id="{24E6F0E0-0BBE-4733-9454-9BF9C9B689D8}" type="slidenum">
              <a:rPr lang="en-GB" altLang="fr-FR" sz="1400">
                <a:solidFill>
                  <a:schemeClr val="bg1"/>
                </a:solidFill>
                <a:latin typeface="Comic Sans MS" panose="030F0702030302020204" pitchFamily="66" charset="0"/>
              </a:rPr>
              <a:pPr algn="r" eaLnBrk="1" hangingPunct="1"/>
              <a:t>‹N°›</a:t>
            </a:fld>
            <a:endParaRPr lang="en-GB" altLang="fr-FR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95250" y="-46038"/>
            <a:ext cx="14237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Geneva" pitchFamily="-11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Geneva" pitchFamily="-11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Geneva" pitchFamily="-11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Geneva" pitchFamily="-11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Geneva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Geneva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Geneva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Geneva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Geneva" pitchFamily="-112" charset="-128"/>
              </a:defRPr>
            </a:lvl9pPr>
          </a:lstStyle>
          <a:p>
            <a:pPr eaLnBrk="1" hangingPunct="1">
              <a:defRPr/>
            </a:pPr>
            <a:r>
              <a:rPr lang="fr-FR" altLang="en-US" sz="1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Physique – 1</a:t>
            </a:r>
            <a:r>
              <a:rPr lang="fr-FR" altLang="en-US" sz="1200" baseline="30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ère</a:t>
            </a:r>
            <a:r>
              <a:rPr lang="fr-FR" altLang="en-US" sz="1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année</a:t>
            </a:r>
            <a:endParaRPr lang="fr-FR" altLang="en-US" sz="13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179388" y="5949950"/>
            <a:ext cx="8920162" cy="7921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Geneva" pitchFamily="-11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Geneva" pitchFamily="-11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Geneva" pitchFamily="-11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Geneva" pitchFamily="-11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Geneva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Geneva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Geneva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Geneva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Geneva" pitchFamily="-112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6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5B2A3F2-4D6B-4741-AB18-88F91A5506B1}"/>
              </a:ext>
            </a:extLst>
          </p:cNvPr>
          <p:cNvSpPr/>
          <p:nvPr userDrawn="1"/>
        </p:nvSpPr>
        <p:spPr bwMode="auto">
          <a:xfrm>
            <a:off x="0" y="0"/>
            <a:ext cx="9143999" cy="6858000"/>
          </a:xfrm>
          <a:prstGeom prst="rect">
            <a:avLst/>
          </a:prstGeom>
          <a:solidFill>
            <a:srgbClr val="BE141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  <p:sp>
        <p:nvSpPr>
          <p:cNvPr id="14" name="Espace réservé du titre 1">
            <a:extLst>
              <a:ext uri="{FF2B5EF4-FFF2-40B4-BE49-F238E27FC236}">
                <a16:creationId xmlns:a16="http://schemas.microsoft.com/office/drawing/2014/main" id="{3A430F23-141A-473D-9818-D02C336D98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85900" y="274638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672AC796-621A-4FC2-A086-62652550E5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85900" y="1600201"/>
            <a:ext cx="6172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16" name="Espace réservé de la date 3">
            <a:extLst>
              <a:ext uri="{FF2B5EF4-FFF2-40B4-BE49-F238E27FC236}">
                <a16:creationId xmlns:a16="http://schemas.microsoft.com/office/drawing/2014/main" id="{01B449A0-5518-4DF0-B810-EBA111CEF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85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Geneva" pitchFamily="-112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A585C3FC-96D7-4F9B-A092-0E50EE6F4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Geneva" pitchFamily="-112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27C340CD-E54E-400B-B41C-D31ECE9A8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Geneva" pitchFamily="-112" charset="-128"/>
                <a:cs typeface="+mn-cs"/>
              </a:defRPr>
            </a:lvl1pPr>
          </a:lstStyle>
          <a:p>
            <a:pPr>
              <a:defRPr/>
            </a:pPr>
            <a:fld id="{17138208-ADF5-48B3-82F2-0E377832A01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03BF4D16-6242-4E19-AC04-ACDDA0FED3FA}"/>
              </a:ext>
            </a:extLst>
          </p:cNvPr>
          <p:cNvSpPr/>
          <p:nvPr userDrawn="1"/>
        </p:nvSpPr>
        <p:spPr bwMode="auto">
          <a:xfrm>
            <a:off x="1" y="3861048"/>
            <a:ext cx="158867" cy="613372"/>
          </a:xfrm>
          <a:custGeom>
            <a:avLst/>
            <a:gdLst>
              <a:gd name="connsiteX0" fmla="*/ 0 w 151451"/>
              <a:gd name="connsiteY0" fmla="*/ 0 h 438554"/>
              <a:gd name="connsiteX1" fmla="*/ 68969 w 151451"/>
              <a:gd name="connsiteY1" fmla="*/ 49197 h 438554"/>
              <a:gd name="connsiteX2" fmla="*/ 151451 w 151451"/>
              <a:gd name="connsiteY2" fmla="*/ 232482 h 438554"/>
              <a:gd name="connsiteX3" fmla="*/ 151451 w 151451"/>
              <a:gd name="connsiteY3" fmla="*/ 438554 h 438554"/>
              <a:gd name="connsiteX4" fmla="*/ 0 w 151451"/>
              <a:gd name="connsiteY4" fmla="*/ 330528 h 438554"/>
              <a:gd name="connsiteX5" fmla="*/ 0 w 151451"/>
              <a:gd name="connsiteY5" fmla="*/ 0 h 4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451" h="438554">
                <a:moveTo>
                  <a:pt x="0" y="0"/>
                </a:moveTo>
                <a:lnTo>
                  <a:pt x="68969" y="49197"/>
                </a:lnTo>
                <a:cubicBezTo>
                  <a:pt x="114544" y="81681"/>
                  <a:pt x="151451" y="163761"/>
                  <a:pt x="151451" y="232482"/>
                </a:cubicBezTo>
                <a:lnTo>
                  <a:pt x="151451" y="438554"/>
                </a:lnTo>
                <a:lnTo>
                  <a:pt x="0" y="33052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B3A711B0-2A9B-4FA5-9DB4-9733EBF912B7}"/>
              </a:ext>
            </a:extLst>
          </p:cNvPr>
          <p:cNvSpPr/>
          <p:nvPr userDrawn="1"/>
        </p:nvSpPr>
        <p:spPr bwMode="auto">
          <a:xfrm>
            <a:off x="0" y="4406829"/>
            <a:ext cx="158868" cy="1362669"/>
          </a:xfrm>
          <a:custGeom>
            <a:avLst/>
            <a:gdLst>
              <a:gd name="connsiteX0" fmla="*/ 0 w 211824"/>
              <a:gd name="connsiteY0" fmla="*/ 0 h 1362669"/>
              <a:gd name="connsiteX1" fmla="*/ 23283 w 211824"/>
              <a:gd name="connsiteY1" fmla="*/ 27507 h 1362669"/>
              <a:gd name="connsiteX2" fmla="*/ 211824 w 211824"/>
              <a:gd name="connsiteY2" fmla="*/ 591275 h 1362669"/>
              <a:gd name="connsiteX3" fmla="*/ 211824 w 211824"/>
              <a:gd name="connsiteY3" fmla="*/ 1362669 h 1362669"/>
              <a:gd name="connsiteX4" fmla="*/ 0 w 211824"/>
              <a:gd name="connsiteY4" fmla="*/ 1211580 h 1362669"/>
              <a:gd name="connsiteX5" fmla="*/ 0 w 211824"/>
              <a:gd name="connsiteY5" fmla="*/ 0 h 136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24" h="1362669">
                <a:moveTo>
                  <a:pt x="0" y="0"/>
                </a:moveTo>
                <a:lnTo>
                  <a:pt x="23283" y="27507"/>
                </a:lnTo>
                <a:cubicBezTo>
                  <a:pt x="134112" y="177279"/>
                  <a:pt x="211824" y="398342"/>
                  <a:pt x="211824" y="591275"/>
                </a:cubicBezTo>
                <a:lnTo>
                  <a:pt x="211824" y="1362669"/>
                </a:lnTo>
                <a:lnTo>
                  <a:pt x="0" y="1211580"/>
                </a:lnTo>
                <a:lnTo>
                  <a:pt x="0" y="0"/>
                </a:lnTo>
                <a:close/>
              </a:path>
            </a:pathLst>
          </a:custGeom>
          <a:solidFill>
            <a:srgbClr val="282D4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B3B80A10-00CA-4B5F-ABF9-C8661A46EF9C}"/>
              </a:ext>
            </a:extLst>
          </p:cNvPr>
          <p:cNvSpPr/>
          <p:nvPr userDrawn="1"/>
        </p:nvSpPr>
        <p:spPr bwMode="auto">
          <a:xfrm>
            <a:off x="0" y="5803530"/>
            <a:ext cx="808451" cy="1054471"/>
          </a:xfrm>
          <a:custGeom>
            <a:avLst/>
            <a:gdLst>
              <a:gd name="connsiteX0" fmla="*/ 0 w 1077934"/>
              <a:gd name="connsiteY0" fmla="*/ 0 h 1054471"/>
              <a:gd name="connsiteX1" fmla="*/ 887196 w 1077934"/>
              <a:gd name="connsiteY1" fmla="*/ 632851 h 1054471"/>
              <a:gd name="connsiteX2" fmla="*/ 1074223 w 1077934"/>
              <a:gd name="connsiteY2" fmla="*/ 996248 h 1054471"/>
              <a:gd name="connsiteX3" fmla="*/ 1077934 w 1077934"/>
              <a:gd name="connsiteY3" fmla="*/ 1054471 h 1054471"/>
              <a:gd name="connsiteX4" fmla="*/ 405804 w 1077934"/>
              <a:gd name="connsiteY4" fmla="*/ 1054471 h 1054471"/>
              <a:gd name="connsiteX5" fmla="*/ 0 w 1077934"/>
              <a:gd name="connsiteY5" fmla="*/ 765020 h 1054471"/>
              <a:gd name="connsiteX6" fmla="*/ 0 w 1077934"/>
              <a:gd name="connsiteY6" fmla="*/ 0 h 105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7934" h="1054471">
                <a:moveTo>
                  <a:pt x="0" y="0"/>
                </a:moveTo>
                <a:lnTo>
                  <a:pt x="887196" y="632851"/>
                </a:lnTo>
                <a:cubicBezTo>
                  <a:pt x="979494" y="698636"/>
                  <a:pt x="1056431" y="852306"/>
                  <a:pt x="1074223" y="996248"/>
                </a:cubicBezTo>
                <a:lnTo>
                  <a:pt x="1077934" y="1054471"/>
                </a:lnTo>
                <a:lnTo>
                  <a:pt x="405804" y="1054471"/>
                </a:lnTo>
                <a:lnTo>
                  <a:pt x="0" y="7650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EDA1C906-327A-4DF1-BF0A-2D8AC46ED8B4}"/>
              </a:ext>
            </a:extLst>
          </p:cNvPr>
          <p:cNvSpPr/>
          <p:nvPr userDrawn="1"/>
        </p:nvSpPr>
        <p:spPr bwMode="auto">
          <a:xfrm>
            <a:off x="8362854" y="2"/>
            <a:ext cx="781147" cy="932293"/>
          </a:xfrm>
          <a:custGeom>
            <a:avLst/>
            <a:gdLst>
              <a:gd name="connsiteX0" fmla="*/ 0 w 1041529"/>
              <a:gd name="connsiteY0" fmla="*/ 0 h 932293"/>
              <a:gd name="connsiteX1" fmla="*/ 1041529 w 1041529"/>
              <a:gd name="connsiteY1" fmla="*/ 0 h 932293"/>
              <a:gd name="connsiteX2" fmla="*/ 1041529 w 1041529"/>
              <a:gd name="connsiteY2" fmla="*/ 932293 h 932293"/>
              <a:gd name="connsiteX3" fmla="*/ 247215 w 1041529"/>
              <a:gd name="connsiteY3" fmla="*/ 365726 h 932293"/>
              <a:gd name="connsiteX4" fmla="*/ 28924 w 1041529"/>
              <a:gd name="connsiteY4" fmla="*/ 73526 h 932293"/>
              <a:gd name="connsiteX5" fmla="*/ 0 w 1041529"/>
              <a:gd name="connsiteY5" fmla="*/ 0 h 93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1529" h="932293">
                <a:moveTo>
                  <a:pt x="0" y="0"/>
                </a:moveTo>
                <a:lnTo>
                  <a:pt x="1041529" y="0"/>
                </a:lnTo>
                <a:lnTo>
                  <a:pt x="1041529" y="932293"/>
                </a:lnTo>
                <a:lnTo>
                  <a:pt x="247215" y="365726"/>
                </a:lnTo>
                <a:cubicBezTo>
                  <a:pt x="161998" y="304928"/>
                  <a:pt x="84809" y="197715"/>
                  <a:pt x="28924" y="73526"/>
                </a:cubicBezTo>
                <a:lnTo>
                  <a:pt x="0" y="0"/>
                </a:lnTo>
                <a:close/>
              </a:path>
            </a:pathLst>
          </a:custGeom>
          <a:solidFill>
            <a:srgbClr val="282D4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771355CE-436E-4975-A253-F91E3D8D5C8F}"/>
              </a:ext>
            </a:extLst>
          </p:cNvPr>
          <p:cNvSpPr/>
          <p:nvPr userDrawn="1"/>
        </p:nvSpPr>
        <p:spPr bwMode="auto">
          <a:xfrm>
            <a:off x="8780282" y="692686"/>
            <a:ext cx="363717" cy="886957"/>
          </a:xfrm>
          <a:custGeom>
            <a:avLst/>
            <a:gdLst>
              <a:gd name="connsiteX0" fmla="*/ 0 w 484956"/>
              <a:gd name="connsiteY0" fmla="*/ 0 h 886957"/>
              <a:gd name="connsiteX1" fmla="*/ 484956 w 484956"/>
              <a:gd name="connsiteY1" fmla="*/ 345927 h 886957"/>
              <a:gd name="connsiteX2" fmla="*/ 484956 w 484956"/>
              <a:gd name="connsiteY2" fmla="*/ 886957 h 886957"/>
              <a:gd name="connsiteX3" fmla="*/ 135000 w 484956"/>
              <a:gd name="connsiteY3" fmla="*/ 637341 h 886957"/>
              <a:gd name="connsiteX4" fmla="*/ 0 w 484956"/>
              <a:gd name="connsiteY4" fmla="*/ 337282 h 886957"/>
              <a:gd name="connsiteX5" fmla="*/ 0 w 484956"/>
              <a:gd name="connsiteY5" fmla="*/ 0 h 88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4956" h="886957">
                <a:moveTo>
                  <a:pt x="0" y="0"/>
                </a:moveTo>
                <a:lnTo>
                  <a:pt x="484956" y="345927"/>
                </a:lnTo>
                <a:lnTo>
                  <a:pt x="484956" y="886957"/>
                </a:lnTo>
                <a:lnTo>
                  <a:pt x="135000" y="637341"/>
                </a:lnTo>
                <a:cubicBezTo>
                  <a:pt x="60480" y="584174"/>
                  <a:pt x="0" y="449832"/>
                  <a:pt x="0" y="33728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91673781-313A-4198-9971-8943BA63EB0B}"/>
              </a:ext>
            </a:extLst>
          </p:cNvPr>
          <p:cNvSpPr/>
          <p:nvPr userDrawn="1"/>
        </p:nvSpPr>
        <p:spPr bwMode="auto">
          <a:xfrm>
            <a:off x="8910763" y="1744752"/>
            <a:ext cx="233237" cy="1459242"/>
          </a:xfrm>
          <a:custGeom>
            <a:avLst/>
            <a:gdLst>
              <a:gd name="connsiteX0" fmla="*/ 0 w 310983"/>
              <a:gd name="connsiteY0" fmla="*/ 0 h 1459242"/>
              <a:gd name="connsiteX1" fmla="*/ 310983 w 310983"/>
              <a:gd name="connsiteY1" fmla="*/ 221829 h 1459242"/>
              <a:gd name="connsiteX2" fmla="*/ 310983 w 310983"/>
              <a:gd name="connsiteY2" fmla="*/ 1459242 h 1459242"/>
              <a:gd name="connsiteX3" fmla="*/ 308757 w 310983"/>
              <a:gd name="connsiteY3" fmla="*/ 1457654 h 1459242"/>
              <a:gd name="connsiteX4" fmla="*/ 0 w 310983"/>
              <a:gd name="connsiteY4" fmla="*/ 771394 h 1459242"/>
              <a:gd name="connsiteX5" fmla="*/ 0 w 310983"/>
              <a:gd name="connsiteY5" fmla="*/ 0 h 145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983" h="1459242">
                <a:moveTo>
                  <a:pt x="0" y="0"/>
                </a:moveTo>
                <a:lnTo>
                  <a:pt x="310983" y="221829"/>
                </a:lnTo>
                <a:lnTo>
                  <a:pt x="310983" y="1459242"/>
                </a:lnTo>
                <a:lnTo>
                  <a:pt x="308757" y="1457654"/>
                </a:lnTo>
                <a:cubicBezTo>
                  <a:pt x="138323" y="1336057"/>
                  <a:pt x="0" y="1028804"/>
                  <a:pt x="0" y="771394"/>
                </a:cubicBezTo>
                <a:lnTo>
                  <a:pt x="0" y="0"/>
                </a:lnTo>
                <a:close/>
              </a:path>
            </a:pathLst>
          </a:custGeom>
          <a:solidFill>
            <a:srgbClr val="282D4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2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j-lt"/>
          <a:ea typeface="Geneva" pitchFamily="-65" charset="-128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Geneva" pitchFamily="-65" charset="-128"/>
          <a:cs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Geneva" pitchFamily="-65" charset="-128"/>
          <a:cs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Geneva" pitchFamily="-65" charset="-128"/>
          <a:cs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Geneva" pitchFamily="-65" charset="-128"/>
          <a:cs typeface="Calibri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" pitchFamily="-65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" pitchFamily="-65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" pitchFamily="-65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" pitchFamily="-65" charset="0"/>
        </a:defRPr>
      </a:lvl9pPr>
    </p:titleStyle>
    <p:bodyStyle>
      <a:lvl1pPr marL="255985" indent="-257175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Calibri" panose="020F0502020204030204" pitchFamily="34" charset="0"/>
        </a:defRPr>
      </a:lvl1pPr>
      <a:lvl2pPr marL="556022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Geneva"/>
        </a:defRPr>
      </a:lvl2pPr>
      <a:lvl3pPr marL="85606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Geneva"/>
        </a:defRPr>
      </a:lvl3pPr>
      <a:lvl4pPr marL="119896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Geneva"/>
        </a:defRPr>
      </a:lvl4pPr>
      <a:lvl5pPr marL="154186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Genev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Geneva" pitchFamily="-65" charset="-128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Geneva" pitchFamily="-65" charset="-128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Geneva" pitchFamily="-65" charset="-128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Geneva" pitchFamily="-65" charset="-128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9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j-lt"/>
          <a:ea typeface="Geneva" pitchFamily="-65" charset="-128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Geneva" pitchFamily="-65" charset="-128"/>
          <a:cs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Geneva" pitchFamily="-65" charset="-128"/>
          <a:cs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Geneva" pitchFamily="-65" charset="-128"/>
          <a:cs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Geneva" pitchFamily="-65" charset="-128"/>
          <a:cs typeface="Calibri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" pitchFamily="-65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" pitchFamily="-65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" pitchFamily="-65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" pitchFamily="-65" charset="0"/>
        </a:defRPr>
      </a:lvl9pPr>
    </p:titleStyle>
    <p:bodyStyle>
      <a:lvl1pPr marL="255985" indent="-257175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Calibri" panose="020F0502020204030204" pitchFamily="34" charset="0"/>
        </a:defRPr>
      </a:lvl1pPr>
      <a:lvl2pPr marL="556022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Geneva"/>
        </a:defRPr>
      </a:lvl2pPr>
      <a:lvl3pPr marL="85606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Geneva"/>
        </a:defRPr>
      </a:lvl3pPr>
      <a:lvl4pPr marL="119896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Geneva"/>
        </a:defRPr>
      </a:lvl4pPr>
      <a:lvl5pPr marL="154186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Genev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Geneva" pitchFamily="-65" charset="-128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Geneva" pitchFamily="-65" charset="-128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Geneva" pitchFamily="-65" charset="-128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Geneva" pitchFamily="-65" charset="-128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00360" y="1030836"/>
            <a:ext cx="8222940" cy="279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5898" tIns="44667" rIns="85898" bIns="44667">
            <a:spAutoFit/>
          </a:bodyPr>
          <a:lstStyle>
            <a:lvl1pPr marL="436563" indent="-436563" defTabSz="428625"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873125" indent="-436563" defTabSz="428625"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28625"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28625"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28625"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2862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2862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2862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2862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just"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fr-F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Rendu final collectif  / </a:t>
            </a:r>
            <a:r>
              <a:rPr lang="fr-FR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points  </a:t>
            </a:r>
          </a:p>
          <a:p>
            <a:pPr algn="just"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fr-F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fr-FR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basée sur :</a:t>
            </a:r>
          </a:p>
          <a:p>
            <a:pPr algn="just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fr-FR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000000"/>
              </a:buClr>
              <a:buSzPct val="100000"/>
              <a:buFontTx/>
              <a:buChar char="-"/>
              <a:defRPr/>
            </a:pPr>
            <a:r>
              <a:rPr lang="fr-FR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code final (10 points) : </a:t>
            </a:r>
            <a:r>
              <a:rPr lang="fr-F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qualité du code</a:t>
            </a:r>
          </a:p>
          <a:p>
            <a:pPr marL="0" indent="0" algn="just">
              <a:buClr>
                <a:srgbClr val="000000"/>
              </a:buClr>
              <a:buSzPct val="100000"/>
              <a:defRPr/>
            </a:pP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000000"/>
              </a:buClr>
              <a:buSzPct val="100000"/>
              <a:buFontTx/>
              <a:buChar char="-"/>
              <a:defRPr/>
            </a:pPr>
            <a:r>
              <a:rPr lang="fr-FR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rapport de programmeur à programmeur (5 points) </a:t>
            </a:r>
            <a:r>
              <a:rPr lang="fr-F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722312" lvl="1" indent="-285750" algn="just">
              <a:buClr>
                <a:srgbClr val="000000"/>
              </a:buClr>
              <a:buSzPct val="100000"/>
              <a:buFontTx/>
              <a:buChar char="-"/>
              <a:defRPr/>
            </a:pPr>
            <a:r>
              <a:rPr lang="fr-F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décrire les points importants/délicats (structure de données, fonctions, …) de manière à ce qu’un autre programmeur (nous) puisse reprendre la suite du travail. </a:t>
            </a:r>
          </a:p>
          <a:p>
            <a:pPr marL="722312" lvl="1" indent="-285750" algn="just">
              <a:buClr>
                <a:srgbClr val="000000"/>
              </a:buClr>
              <a:buSzPct val="100000"/>
              <a:buFontTx/>
              <a:buChar char="-"/>
              <a:defRPr/>
            </a:pPr>
            <a:r>
              <a:rPr lang="fr-FR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écrire au fil de l’eau tout au long du projet. Sa rédaction commence dès la première séance de projet.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322050" y="290505"/>
            <a:ext cx="1884362" cy="5889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98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898" tIns="44667" rIns="85898" bIns="44667" anchor="ctr"/>
          <a:lstStyle>
            <a:lvl1pPr defTabSz="428625">
              <a:lnSpc>
                <a:spcPct val="117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•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1pPr>
            <a:lvl2pPr marL="742950" indent="-285750" defTabSz="428625">
              <a:lnSpc>
                <a:spcPct val="11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–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2pPr>
            <a:lvl3pPr marL="1143000" indent="-228600" defTabSz="428625">
              <a:lnSpc>
                <a:spcPct val="117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•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3pPr>
            <a:lvl4pPr marL="1600200" indent="-228600" defTabSz="428625">
              <a:lnSpc>
                <a:spcPct val="11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–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4pPr>
            <a:lvl5pPr marL="2057400" indent="-228600" defTabSz="428625">
              <a:lnSpc>
                <a:spcPct val="11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5pPr>
            <a:lvl6pPr marL="25146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6pPr>
            <a:lvl7pPr marL="29718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7pPr>
            <a:lvl8pPr marL="34290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8pPr>
            <a:lvl9pPr marL="38862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9900CC"/>
              </a:buClr>
              <a:buFont typeface="Comic Sans MS" panose="030F0702030302020204" pitchFamily="66" charset="0"/>
              <a:buNone/>
            </a:pPr>
            <a:r>
              <a:rPr lang="fr-FR" altLang="fr-FR" sz="2300" b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6149" name="Text Box 2"/>
          <p:cNvSpPr txBox="1">
            <a:spLocks noChangeArrowheads="1"/>
          </p:cNvSpPr>
          <p:nvPr/>
        </p:nvSpPr>
        <p:spPr bwMode="auto">
          <a:xfrm>
            <a:off x="400360" y="4330583"/>
            <a:ext cx="4944793" cy="3364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5898" tIns="44667" rIns="85898" bIns="44667">
            <a:spAutoFit/>
          </a:bodyPr>
          <a:lstStyle>
            <a:lvl1pPr marL="436563" indent="-436563" defTabSz="428625">
              <a:lnSpc>
                <a:spcPct val="117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•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1pPr>
            <a:lvl2pPr marL="873125" indent="-436563" defTabSz="428625">
              <a:lnSpc>
                <a:spcPct val="11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–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2pPr>
            <a:lvl3pPr marL="1143000" indent="-228600" defTabSz="428625">
              <a:lnSpc>
                <a:spcPct val="117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•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3pPr>
            <a:lvl4pPr marL="1600200" indent="-228600" defTabSz="428625">
              <a:lnSpc>
                <a:spcPct val="11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–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4pPr>
            <a:lvl5pPr marL="2057400" indent="-228600" defTabSz="428625">
              <a:lnSpc>
                <a:spcPct val="11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5pPr>
            <a:lvl6pPr marL="25146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6pPr>
            <a:lvl7pPr marL="29718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7pPr>
            <a:lvl8pPr marL="34290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8pPr>
            <a:lvl9pPr marL="38862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Contrôle continu et individuel (CC)</a:t>
            </a:r>
            <a:endParaRPr lang="fr-FR" altLang="fr-F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00360" y="4899607"/>
            <a:ext cx="8515040" cy="10750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5898" tIns="44667" rIns="85898" bIns="44667">
            <a:spAutoFit/>
          </a:bodyPr>
          <a:lstStyle>
            <a:lvl1pPr marL="436563" indent="-436563" defTabSz="428625"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873125" indent="-436563" defTabSz="428625"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28625"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28625"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28625"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2862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2862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2862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2862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just"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fr-FR" sz="1600" b="1" dirty="0">
                <a:solidFill>
                  <a:srgbClr val="FF0000"/>
                </a:solidFill>
              </a:rPr>
              <a:t>N</a:t>
            </a:r>
            <a:r>
              <a:rPr lang="fr-FR" sz="1600" b="1" dirty="0" smtClean="0">
                <a:solidFill>
                  <a:srgbClr val="FF0000"/>
                </a:solidFill>
              </a:rPr>
              <a:t>ote individuelle</a:t>
            </a:r>
            <a:r>
              <a:rPr lang="fr-FR" sz="1600" dirty="0" smtClean="0"/>
              <a:t>/ </a:t>
            </a:r>
            <a:r>
              <a:rPr lang="fr-FR" sz="1600" dirty="0" smtClean="0">
                <a:solidFill>
                  <a:schemeClr val="tx1"/>
                </a:solidFill>
              </a:rPr>
              <a:t>/ </a:t>
            </a:r>
            <a:r>
              <a:rPr lang="fr-FR" sz="1600" b="1" dirty="0" smtClean="0">
                <a:solidFill>
                  <a:schemeClr val="tx1"/>
                </a:solidFill>
              </a:rPr>
              <a:t>5 points </a:t>
            </a:r>
            <a:r>
              <a:rPr lang="fr-F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basée sur la motivation et l’implication individuelle</a:t>
            </a:r>
          </a:p>
          <a:p>
            <a:pPr algn="just">
              <a:buClr>
                <a:srgbClr val="000000"/>
              </a:buClr>
              <a:buSzPct val="100000"/>
              <a:buFontTx/>
              <a:buChar char="-"/>
              <a:defRPr/>
            </a:pPr>
            <a:r>
              <a:rPr lang="fr-F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Chaque étudiant précisera son nom dans le code au début des 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fr-F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onctions réalisées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000000"/>
              </a:buClr>
              <a:buSzPct val="100000"/>
              <a:buFontTx/>
              <a:buChar char="-"/>
              <a:defRPr/>
            </a:pPr>
            <a:endParaRPr lang="fr-FR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000000"/>
              </a:buClr>
              <a:buSzPct val="100000"/>
              <a:buFontTx/>
              <a:buChar char="-"/>
              <a:defRPr/>
            </a:pPr>
            <a:r>
              <a:rPr lang="fr-F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différentiation de notes entre des membres du groupe si </a:t>
            </a:r>
            <a:r>
              <a:rPr lang="fr-FR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nécessaire</a:t>
            </a:r>
            <a:r>
              <a:rPr lang="fr-F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14755" t="16691" r="9837" b="16214"/>
          <a:stretch/>
        </p:blipFill>
        <p:spPr>
          <a:xfrm>
            <a:off x="7182214" y="363846"/>
            <a:ext cx="1510152" cy="1447042"/>
          </a:xfrm>
          <a:prstGeom prst="rect">
            <a:avLst/>
          </a:prstGeom>
        </p:spPr>
      </p:pic>
      <p:pic>
        <p:nvPicPr>
          <p:cNvPr id="7170" name="Picture 2" descr="Individual Icon Vector PNG Transparent Background, Free Download #17712 -  FreeIcons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" t="2397" r="30119" b="72"/>
          <a:stretch/>
        </p:blipFill>
        <p:spPr bwMode="auto">
          <a:xfrm>
            <a:off x="7182214" y="3827157"/>
            <a:ext cx="1216980" cy="107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421351" y="303305"/>
            <a:ext cx="6357517" cy="5889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98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898" tIns="44667" rIns="85898" bIns="44667" anchor="ctr"/>
          <a:lstStyle>
            <a:lvl1pPr defTabSz="428625">
              <a:lnSpc>
                <a:spcPct val="117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•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1pPr>
            <a:lvl2pPr marL="742950" indent="-285750" defTabSz="428625">
              <a:lnSpc>
                <a:spcPct val="11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–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2pPr>
            <a:lvl3pPr marL="1143000" indent="-228600" defTabSz="428625">
              <a:lnSpc>
                <a:spcPct val="117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•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3pPr>
            <a:lvl4pPr marL="1600200" indent="-228600" defTabSz="428625">
              <a:lnSpc>
                <a:spcPct val="11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–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4pPr>
            <a:lvl5pPr marL="2057400" indent="-228600" defTabSz="428625">
              <a:lnSpc>
                <a:spcPct val="11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5pPr>
            <a:lvl6pPr marL="25146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6pPr>
            <a:lvl7pPr marL="29718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7pPr>
            <a:lvl8pPr marL="34290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8pPr>
            <a:lvl9pPr marL="38862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CC"/>
              </a:buClr>
              <a:buFont typeface="Comic Sans MS" panose="030F0702030302020204" pitchFamily="66" charset="0"/>
              <a:buNone/>
            </a:pPr>
            <a:r>
              <a:rPr lang="fr-FR" altLang="fr-FR" sz="2300" b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</a:t>
            </a:r>
            <a:r>
              <a:rPr lang="fr-FR" altLang="fr-FR" sz="2300" b="1" dirty="0" smtClean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réalisation d’un logiciel</a:t>
            </a:r>
            <a:endParaRPr lang="fr-FR" altLang="fr-FR" sz="2300" b="1" dirty="0">
              <a:solidFill>
                <a:srgbClr val="A50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90157" y="1009710"/>
            <a:ext cx="6550025" cy="5889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98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898" tIns="44667" rIns="85898" bIns="44667" anchor="ctr"/>
          <a:lstStyle>
            <a:lvl1pPr defTabSz="428625">
              <a:lnSpc>
                <a:spcPct val="117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•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1pPr>
            <a:lvl2pPr marL="742950" indent="-285750" defTabSz="428625">
              <a:lnSpc>
                <a:spcPct val="11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–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2pPr>
            <a:lvl3pPr marL="1143000" indent="-228600" defTabSz="428625">
              <a:lnSpc>
                <a:spcPct val="117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•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3pPr>
            <a:lvl4pPr marL="1600200" indent="-228600" defTabSz="428625">
              <a:lnSpc>
                <a:spcPct val="11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–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4pPr>
            <a:lvl5pPr marL="2057400" indent="-228600" defTabSz="428625">
              <a:lnSpc>
                <a:spcPct val="11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5pPr>
            <a:lvl6pPr marL="25146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6pPr>
            <a:lvl7pPr marL="29718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7pPr>
            <a:lvl8pPr marL="34290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8pPr>
            <a:lvl9pPr marL="38862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CC"/>
              </a:buClr>
              <a:buFont typeface="Comic Sans MS" panose="030F0702030302020204" pitchFamily="66" charset="0"/>
              <a:buNone/>
            </a:pPr>
            <a:r>
              <a:rPr lang="fr-FR" altLang="fr-FR" sz="2300" b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 projet / Compétences attendues :</a:t>
            </a:r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530829" y="1856725"/>
            <a:ext cx="7558088" cy="39681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5898" tIns="44667" rIns="85898" bIns="44667">
            <a:spAutoFit/>
          </a:bodyPr>
          <a:lstStyle>
            <a:lvl1pPr marL="436563" indent="-436563" defTabSz="428625">
              <a:lnSpc>
                <a:spcPct val="117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•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1pPr>
            <a:lvl2pPr marL="873125" indent="-436563" defTabSz="428625">
              <a:lnSpc>
                <a:spcPct val="11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–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2pPr>
            <a:lvl3pPr marL="1143000" indent="-228600" defTabSz="428625">
              <a:lnSpc>
                <a:spcPct val="117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•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3pPr>
            <a:lvl4pPr marL="1600200" indent="-228600" defTabSz="428625">
              <a:lnSpc>
                <a:spcPct val="11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–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4pPr>
            <a:lvl5pPr marL="2057400" indent="-228600" defTabSz="428625">
              <a:lnSpc>
                <a:spcPct val="11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5pPr>
            <a:lvl6pPr marL="25146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6pPr>
            <a:lvl7pPr marL="29718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7pPr>
            <a:lvl8pPr marL="34290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8pPr>
            <a:lvl9pPr marL="38862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Apprentissage du travail collectif  =&gt; travail, organisation et dynamique du groupe importante ; implication de chacun.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altLang="fr-F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Compétences informatiques </a:t>
            </a:r>
            <a:r>
              <a:rPr lang="fr-FR" alt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développer comprennent celles vues au 1</a:t>
            </a:r>
            <a:r>
              <a:rPr lang="fr-FR" altLang="fr-FR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fr-FR" alt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semestre et aussi des nouvelles :</a:t>
            </a:r>
            <a:endParaRPr lang="fr-FR" altLang="fr-F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de données (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…), types énumérés («nouveau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»)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Pointeurs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et allocation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dynamique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Notions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de listes chainées et/ou arbres («nouveau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»)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Fichiers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texte et/ou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binaires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Fonctions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et passage des arguments par valeur/par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adresse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Récursivité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Algorithmique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altLang="fr-F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 notions  doivent être obligatoirement travaillées dans chaque projet.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A995EA-4E48-44AF-AC4A-9FDDF5FE50B4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D134AEF-A0B2-4BDA-9293-E9C4B0D97E78}"/>
              </a:ext>
            </a:extLst>
          </p:cNvPr>
          <p:cNvSpPr txBox="1">
            <a:spLocks/>
          </p:cNvSpPr>
          <p:nvPr/>
        </p:nvSpPr>
        <p:spPr bwMode="auto">
          <a:xfrm>
            <a:off x="-709344" y="374865"/>
            <a:ext cx="1029702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anose="020F0502020204030204" pitchFamily="34" charset="0"/>
                <a:ea typeface="Geneva" pitchFamily="-65" charset="-128"/>
                <a:cs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Geneva" pitchFamily="-65" charset="-128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Geneva" pitchFamily="-65" charset="-128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Geneva" pitchFamily="-65" charset="-128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Geneva" pitchFamily="-65" charset="-128"/>
                <a:cs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65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65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65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65" charset="0"/>
              </a:defRPr>
            </a:lvl9pPr>
          </a:lstStyle>
          <a:p>
            <a:r>
              <a:rPr lang="fr-FR" altLang="fr-F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Référentiel de compétences </a:t>
            </a:r>
            <a:r>
              <a:rPr lang="fr-FR" altLang="fr-FR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Phelma</a:t>
            </a:r>
            <a:endParaRPr lang="fr-FR" altLang="fr-FR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613906" y="1262380"/>
            <a:ext cx="7936242" cy="4699540"/>
            <a:chOff x="569946" y="1499772"/>
            <a:chExt cx="7936242" cy="4699540"/>
          </a:xfrm>
        </p:grpSpPr>
        <p:sp>
          <p:nvSpPr>
            <p:cNvPr id="16" name="Rectangle à coins arrondis 15">
              <a:extLst>
                <a:ext uri="{FF2B5EF4-FFF2-40B4-BE49-F238E27FC236}">
                  <a16:creationId xmlns:a16="http://schemas.microsoft.com/office/drawing/2014/main" id="{45FCA00A-41D4-484C-BE3C-A1DA6D71A1AE}"/>
                </a:ext>
              </a:extLst>
            </p:cNvPr>
            <p:cNvSpPr/>
            <p:nvPr/>
          </p:nvSpPr>
          <p:spPr bwMode="auto">
            <a:xfrm>
              <a:off x="3309036" y="2996479"/>
              <a:ext cx="2664296" cy="115212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Agir en professionnel responsable et en acteur d’une transition durable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9946" y="2375844"/>
              <a:ext cx="2322113" cy="23083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buNone/>
              </a:pPr>
              <a:r>
                <a:rPr lang="fr-FR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Concevoir ou réaliser des solutions techniques -  théoriques ou  expérimentales permettant de répondre à un cahier de charges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90309" y="2622465"/>
              <a:ext cx="2115879" cy="20313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Concevoir, développer et mettre en application une démarche de recherche ou d’innovation 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64654" y="1499772"/>
              <a:ext cx="2156099" cy="9233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Coopérer dans une équipe OU en mode projet 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77166" y="4721984"/>
              <a:ext cx="2604977" cy="14773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Travailler et communiquer en environnement international et </a:t>
              </a:r>
              <a:r>
                <a:rPr lang="fr-FR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inter-culturel</a:t>
              </a:r>
              <a:endPara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Flèche droite 23"/>
            <p:cNvSpPr/>
            <p:nvPr/>
          </p:nvSpPr>
          <p:spPr bwMode="auto">
            <a:xfrm>
              <a:off x="2883733" y="3370525"/>
              <a:ext cx="425303" cy="40403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65" charset="0"/>
              </a:endParaRPr>
            </a:p>
          </p:txBody>
        </p:sp>
        <p:sp>
          <p:nvSpPr>
            <p:cNvPr id="25" name="Flèche droite 24"/>
            <p:cNvSpPr/>
            <p:nvPr/>
          </p:nvSpPr>
          <p:spPr bwMode="auto">
            <a:xfrm flipH="1">
              <a:off x="5965006" y="3480383"/>
              <a:ext cx="425303" cy="40403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65" charset="0"/>
              </a:endParaRPr>
            </a:p>
          </p:txBody>
        </p:sp>
        <p:sp>
          <p:nvSpPr>
            <p:cNvPr id="26" name="Flèche droite 25"/>
            <p:cNvSpPr/>
            <p:nvPr/>
          </p:nvSpPr>
          <p:spPr bwMode="auto">
            <a:xfrm rot="5400000">
              <a:off x="4345913" y="2507566"/>
              <a:ext cx="667479" cy="40403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65" charset="0"/>
              </a:endParaRPr>
            </a:p>
          </p:txBody>
        </p:sp>
        <p:sp>
          <p:nvSpPr>
            <p:cNvPr id="27" name="Flèche droite 26"/>
            <p:cNvSpPr/>
            <p:nvPr/>
          </p:nvSpPr>
          <p:spPr bwMode="auto">
            <a:xfrm rot="16200000" flipV="1">
              <a:off x="4307444" y="4244869"/>
              <a:ext cx="667479" cy="40403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6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7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528638" y="768751"/>
            <a:ext cx="6550025" cy="5889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98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898" tIns="44667" rIns="85898" bIns="44667" anchor="ctr"/>
          <a:lstStyle>
            <a:lvl1pPr defTabSz="428625">
              <a:lnSpc>
                <a:spcPct val="117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•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1pPr>
            <a:lvl2pPr marL="742950" indent="-285750" defTabSz="428625">
              <a:lnSpc>
                <a:spcPct val="11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–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2pPr>
            <a:lvl3pPr marL="1143000" indent="-228600" defTabSz="428625">
              <a:lnSpc>
                <a:spcPct val="117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•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3pPr>
            <a:lvl4pPr marL="1600200" indent="-228600" defTabSz="428625">
              <a:lnSpc>
                <a:spcPct val="11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–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4pPr>
            <a:lvl5pPr marL="2057400" indent="-228600" defTabSz="428625">
              <a:lnSpc>
                <a:spcPct val="11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5pPr>
            <a:lvl6pPr marL="25146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6pPr>
            <a:lvl7pPr marL="29718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7pPr>
            <a:lvl8pPr marL="34290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8pPr>
            <a:lvl9pPr marL="38862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CC"/>
              </a:buClr>
              <a:buFont typeface="Comic Sans MS" panose="030F0702030302020204" pitchFamily="66" charset="0"/>
              <a:buNone/>
            </a:pPr>
            <a:r>
              <a:rPr lang="fr-FR" altLang="fr-FR" sz="2300" b="1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 de fonctionnement :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01638" y="1586314"/>
            <a:ext cx="7891462" cy="36911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5898" tIns="44667" rIns="85898" bIns="44667">
            <a:spAutoFit/>
          </a:bodyPr>
          <a:lstStyle>
            <a:lvl1pPr defTabSz="428625">
              <a:lnSpc>
                <a:spcPct val="117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•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1pPr>
            <a:lvl2pPr marL="873125" indent="-436563" defTabSz="428625">
              <a:lnSpc>
                <a:spcPct val="11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–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2pPr>
            <a:lvl3pPr marL="1143000" indent="-228600" defTabSz="428625">
              <a:lnSpc>
                <a:spcPct val="117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•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3pPr>
            <a:lvl4pPr marL="1600200" indent="-228600" defTabSz="428625">
              <a:lnSpc>
                <a:spcPct val="11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–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4pPr>
            <a:lvl5pPr marL="2057400" indent="-228600" defTabSz="428625">
              <a:lnSpc>
                <a:spcPct val="11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5pPr>
            <a:lvl6pPr marL="25146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6pPr>
            <a:lvl7pPr marL="29718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7pPr>
            <a:lvl8pPr marL="34290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8pPr>
            <a:lvl9pPr marL="3886200" indent="-228600" defTabSz="428625" eaLnBrk="0" fontAlgn="base" hangingPunct="0">
              <a:lnSpc>
                <a:spcPct val="11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tabLst>
                <a:tab pos="0" algn="l"/>
                <a:tab pos="873125" algn="l"/>
                <a:tab pos="1744663" algn="l"/>
                <a:tab pos="2619375" algn="l"/>
                <a:tab pos="3490913" algn="l"/>
                <a:tab pos="4364038" algn="l"/>
                <a:tab pos="5235575" algn="l"/>
                <a:tab pos="6108700" algn="l"/>
                <a:tab pos="6981825" algn="l"/>
                <a:tab pos="7854950" algn="l"/>
                <a:tab pos="8726488" algn="l"/>
                <a:tab pos="959961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cs typeface="Lucida Sans Unicode" panose="020B060203050402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code doit être rendu avec des fonctions signées :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commentaires dans l’entête de chaque fonction nom de l’étudiant qui a écrit la fonction ; date, … 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fr-FR" altLang="fr-F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1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Récupération </a:t>
            </a:r>
            <a:r>
              <a:rPr lang="fr-FR" altLang="fr-FR" sz="18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travail au fil de l’eau via </a:t>
            </a:r>
            <a:r>
              <a:rPr lang="fr-FR" altLang="fr-FR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https://gitlab.ensimag.fr</a:t>
            </a:r>
            <a:r>
              <a:rPr lang="fr-FR" altLang="fr-FR" sz="18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final et rapport de conception de programmeur à programmeur constituent le rendu de projet qui sera évalué.</a:t>
            </a:r>
            <a:endParaRPr lang="fr-FR" altLang="fr-FR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fr-FR" altLang="fr-F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fr-FR" altLang="fr-F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finale</a:t>
            </a: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(informelle) 15’ par groupe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5’ de démonstration du résultat final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10’ où on peut tester chaque étudiant sur une partie du code qu’il a produit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(aide à l’évaluation)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ablissement - Intérieu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65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tablissement - Couver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65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3762</TotalTime>
  <Words>314</Words>
  <Application>Microsoft Office PowerPoint</Application>
  <PresentationFormat>Affichage à l'écran (4:3)</PresentationFormat>
  <Paragraphs>47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Comic Sans MS</vt:lpstr>
      <vt:lpstr>Geneva</vt:lpstr>
      <vt:lpstr>Lucida Sans Unicode</vt:lpstr>
      <vt:lpstr>Times</vt:lpstr>
      <vt:lpstr>Times New Roman</vt:lpstr>
      <vt:lpstr>Etablissement - Intérieur</vt:lpstr>
      <vt:lpstr>Etablissement - Couverture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seance1</dc:title>
  <dc:creator>toussain</dc:creator>
  <cp:lastModifiedBy>toussaij</cp:lastModifiedBy>
  <cp:revision>227</cp:revision>
  <cp:lastPrinted>2021-01-18T10:48:59Z</cp:lastPrinted>
  <dcterms:modified xsi:type="dcterms:W3CDTF">2024-03-04T07:03:42Z</dcterms:modified>
</cp:coreProperties>
</file>