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  <p:sldMasterId id="2147483879" r:id="rId2"/>
  </p:sldMasterIdLst>
  <p:notesMasterIdLst>
    <p:notesMasterId r:id="rId49"/>
  </p:notesMasterIdLst>
  <p:sldIdLst>
    <p:sldId id="31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3" r:id="rId18"/>
    <p:sldId id="272" r:id="rId19"/>
    <p:sldId id="273" r:id="rId20"/>
    <p:sldId id="274" r:id="rId21"/>
    <p:sldId id="278" r:id="rId22"/>
    <p:sldId id="308" r:id="rId23"/>
    <p:sldId id="304" r:id="rId24"/>
    <p:sldId id="280" r:id="rId25"/>
    <p:sldId id="282" r:id="rId26"/>
    <p:sldId id="283" r:id="rId27"/>
    <p:sldId id="284" r:id="rId28"/>
    <p:sldId id="285" r:id="rId29"/>
    <p:sldId id="286" r:id="rId30"/>
    <p:sldId id="309" r:id="rId31"/>
    <p:sldId id="287" r:id="rId32"/>
    <p:sldId id="288" r:id="rId33"/>
    <p:sldId id="289" r:id="rId34"/>
    <p:sldId id="290" r:id="rId35"/>
    <p:sldId id="310" r:id="rId36"/>
    <p:sldId id="292" r:id="rId37"/>
    <p:sldId id="311" r:id="rId38"/>
    <p:sldId id="291" r:id="rId39"/>
    <p:sldId id="305" r:id="rId40"/>
    <p:sldId id="293" r:id="rId41"/>
    <p:sldId id="313" r:id="rId42"/>
    <p:sldId id="294" r:id="rId43"/>
    <p:sldId id="306" r:id="rId44"/>
    <p:sldId id="295" r:id="rId45"/>
    <p:sldId id="314" r:id="rId46"/>
    <p:sldId id="296" r:id="rId47"/>
    <p:sldId id="307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6C2"/>
    <a:srgbClr val="5DE2B3"/>
    <a:srgbClr val="E3D638"/>
    <a:srgbClr val="495899"/>
    <a:srgbClr val="FFFF00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3" autoAdjust="0"/>
    <p:restoredTop sz="94660"/>
  </p:normalViewPr>
  <p:slideViewPr>
    <p:cSldViewPr>
      <p:cViewPr varScale="1">
        <p:scale>
          <a:sx n="73" d="100"/>
          <a:sy n="73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1A9DB903-05D3-4C3B-97DF-FDED3FB5B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2476A1-A230-4DB9-8606-D7EDA4CFD67A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36E8F1-FB74-401A-931D-21B8BD66AC0C}" type="slidenum">
              <a:rPr kumimoji="0" lang="en-US" altLang="en-US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pr3-06.cpp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81E9B1-0D7F-4B5C-9D3B-D67060948D6C}" type="slidenum">
              <a:rPr kumimoji="0" lang="en-US" altLang="en-US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  <p:sp>
        <p:nvSpPr>
          <p:cNvPr id="27651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C4C63B-CEFF-4924-BEE1-BCD63C60215E}" type="slidenum">
              <a:rPr kumimoji="0" lang="en-US" altLang="en-US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78B578-31A0-4C9F-AE46-8FCE67E051FC}" type="slidenum">
              <a:rPr kumimoji="0" lang="en-US" altLang="en-US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F8E11C-FAED-486B-867C-E908F50443EA}" type="slidenum">
              <a:rPr kumimoji="0" lang="en-US" altLang="en-US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1A1F1A-8AF7-4350-BB7C-362A78C1E19C}" type="slidenum">
              <a:rPr kumimoji="0" lang="en-US" altLang="en-US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EA44E7-D0C5-418A-AC37-BAA4CF83F35F}" type="slidenum">
              <a:rPr kumimoji="0" lang="en-US" altLang="en-US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CC0E57-5C64-4909-BAF0-B599B327A205}" type="slidenum">
              <a:rPr kumimoji="0" lang="en-US" altLang="en-US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pr3-07.cpp and pr3-08.cpp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A11EAD-C30A-4A8D-B96F-97472D3A155D}" type="slidenum">
              <a:rPr kumimoji="0" lang="en-US" altLang="en-US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976F5C-8CF4-42D9-BE06-50C922385E16}" type="slidenum">
              <a:rPr kumimoji="0" lang="en-US" altLang="en-US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pr3-10.cpp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73D27C-3BC9-495B-8E54-F0C7B9070D9E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9219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990764-FD37-4974-BECD-1FA59390BBE1}" type="slidenum">
              <a:rPr kumimoji="0" lang="en-US" altLang="en-US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00EAA4-B1C2-4587-8AD0-5963B41913ED}" type="slidenum">
              <a:rPr kumimoji="0" lang="en-US" altLang="en-US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17044C-0705-471C-B46F-7A2F57DD32CB}" type="slidenum">
              <a:rPr kumimoji="0" lang="en-US" altLang="en-US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631DAF-E983-4056-A521-3208E6D0B4CF}" type="slidenum">
              <a:rPr kumimoji="0" lang="en-US" altLang="en-US"/>
              <a:pPr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FDDCBC-C8D8-4EEC-8C9D-759878B34D1D}" type="slidenum">
              <a:rPr kumimoji="0" lang="en-US" altLang="en-US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pr3-11.cpp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7FAAAA-B43B-4434-80A6-0EDBDBC82226}" type="slidenum">
              <a:rPr kumimoji="0" lang="en-US" altLang="en-US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For an example without iomanip, see pr3-12.cpp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F91417-0328-437F-8909-79E48B748C34}" type="slidenum">
              <a:rPr kumimoji="0" lang="en-US" altLang="en-US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pr3-13.cpp and pr3-14.cpp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748D04-85BE-47D1-B893-66722CB9D773}" type="slidenum">
              <a:rPr kumimoji="0" lang="en-US" altLang="en-US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  <p:sp>
        <p:nvSpPr>
          <p:cNvPr id="66563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pr3-15.cpp, pr3-16.cpp, and  pr3-17.cpp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063435-337D-4FCC-993C-8678CB72CE47}" type="slidenum">
              <a:rPr kumimoji="0" lang="en-US" altLang="en-US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  <p:sp>
        <p:nvSpPr>
          <p:cNvPr id="68611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pr3-17.cpp and  pr3-18.cpp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7E7A20-1D31-46F9-A337-DA3B264DA30B}" type="slidenum">
              <a:rPr kumimoji="0" lang="en-US" altLang="en-US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F2B225-DE5B-4E53-BAB3-07E2DC5D532A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1267" name="Rectangle 2050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pr3-01.cpp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65AFAC-DED6-4508-9CA2-59A3F613DA94}" type="slidenum">
              <a:rPr kumimoji="0" lang="en-US" altLang="en-US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4B3A63-8C31-412C-A36A-9711C9D7A1DB}" type="slidenum">
              <a:rPr kumimoji="0" lang="en-US" altLang="en-US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  <p:sp>
        <p:nvSpPr>
          <p:cNvPr id="74755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pr3-19.cpp and pr3-20.cpp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7116F1-15B4-4D89-9406-6024D0EAB48B}" type="slidenum">
              <a:rPr kumimoji="0" lang="en-US" altLang="en-US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pr3-21.cpp and pr3-22.cpp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5EE708-68A6-4BFB-97F6-BE03FDA18CA3}" type="slidenum">
              <a:rPr kumimoji="0" lang="en-US" altLang="en-US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pr3-21.cpp and pr3-22.cpp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88A124-FED1-402C-8C90-266000AC9E51}" type="slidenum">
              <a:rPr kumimoji="0" lang="en-US" altLang="en-US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ABA7AA-E866-4968-8997-7264C3E67DAD}" type="slidenum">
              <a:rPr kumimoji="0" lang="en-US" altLang="en-US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pr3-23.cpp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432F3F-5853-41C4-9687-D25E29D95635}" type="slidenum">
              <a:rPr kumimoji="0" lang="en-US" altLang="en-US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 See pr3-23.cpp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903B2-8A0C-42A4-B930-069BDB3A1D1E}" type="slidenum">
              <a:rPr kumimoji="0" lang="en-US" altLang="en-US"/>
              <a:pPr>
                <a:spcBef>
                  <a:spcPct val="0"/>
                </a:spcBef>
              </a:pPr>
              <a:t>38</a:t>
            </a:fld>
            <a:endParaRPr kumimoji="0"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pr3-24.cpp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FFD7C5-2B6F-4015-A004-5741BF6CF8DE}" type="slidenum">
              <a:rPr kumimoji="0" lang="en-US" altLang="en-US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7A3FE4-B709-4CD8-83FA-1BBC92E11E02}" type="slidenum">
              <a:rPr kumimoji="0" lang="en-US" altLang="en-US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1D48A3-F365-4BFC-A8FE-593F22AFDDCA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pr3-02.cpp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316BDF-DB93-46E0-AC8D-A23F0B600756}" type="slidenum">
              <a:rPr kumimoji="0" lang="en-US" altLang="en-US"/>
              <a:pPr>
                <a:spcBef>
                  <a:spcPct val="0"/>
                </a:spcBef>
              </a:pPr>
              <a:t>41</a:t>
            </a:fld>
            <a:endParaRPr kumimoji="0" lang="en-US" alt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pr3-25.cpp,  pr3-26.cpp, and pr3-27.cpp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DA9B81-DC95-4A87-A223-46B98557FAD3}" type="slidenum">
              <a:rPr kumimoji="0" lang="en-US" altLang="en-US"/>
              <a:pPr>
                <a:spcBef>
                  <a:spcPct val="0"/>
                </a:spcBef>
              </a:pPr>
              <a:t>42</a:t>
            </a:fld>
            <a:endParaRPr kumimoji="0" lang="en-US" altLang="en-US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pr3-28.cpp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813087-0635-4240-AC3B-92760D4BA65A}" type="slidenum">
              <a:rPr kumimoji="0" lang="en-US" altLang="en-US"/>
              <a:pPr>
                <a:spcBef>
                  <a:spcPct val="0"/>
                </a:spcBef>
              </a:pPr>
              <a:t>43</a:t>
            </a:fld>
            <a:endParaRPr kumimoji="0" lang="en-US" alt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pr3-29.cpp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478F5F-FC7B-4B5B-A7E6-90A5B8035709}" type="slidenum">
              <a:rPr kumimoji="0" lang="en-US" altLang="en-US"/>
              <a:pPr>
                <a:spcBef>
                  <a:spcPct val="0"/>
                </a:spcBef>
              </a:pPr>
              <a:t>44</a:t>
            </a:fld>
            <a:endParaRPr kumimoji="0" lang="en-US" altLang="en-US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1AC6DF-EE5A-46A0-BF8A-003F3A507C78}" type="slidenum">
              <a:rPr kumimoji="0" lang="en-US" altLang="en-US"/>
              <a:pPr>
                <a:spcBef>
                  <a:spcPct val="0"/>
                </a:spcBef>
              </a:pPr>
              <a:t>45</a:t>
            </a:fld>
            <a:endParaRPr kumimoji="0" lang="en-US" altLang="en-US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pr3-30.cpp and pr3-31.pp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0DB3CB-6899-4E8A-AE8B-98E703D7F0F4}" type="slidenum">
              <a:rPr kumimoji="0" lang="en-US" altLang="en-US"/>
              <a:pPr>
                <a:spcBef>
                  <a:spcPct val="0"/>
                </a:spcBef>
              </a:pPr>
              <a:t>46</a:t>
            </a:fld>
            <a:endParaRPr kumimoji="0" lang="en-US" altLang="en-US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pr3-32.cpp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668EB6-1E4A-4970-AA89-1CA7B6490740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15363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pr3-03.cpp and pr3-04.cpp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0BF490-CF3D-4623-869C-B3DAC151AECF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BBAF2E-5AFF-47B9-9272-4623C9BACE38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19459" name="Rectangle 2050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pr3-05.cpp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0494F7-5C71-4D4C-806F-2BF544B617F4}" type="slidenum">
              <a:rPr kumimoji="0" lang="en-US" altLang="en-US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582640-151A-4FF3-8A02-AD0E67E50D03}" type="slidenum">
              <a:rPr kumimoji="0" lang="en-US" altLang="en-US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23555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8CBD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7763" y="6324600"/>
            <a:ext cx="58626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100" baseline="0" dirty="0" smtClean="0">
                <a:latin typeface="Arial" panose="020B0604020202020204" pitchFamily="34" charset="0"/>
              </a:rPr>
              <a:t>Copyright © 2017, 2014  Pearson Education, Inc.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783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992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356922D-5FBD-44F6-9F70-2FC93C383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7FFF0E4-896C-4DCE-8081-385B78591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42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F79F1-F9C5-4FB3-AB92-B60642CC9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08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7AD44-0411-4553-9D6E-BE2F4D28D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1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89640-2E27-4FA7-AD95-9087845C7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437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D972B-06C7-44EE-9EFC-FDB4EFE33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521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B756F-568D-42A5-BE96-DB9BF9239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7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9BE46-E1C1-4311-837C-62C4BCCEC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506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E0D14-FB6C-4B73-82D1-1BBE007C2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41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5131D-71CE-4C75-A4EF-DA32F6BDB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0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64122FF-A106-4161-8D1F-AED4F6E57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21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4B562-7C5D-4345-9AE4-3D8C16643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78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220D9-A1DD-4B1B-ADE3-1756F51184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703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5A9E5-1319-4C6E-861F-24297BFF5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5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9488D07E-CCD6-4ED2-8057-34C8989E2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067E8BB-3C9B-4AAA-94C9-B430ED86C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5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0F3EBE9-3DA1-4408-A25E-BA47E9ED8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25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64EE9FE-7040-40C2-8F3A-B22A7BC45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31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A4CC3A8-9A27-462D-91B6-9F0B8FD7E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1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AD2D0F1-26D6-41B9-96D8-33760173A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260FF66-C7C4-4EE7-A5E2-183E95C77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36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6035675"/>
            <a:ext cx="7683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2"/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CBD7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563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344496DD-A6B6-4F4D-ADA2-6AFB6CAA8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228600" y="6324600"/>
            <a:ext cx="617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</a:rPr>
              <a:t>Copyright © 2017, 2014 Pearson Education, Inc.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823E7E-75EC-4D60-942A-B1E6BD0F4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latin typeface="Times New Roman" pitchFamily="18" charset="0"/>
              </a:rPr>
              <a:t>Copyright © 2015, 2012, 2009 Pearson Education, Inc., Publishing as Addison-Wesley All rights reserved.</a:t>
            </a:r>
          </a:p>
        </p:txBody>
      </p:sp>
      <p:pic>
        <p:nvPicPr>
          <p:cNvPr id="2" name="Picture 5" descr="AW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30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41910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88A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Week #03 Slides: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Expressions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baseline="0" dirty="0" smtClean="0">
                <a:solidFill>
                  <a:srgbClr val="000000"/>
                </a:solidFill>
              </a:rPr>
              <a:t>and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92" y="0"/>
            <a:ext cx="426390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Associativity of Operators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 smtClean="0">
                <a:latin typeface="Courier New" pitchFamily="49" charset="0"/>
              </a:rPr>
              <a:t>-</a:t>
            </a:r>
            <a:r>
              <a:rPr lang="en-US" altLang="en-US" sz="2800" dirty="0" smtClean="0"/>
              <a:t> (unary negation)  associates right to left</a:t>
            </a:r>
          </a:p>
          <a:p>
            <a:pPr eaLnBrk="1" hangingPunct="1">
              <a:defRPr/>
            </a:pPr>
            <a:r>
              <a:rPr lang="en-US" altLang="en-US" sz="2800" b="1" dirty="0" smtClean="0">
                <a:latin typeface="Courier New" pitchFamily="49" charset="0"/>
              </a:rPr>
              <a:t>*</a:t>
            </a:r>
            <a:r>
              <a:rPr lang="en-US" altLang="en-US" sz="2800" dirty="0" smtClean="0">
                <a:latin typeface="Courier New" pitchFamily="49" charset="0"/>
              </a:rPr>
              <a:t>  </a:t>
            </a:r>
            <a:r>
              <a:rPr lang="en-US" altLang="en-US" sz="2800" b="1" dirty="0" smtClean="0">
                <a:latin typeface="Courier New" pitchFamily="49" charset="0"/>
              </a:rPr>
              <a:t>/</a:t>
            </a:r>
            <a:r>
              <a:rPr lang="en-US" altLang="en-US" sz="2800" dirty="0" smtClean="0">
                <a:latin typeface="Courier New" pitchFamily="49" charset="0"/>
              </a:rPr>
              <a:t>  </a:t>
            </a:r>
            <a:r>
              <a:rPr lang="en-US" altLang="en-US" sz="2800" b="1" dirty="0" smtClean="0">
                <a:latin typeface="Courier New" pitchFamily="49" charset="0"/>
              </a:rPr>
              <a:t>%</a:t>
            </a:r>
            <a:r>
              <a:rPr lang="en-US" altLang="en-US" sz="2800" dirty="0" smtClean="0">
                <a:latin typeface="Courier New" pitchFamily="49" charset="0"/>
              </a:rPr>
              <a:t>  </a:t>
            </a:r>
            <a:r>
              <a:rPr lang="en-US" altLang="en-US" sz="2800" b="1" dirty="0" smtClean="0">
                <a:latin typeface="Courier New" pitchFamily="49" charset="0"/>
              </a:rPr>
              <a:t>+</a:t>
            </a:r>
            <a:r>
              <a:rPr lang="en-US" altLang="en-US" sz="2800" dirty="0" smtClean="0">
                <a:latin typeface="Courier New" pitchFamily="49" charset="0"/>
              </a:rPr>
              <a:t>  </a:t>
            </a:r>
            <a:r>
              <a:rPr lang="en-US" altLang="en-US" sz="2800" b="1" dirty="0" smtClean="0">
                <a:latin typeface="Courier New" pitchFamily="49" charset="0"/>
              </a:rPr>
              <a:t>-</a:t>
            </a:r>
            <a:r>
              <a:rPr lang="en-US" altLang="en-US" sz="2800" dirty="0" smtClean="0"/>
              <a:t>   all associate left to right</a:t>
            </a:r>
          </a:p>
          <a:p>
            <a:pPr eaLnBrk="1" hangingPunct="1">
              <a:defRPr/>
            </a:pPr>
            <a:r>
              <a:rPr lang="en-US" altLang="en-US" sz="2800" dirty="0" smtClean="0"/>
              <a:t>parentheses </a:t>
            </a:r>
            <a:r>
              <a:rPr lang="en-US" altLang="en-US" sz="2800" b="1" dirty="0" smtClean="0">
                <a:latin typeface="Courier New" pitchFamily="49" charset="0"/>
              </a:rPr>
              <a:t>(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latin typeface="Courier New" pitchFamily="49" charset="0"/>
              </a:rPr>
              <a:t>)</a:t>
            </a:r>
            <a:r>
              <a:rPr lang="en-US" altLang="en-US" sz="2800" dirty="0" smtClean="0"/>
              <a:t> can be used to override the order of operations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F40F1ACB-FB6C-478C-BE0A-775E8015095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4038600"/>
          <a:ext cx="6096000" cy="220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Expression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32">
                <a:tc>
                  <a:txBody>
                    <a:bodyPr/>
                    <a:lstStyle/>
                    <a:p>
                      <a:r>
                        <a:rPr lang="en-US" altLang="en-US" sz="2400" b="1" dirty="0" smtClean="0">
                          <a:latin typeface="Courier New" pitchFamily="49" charset="0"/>
                        </a:rPr>
                        <a:t>2 + 2  *  2 – 2 </a:t>
                      </a:r>
                      <a:endParaRPr lang="en-US" sz="2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32">
                <a:tc>
                  <a:txBody>
                    <a:bodyPr/>
                    <a:lstStyle/>
                    <a:p>
                      <a:r>
                        <a:rPr lang="en-US" altLang="en-US" sz="2400" b="1" dirty="0" smtClean="0">
                          <a:latin typeface="Courier New" pitchFamily="49" charset="0"/>
                        </a:rPr>
                        <a:t>(2 + 2) *  2 – 2</a:t>
                      </a:r>
                      <a:endParaRPr lang="en-US" sz="2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32">
                <a:tc>
                  <a:txBody>
                    <a:bodyPr/>
                    <a:lstStyle/>
                    <a:p>
                      <a:r>
                        <a:rPr lang="en-US" altLang="en-US" sz="2400" b="1" dirty="0" smtClean="0">
                          <a:latin typeface="Courier New" pitchFamily="49" charset="0"/>
                        </a:rPr>
                        <a:t>2 + 2  * (2 – 2) </a:t>
                      </a:r>
                      <a:endParaRPr lang="en-US" sz="2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32">
                <a:tc>
                  <a:txBody>
                    <a:bodyPr/>
                    <a:lstStyle/>
                    <a:p>
                      <a:r>
                        <a:rPr lang="en-US" altLang="en-US" sz="2400" b="1" dirty="0" smtClean="0">
                          <a:latin typeface="Courier New" pitchFamily="49" charset="0"/>
                        </a:rPr>
                        <a:t>(2 + 2) * (2 – 2) </a:t>
                      </a:r>
                      <a:endParaRPr lang="en-US" sz="2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Algebraic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5344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Multiplication requires an operator 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b="1" i="1" smtClean="0">
                <a:solidFill>
                  <a:srgbClr val="3D8963"/>
                </a:solidFill>
                <a:latin typeface="Times New Roman" panose="02020603050405020304" pitchFamily="18" charset="0"/>
              </a:rPr>
              <a:t>Area = lw</a:t>
            </a:r>
            <a:r>
              <a:rPr lang="en-US" altLang="en-US" sz="2400" smtClean="0"/>
              <a:t>  is written as  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Area = l * w;</a:t>
            </a:r>
          </a:p>
          <a:p>
            <a:pPr eaLnBrk="1" hangingPunct="1"/>
            <a:r>
              <a:rPr lang="en-US" altLang="en-US" sz="2800" smtClean="0"/>
              <a:t>There is no exponentiation operator 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b="1" i="1" smtClean="0">
                <a:solidFill>
                  <a:srgbClr val="3D8963"/>
                </a:solidFill>
                <a:latin typeface="Times New Roman" panose="02020603050405020304" pitchFamily="18" charset="0"/>
              </a:rPr>
              <a:t>Area = s</a:t>
            </a:r>
            <a:r>
              <a:rPr lang="en-US" altLang="en-US" b="1" i="1" baseline="30000" smtClean="0">
                <a:solidFill>
                  <a:srgbClr val="3D8963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smtClean="0"/>
              <a:t>  is written as  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Area = pow(s, 2);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smtClean="0"/>
              <a:t>(note: </a:t>
            </a:r>
            <a:r>
              <a:rPr lang="en-US" altLang="en-US" sz="2000" b="1" smtClean="0">
                <a:latin typeface="Courier New" panose="02070309020205020404" pitchFamily="49" charset="0"/>
              </a:rPr>
              <a:t>pow</a:t>
            </a:r>
            <a:r>
              <a:rPr lang="en-US" altLang="en-US" sz="2000" smtClean="0"/>
              <a:t> requires the </a:t>
            </a:r>
            <a:r>
              <a:rPr lang="en-US" altLang="en-US" sz="2000" b="1" smtClean="0">
                <a:latin typeface="Courier New" panose="02070309020205020404" pitchFamily="49" charset="0"/>
              </a:rPr>
              <a:t>cmath</a:t>
            </a:r>
            <a:r>
              <a:rPr lang="en-US" altLang="en-US" sz="2000" smtClean="0"/>
              <a:t> header file)</a:t>
            </a:r>
          </a:p>
          <a:p>
            <a:pPr eaLnBrk="1" hangingPunct="1"/>
            <a:r>
              <a:rPr lang="en-US" altLang="en-US" sz="2800" smtClean="0"/>
              <a:t>Parentheses may be needed to maintain order of operations 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				is written as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				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m = (y2-y1)/(x2-x1);</a:t>
            </a:r>
            <a:endParaRPr lang="en-US" altLang="en-US" sz="2400" b="1" smtClean="0">
              <a:solidFill>
                <a:srgbClr val="3D8963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EA3D969F-3564-4247-9618-CA1E7629F66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/>
          </a:p>
        </p:txBody>
      </p:sp>
      <p:graphicFrame>
        <p:nvGraphicFramePr>
          <p:cNvPr id="24581" name="Object 1024"/>
          <p:cNvGraphicFramePr>
            <a:graphicFrameLocks noChangeAspect="1"/>
          </p:cNvGraphicFramePr>
          <p:nvPr/>
        </p:nvGraphicFramePr>
        <p:xfrm>
          <a:off x="1295400" y="5029200"/>
          <a:ext cx="2097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4" imgW="638192" imgH="295310" progId="Equation.3">
                  <p:embed/>
                </p:oleObj>
              </mc:Choice>
              <mc:Fallback>
                <p:oleObj name="Equation" r:id="rId4" imgW="638192" imgH="29531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20970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3.3 Data Type Conversion </a:t>
            </a:r>
            <a:br>
              <a:rPr lang="en-US" altLang="en-US" smtClean="0"/>
            </a:br>
            <a:r>
              <a:rPr lang="en-US" altLang="en-US" smtClean="0"/>
              <a:t>and Type Casting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Operations are performed between operands of the same type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If operands do not have the same type, C++ will automatically convert one to be the type of the other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This can impact the results of calculations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76C7529C-CE40-495B-A696-D99B3AD7FF3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Hierarchy of Data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Highest</a:t>
            </a:r>
          </a:p>
          <a:p>
            <a:pPr marL="0" indent="0" eaLnBrk="1" hangingPunct="1">
              <a:lnSpc>
                <a:spcPts val="4000"/>
              </a:lnSpc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ts val="4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ts val="4000"/>
              </a:lnSpc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ts val="4000"/>
              </a:lnSpc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Lowest</a:t>
            </a:r>
          </a:p>
          <a:p>
            <a:pPr eaLnBrk="1" hangingPunct="1">
              <a:defRPr/>
            </a:pPr>
            <a:r>
              <a:rPr lang="en-US" dirty="0" smtClean="0"/>
              <a:t>Ranked by largest number they can hold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06658DB5-D5CE-4E4B-928F-8F1496461C40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819400" y="1524000"/>
            <a:ext cx="51816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n-US" altLang="en-US" sz="2800" b="1" baseline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long double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double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float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unsigned long long int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long long int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unsigned long int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long int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unsigned int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en-US" sz="2800" b="1" baseline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Coercion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>
                <a:solidFill>
                  <a:schemeClr val="accent2"/>
                </a:solidFill>
              </a:rPr>
              <a:t>Coercion</a:t>
            </a:r>
            <a:r>
              <a:rPr lang="en-US" altLang="en-US" smtClean="0"/>
              <a:t>: automatic conversion of an operand to another data type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>
                <a:solidFill>
                  <a:schemeClr val="accent2"/>
                </a:solidFill>
              </a:rPr>
              <a:t>Promotion</a:t>
            </a:r>
            <a:r>
              <a:rPr lang="en-US" altLang="en-US" smtClean="0"/>
              <a:t>: conversion to a higher type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>
                <a:solidFill>
                  <a:schemeClr val="accent2"/>
                </a:solidFill>
              </a:rPr>
              <a:t>Demotion</a:t>
            </a:r>
            <a:r>
              <a:rPr lang="en-US" altLang="en-US" smtClean="0"/>
              <a:t>: conversion to a lower type</a:t>
            </a:r>
            <a:endParaRPr lang="en-US" altLang="en-US" u="sng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9A396A3F-177C-489F-894E-D9B8170F2EE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Coercion Rules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AutoNum type="arabicParenR"/>
            </a:pP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short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unsigned short</a:t>
            </a:r>
            <a:r>
              <a:rPr lang="en-US" altLang="en-US" smtClean="0"/>
              <a:t> are automatically promoted to </a:t>
            </a:r>
            <a:r>
              <a:rPr lang="en-US" altLang="en-US" b="1" smtClean="0">
                <a:latin typeface="Courier New" panose="02070309020205020404" pitchFamily="49" charset="0"/>
              </a:rPr>
              <a:t>int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arenR"/>
            </a:pPr>
            <a:r>
              <a:rPr lang="en-US" altLang="en-US" smtClean="0"/>
              <a:t>When operating with values of different data types, the lower-ranked one is promoted to the type of the higher one.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arenR"/>
            </a:pPr>
            <a:r>
              <a:rPr lang="en-US" altLang="en-US" smtClean="0"/>
              <a:t>When using the </a:t>
            </a:r>
            <a:r>
              <a:rPr lang="en-US" altLang="en-US" b="1" smtClean="0">
                <a:latin typeface="Courier New" panose="02070309020205020404" pitchFamily="49" charset="0"/>
              </a:rPr>
              <a:t>=</a:t>
            </a:r>
            <a:r>
              <a:rPr lang="en-US" altLang="en-US" smtClean="0"/>
              <a:t> operator, the type of expression on right will be converted to the type of variable on left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6A214F6A-64AC-48A1-9823-ACCACF7F9EE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Coercion Rules – Important Notes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AutoNum type="arabicParenR"/>
            </a:pPr>
            <a:r>
              <a:rPr lang="en-US" altLang="en-US" smtClean="0"/>
              <a:t> If demotion is required by the = operator,</a:t>
            </a:r>
          </a:p>
          <a:p>
            <a:pPr marL="857250" lvl="1" indent="-457200"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mtClean="0"/>
              <a:t>the stored result may be incorrect if there is not enough space available in the receiving variable</a:t>
            </a:r>
          </a:p>
          <a:p>
            <a:pPr marL="857250" lvl="1" indent="-457200"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mtClean="0"/>
              <a:t>floating-point values are truncated when assigned to integer variables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arenR"/>
            </a:pPr>
            <a:r>
              <a:rPr lang="en-US" altLang="en-US" smtClean="0"/>
              <a:t>Coercion affects the </a:t>
            </a:r>
            <a:r>
              <a:rPr lang="en-US" altLang="en-US" u="sng" smtClean="0"/>
              <a:t>value</a:t>
            </a:r>
            <a:r>
              <a:rPr lang="en-US" altLang="en-US" smtClean="0"/>
              <a:t> used in a calculation.  It does not change the type associated with a variable.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5D22DE6D-1F7A-4CF7-8DF8-93F0DAE28D4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Casting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mtClean="0"/>
              <a:t>Is used for manual data type conversion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mtClean="0"/>
              <a:t>Format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		static_cast&lt;</a:t>
            </a:r>
            <a:r>
              <a:rPr lang="en-US" altLang="en-US" sz="2800" b="1" i="1" smtClean="0">
                <a:latin typeface="Courier New" panose="02070309020205020404" pitchFamily="49" charset="0"/>
              </a:rPr>
              <a:t>Data Type</a:t>
            </a:r>
            <a:r>
              <a:rPr lang="en-US" altLang="en-US" sz="2800" b="1" smtClean="0">
                <a:latin typeface="Courier New" panose="02070309020205020404" pitchFamily="49" charset="0"/>
              </a:rPr>
              <a:t>&gt;(</a:t>
            </a:r>
            <a:r>
              <a:rPr lang="en-US" altLang="en-US" sz="2800" b="1" i="1" smtClean="0">
                <a:latin typeface="Courier New" panose="02070309020205020404" pitchFamily="49" charset="0"/>
              </a:rPr>
              <a:t>Value</a:t>
            </a:r>
            <a:r>
              <a:rPr lang="en-US" altLang="en-US" sz="2800" b="1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mtClean="0"/>
              <a:t>Example: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static_cast&lt;int&gt;(4.2);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Displays 4</a:t>
            </a:r>
            <a:endParaRPr lang="en-US" altLang="en-US" sz="160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B82EFD16-24DC-45B6-98C2-BB302C7D4A0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Type Casting Examples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534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char ch = 'C';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cout &lt;&lt; ch &lt;&lt; " is stored as 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   &lt;&lt; static_cast&lt;int&gt;(ch);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gallons = static_cast&lt;int&gt;(area/500);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avg = static_cast&lt;double&gt;(sum)/count;</a:t>
            </a:r>
            <a:endParaRPr lang="en-US" altLang="en-US" sz="28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4C3D0143-E7E3-4BC7-9CF3-CB52838227F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Older Type Cast Styles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double volume = 21.58;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int intVol1, intVol2;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intVol1 = (int) volume; // C-style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		 			    // type cast</a:t>
            </a:r>
            <a:endParaRPr lang="en-US" altLang="en-US" sz="28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	intVol2 = int (volume); //Prestandard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						    // C++ style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					    // type cast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C-style cast uses </a:t>
            </a:r>
            <a:r>
              <a:rPr lang="en-US" altLang="en-US" sz="2800" smtClean="0">
                <a:solidFill>
                  <a:schemeClr val="accent2"/>
                </a:solidFill>
              </a:rPr>
              <a:t>prefix notation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Prestandard C++ cast uses </a:t>
            </a:r>
            <a:r>
              <a:rPr lang="en-US" altLang="en-US" sz="2800" smtClean="0">
                <a:solidFill>
                  <a:schemeClr val="accent2"/>
                </a:solidFill>
              </a:rPr>
              <a:t>functional notation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static_cast</a:t>
            </a:r>
            <a:r>
              <a:rPr lang="en-US" altLang="en-US" sz="2800" smtClean="0"/>
              <a:t> is the current standard</a:t>
            </a:r>
            <a:endParaRPr lang="en-US" altLang="en-US" sz="2800" b="1" smtClean="0">
              <a:latin typeface="Courier New" panose="02070309020205020404" pitchFamily="49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B1C1F2FD-62A9-43C4-8FC0-E1C4B485FA1C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3.1 The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dirty="0" smtClean="0"/>
              <a:t> Object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3.2 Mathematical Expressions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3.3 Data Type Conversion and Type Casting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3.5 </a:t>
            </a:r>
            <a:r>
              <a:rPr lang="en-US" altLang="en-US" dirty="0" smtClean="0"/>
              <a:t>Named Constants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9EB5179B-11B5-4D7D-8E0A-8E8FC71A753B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3.5 Named Constants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Also called </a:t>
            </a:r>
            <a:r>
              <a:rPr lang="en-US" altLang="en-US" smtClean="0">
                <a:solidFill>
                  <a:schemeClr val="accent2"/>
                </a:solidFill>
              </a:rPr>
              <a:t>constant variables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Variables whose content cannot be changed during program execution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Used for representing constant values with descriptive names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double TAX_RATE = 0.0775;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const int NUM_STATES = 50;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Often named in uppercase letters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FC168FB5-5B2E-452E-83AB-EF8A433171D3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and Initializing </a:t>
            </a:r>
            <a:br>
              <a:rPr lang="en-US" altLang="en-US" smtClean="0"/>
            </a:br>
            <a:r>
              <a:rPr lang="en-US" altLang="en-US" smtClean="0"/>
              <a:t>Named Constants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value of a named constant must be assigned when the variable is defined: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int CLASS_SIZE = 24;</a:t>
            </a:r>
            <a:endParaRPr lang="en-US" altLang="en-US" smtClean="0"/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An error occurs if you try to change the value stored in a named constant after it is defined: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This won’t work</a:t>
            </a:r>
          </a:p>
          <a:p>
            <a:pPr lvl="1" eaLnBrk="1" hangingPunct="1">
              <a:buFontTx/>
              <a:buNone/>
            </a:pP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CLASS_SIZE = CLASS_SIZE + 1;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11F7C65A-70F5-4763-9668-E64F3123F0B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 of Named Constants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ts val="3500"/>
              </a:lnSpc>
              <a:defRPr/>
            </a:pPr>
            <a:r>
              <a:rPr lang="en-US" dirty="0" smtClean="0"/>
              <a:t>They make program code more readable by documenting the purpose of the constant in the name:</a:t>
            </a:r>
          </a:p>
          <a:p>
            <a:pPr marL="400050" lvl="1" indent="0" eaLnBrk="1" hangingPunct="1">
              <a:lnSpc>
                <a:spcPts val="3500"/>
              </a:lnSpc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double TAX_RATE = 0.0775;</a:t>
            </a:r>
          </a:p>
          <a:p>
            <a:pPr marL="400050" lvl="1" indent="0" eaLnBrk="1" hangingPunct="1">
              <a:lnSpc>
                <a:spcPts val="3500"/>
              </a:lnSpc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. . </a:t>
            </a:r>
          </a:p>
          <a:p>
            <a:pPr marL="400050" lvl="1" indent="0" eaLnBrk="1" hangingPunct="1">
              <a:lnSpc>
                <a:spcPts val="3500"/>
              </a:lnSpc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salesTax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purchasePrice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TAX_RATE;</a:t>
            </a:r>
          </a:p>
          <a:p>
            <a:pPr eaLnBrk="1" hangingPunct="1">
              <a:lnSpc>
                <a:spcPts val="3500"/>
              </a:lnSpc>
              <a:spcBef>
                <a:spcPct val="30000"/>
              </a:spcBef>
              <a:defRPr/>
            </a:pPr>
            <a:r>
              <a:rPr lang="en-US" dirty="0" smtClean="0"/>
              <a:t>They improve accuracy and simplify program maintenance: </a:t>
            </a:r>
          </a:p>
          <a:p>
            <a:pPr marL="0" lvl="1" indent="0" eaLnBrk="1" hangingPunct="1">
              <a:lnSpc>
                <a:spcPts val="3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double TAX_RATE = 0.0775;</a:t>
            </a:r>
          </a:p>
          <a:p>
            <a:pPr marL="0" indent="0" eaLnBrk="1" hangingPunct="1">
              <a:spcBef>
                <a:spcPct val="30000"/>
              </a:spcBef>
              <a:buFontTx/>
              <a:buNone/>
              <a:defRPr/>
            </a:pPr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50323F33-75BD-435D-AD29-BC4F655843F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3.6 Multiple and Combined Assignment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24063"/>
            <a:ext cx="8294688" cy="39782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assignment operator (</a:t>
            </a:r>
            <a:r>
              <a:rPr lang="en-US" altLang="en-US" b="1" smtClean="0">
                <a:latin typeface="Courier New" panose="02070309020205020404" pitchFamily="49" charset="0"/>
              </a:rPr>
              <a:t>=</a:t>
            </a:r>
            <a:r>
              <a:rPr lang="en-US" altLang="en-US" smtClean="0"/>
              <a:t>) can be used multiple times in an expression</a:t>
            </a:r>
          </a:p>
          <a:p>
            <a:pPr lvl="1" eaLnBrk="1" hangingPunct="1">
              <a:buFontTx/>
              <a:buNone/>
            </a:pP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x = y = z = 5;</a:t>
            </a:r>
          </a:p>
          <a:p>
            <a:pPr eaLnBrk="1" hangingPunct="1"/>
            <a:r>
              <a:rPr lang="en-US" altLang="en-US" smtClean="0"/>
              <a:t>Associates right to left</a:t>
            </a:r>
          </a:p>
          <a:p>
            <a:pPr lvl="1" eaLnBrk="1" hangingPunct="1">
              <a:buFontTx/>
              <a:buNone/>
            </a:pPr>
            <a:r>
              <a:rPr lang="en-US" altLang="en-US" sz="32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x = (y = (z = 5));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5406CFBC-70CB-4949-A0C0-0FD19E26D58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/>
          </a:p>
        </p:txBody>
      </p:sp>
      <p:grpSp>
        <p:nvGrpSpPr>
          <p:cNvPr id="55301" name="Group 18"/>
          <p:cNvGrpSpPr>
            <a:grpSpLocks/>
          </p:cNvGrpSpPr>
          <p:nvPr/>
        </p:nvGrpSpPr>
        <p:grpSpPr bwMode="auto">
          <a:xfrm>
            <a:off x="1066800" y="4724400"/>
            <a:ext cx="4038600" cy="904875"/>
            <a:chOff x="912" y="3168"/>
            <a:chExt cx="2544" cy="570"/>
          </a:xfrm>
        </p:grpSpPr>
        <p:sp>
          <p:nvSpPr>
            <p:cNvPr id="55302" name="Rectangle 12"/>
            <p:cNvSpPr>
              <a:spLocks noChangeArrowheads="1"/>
            </p:cNvSpPr>
            <p:nvPr/>
          </p:nvSpPr>
          <p:spPr bwMode="auto">
            <a:xfrm>
              <a:off x="912" y="3312"/>
              <a:ext cx="2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accent2"/>
                  </a:solidFill>
                </a:rPr>
                <a:t>Done        Done       Done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accent2"/>
                  </a:solidFill>
                </a:rPr>
                <a:t>3</a:t>
              </a:r>
              <a:r>
                <a:rPr lang="en-US" altLang="en-US" sz="2400" b="1" baseline="30000">
                  <a:solidFill>
                    <a:schemeClr val="accent2"/>
                  </a:solidFill>
                </a:rPr>
                <a:t>rd</a:t>
              </a:r>
              <a:r>
                <a:rPr lang="en-US" altLang="en-US" sz="2400" b="1" baseline="0">
                  <a:solidFill>
                    <a:schemeClr val="accent2"/>
                  </a:solidFill>
                </a:rPr>
                <a:t>            2</a:t>
              </a:r>
              <a:r>
                <a:rPr lang="en-US" altLang="en-US" sz="2400" b="1" baseline="30000">
                  <a:solidFill>
                    <a:schemeClr val="accent2"/>
                  </a:solidFill>
                </a:rPr>
                <a:t>nd</a:t>
              </a:r>
              <a:r>
                <a:rPr lang="en-US" altLang="en-US" sz="2400" b="1" baseline="0">
                  <a:solidFill>
                    <a:schemeClr val="accent2"/>
                  </a:solidFill>
                </a:rPr>
                <a:t>            1</a:t>
              </a:r>
              <a:r>
                <a:rPr lang="en-US" altLang="en-US" sz="2400" b="1" baseline="30000">
                  <a:solidFill>
                    <a:schemeClr val="accent2"/>
                  </a:solidFill>
                </a:rPr>
                <a:t>st</a:t>
              </a:r>
              <a:r>
                <a:rPr lang="en-US" altLang="en-US" sz="2400" b="1" baseline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55303" name="Line 15"/>
            <p:cNvSpPr>
              <a:spLocks noChangeShapeType="1"/>
            </p:cNvSpPr>
            <p:nvPr/>
          </p:nvSpPr>
          <p:spPr bwMode="auto">
            <a:xfrm flipH="1" flipV="1">
              <a:off x="1200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Line 16"/>
            <p:cNvSpPr>
              <a:spLocks noChangeShapeType="1"/>
            </p:cNvSpPr>
            <p:nvPr/>
          </p:nvSpPr>
          <p:spPr bwMode="auto">
            <a:xfrm flipH="1" flipV="1">
              <a:off x="1968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Line 17"/>
            <p:cNvSpPr>
              <a:spLocks noChangeShapeType="1"/>
            </p:cNvSpPr>
            <p:nvPr/>
          </p:nvSpPr>
          <p:spPr bwMode="auto">
            <a:xfrm flipH="1" flipV="1">
              <a:off x="2784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Combined Assignment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ts val="3200"/>
              </a:lnSpc>
              <a:spcBef>
                <a:spcPct val="30000"/>
              </a:spcBef>
              <a:defRPr/>
            </a:pPr>
            <a:r>
              <a:rPr lang="en-US" dirty="0" smtClean="0"/>
              <a:t>Applies an arithmetic operation to a variable and assigns the result as the new value of that variable</a:t>
            </a:r>
          </a:p>
          <a:p>
            <a:pPr eaLnBrk="1" hangingPunct="1">
              <a:lnSpc>
                <a:spcPts val="3200"/>
              </a:lnSpc>
              <a:spcBef>
                <a:spcPct val="30000"/>
              </a:spcBef>
              <a:defRPr/>
            </a:pPr>
            <a:r>
              <a:rPr lang="en-US" dirty="0" smtClean="0"/>
              <a:t>Operators: </a:t>
            </a:r>
            <a:r>
              <a:rPr lang="en-US" b="1" dirty="0" smtClean="0">
                <a:latin typeface="Courier New" pitchFamily="49" charset="0"/>
              </a:rPr>
              <a:t>+=</a:t>
            </a: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-=</a:t>
            </a: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*=</a:t>
            </a: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/=</a:t>
            </a: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%=</a:t>
            </a:r>
          </a:p>
          <a:p>
            <a:pPr eaLnBrk="1" hangingPunct="1">
              <a:lnSpc>
                <a:spcPts val="3200"/>
              </a:lnSpc>
              <a:spcBef>
                <a:spcPct val="30000"/>
              </a:spcBef>
              <a:defRPr/>
            </a:pPr>
            <a:r>
              <a:rPr lang="en-US" dirty="0" smtClean="0"/>
              <a:t>These are also called compound operators or arithmetic assignment operators</a:t>
            </a:r>
          </a:p>
          <a:p>
            <a:pPr eaLnBrk="1" hangingPunct="1">
              <a:lnSpc>
                <a:spcPts val="3200"/>
              </a:lnSpc>
              <a:spcBef>
                <a:spcPct val="30000"/>
              </a:spcBef>
              <a:defRPr/>
            </a:pPr>
            <a:r>
              <a:rPr lang="en-US" dirty="0" smtClean="0"/>
              <a:t>Example: </a:t>
            </a:r>
          </a:p>
          <a:p>
            <a:pPr marL="0" indent="0" eaLnBrk="1" hangingPunct="1">
              <a:lnSpc>
                <a:spcPts val="32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sum +=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amt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 </a:t>
            </a:r>
            <a:r>
              <a:rPr lang="en-US" sz="2800" dirty="0" smtClean="0"/>
              <a:t>is short for 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sum = sum</a:t>
            </a:r>
            <a:r>
              <a:rPr lang="en-US" sz="2800" b="1" dirty="0" smtClean="0">
                <a:solidFill>
                  <a:srgbClr val="3D8963"/>
                </a:solidFill>
              </a:rPr>
              <a:t>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+</a:t>
            </a:r>
            <a:r>
              <a:rPr lang="en-US" sz="2800" b="1" dirty="0" smtClean="0">
                <a:solidFill>
                  <a:srgbClr val="3D8963"/>
                </a:solidFill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amt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85DD89EF-CB9F-4772-8E9F-1FA39509228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x += 5;  </a:t>
            </a:r>
            <a:r>
              <a:rPr lang="en-US" altLang="en-US" sz="2800" smtClean="0"/>
              <a:t>means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x = x + 5;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x -= 5;  </a:t>
            </a:r>
            <a:r>
              <a:rPr lang="en-US" altLang="en-US" sz="2800" smtClean="0"/>
              <a:t>means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x = x –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x *= 5;  </a:t>
            </a:r>
            <a:r>
              <a:rPr lang="en-US" altLang="en-US" sz="2800" smtClean="0"/>
              <a:t>means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x = x *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x /= 5;  </a:t>
            </a:r>
            <a:r>
              <a:rPr lang="en-US" altLang="en-US" sz="2800" smtClean="0"/>
              <a:t>means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x = x /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 x %= 5;  </a:t>
            </a:r>
            <a:r>
              <a:rPr lang="en-US" altLang="en-US" sz="2800" smtClean="0"/>
              <a:t>means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x = x % 5;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 smtClean="0"/>
              <a:t>The right hand side is evaluated before the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combined assignment operation is done.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x *= a + b;</a:t>
            </a:r>
            <a:r>
              <a:rPr lang="en-US" altLang="en-US" sz="2800" smtClean="0"/>
              <a:t>  </a:t>
            </a:r>
            <a:r>
              <a:rPr lang="en-US" altLang="en-US" sz="2400" smtClean="0"/>
              <a:t> </a:t>
            </a:r>
            <a:r>
              <a:rPr lang="en-US" altLang="en-US" sz="2800" smtClean="0"/>
              <a:t>means   </a:t>
            </a:r>
            <a:r>
              <a:rPr lang="en-US" altLang="en-US" sz="2400" smtClean="0"/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x = x * (a + b);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41FE0409-37F7-4F18-A14F-3AF7E2F524A0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3.7 Formatting Output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We can control how output displays for numeric and string data</a:t>
            </a:r>
          </a:p>
          <a:p>
            <a:pPr lvl="1" eaLnBrk="1" hangingPunct="1"/>
            <a:r>
              <a:rPr lang="en-US" altLang="en-US" smtClean="0"/>
              <a:t>size</a:t>
            </a:r>
          </a:p>
          <a:p>
            <a:pPr lvl="1" eaLnBrk="1" hangingPunct="1"/>
            <a:r>
              <a:rPr lang="en-US" altLang="en-US" smtClean="0"/>
              <a:t>position</a:t>
            </a:r>
          </a:p>
          <a:p>
            <a:pPr lvl="1" eaLnBrk="1" hangingPunct="1"/>
            <a:r>
              <a:rPr lang="en-US" altLang="en-US" smtClean="0"/>
              <a:t>number of digits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This requires the </a:t>
            </a:r>
            <a:r>
              <a:rPr lang="en-US" altLang="en-US" b="1" smtClean="0">
                <a:latin typeface="Courier New" panose="02070309020205020404" pitchFamily="49" charset="0"/>
              </a:rPr>
              <a:t>iomanip</a:t>
            </a:r>
            <a:r>
              <a:rPr lang="en-US" altLang="en-US" smtClean="0"/>
              <a:t> header file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352102B1-97EA-4686-B639-C2311ABF37E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Manipulators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Are used to control features of an output field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en-US" dirty="0" smtClean="0"/>
              <a:t>Some affect just the next value displayed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 err="1" smtClean="0">
                <a:solidFill>
                  <a:schemeClr val="accent2"/>
                </a:solidFill>
                <a:latin typeface="Courier New" pitchFamily="49" charset="0"/>
              </a:rPr>
              <a:t>setw</a:t>
            </a:r>
            <a:r>
              <a:rPr lang="en-US" altLang="en-US" sz="3200" b="1" dirty="0" smtClean="0">
                <a:solidFill>
                  <a:schemeClr val="accent2"/>
                </a:solidFill>
                <a:latin typeface="Courier New" pitchFamily="49" charset="0"/>
              </a:rPr>
              <a:t>(x)</a:t>
            </a:r>
            <a:r>
              <a:rPr lang="en-US" altLang="en-US" dirty="0" smtClean="0"/>
              <a:t>: Print a value in a field at least </a:t>
            </a:r>
            <a:r>
              <a:rPr lang="en-US" altLang="en-US" b="1" dirty="0" smtClean="0">
                <a:latin typeface="Courier New" pitchFamily="49" charset="0"/>
              </a:rPr>
              <a:t>x</a:t>
            </a:r>
            <a:r>
              <a:rPr lang="en-US" altLang="en-US" dirty="0" smtClean="0"/>
              <a:t> spaces wide.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It will use more spaces if the specified field width is not big enough.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It right-justifies the value if it does not require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 smtClean="0"/>
              <a:t> spaces.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Decimal points in floating-point values use a space.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All characters in strings, including space characters, use space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F1D24EE1-CEB6-4BBD-A02E-910CA3F4DC55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Stream Manipulators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affect values until changed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fixed</a:t>
            </a:r>
            <a:r>
              <a:rPr lang="en-US" altLang="en-US" smtClean="0"/>
              <a:t>: Use decimal notation (not E-notation) for floating-point values.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setprecision(x)</a:t>
            </a:r>
            <a:r>
              <a:rPr lang="en-US" altLang="en-US" smtClean="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When used with </a:t>
            </a:r>
            <a:r>
              <a:rPr lang="en-US" altLang="en-US" b="1" smtClean="0">
                <a:latin typeface="Courier New" panose="02070309020205020404" pitchFamily="49" charset="0"/>
              </a:rPr>
              <a:t>fixed</a:t>
            </a:r>
            <a:r>
              <a:rPr lang="en-US" altLang="en-US" smtClean="0"/>
              <a:t>, print floating-point value using </a:t>
            </a:r>
            <a:r>
              <a:rPr lang="en-US" altLang="en-US" b="1" smtClean="0">
                <a:latin typeface="Courier New" panose="02070309020205020404" pitchFamily="49" charset="0"/>
              </a:rPr>
              <a:t>x</a:t>
            </a:r>
            <a:r>
              <a:rPr lang="en-US" altLang="en-US" smtClean="0"/>
              <a:t> digits after the decimal.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Without </a:t>
            </a:r>
            <a:r>
              <a:rPr lang="en-US" altLang="en-US" b="1" smtClean="0">
                <a:latin typeface="Courier New" panose="02070309020205020404" pitchFamily="49" charset="0"/>
              </a:rPr>
              <a:t>fixed</a:t>
            </a:r>
            <a:r>
              <a:rPr lang="en-US" altLang="en-US" smtClean="0"/>
              <a:t>, print floating-point value using </a:t>
            </a:r>
            <a:r>
              <a:rPr lang="en-US" altLang="en-US" b="1" smtClean="0">
                <a:latin typeface="Courier New" panose="02070309020205020404" pitchFamily="49" charset="0"/>
              </a:rPr>
              <a:t>x</a:t>
            </a:r>
            <a:r>
              <a:rPr lang="en-US" altLang="en-US" smtClean="0"/>
              <a:t> significant digits.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Rounding is used if x is smaller than the number of significant digits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F7799BE0-4F39-4FC7-BBFD-2A5D9CED8385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Stream Manipulators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Some additional manipulators: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showpoint</a:t>
            </a:r>
            <a:r>
              <a:rPr lang="en-US" altLang="en-US" dirty="0" smtClean="0"/>
              <a:t>: Always print a decimal point for floating-point values.  This is useful with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altLang="en-US" dirty="0" smtClean="0"/>
              <a:t> when printing monetary values.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left, right</a:t>
            </a:r>
            <a:r>
              <a:rPr lang="en-US" altLang="en-US" b="1" dirty="0" smtClean="0">
                <a:latin typeface="Courier New" pitchFamily="49" charset="0"/>
              </a:rPr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left- or right justification of a value in a field.</a:t>
            </a: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A8830BD6-DA09-4B85-BF8E-EF95645C933C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 </a:t>
            </a:r>
            <a:r>
              <a:rPr lang="en-US" altLang="en-US" sz="3200" smtClean="0"/>
              <a:t>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3.6   Multiple and Combined Assignment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3.7   Formatting Output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3.8   Working with Characters and Strings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3.9   More Mathematical Library </a:t>
            </a:r>
            <a:r>
              <a:rPr lang="en-US" altLang="en-US" dirty="0" smtClean="0"/>
              <a:t>Functions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3.10 Random Numbers</a:t>
            </a:r>
            <a:endParaRPr lang="en-US" alt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E69584B9-DC88-415F-952C-F1A9558A2EE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Manipulator Examples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double e = 2.718;</a:t>
            </a:r>
            <a:r>
              <a:rPr lang="en-US" altLang="en-US" sz="2800" smtClean="0">
                <a:latin typeface="Courier New" panose="02070309020205020404" pitchFamily="49" charset="0"/>
              </a:rPr>
              <a:t>         </a:t>
            </a:r>
            <a:endParaRPr lang="en-US" altLang="en-US" sz="2800" u="sng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double price = 18.0;</a:t>
            </a:r>
            <a:r>
              <a:rPr lang="en-US" altLang="en-US" sz="2800" smtClean="0">
                <a:latin typeface="Courier New" panose="02070309020205020404" pitchFamily="49" charset="0"/>
              </a:rPr>
              <a:t>           </a:t>
            </a:r>
            <a:r>
              <a:rPr lang="en-US" altLang="en-US" sz="2800" u="sng" smtClean="0">
                <a:solidFill>
                  <a:schemeClr val="accent2"/>
                </a:solidFill>
              </a:rPr>
              <a:t>Displays</a:t>
            </a:r>
            <a:r>
              <a:rPr lang="en-US" altLang="en-US" sz="2800" smtClean="0">
                <a:solidFill>
                  <a:schemeClr val="accent2"/>
                </a:solidFill>
              </a:rPr>
              <a:t>  </a:t>
            </a:r>
            <a:endParaRPr lang="en-US" altLang="en-US" sz="2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setw(8) &lt;&lt; e &lt;&lt; endl;</a:t>
            </a:r>
            <a:r>
              <a:rPr lang="en-US" altLang="en-US" sz="2800" smtClean="0">
                <a:latin typeface="Courier New" panose="02070309020205020404" pitchFamily="49" charset="0"/>
              </a:rPr>
              <a:t>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^^^2.718</a:t>
            </a:r>
            <a:r>
              <a:rPr lang="en-US" altLang="en-US" sz="28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left &lt;&lt; setw(8) &lt;&lt;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&lt;&lt; endl;</a:t>
            </a:r>
            <a:r>
              <a:rPr lang="en-US" altLang="en-US" sz="2800" smtClean="0">
                <a:latin typeface="Courier New" panose="02070309020205020404" pitchFamily="49" charset="0"/>
              </a:rPr>
              <a:t>  </a:t>
            </a:r>
            <a:r>
              <a:rPr lang="en-US" altLang="en-US" sz="2800" smtClean="0"/>
              <a:t> 				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2.718^^^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setprecision(2);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e &lt;&lt; endl;</a:t>
            </a:r>
            <a:r>
              <a:rPr lang="en-US" altLang="en-US" sz="2800" smtClean="0">
                <a:latin typeface="Courier New" panose="02070309020205020404" pitchFamily="49" charset="0"/>
              </a:rPr>
              <a:t>         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2.7</a:t>
            </a:r>
            <a:r>
              <a:rPr lang="en-US" altLang="en-US" sz="280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fixed &lt;&lt; e &lt;&lt; endl;</a:t>
            </a:r>
            <a:r>
              <a:rPr lang="en-US" altLang="en-US" sz="2800" smtClean="0">
                <a:latin typeface="Courier New" panose="02070309020205020404" pitchFamily="49" charset="0"/>
              </a:rPr>
              <a:t>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2.72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cout &lt;&lt; setw(6) &lt;&lt; price;</a:t>
            </a:r>
            <a:r>
              <a:rPr lang="en-US" altLang="en-US" sz="2800" smtClean="0">
                <a:latin typeface="Courier New" panose="02070309020205020404" pitchFamily="49" charset="0"/>
              </a:rPr>
              <a:t>  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18.00^</a:t>
            </a:r>
            <a:r>
              <a:rPr lang="en-US" altLang="en-US" sz="280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1012F5C6-9E5A-4035-8683-D40D0CA9F08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6705600" y="2133600"/>
            <a:ext cx="1981200" cy="3733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3.8 Working with Characters and Strings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382000" cy="32004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: holds a single character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: holds a sequence of characters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Both can be used in 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Both can be displayed with </a:t>
            </a:r>
            <a:r>
              <a:rPr lang="en-US" altLang="en-US" b="1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anose="02070309020205020404" pitchFamily="49" charset="0"/>
              </a:rPr>
              <a:t>&lt;&lt;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A145A2C4-5172-42EF-B670-8949AFAEF09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Input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Reading in a string object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string str;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cin &gt;&gt; str;</a:t>
            </a:r>
            <a:r>
              <a:rPr lang="en-US" altLang="en-US" smtClean="0"/>
              <a:t>               // Reads in a string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                                 // with no blanks 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getline(cin,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str);</a:t>
            </a:r>
            <a:r>
              <a:rPr lang="en-US" altLang="en-US" smtClean="0"/>
              <a:t> // Reads in a string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                                 // that may contain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                                 // blanks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4389A0C6-F1BF-4075-A916-1871F12AA60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Input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839200" cy="4343400"/>
          </a:xfrm>
        </p:spPr>
        <p:txBody>
          <a:bodyPr/>
          <a:lstStyle/>
          <a:p>
            <a:pPr eaLnBrk="1" hangingPunct="1">
              <a:lnSpc>
                <a:spcPts val="3400"/>
              </a:lnSpc>
              <a:buFontTx/>
              <a:buNone/>
            </a:pPr>
            <a:r>
              <a:rPr lang="en-US" altLang="en-US" smtClean="0"/>
              <a:t>Reading in a character: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char ch;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cin &gt;&gt; ch;</a:t>
            </a:r>
            <a:r>
              <a:rPr lang="en-US" altLang="en-US" smtClean="0"/>
              <a:t>     // Reads in any non-blank char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cin.get(ch);</a:t>
            </a:r>
            <a:r>
              <a:rPr lang="en-US" altLang="en-US" smtClean="0"/>
              <a:t> // Reads in </a:t>
            </a:r>
            <a:r>
              <a:rPr lang="en-US" altLang="en-US" i="1" smtClean="0"/>
              <a:t>any</a:t>
            </a:r>
            <a:r>
              <a:rPr lang="en-US" altLang="en-US" smtClean="0"/>
              <a:t> char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ch=cin.get();</a:t>
            </a:r>
            <a:r>
              <a:rPr lang="en-US" altLang="en-US" smtClean="0"/>
              <a:t>// Reads in </a:t>
            </a:r>
            <a:r>
              <a:rPr lang="en-US" altLang="en-US" i="1" smtClean="0"/>
              <a:t>any</a:t>
            </a:r>
            <a:r>
              <a:rPr lang="en-US" altLang="en-US" smtClean="0"/>
              <a:t> char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cin.ignore();</a:t>
            </a:r>
            <a:r>
              <a:rPr lang="en-US" altLang="en-US" smtClean="0"/>
              <a:t>// Skips over next char in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</a:t>
            </a:r>
            <a:r>
              <a:rPr lang="en-US" altLang="en-US" smtClean="0"/>
              <a:t>    // the input buffer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23A73C8F-A766-4589-9CF5-C436832EEAA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cin.ignore()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876800"/>
          </a:xfrm>
        </p:spPr>
        <p:txBody>
          <a:bodyPr/>
          <a:lstStyle/>
          <a:p>
            <a:pPr eaLnBrk="1" hangingPunct="1">
              <a:lnSpc>
                <a:spcPts val="3400"/>
              </a:lnSpc>
              <a:buFontTx/>
              <a:buNone/>
              <a:defRPr/>
            </a:pPr>
            <a:r>
              <a:rPr lang="en-US" altLang="en-US" dirty="0" smtClean="0"/>
              <a:t>General form: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itchFamily="49" charset="0"/>
              </a:rPr>
              <a:t>cin.ignore</a:t>
            </a:r>
            <a:r>
              <a:rPr lang="en-US" altLang="en-US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itchFamily="49" charset="0"/>
              </a:rPr>
              <a:t>n,c</a:t>
            </a:r>
            <a:r>
              <a:rPr lang="en-US" altLang="en-US" b="1" dirty="0" smtClean="0">
                <a:solidFill>
                  <a:srgbClr val="3D8963"/>
                </a:solidFill>
                <a:latin typeface="Courier New" pitchFamily="49" charset="0"/>
              </a:rPr>
              <a:t>);</a:t>
            </a:r>
            <a:endParaRPr lang="en-US" altLang="en-US" dirty="0" smtClean="0"/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latin typeface="Courier New" pitchFamily="49" charset="0"/>
              </a:rPr>
              <a:t>n </a:t>
            </a:r>
            <a:r>
              <a:rPr lang="en-US" altLang="en-US" dirty="0" smtClean="0"/>
              <a:t>– number of characters to skip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latin typeface="Courier New" pitchFamily="49" charset="0"/>
              </a:rPr>
              <a:t>c </a:t>
            </a:r>
            <a:r>
              <a:rPr lang="en-US" altLang="en-US" dirty="0" smtClean="0"/>
              <a:t>– stop when character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dirty="0" smtClean="0"/>
              <a:t> is encountered</a:t>
            </a:r>
          </a:p>
          <a:p>
            <a:pPr marL="0" indent="0" eaLnBrk="1" hangingPunct="1">
              <a:lnSpc>
                <a:spcPts val="34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dirty="0" smtClean="0"/>
              <a:t>How it works: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stops if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dirty="0" smtClean="0"/>
              <a:t> is encountered before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 smtClean="0"/>
              <a:t> characters have been skipped.  Otherwise,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 smtClean="0"/>
              <a:t> characters are skipped.</a:t>
            </a:r>
          </a:p>
          <a:p>
            <a:pPr eaLnBrk="1" hangingPunct="1">
              <a:lnSpc>
                <a:spcPts val="34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/>
              <a:t>to skip a single character</a:t>
            </a:r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3631DA56-A99D-45D9-9399-C68881DD5BE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Member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length() </a:t>
            </a:r>
            <a:r>
              <a:rPr lang="en-US" sz="2800" dirty="0" smtClean="0"/>
              <a:t>– the number of characters in a string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firstPrez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="George Washington";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size=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firstPrez.length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 // size is 17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length() </a:t>
            </a:r>
            <a:r>
              <a:rPr lang="en-US" sz="2800" dirty="0" smtClean="0"/>
              <a:t>includes blank characters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/>
              <a:t>does not include the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 </a:t>
            </a:r>
            <a:r>
              <a:rPr lang="en-US" sz="2800" dirty="0" smtClean="0"/>
              <a:t>null character that terminates the string</a:t>
            </a:r>
            <a:endParaRPr lang="en-US" sz="28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4331CED4-1253-4528-9D17-755ECC7FFE1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79877" name="Rectangle 8"/>
          <p:cNvSpPr>
            <a:spLocks noChangeArrowheads="1"/>
          </p:cNvSpPr>
          <p:nvPr/>
        </p:nvSpPr>
        <p:spPr bwMode="auto">
          <a:xfrm>
            <a:off x="5238750" y="4191000"/>
            <a:ext cx="1085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 b="1" baseline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Member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800" dirty="0" smtClean="0"/>
              <a:t>assign() – put repeated characters in a string. </a:t>
            </a:r>
            <a:r>
              <a:rPr lang="en-US" sz="2800" dirty="0"/>
              <a:t>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800" dirty="0" smtClean="0"/>
              <a:t>It can be used for formatting output.</a:t>
            </a:r>
          </a:p>
          <a:p>
            <a:pPr marL="0" indent="0" eaLnBrk="1" hangingPunct="1">
              <a:lnSpc>
                <a:spcPts val="2000"/>
              </a:lnSpc>
              <a:spcBef>
                <a:spcPct val="30000"/>
              </a:spcBef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lnSpc>
                <a:spcPts val="2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 equals;</a:t>
            </a:r>
          </a:p>
          <a:p>
            <a:pPr marL="0" indent="0" eaLnBrk="1" hangingPunct="1">
              <a:lnSpc>
                <a:spcPts val="2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equals.assign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(80,'=');</a:t>
            </a:r>
          </a:p>
          <a:p>
            <a:pPr marL="0" indent="0" eaLnBrk="1" hangingPunct="1">
              <a:lnSpc>
                <a:spcPts val="2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0" indent="0" eaLnBrk="1" hangingPunct="1">
              <a:lnSpc>
                <a:spcPts val="2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&lt;&lt; equals &lt;&lt;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lnSpc>
                <a:spcPts val="2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&lt;&lt; "Total: " &lt;&lt; total &lt;&lt;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C510623B-E182-47C2-82DD-664DAAB074BC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/>
          </a:p>
        </p:txBody>
      </p:sp>
      <p:sp>
        <p:nvSpPr>
          <p:cNvPr id="81925" name="Rectangle 8"/>
          <p:cNvSpPr>
            <a:spLocks noChangeArrowheads="1"/>
          </p:cNvSpPr>
          <p:nvPr/>
        </p:nvSpPr>
        <p:spPr bwMode="auto">
          <a:xfrm>
            <a:off x="5238750" y="4191000"/>
            <a:ext cx="1085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 b="1" baseline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Operators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= </a:t>
            </a:r>
            <a:r>
              <a:rPr lang="en-US" altLang="en-US" sz="2800" smtClean="0"/>
              <a:t>Assigns a value to a string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string words;</a:t>
            </a:r>
          </a:p>
          <a:p>
            <a:pPr eaLnBrk="1" hangingPunct="1"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words = "Tasty ";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</a:t>
            </a:r>
            <a:r>
              <a:rPr lang="en-US" altLang="en-US" sz="2800" smtClean="0"/>
              <a:t> Joins two strings together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string s1 = "hot", s2 = "dog";</a:t>
            </a:r>
          </a:p>
          <a:p>
            <a:pPr eaLnBrk="1" hangingPunct="1"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string food = s1 + s2; 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food = "hotdog"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+=</a:t>
            </a:r>
            <a:r>
              <a:rPr lang="en-US" altLang="en-US" sz="2800" smtClean="0"/>
              <a:t> Concatenates a string onto the end of another one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words += food;</a:t>
            </a:r>
            <a:r>
              <a:rPr lang="en-US" altLang="en-US" sz="2800" smtClean="0">
                <a:latin typeface="Courier New" panose="02070309020205020404" pitchFamily="49" charset="0"/>
              </a:rPr>
              <a:t> 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// words now = "Tasty hotdog"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9017B58F-1B9C-4C71-9865-03F26600812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C-Strings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 C-string is stored as an array of characters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The programmer must indicate the maximum number of characters at definition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int SIZE = 5;</a:t>
            </a:r>
            <a:r>
              <a:rPr lang="en-US" altLang="en-US" sz="2400" smtClean="0"/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char temp[SIZE] = "Hot";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NULL character (</a:t>
            </a:r>
            <a:r>
              <a:rPr lang="en-US" altLang="en-US" sz="2800" b="1" smtClean="0">
                <a:latin typeface="Courier New" panose="02070309020205020404" pitchFamily="49" charset="0"/>
              </a:rPr>
              <a:t>\0</a:t>
            </a:r>
            <a:r>
              <a:rPr lang="en-US" altLang="en-US" sz="2800" smtClean="0"/>
              <a:t>) is placed after final character to mark the end of the string</a:t>
            </a:r>
          </a:p>
          <a:p>
            <a:pPr eaLnBrk="1" hangingPunct="1">
              <a:spcBef>
                <a:spcPct val="110000"/>
              </a:spcBef>
            </a:pPr>
            <a:r>
              <a:rPr lang="en-US" altLang="en-US" sz="2800" smtClean="0"/>
              <a:t>The programmer must make sure that the array is big enough for desired use.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temp</a:t>
            </a:r>
            <a:r>
              <a:rPr lang="en-US" altLang="en-US" sz="2800" smtClean="0"/>
              <a:t> can hold up to 4 characters plus the </a:t>
            </a:r>
            <a:r>
              <a:rPr lang="en-US" altLang="en-US" sz="2800" b="1" smtClean="0">
                <a:latin typeface="Courier New" panose="02070309020205020404" pitchFamily="49" charset="0"/>
              </a:rPr>
              <a:t>\0</a:t>
            </a:r>
            <a:r>
              <a:rPr lang="en-US" altLang="en-US" sz="2800" smtClean="0"/>
              <a:t>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C5DD7614-32C3-472A-AC0F-A2CFE087C1E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/>
          </a:p>
        </p:txBody>
      </p:sp>
      <p:sp>
        <p:nvSpPr>
          <p:cNvPr id="86021" name="Rectangle 8"/>
          <p:cNvSpPr>
            <a:spLocks noChangeArrowheads="1"/>
          </p:cNvSpPr>
          <p:nvPr/>
        </p:nvSpPr>
        <p:spPr bwMode="auto">
          <a:xfrm>
            <a:off x="5238750" y="4191000"/>
            <a:ext cx="1085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 b="1" baseline="0">
              <a:latin typeface="Courier New" panose="02070309020205020404" pitchFamily="49" charset="0"/>
            </a:endParaRPr>
          </a:p>
        </p:txBody>
      </p:sp>
      <p:grpSp>
        <p:nvGrpSpPr>
          <p:cNvPr id="86022" name="Group 77"/>
          <p:cNvGrpSpPr>
            <a:grpSpLocks/>
          </p:cNvGrpSpPr>
          <p:nvPr/>
        </p:nvGrpSpPr>
        <p:grpSpPr bwMode="auto">
          <a:xfrm>
            <a:off x="2209800" y="4267200"/>
            <a:ext cx="3505200" cy="457200"/>
            <a:chOff x="1776" y="3888"/>
            <a:chExt cx="2160" cy="288"/>
          </a:xfrm>
        </p:grpSpPr>
        <p:grpSp>
          <p:nvGrpSpPr>
            <p:cNvPr id="86023" name="Group 75"/>
            <p:cNvGrpSpPr>
              <a:grpSpLocks/>
            </p:cNvGrpSpPr>
            <p:nvPr/>
          </p:nvGrpSpPr>
          <p:grpSpPr bwMode="auto">
            <a:xfrm>
              <a:off x="1776" y="3888"/>
              <a:ext cx="2160" cy="288"/>
              <a:chOff x="1776" y="3888"/>
              <a:chExt cx="2160" cy="288"/>
            </a:xfrm>
          </p:grpSpPr>
          <p:sp>
            <p:nvSpPr>
              <p:cNvPr id="86025" name="Rectangle 70"/>
              <p:cNvSpPr>
                <a:spLocks noChangeArrowheads="1"/>
              </p:cNvSpPr>
              <p:nvPr/>
            </p:nvSpPr>
            <p:spPr bwMode="auto">
              <a:xfrm>
                <a:off x="1776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6" name="Rectangle 71"/>
              <p:cNvSpPr>
                <a:spLocks noChangeArrowheads="1"/>
              </p:cNvSpPr>
              <p:nvPr/>
            </p:nvSpPr>
            <p:spPr bwMode="auto">
              <a:xfrm>
                <a:off x="2208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7" name="Rectangle 72"/>
              <p:cNvSpPr>
                <a:spLocks noChangeArrowheads="1"/>
              </p:cNvSpPr>
              <p:nvPr/>
            </p:nvSpPr>
            <p:spPr bwMode="auto">
              <a:xfrm>
                <a:off x="2640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8" name="Rectangle 73"/>
              <p:cNvSpPr>
                <a:spLocks noChangeArrowheads="1"/>
              </p:cNvSpPr>
              <p:nvPr/>
            </p:nvSpPr>
            <p:spPr bwMode="auto">
              <a:xfrm>
                <a:off x="3072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9" name="Rectangle 74"/>
              <p:cNvSpPr>
                <a:spLocks noChangeArrowheads="1"/>
              </p:cNvSpPr>
              <p:nvPr/>
            </p:nvSpPr>
            <p:spPr bwMode="auto">
              <a:xfrm>
                <a:off x="3504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6024" name="Text Box 76"/>
            <p:cNvSpPr txBox="1">
              <a:spLocks noChangeArrowheads="1"/>
            </p:cNvSpPr>
            <p:nvPr/>
          </p:nvSpPr>
          <p:spPr bwMode="auto">
            <a:xfrm>
              <a:off x="1872" y="3888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 baseline="0">
                  <a:latin typeface="Courier New" panose="02070309020205020404" pitchFamily="49" charset="0"/>
                </a:rPr>
                <a:t>H   o   t  \0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C-String and Keyboard Input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305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Reading in a C-string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const int SIZE = 10;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char Cstr[SIZE];</a:t>
            </a:r>
            <a:r>
              <a:rPr lang="en-US" altLang="en-US" sz="240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cin &gt;&gt; Cstr;</a:t>
            </a:r>
            <a:r>
              <a:rPr lang="en-US" altLang="en-US" sz="2400" smtClean="0"/>
              <a:t>     // Reads in a C-string with no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/>
              <a:t>	                               // blanks. It will write past the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/>
              <a:t>	                               // end of the array if the input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/>
              <a:t>	                               // string is too long. </a:t>
            </a: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cin.getline(Cstr, SIZE);</a:t>
            </a:r>
            <a:r>
              <a:rPr lang="en-US" altLang="en-US" sz="2400" smtClean="0"/>
              <a:t> 	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400" smtClean="0"/>
              <a:t>	                               // Reads in a C-string that may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/>
              <a:t>	                               // contain blanks. Ensures that &lt;= 9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altLang="en-US" sz="2400" smtClean="0"/>
              <a:t>				  // chars are read in.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/>
              <a:t>You can also use </a:t>
            </a:r>
            <a:r>
              <a:rPr lang="en-US" altLang="en-US" sz="2400" b="1" smtClean="0">
                <a:latin typeface="Courier New" panose="02070309020205020404" pitchFamily="49" charset="0"/>
              </a:rPr>
              <a:t>setw()</a:t>
            </a:r>
            <a:r>
              <a:rPr lang="en-US" altLang="en-US" sz="2400" smtClean="0"/>
              <a:t> and </a:t>
            </a:r>
            <a:r>
              <a:rPr lang="en-US" altLang="en-US" sz="2400" b="1" smtClean="0">
                <a:latin typeface="Courier New" panose="02070309020205020404" pitchFamily="49" charset="0"/>
              </a:rPr>
              <a:t>width()</a:t>
            </a:r>
            <a:r>
              <a:rPr lang="en-US" altLang="en-US" sz="2400" smtClean="0"/>
              <a:t> to control input field widths</a:t>
            </a:r>
            <a:endParaRPr lang="en-US" altLang="en-US" sz="2400" smtClean="0">
              <a:latin typeface="Courier New" panose="02070309020205020404" pitchFamily="49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9B5993F3-4669-4710-8C39-1E93F425232C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3.1 The </a:t>
            </a:r>
            <a:r>
              <a:rPr lang="en-US" altLang="en-US" b="1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Object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mtClean="0"/>
              <a:t> is the standard input object</a:t>
            </a:r>
          </a:p>
          <a:p>
            <a:pPr eaLnBrk="1" hangingPunct="1"/>
            <a:r>
              <a:rPr lang="en-US" altLang="en-US" smtClean="0"/>
              <a:t>Like </a:t>
            </a:r>
            <a:r>
              <a:rPr lang="en-US" altLang="en-US" b="1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, requires </a:t>
            </a:r>
            <a:r>
              <a:rPr lang="en-US" altLang="en-US" b="1" smtClean="0">
                <a:latin typeface="Courier New" panose="02070309020205020404" pitchFamily="49" charset="0"/>
              </a:rPr>
              <a:t>iostream</a:t>
            </a:r>
            <a:r>
              <a:rPr lang="en-US" altLang="en-US" smtClean="0"/>
              <a:t> file</a:t>
            </a:r>
          </a:p>
          <a:p>
            <a:pPr eaLnBrk="1" hangingPunct="1"/>
            <a:r>
              <a:rPr lang="en-US" altLang="en-US" smtClean="0"/>
              <a:t>Used to read input from keyboard</a:t>
            </a:r>
          </a:p>
          <a:p>
            <a:pPr eaLnBrk="1" hangingPunct="1"/>
            <a:r>
              <a:rPr lang="en-US" altLang="en-US" smtClean="0"/>
              <a:t>Often used with </a:t>
            </a:r>
            <a:r>
              <a:rPr lang="en-US" altLang="en-US" b="1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 to display a user prompt first</a:t>
            </a:r>
          </a:p>
          <a:p>
            <a:pPr eaLnBrk="1" hangingPunct="1"/>
            <a:r>
              <a:rPr lang="en-US" altLang="en-US" smtClean="0"/>
              <a:t>Data is retrieved from </a:t>
            </a:r>
            <a:r>
              <a:rPr lang="en-US" altLang="en-US" b="1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with </a:t>
            </a:r>
            <a:r>
              <a:rPr lang="en-US" altLang="en-US" b="1" smtClean="0">
                <a:latin typeface="Courier New" panose="02070309020205020404" pitchFamily="49" charset="0"/>
              </a:rPr>
              <a:t>&gt;&gt;</a:t>
            </a:r>
            <a:r>
              <a:rPr lang="en-US" altLang="en-US" smtClean="0"/>
              <a:t>, the stream extraction operator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Input data is stored in one or more variables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F7989920-373A-42BA-9991-1F4A799B5814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C-String and Input Field Width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305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The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/>
              <a:t> stream manipulator can be used with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800" dirty="0" smtClean="0"/>
              <a:t> as well as with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When used with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800" dirty="0" smtClean="0"/>
              <a:t> and a target C-string array,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 smtClean="0"/>
              <a:t>limits the number of characters that are stored in the array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SIZE = 10;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char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Cstr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[SIZE];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&gt;&gt;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setw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(SIZE) &gt;&gt;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Cstr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r>
              <a:rPr lang="en-US" altLang="en-US" sz="2400" dirty="0" smtClean="0"/>
              <a:t> 	                               				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cin.width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 smtClean="0"/>
              <a:t>can also provide this limit</a:t>
            </a:r>
          </a:p>
          <a:p>
            <a:pPr marL="40005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cin.width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(SIZE);</a:t>
            </a:r>
          </a:p>
          <a:p>
            <a:pPr marL="40005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&gt;&gt;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Cstr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r>
              <a:rPr lang="en-US" altLang="en-US" sz="2400" dirty="0" smtClean="0"/>
              <a:t> 	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800" dirty="0" smtClean="0">
              <a:latin typeface="Courier New" pitchFamily="49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1E133D8B-0049-4E26-8843-033300609C84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C-String Initialization vs. Assignment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C-string can be initialized at the time of its creation, just like a string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int SIZE = 10;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char month[SIZE] = "April";</a:t>
            </a:r>
            <a:r>
              <a:rPr lang="en-US" altLang="en-US" sz="2800" b="1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However, a C-string cannot later be assigned a value using the = operator; you must use the </a:t>
            </a:r>
            <a:r>
              <a:rPr lang="en-US" altLang="en-US" sz="2800" b="1" smtClean="0">
                <a:latin typeface="Courier New" panose="02070309020205020404" pitchFamily="49" charset="0"/>
              </a:rPr>
              <a:t>strcpy()</a:t>
            </a:r>
            <a:r>
              <a:rPr lang="en-US" altLang="en-US" sz="2800" smtClean="0"/>
              <a:t> function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char month[SIZE];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month = "August"         // wrong!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strcpy(month, "August"); //correct</a:t>
            </a:r>
            <a:endParaRPr lang="en-US" altLang="en-US" sz="2800" b="1" smtClean="0">
              <a:latin typeface="Courier New" panose="02070309020205020404" pitchFamily="49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FF3460A9-282F-4AFA-AC87-99273674A55C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More on C-Strings and Keyboard Input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 </a:t>
            </a:r>
            <a:r>
              <a:rPr lang="en-US" altLang="en-US" sz="2800" smtClean="0"/>
              <a:t>can be used to put a single word from the keyboard into a C-string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programmer must use </a:t>
            </a:r>
            <a:r>
              <a:rPr lang="en-US" alt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cin.getline() </a:t>
            </a:r>
            <a:r>
              <a:rPr lang="en-US" altLang="en-US" sz="2800" smtClean="0"/>
              <a:t>to read an input string that contains spaces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Note that </a:t>
            </a:r>
            <a:r>
              <a:rPr lang="en-US" alt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cin.getline() ≠ getline()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programmer must indicate the target C-string and maximum number of characters to read: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const int SIZE = 25;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char name[SIZE];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cout &lt;&lt; "What's your name? 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cin.getline(name, SIZE);</a:t>
            </a:r>
            <a:endParaRPr lang="en-US" altLang="en-US" sz="2800" b="1" smtClean="0">
              <a:latin typeface="Courier New" panose="02070309020205020404" pitchFamily="49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5200C5B8-2D50-4130-8088-4CF15854757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3.9 More Mathematical Library Functions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require </a:t>
            </a:r>
            <a:r>
              <a:rPr lang="en-US" altLang="en-US" b="1" smtClean="0">
                <a:latin typeface="Courier New" panose="02070309020205020404" pitchFamily="49" charset="0"/>
              </a:rPr>
              <a:t>cmath</a:t>
            </a:r>
            <a:r>
              <a:rPr lang="en-US" altLang="en-US" smtClean="0"/>
              <a:t> header 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They take </a:t>
            </a:r>
            <a:r>
              <a:rPr lang="en-US" altLang="en-US" b="1" smtClean="0">
                <a:latin typeface="Courier New" panose="02070309020205020404" pitchFamily="49" charset="0"/>
              </a:rPr>
              <a:t>double</a:t>
            </a:r>
            <a:r>
              <a:rPr lang="en-US" altLang="en-US" smtClean="0"/>
              <a:t> arguments and return a </a:t>
            </a:r>
            <a:r>
              <a:rPr lang="en-US" altLang="en-US" b="1" smtClean="0">
                <a:latin typeface="Courier New" panose="02070309020205020404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commonly used functions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E4E311C1-8339-4B69-B339-34273C2C30EB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/>
          </a:p>
        </p:txBody>
      </p:sp>
      <p:graphicFrame>
        <p:nvGraphicFramePr>
          <p:cNvPr id="17476" name="Group 68"/>
          <p:cNvGraphicFramePr>
            <a:graphicFrameLocks noGrp="1"/>
          </p:cNvGraphicFramePr>
          <p:nvPr/>
        </p:nvGraphicFramePr>
        <p:xfrm>
          <a:off x="2286000" y="3581400"/>
          <a:ext cx="5257800" cy="2711452"/>
        </p:xfrm>
        <a:graphic>
          <a:graphicData uri="http://schemas.openxmlformats.org/drawingml/2006/table">
            <a:tbl>
              <a:tblPr/>
              <a:tblGrid>
                <a:gridCol w="124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abs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Absolute value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sin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Sine 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cos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Cosine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tan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Tangent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 root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Natural (e) log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pow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Raise to a power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3.10 Random Numbers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R</a:t>
            </a:r>
            <a:r>
              <a:rPr lang="en-US" sz="2800" dirty="0" smtClean="0"/>
              <a:t>andom number - a value that is chosen from a set of values.  Each value in the set has an equal likelihood of being chosen.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Random numbers are used in games and in simulations.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You have to use the </a:t>
            </a:r>
            <a:r>
              <a:rPr lang="en-US" sz="2800" b="1" dirty="0" err="1" smtClean="0">
                <a:latin typeface="Courier New" pitchFamily="49" charset="0"/>
              </a:rPr>
              <a:t>cstdlib</a:t>
            </a:r>
            <a:r>
              <a:rPr lang="en-US" sz="2800" dirty="0" smtClean="0"/>
              <a:t> header file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B7187036-619E-4C79-A2D5-24EFD581C5D3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Random Numbers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rand</a:t>
            </a:r>
            <a:r>
              <a:rPr lang="en-US" altLang="en-US" sz="280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mtClean="0"/>
              <a:t>Returns a random number between </a:t>
            </a:r>
            <a:r>
              <a:rPr lang="en-US" altLang="en-US" b="1" smtClean="0">
                <a:latin typeface="Courier New" panose="02070309020205020404" pitchFamily="49" charset="0"/>
              </a:rPr>
              <a:t>0</a:t>
            </a:r>
            <a:r>
              <a:rPr lang="en-US" altLang="en-US" smtClean="0"/>
              <a:t> and the largest </a:t>
            </a:r>
            <a:r>
              <a:rPr lang="en-US" altLang="en-US" b="1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the computer holds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mtClean="0"/>
              <a:t>Will yield the same sequence of numbers each time the program is run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srand(x)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mtClean="0"/>
              <a:t>Initializes random number generator with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unsigned int x</a:t>
            </a:r>
            <a:r>
              <a:rPr lang="en-US" altLang="en-US" smtClean="0"/>
              <a:t>. </a:t>
            </a:r>
            <a:r>
              <a:rPr lang="en-US" altLang="en-US" b="1" smtClean="0">
                <a:latin typeface="Courier New" panose="02070309020205020404" pitchFamily="49" charset="0"/>
              </a:rPr>
              <a:t>x</a:t>
            </a:r>
            <a:r>
              <a:rPr lang="en-US" altLang="en-US" smtClean="0"/>
              <a:t> is the “seed value”.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/>
              <a:t>This should be called at most once in a program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smtClean="0">
              <a:latin typeface="Courier New" panose="02070309020205020404" pitchFamily="49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24FD9AEA-8687-4044-8917-57A619CFF4F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Random Numbers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time() </a:t>
            </a:r>
            <a:r>
              <a:rPr lang="en-US" sz="2800" dirty="0" smtClean="0"/>
              <a:t>to generate different seed values each time that a program runs:</a:t>
            </a:r>
          </a:p>
          <a:p>
            <a:pPr marL="400050" lvl="1" indent="0" eaLnBrk="1" hangingPunct="1">
              <a:lnSpc>
                <a:spcPts val="2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//needed for time()</a:t>
            </a:r>
          </a:p>
          <a:p>
            <a:pPr marL="400050" lvl="1" indent="0" eaLnBrk="1" hangingPunct="1">
              <a:lnSpc>
                <a:spcPts val="2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00050" lvl="1" indent="0" eaLnBrk="1" hangingPunct="1">
              <a:lnSpc>
                <a:spcPts val="2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seed = time(0);</a:t>
            </a:r>
          </a:p>
          <a:p>
            <a:pPr marL="400050" lvl="1" indent="0" eaLnBrk="1" hangingPunct="1">
              <a:lnSpc>
                <a:spcPts val="2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(seed);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sz="2800" dirty="0" smtClean="0"/>
              <a:t>Random numbers can be scaled to a range:</a:t>
            </a:r>
          </a:p>
          <a:p>
            <a:pPr marL="400050" lvl="1" indent="0" eaLnBrk="1" hangingPunct="1">
              <a:lnSpc>
                <a:spcPts val="2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max=6;</a:t>
            </a:r>
          </a:p>
          <a:p>
            <a:pPr marL="400050" lvl="1" indent="0" eaLnBrk="1" hangingPunct="1">
              <a:lnSpc>
                <a:spcPts val="2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 eaLnBrk="1" hangingPunct="1">
              <a:lnSpc>
                <a:spcPts val="2500"/>
              </a:lnSpc>
              <a:spcBef>
                <a:spcPct val="30000"/>
              </a:spcBef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rand() % max + 1;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800" b="1" dirty="0" smtClean="0">
              <a:latin typeface="Courier New" pitchFamily="49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34F3BB0C-731E-4374-B602-CFED7B0B7FF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Object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User input goes from keyboard to the input buffer, where it is stored as characters</a:t>
            </a:r>
          </a:p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converts the data to the type that matches the variable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height;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cout &lt;&lt; "How tall is the room? ";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cin  &gt;&gt; height;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5219EDC1-6B3A-439F-AE17-331D1B4EBF2B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Object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0772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be used to input </a:t>
            </a:r>
            <a:r>
              <a:rPr lang="en-US" altLang="en-US" sz="2800" smtClean="0">
                <a:cs typeface="Arial" panose="020B0604020202020204" pitchFamily="34" charset="0"/>
              </a:rPr>
              <a:t>multiple values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cin &gt;&gt; height &gt;&gt; width;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Multiple values from keyboard must be separated by spaces or [Enter]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Must press [Enter] after typing last value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Multiple values need not all be of the same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smtClean="0"/>
              <a:t>Order is important; first value entered is stored in first variable, etc.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80B8EBC0-D53D-4CE7-AE46-6293485B2FEB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3.2 Mathematical Expressions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/>
              <a:t>An expression is something that can be evaluated to produce a value.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/>
              <a:t>It can be a constant, a variable, or a combination of constants and variables combined with operators and grouping symbols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/>
              <a:t>We can create complex expressions using multiple mathematical operators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800" dirty="0" smtClean="0"/>
              <a:t>Examples of mathematical expressions</a:t>
            </a:r>
            <a:r>
              <a:rPr lang="en-US" dirty="0" smtClean="0"/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en-US" dirty="0" smtClean="0"/>
              <a:t>	  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2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height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a + b / c</a:t>
            </a:r>
            <a:r>
              <a:rPr lang="en-US" sz="2800" b="1" dirty="0" smtClean="0">
                <a:latin typeface="Courier New" pitchFamily="49" charset="0"/>
              </a:rPr>
              <a:t>     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E53DDC4B-1A85-4F8C-B88F-CEF38047CE5C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925512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Mathematical Expressions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458200" cy="43434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Can be used in assignment statements, with </a:t>
            </a:r>
            <a:r>
              <a:rPr lang="en-US" altLang="en-US" b="1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, and in other types of statements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Examples: </a:t>
            </a:r>
          </a:p>
          <a:p>
            <a:pPr lvl="1" eaLnBrk="1" hangingPunct="1">
              <a:spcBef>
                <a:spcPct val="70000"/>
              </a:spcBef>
              <a:buFontTx/>
              <a:buNone/>
            </a:pPr>
            <a:r>
              <a:rPr lang="en-US" altLang="en-US" smtClean="0"/>
              <a:t>   </a:t>
            </a:r>
            <a:r>
              <a:rPr lang="en-US" altLang="en-US" b="1" smtClean="0">
                <a:latin typeface="Courier New" panose="02070309020205020404" pitchFamily="49" charset="0"/>
              </a:rPr>
              <a:t>area =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2 * PI * radius;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cout &lt;&lt;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"border is: " </a:t>
            </a:r>
            <a:r>
              <a:rPr lang="en-US" altLang="en-US" b="1" smtClean="0">
                <a:latin typeface="Courier New" panose="02070309020205020404" pitchFamily="49" charset="0"/>
              </a:rPr>
              <a:t>&lt;&lt;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(2*(l+w));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D64BE0D5-0537-4B4A-81B2-E67CC9182D4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/>
          </a:p>
        </p:txBody>
      </p:sp>
      <p:grpSp>
        <p:nvGrpSpPr>
          <p:cNvPr id="18437" name="Group 1030"/>
          <p:cNvGrpSpPr>
            <a:grpSpLocks/>
          </p:cNvGrpSpPr>
          <p:nvPr/>
        </p:nvGrpSpPr>
        <p:grpSpPr bwMode="auto">
          <a:xfrm>
            <a:off x="5867400" y="2819400"/>
            <a:ext cx="2057400" cy="1066800"/>
            <a:chOff x="3840" y="2016"/>
            <a:chExt cx="1296" cy="672"/>
          </a:xfrm>
        </p:grpSpPr>
        <p:sp>
          <p:nvSpPr>
            <p:cNvPr id="18444" name="Oval 1028"/>
            <p:cNvSpPr>
              <a:spLocks noChangeArrowheads="1"/>
            </p:cNvSpPr>
            <p:nvPr/>
          </p:nvSpPr>
          <p:spPr bwMode="auto">
            <a:xfrm>
              <a:off x="3840" y="2016"/>
              <a:ext cx="1248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1029"/>
            <p:cNvSpPr txBox="1">
              <a:spLocks noChangeArrowheads="1"/>
            </p:cNvSpPr>
            <p:nvPr/>
          </p:nvSpPr>
          <p:spPr bwMode="auto">
            <a:xfrm>
              <a:off x="3936" y="2160"/>
              <a:ext cx="120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accent2"/>
                  </a:solidFill>
                </a:rPr>
                <a:t>This is an expression</a:t>
              </a:r>
            </a:p>
          </p:txBody>
        </p:sp>
      </p:grpSp>
      <p:sp>
        <p:nvSpPr>
          <p:cNvPr id="18438" name="Line 1032"/>
          <p:cNvSpPr>
            <a:spLocks noChangeShapeType="1"/>
          </p:cNvSpPr>
          <p:nvPr/>
        </p:nvSpPr>
        <p:spPr bwMode="auto">
          <a:xfrm flipH="1">
            <a:off x="4572000" y="3276600"/>
            <a:ext cx="1295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9" name="Group 1036"/>
          <p:cNvGrpSpPr>
            <a:grpSpLocks/>
          </p:cNvGrpSpPr>
          <p:nvPr/>
        </p:nvGrpSpPr>
        <p:grpSpPr bwMode="auto">
          <a:xfrm>
            <a:off x="3581400" y="5029200"/>
            <a:ext cx="2133600" cy="1066800"/>
            <a:chOff x="3648" y="3504"/>
            <a:chExt cx="1344" cy="672"/>
          </a:xfrm>
        </p:grpSpPr>
        <p:sp>
          <p:nvSpPr>
            <p:cNvPr id="18442" name="Oval 1034"/>
            <p:cNvSpPr>
              <a:spLocks noChangeArrowheads="1"/>
            </p:cNvSpPr>
            <p:nvPr/>
          </p:nvSpPr>
          <p:spPr bwMode="auto">
            <a:xfrm>
              <a:off x="3648" y="3504"/>
              <a:ext cx="1344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3" name="Text Box 1035"/>
            <p:cNvSpPr txBox="1">
              <a:spLocks noChangeArrowheads="1"/>
            </p:cNvSpPr>
            <p:nvPr/>
          </p:nvSpPr>
          <p:spPr bwMode="auto">
            <a:xfrm>
              <a:off x="3648" y="3600"/>
              <a:ext cx="1296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accent2"/>
                  </a:solidFill>
                </a:rPr>
                <a:t>These are expressions</a:t>
              </a:r>
            </a:p>
          </p:txBody>
        </p:sp>
      </p:grpSp>
      <p:sp>
        <p:nvSpPr>
          <p:cNvPr id="18440" name="Line 1037"/>
          <p:cNvSpPr>
            <a:spLocks noChangeShapeType="1"/>
          </p:cNvSpPr>
          <p:nvPr/>
        </p:nvSpPr>
        <p:spPr bwMode="auto">
          <a:xfrm flipV="1">
            <a:off x="5715000" y="4648200"/>
            <a:ext cx="1295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38"/>
          <p:cNvSpPr>
            <a:spLocks noChangeShapeType="1"/>
          </p:cNvSpPr>
          <p:nvPr/>
        </p:nvSpPr>
        <p:spPr bwMode="auto">
          <a:xfrm flipH="1" flipV="1">
            <a:off x="4495800" y="4572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Operations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419100" y="1985963"/>
            <a:ext cx="8001000" cy="4267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In an expression with &gt; 1 operator, evaluate it in this order: 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</a:t>
            </a:r>
            <a:r>
              <a:rPr lang="en-US" altLang="en-US" smtClean="0"/>
              <a:t>( ) expressions in parentheses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3200" b="1" smtClean="0">
                <a:latin typeface="Courier New" panose="02070309020205020404" pitchFamily="49" charset="0"/>
              </a:rPr>
              <a:t>    -</a:t>
            </a:r>
            <a:r>
              <a:rPr lang="en-US" altLang="en-US" smtClean="0"/>
              <a:t> (unary negation) 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</a:t>
            </a:r>
            <a:r>
              <a:rPr lang="en-US" altLang="en-US" sz="3200" b="1" smtClean="0">
                <a:latin typeface="Courier New" panose="02070309020205020404" pitchFamily="49" charset="0"/>
              </a:rPr>
              <a:t>* /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en-US" altLang="en-US" sz="3200" b="1" smtClean="0">
                <a:latin typeface="Courier New" panose="02070309020205020404" pitchFamily="49" charset="0"/>
              </a:rPr>
              <a:t>% </a:t>
            </a:r>
            <a:r>
              <a:rPr lang="en-US" altLang="en-US" smtClean="0"/>
              <a:t>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</a:t>
            </a:r>
            <a:r>
              <a:rPr lang="en-US" altLang="en-US" sz="3200" b="1" smtClean="0">
                <a:latin typeface="Courier New" panose="02070309020205020404" pitchFamily="49" charset="0"/>
              </a:rPr>
              <a:t>+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en-US" altLang="en-US" sz="3200" b="1" smtClean="0">
                <a:latin typeface="Courier New" panose="02070309020205020404" pitchFamily="49" charset="0"/>
              </a:rPr>
              <a:t>- </a:t>
            </a:r>
            <a:r>
              <a:rPr lang="en-US" altLang="en-US" smtClean="0"/>
              <a:t> in order, left to right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Ex: In the expression </a:t>
            </a:r>
            <a:r>
              <a:rPr lang="en-US" altLang="en-US" sz="2800" b="1" smtClean="0">
                <a:latin typeface="Courier New" panose="02070309020205020404" pitchFamily="49" charset="0"/>
              </a:rPr>
              <a:t>2 + 2 * 2 – 2</a:t>
            </a:r>
            <a:r>
              <a:rPr lang="en-US" altLang="en-US" smtClean="0">
                <a:latin typeface="Courier New" panose="02070309020205020404" pitchFamily="49" charset="0"/>
              </a:rPr>
              <a:t> ,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3-</a:t>
            </a:r>
            <a:fld id="{0A1144F5-7D22-497C-9592-4B6842D89EF8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0485" name="Text Box 1035"/>
          <p:cNvSpPr txBox="1">
            <a:spLocks noChangeArrowheads="1"/>
          </p:cNvSpPr>
          <p:nvPr/>
        </p:nvSpPr>
        <p:spPr bwMode="auto">
          <a:xfrm>
            <a:off x="533400" y="3048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0">
                <a:solidFill>
                  <a:schemeClr val="accent2"/>
                </a:solidFill>
              </a:rPr>
              <a:t>Do first:</a:t>
            </a:r>
          </a:p>
        </p:txBody>
      </p:sp>
      <p:sp>
        <p:nvSpPr>
          <p:cNvPr id="20486" name="Text Box 1036"/>
          <p:cNvSpPr txBox="1">
            <a:spLocks noChangeArrowheads="1"/>
          </p:cNvSpPr>
          <p:nvPr/>
        </p:nvSpPr>
        <p:spPr bwMode="auto">
          <a:xfrm>
            <a:off x="509588" y="4191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0">
                <a:solidFill>
                  <a:schemeClr val="accent2"/>
                </a:solidFill>
              </a:rPr>
              <a:t>Do next:</a:t>
            </a:r>
          </a:p>
        </p:txBody>
      </p:sp>
      <p:sp>
        <p:nvSpPr>
          <p:cNvPr id="20487" name="Text Box 1038"/>
          <p:cNvSpPr txBox="1">
            <a:spLocks noChangeArrowheads="1"/>
          </p:cNvSpPr>
          <p:nvPr/>
        </p:nvSpPr>
        <p:spPr bwMode="auto">
          <a:xfrm>
            <a:off x="533400" y="36576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0">
                <a:solidFill>
                  <a:schemeClr val="accent2"/>
                </a:solidFill>
              </a:rPr>
              <a:t>Do next:</a:t>
            </a:r>
          </a:p>
        </p:txBody>
      </p:sp>
      <p:grpSp>
        <p:nvGrpSpPr>
          <p:cNvPr id="20488" name="Group 1040"/>
          <p:cNvGrpSpPr>
            <a:grpSpLocks/>
          </p:cNvGrpSpPr>
          <p:nvPr/>
        </p:nvGrpSpPr>
        <p:grpSpPr bwMode="auto">
          <a:xfrm>
            <a:off x="3619500" y="5845175"/>
            <a:ext cx="4610100" cy="592138"/>
            <a:chOff x="2280" y="3689"/>
            <a:chExt cx="2904" cy="373"/>
          </a:xfrm>
        </p:grpSpPr>
        <p:sp>
          <p:nvSpPr>
            <p:cNvPr id="20493" name="Text Box 1028"/>
            <p:cNvSpPr txBox="1">
              <a:spLocks noChangeArrowheads="1"/>
            </p:cNvSpPr>
            <p:nvPr/>
          </p:nvSpPr>
          <p:spPr bwMode="auto">
            <a:xfrm>
              <a:off x="3265" y="3696"/>
              <a:ext cx="8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1st</a:t>
              </a:r>
            </a:p>
          </p:txBody>
        </p:sp>
        <p:sp>
          <p:nvSpPr>
            <p:cNvPr id="20494" name="Rectangle 1030"/>
            <p:cNvSpPr>
              <a:spLocks noChangeArrowheads="1"/>
            </p:cNvSpPr>
            <p:nvPr/>
          </p:nvSpPr>
          <p:spPr bwMode="auto">
            <a:xfrm>
              <a:off x="2280" y="369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2nd</a:t>
              </a:r>
            </a:p>
          </p:txBody>
        </p:sp>
        <p:sp>
          <p:nvSpPr>
            <p:cNvPr id="20495" name="Rectangle 1032"/>
            <p:cNvSpPr>
              <a:spLocks noChangeArrowheads="1"/>
            </p:cNvSpPr>
            <p:nvPr/>
          </p:nvSpPr>
          <p:spPr bwMode="auto">
            <a:xfrm>
              <a:off x="4368" y="3689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chemeClr val="accent2"/>
                  </a:solidFill>
                </a:rPr>
                <a:t>3rd</a:t>
              </a:r>
            </a:p>
          </p:txBody>
        </p:sp>
      </p:grpSp>
      <p:sp>
        <p:nvSpPr>
          <p:cNvPr id="20489" name="Text Box 1036"/>
          <p:cNvSpPr txBox="1">
            <a:spLocks noChangeArrowheads="1"/>
          </p:cNvSpPr>
          <p:nvPr/>
        </p:nvSpPr>
        <p:spPr bwMode="auto">
          <a:xfrm>
            <a:off x="533400" y="4800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0">
                <a:solidFill>
                  <a:schemeClr val="accent2"/>
                </a:solidFill>
              </a:rPr>
              <a:t>Do last:</a:t>
            </a:r>
          </a:p>
        </p:txBody>
      </p:sp>
      <p:cxnSp>
        <p:nvCxnSpPr>
          <p:cNvPr id="20490" name="Straight Arrow Connector 2"/>
          <p:cNvCxnSpPr>
            <a:cxnSpLocks noChangeShapeType="1"/>
          </p:cNvCxnSpPr>
          <p:nvPr/>
        </p:nvCxnSpPr>
        <p:spPr bwMode="auto">
          <a:xfrm flipV="1">
            <a:off x="5638800" y="5703888"/>
            <a:ext cx="152400" cy="163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Straight Arrow Connector 4"/>
          <p:cNvCxnSpPr>
            <a:cxnSpLocks noChangeShapeType="1"/>
          </p:cNvCxnSpPr>
          <p:nvPr/>
        </p:nvCxnSpPr>
        <p:spPr bwMode="auto">
          <a:xfrm flipV="1">
            <a:off x="4572000" y="5748338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Straight Arrow Connector 6"/>
          <p:cNvCxnSpPr>
            <a:cxnSpLocks noChangeShapeType="1"/>
          </p:cNvCxnSpPr>
          <p:nvPr/>
        </p:nvCxnSpPr>
        <p:spPr bwMode="auto">
          <a:xfrm flipH="1" flipV="1">
            <a:off x="6705600" y="5703888"/>
            <a:ext cx="458788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thEd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9thEdTemplate.pot [Compatibility Mode]" id="{FCEFC6CC-3F65-4ED3-A325-83BFF6418119}" vid="{04D787A7-8634-4E04-A9C8-3F7C339287F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9thEdTemplate</Template>
  <TotalTime>1111</TotalTime>
  <Words>2142</Words>
  <Application>Microsoft Office PowerPoint</Application>
  <PresentationFormat>On-screen Show (4:3)</PresentationFormat>
  <Paragraphs>503</Paragraphs>
  <Slides>46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Times New Roman</vt:lpstr>
      <vt:lpstr>Arial</vt:lpstr>
      <vt:lpstr>Courier New</vt:lpstr>
      <vt:lpstr>9thEdTemplate</vt:lpstr>
      <vt:lpstr>Default Design</vt:lpstr>
      <vt:lpstr>Microsoft Equation 3.0</vt:lpstr>
      <vt:lpstr>PowerPoint Presentation</vt:lpstr>
      <vt:lpstr>Topics</vt:lpstr>
      <vt:lpstr>Topics (continued)</vt:lpstr>
      <vt:lpstr>3.1 The cin Object</vt:lpstr>
      <vt:lpstr>The cin Object</vt:lpstr>
      <vt:lpstr>The cin Object</vt:lpstr>
      <vt:lpstr>3.2 Mathematical Expressions</vt:lpstr>
      <vt:lpstr>Using Mathematical Expressions</vt:lpstr>
      <vt:lpstr>Order of Operations</vt:lpstr>
      <vt:lpstr>Associativity of Operators</vt:lpstr>
      <vt:lpstr>Algebraic Expressions</vt:lpstr>
      <vt:lpstr>3.3 Data Type Conversion  and Type Casting</vt:lpstr>
      <vt:lpstr>Hierarchy of Data Types</vt:lpstr>
      <vt:lpstr>Type Coercion</vt:lpstr>
      <vt:lpstr>Coercion Rules</vt:lpstr>
      <vt:lpstr>Coercion Rules – Important Notes</vt:lpstr>
      <vt:lpstr>Type Casting</vt:lpstr>
      <vt:lpstr>More Type Casting Examples</vt:lpstr>
      <vt:lpstr>Older Type Cast Styles</vt:lpstr>
      <vt:lpstr>3.5 Named Constants</vt:lpstr>
      <vt:lpstr>Defining and Initializing  Named Constants</vt:lpstr>
      <vt:lpstr>Benefits of Named Constants</vt:lpstr>
      <vt:lpstr>3.6 Multiple and Combined Assignment</vt:lpstr>
      <vt:lpstr>Combined Assignment</vt:lpstr>
      <vt:lpstr>More Examples</vt:lpstr>
      <vt:lpstr>3.7 Formatting Output</vt:lpstr>
      <vt:lpstr>Stream Manipulators</vt:lpstr>
      <vt:lpstr>Stream Manipulators</vt:lpstr>
      <vt:lpstr>Stream Manipulators</vt:lpstr>
      <vt:lpstr>Manipulator Examples</vt:lpstr>
      <vt:lpstr>3.8 Working with Characters and Strings</vt:lpstr>
      <vt:lpstr>String Input</vt:lpstr>
      <vt:lpstr>Character Input</vt:lpstr>
      <vt:lpstr> cin.ignore()</vt:lpstr>
      <vt:lpstr>string Member Functions</vt:lpstr>
      <vt:lpstr>string Member Functions</vt:lpstr>
      <vt:lpstr>String Operators</vt:lpstr>
      <vt:lpstr>Using C-Strings</vt:lpstr>
      <vt:lpstr>C-String and Keyboard Input</vt:lpstr>
      <vt:lpstr>C-String and Input Field Width</vt:lpstr>
      <vt:lpstr>C-String Initialization vs. Assignment</vt:lpstr>
      <vt:lpstr>More on C-Strings and Keyboard Input</vt:lpstr>
      <vt:lpstr>3.9 More Mathematical Library Functions</vt:lpstr>
      <vt:lpstr>3.10 Random Numbers</vt:lpstr>
      <vt:lpstr>Getting Random Numbers</vt:lpstr>
      <vt:lpstr>More on Random Numbers</vt:lpstr>
    </vt:vector>
  </TitlesOfParts>
  <Company>North Central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Ninth Edition</dc:title>
  <dc:creator>mpaulding</dc:creator>
  <cp:lastModifiedBy>MCC</cp:lastModifiedBy>
  <cp:revision>35</cp:revision>
  <cp:lastPrinted>2009-04-22T19:24:48Z</cp:lastPrinted>
  <dcterms:created xsi:type="dcterms:W3CDTF">2013-06-10T23:38:40Z</dcterms:created>
  <dcterms:modified xsi:type="dcterms:W3CDTF">2018-08-21T22:53:41Z</dcterms:modified>
</cp:coreProperties>
</file>