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8" r:id="rId1"/>
    <p:sldMasterId id="2147483916" r:id="rId2"/>
    <p:sldMasterId id="2147483648" r:id="rId3"/>
  </p:sldMasterIdLst>
  <p:notesMasterIdLst>
    <p:notesMasterId r:id="rId89"/>
  </p:notesMasterIdLst>
  <p:handoutMasterIdLst>
    <p:handoutMasterId r:id="rId90"/>
  </p:handoutMasterIdLst>
  <p:sldIdLst>
    <p:sldId id="300" r:id="rId4"/>
    <p:sldId id="441" r:id="rId5"/>
    <p:sldId id="1397" r:id="rId6"/>
    <p:sldId id="1449" r:id="rId7"/>
    <p:sldId id="1450" r:id="rId8"/>
    <p:sldId id="1451" r:id="rId9"/>
    <p:sldId id="1448" r:id="rId10"/>
    <p:sldId id="1452" r:id="rId11"/>
    <p:sldId id="1453" r:id="rId12"/>
    <p:sldId id="1445" r:id="rId13"/>
    <p:sldId id="1444" r:id="rId14"/>
    <p:sldId id="1454" r:id="rId15"/>
    <p:sldId id="1455" r:id="rId16"/>
    <p:sldId id="1468" r:id="rId17"/>
    <p:sldId id="1437" r:id="rId18"/>
    <p:sldId id="1494" r:id="rId19"/>
    <p:sldId id="1441" r:id="rId20"/>
    <p:sldId id="1440" r:id="rId21"/>
    <p:sldId id="1439" r:id="rId22"/>
    <p:sldId id="1438" r:id="rId23"/>
    <p:sldId id="1492" r:id="rId24"/>
    <p:sldId id="1478" r:id="rId25"/>
    <p:sldId id="1471" r:id="rId26"/>
    <p:sldId id="1493" r:id="rId27"/>
    <p:sldId id="1464" r:id="rId28"/>
    <p:sldId id="1463" r:id="rId29"/>
    <p:sldId id="1456" r:id="rId30"/>
    <p:sldId id="1457" r:id="rId31"/>
    <p:sldId id="1462" r:id="rId32"/>
    <p:sldId id="1461" r:id="rId33"/>
    <p:sldId id="1458" r:id="rId34"/>
    <p:sldId id="1436" r:id="rId35"/>
    <p:sldId id="1459" r:id="rId36"/>
    <p:sldId id="1460" r:id="rId37"/>
    <p:sldId id="1435" r:id="rId38"/>
    <p:sldId id="1465" r:id="rId39"/>
    <p:sldId id="1466" r:id="rId40"/>
    <p:sldId id="1467" r:id="rId41"/>
    <p:sldId id="1476" r:id="rId42"/>
    <p:sldId id="1473" r:id="rId43"/>
    <p:sldId id="1472" r:id="rId44"/>
    <p:sldId id="1498" r:id="rId45"/>
    <p:sldId id="1429" r:id="rId46"/>
    <p:sldId id="1428" r:id="rId47"/>
    <p:sldId id="1427" r:id="rId48"/>
    <p:sldId id="1426" r:id="rId49"/>
    <p:sldId id="1434" r:id="rId50"/>
    <p:sldId id="1479" r:id="rId51"/>
    <p:sldId id="1433" r:id="rId52"/>
    <p:sldId id="1469" r:id="rId53"/>
    <p:sldId id="1432" r:id="rId54"/>
    <p:sldId id="1477" r:id="rId55"/>
    <p:sldId id="1425" r:id="rId56"/>
    <p:sldId id="1502" r:id="rId57"/>
    <p:sldId id="1508" r:id="rId58"/>
    <p:sldId id="1504" r:id="rId59"/>
    <p:sldId id="1513" r:id="rId60"/>
    <p:sldId id="1512" r:id="rId61"/>
    <p:sldId id="1511" r:id="rId62"/>
    <p:sldId id="1510" r:id="rId63"/>
    <p:sldId id="1518" r:id="rId64"/>
    <p:sldId id="1519" r:id="rId65"/>
    <p:sldId id="1520" r:id="rId66"/>
    <p:sldId id="1495" r:id="rId67"/>
    <p:sldId id="1521" r:id="rId68"/>
    <p:sldId id="1497" r:id="rId69"/>
    <p:sldId id="1480" r:id="rId70"/>
    <p:sldId id="1522" r:id="rId71"/>
    <p:sldId id="1523" r:id="rId72"/>
    <p:sldId id="1481" r:id="rId73"/>
    <p:sldId id="1482" r:id="rId74"/>
    <p:sldId id="1483" r:id="rId75"/>
    <p:sldId id="1484" r:id="rId76"/>
    <p:sldId id="1500" r:id="rId77"/>
    <p:sldId id="1486" r:id="rId78"/>
    <p:sldId id="1488" r:id="rId79"/>
    <p:sldId id="1489" r:id="rId80"/>
    <p:sldId id="1490" r:id="rId81"/>
    <p:sldId id="1491" r:id="rId82"/>
    <p:sldId id="1514" r:id="rId83"/>
    <p:sldId id="1515" r:id="rId84"/>
    <p:sldId id="1516" r:id="rId85"/>
    <p:sldId id="1430" r:id="rId86"/>
    <p:sldId id="1499" r:id="rId87"/>
    <p:sldId id="346" r:id="rId88"/>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rill, Christopher S." initials="MCS" lastIdx="5" clrIdx="0">
    <p:extLst>
      <p:ext uri="{19B8F6BF-5375-455C-9EA6-DF929625EA0E}">
        <p15:presenceInfo xmlns:p15="http://schemas.microsoft.com/office/powerpoint/2012/main" userId="Merrill, Christopher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5FF7F"/>
    <a:srgbClr val="00FF00"/>
    <a:srgbClr val="FFFF66"/>
    <a:srgbClr val="00693E"/>
    <a:srgbClr val="00793C"/>
    <a:srgbClr val="4F81BD"/>
    <a:srgbClr val="0000FF"/>
    <a:srgbClr val="FF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5220" autoAdjust="0"/>
  </p:normalViewPr>
  <p:slideViewPr>
    <p:cSldViewPr>
      <p:cViewPr varScale="1">
        <p:scale>
          <a:sx n="109" d="100"/>
          <a:sy n="109" d="100"/>
        </p:scale>
        <p:origin x="605" y="82"/>
      </p:cViewPr>
      <p:guideLst>
        <p:guide orient="horz" pos="1620"/>
        <p:guide pos="2880"/>
      </p:guideLst>
    </p:cSldViewPr>
  </p:slideViewPr>
  <p:outlineViewPr>
    <p:cViewPr>
      <p:scale>
        <a:sx n="33" d="100"/>
        <a:sy n="33" d="100"/>
      </p:scale>
      <p:origin x="0" y="-13440"/>
    </p:cViewPr>
  </p:outlineViewPr>
  <p:notesTextViewPr>
    <p:cViewPr>
      <p:scale>
        <a:sx n="1" d="1"/>
        <a:sy n="1" d="1"/>
      </p:scale>
      <p:origin x="0" y="0"/>
    </p:cViewPr>
  </p:notesTextViewPr>
  <p:notesViewPr>
    <p:cSldViewPr>
      <p:cViewPr varScale="1">
        <p:scale>
          <a:sx n="53" d="100"/>
          <a:sy n="53" d="100"/>
        </p:scale>
        <p:origin x="-28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0" hangingPunct="0">
              <a:defRPr sz="1200" b="1">
                <a:latin typeface="Arial" charset="0"/>
              </a:defRPr>
            </a:lvl1pPr>
          </a:lstStyle>
          <a:p>
            <a:pPr>
              <a:defRPr/>
            </a:pPr>
            <a:r>
              <a:rPr lang="en-US" altLang="en-US"/>
              <a:t>CSIS 252 - Introduction to Oracle</a:t>
            </a:r>
          </a:p>
        </p:txBody>
      </p:sp>
      <p:sp>
        <p:nvSpPr>
          <p:cNvPr id="4099" name="Rectangle 3"/>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eaLnBrk="0" hangingPunct="0">
              <a:defRPr sz="1200" b="1">
                <a:latin typeface="Arial" charset="0"/>
              </a:defRPr>
            </a:lvl1pPr>
          </a:lstStyle>
          <a:p>
            <a:pPr>
              <a:defRPr/>
            </a:pPr>
            <a:r>
              <a:rPr lang="en-US" altLang="en-US"/>
              <a:t>Day 1</a:t>
            </a:r>
          </a:p>
        </p:txBody>
      </p:sp>
      <p:sp>
        <p:nvSpPr>
          <p:cNvPr id="4100" name="Rectangle 4"/>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eaLnBrk="0" hangingPunct="0">
              <a:defRPr sz="1200" b="1">
                <a:latin typeface="Arial" charset="0"/>
              </a:defRPr>
            </a:lvl1pPr>
          </a:lstStyle>
          <a:p>
            <a:pPr>
              <a:defRPr/>
            </a:pPr>
            <a:r>
              <a:rPr lang="en-US" altLang="en-US"/>
              <a:t>Page </a:t>
            </a:r>
            <a:fld id="{901CD8DD-EEE3-4273-A3BE-2C550131E32B}" type="slidenum">
              <a:rPr lang="en-US" altLang="en-US"/>
              <a:pPr>
                <a:defRPr/>
              </a:pPr>
              <a:t>‹#›</a:t>
            </a:fld>
            <a:endParaRPr lang="en-US" altLang="en-US"/>
          </a:p>
        </p:txBody>
      </p:sp>
    </p:spTree>
    <p:extLst>
      <p:ext uri="{BB962C8B-B14F-4D97-AF65-F5344CB8AC3E}">
        <p14:creationId xmlns:p14="http://schemas.microsoft.com/office/powerpoint/2010/main" val="148769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r>
              <a:rPr lang="en-US" altLang="en-US"/>
              <a:t>CSIS 252 - Introduction to Oracle</a:t>
            </a: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ltLang="en-US"/>
          </a:p>
        </p:txBody>
      </p:sp>
      <p:sp>
        <p:nvSpPr>
          <p:cNvPr id="20484" name="Rectangle 4"/>
          <p:cNvSpPr>
            <a:spLocks noGrp="1" noRot="1" noChangeAspect="1" noChangeArrowheads="1" noTextEdit="1"/>
          </p:cNvSpPr>
          <p:nvPr>
            <p:ph type="sldImg" idx="2"/>
          </p:nvPr>
        </p:nvSpPr>
        <p:spPr bwMode="auto">
          <a:xfrm>
            <a:off x="384175" y="687388"/>
            <a:ext cx="6089650" cy="34258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r>
              <a:rPr lang="en-US" altLang="en-US"/>
              <a:t>Day 1</a:t>
            </a: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B7ECEC05-8E07-4E7D-B4E9-9088F4797066}" type="slidenum">
              <a:rPr lang="en-US" altLang="en-US"/>
              <a:pPr>
                <a:defRPr/>
              </a:pPr>
              <a:t>‹#›</a:t>
            </a:fld>
            <a:endParaRPr lang="en-US" altLang="en-US"/>
          </a:p>
        </p:txBody>
      </p:sp>
    </p:spTree>
    <p:extLst>
      <p:ext uri="{BB962C8B-B14F-4D97-AF65-F5344CB8AC3E}">
        <p14:creationId xmlns:p14="http://schemas.microsoft.com/office/powerpoint/2010/main" val="3245751244"/>
      </p:ext>
    </p:extLst>
  </p:cSld>
  <p:clrMap bg1="lt1" tx1="dk1" bg2="lt2" tx2="dk2" accent1="accent1" accent2="accent2" accent3="accent3" accent4="accent4" accent5="accent5" accent6="accent6" hlink="hlink" folHlink="folHlink"/>
  <p:hf dt="0"/>
  <p:notesStyle>
    <a:lvl1pPr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00175"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dirty="0"/>
              <a:t>CSIS 252 - Introduction to Oracle</a:t>
            </a:r>
          </a:p>
        </p:txBody>
      </p:sp>
      <p:sp>
        <p:nvSpPr>
          <p:cNvPr id="21507" name="Rectangle 6"/>
          <p:cNvSpPr>
            <a:spLocks noGrp="1" noChangeArrowheads="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dirty="0"/>
              <a:t>Day 1</a:t>
            </a:r>
          </a:p>
        </p:txBody>
      </p:sp>
      <p:sp>
        <p:nvSpPr>
          <p:cNvPr id="2150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4AEAD587-D415-412C-A3E2-DD82D9A46D51}" type="slidenum">
              <a:rPr lang="en-US" altLang="en-US" smtClean="0"/>
              <a:pPr>
                <a:spcBef>
                  <a:spcPct val="0"/>
                </a:spcBef>
              </a:pPr>
              <a:t>1</a:t>
            </a:fld>
            <a:endParaRPr lang="en-US" altLang="en-US" dirty="0"/>
          </a:p>
        </p:txBody>
      </p:sp>
      <p:sp>
        <p:nvSpPr>
          <p:cNvPr id="21509" name="Rectangle 2"/>
          <p:cNvSpPr>
            <a:spLocks noGrp="1" noRot="1" noChangeAspect="1" noChangeArrowheads="1" noTextEdit="1"/>
          </p:cNvSpPr>
          <p:nvPr>
            <p:ph type="sldImg"/>
          </p:nvPr>
        </p:nvSpPr>
        <p:spPr>
          <a:ln cap="flat"/>
        </p:spPr>
      </p:sp>
      <p:sp>
        <p:nvSpPr>
          <p:cNvPr id="21510" name="Rectangle 3"/>
          <p:cNvSpPr>
            <a:spLocks noGrp="1" noChangeArrowheads="1"/>
          </p:cNvSpPr>
          <p:nvPr>
            <p:ph type="body" idx="1"/>
          </p:nvPr>
        </p:nvSpPr>
        <p:spPr>
          <a:noFill/>
        </p:spPr>
        <p:txBody>
          <a:bodyPr/>
          <a:lstStyle/>
          <a:p>
            <a:pPr latinLnBrk="1"/>
            <a:endParaRPr lang="en-US" altLang="en-US" dirty="0"/>
          </a:p>
        </p:txBody>
      </p:sp>
    </p:spTree>
    <p:extLst>
      <p:ext uri="{BB962C8B-B14F-4D97-AF65-F5344CB8AC3E}">
        <p14:creationId xmlns:p14="http://schemas.microsoft.com/office/powerpoint/2010/main" val="1543870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1064876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2773417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2312824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3139571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3729066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3364261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3867883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3983554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3424732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359630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dirty="0"/>
              <a:t>CSIS 252 - Introduction to Oracle</a:t>
            </a:r>
          </a:p>
        </p:txBody>
      </p:sp>
      <p:sp>
        <p:nvSpPr>
          <p:cNvPr id="22531" name="Rectangle 6"/>
          <p:cNvSpPr>
            <a:spLocks noGrp="1" noChangeArrowheads="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dirty="0"/>
              <a:t>Day 1</a:t>
            </a:r>
          </a:p>
        </p:txBody>
      </p:sp>
      <p:sp>
        <p:nvSpPr>
          <p:cNvPr id="2253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C00FD95A-AD29-4923-8E28-64AE7E33682E}" type="slidenum">
              <a:rPr lang="en-US" altLang="en-US" smtClean="0"/>
              <a:pPr>
                <a:spcBef>
                  <a:spcPct val="0"/>
                </a:spcBef>
              </a:pPr>
              <a:t>2</a:t>
            </a:fld>
            <a:endParaRPr lang="en-US" altLang="en-US" dirty="0"/>
          </a:p>
        </p:txBody>
      </p:sp>
      <p:sp>
        <p:nvSpPr>
          <p:cNvPr id="22533" name="Rectangle 2"/>
          <p:cNvSpPr>
            <a:spLocks noGrp="1" noRot="1" noChangeAspect="1" noChangeArrowheads="1" noTextEdit="1"/>
          </p:cNvSpPr>
          <p:nvPr>
            <p:ph type="sldImg"/>
          </p:nvPr>
        </p:nvSpPr>
        <p:spPr>
          <a:ln cap="flat"/>
        </p:spPr>
      </p:sp>
      <p:sp>
        <p:nvSpPr>
          <p:cNvPr id="22534" name="Rectangle 3"/>
          <p:cNvSpPr>
            <a:spLocks noGrp="1" noChangeArrowheads="1"/>
          </p:cNvSpPr>
          <p:nvPr>
            <p:ph type="body" idx="1"/>
          </p:nvPr>
        </p:nvSpPr>
        <p:spPr>
          <a:noFill/>
        </p:spPr>
        <p:txBody>
          <a:bodyPr/>
          <a:lstStyle/>
          <a:p>
            <a:pPr latinLnBrk="1"/>
            <a:endParaRPr lang="en-US" altLang="en-US" dirty="0"/>
          </a:p>
        </p:txBody>
      </p:sp>
    </p:spTree>
    <p:extLst>
      <p:ext uri="{BB962C8B-B14F-4D97-AF65-F5344CB8AC3E}">
        <p14:creationId xmlns:p14="http://schemas.microsoft.com/office/powerpoint/2010/main" val="3521066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3397800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4250400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042404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4004327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2272761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515598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2083182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2931821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2833362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80260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4118580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3712445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2637066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32</a:t>
            </a:fld>
            <a:endParaRPr lang="en-US"/>
          </a:p>
        </p:txBody>
      </p:sp>
    </p:spTree>
    <p:extLst>
      <p:ext uri="{BB962C8B-B14F-4D97-AF65-F5344CB8AC3E}">
        <p14:creationId xmlns:p14="http://schemas.microsoft.com/office/powerpoint/2010/main" val="2938654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1055648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1892569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12387255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36</a:t>
            </a:fld>
            <a:endParaRPr lang="en-US"/>
          </a:p>
        </p:txBody>
      </p:sp>
    </p:spTree>
    <p:extLst>
      <p:ext uri="{BB962C8B-B14F-4D97-AF65-F5344CB8AC3E}">
        <p14:creationId xmlns:p14="http://schemas.microsoft.com/office/powerpoint/2010/main" val="3775517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4195676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3105317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2289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26015820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2935847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41</a:t>
            </a:fld>
            <a:endParaRPr lang="en-US"/>
          </a:p>
        </p:txBody>
      </p:sp>
    </p:spTree>
    <p:extLst>
      <p:ext uri="{BB962C8B-B14F-4D97-AF65-F5344CB8AC3E}">
        <p14:creationId xmlns:p14="http://schemas.microsoft.com/office/powerpoint/2010/main" val="941523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12084246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43</a:t>
            </a:fld>
            <a:endParaRPr lang="en-US"/>
          </a:p>
        </p:txBody>
      </p:sp>
    </p:spTree>
    <p:extLst>
      <p:ext uri="{BB962C8B-B14F-4D97-AF65-F5344CB8AC3E}">
        <p14:creationId xmlns:p14="http://schemas.microsoft.com/office/powerpoint/2010/main" val="27391036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44</a:t>
            </a:fld>
            <a:endParaRPr lang="en-US"/>
          </a:p>
        </p:txBody>
      </p:sp>
    </p:spTree>
    <p:extLst>
      <p:ext uri="{BB962C8B-B14F-4D97-AF65-F5344CB8AC3E}">
        <p14:creationId xmlns:p14="http://schemas.microsoft.com/office/powerpoint/2010/main" val="3079125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45</a:t>
            </a:fld>
            <a:endParaRPr lang="en-US"/>
          </a:p>
        </p:txBody>
      </p:sp>
    </p:spTree>
    <p:extLst>
      <p:ext uri="{BB962C8B-B14F-4D97-AF65-F5344CB8AC3E}">
        <p14:creationId xmlns:p14="http://schemas.microsoft.com/office/powerpoint/2010/main" val="2275229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7791099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31003544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7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75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C603D8-9EC3-4832-BF48-608D3D360982}"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42254824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105435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6384334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50</a:t>
            </a:fld>
            <a:endParaRPr lang="en-US"/>
          </a:p>
        </p:txBody>
      </p:sp>
    </p:spTree>
    <p:extLst>
      <p:ext uri="{BB962C8B-B14F-4D97-AF65-F5344CB8AC3E}">
        <p14:creationId xmlns:p14="http://schemas.microsoft.com/office/powerpoint/2010/main" val="7726526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51</a:t>
            </a:fld>
            <a:endParaRPr lang="en-US"/>
          </a:p>
        </p:txBody>
      </p:sp>
    </p:spTree>
    <p:extLst>
      <p:ext uri="{BB962C8B-B14F-4D97-AF65-F5344CB8AC3E}">
        <p14:creationId xmlns:p14="http://schemas.microsoft.com/office/powerpoint/2010/main" val="3649911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52</a:t>
            </a:fld>
            <a:endParaRPr lang="en-US"/>
          </a:p>
        </p:txBody>
      </p:sp>
    </p:spTree>
    <p:extLst>
      <p:ext uri="{BB962C8B-B14F-4D97-AF65-F5344CB8AC3E}">
        <p14:creationId xmlns:p14="http://schemas.microsoft.com/office/powerpoint/2010/main" val="829641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53</a:t>
            </a:fld>
            <a:endParaRPr lang="en-US"/>
          </a:p>
        </p:txBody>
      </p:sp>
    </p:spTree>
    <p:extLst>
      <p:ext uri="{BB962C8B-B14F-4D97-AF65-F5344CB8AC3E}">
        <p14:creationId xmlns:p14="http://schemas.microsoft.com/office/powerpoint/2010/main" val="16391270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54</a:t>
            </a:fld>
            <a:endParaRPr lang="en-US"/>
          </a:p>
        </p:txBody>
      </p:sp>
    </p:spTree>
    <p:extLst>
      <p:ext uri="{BB962C8B-B14F-4D97-AF65-F5344CB8AC3E}">
        <p14:creationId xmlns:p14="http://schemas.microsoft.com/office/powerpoint/2010/main" val="3655404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55</a:t>
            </a:fld>
            <a:endParaRPr lang="en-US"/>
          </a:p>
        </p:txBody>
      </p:sp>
    </p:spTree>
    <p:extLst>
      <p:ext uri="{BB962C8B-B14F-4D97-AF65-F5344CB8AC3E}">
        <p14:creationId xmlns:p14="http://schemas.microsoft.com/office/powerpoint/2010/main" val="2622646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56</a:t>
            </a:fld>
            <a:endParaRPr lang="en-US"/>
          </a:p>
        </p:txBody>
      </p:sp>
    </p:spTree>
    <p:extLst>
      <p:ext uri="{BB962C8B-B14F-4D97-AF65-F5344CB8AC3E}">
        <p14:creationId xmlns:p14="http://schemas.microsoft.com/office/powerpoint/2010/main" val="3772153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57</a:t>
            </a:fld>
            <a:endParaRPr lang="en-US"/>
          </a:p>
        </p:txBody>
      </p:sp>
    </p:spTree>
    <p:extLst>
      <p:ext uri="{BB962C8B-B14F-4D97-AF65-F5344CB8AC3E}">
        <p14:creationId xmlns:p14="http://schemas.microsoft.com/office/powerpoint/2010/main" val="34611697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58</a:t>
            </a:fld>
            <a:endParaRPr lang="en-US"/>
          </a:p>
        </p:txBody>
      </p:sp>
    </p:spTree>
    <p:extLst>
      <p:ext uri="{BB962C8B-B14F-4D97-AF65-F5344CB8AC3E}">
        <p14:creationId xmlns:p14="http://schemas.microsoft.com/office/powerpoint/2010/main" val="39512331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59</a:t>
            </a:fld>
            <a:endParaRPr lang="en-US"/>
          </a:p>
        </p:txBody>
      </p:sp>
    </p:spTree>
    <p:extLst>
      <p:ext uri="{BB962C8B-B14F-4D97-AF65-F5344CB8AC3E}">
        <p14:creationId xmlns:p14="http://schemas.microsoft.com/office/powerpoint/2010/main" val="3101853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5712312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60</a:t>
            </a:fld>
            <a:endParaRPr lang="en-US"/>
          </a:p>
        </p:txBody>
      </p:sp>
    </p:spTree>
    <p:extLst>
      <p:ext uri="{BB962C8B-B14F-4D97-AF65-F5344CB8AC3E}">
        <p14:creationId xmlns:p14="http://schemas.microsoft.com/office/powerpoint/2010/main" val="3853372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61</a:t>
            </a:fld>
            <a:endParaRPr lang="en-US"/>
          </a:p>
        </p:txBody>
      </p:sp>
    </p:spTree>
    <p:extLst>
      <p:ext uri="{BB962C8B-B14F-4D97-AF65-F5344CB8AC3E}">
        <p14:creationId xmlns:p14="http://schemas.microsoft.com/office/powerpoint/2010/main" val="22494418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2125215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63</a:t>
            </a:fld>
            <a:endParaRPr lang="en-US"/>
          </a:p>
        </p:txBody>
      </p:sp>
    </p:spTree>
    <p:extLst>
      <p:ext uri="{BB962C8B-B14F-4D97-AF65-F5344CB8AC3E}">
        <p14:creationId xmlns:p14="http://schemas.microsoft.com/office/powerpoint/2010/main" val="46179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41221947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65</a:t>
            </a:fld>
            <a:endParaRPr lang="en-US"/>
          </a:p>
        </p:txBody>
      </p:sp>
    </p:spTree>
    <p:extLst>
      <p:ext uri="{BB962C8B-B14F-4D97-AF65-F5344CB8AC3E}">
        <p14:creationId xmlns:p14="http://schemas.microsoft.com/office/powerpoint/2010/main" val="6980567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66</a:t>
            </a:fld>
            <a:endParaRPr lang="en-US"/>
          </a:p>
        </p:txBody>
      </p:sp>
    </p:spTree>
    <p:extLst>
      <p:ext uri="{BB962C8B-B14F-4D97-AF65-F5344CB8AC3E}">
        <p14:creationId xmlns:p14="http://schemas.microsoft.com/office/powerpoint/2010/main" val="2966684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6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DB834B-32B3-4867-A797-76CE96322813}" type="slidenum">
              <a:rPr lang="en-US" smtClean="0"/>
              <a:pPr fontAlgn="base">
                <a:spcBef>
                  <a:spcPct val="0"/>
                </a:spcBef>
                <a:spcAft>
                  <a:spcPct val="0"/>
                </a:spcAft>
                <a:defRPr/>
              </a:pPr>
              <a:t>67</a:t>
            </a:fld>
            <a:endParaRPr lang="en-US"/>
          </a:p>
        </p:txBody>
      </p:sp>
    </p:spTree>
    <p:extLst>
      <p:ext uri="{BB962C8B-B14F-4D97-AF65-F5344CB8AC3E}">
        <p14:creationId xmlns:p14="http://schemas.microsoft.com/office/powerpoint/2010/main" val="22255674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6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DB834B-32B3-4867-A797-76CE96322813}" type="slidenum">
              <a:rPr lang="en-US" smtClean="0"/>
              <a:pPr fontAlgn="base">
                <a:spcBef>
                  <a:spcPct val="0"/>
                </a:spcBef>
                <a:spcAft>
                  <a:spcPct val="0"/>
                </a:spcAft>
                <a:defRPr/>
              </a:pPr>
              <a:t>68</a:t>
            </a:fld>
            <a:endParaRPr lang="en-US"/>
          </a:p>
        </p:txBody>
      </p:sp>
    </p:spTree>
    <p:extLst>
      <p:ext uri="{BB962C8B-B14F-4D97-AF65-F5344CB8AC3E}">
        <p14:creationId xmlns:p14="http://schemas.microsoft.com/office/powerpoint/2010/main" val="10333257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69</a:t>
            </a:fld>
            <a:endParaRPr lang="en-US"/>
          </a:p>
        </p:txBody>
      </p:sp>
    </p:spTree>
    <p:extLst>
      <p:ext uri="{BB962C8B-B14F-4D97-AF65-F5344CB8AC3E}">
        <p14:creationId xmlns:p14="http://schemas.microsoft.com/office/powerpoint/2010/main" val="809141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22967223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70</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71</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72</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73</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74</a:t>
            </a:fld>
            <a:endParaRPr lang="en-US"/>
          </a:p>
        </p:txBody>
      </p:sp>
    </p:spTree>
    <p:extLst>
      <p:ext uri="{BB962C8B-B14F-4D97-AF65-F5344CB8AC3E}">
        <p14:creationId xmlns:p14="http://schemas.microsoft.com/office/powerpoint/2010/main" val="23427590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75</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76</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77</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78</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87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4B21FA-E17A-463C-BAF8-35A22C855533}" type="slidenum">
              <a:rPr lang="en-US" smtClean="0"/>
              <a:pPr fontAlgn="base">
                <a:spcBef>
                  <a:spcPct val="0"/>
                </a:spcBef>
                <a:spcAft>
                  <a:spcPct val="0"/>
                </a:spcAft>
                <a:defRPr/>
              </a:pPr>
              <a:t>79</a:t>
            </a:fld>
            <a:endParaRPr lang="en-US"/>
          </a:p>
        </p:txBody>
      </p:sp>
    </p:spTree>
    <p:extLst>
      <p:ext uri="{BB962C8B-B14F-4D97-AF65-F5344CB8AC3E}">
        <p14:creationId xmlns:p14="http://schemas.microsoft.com/office/powerpoint/2010/main" val="2623220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8948140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80</a:t>
            </a:fld>
            <a:endParaRPr lang="en-US"/>
          </a:p>
        </p:txBody>
      </p:sp>
    </p:spTree>
    <p:extLst>
      <p:ext uri="{BB962C8B-B14F-4D97-AF65-F5344CB8AC3E}">
        <p14:creationId xmlns:p14="http://schemas.microsoft.com/office/powerpoint/2010/main" val="1726692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81</a:t>
            </a:fld>
            <a:endParaRPr lang="en-US"/>
          </a:p>
        </p:txBody>
      </p:sp>
    </p:spTree>
    <p:extLst>
      <p:ext uri="{BB962C8B-B14F-4D97-AF65-F5344CB8AC3E}">
        <p14:creationId xmlns:p14="http://schemas.microsoft.com/office/powerpoint/2010/main" val="27068275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82</a:t>
            </a:fld>
            <a:endParaRPr lang="en-US"/>
          </a:p>
        </p:txBody>
      </p:sp>
    </p:spTree>
    <p:extLst>
      <p:ext uri="{BB962C8B-B14F-4D97-AF65-F5344CB8AC3E}">
        <p14:creationId xmlns:p14="http://schemas.microsoft.com/office/powerpoint/2010/main" val="27785701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83</a:t>
            </a:fld>
            <a:endParaRPr lang="en-US"/>
          </a:p>
        </p:txBody>
      </p:sp>
    </p:spTree>
    <p:extLst>
      <p:ext uri="{BB962C8B-B14F-4D97-AF65-F5344CB8AC3E}">
        <p14:creationId xmlns:p14="http://schemas.microsoft.com/office/powerpoint/2010/main" val="10785607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84</a:t>
            </a:fld>
            <a:endParaRPr lang="en-US"/>
          </a:p>
        </p:txBody>
      </p:sp>
    </p:spTree>
    <p:extLst>
      <p:ext uri="{BB962C8B-B14F-4D97-AF65-F5344CB8AC3E}">
        <p14:creationId xmlns:p14="http://schemas.microsoft.com/office/powerpoint/2010/main" val="12365455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a:t>CSIS 252 - Introduction to Oracle</a:t>
            </a:r>
          </a:p>
        </p:txBody>
      </p:sp>
      <p:sp>
        <p:nvSpPr>
          <p:cNvPr id="36867" name="Rectangle 6"/>
          <p:cNvSpPr>
            <a:spLocks noGrp="1" noChangeArrowheads="1"/>
          </p:cNvSpPr>
          <p:nvPr>
            <p:ph type="ftr" sz="quarter" idx="4"/>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r>
              <a:rPr lang="en-US" altLang="en-US"/>
              <a:t>Day 1</a:t>
            </a:r>
          </a:p>
        </p:txBody>
      </p:sp>
      <p:sp>
        <p:nvSpPr>
          <p:cNvPr id="3686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DFEBB53-BF62-4DC9-8242-4E3DEFA5BC17}" type="slidenum">
              <a:rPr lang="en-US" altLang="en-US" smtClean="0"/>
              <a:pPr>
                <a:spcBef>
                  <a:spcPct val="0"/>
                </a:spcBef>
              </a:pPr>
              <a:t>85</a:t>
            </a:fld>
            <a:endParaRPr lang="en-US" altLang="en-US"/>
          </a:p>
        </p:txBody>
      </p:sp>
    </p:spTree>
    <p:extLst>
      <p:ext uri="{BB962C8B-B14F-4D97-AF65-F5344CB8AC3E}">
        <p14:creationId xmlns:p14="http://schemas.microsoft.com/office/powerpoint/2010/main" val="10537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8549B-0364-4671-9BB1-7EF868E27427}"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336844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3748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pPr>
              <a:defRPr/>
            </a:pPr>
            <a:fld id="{9F210560-0D51-4DE5-9279-1BBE200D2618}" type="slidenum">
              <a:rPr lang="en-US" altLang="en-US" smtClean="0"/>
              <a:pPr>
                <a:defRPr/>
              </a:pPr>
              <a:t>‹#›</a:t>
            </a:fld>
            <a:endParaRPr lang="en-US" altLang="en-US"/>
          </a:p>
        </p:txBody>
      </p:sp>
    </p:spTree>
    <p:extLst>
      <p:ext uri="{BB962C8B-B14F-4D97-AF65-F5344CB8AC3E}">
        <p14:creationId xmlns:p14="http://schemas.microsoft.com/office/powerpoint/2010/main" val="4455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pPr>
              <a:defRPr/>
            </a:pPr>
            <a:fld id="{6473CAE5-777E-4D5E-A646-5E60A2D173BC}" type="slidenum">
              <a:rPr lang="en-US" altLang="en-US" smtClean="0"/>
              <a:pPr>
                <a:defRPr/>
              </a:pPr>
              <a:t>‹#›</a:t>
            </a:fld>
            <a:endParaRPr lang="en-US" altLang="en-US"/>
          </a:p>
        </p:txBody>
      </p:sp>
    </p:spTree>
    <p:extLst>
      <p:ext uri="{BB962C8B-B14F-4D97-AF65-F5344CB8AC3E}">
        <p14:creationId xmlns:p14="http://schemas.microsoft.com/office/powerpoint/2010/main" val="316689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pPr>
              <a:defRPr/>
            </a:pPr>
            <a:fld id="{274906BA-5667-4115-9726-8684710BE74E}" type="slidenum">
              <a:rPr lang="en-US" altLang="en-US" smtClean="0"/>
              <a:pPr>
                <a:defRPr/>
              </a:pPr>
              <a:t>‹#›</a:t>
            </a:fld>
            <a:endParaRPr lang="en-US" altLang="en-US"/>
          </a:p>
        </p:txBody>
      </p:sp>
    </p:spTree>
    <p:extLst>
      <p:ext uri="{BB962C8B-B14F-4D97-AF65-F5344CB8AC3E}">
        <p14:creationId xmlns:p14="http://schemas.microsoft.com/office/powerpoint/2010/main" val="457408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876800" y="4743450"/>
            <a:ext cx="914400" cy="273844"/>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a:xfrm>
            <a:off x="6553200" y="4767263"/>
            <a:ext cx="2133600" cy="273844"/>
          </a:xfrm>
          <a:prstGeom prst="rect">
            <a:avLst/>
          </a:prstGeom>
        </p:spPr>
        <p:txBody>
          <a:bodyPr/>
          <a:lstStyle>
            <a:lvl1pPr>
              <a:defRPr/>
            </a:lvl1pPr>
          </a:lstStyle>
          <a:p>
            <a:pPr>
              <a:defRPr/>
            </a:pPr>
            <a:endParaRPr lang="en-US" dirty="0"/>
          </a:p>
        </p:txBody>
      </p:sp>
      <p:sp>
        <p:nvSpPr>
          <p:cNvPr id="6" name="Footer Placeholder 8"/>
          <p:cNvSpPr>
            <a:spLocks noGrp="1"/>
          </p:cNvSpPr>
          <p:nvPr>
            <p:ph type="ftr" sz="quarter" idx="12"/>
          </p:nvPr>
        </p:nvSpPr>
        <p:spPr>
          <a:xfrm>
            <a:off x="457200" y="4755357"/>
            <a:ext cx="4343400" cy="273844"/>
          </a:xfrm>
          <a:prstGeom prst="rect">
            <a:avLst/>
          </a:prstGeom>
        </p:spPr>
        <p:txBody>
          <a:bodyPr/>
          <a:lstStyle>
            <a:lvl1pPr>
              <a:defRPr/>
            </a:lvl1pPr>
          </a:lstStyle>
          <a:p>
            <a:endParaRPr lang="en-CA" dirty="0"/>
          </a:p>
        </p:txBody>
      </p:sp>
    </p:spTree>
    <p:extLst>
      <p:ext uri="{BB962C8B-B14F-4D97-AF65-F5344CB8AC3E}">
        <p14:creationId xmlns:p14="http://schemas.microsoft.com/office/powerpoint/2010/main" val="60613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gradFill flip="none" rotWithShape="1">
          <a:gsLst>
            <a:gs pos="93000">
              <a:srgbClr val="72BF44"/>
            </a:gs>
            <a:gs pos="92000">
              <a:schemeClr val="tx1"/>
            </a:gs>
            <a:gs pos="8000">
              <a:schemeClr val="tx1"/>
            </a:gs>
            <a:gs pos="7000">
              <a:srgbClr val="00B8E7"/>
            </a:gs>
            <a:gs pos="0">
              <a:srgbClr val="00B8E7"/>
            </a:gs>
            <a:gs pos="93000">
              <a:srgbClr val="72BF44"/>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pPr>
              <a:defRPr/>
            </a:pPr>
            <a:fld id="{274906BA-5667-4115-9726-8684710BE74E}" type="slidenum">
              <a:rPr lang="en-US" altLang="en-US" smtClean="0"/>
              <a:pPr>
                <a:defRPr/>
              </a:pPr>
              <a:t>‹#›</a:t>
            </a:fld>
            <a:endParaRPr lang="en-US" altLang="en-US"/>
          </a:p>
        </p:txBody>
      </p:sp>
    </p:spTree>
    <p:extLst>
      <p:ext uri="{BB962C8B-B14F-4D97-AF65-F5344CB8AC3E}">
        <p14:creationId xmlns:p14="http://schemas.microsoft.com/office/powerpoint/2010/main" val="457408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pPr>
              <a:defRPr/>
            </a:pPr>
            <a:fld id="{599A1C49-968C-4314-AFE8-D07E04A2ED8B}" type="slidenum">
              <a:rPr lang="en-US" altLang="en-US" smtClean="0"/>
              <a:pPr>
                <a:defRPr/>
              </a:pPr>
              <a:t>‹#›</a:t>
            </a:fld>
            <a:endParaRPr lang="en-US" altLang="en-US"/>
          </a:p>
        </p:txBody>
      </p:sp>
    </p:spTree>
    <p:extLst>
      <p:ext uri="{BB962C8B-B14F-4D97-AF65-F5344CB8AC3E}">
        <p14:creationId xmlns:p14="http://schemas.microsoft.com/office/powerpoint/2010/main" val="307017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pPr>
              <a:defRPr/>
            </a:pPr>
            <a:fld id="{CCD06C7C-2D3F-4738-87E0-324D43D83863}" type="slidenum">
              <a:rPr lang="en-US" altLang="en-US" smtClean="0"/>
              <a:pPr>
                <a:defRPr/>
              </a:pPr>
              <a:t>‹#›</a:t>
            </a:fld>
            <a:endParaRPr lang="en-US" altLang="en-US"/>
          </a:p>
        </p:txBody>
      </p:sp>
    </p:spTree>
    <p:extLst>
      <p:ext uri="{BB962C8B-B14F-4D97-AF65-F5344CB8AC3E}">
        <p14:creationId xmlns:p14="http://schemas.microsoft.com/office/powerpoint/2010/main" val="8071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9" name="Slide Number Placeholder 8"/>
          <p:cNvSpPr>
            <a:spLocks noGrp="1"/>
          </p:cNvSpPr>
          <p:nvPr>
            <p:ph type="sldNum" sz="quarter" idx="12"/>
          </p:nvPr>
        </p:nvSpPr>
        <p:spPr>
          <a:xfrm>
            <a:off x="6553200" y="4767264"/>
            <a:ext cx="2133600" cy="273844"/>
          </a:xfrm>
          <a:prstGeom prst="rect">
            <a:avLst/>
          </a:prstGeom>
        </p:spPr>
        <p:txBody>
          <a:bodyPr/>
          <a:lstStyle/>
          <a:p>
            <a:pPr>
              <a:defRPr/>
            </a:pPr>
            <a:fld id="{19C8B37C-6F71-41EC-8A95-CD2E9459DE6D}" type="slidenum">
              <a:rPr lang="en-US" altLang="en-US" smtClean="0"/>
              <a:pPr>
                <a:defRPr/>
              </a:pPr>
              <a:t>‹#›</a:t>
            </a:fld>
            <a:endParaRPr lang="en-US" altLang="en-US"/>
          </a:p>
        </p:txBody>
      </p:sp>
    </p:spTree>
    <p:extLst>
      <p:ext uri="{BB962C8B-B14F-4D97-AF65-F5344CB8AC3E}">
        <p14:creationId xmlns:p14="http://schemas.microsoft.com/office/powerpoint/2010/main" val="258005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a:lstStyle/>
          <a:p>
            <a:pPr>
              <a:defRPr/>
            </a:pPr>
            <a:fld id="{D96E940E-7133-4096-9F73-ABD70511DA53}" type="slidenum">
              <a:rPr lang="en-US" altLang="en-US" smtClean="0"/>
              <a:pPr>
                <a:defRPr/>
              </a:pPr>
              <a:t>‹#›</a:t>
            </a:fld>
            <a:endParaRPr lang="en-US" altLang="en-US"/>
          </a:p>
        </p:txBody>
      </p:sp>
    </p:spTree>
    <p:extLst>
      <p:ext uri="{BB962C8B-B14F-4D97-AF65-F5344CB8AC3E}">
        <p14:creationId xmlns:p14="http://schemas.microsoft.com/office/powerpoint/2010/main" val="332871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3" name="Footer Placeholder 2"/>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4" name="Slide Number Placeholder 3"/>
          <p:cNvSpPr>
            <a:spLocks noGrp="1"/>
          </p:cNvSpPr>
          <p:nvPr>
            <p:ph type="sldNum" sz="quarter" idx="12"/>
          </p:nvPr>
        </p:nvSpPr>
        <p:spPr>
          <a:xfrm>
            <a:off x="6553200" y="4767264"/>
            <a:ext cx="2133600" cy="273844"/>
          </a:xfrm>
          <a:prstGeom prst="rect">
            <a:avLst/>
          </a:prstGeom>
        </p:spPr>
        <p:txBody>
          <a:bodyPr/>
          <a:lstStyle/>
          <a:p>
            <a:pPr>
              <a:defRPr/>
            </a:pPr>
            <a:fld id="{885D910F-DE1D-4728-A54A-8D1DEB6BECCD}" type="slidenum">
              <a:rPr lang="en-US" altLang="en-US" smtClean="0"/>
              <a:pPr>
                <a:defRPr/>
              </a:pPr>
              <a:t>‹#›</a:t>
            </a:fld>
            <a:endParaRPr lang="en-US" altLang="en-US"/>
          </a:p>
        </p:txBody>
      </p:sp>
    </p:spTree>
    <p:extLst>
      <p:ext uri="{BB962C8B-B14F-4D97-AF65-F5344CB8AC3E}">
        <p14:creationId xmlns:p14="http://schemas.microsoft.com/office/powerpoint/2010/main" val="115542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pPr>
              <a:defRPr/>
            </a:pPr>
            <a:fld id="{B3D006FB-FFA1-487E-91A8-0389DBD7D4F0}" type="slidenum">
              <a:rPr lang="en-US" altLang="en-US" smtClean="0"/>
              <a:pPr>
                <a:defRPr/>
              </a:pPr>
              <a:t>‹#›</a:t>
            </a:fld>
            <a:endParaRPr lang="en-US" altLang="en-US"/>
          </a:p>
        </p:txBody>
      </p:sp>
    </p:spTree>
    <p:extLst>
      <p:ext uri="{BB962C8B-B14F-4D97-AF65-F5344CB8AC3E}">
        <p14:creationId xmlns:p14="http://schemas.microsoft.com/office/powerpoint/2010/main" val="189324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pPr>
              <a:defRPr/>
            </a:pPr>
            <a:endParaRPr lang="en-US" alt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pPr>
              <a:defRPr/>
            </a:pPr>
            <a:endParaRPr lang="en-US" altLang="en-US"/>
          </a:p>
        </p:txBody>
      </p:sp>
      <p:sp>
        <p:nvSpPr>
          <p:cNvPr id="7" name="Slide Number Placeholder 6"/>
          <p:cNvSpPr>
            <a:spLocks noGrp="1"/>
          </p:cNvSpPr>
          <p:nvPr>
            <p:ph type="sldNum" sz="quarter" idx="12"/>
          </p:nvPr>
        </p:nvSpPr>
        <p:spPr>
          <a:xfrm>
            <a:off x="6553200" y="4767264"/>
            <a:ext cx="2133600" cy="273844"/>
          </a:xfrm>
          <a:prstGeom prst="rect">
            <a:avLst/>
          </a:prstGeom>
        </p:spPr>
        <p:txBody>
          <a:bodyPr/>
          <a:lstStyle/>
          <a:p>
            <a:pPr>
              <a:defRPr/>
            </a:pPr>
            <a:fld id="{9159649A-5798-4ADF-B513-0975DBB45CA2}" type="slidenum">
              <a:rPr lang="en-US" altLang="en-US" smtClean="0"/>
              <a:pPr>
                <a:defRPr/>
              </a:pPr>
              <a:t>‹#›</a:t>
            </a:fld>
            <a:endParaRPr lang="en-US" altLang="en-US"/>
          </a:p>
        </p:txBody>
      </p:sp>
    </p:spTree>
    <p:extLst>
      <p:ext uri="{BB962C8B-B14F-4D97-AF65-F5344CB8AC3E}">
        <p14:creationId xmlns:p14="http://schemas.microsoft.com/office/powerpoint/2010/main" val="40760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3000">
              <a:srgbClr val="72BF44"/>
            </a:gs>
            <a:gs pos="92000">
              <a:schemeClr val="tx1"/>
            </a:gs>
            <a:gs pos="8000">
              <a:schemeClr val="tx1"/>
            </a:gs>
            <a:gs pos="7000">
              <a:srgbClr val="00B8E7"/>
            </a:gs>
            <a:gs pos="0">
              <a:srgbClr val="00B8E7"/>
            </a:gs>
            <a:gs pos="93000">
              <a:srgbClr val="72BF44"/>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7373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658653"/>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915"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spcBef>
          <a:spcPct val="0"/>
        </a:spcBef>
        <a:buNone/>
        <a:defRPr sz="2800" kern="1200">
          <a:solidFill>
            <a:srgbClr val="C00000"/>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bg1">
              <a:lumMod val="95000"/>
              <a:lumOff val="5000"/>
            </a:schemeClr>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bg1">
              <a:lumMod val="95000"/>
              <a:lumOff val="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lumOff val="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bg1">
              <a:lumMod val="95000"/>
              <a:lumOff val="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bg1">
              <a:lumMod val="95000"/>
              <a:lumOff val="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383225">
                <a:alpha val="60000"/>
              </a:srgbClr>
            </a:gs>
            <a:gs pos="0">
              <a:schemeClr val="bg1">
                <a:alpha val="60000"/>
                <a:lumMod val="100000"/>
              </a:schemeClr>
            </a:gs>
            <a:gs pos="93000">
              <a:srgbClr val="FF0000">
                <a:alpha val="70000"/>
              </a:srgbClr>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657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658653"/>
      </p:ext>
    </p:extLst>
  </p:cSld>
  <p:clrMap bg1="dk1" tx1="lt1" bg2="dk2" tx2="lt2" accent1="accent1" accent2="accent2" accent3="accent3" accent4="accent4" accent5="accent5" accent6="accent6" hlink="hlink" folHlink="folHlink"/>
  <p:sldLayoutIdLst>
    <p:sldLayoutId id="214748391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8000">
              <a:schemeClr val="bg1"/>
            </a:gs>
            <a:gs pos="7000">
              <a:srgbClr val="00B8E7"/>
            </a:gs>
            <a:gs pos="0">
              <a:srgbClr val="00B8E7"/>
            </a:gs>
            <a:gs pos="93000">
              <a:srgbClr val="72BF44"/>
            </a:gs>
          </a:gsLst>
          <a:lin ang="27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94" r:id="rId1"/>
  </p:sldLayoutIdLst>
  <p:hf hdr="0" dt="0"/>
  <p:txStyles>
    <p:titleStyle>
      <a:lvl1pPr algn="ctr" rtl="0" eaLnBrk="0" fontAlgn="base" hangingPunct="0">
        <a:spcBef>
          <a:spcPct val="0"/>
        </a:spcBef>
        <a:spcAft>
          <a:spcPct val="0"/>
        </a:spcAft>
        <a:defRPr sz="2800" kern="1200">
          <a:solidFill>
            <a:srgbClr val="CC0000"/>
          </a:solidFill>
          <a:latin typeface="Century Gothic" panose="020B0502020202020204"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merrill@miracost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3000">
              <a:srgbClr val="72BF44"/>
            </a:gs>
            <a:gs pos="92000">
              <a:schemeClr val="tx1"/>
            </a:gs>
            <a:gs pos="8000">
              <a:schemeClr val="tx1"/>
            </a:gs>
            <a:gs pos="7000">
              <a:srgbClr val="00B8E7"/>
            </a:gs>
            <a:gs pos="0">
              <a:srgbClr val="00B8E7"/>
            </a:gs>
            <a:gs pos="93000">
              <a:srgbClr val="72BF44"/>
            </a:gs>
          </a:gsLst>
          <a:lin ang="2700000" scaled="1"/>
        </a:gra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1371600" y="3638550"/>
            <a:ext cx="6400800" cy="1066800"/>
          </a:xfrm>
        </p:spPr>
        <p:txBody>
          <a:bodyPr>
            <a:noAutofit/>
          </a:bodyPr>
          <a:lstStyle/>
          <a:p>
            <a:pPr>
              <a:defRPr/>
            </a:pPr>
            <a:r>
              <a:rPr lang="en-US" altLang="en-US" sz="2600" dirty="0">
                <a:solidFill>
                  <a:schemeClr val="bg1"/>
                </a:solidFill>
                <a:latin typeface="Century Gothic" panose="020B0502020202020204" pitchFamily="34" charset="0"/>
                <a:cs typeface="Arial" panose="020B0604020202020204" pitchFamily="34" charset="0"/>
              </a:rPr>
              <a:t>Chris Merrill</a:t>
            </a:r>
          </a:p>
          <a:p>
            <a:pPr>
              <a:spcBef>
                <a:spcPts val="0"/>
              </a:spcBef>
              <a:defRPr/>
            </a:pPr>
            <a:r>
              <a:rPr lang="en-US" altLang="en-US" sz="1900" dirty="0">
                <a:solidFill>
                  <a:schemeClr val="bg1"/>
                </a:solidFill>
                <a:latin typeface="Century Gothic" panose="020B0502020202020204" pitchFamily="34" charset="0"/>
                <a:cs typeface="Arial" panose="020B0604020202020204" pitchFamily="34" charset="0"/>
              </a:rPr>
              <a:t>Computer Science Dept.</a:t>
            </a:r>
          </a:p>
          <a:p>
            <a:pPr>
              <a:spcBef>
                <a:spcPts val="0"/>
              </a:spcBef>
              <a:defRPr/>
            </a:pPr>
            <a:r>
              <a:rPr lang="en-US" altLang="en-US" sz="1900" u="sng" dirty="0">
                <a:solidFill>
                  <a:srgbClr val="66FFFF"/>
                </a:solidFill>
                <a:effectLst>
                  <a:outerShdw blurRad="12700" algn="tl">
                    <a:srgbClr val="000000"/>
                  </a:outerShdw>
                </a:effectLst>
                <a:latin typeface="Century Gothic" panose="020B0502020202020204" pitchFamily="34" charset="0"/>
                <a:cs typeface="Arial" panose="020B0604020202020204" pitchFamily="34" charset="0"/>
                <a:hlinkClick r:id="rId3"/>
              </a:rPr>
              <a:t>cmerrill@miracosta.edu</a:t>
            </a:r>
            <a:endParaRPr lang="en-US" altLang="en-US" sz="1900" u="sng" dirty="0">
              <a:solidFill>
                <a:srgbClr val="66FFFF"/>
              </a:solidFill>
              <a:effectLst>
                <a:outerShdw blurRad="12700" algn="tl">
                  <a:srgbClr val="000000"/>
                </a:outerShdw>
              </a:effectLst>
              <a:latin typeface="Century Gothic" panose="020B0502020202020204" pitchFamily="34" charset="0"/>
              <a:cs typeface="Arial" panose="020B0604020202020204" pitchFamily="34" charset="0"/>
            </a:endParaRPr>
          </a:p>
        </p:txBody>
      </p:sp>
      <p:sp>
        <p:nvSpPr>
          <p:cNvPr id="4" name="Rectangle 2"/>
          <p:cNvSpPr txBox="1">
            <a:spLocks noChangeArrowheads="1"/>
          </p:cNvSpPr>
          <p:nvPr/>
        </p:nvSpPr>
        <p:spPr>
          <a:xfrm>
            <a:off x="266700" y="2303381"/>
            <a:ext cx="8610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altLang="en-US" sz="3200" dirty="0">
                <a:solidFill>
                  <a:srgbClr val="CC0000"/>
                </a:solidFill>
                <a:latin typeface="Century Gothic" panose="020B0502020202020204" pitchFamily="34" charset="0"/>
                <a:cs typeface="Arial" panose="020B0604020202020204" pitchFamily="34" charset="0"/>
              </a:rPr>
              <a:t>Module 16 – Binary Search Trees</a:t>
            </a:r>
          </a:p>
        </p:txBody>
      </p:sp>
      <p:sp>
        <p:nvSpPr>
          <p:cNvPr id="7" name="Rectangle 2"/>
          <p:cNvSpPr txBox="1">
            <a:spLocks noChangeArrowheads="1"/>
          </p:cNvSpPr>
          <p:nvPr/>
        </p:nvSpPr>
        <p:spPr>
          <a:xfrm>
            <a:off x="3467986" y="642457"/>
            <a:ext cx="4837814"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Bef>
                <a:spcPts val="0"/>
              </a:spcBef>
              <a:spcAft>
                <a:spcPts val="0"/>
              </a:spcAft>
              <a:defRPr/>
            </a:pPr>
            <a:r>
              <a:rPr lang="en-US" altLang="en-US" sz="2400" dirty="0">
                <a:solidFill>
                  <a:schemeClr val="bg1"/>
                </a:solidFill>
                <a:latin typeface="Century Gothic" panose="020B0502020202020204" pitchFamily="34" charset="0"/>
                <a:cs typeface="Arial" panose="020B0604020202020204" pitchFamily="34" charset="0"/>
              </a:rPr>
              <a:t>CS 151</a:t>
            </a:r>
          </a:p>
          <a:p>
            <a:pPr fontAlgn="auto">
              <a:spcBef>
                <a:spcPts val="0"/>
              </a:spcBef>
              <a:spcAft>
                <a:spcPts val="0"/>
              </a:spcAft>
              <a:defRPr/>
            </a:pPr>
            <a:r>
              <a:rPr lang="en-US" altLang="en-US" sz="2400" dirty="0">
                <a:solidFill>
                  <a:schemeClr val="bg1"/>
                </a:solidFill>
                <a:latin typeface="Century Gothic" panose="020B0502020202020204" pitchFamily="34" charset="0"/>
                <a:cs typeface="Arial" panose="020B0604020202020204" pitchFamily="34" charset="0"/>
              </a:rPr>
              <a:t>Advanced C++ Programming</a:t>
            </a:r>
          </a:p>
        </p:txBody>
      </p:sp>
      <p:pic>
        <p:nvPicPr>
          <p:cNvPr id="3" name="Picture 2" descr="A picture containing drawing&#10;&#10;Description automatically generated">
            <a:extLst>
              <a:ext uri="{FF2B5EF4-FFF2-40B4-BE49-F238E27FC236}">
                <a16:creationId xmlns:a16="http://schemas.microsoft.com/office/drawing/2014/main" id="{7F839631-3595-4786-A58F-986C6BD041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642457"/>
            <a:ext cx="1981200" cy="11639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80AE0957-8695-43DA-BA64-12C1318CA957}"/>
              </a:ext>
            </a:extLst>
          </p:cNvPr>
          <p:cNvSpPr>
            <a:spLocks noGrp="1" noChangeArrowheads="1"/>
          </p:cNvSpPr>
          <p:nvPr>
            <p:ph idx="1"/>
          </p:nvPr>
        </p:nvSpPr>
        <p:spPr>
          <a:xfrm>
            <a:off x="1600200" y="1885950"/>
            <a:ext cx="6019800" cy="2286000"/>
          </a:xfrm>
        </p:spPr>
        <p:txBody>
          <a:bodyPr>
            <a:noAutofit/>
          </a:bodyPr>
          <a:lstStyle/>
          <a:p>
            <a:pPr marL="0" indent="0" eaLnBrk="1" hangingPunct="1">
              <a:lnSpc>
                <a:spcPct val="120000"/>
              </a:lnSpc>
              <a:spcBef>
                <a:spcPts val="18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subtree</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a binary tree is a part of the tree from a node </a:t>
            </a:r>
            <a:r>
              <a:rPr lang="en-US" altLang="en-US" sz="2400" i="1" dirty="0">
                <a:solidFill>
                  <a:schemeClr val="bg1">
                    <a:lumMod val="95000"/>
                    <a:lumOff val="5000"/>
                  </a:schemeClr>
                </a:solidFill>
                <a:latin typeface="Times New Roman" panose="02020603050405020304" pitchFamily="18" charset="0"/>
                <a:cs typeface="Times New Roman" panose="02020603050405020304" pitchFamily="18" charset="0"/>
              </a:rPr>
              <a:t>N</a:t>
            </a:r>
            <a:r>
              <a:rPr lang="en-US" altLang="en-US" sz="2400" b="1" i="1" dirty="0">
                <a:solidFill>
                  <a:schemeClr val="bg1">
                    <a:lumMod val="95000"/>
                    <a:lumOff val="5000"/>
                  </a:schemeClr>
                </a:solidFill>
                <a:latin typeface="Arial" panose="020B0604020202020204" pitchFamily="34" charset="0"/>
                <a:cs typeface="Arial" panose="020B0604020202020204" pitchFamily="34" charset="0"/>
              </a:rPr>
              <a:t> </a:t>
            </a:r>
            <a:r>
              <a:rPr lang="en-US" altLang="en-US" sz="2400" dirty="0">
                <a:solidFill>
                  <a:schemeClr val="bg1">
                    <a:lumMod val="95000"/>
                    <a:lumOff val="5000"/>
                  </a:schemeClr>
                </a:solidFill>
                <a:latin typeface="Arial" panose="020B0604020202020204" pitchFamily="34" charset="0"/>
                <a:cs typeface="Arial" panose="020B0604020202020204" pitchFamily="34" charset="0"/>
              </a:rPr>
              <a:t>down to the leaf nodes.</a:t>
            </a:r>
            <a:endParaRPr lang="en-US" altLang="en-US" sz="2400" b="1" i="1" dirty="0">
              <a:solidFill>
                <a:schemeClr val="bg1">
                  <a:lumMod val="95000"/>
                  <a:lumOff val="5000"/>
                </a:schemeClr>
              </a:solidFill>
              <a:latin typeface="Arial" panose="020B0604020202020204" pitchFamily="34" charset="0"/>
              <a:cs typeface="Arial" panose="020B0604020202020204" pitchFamily="34" charset="0"/>
            </a:endParaRPr>
          </a:p>
          <a:p>
            <a:pPr eaLnBrk="1" hangingPunct="1">
              <a:lnSpc>
                <a:spcPct val="120000"/>
              </a:lnSpc>
              <a:spcBef>
                <a:spcPts val="18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Such a subtree is said to be rooted at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N</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and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N</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is called the root of the subtree.</a:t>
            </a:r>
          </a:p>
        </p:txBody>
      </p:sp>
      <p:sp>
        <p:nvSpPr>
          <p:cNvPr id="6" name="Rectangle 2">
            <a:extLst>
              <a:ext uri="{FF2B5EF4-FFF2-40B4-BE49-F238E27FC236}">
                <a16:creationId xmlns:a16="http://schemas.microsoft.com/office/drawing/2014/main" id="{9FE16C52-3161-4522-B869-1B4BD31E1A6F}"/>
              </a:ext>
            </a:extLst>
          </p:cNvPr>
          <p:cNvSpPr>
            <a:spLocks noGrp="1" noChangeArrowheads="1"/>
          </p:cNvSpPr>
          <p:nvPr>
            <p:ph type="title"/>
          </p:nvPr>
        </p:nvSpPr>
        <p:spPr>
          <a:xfrm>
            <a:off x="266700" y="6846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Binary Tree Terminology</a:t>
            </a:r>
          </a:p>
        </p:txBody>
      </p:sp>
    </p:spTree>
    <p:extLst>
      <p:ext uri="{BB962C8B-B14F-4D97-AF65-F5344CB8AC3E}">
        <p14:creationId xmlns:p14="http://schemas.microsoft.com/office/powerpoint/2010/main" val="15955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DFE7503-919E-4713-BFD9-072F65EB1E92}"/>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Subtrees of Binary Trees</a:t>
            </a:r>
          </a:p>
        </p:txBody>
      </p:sp>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761999" y="1276350"/>
            <a:ext cx="3589021" cy="3048000"/>
          </a:xfrm>
        </p:spPr>
        <p:txBody>
          <a:bodyPr>
            <a:noAutofit/>
          </a:bodyPr>
          <a:lstStyle/>
          <a:p>
            <a:pPr marL="0" indent="0" eaLnBrk="1" hangingPunct="1">
              <a:lnSpc>
                <a:spcPct val="110000"/>
              </a:lnSpc>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subtree</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a binary tree is itself a binary tree.</a:t>
            </a:r>
          </a:p>
          <a:p>
            <a:pPr eaLnBrk="1" hangingPunct="1">
              <a:lnSpc>
                <a:spcPct val="110000"/>
              </a:lnSpc>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 nonempty binary tree consists of a root node, with the rest of its nodes forming two subtrees, called the left and right subtree.</a:t>
            </a: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63</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0">
            <a:extLst>
              <a:ext uri="{FF2B5EF4-FFF2-40B4-BE49-F238E27FC236}">
                <a16:creationId xmlns:a16="http://schemas.microsoft.com/office/drawing/2014/main" id="{F93F1736-5E3C-4B5F-A9ED-D2D27EB2504A}"/>
              </a:ext>
            </a:extLst>
          </p:cNvPr>
          <p:cNvSpPr>
            <a:spLocks noChangeArrowheads="1"/>
          </p:cNvSpPr>
          <p:nvPr/>
        </p:nvSpPr>
        <p:spPr bwMode="auto">
          <a:xfrm>
            <a:off x="702945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54</a:t>
            </a:r>
          </a:p>
        </p:txBody>
      </p:sp>
      <p:sp>
        <p:nvSpPr>
          <p:cNvPr id="11" name="Rectangle 21">
            <a:extLst>
              <a:ext uri="{FF2B5EF4-FFF2-40B4-BE49-F238E27FC236}">
                <a16:creationId xmlns:a16="http://schemas.microsoft.com/office/drawing/2014/main" id="{F4D03EC9-17C3-4C55-AE67-597D86442EBB}"/>
              </a:ext>
            </a:extLst>
          </p:cNvPr>
          <p:cNvSpPr>
            <a:spLocks noChangeArrowheads="1"/>
          </p:cNvSpPr>
          <p:nvPr/>
        </p:nvSpPr>
        <p:spPr bwMode="auto">
          <a:xfrm>
            <a:off x="7543802" y="28194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2">
            <a:extLst>
              <a:ext uri="{FF2B5EF4-FFF2-40B4-BE49-F238E27FC236}">
                <a16:creationId xmlns:a16="http://schemas.microsoft.com/office/drawing/2014/main" id="{905AC8B2-B80E-435B-9446-0527C46103B0}"/>
              </a:ext>
            </a:extLst>
          </p:cNvPr>
          <p:cNvSpPr>
            <a:spLocks noChangeArrowheads="1"/>
          </p:cNvSpPr>
          <p:nvPr/>
        </p:nvSpPr>
        <p:spPr bwMode="auto">
          <a:xfrm>
            <a:off x="73723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85</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6" name="Rectangle 26">
            <a:extLst>
              <a:ext uri="{FF2B5EF4-FFF2-40B4-BE49-F238E27FC236}">
                <a16:creationId xmlns:a16="http://schemas.microsoft.com/office/drawing/2014/main" id="{0251C559-9DB3-4CF2-B4A0-4EA540AA30E9}"/>
              </a:ext>
            </a:extLst>
          </p:cNvPr>
          <p:cNvSpPr>
            <a:spLocks noChangeArrowheads="1"/>
          </p:cNvSpPr>
          <p:nvPr/>
        </p:nvSpPr>
        <p:spPr bwMode="auto">
          <a:xfrm>
            <a:off x="485775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28</a:t>
            </a:r>
          </a:p>
        </p:txBody>
      </p:sp>
      <p:sp>
        <p:nvSpPr>
          <p:cNvPr id="17" name="Rectangle 27">
            <a:extLst>
              <a:ext uri="{FF2B5EF4-FFF2-40B4-BE49-F238E27FC236}">
                <a16:creationId xmlns:a16="http://schemas.microsoft.com/office/drawing/2014/main" id="{1FA4A0F0-B684-486D-A70B-AF5ACEB92ED8}"/>
              </a:ext>
            </a:extLst>
          </p:cNvPr>
          <p:cNvSpPr>
            <a:spLocks noChangeArrowheads="1"/>
          </p:cNvSpPr>
          <p:nvPr/>
        </p:nvSpPr>
        <p:spPr bwMode="auto">
          <a:xfrm>
            <a:off x="53721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8" name="Rectangle 28">
            <a:extLst>
              <a:ext uri="{FF2B5EF4-FFF2-40B4-BE49-F238E27FC236}">
                <a16:creationId xmlns:a16="http://schemas.microsoft.com/office/drawing/2014/main" id="{9A3C3B23-BD07-42D9-8F65-C73A42D179D6}"/>
              </a:ext>
            </a:extLst>
          </p:cNvPr>
          <p:cNvSpPr>
            <a:spLocks noChangeArrowheads="1"/>
          </p:cNvSpPr>
          <p:nvPr/>
        </p:nvSpPr>
        <p:spPr bwMode="auto">
          <a:xfrm>
            <a:off x="52006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9" name="Rectangle 29">
            <a:extLst>
              <a:ext uri="{FF2B5EF4-FFF2-40B4-BE49-F238E27FC236}">
                <a16:creationId xmlns:a16="http://schemas.microsoft.com/office/drawing/2014/main" id="{ABDB3416-EBAE-4FC7-9E46-BF8B29FD42BA}"/>
              </a:ext>
            </a:extLst>
          </p:cNvPr>
          <p:cNvSpPr>
            <a:spLocks noChangeArrowheads="1"/>
          </p:cNvSpPr>
          <p:nvPr/>
        </p:nvSpPr>
        <p:spPr bwMode="auto">
          <a:xfrm>
            <a:off x="674370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37</a:t>
            </a:r>
          </a:p>
        </p:txBody>
      </p:sp>
      <p:sp>
        <p:nvSpPr>
          <p:cNvPr id="20" name="Rectangle 30">
            <a:extLst>
              <a:ext uri="{FF2B5EF4-FFF2-40B4-BE49-F238E27FC236}">
                <a16:creationId xmlns:a16="http://schemas.microsoft.com/office/drawing/2014/main" id="{BC97DA77-ABFB-42C2-8DF1-E1BD06A363B1}"/>
              </a:ext>
            </a:extLst>
          </p:cNvPr>
          <p:cNvSpPr>
            <a:spLocks noChangeArrowheads="1"/>
          </p:cNvSpPr>
          <p:nvPr/>
        </p:nvSpPr>
        <p:spPr bwMode="auto">
          <a:xfrm>
            <a:off x="72580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21" name="Rectangle 31">
            <a:extLst>
              <a:ext uri="{FF2B5EF4-FFF2-40B4-BE49-F238E27FC236}">
                <a16:creationId xmlns:a16="http://schemas.microsoft.com/office/drawing/2014/main" id="{06300378-5388-4A37-9439-1D05F1B0FF0F}"/>
              </a:ext>
            </a:extLst>
          </p:cNvPr>
          <p:cNvSpPr>
            <a:spLocks noChangeArrowheads="1"/>
          </p:cNvSpPr>
          <p:nvPr/>
        </p:nvSpPr>
        <p:spPr bwMode="auto">
          <a:xfrm>
            <a:off x="70866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7D0A2D28-88B3-4700-A5A4-2DA1ED4ACCDE}"/>
              </a:ext>
            </a:extLst>
          </p:cNvPr>
          <p:cNvSpPr>
            <a:spLocks noChangeShapeType="1"/>
          </p:cNvSpPr>
          <p:nvPr/>
        </p:nvSpPr>
        <p:spPr bwMode="auto">
          <a:xfrm flipH="1">
            <a:off x="7086602" y="29908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600951" y="33337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29" name="Text Box 42">
            <a:extLst>
              <a:ext uri="{FF2B5EF4-FFF2-40B4-BE49-F238E27FC236}">
                <a16:creationId xmlns:a16="http://schemas.microsoft.com/office/drawing/2014/main" id="{E832C734-0E56-438B-B527-3F209B7A8156}"/>
              </a:ext>
            </a:extLst>
          </p:cNvPr>
          <p:cNvSpPr txBox="1">
            <a:spLocks noChangeArrowheads="1"/>
          </p:cNvSpPr>
          <p:nvPr/>
        </p:nvSpPr>
        <p:spPr bwMode="auto">
          <a:xfrm>
            <a:off x="4491040" y="37909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5486401" y="37909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1" name="Line 44">
            <a:extLst>
              <a:ext uri="{FF2B5EF4-FFF2-40B4-BE49-F238E27FC236}">
                <a16:creationId xmlns:a16="http://schemas.microsoft.com/office/drawing/2014/main" id="{38374B96-B080-479C-B971-A7C77561A68D}"/>
              </a:ext>
            </a:extLst>
          </p:cNvPr>
          <p:cNvSpPr>
            <a:spLocks noChangeShapeType="1"/>
          </p:cNvSpPr>
          <p:nvPr/>
        </p:nvSpPr>
        <p:spPr bwMode="auto">
          <a:xfrm flipH="1">
            <a:off x="491490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2" name="Line 45">
            <a:extLst>
              <a:ext uri="{FF2B5EF4-FFF2-40B4-BE49-F238E27FC236}">
                <a16:creationId xmlns:a16="http://schemas.microsoft.com/office/drawing/2014/main" id="{75A10A3D-4349-47A6-A81D-D683596948DE}"/>
              </a:ext>
            </a:extLst>
          </p:cNvPr>
          <p:cNvSpPr>
            <a:spLocks noChangeShapeType="1"/>
          </p:cNvSpPr>
          <p:nvPr/>
        </p:nvSpPr>
        <p:spPr bwMode="auto">
          <a:xfrm>
            <a:off x="548640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3" name="Text Box 46">
            <a:extLst>
              <a:ext uri="{FF2B5EF4-FFF2-40B4-BE49-F238E27FC236}">
                <a16:creationId xmlns:a16="http://schemas.microsoft.com/office/drawing/2014/main" id="{A8086AD7-54D6-4376-B752-C0831BC40D5B}"/>
              </a:ext>
            </a:extLst>
          </p:cNvPr>
          <p:cNvSpPr txBox="1">
            <a:spLocks noChangeArrowheads="1"/>
          </p:cNvSpPr>
          <p:nvPr/>
        </p:nvSpPr>
        <p:spPr bwMode="auto">
          <a:xfrm>
            <a:off x="6343652" y="37909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4" name="Text Box 47">
            <a:extLst>
              <a:ext uri="{FF2B5EF4-FFF2-40B4-BE49-F238E27FC236}">
                <a16:creationId xmlns:a16="http://schemas.microsoft.com/office/drawing/2014/main" id="{1BC204DD-FC36-4521-B70D-432A3C6A2B2C}"/>
              </a:ext>
            </a:extLst>
          </p:cNvPr>
          <p:cNvSpPr txBox="1">
            <a:spLocks noChangeArrowheads="1"/>
          </p:cNvSpPr>
          <p:nvPr/>
        </p:nvSpPr>
        <p:spPr bwMode="auto">
          <a:xfrm>
            <a:off x="7372352" y="37909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5" name="Line 48">
            <a:extLst>
              <a:ext uri="{FF2B5EF4-FFF2-40B4-BE49-F238E27FC236}">
                <a16:creationId xmlns:a16="http://schemas.microsoft.com/office/drawing/2014/main" id="{69FAE09B-8B54-4860-A045-7ADBDD5D378B}"/>
              </a:ext>
            </a:extLst>
          </p:cNvPr>
          <p:cNvSpPr>
            <a:spLocks noChangeShapeType="1"/>
          </p:cNvSpPr>
          <p:nvPr/>
        </p:nvSpPr>
        <p:spPr bwMode="auto">
          <a:xfrm flipH="1">
            <a:off x="680085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6" name="Line 49">
            <a:extLst>
              <a:ext uri="{FF2B5EF4-FFF2-40B4-BE49-F238E27FC236}">
                <a16:creationId xmlns:a16="http://schemas.microsoft.com/office/drawing/2014/main" id="{E9D6F301-00DA-43C0-94D9-332D61EB4387}"/>
              </a:ext>
            </a:extLst>
          </p:cNvPr>
          <p:cNvSpPr>
            <a:spLocks noChangeShapeType="1"/>
          </p:cNvSpPr>
          <p:nvPr/>
        </p:nvSpPr>
        <p:spPr bwMode="auto">
          <a:xfrm>
            <a:off x="737235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7" name="Line 37">
            <a:extLst>
              <a:ext uri="{FF2B5EF4-FFF2-40B4-BE49-F238E27FC236}">
                <a16:creationId xmlns:a16="http://schemas.microsoft.com/office/drawing/2014/main" id="{F5D1A4FE-1B88-4CCE-A217-C9886512410A}"/>
              </a:ext>
            </a:extLst>
          </p:cNvPr>
          <p:cNvSpPr>
            <a:spLocks noChangeShapeType="1"/>
          </p:cNvSpPr>
          <p:nvPr/>
        </p:nvSpPr>
        <p:spPr bwMode="auto">
          <a:xfrm>
            <a:off x="7626669" y="29924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9" name="Rectangle: Rounded Corners 38">
            <a:extLst>
              <a:ext uri="{FF2B5EF4-FFF2-40B4-BE49-F238E27FC236}">
                <a16:creationId xmlns:a16="http://schemas.microsoft.com/office/drawing/2014/main" id="{19CDE545-B08B-4338-B1BC-4E8E0B919C07}"/>
              </a:ext>
            </a:extLst>
          </p:cNvPr>
          <p:cNvSpPr/>
          <p:nvPr/>
        </p:nvSpPr>
        <p:spPr>
          <a:xfrm>
            <a:off x="4676564" y="2476500"/>
            <a:ext cx="1571836" cy="177165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 name="Rectangle: Rounded Corners 39">
            <a:extLst>
              <a:ext uri="{FF2B5EF4-FFF2-40B4-BE49-F238E27FC236}">
                <a16:creationId xmlns:a16="http://schemas.microsoft.com/office/drawing/2014/main" id="{A1721C2D-6363-41F0-A856-31DAA2224E22}"/>
              </a:ext>
            </a:extLst>
          </p:cNvPr>
          <p:cNvSpPr/>
          <p:nvPr/>
        </p:nvSpPr>
        <p:spPr>
          <a:xfrm>
            <a:off x="6548440" y="2440759"/>
            <a:ext cx="1571836" cy="177165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1" name="Rectangle 40">
            <a:extLst>
              <a:ext uri="{FF2B5EF4-FFF2-40B4-BE49-F238E27FC236}">
                <a16:creationId xmlns:a16="http://schemas.microsoft.com/office/drawing/2014/main" id="{A28B0A1A-8220-4887-BE5D-4DAC4FDEA70E}"/>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329779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457202" y="1428750"/>
            <a:ext cx="3819312" cy="3048000"/>
          </a:xfrm>
        </p:spPr>
        <p:txBody>
          <a:bodyPr>
            <a:noAutofit/>
          </a:bodyPr>
          <a:lstStyle/>
          <a:p>
            <a:pPr>
              <a:lnSpc>
                <a:spcPct val="110000"/>
              </a:lnSpc>
            </a:pPr>
            <a:r>
              <a:rPr lang="en-US" altLang="en-US" sz="2200" dirty="0">
                <a:solidFill>
                  <a:schemeClr val="bg1">
                    <a:lumMod val="95000"/>
                    <a:lumOff val="5000"/>
                  </a:schemeClr>
                </a:solidFill>
                <a:latin typeface="Arial" panose="020B0604020202020204" pitchFamily="34" charset="0"/>
                <a:cs typeface="Arial" panose="020B0604020202020204" pitchFamily="34" charset="0"/>
              </a:rPr>
              <a:t>The node containing </a:t>
            </a:r>
            <a:r>
              <a:rPr lang="en-US" altLang="en-US" sz="2200" b="1" dirty="0">
                <a:solidFill>
                  <a:schemeClr val="bg1">
                    <a:lumMod val="95000"/>
                    <a:lumOff val="5000"/>
                  </a:schemeClr>
                </a:solidFill>
                <a:latin typeface="Arial" panose="020B0604020202020204" pitchFamily="34" charset="0"/>
                <a:cs typeface="Arial" panose="020B0604020202020204" pitchFamily="34" charset="0"/>
              </a:rPr>
              <a:t>63</a:t>
            </a:r>
            <a:r>
              <a:rPr lang="en-US" altLang="en-US" sz="2200" dirty="0">
                <a:solidFill>
                  <a:schemeClr val="bg1">
                    <a:lumMod val="95000"/>
                    <a:lumOff val="5000"/>
                  </a:schemeClr>
                </a:solidFill>
                <a:latin typeface="Arial" panose="020B0604020202020204" pitchFamily="34" charset="0"/>
                <a:cs typeface="Arial" panose="020B0604020202020204" pitchFamily="34" charset="0"/>
              </a:rPr>
              <a:t> is the root.</a:t>
            </a:r>
          </a:p>
          <a:p>
            <a:r>
              <a:rPr lang="en-US" altLang="en-US" sz="2200" dirty="0">
                <a:solidFill>
                  <a:schemeClr val="bg1">
                    <a:lumMod val="95000"/>
                    <a:lumOff val="5000"/>
                  </a:schemeClr>
                </a:solidFill>
                <a:latin typeface="Arial" panose="020B0604020202020204" pitchFamily="34" charset="0"/>
                <a:cs typeface="Arial" panose="020B0604020202020204" pitchFamily="34" charset="0"/>
              </a:rPr>
              <a:t>The nodes containing </a:t>
            </a:r>
            <a:r>
              <a:rPr lang="en-US" altLang="en-US" sz="2200" b="1" dirty="0">
                <a:solidFill>
                  <a:schemeClr val="bg1">
                    <a:lumMod val="95000"/>
                    <a:lumOff val="5000"/>
                  </a:schemeClr>
                </a:solidFill>
                <a:latin typeface="Arial" panose="020B0604020202020204" pitchFamily="34" charset="0"/>
                <a:cs typeface="Arial" panose="020B0604020202020204" pitchFamily="34" charset="0"/>
              </a:rPr>
              <a:t>85</a:t>
            </a:r>
            <a:r>
              <a:rPr lang="en-US" alt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altLang="en-US" sz="2200" b="1" dirty="0">
                <a:solidFill>
                  <a:schemeClr val="bg1">
                    <a:lumMod val="95000"/>
                    <a:lumOff val="5000"/>
                  </a:schemeClr>
                </a:solidFill>
                <a:latin typeface="Arial" panose="020B0604020202020204" pitchFamily="34" charset="0"/>
                <a:cs typeface="Arial" panose="020B0604020202020204" pitchFamily="34" charset="0"/>
              </a:rPr>
              <a:t>28</a:t>
            </a:r>
            <a:r>
              <a:rPr lang="en-US" altLang="en-US" sz="2200" dirty="0">
                <a:solidFill>
                  <a:schemeClr val="bg1">
                    <a:lumMod val="95000"/>
                    <a:lumOff val="5000"/>
                  </a:schemeClr>
                </a:solidFill>
                <a:latin typeface="Arial" panose="020B0604020202020204" pitchFamily="34" charset="0"/>
                <a:cs typeface="Arial" panose="020B0604020202020204" pitchFamily="34" charset="0"/>
              </a:rPr>
              <a:t> form the left subtree.</a:t>
            </a:r>
          </a:p>
          <a:p>
            <a:r>
              <a:rPr lang="en-US" altLang="en-US" sz="2200" dirty="0">
                <a:solidFill>
                  <a:schemeClr val="bg1">
                    <a:lumMod val="95000"/>
                    <a:lumOff val="5000"/>
                  </a:schemeClr>
                </a:solidFill>
                <a:latin typeface="Arial" panose="020B0604020202020204" pitchFamily="34" charset="0"/>
                <a:cs typeface="Arial" panose="020B0604020202020204" pitchFamily="34" charset="0"/>
              </a:rPr>
              <a:t>The nodes containing </a:t>
            </a:r>
            <a:r>
              <a:rPr lang="en-US" altLang="en-US" sz="2200" b="1" dirty="0">
                <a:solidFill>
                  <a:schemeClr val="bg1">
                    <a:lumMod val="95000"/>
                    <a:lumOff val="5000"/>
                  </a:schemeClr>
                </a:solidFill>
                <a:latin typeface="Arial" panose="020B0604020202020204" pitchFamily="34" charset="0"/>
                <a:cs typeface="Arial" panose="020B0604020202020204" pitchFamily="34" charset="0"/>
              </a:rPr>
              <a:t>54</a:t>
            </a:r>
            <a:r>
              <a:rPr lang="en-US" alt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altLang="en-US" sz="2200" b="1" dirty="0">
                <a:solidFill>
                  <a:schemeClr val="bg1">
                    <a:lumMod val="95000"/>
                    <a:lumOff val="5000"/>
                  </a:schemeClr>
                </a:solidFill>
                <a:latin typeface="Arial" panose="020B0604020202020204" pitchFamily="34" charset="0"/>
                <a:cs typeface="Arial" panose="020B0604020202020204" pitchFamily="34" charset="0"/>
              </a:rPr>
              <a:t>37</a:t>
            </a:r>
            <a:r>
              <a:rPr lang="en-US" altLang="en-US" sz="2200" dirty="0">
                <a:solidFill>
                  <a:schemeClr val="bg1">
                    <a:lumMod val="95000"/>
                    <a:lumOff val="5000"/>
                  </a:schemeClr>
                </a:solidFill>
                <a:latin typeface="Arial" panose="020B0604020202020204" pitchFamily="34" charset="0"/>
                <a:cs typeface="Arial" panose="020B0604020202020204" pitchFamily="34" charset="0"/>
              </a:rPr>
              <a:t> form the right subtree.</a:t>
            </a:r>
            <a:endParaRPr lang="en-US" altLang="en-US" sz="2200" b="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63</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0">
            <a:extLst>
              <a:ext uri="{FF2B5EF4-FFF2-40B4-BE49-F238E27FC236}">
                <a16:creationId xmlns:a16="http://schemas.microsoft.com/office/drawing/2014/main" id="{F93F1736-5E3C-4B5F-A9ED-D2D27EB2504A}"/>
              </a:ext>
            </a:extLst>
          </p:cNvPr>
          <p:cNvSpPr>
            <a:spLocks noChangeArrowheads="1"/>
          </p:cNvSpPr>
          <p:nvPr/>
        </p:nvSpPr>
        <p:spPr bwMode="auto">
          <a:xfrm>
            <a:off x="702945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54</a:t>
            </a:r>
          </a:p>
        </p:txBody>
      </p:sp>
      <p:sp>
        <p:nvSpPr>
          <p:cNvPr id="11" name="Rectangle 21">
            <a:extLst>
              <a:ext uri="{FF2B5EF4-FFF2-40B4-BE49-F238E27FC236}">
                <a16:creationId xmlns:a16="http://schemas.microsoft.com/office/drawing/2014/main" id="{F4D03EC9-17C3-4C55-AE67-597D86442EBB}"/>
              </a:ext>
            </a:extLst>
          </p:cNvPr>
          <p:cNvSpPr>
            <a:spLocks noChangeArrowheads="1"/>
          </p:cNvSpPr>
          <p:nvPr/>
        </p:nvSpPr>
        <p:spPr bwMode="auto">
          <a:xfrm>
            <a:off x="7543802" y="28194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2">
            <a:extLst>
              <a:ext uri="{FF2B5EF4-FFF2-40B4-BE49-F238E27FC236}">
                <a16:creationId xmlns:a16="http://schemas.microsoft.com/office/drawing/2014/main" id="{905AC8B2-B80E-435B-9446-0527C46103B0}"/>
              </a:ext>
            </a:extLst>
          </p:cNvPr>
          <p:cNvSpPr>
            <a:spLocks noChangeArrowheads="1"/>
          </p:cNvSpPr>
          <p:nvPr/>
        </p:nvSpPr>
        <p:spPr bwMode="auto">
          <a:xfrm>
            <a:off x="73723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85</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6" name="Rectangle 26">
            <a:extLst>
              <a:ext uri="{FF2B5EF4-FFF2-40B4-BE49-F238E27FC236}">
                <a16:creationId xmlns:a16="http://schemas.microsoft.com/office/drawing/2014/main" id="{0251C559-9DB3-4CF2-B4A0-4EA540AA30E9}"/>
              </a:ext>
            </a:extLst>
          </p:cNvPr>
          <p:cNvSpPr>
            <a:spLocks noChangeArrowheads="1"/>
          </p:cNvSpPr>
          <p:nvPr/>
        </p:nvSpPr>
        <p:spPr bwMode="auto">
          <a:xfrm>
            <a:off x="485775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28</a:t>
            </a:r>
          </a:p>
        </p:txBody>
      </p:sp>
      <p:sp>
        <p:nvSpPr>
          <p:cNvPr id="17" name="Rectangle 27">
            <a:extLst>
              <a:ext uri="{FF2B5EF4-FFF2-40B4-BE49-F238E27FC236}">
                <a16:creationId xmlns:a16="http://schemas.microsoft.com/office/drawing/2014/main" id="{1FA4A0F0-B684-486D-A70B-AF5ACEB92ED8}"/>
              </a:ext>
            </a:extLst>
          </p:cNvPr>
          <p:cNvSpPr>
            <a:spLocks noChangeArrowheads="1"/>
          </p:cNvSpPr>
          <p:nvPr/>
        </p:nvSpPr>
        <p:spPr bwMode="auto">
          <a:xfrm>
            <a:off x="53721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8" name="Rectangle 28">
            <a:extLst>
              <a:ext uri="{FF2B5EF4-FFF2-40B4-BE49-F238E27FC236}">
                <a16:creationId xmlns:a16="http://schemas.microsoft.com/office/drawing/2014/main" id="{9A3C3B23-BD07-42D9-8F65-C73A42D179D6}"/>
              </a:ext>
            </a:extLst>
          </p:cNvPr>
          <p:cNvSpPr>
            <a:spLocks noChangeArrowheads="1"/>
          </p:cNvSpPr>
          <p:nvPr/>
        </p:nvSpPr>
        <p:spPr bwMode="auto">
          <a:xfrm>
            <a:off x="52006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9" name="Rectangle 29">
            <a:extLst>
              <a:ext uri="{FF2B5EF4-FFF2-40B4-BE49-F238E27FC236}">
                <a16:creationId xmlns:a16="http://schemas.microsoft.com/office/drawing/2014/main" id="{ABDB3416-EBAE-4FC7-9E46-BF8B29FD42BA}"/>
              </a:ext>
            </a:extLst>
          </p:cNvPr>
          <p:cNvSpPr>
            <a:spLocks noChangeArrowheads="1"/>
          </p:cNvSpPr>
          <p:nvPr/>
        </p:nvSpPr>
        <p:spPr bwMode="auto">
          <a:xfrm>
            <a:off x="674370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37</a:t>
            </a:r>
          </a:p>
        </p:txBody>
      </p:sp>
      <p:sp>
        <p:nvSpPr>
          <p:cNvPr id="20" name="Rectangle 30">
            <a:extLst>
              <a:ext uri="{FF2B5EF4-FFF2-40B4-BE49-F238E27FC236}">
                <a16:creationId xmlns:a16="http://schemas.microsoft.com/office/drawing/2014/main" id="{BC97DA77-ABFB-42C2-8DF1-E1BD06A363B1}"/>
              </a:ext>
            </a:extLst>
          </p:cNvPr>
          <p:cNvSpPr>
            <a:spLocks noChangeArrowheads="1"/>
          </p:cNvSpPr>
          <p:nvPr/>
        </p:nvSpPr>
        <p:spPr bwMode="auto">
          <a:xfrm>
            <a:off x="72580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21" name="Rectangle 31">
            <a:extLst>
              <a:ext uri="{FF2B5EF4-FFF2-40B4-BE49-F238E27FC236}">
                <a16:creationId xmlns:a16="http://schemas.microsoft.com/office/drawing/2014/main" id="{06300378-5388-4A37-9439-1D05F1B0FF0F}"/>
              </a:ext>
            </a:extLst>
          </p:cNvPr>
          <p:cNvSpPr>
            <a:spLocks noChangeArrowheads="1"/>
          </p:cNvSpPr>
          <p:nvPr/>
        </p:nvSpPr>
        <p:spPr bwMode="auto">
          <a:xfrm>
            <a:off x="70866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7D0A2D28-88B3-4700-A5A4-2DA1ED4ACCDE}"/>
              </a:ext>
            </a:extLst>
          </p:cNvPr>
          <p:cNvSpPr>
            <a:spLocks noChangeShapeType="1"/>
          </p:cNvSpPr>
          <p:nvPr/>
        </p:nvSpPr>
        <p:spPr bwMode="auto">
          <a:xfrm flipH="1">
            <a:off x="7086602" y="29908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600951" y="33337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29" name="Text Box 42">
            <a:extLst>
              <a:ext uri="{FF2B5EF4-FFF2-40B4-BE49-F238E27FC236}">
                <a16:creationId xmlns:a16="http://schemas.microsoft.com/office/drawing/2014/main" id="{E832C734-0E56-438B-B527-3F209B7A8156}"/>
              </a:ext>
            </a:extLst>
          </p:cNvPr>
          <p:cNvSpPr txBox="1">
            <a:spLocks noChangeArrowheads="1"/>
          </p:cNvSpPr>
          <p:nvPr/>
        </p:nvSpPr>
        <p:spPr bwMode="auto">
          <a:xfrm>
            <a:off x="4491040" y="37909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5486401" y="37909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1" name="Line 44">
            <a:extLst>
              <a:ext uri="{FF2B5EF4-FFF2-40B4-BE49-F238E27FC236}">
                <a16:creationId xmlns:a16="http://schemas.microsoft.com/office/drawing/2014/main" id="{38374B96-B080-479C-B971-A7C77561A68D}"/>
              </a:ext>
            </a:extLst>
          </p:cNvPr>
          <p:cNvSpPr>
            <a:spLocks noChangeShapeType="1"/>
          </p:cNvSpPr>
          <p:nvPr/>
        </p:nvSpPr>
        <p:spPr bwMode="auto">
          <a:xfrm flipH="1">
            <a:off x="491490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2" name="Line 45">
            <a:extLst>
              <a:ext uri="{FF2B5EF4-FFF2-40B4-BE49-F238E27FC236}">
                <a16:creationId xmlns:a16="http://schemas.microsoft.com/office/drawing/2014/main" id="{75A10A3D-4349-47A6-A81D-D683596948DE}"/>
              </a:ext>
            </a:extLst>
          </p:cNvPr>
          <p:cNvSpPr>
            <a:spLocks noChangeShapeType="1"/>
          </p:cNvSpPr>
          <p:nvPr/>
        </p:nvSpPr>
        <p:spPr bwMode="auto">
          <a:xfrm>
            <a:off x="548640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3" name="Text Box 46">
            <a:extLst>
              <a:ext uri="{FF2B5EF4-FFF2-40B4-BE49-F238E27FC236}">
                <a16:creationId xmlns:a16="http://schemas.microsoft.com/office/drawing/2014/main" id="{A8086AD7-54D6-4376-B752-C0831BC40D5B}"/>
              </a:ext>
            </a:extLst>
          </p:cNvPr>
          <p:cNvSpPr txBox="1">
            <a:spLocks noChangeArrowheads="1"/>
          </p:cNvSpPr>
          <p:nvPr/>
        </p:nvSpPr>
        <p:spPr bwMode="auto">
          <a:xfrm>
            <a:off x="6343652" y="37909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4" name="Text Box 47">
            <a:extLst>
              <a:ext uri="{FF2B5EF4-FFF2-40B4-BE49-F238E27FC236}">
                <a16:creationId xmlns:a16="http://schemas.microsoft.com/office/drawing/2014/main" id="{1BC204DD-FC36-4521-B70D-432A3C6A2B2C}"/>
              </a:ext>
            </a:extLst>
          </p:cNvPr>
          <p:cNvSpPr txBox="1">
            <a:spLocks noChangeArrowheads="1"/>
          </p:cNvSpPr>
          <p:nvPr/>
        </p:nvSpPr>
        <p:spPr bwMode="auto">
          <a:xfrm>
            <a:off x="7372352" y="37909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5" name="Line 48">
            <a:extLst>
              <a:ext uri="{FF2B5EF4-FFF2-40B4-BE49-F238E27FC236}">
                <a16:creationId xmlns:a16="http://schemas.microsoft.com/office/drawing/2014/main" id="{69FAE09B-8B54-4860-A045-7ADBDD5D378B}"/>
              </a:ext>
            </a:extLst>
          </p:cNvPr>
          <p:cNvSpPr>
            <a:spLocks noChangeShapeType="1"/>
          </p:cNvSpPr>
          <p:nvPr/>
        </p:nvSpPr>
        <p:spPr bwMode="auto">
          <a:xfrm flipH="1">
            <a:off x="680085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6" name="Line 49">
            <a:extLst>
              <a:ext uri="{FF2B5EF4-FFF2-40B4-BE49-F238E27FC236}">
                <a16:creationId xmlns:a16="http://schemas.microsoft.com/office/drawing/2014/main" id="{E9D6F301-00DA-43C0-94D9-332D61EB4387}"/>
              </a:ext>
            </a:extLst>
          </p:cNvPr>
          <p:cNvSpPr>
            <a:spLocks noChangeShapeType="1"/>
          </p:cNvSpPr>
          <p:nvPr/>
        </p:nvSpPr>
        <p:spPr bwMode="auto">
          <a:xfrm>
            <a:off x="737235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7" name="Line 37">
            <a:extLst>
              <a:ext uri="{FF2B5EF4-FFF2-40B4-BE49-F238E27FC236}">
                <a16:creationId xmlns:a16="http://schemas.microsoft.com/office/drawing/2014/main" id="{F5D1A4FE-1B88-4CCE-A217-C9886512410A}"/>
              </a:ext>
            </a:extLst>
          </p:cNvPr>
          <p:cNvSpPr>
            <a:spLocks noChangeShapeType="1"/>
          </p:cNvSpPr>
          <p:nvPr/>
        </p:nvSpPr>
        <p:spPr bwMode="auto">
          <a:xfrm>
            <a:off x="7626669" y="29924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9" name="Rectangle: Rounded Corners 38">
            <a:extLst>
              <a:ext uri="{FF2B5EF4-FFF2-40B4-BE49-F238E27FC236}">
                <a16:creationId xmlns:a16="http://schemas.microsoft.com/office/drawing/2014/main" id="{19CDE545-B08B-4338-B1BC-4E8E0B919C07}"/>
              </a:ext>
            </a:extLst>
          </p:cNvPr>
          <p:cNvSpPr/>
          <p:nvPr/>
        </p:nvSpPr>
        <p:spPr>
          <a:xfrm>
            <a:off x="4676564" y="2476500"/>
            <a:ext cx="1571836" cy="177165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 name="Rectangle: Rounded Corners 39">
            <a:extLst>
              <a:ext uri="{FF2B5EF4-FFF2-40B4-BE49-F238E27FC236}">
                <a16:creationId xmlns:a16="http://schemas.microsoft.com/office/drawing/2014/main" id="{A1721C2D-6363-41F0-A856-31DAA2224E22}"/>
              </a:ext>
            </a:extLst>
          </p:cNvPr>
          <p:cNvSpPr/>
          <p:nvPr/>
        </p:nvSpPr>
        <p:spPr>
          <a:xfrm>
            <a:off x="6548440" y="2440759"/>
            <a:ext cx="1571836" cy="177165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1" name="Rectangle: Rounded Corners 40">
            <a:extLst>
              <a:ext uri="{FF2B5EF4-FFF2-40B4-BE49-F238E27FC236}">
                <a16:creationId xmlns:a16="http://schemas.microsoft.com/office/drawing/2014/main" id="{EAF6AD39-95F0-4211-A7B9-AD5A5D7C761D}"/>
              </a:ext>
            </a:extLst>
          </p:cNvPr>
          <p:cNvSpPr/>
          <p:nvPr/>
        </p:nvSpPr>
        <p:spPr>
          <a:xfrm>
            <a:off x="4343188" y="2114550"/>
            <a:ext cx="4115012" cy="236220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Subtrees of Binary Trees</a:t>
            </a:r>
          </a:p>
        </p:txBody>
      </p:sp>
      <p:sp>
        <p:nvSpPr>
          <p:cNvPr id="43" name="Rectangle 42">
            <a:extLst>
              <a:ext uri="{FF2B5EF4-FFF2-40B4-BE49-F238E27FC236}">
                <a16:creationId xmlns:a16="http://schemas.microsoft.com/office/drawing/2014/main" id="{F8A82D7A-760D-4D24-9AC3-B1DBDBB51E5B}"/>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33515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305751" y="1127760"/>
            <a:ext cx="4129088" cy="3048000"/>
          </a:xfrm>
        </p:spPr>
        <p:txBody>
          <a:bodyPr>
            <a:noAutofit/>
          </a:bodyPr>
          <a:lstStyle/>
          <a:p>
            <a:pPr marL="0" indent="0">
              <a:spcBef>
                <a:spcPts val="1200"/>
              </a:spcBef>
              <a:buClr>
                <a:schemeClr val="tx1"/>
              </a:buClr>
              <a:buNone/>
            </a:pPr>
            <a:r>
              <a:rPr lang="en-US" altLang="en-US" sz="2200" dirty="0">
                <a:solidFill>
                  <a:schemeClr val="bg1"/>
                </a:solidFill>
                <a:latin typeface="Arial" panose="020B0604020202020204" pitchFamily="34" charset="0"/>
                <a:cs typeface="Arial" panose="020B0604020202020204" pitchFamily="34" charset="0"/>
              </a:rPr>
              <a:t>Binary </a:t>
            </a:r>
            <a:r>
              <a:rPr lang="en-US" altLang="en-US" sz="2200" i="1" dirty="0">
                <a:solidFill>
                  <a:schemeClr val="bg1"/>
                </a:solidFill>
                <a:latin typeface="Arial" panose="020B0604020202020204" pitchFamily="34" charset="0"/>
                <a:cs typeface="Arial" panose="020B0604020202020204" pitchFamily="34" charset="0"/>
              </a:rPr>
              <a:t>search tree</a:t>
            </a:r>
            <a:r>
              <a:rPr lang="en-US" altLang="en-US" sz="2200" dirty="0">
                <a:solidFill>
                  <a:schemeClr val="bg1"/>
                </a:solidFill>
                <a:latin typeface="Arial" panose="020B0604020202020204" pitchFamily="34" charset="0"/>
                <a:cs typeface="Arial" panose="020B0604020202020204" pitchFamily="34" charset="0"/>
              </a:rPr>
              <a:t>: a binary tree whose data is organized to simplify searches.</a:t>
            </a:r>
          </a:p>
          <a:p>
            <a:pPr>
              <a:spcBef>
                <a:spcPts val="1200"/>
              </a:spcBef>
            </a:pPr>
            <a:r>
              <a:rPr lang="en-US" altLang="en-US" sz="2200" dirty="0">
                <a:solidFill>
                  <a:schemeClr val="bg1"/>
                </a:solidFill>
                <a:latin typeface="Arial" panose="020B0604020202020204" pitchFamily="34" charset="0"/>
                <a:cs typeface="Arial" panose="020B0604020202020204" pitchFamily="34" charset="0"/>
              </a:rPr>
              <a:t>Left subtree at each node contains data values </a:t>
            </a:r>
            <a:r>
              <a:rPr lang="en-US" altLang="en-US" sz="2200" i="1" u="sng" dirty="0">
                <a:solidFill>
                  <a:schemeClr val="bg1"/>
                </a:solidFill>
                <a:latin typeface="Arial" panose="020B0604020202020204" pitchFamily="34" charset="0"/>
                <a:cs typeface="Arial" panose="020B0604020202020204" pitchFamily="34" charset="0"/>
              </a:rPr>
              <a:t>less </a:t>
            </a:r>
            <a:r>
              <a:rPr lang="en-US" altLang="en-US" sz="2200" dirty="0">
                <a:solidFill>
                  <a:schemeClr val="bg1"/>
                </a:solidFill>
                <a:latin typeface="Arial" panose="020B0604020202020204" pitchFamily="34" charset="0"/>
                <a:cs typeface="Arial" panose="020B0604020202020204" pitchFamily="34" charset="0"/>
              </a:rPr>
              <a:t>than the data in the node.</a:t>
            </a:r>
          </a:p>
          <a:p>
            <a:pPr>
              <a:spcBef>
                <a:spcPts val="1200"/>
              </a:spcBef>
            </a:pPr>
            <a:r>
              <a:rPr lang="en-US" altLang="en-US" sz="2200" dirty="0">
                <a:solidFill>
                  <a:schemeClr val="bg1"/>
                </a:solidFill>
                <a:latin typeface="Arial" panose="020B0604020202020204" pitchFamily="34" charset="0"/>
                <a:cs typeface="Arial" panose="020B0604020202020204" pitchFamily="34" charset="0"/>
              </a:rPr>
              <a:t>Right subtree at each node contains values </a:t>
            </a:r>
            <a:r>
              <a:rPr lang="en-US" altLang="en-US" sz="2200" i="1" u="sng" dirty="0">
                <a:solidFill>
                  <a:schemeClr val="bg1"/>
                </a:solidFill>
                <a:latin typeface="Arial" panose="020B0604020202020204" pitchFamily="34" charset="0"/>
                <a:cs typeface="Arial" panose="020B0604020202020204" pitchFamily="34" charset="0"/>
              </a:rPr>
              <a:t>greater</a:t>
            </a:r>
            <a:r>
              <a:rPr lang="en-US" altLang="en-US" sz="2200" dirty="0">
                <a:solidFill>
                  <a:schemeClr val="bg1"/>
                </a:solidFill>
                <a:latin typeface="Arial" panose="020B0604020202020204" pitchFamily="34" charset="0"/>
                <a:cs typeface="Arial" panose="020B0604020202020204" pitchFamily="34" charset="0"/>
              </a:rPr>
              <a:t> than the data in the node.</a:t>
            </a:r>
            <a:endParaRPr lang="en-US" altLang="en-US" sz="2200"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0">
            <a:extLst>
              <a:ext uri="{FF2B5EF4-FFF2-40B4-BE49-F238E27FC236}">
                <a16:creationId xmlns:a16="http://schemas.microsoft.com/office/drawing/2014/main" id="{F93F1736-5E3C-4B5F-A9ED-D2D27EB2504A}"/>
              </a:ext>
            </a:extLst>
          </p:cNvPr>
          <p:cNvSpPr>
            <a:spLocks noChangeArrowheads="1"/>
          </p:cNvSpPr>
          <p:nvPr/>
        </p:nvSpPr>
        <p:spPr bwMode="auto">
          <a:xfrm>
            <a:off x="702945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11" name="Rectangle 21">
            <a:extLst>
              <a:ext uri="{FF2B5EF4-FFF2-40B4-BE49-F238E27FC236}">
                <a16:creationId xmlns:a16="http://schemas.microsoft.com/office/drawing/2014/main" id="{F4D03EC9-17C3-4C55-AE67-597D86442EBB}"/>
              </a:ext>
            </a:extLst>
          </p:cNvPr>
          <p:cNvSpPr>
            <a:spLocks noChangeArrowheads="1"/>
          </p:cNvSpPr>
          <p:nvPr/>
        </p:nvSpPr>
        <p:spPr bwMode="auto">
          <a:xfrm>
            <a:off x="7543802" y="28194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2">
            <a:extLst>
              <a:ext uri="{FF2B5EF4-FFF2-40B4-BE49-F238E27FC236}">
                <a16:creationId xmlns:a16="http://schemas.microsoft.com/office/drawing/2014/main" id="{905AC8B2-B80E-435B-9446-0527C46103B0}"/>
              </a:ext>
            </a:extLst>
          </p:cNvPr>
          <p:cNvSpPr>
            <a:spLocks noChangeArrowheads="1"/>
          </p:cNvSpPr>
          <p:nvPr/>
        </p:nvSpPr>
        <p:spPr bwMode="auto">
          <a:xfrm>
            <a:off x="73723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6" name="Rectangle 26">
            <a:extLst>
              <a:ext uri="{FF2B5EF4-FFF2-40B4-BE49-F238E27FC236}">
                <a16:creationId xmlns:a16="http://schemas.microsoft.com/office/drawing/2014/main" id="{0251C559-9DB3-4CF2-B4A0-4EA540AA30E9}"/>
              </a:ext>
            </a:extLst>
          </p:cNvPr>
          <p:cNvSpPr>
            <a:spLocks noChangeArrowheads="1"/>
          </p:cNvSpPr>
          <p:nvPr/>
        </p:nvSpPr>
        <p:spPr bwMode="auto">
          <a:xfrm>
            <a:off x="485775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17" name="Rectangle 27">
            <a:extLst>
              <a:ext uri="{FF2B5EF4-FFF2-40B4-BE49-F238E27FC236}">
                <a16:creationId xmlns:a16="http://schemas.microsoft.com/office/drawing/2014/main" id="{1FA4A0F0-B684-486D-A70B-AF5ACEB92ED8}"/>
              </a:ext>
            </a:extLst>
          </p:cNvPr>
          <p:cNvSpPr>
            <a:spLocks noChangeArrowheads="1"/>
          </p:cNvSpPr>
          <p:nvPr/>
        </p:nvSpPr>
        <p:spPr bwMode="auto">
          <a:xfrm>
            <a:off x="53721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8" name="Rectangle 28">
            <a:extLst>
              <a:ext uri="{FF2B5EF4-FFF2-40B4-BE49-F238E27FC236}">
                <a16:creationId xmlns:a16="http://schemas.microsoft.com/office/drawing/2014/main" id="{9A3C3B23-BD07-42D9-8F65-C73A42D179D6}"/>
              </a:ext>
            </a:extLst>
          </p:cNvPr>
          <p:cNvSpPr>
            <a:spLocks noChangeArrowheads="1"/>
          </p:cNvSpPr>
          <p:nvPr/>
        </p:nvSpPr>
        <p:spPr bwMode="auto">
          <a:xfrm>
            <a:off x="52006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9" name="Rectangle 29">
            <a:extLst>
              <a:ext uri="{FF2B5EF4-FFF2-40B4-BE49-F238E27FC236}">
                <a16:creationId xmlns:a16="http://schemas.microsoft.com/office/drawing/2014/main" id="{ABDB3416-EBAE-4FC7-9E46-BF8B29FD42BA}"/>
              </a:ext>
            </a:extLst>
          </p:cNvPr>
          <p:cNvSpPr>
            <a:spLocks noChangeArrowheads="1"/>
          </p:cNvSpPr>
          <p:nvPr/>
        </p:nvSpPr>
        <p:spPr bwMode="auto">
          <a:xfrm>
            <a:off x="674370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20" name="Rectangle 30">
            <a:extLst>
              <a:ext uri="{FF2B5EF4-FFF2-40B4-BE49-F238E27FC236}">
                <a16:creationId xmlns:a16="http://schemas.microsoft.com/office/drawing/2014/main" id="{BC97DA77-ABFB-42C2-8DF1-E1BD06A363B1}"/>
              </a:ext>
            </a:extLst>
          </p:cNvPr>
          <p:cNvSpPr>
            <a:spLocks noChangeArrowheads="1"/>
          </p:cNvSpPr>
          <p:nvPr/>
        </p:nvSpPr>
        <p:spPr bwMode="auto">
          <a:xfrm>
            <a:off x="72580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21" name="Rectangle 31">
            <a:extLst>
              <a:ext uri="{FF2B5EF4-FFF2-40B4-BE49-F238E27FC236}">
                <a16:creationId xmlns:a16="http://schemas.microsoft.com/office/drawing/2014/main" id="{06300378-5388-4A37-9439-1D05F1B0FF0F}"/>
              </a:ext>
            </a:extLst>
          </p:cNvPr>
          <p:cNvSpPr>
            <a:spLocks noChangeArrowheads="1"/>
          </p:cNvSpPr>
          <p:nvPr/>
        </p:nvSpPr>
        <p:spPr bwMode="auto">
          <a:xfrm>
            <a:off x="70866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7D0A2D28-88B3-4700-A5A4-2DA1ED4ACCDE}"/>
              </a:ext>
            </a:extLst>
          </p:cNvPr>
          <p:cNvSpPr>
            <a:spLocks noChangeShapeType="1"/>
          </p:cNvSpPr>
          <p:nvPr/>
        </p:nvSpPr>
        <p:spPr bwMode="auto">
          <a:xfrm flipH="1">
            <a:off x="7086602" y="29908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600951" y="33337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29" name="Text Box 42">
            <a:extLst>
              <a:ext uri="{FF2B5EF4-FFF2-40B4-BE49-F238E27FC236}">
                <a16:creationId xmlns:a16="http://schemas.microsoft.com/office/drawing/2014/main" id="{E832C734-0E56-438B-B527-3F209B7A8156}"/>
              </a:ext>
            </a:extLst>
          </p:cNvPr>
          <p:cNvSpPr txBox="1">
            <a:spLocks noChangeArrowheads="1"/>
          </p:cNvSpPr>
          <p:nvPr/>
        </p:nvSpPr>
        <p:spPr bwMode="auto">
          <a:xfrm>
            <a:off x="4491040" y="37909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5486401" y="37909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1" name="Line 44">
            <a:extLst>
              <a:ext uri="{FF2B5EF4-FFF2-40B4-BE49-F238E27FC236}">
                <a16:creationId xmlns:a16="http://schemas.microsoft.com/office/drawing/2014/main" id="{38374B96-B080-479C-B971-A7C77561A68D}"/>
              </a:ext>
            </a:extLst>
          </p:cNvPr>
          <p:cNvSpPr>
            <a:spLocks noChangeShapeType="1"/>
          </p:cNvSpPr>
          <p:nvPr/>
        </p:nvSpPr>
        <p:spPr bwMode="auto">
          <a:xfrm flipH="1">
            <a:off x="491490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2" name="Line 45">
            <a:extLst>
              <a:ext uri="{FF2B5EF4-FFF2-40B4-BE49-F238E27FC236}">
                <a16:creationId xmlns:a16="http://schemas.microsoft.com/office/drawing/2014/main" id="{75A10A3D-4349-47A6-A81D-D683596948DE}"/>
              </a:ext>
            </a:extLst>
          </p:cNvPr>
          <p:cNvSpPr>
            <a:spLocks noChangeShapeType="1"/>
          </p:cNvSpPr>
          <p:nvPr/>
        </p:nvSpPr>
        <p:spPr bwMode="auto">
          <a:xfrm>
            <a:off x="548640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3" name="Text Box 46">
            <a:extLst>
              <a:ext uri="{FF2B5EF4-FFF2-40B4-BE49-F238E27FC236}">
                <a16:creationId xmlns:a16="http://schemas.microsoft.com/office/drawing/2014/main" id="{A8086AD7-54D6-4376-B752-C0831BC40D5B}"/>
              </a:ext>
            </a:extLst>
          </p:cNvPr>
          <p:cNvSpPr txBox="1">
            <a:spLocks noChangeArrowheads="1"/>
          </p:cNvSpPr>
          <p:nvPr/>
        </p:nvSpPr>
        <p:spPr bwMode="auto">
          <a:xfrm>
            <a:off x="6343652" y="37909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4" name="Text Box 47">
            <a:extLst>
              <a:ext uri="{FF2B5EF4-FFF2-40B4-BE49-F238E27FC236}">
                <a16:creationId xmlns:a16="http://schemas.microsoft.com/office/drawing/2014/main" id="{1BC204DD-FC36-4521-B70D-432A3C6A2B2C}"/>
              </a:ext>
            </a:extLst>
          </p:cNvPr>
          <p:cNvSpPr txBox="1">
            <a:spLocks noChangeArrowheads="1"/>
          </p:cNvSpPr>
          <p:nvPr/>
        </p:nvSpPr>
        <p:spPr bwMode="auto">
          <a:xfrm>
            <a:off x="7372352" y="37909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5" name="Line 48">
            <a:extLst>
              <a:ext uri="{FF2B5EF4-FFF2-40B4-BE49-F238E27FC236}">
                <a16:creationId xmlns:a16="http://schemas.microsoft.com/office/drawing/2014/main" id="{69FAE09B-8B54-4860-A045-7ADBDD5D378B}"/>
              </a:ext>
            </a:extLst>
          </p:cNvPr>
          <p:cNvSpPr>
            <a:spLocks noChangeShapeType="1"/>
          </p:cNvSpPr>
          <p:nvPr/>
        </p:nvSpPr>
        <p:spPr bwMode="auto">
          <a:xfrm flipH="1">
            <a:off x="680085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6" name="Line 49">
            <a:extLst>
              <a:ext uri="{FF2B5EF4-FFF2-40B4-BE49-F238E27FC236}">
                <a16:creationId xmlns:a16="http://schemas.microsoft.com/office/drawing/2014/main" id="{E9D6F301-00DA-43C0-94D9-332D61EB4387}"/>
              </a:ext>
            </a:extLst>
          </p:cNvPr>
          <p:cNvSpPr>
            <a:spLocks noChangeShapeType="1"/>
          </p:cNvSpPr>
          <p:nvPr/>
        </p:nvSpPr>
        <p:spPr bwMode="auto">
          <a:xfrm>
            <a:off x="737235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7" name="Line 37">
            <a:extLst>
              <a:ext uri="{FF2B5EF4-FFF2-40B4-BE49-F238E27FC236}">
                <a16:creationId xmlns:a16="http://schemas.microsoft.com/office/drawing/2014/main" id="{F5D1A4FE-1B88-4CCE-A217-C9886512410A}"/>
              </a:ext>
            </a:extLst>
          </p:cNvPr>
          <p:cNvSpPr>
            <a:spLocks noChangeShapeType="1"/>
          </p:cNvSpPr>
          <p:nvPr/>
        </p:nvSpPr>
        <p:spPr bwMode="auto">
          <a:xfrm>
            <a:off x="7626669" y="29924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Uses of Binary Trees</a:t>
            </a:r>
          </a:p>
        </p:txBody>
      </p:sp>
      <p:sp>
        <p:nvSpPr>
          <p:cNvPr id="39" name="Rectangle 38">
            <a:extLst>
              <a:ext uri="{FF2B5EF4-FFF2-40B4-BE49-F238E27FC236}">
                <a16:creationId xmlns:a16="http://schemas.microsoft.com/office/drawing/2014/main" id="{E5E746CD-E552-4131-BB5D-AB7F79360593}"/>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74613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381476" y="819150"/>
            <a:ext cx="8381049" cy="3048000"/>
          </a:xfrm>
        </p:spPr>
        <p:txBody>
          <a:bodyPr>
            <a:noAutofit/>
          </a:bodyPr>
          <a:lstStyle/>
          <a:p>
            <a:pPr marL="0" indent="0">
              <a:spcBef>
                <a:spcPts val="1200"/>
              </a:spcBef>
              <a:buClr>
                <a:schemeClr val="tx1"/>
              </a:buClr>
              <a:buNone/>
            </a:pPr>
            <a:r>
              <a:rPr lang="en-US" altLang="en-US" sz="2200" dirty="0">
                <a:solidFill>
                  <a:schemeClr val="bg1"/>
                </a:solidFill>
                <a:latin typeface="Arial" panose="020B0604020202020204" pitchFamily="34" charset="0"/>
                <a:cs typeface="Arial" panose="020B0604020202020204" pitchFamily="34" charset="0"/>
              </a:rPr>
              <a:t>Can you see how a binary search tree can be used to perform searches?</a:t>
            </a:r>
          </a:p>
          <a:p>
            <a:pPr>
              <a:spcBef>
                <a:spcPts val="1200"/>
              </a:spcBef>
              <a:buClr>
                <a:schemeClr val="bg1">
                  <a:lumMod val="95000"/>
                  <a:lumOff val="5000"/>
                </a:schemeClr>
              </a:buClr>
            </a:pPr>
            <a:r>
              <a:rPr lang="en-US" altLang="en-US" sz="2200" dirty="0">
                <a:solidFill>
                  <a:schemeClr val="bg1"/>
                </a:solidFill>
                <a:latin typeface="Arial" panose="020B0604020202020204" pitchFamily="34" charset="0"/>
                <a:cs typeface="Arial" panose="020B0604020202020204" pitchFamily="34" charset="0"/>
              </a:rPr>
              <a:t>Binary searches must be performed on sorted data sets.</a:t>
            </a:r>
          </a:p>
          <a:p>
            <a:pPr>
              <a:spcBef>
                <a:spcPts val="1200"/>
              </a:spcBef>
              <a:buClr>
                <a:schemeClr val="bg1">
                  <a:lumMod val="95000"/>
                  <a:lumOff val="5000"/>
                </a:schemeClr>
              </a:buClr>
            </a:pPr>
            <a:r>
              <a:rPr lang="en-US" altLang="en-US" sz="2200" dirty="0">
                <a:solidFill>
                  <a:schemeClr val="bg1"/>
                </a:solidFill>
                <a:latin typeface="Arial" panose="020B0604020202020204" pitchFamily="34" charset="0"/>
                <a:cs typeface="Arial" panose="020B0604020202020204" pitchFamily="34" charset="0"/>
              </a:rPr>
              <a:t>Compare key to the root node data element (corresponding roughly to the data at the midpoint of an array).</a:t>
            </a:r>
          </a:p>
          <a:p>
            <a:pPr lvl="1">
              <a:spcBef>
                <a:spcPts val="1200"/>
              </a:spcBef>
              <a:buClr>
                <a:schemeClr val="bg1">
                  <a:lumMod val="95000"/>
                  <a:lumOff val="5000"/>
                </a:schemeClr>
              </a:buClr>
              <a:buFont typeface="Arial" panose="020B0604020202020204" pitchFamily="34" charset="0"/>
              <a:buChar char="•"/>
            </a:pPr>
            <a:r>
              <a:rPr lang="en-US" altLang="en-US" sz="2200" dirty="0">
                <a:solidFill>
                  <a:schemeClr val="bg1"/>
                </a:solidFill>
                <a:latin typeface="Arial" panose="020B0604020202020204" pitchFamily="34" charset="0"/>
                <a:cs typeface="Arial" panose="020B0604020202020204" pitchFamily="34" charset="0"/>
              </a:rPr>
              <a:t>If the search key comes before the root node data, then eliminate all data in the right subtree and begin searching the left subtree.</a:t>
            </a:r>
          </a:p>
          <a:p>
            <a:pPr lvl="1">
              <a:spcBef>
                <a:spcPts val="1200"/>
              </a:spcBef>
              <a:buClr>
                <a:schemeClr val="bg1">
                  <a:lumMod val="95000"/>
                  <a:lumOff val="5000"/>
                </a:schemeClr>
              </a:buClr>
              <a:buFont typeface="Arial" panose="020B0604020202020204" pitchFamily="34" charset="0"/>
              <a:buChar char="•"/>
            </a:pPr>
            <a:r>
              <a:rPr lang="en-US" altLang="en-US" sz="2200" dirty="0">
                <a:solidFill>
                  <a:schemeClr val="bg1"/>
                </a:solidFill>
                <a:latin typeface="Arial" panose="020B0604020202020204" pitchFamily="34" charset="0"/>
                <a:cs typeface="Arial" panose="020B0604020202020204" pitchFamily="34" charset="0"/>
              </a:rPr>
              <a:t>Otherwise eliminate the left subtree and search the right subtree.</a:t>
            </a: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2095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Uses of Binary Search Trees</a:t>
            </a:r>
          </a:p>
        </p:txBody>
      </p:sp>
    </p:spTree>
    <p:extLst>
      <p:ext uri="{BB962C8B-B14F-4D97-AF65-F5344CB8AC3E}">
        <p14:creationId xmlns:p14="http://schemas.microsoft.com/office/powerpoint/2010/main" val="301442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9624DE-0300-452E-835B-188AEC13F999}"/>
              </a:ext>
            </a:extLst>
          </p:cNvPr>
          <p:cNvSpPr>
            <a:spLocks noGrp="1" noChangeArrowheads="1"/>
          </p:cNvSpPr>
          <p:nvPr>
            <p:ph type="title"/>
          </p:nvPr>
        </p:nvSpPr>
        <p:spPr>
          <a:xfrm>
            <a:off x="266700" y="2095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Why Are Trees Drawn Upside Down?</a:t>
            </a:r>
          </a:p>
        </p:txBody>
      </p:sp>
      <p:sp>
        <p:nvSpPr>
          <p:cNvPr id="4" name="Rectangle 3">
            <a:extLst>
              <a:ext uri="{FF2B5EF4-FFF2-40B4-BE49-F238E27FC236}">
                <a16:creationId xmlns:a16="http://schemas.microsoft.com/office/drawing/2014/main" id="{BCCD478A-AE93-45A5-B5AC-09096B81B1BA}"/>
              </a:ext>
            </a:extLst>
          </p:cNvPr>
          <p:cNvSpPr>
            <a:spLocks noGrp="1" noChangeArrowheads="1"/>
          </p:cNvSpPr>
          <p:nvPr>
            <p:ph idx="1"/>
          </p:nvPr>
        </p:nvSpPr>
        <p:spPr>
          <a:xfrm>
            <a:off x="514350" y="953690"/>
            <a:ext cx="8115300" cy="3751660"/>
          </a:xfrm>
        </p:spPr>
        <p:txBody>
          <a:bodyPr>
            <a:noAutofit/>
          </a:bodyPr>
          <a:lstStyle/>
          <a:p>
            <a:pPr marL="0" indent="0">
              <a:spcBef>
                <a:spcPts val="1200"/>
              </a:spcBef>
              <a:buNone/>
            </a:pPr>
            <a:r>
              <a:rPr lang="en-US" sz="2400" dirty="0">
                <a:solidFill>
                  <a:schemeClr val="bg1"/>
                </a:solidFill>
                <a:latin typeface="Arial" panose="020B0604020202020204" pitchFamily="34" charset="0"/>
                <a:cs typeface="Arial" panose="020B0604020202020204" pitchFamily="34" charset="0"/>
              </a:rPr>
              <a:t>In </a:t>
            </a:r>
            <a:r>
              <a:rPr lang="en-US" sz="2400" i="1" dirty="0">
                <a:solidFill>
                  <a:schemeClr val="bg1"/>
                </a:solidFill>
                <a:latin typeface="Arial" panose="020B0604020202020204" pitchFamily="34" charset="0"/>
                <a:cs typeface="Arial" panose="020B0604020202020204" pitchFamily="34" charset="0"/>
              </a:rPr>
              <a:t>The Art of Computer Programming – Algorithms</a:t>
            </a:r>
            <a:r>
              <a:rPr lang="en-US" sz="2400" dirty="0">
                <a:solidFill>
                  <a:schemeClr val="bg1"/>
                </a:solidFill>
                <a:latin typeface="Arial" panose="020B0604020202020204" pitchFamily="34" charset="0"/>
                <a:cs typeface="Arial" panose="020B0604020202020204" pitchFamily="34" charset="0"/>
              </a:rPr>
              <a:t>, by Donald Knuth, Chapter 2, "Trees“, the following appeared:</a:t>
            </a:r>
            <a:endParaRPr lang="en-US" altLang="en-US" sz="2400" dirty="0">
              <a:solidFill>
                <a:schemeClr val="bg1"/>
              </a:solidFill>
              <a:latin typeface="Arial" panose="020B0604020202020204" pitchFamily="34" charset="0"/>
              <a:cs typeface="Arial" panose="020B0604020202020204" pitchFamily="34" charset="0"/>
            </a:endParaRPr>
          </a:p>
        </p:txBody>
      </p:sp>
      <p:pic>
        <p:nvPicPr>
          <p:cNvPr id="7" name="Picture 6" descr="A close up of a clock&#10;&#10;Description automatically generated">
            <a:extLst>
              <a:ext uri="{FF2B5EF4-FFF2-40B4-BE49-F238E27FC236}">
                <a16:creationId xmlns:a16="http://schemas.microsoft.com/office/drawing/2014/main" id="{617B4416-FF94-4A35-A19C-6F51527E6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809750"/>
            <a:ext cx="4114800" cy="3261265"/>
          </a:xfrm>
          <a:prstGeom prst="rect">
            <a:avLst/>
          </a:prstGeom>
        </p:spPr>
      </p:pic>
    </p:spTree>
    <p:extLst>
      <p:ext uri="{BB962C8B-B14F-4D97-AF65-F5344CB8AC3E}">
        <p14:creationId xmlns:p14="http://schemas.microsoft.com/office/powerpoint/2010/main" val="2228098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9624DE-0300-452E-835B-188AEC13F999}"/>
              </a:ext>
            </a:extLst>
          </p:cNvPr>
          <p:cNvSpPr>
            <a:spLocks noGrp="1" noChangeArrowheads="1"/>
          </p:cNvSpPr>
          <p:nvPr>
            <p:ph type="title"/>
          </p:nvPr>
        </p:nvSpPr>
        <p:spPr>
          <a:xfrm>
            <a:off x="266700" y="2095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Why Are Trees Drawn Upside Down?</a:t>
            </a:r>
          </a:p>
        </p:txBody>
      </p:sp>
      <p:sp>
        <p:nvSpPr>
          <p:cNvPr id="4" name="Rectangle 3">
            <a:extLst>
              <a:ext uri="{FF2B5EF4-FFF2-40B4-BE49-F238E27FC236}">
                <a16:creationId xmlns:a16="http://schemas.microsoft.com/office/drawing/2014/main" id="{BCCD478A-AE93-45A5-B5AC-09096B81B1BA}"/>
              </a:ext>
            </a:extLst>
          </p:cNvPr>
          <p:cNvSpPr>
            <a:spLocks noGrp="1" noChangeArrowheads="1"/>
          </p:cNvSpPr>
          <p:nvPr>
            <p:ph idx="1"/>
          </p:nvPr>
        </p:nvSpPr>
        <p:spPr>
          <a:xfrm>
            <a:off x="390525" y="819150"/>
            <a:ext cx="8362950" cy="3751660"/>
          </a:xfrm>
        </p:spPr>
        <p:txBody>
          <a:bodyPr>
            <a:noAutofit/>
          </a:bodyPr>
          <a:lstStyle/>
          <a:p>
            <a:pPr marL="0" indent="0">
              <a:spcBef>
                <a:spcPts val="1200"/>
              </a:spcBef>
              <a:buNone/>
            </a:pPr>
            <a:r>
              <a:rPr lang="en-US" sz="2400" dirty="0">
                <a:solidFill>
                  <a:schemeClr val="bg1"/>
                </a:solidFill>
                <a:latin typeface="Arial" panose="020B0604020202020204" pitchFamily="34" charset="0"/>
                <a:cs typeface="Arial" panose="020B0604020202020204" pitchFamily="34" charset="0"/>
              </a:rPr>
              <a:t>This seems more natural, as it is the way that trees normally grow, with the root at the bottom and fulling at the top.</a:t>
            </a:r>
          </a:p>
          <a:p>
            <a:pPr marL="0" indent="0">
              <a:spcBef>
                <a:spcPts val="1200"/>
              </a:spcBef>
              <a:buNone/>
            </a:pPr>
            <a:r>
              <a:rPr lang="en-US" altLang="en-US" sz="2400" dirty="0">
                <a:solidFill>
                  <a:schemeClr val="bg1"/>
                </a:solidFill>
                <a:latin typeface="Arial" panose="020B0604020202020204" pitchFamily="34" charset="0"/>
                <a:cs typeface="Arial" panose="020B0604020202020204" pitchFamily="34" charset="0"/>
              </a:rPr>
              <a:t>However, after studying how most trees were drawn in the computer literature and textbooks of the time, he found that almost 80% of the trees were being upside down!</a:t>
            </a:r>
          </a:p>
        </p:txBody>
      </p:sp>
      <p:pic>
        <p:nvPicPr>
          <p:cNvPr id="5" name="Picture 4" descr="A close up of a clock&#10;&#10;Description automatically generated">
            <a:extLst>
              <a:ext uri="{FF2B5EF4-FFF2-40B4-BE49-F238E27FC236}">
                <a16:creationId xmlns:a16="http://schemas.microsoft.com/office/drawing/2014/main" id="{2647E07D-7BFA-4375-9394-D622F6E498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981672"/>
            <a:ext cx="4953000" cy="1952278"/>
          </a:xfrm>
          <a:prstGeom prst="rect">
            <a:avLst/>
          </a:prstGeom>
        </p:spPr>
      </p:pic>
      <p:sp>
        <p:nvSpPr>
          <p:cNvPr id="6" name="Rectangle 5">
            <a:extLst>
              <a:ext uri="{FF2B5EF4-FFF2-40B4-BE49-F238E27FC236}">
                <a16:creationId xmlns:a16="http://schemas.microsoft.com/office/drawing/2014/main" id="{C954003C-9943-4D5B-97E6-FF1DE964A4BB}"/>
              </a:ext>
            </a:extLst>
          </p:cNvPr>
          <p:cNvSpPr/>
          <p:nvPr/>
        </p:nvSpPr>
        <p:spPr>
          <a:xfrm rot="10800000" flipH="1" flipV="1">
            <a:off x="5810250" y="2800350"/>
            <a:ext cx="306705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Version (b) was adopted and has become the standard ever since.</a:t>
            </a:r>
          </a:p>
        </p:txBody>
      </p:sp>
    </p:spTree>
    <p:extLst>
      <p:ext uri="{BB962C8B-B14F-4D97-AF65-F5344CB8AC3E}">
        <p14:creationId xmlns:p14="http://schemas.microsoft.com/office/powerpoint/2010/main" val="3647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75B71F-9301-4071-A675-86111097BCB6}"/>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Binary Search Tree Operations</a:t>
            </a:r>
          </a:p>
        </p:txBody>
      </p:sp>
      <p:sp>
        <p:nvSpPr>
          <p:cNvPr id="3" name="Rectangle 3">
            <a:extLst>
              <a:ext uri="{FF2B5EF4-FFF2-40B4-BE49-F238E27FC236}">
                <a16:creationId xmlns:a16="http://schemas.microsoft.com/office/drawing/2014/main" id="{BABA51E6-2DE5-4A92-958E-77561BFE157C}"/>
              </a:ext>
            </a:extLst>
          </p:cNvPr>
          <p:cNvSpPr>
            <a:spLocks noGrp="1" noChangeArrowheads="1"/>
          </p:cNvSpPr>
          <p:nvPr>
            <p:ph idx="1"/>
          </p:nvPr>
        </p:nvSpPr>
        <p:spPr>
          <a:xfrm>
            <a:off x="1028700" y="1200150"/>
            <a:ext cx="7086600" cy="3086100"/>
          </a:xfrm>
        </p:spPr>
        <p:txBody>
          <a:bodyPr>
            <a:noAutofit/>
          </a:bodyPr>
          <a:lstStyle/>
          <a:p>
            <a:pPr marL="0" indent="0" eaLnBrk="1" hangingPunct="1">
              <a:spcBef>
                <a:spcPts val="1200"/>
              </a:spcBef>
              <a:buNone/>
            </a:pPr>
            <a:r>
              <a:rPr lang="en-US" altLang="en-US" sz="2400" b="1" dirty="0">
                <a:solidFill>
                  <a:schemeClr val="bg1"/>
                </a:solidFill>
                <a:latin typeface="Arial" panose="020B0604020202020204" pitchFamily="34" charset="0"/>
                <a:cs typeface="Arial" panose="020B0604020202020204" pitchFamily="34" charset="0"/>
              </a:rPr>
              <a:t>Create</a:t>
            </a:r>
            <a:r>
              <a:rPr lang="en-US" altLang="en-US" sz="2400" dirty="0">
                <a:solidFill>
                  <a:schemeClr val="bg1"/>
                </a:solidFill>
                <a:latin typeface="Arial" panose="020B0604020202020204" pitchFamily="34" charset="0"/>
                <a:cs typeface="Arial" panose="020B0604020202020204" pitchFamily="34" charset="0"/>
              </a:rPr>
              <a:t> a binary search tree:</a:t>
            </a:r>
          </a:p>
          <a:p>
            <a:pPr eaLnBrk="1" hangingPunct="1">
              <a:spcBef>
                <a:spcPts val="1200"/>
              </a:spcBef>
            </a:pPr>
            <a:r>
              <a:rPr lang="en-US" altLang="en-US" sz="2400" b="1" dirty="0">
                <a:solidFill>
                  <a:schemeClr val="bg1"/>
                </a:solidFill>
                <a:latin typeface="Arial" panose="020B0604020202020204" pitchFamily="34" charset="0"/>
                <a:cs typeface="Arial" panose="020B0604020202020204" pitchFamily="34" charset="0"/>
              </a:rPr>
              <a:t>Insert a node</a:t>
            </a:r>
            <a:r>
              <a:rPr lang="en-US" altLang="en-US" sz="2400" dirty="0">
                <a:solidFill>
                  <a:schemeClr val="bg1"/>
                </a:solidFill>
                <a:latin typeface="Arial" panose="020B0604020202020204" pitchFamily="34" charset="0"/>
                <a:cs typeface="Arial" panose="020B0604020202020204" pitchFamily="34" charset="0"/>
              </a:rPr>
              <a:t> into a binary tree – put node into tree in its correct position to maintain order.</a:t>
            </a:r>
          </a:p>
          <a:p>
            <a:pPr eaLnBrk="1" hangingPunct="1">
              <a:spcBef>
                <a:spcPts val="1200"/>
              </a:spcBef>
            </a:pPr>
            <a:r>
              <a:rPr lang="en-US" altLang="en-US" sz="2400" b="1" dirty="0">
                <a:solidFill>
                  <a:schemeClr val="bg1"/>
                </a:solidFill>
                <a:latin typeface="Arial" panose="020B0604020202020204" pitchFamily="34" charset="0"/>
                <a:cs typeface="Arial" panose="020B0604020202020204" pitchFamily="34" charset="0"/>
              </a:rPr>
              <a:t>Find a node</a:t>
            </a:r>
            <a:r>
              <a:rPr lang="en-US" altLang="en-US" sz="2400" dirty="0">
                <a:solidFill>
                  <a:schemeClr val="bg1"/>
                </a:solidFill>
                <a:latin typeface="Arial" panose="020B0604020202020204" pitchFamily="34" charset="0"/>
                <a:cs typeface="Arial" panose="020B0604020202020204" pitchFamily="34" charset="0"/>
              </a:rPr>
              <a:t> in a binary tree – locate a node with particular data value.</a:t>
            </a:r>
          </a:p>
          <a:p>
            <a:pPr eaLnBrk="1" hangingPunct="1">
              <a:spcBef>
                <a:spcPts val="1200"/>
              </a:spcBef>
            </a:pPr>
            <a:r>
              <a:rPr lang="en-US" altLang="en-US" sz="2400" b="1" dirty="0">
                <a:solidFill>
                  <a:schemeClr val="bg1"/>
                </a:solidFill>
                <a:latin typeface="Arial" panose="020B0604020202020204" pitchFamily="34" charset="0"/>
                <a:cs typeface="Arial" panose="020B0604020202020204" pitchFamily="34" charset="0"/>
              </a:rPr>
              <a:t>Delete a node</a:t>
            </a:r>
            <a:r>
              <a:rPr lang="en-US" altLang="en-US" sz="2400" dirty="0">
                <a:solidFill>
                  <a:schemeClr val="bg1"/>
                </a:solidFill>
                <a:latin typeface="Arial" panose="020B0604020202020204" pitchFamily="34" charset="0"/>
                <a:cs typeface="Arial" panose="020B0604020202020204" pitchFamily="34" charset="0"/>
              </a:rPr>
              <a:t> from a binary tree – remove a node and adjust links to preserve the binary tree and the order.</a:t>
            </a:r>
          </a:p>
        </p:txBody>
      </p:sp>
    </p:spTree>
    <p:extLst>
      <p:ext uri="{BB962C8B-B14F-4D97-AF65-F5344CB8AC3E}">
        <p14:creationId xmlns:p14="http://schemas.microsoft.com/office/powerpoint/2010/main" val="149739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1171149-D539-468F-BCFD-B297EB9ED07B}"/>
              </a:ext>
            </a:extLst>
          </p:cNvPr>
          <p:cNvSpPr>
            <a:spLocks noGrp="1" noChangeArrowheads="1"/>
          </p:cNvSpPr>
          <p:nvPr>
            <p:ph type="title"/>
          </p:nvPr>
        </p:nvSpPr>
        <p:spPr>
          <a:xfrm>
            <a:off x="266700" y="37088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Binary Search Tree Node</a:t>
            </a:r>
          </a:p>
        </p:txBody>
      </p:sp>
      <p:sp>
        <p:nvSpPr>
          <p:cNvPr id="3" name="Rectangle 3">
            <a:extLst>
              <a:ext uri="{FF2B5EF4-FFF2-40B4-BE49-F238E27FC236}">
                <a16:creationId xmlns:a16="http://schemas.microsoft.com/office/drawing/2014/main" id="{FD954DE1-4FE3-4B74-9690-A64AA6623067}"/>
              </a:ext>
            </a:extLst>
          </p:cNvPr>
          <p:cNvSpPr>
            <a:spLocks noGrp="1" noChangeArrowheads="1"/>
          </p:cNvSpPr>
          <p:nvPr>
            <p:ph idx="1"/>
          </p:nvPr>
        </p:nvSpPr>
        <p:spPr>
          <a:xfrm>
            <a:off x="800100" y="1085850"/>
            <a:ext cx="7543800" cy="3314700"/>
          </a:xfrm>
        </p:spPr>
        <p:txBody>
          <a:bodyPr>
            <a:noAutofit/>
          </a:bodyPr>
          <a:lstStyle/>
          <a:p>
            <a:pPr marL="0" indent="0" eaLnBrk="1" hangingPunct="1">
              <a:spcBef>
                <a:spcPts val="1200"/>
              </a:spcBef>
              <a:buNone/>
            </a:pPr>
            <a:r>
              <a:rPr lang="en-US" altLang="en-US" sz="2400" dirty="0">
                <a:latin typeface="Arial" panose="020B0604020202020204" pitchFamily="34" charset="0"/>
                <a:cs typeface="Arial" panose="020B0604020202020204" pitchFamily="34" charset="0"/>
              </a:rPr>
              <a:t>A node in a binary tree is like a node in a doubly linked list (</a:t>
            </a:r>
            <a:r>
              <a:rPr lang="en-US" altLang="en-US" sz="2400" i="1" dirty="0">
                <a:latin typeface="Arial" panose="020B0604020202020204" pitchFamily="34" charset="0"/>
                <a:cs typeface="Arial" panose="020B0604020202020204" pitchFamily="34" charset="0"/>
              </a:rPr>
              <a:t>two</a:t>
            </a:r>
            <a:r>
              <a:rPr lang="en-US" altLang="en-US" sz="2400" dirty="0">
                <a:solidFill>
                  <a:srgbClr val="FFFF00"/>
                </a:solidFill>
                <a:latin typeface="Arial" panose="020B0604020202020204" pitchFamily="34" charset="0"/>
                <a:cs typeface="Arial" panose="020B0604020202020204" pitchFamily="34" charset="0"/>
              </a:rPr>
              <a:t> node pointer fields):</a:t>
            </a:r>
          </a:p>
          <a:p>
            <a:pPr marL="1714500" lvl="1" indent="-282575" eaLnBrk="1" hangingPunct="1">
              <a:spcBef>
                <a:spcPts val="1200"/>
              </a:spcBef>
              <a:buFontTx/>
              <a:buNone/>
            </a:pPr>
            <a:r>
              <a:rPr lang="en-US" altLang="en-US" sz="2600" b="1" dirty="0">
                <a:solidFill>
                  <a:srgbClr val="FFFF00"/>
                </a:solidFill>
                <a:latin typeface="Courier New" panose="02070309020205020404" pitchFamily="49" charset="0"/>
              </a:rPr>
              <a:t>class </a:t>
            </a:r>
            <a:r>
              <a:rPr lang="en-US" altLang="en-US" sz="2600" b="1" dirty="0">
                <a:latin typeface="Courier New" panose="02070309020205020404" pitchFamily="49" charset="0"/>
              </a:rPr>
              <a:t>TreeNode {		</a:t>
            </a:r>
          </a:p>
          <a:p>
            <a:pPr marL="1714500" lvl="1" indent="-282575" eaLnBrk="1" hangingPunct="1">
              <a:spcBef>
                <a:spcPts val="0"/>
              </a:spcBef>
              <a:buFontTx/>
              <a:buNone/>
            </a:pPr>
            <a:r>
              <a:rPr lang="en-US" altLang="en-US" sz="2600" b="1" dirty="0">
                <a:latin typeface="Courier New" panose="02070309020205020404" pitchFamily="49" charset="0"/>
              </a:rPr>
              <a:t>   </a:t>
            </a:r>
            <a:r>
              <a:rPr lang="en-US" altLang="en-US" sz="2600" b="1" dirty="0">
                <a:solidFill>
                  <a:srgbClr val="FFFF00"/>
                </a:solidFill>
                <a:latin typeface="Courier New" panose="02070309020205020404" pitchFamily="49" charset="0"/>
              </a:rPr>
              <a:t>int</a:t>
            </a:r>
            <a:r>
              <a:rPr lang="en-US" altLang="en-US" sz="2600" b="1" dirty="0">
                <a:latin typeface="Courier New" panose="02070309020205020404" pitchFamily="49" charset="0"/>
              </a:rPr>
              <a:t> value ;</a:t>
            </a:r>
          </a:p>
          <a:p>
            <a:pPr marL="1714500" lvl="1" indent="-282575" eaLnBrk="1" hangingPunct="1">
              <a:spcBef>
                <a:spcPts val="0"/>
              </a:spcBef>
              <a:buFontTx/>
              <a:buNone/>
            </a:pPr>
            <a:r>
              <a:rPr lang="en-US" altLang="en-US" sz="2600" b="1" dirty="0">
                <a:latin typeface="Courier New" panose="02070309020205020404" pitchFamily="49" charset="0"/>
              </a:rPr>
              <a:t>   TreeNode *left ;</a:t>
            </a:r>
          </a:p>
          <a:p>
            <a:pPr marL="1714500" lvl="1" indent="-282575" eaLnBrk="1" hangingPunct="1">
              <a:spcBef>
                <a:spcPts val="0"/>
              </a:spcBef>
              <a:buFontTx/>
              <a:buNone/>
            </a:pPr>
            <a:r>
              <a:rPr lang="en-US" altLang="en-US" sz="2600" b="1" dirty="0">
                <a:latin typeface="Courier New" panose="02070309020205020404" pitchFamily="49" charset="0"/>
              </a:rPr>
              <a:t>		 TreeNode *right ;</a:t>
            </a:r>
          </a:p>
          <a:p>
            <a:pPr marL="1714500" lvl="1" indent="-282575" eaLnBrk="1" hangingPunct="1">
              <a:spcBef>
                <a:spcPts val="0"/>
              </a:spcBef>
              <a:buFontTx/>
              <a:buNone/>
            </a:pPr>
            <a:r>
              <a:rPr lang="en-US" altLang="en-US" sz="2600" b="1" dirty="0">
                <a:latin typeface="Courier New" panose="02070309020205020404" pitchFamily="49" charset="0"/>
              </a:rPr>
              <a:t>} ;</a:t>
            </a:r>
          </a:p>
          <a:p>
            <a:pPr eaLnBrk="1" hangingPunct="1">
              <a:spcBef>
                <a:spcPts val="1200"/>
              </a:spcBef>
            </a:pPr>
            <a:r>
              <a:rPr lang="en-US" altLang="en-US" sz="2400" dirty="0">
                <a:latin typeface="Arial" panose="020B0604020202020204" pitchFamily="34" charset="0"/>
                <a:cs typeface="Arial" panose="020B0604020202020204" pitchFamily="34" charset="0"/>
              </a:rPr>
              <a:t>Define the nodes as structure objects.  </a:t>
            </a:r>
          </a:p>
        </p:txBody>
      </p:sp>
    </p:spTree>
    <p:extLst>
      <p:ext uri="{BB962C8B-B14F-4D97-AF65-F5344CB8AC3E}">
        <p14:creationId xmlns:p14="http://schemas.microsoft.com/office/powerpoint/2010/main" val="325835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456010"/>
            <a:ext cx="8610600" cy="744140"/>
          </a:xfrm>
        </p:spPr>
        <p:txBody>
          <a:bodyPr>
            <a:noAutofit/>
          </a:bodyPr>
          <a:lstStyle/>
          <a:p>
            <a:pPr eaLnBrk="1" hangingPunct="1"/>
            <a:r>
              <a:rPr lang="en-US" altLang="en-US" sz="3200" b="1" dirty="0">
                <a:solidFill>
                  <a:schemeClr val="tx1">
                    <a:lumMod val="95000"/>
                  </a:schemeClr>
                </a:solidFill>
                <a:latin typeface="Courier New" panose="02070309020205020404" pitchFamily="49" charset="0"/>
              </a:rPr>
              <a:t>TreeNode</a:t>
            </a:r>
            <a:r>
              <a:rPr lang="en-US" altLang="en-US" sz="2800" dirty="0">
                <a:solidFill>
                  <a:srgbClr val="FFFF99"/>
                </a:solidFill>
              </a:rPr>
              <a:t>  </a:t>
            </a:r>
            <a:r>
              <a:rPr lang="en-US" altLang="en-US" sz="2800" dirty="0">
                <a:solidFill>
                  <a:srgbClr val="FFFF99"/>
                </a:solidFill>
                <a:latin typeface="Century Gothic" panose="020B0502020202020204" pitchFamily="34" charset="0"/>
              </a:rPr>
              <a:t>Constructor</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609600" y="1410890"/>
            <a:ext cx="7924800" cy="2914650"/>
          </a:xfrm>
        </p:spPr>
        <p:txBody>
          <a:bodyPr>
            <a:noAutofit/>
          </a:bodyPr>
          <a:lstStyle/>
          <a:p>
            <a:pPr eaLnBrk="1" hangingPunct="1">
              <a:buFontTx/>
              <a:buNone/>
            </a:pPr>
            <a:r>
              <a:rPr lang="en-US" altLang="en-US" sz="2400" dirty="0">
                <a:solidFill>
                  <a:schemeClr val="tx1">
                    <a:lumMod val="95000"/>
                  </a:schemeClr>
                </a:solidFill>
                <a:latin typeface="Arial" panose="020B0604020202020204" pitchFamily="34" charset="0"/>
                <a:cs typeface="Arial" panose="020B0604020202020204" pitchFamily="34" charset="0"/>
              </a:rPr>
              <a:t>A constructor aids in the creation of nodes</a:t>
            </a:r>
            <a:r>
              <a:rPr lang="en-US" altLang="en-US" sz="2400" b="1" dirty="0">
                <a:solidFill>
                  <a:schemeClr val="tx1">
                    <a:lumMod val="95000"/>
                  </a:schemeClr>
                </a:solidFill>
                <a:latin typeface="Courier New" panose="02070309020205020404" pitchFamily="49" charset="0"/>
              </a:rPr>
              <a:t> </a:t>
            </a:r>
          </a:p>
          <a:p>
            <a:pPr eaLnBrk="1" hangingPunct="1">
              <a:spcBef>
                <a:spcPts val="1800"/>
              </a:spcBef>
              <a:buFontTx/>
              <a:buNone/>
            </a:pPr>
            <a:r>
              <a:rPr lang="en-US" altLang="en-US" sz="2600" b="1" dirty="0">
                <a:solidFill>
                  <a:schemeClr val="tx1">
                    <a:lumMod val="95000"/>
                  </a:schemeClr>
                </a:solidFill>
                <a:latin typeface="Courier New" panose="02070309020205020404" pitchFamily="49" charset="0"/>
                <a:cs typeface="Courier New" panose="02070309020205020404" pitchFamily="49" charset="0"/>
              </a:rPr>
              <a:t>TreeNode(</a:t>
            </a:r>
            <a:r>
              <a:rPr lang="en-US" altLang="en-US" sz="2600" b="1" dirty="0">
                <a:solidFill>
                  <a:srgbClr val="FFFF00"/>
                </a:solidFill>
                <a:latin typeface="Courier New" panose="02070309020205020404" pitchFamily="49" charset="0"/>
                <a:cs typeface="Courier New" panose="02070309020205020404" pitchFamily="49" charset="0"/>
              </a:rPr>
              <a:t>int</a:t>
            </a:r>
            <a:r>
              <a:rPr lang="en-US" altLang="en-US" sz="2600" b="1" dirty="0">
                <a:solidFill>
                  <a:schemeClr val="tx1">
                    <a:lumMod val="95000"/>
                  </a:schemeClr>
                </a:solidFill>
                <a:latin typeface="Courier New" panose="02070309020205020404" pitchFamily="49" charset="0"/>
                <a:cs typeface="Courier New" panose="02070309020205020404" pitchFamily="49" charset="0"/>
              </a:rPr>
              <a:t> value1,</a:t>
            </a:r>
          </a:p>
          <a:p>
            <a:pPr eaLnBrk="1" hangingPunct="1">
              <a:buFontTx/>
              <a:buNone/>
            </a:pPr>
            <a:r>
              <a:rPr lang="en-US" altLang="en-US" sz="2600" b="1" dirty="0">
                <a:solidFill>
                  <a:schemeClr val="tx1">
                    <a:lumMod val="95000"/>
                  </a:schemeClr>
                </a:solidFill>
                <a:latin typeface="Courier New" panose="02070309020205020404" pitchFamily="49" charset="0"/>
                <a:cs typeface="Courier New" panose="02070309020205020404" pitchFamily="49" charset="0"/>
              </a:rPr>
              <a:t>         TreeNode *left1 = </a:t>
            </a:r>
            <a:r>
              <a:rPr lang="en-US" altLang="en-US" sz="2600" b="1" dirty="0" err="1">
                <a:solidFill>
                  <a:srgbClr val="FFFF00"/>
                </a:solidFill>
                <a:latin typeface="Courier New" panose="02070309020205020404" pitchFamily="49" charset="0"/>
                <a:cs typeface="Courier New" panose="02070309020205020404" pitchFamily="49" charset="0"/>
              </a:rPr>
              <a:t>nullptr</a:t>
            </a:r>
            <a:r>
              <a:rPr lang="en-US" altLang="en-US" sz="2600" b="1" dirty="0">
                <a:solidFill>
                  <a:schemeClr val="tx1">
                    <a:lumMod val="95000"/>
                  </a:schemeClr>
                </a:solidFill>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2600" b="1" dirty="0">
                <a:solidFill>
                  <a:schemeClr val="tx1">
                    <a:lumMod val="95000"/>
                  </a:schemeClr>
                </a:solidFill>
                <a:latin typeface="Courier New" panose="02070309020205020404" pitchFamily="49" charset="0"/>
                <a:cs typeface="Courier New" panose="02070309020205020404" pitchFamily="49" charset="0"/>
              </a:rPr>
              <a:t>         TreeNode *right1 = </a:t>
            </a:r>
            <a:r>
              <a:rPr lang="en-US" altLang="en-US" sz="2600" b="1" dirty="0" err="1">
                <a:solidFill>
                  <a:srgbClr val="FFFF00"/>
                </a:solidFill>
                <a:latin typeface="Courier New" panose="02070309020205020404" pitchFamily="49" charset="0"/>
                <a:cs typeface="Courier New" panose="02070309020205020404" pitchFamily="49" charset="0"/>
              </a:rPr>
              <a:t>nullptr</a:t>
            </a:r>
            <a:r>
              <a:rPr lang="en-US" altLang="en-US" sz="2600" b="1" dirty="0">
                <a:solidFill>
                  <a:schemeClr val="tx1">
                    <a:lumMod val="95000"/>
                  </a:schemeClr>
                </a:solidFill>
                <a:latin typeface="Courier New" panose="02070309020205020404" pitchFamily="49" charset="0"/>
                <a:cs typeface="Courier New" panose="02070309020205020404" pitchFamily="49" charset="0"/>
              </a:rPr>
              <a:t>) {</a:t>
            </a:r>
          </a:p>
          <a:p>
            <a:pPr eaLnBrk="1" hangingPunct="1">
              <a:lnSpc>
                <a:spcPct val="90000"/>
              </a:lnSpc>
              <a:spcBef>
                <a:spcPct val="0"/>
              </a:spcBef>
              <a:buFontTx/>
              <a:buNone/>
            </a:pPr>
            <a:r>
              <a:rPr lang="en-US" altLang="en-US" sz="2600" b="1" dirty="0">
                <a:solidFill>
                  <a:schemeClr val="tx1">
                    <a:lumMod val="95000"/>
                  </a:schemeClr>
                </a:solidFill>
                <a:latin typeface="Courier New" panose="02070309020205020404" pitchFamily="49" charset="0"/>
                <a:cs typeface="Courier New" panose="02070309020205020404" pitchFamily="49" charset="0"/>
              </a:rPr>
              <a:t>    value = value1 ;</a:t>
            </a:r>
          </a:p>
          <a:p>
            <a:pPr eaLnBrk="1" hangingPunct="1">
              <a:lnSpc>
                <a:spcPct val="90000"/>
              </a:lnSpc>
              <a:spcBef>
                <a:spcPct val="0"/>
              </a:spcBef>
              <a:buFontTx/>
              <a:buNone/>
            </a:pPr>
            <a:r>
              <a:rPr lang="en-US" altLang="en-US" sz="2600" b="1" dirty="0">
                <a:solidFill>
                  <a:schemeClr val="tx1">
                    <a:lumMod val="95000"/>
                  </a:schemeClr>
                </a:solidFill>
                <a:latin typeface="Courier New" panose="02070309020205020404" pitchFamily="49" charset="0"/>
                <a:cs typeface="Courier New" panose="02070309020205020404" pitchFamily="49" charset="0"/>
              </a:rPr>
              <a:t>    left = left1 ;</a:t>
            </a:r>
          </a:p>
          <a:p>
            <a:pPr eaLnBrk="1" hangingPunct="1">
              <a:lnSpc>
                <a:spcPct val="90000"/>
              </a:lnSpc>
              <a:spcBef>
                <a:spcPct val="0"/>
              </a:spcBef>
              <a:buFontTx/>
              <a:buNone/>
            </a:pPr>
            <a:r>
              <a:rPr lang="en-US" altLang="en-US" sz="2600" b="1" dirty="0">
                <a:solidFill>
                  <a:schemeClr val="tx1">
                    <a:lumMod val="95000"/>
                  </a:schemeClr>
                </a:solidFill>
                <a:latin typeface="Courier New" panose="02070309020205020404" pitchFamily="49" charset="0"/>
                <a:cs typeface="Courier New" panose="02070309020205020404" pitchFamily="49" charset="0"/>
              </a:rPr>
              <a:t>    right = right1 ;</a:t>
            </a:r>
          </a:p>
          <a:p>
            <a:pPr eaLnBrk="1" hangingPunct="1">
              <a:lnSpc>
                <a:spcPct val="90000"/>
              </a:lnSpc>
              <a:spcBef>
                <a:spcPct val="0"/>
              </a:spcBef>
              <a:buFontTx/>
              <a:buNone/>
            </a:pPr>
            <a:r>
              <a:rPr lang="en-US" altLang="en-US" sz="2600" b="1" dirty="0">
                <a:solidFill>
                  <a:schemeClr val="bg1">
                    <a:lumMod val="95000"/>
                    <a:lumOff val="5000"/>
                  </a:schemeClr>
                </a:solidFill>
                <a:latin typeface="Courier New" panose="02070309020205020404" pitchFamily="49" charset="0"/>
                <a:cs typeface="Courier New" panose="02070309020205020404" pitchFamily="49" charset="0"/>
              </a:rPr>
              <a:t> }</a:t>
            </a:r>
          </a:p>
          <a:p>
            <a:pPr eaLnBrk="1" hangingPunct="1"/>
            <a:endParaRPr lang="en-US" altLang="en-US" sz="2100" b="1" dirty="0">
              <a:solidFill>
                <a:schemeClr val="bg1">
                  <a:lumMod val="95000"/>
                  <a:lumOff val="5000"/>
                </a:schemeClr>
              </a:solidFill>
              <a:latin typeface="Courier New" panose="02070309020205020404" pitchFamily="49" charset="0"/>
            </a:endParaRPr>
          </a:p>
        </p:txBody>
      </p:sp>
    </p:spTree>
    <p:extLst>
      <p:ext uri="{BB962C8B-B14F-4D97-AF65-F5344CB8AC3E}">
        <p14:creationId xmlns:p14="http://schemas.microsoft.com/office/powerpoint/2010/main" val="419378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20000"/>
            <a:lum/>
          </a:blip>
          <a:srcRect/>
          <a:stretch>
            <a:fillRect l="-8000" b="-28000"/>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047750"/>
            <a:ext cx="7772400" cy="647700"/>
          </a:xfrm>
        </p:spPr>
        <p:txBody>
          <a:bodyPr>
            <a:noAutofit/>
          </a:bodyPr>
          <a:lstStyle/>
          <a:p>
            <a:pPr>
              <a:defRPr/>
            </a:pPr>
            <a:r>
              <a:rPr lang="en-US" altLang="en-US" sz="2800" dirty="0">
                <a:solidFill>
                  <a:srgbClr val="CC0000"/>
                </a:solidFill>
                <a:latin typeface="Century Gothic" panose="020B0502020202020204" pitchFamily="34" charset="0"/>
                <a:cs typeface="Arial" panose="020B0604020202020204" pitchFamily="34" charset="0"/>
              </a:rPr>
              <a:t>Agenda</a:t>
            </a:r>
          </a:p>
        </p:txBody>
      </p:sp>
      <p:sp>
        <p:nvSpPr>
          <p:cNvPr id="7171" name="Rectangle 3"/>
          <p:cNvSpPr>
            <a:spLocks noGrp="1" noChangeArrowheads="1"/>
          </p:cNvSpPr>
          <p:nvPr>
            <p:ph idx="1"/>
          </p:nvPr>
        </p:nvSpPr>
        <p:spPr>
          <a:xfrm>
            <a:off x="2695575" y="2038350"/>
            <a:ext cx="3752850" cy="2570863"/>
          </a:xfrm>
        </p:spPr>
        <p:txBody>
          <a:bodyPr>
            <a:noAutofit/>
          </a:bodyPr>
          <a:lstStyle/>
          <a:p>
            <a:pPr marL="342900" lvl="1" indent="-342900">
              <a:spcBef>
                <a:spcPts val="1200"/>
              </a:spcBef>
              <a:buFont typeface="Arial" panose="020B0604020202020204" pitchFamily="34" charset="0"/>
              <a:buChar char="•"/>
              <a:defRPr/>
            </a:pPr>
            <a:r>
              <a:rPr lang="en-US" altLang="en-US" dirty="0">
                <a:solidFill>
                  <a:schemeClr val="bg1"/>
                </a:solidFill>
              </a:rPr>
              <a:t>Binary Trees</a:t>
            </a:r>
          </a:p>
          <a:p>
            <a:pPr marL="342900" lvl="1" indent="-342900">
              <a:spcBef>
                <a:spcPts val="1200"/>
              </a:spcBef>
              <a:buFont typeface="Arial" panose="020B0604020202020204" pitchFamily="34" charset="0"/>
              <a:buChar char="•"/>
              <a:defRPr/>
            </a:pPr>
            <a:r>
              <a:rPr lang="en-US" altLang="en-US" dirty="0">
                <a:solidFill>
                  <a:schemeClr val="bg1"/>
                </a:solidFill>
              </a:rPr>
              <a:t>Binary Search Trees</a:t>
            </a:r>
          </a:p>
          <a:p>
            <a:pPr marL="342900" lvl="1" indent="-342900">
              <a:spcBef>
                <a:spcPts val="1200"/>
              </a:spcBef>
              <a:buFont typeface="Arial" panose="020B0604020202020204" pitchFamily="34" charset="0"/>
              <a:buChar char="•"/>
              <a:defRPr/>
            </a:pPr>
            <a:r>
              <a:rPr lang="en-US" altLang="en-US" dirty="0">
                <a:solidFill>
                  <a:schemeClr val="bg1"/>
                </a:solidFill>
              </a:rPr>
              <a:t>Lab 16</a:t>
            </a:r>
          </a:p>
          <a:p>
            <a:pPr marL="342900" lvl="1" indent="-342900">
              <a:spcBef>
                <a:spcPts val="1200"/>
              </a:spcBef>
              <a:buFont typeface="Arial" panose="020B0604020202020204" pitchFamily="34" charset="0"/>
              <a:buChar char="•"/>
              <a:defRPr/>
            </a:pPr>
            <a:r>
              <a:rPr lang="en-US" altLang="en-US" dirty="0"/>
              <a:t>Review of Final Exam</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7547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0184BC-C695-445B-9807-9786DE7E947D}"/>
              </a:ext>
            </a:extLst>
          </p:cNvPr>
          <p:cNvSpPr>
            <a:spLocks noGrp="1" noChangeArrowheads="1"/>
          </p:cNvSpPr>
          <p:nvPr>
            <p:ph type="title"/>
          </p:nvPr>
        </p:nvSpPr>
        <p:spPr>
          <a:xfrm>
            <a:off x="266700" y="43815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Creating a New Node</a:t>
            </a:r>
          </a:p>
        </p:txBody>
      </p:sp>
      <p:sp>
        <p:nvSpPr>
          <p:cNvPr id="3" name="Rectangle 3">
            <a:extLst>
              <a:ext uri="{FF2B5EF4-FFF2-40B4-BE49-F238E27FC236}">
                <a16:creationId xmlns:a16="http://schemas.microsoft.com/office/drawing/2014/main" id="{9DC90EAB-5588-41D1-8107-8804DA923E31}"/>
              </a:ext>
            </a:extLst>
          </p:cNvPr>
          <p:cNvSpPr>
            <a:spLocks noGrp="1" noChangeArrowheads="1"/>
          </p:cNvSpPr>
          <p:nvPr>
            <p:ph idx="1"/>
          </p:nvPr>
        </p:nvSpPr>
        <p:spPr>
          <a:xfrm>
            <a:off x="1876424" y="1297779"/>
            <a:ext cx="5819775" cy="1507927"/>
          </a:xfrm>
        </p:spPr>
        <p:txBody>
          <a:bodyPr>
            <a:noAutofit/>
          </a:bodyPr>
          <a:lstStyle/>
          <a:p>
            <a:pPr eaLnBrk="1" hangingPunct="1">
              <a:buFontTx/>
              <a:buNone/>
            </a:pPr>
            <a:r>
              <a:rPr lang="en-US" altLang="en-US" sz="2600" dirty="0"/>
              <a:t>  </a:t>
            </a:r>
            <a:r>
              <a:rPr lang="en-US" altLang="en-US" sz="2600" b="1" dirty="0">
                <a:latin typeface="Courier New" panose="02070309020205020404" pitchFamily="49" charset="0"/>
              </a:rPr>
              <a:t>TreeNode *</a:t>
            </a:r>
            <a:r>
              <a:rPr lang="en-US" altLang="en-US" sz="2600" b="1" dirty="0" err="1">
                <a:latin typeface="Courier New" panose="02070309020205020404" pitchFamily="49" charset="0"/>
              </a:rPr>
              <a:t>ptr</a:t>
            </a:r>
            <a:r>
              <a:rPr lang="en-US" altLang="en-US" sz="2600" b="1" dirty="0">
                <a:latin typeface="Courier New" panose="02070309020205020404" pitchFamily="49" charset="0"/>
              </a:rPr>
              <a:t> ;</a:t>
            </a:r>
          </a:p>
          <a:p>
            <a:pPr eaLnBrk="1" hangingPunct="1">
              <a:spcBef>
                <a:spcPct val="0"/>
              </a:spcBef>
              <a:buFontTx/>
              <a:buNone/>
            </a:pPr>
            <a:r>
              <a:rPr lang="en-US" altLang="en-US" sz="2600" b="1" dirty="0">
                <a:latin typeface="Courier New" panose="02070309020205020404" pitchFamily="49" charset="0"/>
              </a:rPr>
              <a:t> </a:t>
            </a:r>
            <a:r>
              <a:rPr lang="en-US" altLang="en-US" sz="2600" b="1" dirty="0">
                <a:solidFill>
                  <a:srgbClr val="FFFF00"/>
                </a:solidFill>
                <a:latin typeface="Courier New" panose="02070309020205020404" pitchFamily="49" charset="0"/>
              </a:rPr>
              <a:t>int</a:t>
            </a:r>
            <a:r>
              <a:rPr lang="en-US" altLang="en-US" sz="2600" b="1" dirty="0">
                <a:latin typeface="Courier New" panose="02070309020205020404" pitchFamily="49" charset="0"/>
              </a:rPr>
              <a:t> num = 23 ;</a:t>
            </a:r>
          </a:p>
          <a:p>
            <a:pPr eaLnBrk="1" hangingPunct="1">
              <a:spcBef>
                <a:spcPct val="0"/>
              </a:spcBef>
              <a:buFontTx/>
              <a:buNone/>
            </a:pPr>
            <a:r>
              <a:rPr lang="en-US" altLang="en-US" sz="2600" b="1" dirty="0">
                <a:latin typeface="Courier New" panose="02070309020205020404" pitchFamily="49" charset="0"/>
              </a:rPr>
              <a:t> </a:t>
            </a:r>
            <a:r>
              <a:rPr lang="en-US" altLang="en-US" sz="2600" i="1" dirty="0">
                <a:latin typeface="Candara" panose="020E0502030303020204" pitchFamily="34" charset="0"/>
              </a:rPr>
              <a:t>&lt;</a:t>
            </a:r>
            <a:r>
              <a:rPr lang="en-US" altLang="en-US" sz="2600" i="1" dirty="0" err="1">
                <a:latin typeface="Candara" panose="020E0502030303020204" pitchFamily="34" charset="0"/>
              </a:rPr>
              <a:t>ptr</a:t>
            </a:r>
            <a:r>
              <a:rPr lang="en-US" altLang="en-US" sz="2600" i="1" dirty="0">
                <a:latin typeface="Candara" panose="020E0502030303020204" pitchFamily="34" charset="0"/>
              </a:rPr>
              <a:t>&gt;</a:t>
            </a:r>
            <a:r>
              <a:rPr lang="en-US" altLang="en-US" sz="2600" b="1" dirty="0">
                <a:latin typeface="Courier New" panose="02070309020205020404" pitchFamily="49" charset="0"/>
              </a:rPr>
              <a:t> = </a:t>
            </a:r>
            <a:r>
              <a:rPr lang="en-US" altLang="en-US" sz="2600" b="1" dirty="0">
                <a:solidFill>
                  <a:srgbClr val="FFFF00"/>
                </a:solidFill>
                <a:latin typeface="Courier New" panose="02070309020205020404" pitchFamily="49" charset="0"/>
              </a:rPr>
              <a:t>new</a:t>
            </a:r>
            <a:r>
              <a:rPr lang="en-US" altLang="en-US" sz="2600" b="1" dirty="0">
                <a:latin typeface="Courier New" panose="02070309020205020404" pitchFamily="49" charset="0"/>
              </a:rPr>
              <a:t> TreeNode(num) ;</a:t>
            </a:r>
          </a:p>
        </p:txBody>
      </p:sp>
      <p:sp>
        <p:nvSpPr>
          <p:cNvPr id="5" name="Rectangle 7">
            <a:extLst>
              <a:ext uri="{FF2B5EF4-FFF2-40B4-BE49-F238E27FC236}">
                <a16:creationId xmlns:a16="http://schemas.microsoft.com/office/drawing/2014/main" id="{02E802E4-074B-491A-A3C4-02F9D764FF07}"/>
              </a:ext>
            </a:extLst>
          </p:cNvPr>
          <p:cNvSpPr>
            <a:spLocks noChangeArrowheads="1"/>
          </p:cNvSpPr>
          <p:nvPr/>
        </p:nvSpPr>
        <p:spPr bwMode="auto">
          <a:xfrm>
            <a:off x="3371850" y="3667332"/>
            <a:ext cx="457200" cy="285750"/>
          </a:xfrm>
          <a:prstGeom prst="rect">
            <a:avLst/>
          </a:prstGeom>
          <a:solidFill>
            <a:schemeClr val="accent6">
              <a:lumMod val="75000"/>
            </a:schemeClr>
          </a:solidFill>
          <a:ln w="19050">
            <a:solidFill>
              <a:schemeClr val="tx1"/>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grpSp>
        <p:nvGrpSpPr>
          <p:cNvPr id="6" name="Group 30">
            <a:extLst>
              <a:ext uri="{FF2B5EF4-FFF2-40B4-BE49-F238E27FC236}">
                <a16:creationId xmlns:a16="http://schemas.microsoft.com/office/drawing/2014/main" id="{F4B120CB-DE1F-48B8-9202-2AA68851B04D}"/>
              </a:ext>
            </a:extLst>
          </p:cNvPr>
          <p:cNvGrpSpPr>
            <a:grpSpLocks/>
          </p:cNvGrpSpPr>
          <p:nvPr/>
        </p:nvGrpSpPr>
        <p:grpSpPr bwMode="auto">
          <a:xfrm>
            <a:off x="2743200" y="2879398"/>
            <a:ext cx="2643188" cy="1645444"/>
            <a:chOff x="1362" y="2450"/>
            <a:chExt cx="2220" cy="1382"/>
          </a:xfrm>
        </p:grpSpPr>
        <p:sp>
          <p:nvSpPr>
            <p:cNvPr id="7" name="Text Box 11">
              <a:extLst>
                <a:ext uri="{FF2B5EF4-FFF2-40B4-BE49-F238E27FC236}">
                  <a16:creationId xmlns:a16="http://schemas.microsoft.com/office/drawing/2014/main" id="{5355EED1-D663-40C6-82BE-71BDED694B3F}"/>
                </a:ext>
              </a:extLst>
            </p:cNvPr>
            <p:cNvSpPr txBox="1">
              <a:spLocks noChangeArrowheads="1"/>
            </p:cNvSpPr>
            <p:nvPr/>
          </p:nvSpPr>
          <p:spPr bwMode="auto">
            <a:xfrm>
              <a:off x="2616" y="3522"/>
              <a:ext cx="966" cy="3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err="1">
                  <a:solidFill>
                    <a:srgbClr val="FFFF00"/>
                  </a:solidFill>
                  <a:latin typeface="Courier New" panose="02070309020205020404" pitchFamily="49" charset="0"/>
                </a:rPr>
                <a:t>nullptr</a:t>
              </a:r>
              <a:endParaRPr lang="en-US" altLang="en-US" sz="2000" b="1" baseline="0" dirty="0">
                <a:solidFill>
                  <a:srgbClr val="FFFF00"/>
                </a:solidFill>
                <a:latin typeface="Courier New" panose="02070309020205020404" pitchFamily="49" charset="0"/>
              </a:endParaRPr>
            </a:p>
          </p:txBody>
        </p:sp>
        <p:sp>
          <p:nvSpPr>
            <p:cNvPr id="8" name="Text Box 12">
              <a:extLst>
                <a:ext uri="{FF2B5EF4-FFF2-40B4-BE49-F238E27FC236}">
                  <a16:creationId xmlns:a16="http://schemas.microsoft.com/office/drawing/2014/main" id="{DEFBE440-2560-43F8-8C9C-F9B86329880C}"/>
                </a:ext>
              </a:extLst>
            </p:cNvPr>
            <p:cNvSpPr txBox="1">
              <a:spLocks noChangeArrowheads="1"/>
            </p:cNvSpPr>
            <p:nvPr/>
          </p:nvSpPr>
          <p:spPr bwMode="auto">
            <a:xfrm>
              <a:off x="1362" y="3522"/>
              <a:ext cx="966" cy="3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err="1">
                  <a:solidFill>
                    <a:srgbClr val="FFFF00"/>
                  </a:solidFill>
                  <a:latin typeface="Courier New" panose="02070309020205020404" pitchFamily="49" charset="0"/>
                </a:rPr>
                <a:t>nullptr</a:t>
              </a:r>
              <a:endParaRPr lang="en-US" altLang="en-US" sz="2000" b="1" baseline="0" dirty="0">
                <a:solidFill>
                  <a:srgbClr val="FFFF00"/>
                </a:solidFill>
                <a:latin typeface="Courier New" panose="02070309020205020404" pitchFamily="49" charset="0"/>
              </a:endParaRPr>
            </a:p>
          </p:txBody>
        </p:sp>
        <p:grpSp>
          <p:nvGrpSpPr>
            <p:cNvPr id="9" name="Group 29">
              <a:extLst>
                <a:ext uri="{FF2B5EF4-FFF2-40B4-BE49-F238E27FC236}">
                  <a16:creationId xmlns:a16="http://schemas.microsoft.com/office/drawing/2014/main" id="{AD409ACB-B8A6-485F-ABFF-270B98758BC6}"/>
                </a:ext>
              </a:extLst>
            </p:cNvPr>
            <p:cNvGrpSpPr>
              <a:grpSpLocks/>
            </p:cNvGrpSpPr>
            <p:nvPr/>
          </p:nvGrpSpPr>
          <p:grpSpPr bwMode="auto">
            <a:xfrm>
              <a:off x="1891" y="2450"/>
              <a:ext cx="1037" cy="1072"/>
              <a:chOff x="4291" y="2786"/>
              <a:chExt cx="1037" cy="1072"/>
            </a:xfrm>
          </p:grpSpPr>
          <p:sp>
            <p:nvSpPr>
              <p:cNvPr id="10" name="Rectangle 4">
                <a:extLst>
                  <a:ext uri="{FF2B5EF4-FFF2-40B4-BE49-F238E27FC236}">
                    <a16:creationId xmlns:a16="http://schemas.microsoft.com/office/drawing/2014/main" id="{507EEB31-7969-4F5F-8A05-A673CCD2EAA5}"/>
                  </a:ext>
                </a:extLst>
              </p:cNvPr>
              <p:cNvSpPr>
                <a:spLocks noChangeArrowheads="1"/>
              </p:cNvSpPr>
              <p:nvPr/>
            </p:nvSpPr>
            <p:spPr bwMode="auto">
              <a:xfrm>
                <a:off x="4507" y="2786"/>
                <a:ext cx="288" cy="240"/>
              </a:xfrm>
              <a:prstGeom prst="rect">
                <a:avLst/>
              </a:prstGeom>
              <a:solidFill>
                <a:schemeClr val="accent6">
                  <a:lumMod val="75000"/>
                </a:schemeClr>
              </a:solidFill>
              <a:ln w="19050">
                <a:solidFill>
                  <a:schemeClr val="tx1"/>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Times New Roman" panose="02020603050405020304" pitchFamily="18" charset="0"/>
                </a:endParaRPr>
              </a:p>
            </p:txBody>
          </p:sp>
          <p:sp>
            <p:nvSpPr>
              <p:cNvPr id="11" name="Line 5">
                <a:extLst>
                  <a:ext uri="{FF2B5EF4-FFF2-40B4-BE49-F238E27FC236}">
                    <a16:creationId xmlns:a16="http://schemas.microsoft.com/office/drawing/2014/main" id="{A3BDF9C5-1EF9-45B6-94BF-D7F8D50CD470}"/>
                  </a:ext>
                </a:extLst>
              </p:cNvPr>
              <p:cNvSpPr>
                <a:spLocks noChangeShapeType="1"/>
              </p:cNvSpPr>
              <p:nvPr/>
            </p:nvSpPr>
            <p:spPr bwMode="auto">
              <a:xfrm>
                <a:off x="4656" y="2894"/>
                <a:ext cx="0" cy="562"/>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p>
            </p:txBody>
          </p:sp>
          <p:sp>
            <p:nvSpPr>
              <p:cNvPr id="12" name="Rectangle 8">
                <a:extLst>
                  <a:ext uri="{FF2B5EF4-FFF2-40B4-BE49-F238E27FC236}">
                    <a16:creationId xmlns:a16="http://schemas.microsoft.com/office/drawing/2014/main" id="{22549396-63F3-4744-9443-0A6A269AE1CA}"/>
                  </a:ext>
                </a:extLst>
              </p:cNvPr>
              <p:cNvSpPr>
                <a:spLocks noChangeArrowheads="1"/>
              </p:cNvSpPr>
              <p:nvPr/>
            </p:nvSpPr>
            <p:spPr bwMode="auto">
              <a:xfrm>
                <a:off x="4800" y="3456"/>
                <a:ext cx="144" cy="240"/>
              </a:xfrm>
              <a:prstGeom prst="rect">
                <a:avLst/>
              </a:prstGeom>
              <a:solidFill>
                <a:schemeClr val="accent6">
                  <a:lumMod val="75000"/>
                </a:schemeClr>
              </a:solidFill>
              <a:ln w="19050">
                <a:solidFill>
                  <a:schemeClr val="tx1"/>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Times New Roman" panose="02020603050405020304" pitchFamily="18" charset="0"/>
                </a:endParaRPr>
              </a:p>
            </p:txBody>
          </p:sp>
          <p:sp>
            <p:nvSpPr>
              <p:cNvPr id="13" name="Rectangle 9">
                <a:extLst>
                  <a:ext uri="{FF2B5EF4-FFF2-40B4-BE49-F238E27FC236}">
                    <a16:creationId xmlns:a16="http://schemas.microsoft.com/office/drawing/2014/main" id="{936A83D8-002B-4C62-9C34-5E8758BE307B}"/>
                  </a:ext>
                </a:extLst>
              </p:cNvPr>
              <p:cNvSpPr>
                <a:spLocks noChangeArrowheads="1"/>
              </p:cNvSpPr>
              <p:nvPr/>
            </p:nvSpPr>
            <p:spPr bwMode="auto">
              <a:xfrm>
                <a:off x="4656" y="3456"/>
                <a:ext cx="144" cy="240"/>
              </a:xfrm>
              <a:prstGeom prst="rect">
                <a:avLst/>
              </a:prstGeom>
              <a:solidFill>
                <a:schemeClr val="accent6">
                  <a:lumMod val="75000"/>
                </a:schemeClr>
              </a:solidFill>
              <a:ln w="19050">
                <a:solidFill>
                  <a:schemeClr val="tx1"/>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Times New Roman" panose="02020603050405020304" pitchFamily="18" charset="0"/>
                </a:endParaRPr>
              </a:p>
            </p:txBody>
          </p:sp>
          <p:sp>
            <p:nvSpPr>
              <p:cNvPr id="14" name="Text Box 10">
                <a:extLst>
                  <a:ext uri="{FF2B5EF4-FFF2-40B4-BE49-F238E27FC236}">
                    <a16:creationId xmlns:a16="http://schemas.microsoft.com/office/drawing/2014/main" id="{A908391F-D943-4BF9-8C2C-17F519129F3F}"/>
                  </a:ext>
                </a:extLst>
              </p:cNvPr>
              <p:cNvSpPr txBox="1">
                <a:spLocks noChangeArrowheads="1"/>
              </p:cNvSpPr>
              <p:nvPr/>
            </p:nvSpPr>
            <p:spPr bwMode="auto">
              <a:xfrm>
                <a:off x="4291" y="3423"/>
                <a:ext cx="414" cy="33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non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dirty="0">
                    <a:latin typeface="Courier New" panose="02070309020205020404" pitchFamily="49" charset="0"/>
                  </a:rPr>
                  <a:t>23</a:t>
                </a:r>
              </a:p>
            </p:txBody>
          </p:sp>
          <p:sp>
            <p:nvSpPr>
              <p:cNvPr id="15" name="Line 13">
                <a:extLst>
                  <a:ext uri="{FF2B5EF4-FFF2-40B4-BE49-F238E27FC236}">
                    <a16:creationId xmlns:a16="http://schemas.microsoft.com/office/drawing/2014/main" id="{01874638-4DC3-4F6F-857E-CC5136D7F3F0}"/>
                  </a:ext>
                </a:extLst>
              </p:cNvPr>
              <p:cNvSpPr>
                <a:spLocks noChangeShapeType="1"/>
              </p:cNvSpPr>
              <p:nvPr/>
            </p:nvSpPr>
            <p:spPr bwMode="auto">
              <a:xfrm flipH="1">
                <a:off x="4296" y="3600"/>
                <a:ext cx="432" cy="24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p>
            </p:txBody>
          </p:sp>
          <p:sp>
            <p:nvSpPr>
              <p:cNvPr id="16" name="Line 14">
                <a:extLst>
                  <a:ext uri="{FF2B5EF4-FFF2-40B4-BE49-F238E27FC236}">
                    <a16:creationId xmlns:a16="http://schemas.microsoft.com/office/drawing/2014/main" id="{EBA463A9-C21F-4016-891F-662561A224AD}"/>
                  </a:ext>
                </a:extLst>
              </p:cNvPr>
              <p:cNvSpPr>
                <a:spLocks noChangeShapeType="1"/>
              </p:cNvSpPr>
              <p:nvPr/>
            </p:nvSpPr>
            <p:spPr bwMode="auto">
              <a:xfrm>
                <a:off x="4896" y="3600"/>
                <a:ext cx="432" cy="258"/>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p>
            </p:txBody>
          </p:sp>
        </p:grpSp>
      </p:grpSp>
      <p:sp>
        <p:nvSpPr>
          <p:cNvPr id="17" name="Text Box 31">
            <a:extLst>
              <a:ext uri="{FF2B5EF4-FFF2-40B4-BE49-F238E27FC236}">
                <a16:creationId xmlns:a16="http://schemas.microsoft.com/office/drawing/2014/main" id="{D6939571-AEF5-4A05-BB1B-961BE97F7D3C}"/>
              </a:ext>
            </a:extLst>
          </p:cNvPr>
          <p:cNvSpPr txBox="1">
            <a:spLocks noChangeArrowheads="1"/>
          </p:cNvSpPr>
          <p:nvPr/>
        </p:nvSpPr>
        <p:spPr bwMode="auto">
          <a:xfrm>
            <a:off x="3973116" y="2787734"/>
            <a:ext cx="979882" cy="415498"/>
          </a:xfrm>
          <a:prstGeom prst="rect">
            <a:avLst/>
          </a:prstGeom>
          <a:noFill/>
          <a:ln w="19050">
            <a:noFill/>
            <a:miter lim="800000"/>
            <a:headEnd/>
            <a:tailEnd/>
          </a:ln>
        </p:spPr>
        <p:txBody>
          <a:bodyPr wrap="square" anchorCtr="1">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100" i="1" dirty="0" err="1">
                <a:latin typeface="Candara" panose="020E0502030303020204" pitchFamily="34" charset="0"/>
              </a:rPr>
              <a:t>ptr</a:t>
            </a:r>
            <a:endParaRPr lang="en-US" altLang="en-US" sz="2100" i="1" dirty="0">
              <a:latin typeface="Candara" panose="020E0502030303020204" pitchFamily="34" charset="0"/>
            </a:endParaRPr>
          </a:p>
        </p:txBody>
      </p:sp>
    </p:spTree>
    <p:extLst>
      <p:ext uri="{BB962C8B-B14F-4D97-AF65-F5344CB8AC3E}">
        <p14:creationId xmlns:p14="http://schemas.microsoft.com/office/powerpoint/2010/main" val="48219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514350"/>
            <a:ext cx="8610600" cy="744140"/>
          </a:xfrm>
        </p:spPr>
        <p:txBody>
          <a:bodyPr>
            <a:noAutofit/>
          </a:bodyPr>
          <a:lstStyle/>
          <a:p>
            <a:pPr eaLnBrk="1" hangingPunct="1"/>
            <a:r>
              <a:rPr lang="en-US" altLang="en-US" sz="3000" b="1" dirty="0" err="1">
                <a:latin typeface="Courier New" panose="02070309020205020404" pitchFamily="49" charset="0"/>
              </a:rPr>
              <a:t>BinaryTree</a:t>
            </a:r>
            <a:r>
              <a:rPr lang="en-US" altLang="en-US" sz="2800" dirty="0">
                <a:solidFill>
                  <a:srgbClr val="C00000"/>
                </a:solidFill>
              </a:rPr>
              <a:t>  </a:t>
            </a:r>
            <a:r>
              <a:rPr lang="en-US" altLang="en-US" sz="2800" dirty="0">
                <a:solidFill>
                  <a:srgbClr val="FFFF66"/>
                </a:solidFill>
                <a:latin typeface="Century Gothic" panose="020B0502020202020204" pitchFamily="34" charset="0"/>
              </a:rPr>
              <a:t>Constructor</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1123950" y="1563290"/>
            <a:ext cx="6896100" cy="2914650"/>
          </a:xfrm>
        </p:spPr>
        <p:txBody>
          <a:bodyPr>
            <a:noAutofit/>
          </a:bodyPr>
          <a:lstStyle/>
          <a:p>
            <a:pPr marL="0" indent="0" eaLnBrk="1" hangingPunct="1">
              <a:buFontTx/>
              <a:buNone/>
            </a:pPr>
            <a:r>
              <a:rPr lang="en-US" altLang="en-US" sz="2400" dirty="0">
                <a:latin typeface="Arial" panose="020B0604020202020204" pitchFamily="34" charset="0"/>
                <a:cs typeface="Arial" panose="020B0604020202020204" pitchFamily="34" charset="0"/>
              </a:rPr>
              <a:t>To construct a binary tree, just create an empty node for the “top” of the tree:</a:t>
            </a:r>
            <a:endParaRPr lang="en-US" altLang="en-US" sz="2400" b="1" dirty="0">
              <a:latin typeface="Courier New" panose="02070309020205020404" pitchFamily="49" charset="0"/>
            </a:endParaRPr>
          </a:p>
          <a:p>
            <a:pPr algn="ctr" eaLnBrk="1" hangingPunct="1">
              <a:spcBef>
                <a:spcPts val="2400"/>
              </a:spcBef>
              <a:buFontTx/>
              <a:buNone/>
            </a:pPr>
            <a:r>
              <a:rPr lang="en-US" altLang="en-US" sz="2600" b="1" dirty="0">
                <a:latin typeface="Courier New" panose="02070309020205020404" pitchFamily="49" charset="0"/>
                <a:cs typeface="Courier New" panose="02070309020205020404" pitchFamily="49" charset="0"/>
              </a:rPr>
              <a:t>TreeNode root = </a:t>
            </a:r>
            <a:r>
              <a:rPr lang="en-US" altLang="en-US" sz="2600" b="1" dirty="0" err="1">
                <a:solidFill>
                  <a:srgbClr val="FFFF00"/>
                </a:solidFill>
                <a:latin typeface="Courier New" panose="02070309020205020404" pitchFamily="49" charset="0"/>
                <a:cs typeface="Courier New" panose="02070309020205020404" pitchFamily="49" charset="0"/>
              </a:rPr>
              <a:t>nullptr</a:t>
            </a:r>
            <a:r>
              <a:rPr lang="en-US" altLang="en-US" sz="2600" b="1" dirty="0">
                <a:latin typeface="Courier New" panose="02070309020205020404" pitchFamily="49" charset="0"/>
                <a:cs typeface="Courier New" panose="02070309020205020404" pitchFamily="49" charset="0"/>
              </a:rPr>
              <a:t> ;</a:t>
            </a:r>
          </a:p>
          <a:p>
            <a:pPr>
              <a:spcBef>
                <a:spcPts val="2400"/>
              </a:spcBef>
            </a:pPr>
            <a:r>
              <a:rPr lang="en-US" altLang="en-US" sz="2400" dirty="0">
                <a:latin typeface="Arial" panose="020B0604020202020204" pitchFamily="34" charset="0"/>
                <a:cs typeface="Arial" panose="020B0604020202020204" pitchFamily="34" charset="0"/>
              </a:rPr>
              <a:t>Note that the head node is called “root” instead of “head”.</a:t>
            </a:r>
          </a:p>
        </p:txBody>
      </p:sp>
    </p:spTree>
    <p:extLst>
      <p:ext uri="{BB962C8B-B14F-4D97-AF65-F5344CB8AC3E}">
        <p14:creationId xmlns:p14="http://schemas.microsoft.com/office/powerpoint/2010/main" val="49063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22741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Binary Search Tree Outline</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266700" y="1047750"/>
            <a:ext cx="8610600" cy="3810000"/>
          </a:xfrm>
        </p:spPr>
        <p:txBody>
          <a:bodyPr>
            <a:noAutofit/>
          </a:bodyPr>
          <a:lstStyle/>
          <a:p>
            <a:pPr eaLnBrk="1" hangingPunct="1">
              <a:buFontTx/>
              <a:buNone/>
            </a:pPr>
            <a:r>
              <a:rPr lang="en-US" altLang="en-US" sz="2400" dirty="0">
                <a:solidFill>
                  <a:schemeClr val="tx1">
                    <a:lumMod val="95000"/>
                  </a:schemeClr>
                </a:solidFill>
                <a:latin typeface="Arial" panose="020B0604020202020204" pitchFamily="34" charset="0"/>
                <a:cs typeface="Arial" panose="020B0604020202020204" pitchFamily="34" charset="0"/>
              </a:rPr>
              <a:t>External (</a:t>
            </a:r>
            <a:r>
              <a:rPr lang="en-US" altLang="en-US" sz="2600" b="1" dirty="0">
                <a:solidFill>
                  <a:srgbClr val="FFFF00"/>
                </a:solidFill>
                <a:latin typeface="Courier New" panose="02070309020205020404" pitchFamily="49" charset="0"/>
                <a:cs typeface="Courier New" panose="02070309020205020404" pitchFamily="49" charset="0"/>
              </a:rPr>
              <a:t>public</a:t>
            </a:r>
            <a:r>
              <a:rPr lang="en-US" altLang="en-US" sz="2400" dirty="0">
                <a:solidFill>
                  <a:schemeClr val="tx1">
                    <a:lumMod val="95000"/>
                  </a:schemeClr>
                </a:solidFill>
                <a:latin typeface="Arial" panose="020B0604020202020204" pitchFamily="34" charset="0"/>
                <a:cs typeface="Arial" panose="020B0604020202020204" pitchFamily="34" charset="0"/>
              </a:rPr>
              <a:t>) function prototypes will be included:</a:t>
            </a:r>
            <a:endParaRPr lang="en-US" altLang="en-US" sz="2400" b="1" dirty="0">
              <a:solidFill>
                <a:schemeClr val="tx1">
                  <a:lumMod val="95000"/>
                </a:schemeClr>
              </a:solidFill>
              <a:latin typeface="Courier New" panose="02070309020205020404" pitchFamily="49" charset="0"/>
            </a:endParaRPr>
          </a:p>
          <a:p>
            <a:pPr marL="0" indent="1143000">
              <a:spcBef>
                <a:spcPts val="2400"/>
              </a:spcBef>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insert(</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solidFill>
                  <a:schemeClr val="tx1">
                    <a:lumMod val="95000"/>
                  </a:schemeClr>
                </a:solidFill>
                <a:latin typeface="Courier New" panose="02070309020205020404" pitchFamily="49" charset="0"/>
                <a:cs typeface="Courier New" panose="02070309020205020404" pitchFamily="49" charset="0"/>
              </a:rPr>
              <a:t>) ;</a:t>
            </a:r>
          </a:p>
          <a:p>
            <a:pPr marL="0" indent="1143000">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remove(</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solidFill>
                  <a:schemeClr val="tx1">
                    <a:lumMod val="95000"/>
                  </a:schemeClr>
                </a:solidFill>
                <a:latin typeface="Courier New" panose="02070309020205020404" pitchFamily="49" charset="0"/>
                <a:cs typeface="Courier New" panose="02070309020205020404" pitchFamily="49" charset="0"/>
              </a:rPr>
              <a:t>) ;</a:t>
            </a:r>
          </a:p>
          <a:p>
            <a:pPr marL="0" indent="1143000">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search(</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const</a:t>
            </a:r>
            <a:r>
              <a:rPr lang="en-US" sz="2600" b="1" dirty="0">
                <a:solidFill>
                  <a:schemeClr val="tx1">
                    <a:lumMod val="95000"/>
                  </a:schemeClr>
                </a:solidFill>
                <a:latin typeface="Courier New" panose="02070309020205020404" pitchFamily="49" charset="0"/>
                <a:cs typeface="Courier New" panose="02070309020205020404" pitchFamily="49" charset="0"/>
              </a:rPr>
              <a:t> ;</a:t>
            </a:r>
          </a:p>
          <a:p>
            <a:pPr marL="0" indent="1143000">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err="1">
                <a:solidFill>
                  <a:schemeClr val="tx1">
                    <a:lumMod val="95000"/>
                  </a:schemeClr>
                </a:solidFill>
                <a:latin typeface="Courier New" panose="02070309020205020404" pitchFamily="49" charset="0"/>
                <a:cs typeface="Courier New" panose="02070309020205020404" pitchFamily="49" charset="0"/>
              </a:rPr>
              <a:t>displayInorder</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const </a:t>
            </a:r>
            <a:r>
              <a:rPr lang="en-US" sz="2600" b="1" dirty="0">
                <a:solidFill>
                  <a:schemeClr val="tx1">
                    <a:lumMod val="95000"/>
                  </a:schemeClr>
                </a:solidFill>
                <a:latin typeface="Courier New" panose="02070309020205020404" pitchFamily="49" charset="0"/>
                <a:cs typeface="Courier New" panose="02070309020205020404" pitchFamily="49" charset="0"/>
              </a:rPr>
              <a:t>;</a:t>
            </a:r>
          </a:p>
          <a:p>
            <a:pPr marL="0" indent="1143000">
              <a:buNone/>
              <a:tabLst>
                <a:tab pos="228600" algn="l"/>
              </a:tabLst>
            </a:pPr>
            <a:r>
              <a:rPr lang="nl-NL" sz="2600" b="1" dirty="0">
                <a:solidFill>
                  <a:srgbClr val="FFFF00"/>
                </a:solidFill>
                <a:latin typeface="Courier New" panose="02070309020205020404" pitchFamily="49" charset="0"/>
                <a:cs typeface="Courier New" panose="02070309020205020404" pitchFamily="49" charset="0"/>
              </a:rPr>
              <a:t>void</a:t>
            </a:r>
            <a:r>
              <a:rPr lang="nl-NL" sz="2600" b="1" dirty="0">
                <a:solidFill>
                  <a:schemeClr val="tx1">
                    <a:lumMod val="95000"/>
                  </a:schemeClr>
                </a:solidFill>
                <a:latin typeface="Courier New" panose="02070309020205020404" pitchFamily="49" charset="0"/>
                <a:cs typeface="Courier New" panose="02070309020205020404" pitchFamily="49" charset="0"/>
              </a:rPr>
              <a:t> displayPreorder() </a:t>
            </a:r>
            <a:r>
              <a:rPr lang="nl-NL" sz="2600" b="1" dirty="0">
                <a:solidFill>
                  <a:srgbClr val="FFFF00"/>
                </a:solidFill>
                <a:latin typeface="Courier New" panose="02070309020205020404" pitchFamily="49" charset="0"/>
                <a:cs typeface="Courier New" panose="02070309020205020404" pitchFamily="49" charset="0"/>
              </a:rPr>
              <a:t>const </a:t>
            </a:r>
            <a:r>
              <a:rPr lang="nl-NL" sz="2600" b="1" dirty="0">
                <a:solidFill>
                  <a:schemeClr val="tx1">
                    <a:lumMod val="95000"/>
                  </a:schemeClr>
                </a:solidFill>
                <a:latin typeface="Courier New" panose="02070309020205020404" pitchFamily="49" charset="0"/>
                <a:cs typeface="Courier New" panose="02070309020205020404" pitchFamily="49" charset="0"/>
              </a:rPr>
              <a:t>;</a:t>
            </a:r>
          </a:p>
          <a:p>
            <a:pPr marL="0" indent="1143000">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err="1">
                <a:solidFill>
                  <a:schemeClr val="tx1">
                    <a:lumMod val="95000"/>
                  </a:schemeClr>
                </a:solidFill>
                <a:latin typeface="Courier New" panose="02070309020205020404" pitchFamily="49" charset="0"/>
                <a:cs typeface="Courier New" panose="02070309020205020404" pitchFamily="49" charset="0"/>
              </a:rPr>
              <a:t>displayPostorder</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const </a:t>
            </a:r>
            <a:r>
              <a:rPr lang="en-US" sz="2600" b="1" dirty="0">
                <a:solidFill>
                  <a:schemeClr val="tx1">
                    <a:lumMod val="95000"/>
                  </a:schemeClr>
                </a:solidFill>
                <a:latin typeface="Courier New" panose="02070309020205020404" pitchFamily="49" charset="0"/>
                <a:cs typeface="Courier New" panose="02070309020205020404" pitchFamily="49" charset="0"/>
              </a:rPr>
              <a:t>;</a:t>
            </a:r>
            <a:endParaRPr lang="en-US" altLang="en-US" sz="2600" b="1" dirty="0">
              <a:solidFill>
                <a:schemeClr val="tx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290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22741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Binary Search Tree Outline</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266700" y="1047750"/>
            <a:ext cx="8610600" cy="3810000"/>
          </a:xfrm>
        </p:spPr>
        <p:txBody>
          <a:bodyPr>
            <a:noAutofit/>
          </a:bodyPr>
          <a:lstStyle/>
          <a:p>
            <a:pPr eaLnBrk="1" hangingPunct="1">
              <a:buFontTx/>
              <a:buNone/>
            </a:pPr>
            <a:r>
              <a:rPr lang="en-US" altLang="en-US" sz="2400" dirty="0">
                <a:solidFill>
                  <a:schemeClr val="tx1">
                    <a:lumMod val="95000"/>
                  </a:schemeClr>
                </a:solidFill>
                <a:latin typeface="Arial" panose="020B0604020202020204" pitchFamily="34" charset="0"/>
                <a:cs typeface="Arial" panose="020B0604020202020204" pitchFamily="34" charset="0"/>
              </a:rPr>
              <a:t>Recursive (</a:t>
            </a:r>
            <a:r>
              <a:rPr lang="en-US" altLang="en-US" sz="2600" b="1" dirty="0">
                <a:solidFill>
                  <a:srgbClr val="FFFF00"/>
                </a:solidFill>
                <a:latin typeface="Courier New" panose="02070309020205020404" pitchFamily="49" charset="0"/>
                <a:cs typeface="Courier New" panose="02070309020205020404" pitchFamily="49" charset="0"/>
              </a:rPr>
              <a:t>private</a:t>
            </a:r>
            <a:r>
              <a:rPr lang="en-US" altLang="en-US" sz="2400" dirty="0">
                <a:solidFill>
                  <a:schemeClr val="tx1">
                    <a:lumMod val="95000"/>
                  </a:schemeClr>
                </a:solidFill>
                <a:latin typeface="Arial" panose="020B0604020202020204" pitchFamily="34" charset="0"/>
                <a:cs typeface="Arial" panose="020B0604020202020204" pitchFamily="34" charset="0"/>
              </a:rPr>
              <a:t>) function prototypes will be included:</a:t>
            </a:r>
            <a:endParaRPr lang="en-US" altLang="en-US" sz="2400" b="1" dirty="0">
              <a:solidFill>
                <a:schemeClr val="tx1">
                  <a:lumMod val="95000"/>
                </a:schemeClr>
              </a:solidFill>
              <a:latin typeface="Courier New" panose="02070309020205020404" pitchFamily="49" charset="0"/>
            </a:endParaRPr>
          </a:p>
          <a:p>
            <a:pPr marL="0" indent="174625">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insert(TreeNode *&amp;, </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solidFill>
                  <a:schemeClr val="tx1">
                    <a:lumMod val="95000"/>
                  </a:schemeClr>
                </a:solidFill>
                <a:latin typeface="Courier New" panose="02070309020205020404" pitchFamily="49" charset="0"/>
                <a:cs typeface="Courier New" panose="02070309020205020404" pitchFamily="49" charset="0"/>
              </a:rPr>
              <a:t> ) ;</a:t>
            </a:r>
          </a:p>
          <a:p>
            <a:pPr marL="0" indent="174625">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err="1">
                <a:solidFill>
                  <a:schemeClr val="tx1">
                    <a:lumMod val="95000"/>
                  </a:schemeClr>
                </a:solidFill>
                <a:latin typeface="Courier New" panose="02070309020205020404" pitchFamily="49" charset="0"/>
                <a:cs typeface="Courier New" panose="02070309020205020404" pitchFamily="49" charset="0"/>
              </a:rPr>
              <a:t>destroySubtree</a:t>
            </a:r>
            <a:r>
              <a:rPr lang="en-US" sz="2600" b="1" dirty="0">
                <a:solidFill>
                  <a:schemeClr val="tx1">
                    <a:lumMod val="95000"/>
                  </a:schemeClr>
                </a:solidFill>
                <a:latin typeface="Courier New" panose="02070309020205020404" pitchFamily="49" charset="0"/>
                <a:cs typeface="Courier New" panose="02070309020205020404" pitchFamily="49" charset="0"/>
              </a:rPr>
              <a:t>(TreeNode *} ;</a:t>
            </a:r>
          </a:p>
          <a:p>
            <a:pPr marL="0" indent="174625">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remove(TreeNode *&amp;, </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solidFill>
                  <a:schemeClr val="tx1">
                    <a:lumMod val="95000"/>
                  </a:schemeClr>
                </a:solidFill>
                <a:latin typeface="Courier New" panose="02070309020205020404" pitchFamily="49" charset="0"/>
                <a:cs typeface="Courier New" panose="02070309020205020404" pitchFamily="49" charset="0"/>
              </a:rPr>
              <a:t>} ;</a:t>
            </a:r>
          </a:p>
          <a:p>
            <a:pPr marL="0" indent="174625">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err="1">
                <a:solidFill>
                  <a:schemeClr val="tx1">
                    <a:lumMod val="95000"/>
                  </a:schemeClr>
                </a:solidFill>
                <a:latin typeface="Courier New" panose="02070309020205020404" pitchFamily="49" charset="0"/>
                <a:cs typeface="Courier New" panose="02070309020205020404" pitchFamily="49" charset="0"/>
              </a:rPr>
              <a:t>makeDeletion</a:t>
            </a:r>
            <a:r>
              <a:rPr lang="en-US" sz="2600" b="1" dirty="0">
                <a:solidFill>
                  <a:schemeClr val="tx1">
                    <a:lumMod val="95000"/>
                  </a:schemeClr>
                </a:solidFill>
                <a:latin typeface="Courier New" panose="02070309020205020404" pitchFamily="49" charset="0"/>
                <a:cs typeface="Courier New" panose="02070309020205020404" pitchFamily="49" charset="0"/>
              </a:rPr>
              <a:t>(TreeNode *&amp;) ;</a:t>
            </a:r>
          </a:p>
          <a:p>
            <a:pPr marL="0" indent="174625">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err="1">
                <a:solidFill>
                  <a:schemeClr val="tx1">
                    <a:lumMod val="95000"/>
                  </a:schemeClr>
                </a:solidFill>
                <a:latin typeface="Courier New" panose="02070309020205020404" pitchFamily="49" charset="0"/>
                <a:cs typeface="Courier New" panose="02070309020205020404" pitchFamily="49" charset="0"/>
              </a:rPr>
              <a:t>displayInorder</a:t>
            </a:r>
            <a:r>
              <a:rPr lang="en-US" sz="2600" b="1" dirty="0">
                <a:solidFill>
                  <a:schemeClr val="tx1">
                    <a:lumMod val="95000"/>
                  </a:schemeClr>
                </a:solidFill>
                <a:latin typeface="Courier New" panose="02070309020205020404" pitchFamily="49" charset="0"/>
                <a:cs typeface="Courier New" panose="02070309020205020404" pitchFamily="49" charset="0"/>
              </a:rPr>
              <a:t>(TreeNode *} </a:t>
            </a:r>
            <a:r>
              <a:rPr lang="en-US" sz="2600" b="1" dirty="0">
                <a:solidFill>
                  <a:srgbClr val="FFFF00"/>
                </a:solidFill>
                <a:latin typeface="Courier New" panose="02070309020205020404" pitchFamily="49" charset="0"/>
                <a:cs typeface="Courier New" panose="02070309020205020404" pitchFamily="49" charset="0"/>
              </a:rPr>
              <a:t>const </a:t>
            </a:r>
            <a:r>
              <a:rPr lang="en-US" sz="2600" b="1" dirty="0">
                <a:solidFill>
                  <a:schemeClr val="tx1">
                    <a:lumMod val="95000"/>
                  </a:schemeClr>
                </a:solidFill>
                <a:latin typeface="Courier New" panose="02070309020205020404" pitchFamily="49" charset="0"/>
                <a:cs typeface="Courier New" panose="02070309020205020404" pitchFamily="49" charset="0"/>
              </a:rPr>
              <a:t>;</a:t>
            </a:r>
          </a:p>
          <a:p>
            <a:pPr marL="0" indent="174625">
              <a:buNone/>
              <a:tabLst>
                <a:tab pos="228600" algn="l"/>
              </a:tabLst>
            </a:pPr>
            <a:r>
              <a:rPr lang="nl-NL" sz="2600" b="1" dirty="0">
                <a:solidFill>
                  <a:srgbClr val="FFFF00"/>
                </a:solidFill>
                <a:latin typeface="Courier New" panose="02070309020205020404" pitchFamily="49" charset="0"/>
                <a:cs typeface="Courier New" panose="02070309020205020404" pitchFamily="49" charset="0"/>
              </a:rPr>
              <a:t>void</a:t>
            </a:r>
            <a:r>
              <a:rPr lang="nl-NL" sz="2600" b="1" dirty="0">
                <a:solidFill>
                  <a:schemeClr val="tx1">
                    <a:lumMod val="95000"/>
                  </a:schemeClr>
                </a:solidFill>
                <a:latin typeface="Courier New" panose="02070309020205020404" pitchFamily="49" charset="0"/>
                <a:cs typeface="Courier New" panose="02070309020205020404" pitchFamily="49" charset="0"/>
              </a:rPr>
              <a:t> displayPreorder(TreeNode *) </a:t>
            </a:r>
            <a:r>
              <a:rPr lang="nl-NL" sz="2600" b="1" dirty="0">
                <a:solidFill>
                  <a:srgbClr val="FFFF00"/>
                </a:solidFill>
                <a:latin typeface="Courier New" panose="02070309020205020404" pitchFamily="49" charset="0"/>
                <a:cs typeface="Courier New" panose="02070309020205020404" pitchFamily="49" charset="0"/>
              </a:rPr>
              <a:t>const </a:t>
            </a:r>
            <a:r>
              <a:rPr lang="nl-NL" sz="2600" b="1" dirty="0">
                <a:solidFill>
                  <a:schemeClr val="tx1">
                    <a:lumMod val="95000"/>
                  </a:schemeClr>
                </a:solidFill>
                <a:latin typeface="Courier New" panose="02070309020205020404" pitchFamily="49" charset="0"/>
                <a:cs typeface="Courier New" panose="02070309020205020404" pitchFamily="49" charset="0"/>
              </a:rPr>
              <a:t>;</a:t>
            </a:r>
          </a:p>
          <a:p>
            <a:pPr marL="0" indent="174625">
              <a:buNone/>
              <a:tabLst>
                <a:tab pos="228600" algn="l"/>
              </a:tabLst>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solidFill>
                  <a:schemeClr val="tx1">
                    <a:lumMod val="95000"/>
                  </a:schemeClr>
                </a:solidFill>
                <a:latin typeface="Courier New" panose="02070309020205020404" pitchFamily="49" charset="0"/>
                <a:cs typeface="Courier New" panose="02070309020205020404" pitchFamily="49" charset="0"/>
              </a:rPr>
              <a:t> </a:t>
            </a:r>
            <a:r>
              <a:rPr lang="en-US" sz="2600" b="1" dirty="0" err="1">
                <a:solidFill>
                  <a:schemeClr val="tx1">
                    <a:lumMod val="95000"/>
                  </a:schemeClr>
                </a:solidFill>
                <a:latin typeface="Courier New" panose="02070309020205020404" pitchFamily="49" charset="0"/>
                <a:cs typeface="Courier New" panose="02070309020205020404" pitchFamily="49" charset="0"/>
              </a:rPr>
              <a:t>displayPostorder</a:t>
            </a:r>
            <a:r>
              <a:rPr lang="en-US" sz="2600" b="1" dirty="0">
                <a:solidFill>
                  <a:schemeClr val="tx1">
                    <a:lumMod val="95000"/>
                  </a:schemeClr>
                </a:solidFill>
                <a:latin typeface="Courier New" panose="02070309020205020404" pitchFamily="49" charset="0"/>
                <a:cs typeface="Courier New" panose="02070309020205020404" pitchFamily="49" charset="0"/>
              </a:rPr>
              <a:t>(TreeNode *) </a:t>
            </a:r>
            <a:r>
              <a:rPr lang="en-US" sz="2600" b="1" dirty="0">
                <a:solidFill>
                  <a:srgbClr val="FFFF00"/>
                </a:solidFill>
                <a:latin typeface="Courier New" panose="02070309020205020404" pitchFamily="49" charset="0"/>
                <a:cs typeface="Courier New" panose="02070309020205020404" pitchFamily="49" charset="0"/>
              </a:rPr>
              <a:t>const </a:t>
            </a:r>
            <a:r>
              <a:rPr lang="en-US" sz="2600" b="1" dirty="0">
                <a:solidFill>
                  <a:schemeClr val="tx1">
                    <a:lumMod val="95000"/>
                  </a:schemeClr>
                </a:solidFill>
                <a:latin typeface="Courier New" panose="02070309020205020404" pitchFamily="49" charset="0"/>
                <a:cs typeface="Courier New" panose="02070309020205020404" pitchFamily="49" charset="0"/>
              </a:rPr>
              <a:t>;</a:t>
            </a:r>
            <a:endParaRPr lang="en-US" altLang="en-US" sz="2600" b="1" dirty="0">
              <a:solidFill>
                <a:schemeClr val="tx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257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9624DE-0300-452E-835B-188AEC13F999}"/>
              </a:ext>
            </a:extLst>
          </p:cNvPr>
          <p:cNvSpPr>
            <a:spLocks noGrp="1" noChangeArrowheads="1"/>
          </p:cNvSpPr>
          <p:nvPr>
            <p:ph type="title"/>
          </p:nvPr>
        </p:nvSpPr>
        <p:spPr>
          <a:xfrm>
            <a:off x="266700" y="2095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Inserting an Item into a Binary Search Tree</a:t>
            </a:r>
          </a:p>
        </p:txBody>
      </p:sp>
      <p:sp>
        <p:nvSpPr>
          <p:cNvPr id="4" name="Rectangle 3">
            <a:extLst>
              <a:ext uri="{FF2B5EF4-FFF2-40B4-BE49-F238E27FC236}">
                <a16:creationId xmlns:a16="http://schemas.microsoft.com/office/drawing/2014/main" id="{BCCD478A-AE93-45A5-B5AC-09096B81B1BA}"/>
              </a:ext>
            </a:extLst>
          </p:cNvPr>
          <p:cNvSpPr>
            <a:spLocks noGrp="1" noChangeArrowheads="1"/>
          </p:cNvSpPr>
          <p:nvPr>
            <p:ph idx="1"/>
          </p:nvPr>
        </p:nvSpPr>
        <p:spPr>
          <a:xfrm>
            <a:off x="762000" y="953690"/>
            <a:ext cx="7620000" cy="3751660"/>
          </a:xfrm>
        </p:spPr>
        <p:txBody>
          <a:bodyPr>
            <a:noAutofit/>
          </a:bodyPr>
          <a:lstStyle/>
          <a:p>
            <a:pPr marL="0" indent="0" eaLnBrk="1" hangingPunct="1">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Algorithm:</a:t>
            </a:r>
          </a:p>
          <a:p>
            <a:pPr marL="517525" indent="-403225" eaLnBrk="1" hangingPunct="1">
              <a:spcBef>
                <a:spcPts val="1200"/>
              </a:spcBef>
              <a:buFontTx/>
              <a:buAutoNum type="arabi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the tree is empty, replace the empty tree with a new binary tree consisting of the new node as root, with empty left and right subtrees.</a:t>
            </a:r>
          </a:p>
          <a:p>
            <a:pPr marL="517525" indent="-403225" eaLnBrk="1" hangingPunct="1">
              <a:spcBef>
                <a:spcPts val="1200"/>
              </a:spcBef>
              <a:buFontTx/>
              <a:buAutoNum type="arabi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the item is “less than” (comes before)  the root node,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recursively</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insert the item in the left subtree. </a:t>
            </a:r>
          </a:p>
          <a:p>
            <a:pPr marL="517525" indent="-403225" eaLnBrk="1" hangingPunct="1">
              <a:spcBef>
                <a:spcPts val="1200"/>
              </a:spcBef>
              <a:buFontTx/>
              <a:buAutoNum type="arabi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the item is “greater than” (comes after)  the root node,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recursively</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insert the item into the right subtree</a:t>
            </a:r>
          </a:p>
        </p:txBody>
      </p:sp>
    </p:spTree>
    <p:extLst>
      <p:ext uri="{BB962C8B-B14F-4D97-AF65-F5344CB8AC3E}">
        <p14:creationId xmlns:p14="http://schemas.microsoft.com/office/powerpoint/2010/main" val="22378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2274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685800" y="742950"/>
            <a:ext cx="7772400" cy="4114800"/>
          </a:xfrm>
        </p:spPr>
        <p:txBody>
          <a:bodyPr>
            <a:noAutofit/>
          </a:bodyPr>
          <a:lstStyle/>
          <a:p>
            <a:pPr marL="0" indent="0" eaLnBrk="1" hangingPunct="1">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Notes:</a:t>
            </a:r>
          </a:p>
          <a:p>
            <a:pPr marL="457200" indent="-282575">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In all cases, the root node will be the first node entered into the tree.</a:t>
            </a:r>
          </a:p>
          <a:p>
            <a:pPr marL="457200" indent="-282575">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Once a node is entered into the tree, it doesn’t move unless it or one of its ancestor nodes is removed.</a:t>
            </a:r>
          </a:p>
          <a:p>
            <a:pPr marL="457200" indent="-282575">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No node can be entered until its parent node is entered, so new nodes will always be leaf nodes.</a:t>
            </a:r>
          </a:p>
          <a:p>
            <a:pPr marL="457200" indent="-282575">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This explains the recursive nature of adding nodes into the tree.</a:t>
            </a:r>
          </a:p>
        </p:txBody>
      </p:sp>
    </p:spTree>
    <p:extLst>
      <p:ext uri="{BB962C8B-B14F-4D97-AF65-F5344CB8AC3E}">
        <p14:creationId xmlns:p14="http://schemas.microsoft.com/office/powerpoint/2010/main" val="1005607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1471933" y="2078355"/>
            <a:ext cx="3133513" cy="1102995"/>
          </a:xfrm>
        </p:spPr>
        <p:txBody>
          <a:bodyPr>
            <a:noAutofit/>
          </a:bodyPr>
          <a:lstStyle/>
          <a:p>
            <a:pPr marL="0" indent="0">
              <a:lnSpc>
                <a:spcPct val="120000"/>
              </a:lnSpc>
              <a:buClr>
                <a:schemeClr val="tx1"/>
              </a:buClr>
              <a:buNone/>
            </a:pPr>
            <a:r>
              <a:rPr lang="en-US" altLang="en-US" sz="2400" dirty="0">
                <a:solidFill>
                  <a:schemeClr val="bg1"/>
                </a:solidFill>
                <a:latin typeface="Arial" panose="020B0604020202020204" pitchFamily="34" charset="0"/>
                <a:cs typeface="Arial" panose="020B0604020202020204" pitchFamily="34" charset="0"/>
              </a:rPr>
              <a:t>Let’s build our binary search tree, starting with an empty tree.</a:t>
            </a:r>
            <a:endParaRPr lang="en-US" altLang="en-US" sz="2400" b="1"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6019800" y="2340248"/>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7" name="Rectangle 6">
            <a:extLst>
              <a:ext uri="{FF2B5EF4-FFF2-40B4-BE49-F238E27FC236}">
                <a16:creationId xmlns:a16="http://schemas.microsoft.com/office/drawing/2014/main" id="{9BAE6C35-E6B5-48EE-96A7-79FF2DF33005}"/>
              </a:ext>
            </a:extLst>
          </p:cNvPr>
          <p:cNvSpPr/>
          <p:nvPr/>
        </p:nvSpPr>
        <p:spPr>
          <a:xfrm>
            <a:off x="6515102" y="1760644"/>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343883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1471933" y="2078355"/>
            <a:ext cx="3133513" cy="1102995"/>
          </a:xfrm>
        </p:spPr>
        <p:txBody>
          <a:bodyPr>
            <a:noAutofit/>
          </a:bodyPr>
          <a:lstStyle/>
          <a:p>
            <a:pPr marL="0" indent="0">
              <a:lnSpc>
                <a:spcPct val="120000"/>
              </a:lnSpc>
              <a:buClr>
                <a:schemeClr val="tx1"/>
              </a:buClr>
              <a:buNone/>
            </a:pPr>
            <a:r>
              <a:rPr lang="en-US" altLang="en-US" sz="2400" dirty="0">
                <a:solidFill>
                  <a:schemeClr val="bg1"/>
                </a:solidFill>
                <a:latin typeface="Arial" panose="020B0604020202020204" pitchFamily="34" charset="0"/>
                <a:cs typeface="Arial" panose="020B0604020202020204" pitchFamily="34" charset="0"/>
              </a:rPr>
              <a:t>First node to be inserted is the root (top) node  </a:t>
            </a:r>
            <a:r>
              <a:rPr lang="en-US" altLang="en-US" sz="2400" b="1" dirty="0">
                <a:solidFill>
                  <a:schemeClr val="bg1"/>
                </a:solidFill>
                <a:latin typeface="Arial" panose="020B0604020202020204" pitchFamily="34" charset="0"/>
                <a:cs typeface="Arial" panose="020B0604020202020204" pitchFamily="34" charset="0"/>
              </a:rPr>
              <a:t>31</a:t>
            </a:r>
            <a:r>
              <a:rPr lang="en-US" altLang="en-US" sz="2400" dirty="0">
                <a:solidFill>
                  <a:schemeClr val="bg1"/>
                </a:solidFill>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034415" y="28003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219594" y="281940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13" name="Rectangle 12">
            <a:extLst>
              <a:ext uri="{FF2B5EF4-FFF2-40B4-BE49-F238E27FC236}">
                <a16:creationId xmlns:a16="http://schemas.microsoft.com/office/drawing/2014/main" id="{16480758-FC01-4E5F-87E9-345DF7A98B5B}"/>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614148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838200" y="2571750"/>
            <a:ext cx="3476627" cy="1328782"/>
          </a:xfrm>
        </p:spPr>
        <p:txBody>
          <a:bodyPr>
            <a:noAutofit/>
          </a:bodyPr>
          <a:lstStyle/>
          <a:p>
            <a:pPr marL="0" indent="0">
              <a:lnSpc>
                <a:spcPct val="120000"/>
              </a:lnSpc>
              <a:buClr>
                <a:schemeClr val="tx1"/>
              </a:buClr>
              <a:buNone/>
            </a:pPr>
            <a:r>
              <a:rPr lang="en-US" altLang="en-US" sz="2400" dirty="0">
                <a:solidFill>
                  <a:schemeClr val="bg1"/>
                </a:solidFill>
                <a:latin typeface="Arial" panose="020B0604020202020204" pitchFamily="34" charset="0"/>
                <a:cs typeface="Arial" panose="020B0604020202020204" pitchFamily="34" charset="0"/>
              </a:rPr>
              <a:t>Next insert </a:t>
            </a:r>
            <a:r>
              <a:rPr lang="en-US" altLang="en-US" sz="2400" b="1" dirty="0">
                <a:solidFill>
                  <a:schemeClr val="bg1"/>
                </a:solidFill>
                <a:latin typeface="Arial" panose="020B0604020202020204" pitchFamily="34" charset="0"/>
                <a:cs typeface="Arial" panose="020B0604020202020204" pitchFamily="34" charset="0"/>
              </a:rPr>
              <a:t>19 </a:t>
            </a:r>
            <a:r>
              <a:rPr lang="en-US" altLang="en-US" sz="2400" dirty="0">
                <a:solidFill>
                  <a:schemeClr val="bg1"/>
                </a:solidFill>
                <a:latin typeface="Arial" panose="020B0604020202020204" pitchFamily="34" charset="0"/>
                <a:cs typeface="Arial" panose="020B0604020202020204" pitchFamily="34" charset="0"/>
              </a:rPr>
              <a:t>(starting to build the left subtree).</a:t>
            </a: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4793936" y="33337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9" name="Text Box 41">
            <a:extLst>
              <a:ext uri="{FF2B5EF4-FFF2-40B4-BE49-F238E27FC236}">
                <a16:creationId xmlns:a16="http://schemas.microsoft.com/office/drawing/2014/main" id="{4EBC60DA-BC68-415B-8BA3-EDA99DBE6F2D}"/>
              </a:ext>
            </a:extLst>
          </p:cNvPr>
          <p:cNvSpPr txBox="1">
            <a:spLocks noChangeArrowheads="1"/>
          </p:cNvSpPr>
          <p:nvPr/>
        </p:nvSpPr>
        <p:spPr bwMode="auto">
          <a:xfrm>
            <a:off x="7034415" y="28003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7957BF54-A711-49C3-B3C0-D1B6948446D7}"/>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623895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838200" y="2571750"/>
            <a:ext cx="3476627" cy="1328782"/>
          </a:xfrm>
        </p:spPr>
        <p:txBody>
          <a:bodyPr>
            <a:noAutofit/>
          </a:bodyPr>
          <a:lstStyle/>
          <a:p>
            <a:pPr marL="0" indent="0">
              <a:lnSpc>
                <a:spcPct val="120000"/>
              </a:lnSpc>
              <a:buClr>
                <a:schemeClr val="tx1"/>
              </a:buClr>
              <a:buNone/>
            </a:pPr>
            <a:r>
              <a:rPr lang="en-US" altLang="en-US" sz="2400" dirty="0">
                <a:solidFill>
                  <a:schemeClr val="bg1"/>
                </a:solidFill>
                <a:latin typeface="Arial" panose="020B0604020202020204" pitchFamily="34" charset="0"/>
                <a:cs typeface="Arial" panose="020B0604020202020204" pitchFamily="34" charset="0"/>
              </a:rPr>
              <a:t>Insert </a:t>
            </a:r>
            <a:r>
              <a:rPr lang="en-US" altLang="en-US" sz="2400" b="1" dirty="0">
                <a:solidFill>
                  <a:schemeClr val="bg1"/>
                </a:solidFill>
                <a:latin typeface="Arial" panose="020B0604020202020204" pitchFamily="34" charset="0"/>
                <a:cs typeface="Arial" panose="020B0604020202020204" pitchFamily="34" charset="0"/>
              </a:rPr>
              <a:t>59</a:t>
            </a:r>
            <a:r>
              <a:rPr lang="en-US" altLang="en-US" sz="2400" dirty="0">
                <a:solidFill>
                  <a:schemeClr val="bg1"/>
                </a:solidFill>
                <a:latin typeface="Arial" panose="020B0604020202020204" pitchFamily="34" charset="0"/>
                <a:cs typeface="Arial" panose="020B0604020202020204" pitchFamily="34" charset="0"/>
              </a:rPr>
              <a:t> (starting to build the right subtree).</a:t>
            </a: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0">
            <a:extLst>
              <a:ext uri="{FF2B5EF4-FFF2-40B4-BE49-F238E27FC236}">
                <a16:creationId xmlns:a16="http://schemas.microsoft.com/office/drawing/2014/main" id="{F93F1736-5E3C-4B5F-A9ED-D2D27EB2504A}"/>
              </a:ext>
            </a:extLst>
          </p:cNvPr>
          <p:cNvSpPr>
            <a:spLocks noChangeArrowheads="1"/>
          </p:cNvSpPr>
          <p:nvPr/>
        </p:nvSpPr>
        <p:spPr bwMode="auto">
          <a:xfrm>
            <a:off x="7029452" y="281940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11" name="Rectangle 21">
            <a:extLst>
              <a:ext uri="{FF2B5EF4-FFF2-40B4-BE49-F238E27FC236}">
                <a16:creationId xmlns:a16="http://schemas.microsoft.com/office/drawing/2014/main" id="{F4D03EC9-17C3-4C55-AE67-597D86442EBB}"/>
              </a:ext>
            </a:extLst>
          </p:cNvPr>
          <p:cNvSpPr>
            <a:spLocks noChangeArrowheads="1"/>
          </p:cNvSpPr>
          <p:nvPr/>
        </p:nvSpPr>
        <p:spPr bwMode="auto">
          <a:xfrm>
            <a:off x="7543802" y="2819400"/>
            <a:ext cx="171450" cy="285750"/>
          </a:xfrm>
          <a:prstGeom prst="rect">
            <a:avLst/>
          </a:prstGeom>
          <a:no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2">
            <a:extLst>
              <a:ext uri="{FF2B5EF4-FFF2-40B4-BE49-F238E27FC236}">
                <a16:creationId xmlns:a16="http://schemas.microsoft.com/office/drawing/2014/main" id="{905AC8B2-B80E-435B-9446-0527C46103B0}"/>
              </a:ext>
            </a:extLst>
          </p:cNvPr>
          <p:cNvSpPr>
            <a:spLocks noChangeArrowheads="1"/>
          </p:cNvSpPr>
          <p:nvPr/>
        </p:nvSpPr>
        <p:spPr bwMode="auto">
          <a:xfrm>
            <a:off x="7372352" y="28194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7D0A2D28-88B3-4700-A5A4-2DA1ED4ACCDE}"/>
              </a:ext>
            </a:extLst>
          </p:cNvPr>
          <p:cNvSpPr>
            <a:spLocks noChangeShapeType="1"/>
          </p:cNvSpPr>
          <p:nvPr/>
        </p:nvSpPr>
        <p:spPr bwMode="auto">
          <a:xfrm flipH="1">
            <a:off x="7086602" y="29908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600951" y="33337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4793936" y="33337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3" name="Text Box 46">
            <a:extLst>
              <a:ext uri="{FF2B5EF4-FFF2-40B4-BE49-F238E27FC236}">
                <a16:creationId xmlns:a16="http://schemas.microsoft.com/office/drawing/2014/main" id="{A8086AD7-54D6-4376-B752-C0831BC40D5B}"/>
              </a:ext>
            </a:extLst>
          </p:cNvPr>
          <p:cNvSpPr txBox="1">
            <a:spLocks noChangeArrowheads="1"/>
          </p:cNvSpPr>
          <p:nvPr/>
        </p:nvSpPr>
        <p:spPr bwMode="auto">
          <a:xfrm>
            <a:off x="6649400" y="3332299"/>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7" name="Line 37">
            <a:extLst>
              <a:ext uri="{FF2B5EF4-FFF2-40B4-BE49-F238E27FC236}">
                <a16:creationId xmlns:a16="http://schemas.microsoft.com/office/drawing/2014/main" id="{F5D1A4FE-1B88-4CCE-A217-C9886512410A}"/>
              </a:ext>
            </a:extLst>
          </p:cNvPr>
          <p:cNvSpPr>
            <a:spLocks noChangeShapeType="1"/>
          </p:cNvSpPr>
          <p:nvPr/>
        </p:nvSpPr>
        <p:spPr bwMode="auto">
          <a:xfrm>
            <a:off x="7626669" y="29924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29" name="Rectangle 28">
            <a:extLst>
              <a:ext uri="{FF2B5EF4-FFF2-40B4-BE49-F238E27FC236}">
                <a16:creationId xmlns:a16="http://schemas.microsoft.com/office/drawing/2014/main" id="{B5E9B0B1-D0F4-4FF0-B677-087B7AF37FF3}"/>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410150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1374A53-996B-4A2B-91CE-FD278CD17D33}"/>
              </a:ext>
            </a:extLst>
          </p:cNvPr>
          <p:cNvSpPr>
            <a:spLocks noGrp="1" noChangeArrowheads="1"/>
          </p:cNvSpPr>
          <p:nvPr>
            <p:ph type="title"/>
          </p:nvPr>
        </p:nvSpPr>
        <p:spPr>
          <a:xfrm>
            <a:off x="266700" y="752767"/>
            <a:ext cx="8610600" cy="744140"/>
          </a:xfrm>
        </p:spPr>
        <p:txBody>
          <a:bodyPr>
            <a:noAutofit/>
          </a:bodyPr>
          <a:lstStyle/>
          <a:p>
            <a:pPr eaLnBrk="1" hangingPunct="1"/>
            <a:r>
              <a:rPr lang="en-US" altLang="en-US" sz="2800">
                <a:solidFill>
                  <a:srgbClr val="C00000"/>
                </a:solidFill>
                <a:latin typeface="Century Gothic" panose="020B0502020202020204" pitchFamily="34" charset="0"/>
              </a:rPr>
              <a:t>Topics</a:t>
            </a:r>
          </a:p>
        </p:txBody>
      </p:sp>
      <p:sp>
        <p:nvSpPr>
          <p:cNvPr id="5" name="Rectangle 3">
            <a:extLst>
              <a:ext uri="{FF2B5EF4-FFF2-40B4-BE49-F238E27FC236}">
                <a16:creationId xmlns:a16="http://schemas.microsoft.com/office/drawing/2014/main" id="{6AA47164-917F-4242-AC0E-74450EF6F98F}"/>
              </a:ext>
            </a:extLst>
          </p:cNvPr>
          <p:cNvSpPr>
            <a:spLocks noGrp="1" noChangeArrowheads="1"/>
          </p:cNvSpPr>
          <p:nvPr>
            <p:ph idx="1"/>
          </p:nvPr>
        </p:nvSpPr>
        <p:spPr>
          <a:xfrm>
            <a:off x="1257300" y="1657350"/>
            <a:ext cx="6629400" cy="2343150"/>
          </a:xfrm>
        </p:spPr>
        <p:txBody>
          <a:bodyPr>
            <a:noAutofit/>
          </a:bodyPr>
          <a:lstStyle/>
          <a:p>
            <a:pPr eaLnBrk="1" hangingPunct="1">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19.1  Definition and Application of Binary Trees</a:t>
            </a:r>
          </a:p>
          <a:p>
            <a:pPr eaLnBrk="1" hangingPunct="1">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19.2  Binary Search Tree Operations</a:t>
            </a:r>
          </a:p>
          <a:p>
            <a:pPr marL="746125" indent="-746125" eaLnBrk="1" hangingPunct="1">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	Using a Binary Tree as the Underlying Data Structure of a Set</a:t>
            </a:r>
          </a:p>
          <a:p>
            <a:pPr eaLnBrk="1" hangingPunct="1">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19.3  Template Considerations for Binary </a:t>
            </a:r>
          </a:p>
          <a:p>
            <a:pPr eaLnBrk="1" hangingPunct="1">
              <a:lnSpc>
                <a:spcPct val="90000"/>
              </a:lnSpc>
              <a:spcBef>
                <a:spcPct val="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Search Trees</a:t>
            </a:r>
          </a:p>
        </p:txBody>
      </p:sp>
    </p:spTree>
    <p:extLst>
      <p:ext uri="{BB962C8B-B14F-4D97-AF65-F5344CB8AC3E}">
        <p14:creationId xmlns:p14="http://schemas.microsoft.com/office/powerpoint/2010/main" val="3705680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838200" y="2955109"/>
            <a:ext cx="3476627" cy="1328782"/>
          </a:xfrm>
        </p:spPr>
        <p:txBody>
          <a:bodyPr>
            <a:noAutofit/>
          </a:bodyPr>
          <a:lstStyle/>
          <a:p>
            <a:pPr marL="0" indent="0">
              <a:lnSpc>
                <a:spcPct val="120000"/>
              </a:lnSpc>
              <a:buClr>
                <a:schemeClr val="tx1"/>
              </a:buClr>
              <a:buNone/>
            </a:pPr>
            <a:r>
              <a:rPr lang="en-US" altLang="en-US" sz="2400" dirty="0">
                <a:solidFill>
                  <a:schemeClr val="bg1"/>
                </a:solidFill>
                <a:latin typeface="Arial" panose="020B0604020202020204" pitchFamily="34" charset="0"/>
                <a:cs typeface="Arial" panose="020B0604020202020204" pitchFamily="34" charset="0"/>
              </a:rPr>
              <a:t>Insert </a:t>
            </a:r>
            <a:r>
              <a:rPr lang="en-US" altLang="en-US" sz="2400" b="1" dirty="0">
                <a:solidFill>
                  <a:schemeClr val="bg1"/>
                </a:solidFill>
                <a:latin typeface="Arial" panose="020B0604020202020204" pitchFamily="34" charset="0"/>
                <a:cs typeface="Arial" panose="020B0604020202020204" pitchFamily="34" charset="0"/>
              </a:rPr>
              <a:t>43 </a:t>
            </a:r>
            <a:r>
              <a:rPr lang="en-US" altLang="en-US" sz="2400" dirty="0">
                <a:solidFill>
                  <a:schemeClr val="bg1"/>
                </a:solidFill>
                <a:latin typeface="Arial" panose="020B0604020202020204" pitchFamily="34" charset="0"/>
                <a:cs typeface="Arial" panose="020B0604020202020204" pitchFamily="34" charset="0"/>
              </a:rPr>
              <a:t>recursively into the right subtree.</a:t>
            </a: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0">
            <a:extLst>
              <a:ext uri="{FF2B5EF4-FFF2-40B4-BE49-F238E27FC236}">
                <a16:creationId xmlns:a16="http://schemas.microsoft.com/office/drawing/2014/main" id="{F93F1736-5E3C-4B5F-A9ED-D2D27EB2504A}"/>
              </a:ext>
            </a:extLst>
          </p:cNvPr>
          <p:cNvSpPr>
            <a:spLocks noChangeArrowheads="1"/>
          </p:cNvSpPr>
          <p:nvPr/>
        </p:nvSpPr>
        <p:spPr bwMode="auto">
          <a:xfrm>
            <a:off x="702945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11" name="Rectangle 21">
            <a:extLst>
              <a:ext uri="{FF2B5EF4-FFF2-40B4-BE49-F238E27FC236}">
                <a16:creationId xmlns:a16="http://schemas.microsoft.com/office/drawing/2014/main" id="{F4D03EC9-17C3-4C55-AE67-597D86442EBB}"/>
              </a:ext>
            </a:extLst>
          </p:cNvPr>
          <p:cNvSpPr>
            <a:spLocks noChangeArrowheads="1"/>
          </p:cNvSpPr>
          <p:nvPr/>
        </p:nvSpPr>
        <p:spPr bwMode="auto">
          <a:xfrm>
            <a:off x="7543802" y="28194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2">
            <a:extLst>
              <a:ext uri="{FF2B5EF4-FFF2-40B4-BE49-F238E27FC236}">
                <a16:creationId xmlns:a16="http://schemas.microsoft.com/office/drawing/2014/main" id="{905AC8B2-B80E-435B-9446-0527C46103B0}"/>
              </a:ext>
            </a:extLst>
          </p:cNvPr>
          <p:cNvSpPr>
            <a:spLocks noChangeArrowheads="1"/>
          </p:cNvSpPr>
          <p:nvPr/>
        </p:nvSpPr>
        <p:spPr bwMode="auto">
          <a:xfrm>
            <a:off x="73723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9" name="Rectangle 29">
            <a:extLst>
              <a:ext uri="{FF2B5EF4-FFF2-40B4-BE49-F238E27FC236}">
                <a16:creationId xmlns:a16="http://schemas.microsoft.com/office/drawing/2014/main" id="{ABDB3416-EBAE-4FC7-9E46-BF8B29FD42BA}"/>
              </a:ext>
            </a:extLst>
          </p:cNvPr>
          <p:cNvSpPr>
            <a:spLocks noChangeArrowheads="1"/>
          </p:cNvSpPr>
          <p:nvPr/>
        </p:nvSpPr>
        <p:spPr bwMode="auto">
          <a:xfrm>
            <a:off x="6743702" y="333375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20" name="Rectangle 30">
            <a:extLst>
              <a:ext uri="{FF2B5EF4-FFF2-40B4-BE49-F238E27FC236}">
                <a16:creationId xmlns:a16="http://schemas.microsoft.com/office/drawing/2014/main" id="{BC97DA77-ABFB-42C2-8DF1-E1BD06A363B1}"/>
              </a:ext>
            </a:extLst>
          </p:cNvPr>
          <p:cNvSpPr>
            <a:spLocks noChangeArrowheads="1"/>
          </p:cNvSpPr>
          <p:nvPr/>
        </p:nvSpPr>
        <p:spPr bwMode="auto">
          <a:xfrm>
            <a:off x="7258052" y="33337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21" name="Rectangle 31">
            <a:extLst>
              <a:ext uri="{FF2B5EF4-FFF2-40B4-BE49-F238E27FC236}">
                <a16:creationId xmlns:a16="http://schemas.microsoft.com/office/drawing/2014/main" id="{06300378-5388-4A37-9439-1D05F1B0FF0F}"/>
              </a:ext>
            </a:extLst>
          </p:cNvPr>
          <p:cNvSpPr>
            <a:spLocks noChangeArrowheads="1"/>
          </p:cNvSpPr>
          <p:nvPr/>
        </p:nvSpPr>
        <p:spPr bwMode="auto">
          <a:xfrm>
            <a:off x="7086602" y="33337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7D0A2D28-88B3-4700-A5A4-2DA1ED4ACCDE}"/>
              </a:ext>
            </a:extLst>
          </p:cNvPr>
          <p:cNvSpPr>
            <a:spLocks noChangeShapeType="1"/>
          </p:cNvSpPr>
          <p:nvPr/>
        </p:nvSpPr>
        <p:spPr bwMode="auto">
          <a:xfrm flipH="1">
            <a:off x="7086602" y="29908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600951" y="33337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4793936" y="33337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3" name="Text Box 46">
            <a:extLst>
              <a:ext uri="{FF2B5EF4-FFF2-40B4-BE49-F238E27FC236}">
                <a16:creationId xmlns:a16="http://schemas.microsoft.com/office/drawing/2014/main" id="{A8086AD7-54D6-4376-B752-C0831BC40D5B}"/>
              </a:ext>
            </a:extLst>
          </p:cNvPr>
          <p:cNvSpPr txBox="1">
            <a:spLocks noChangeArrowheads="1"/>
          </p:cNvSpPr>
          <p:nvPr/>
        </p:nvSpPr>
        <p:spPr bwMode="auto">
          <a:xfrm>
            <a:off x="6343652" y="37909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4" name="Text Box 47">
            <a:extLst>
              <a:ext uri="{FF2B5EF4-FFF2-40B4-BE49-F238E27FC236}">
                <a16:creationId xmlns:a16="http://schemas.microsoft.com/office/drawing/2014/main" id="{1BC204DD-FC36-4521-B70D-432A3C6A2B2C}"/>
              </a:ext>
            </a:extLst>
          </p:cNvPr>
          <p:cNvSpPr txBox="1">
            <a:spLocks noChangeArrowheads="1"/>
          </p:cNvSpPr>
          <p:nvPr/>
        </p:nvSpPr>
        <p:spPr bwMode="auto">
          <a:xfrm>
            <a:off x="7372352" y="37909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5" name="Line 48">
            <a:extLst>
              <a:ext uri="{FF2B5EF4-FFF2-40B4-BE49-F238E27FC236}">
                <a16:creationId xmlns:a16="http://schemas.microsoft.com/office/drawing/2014/main" id="{69FAE09B-8B54-4860-A045-7ADBDD5D378B}"/>
              </a:ext>
            </a:extLst>
          </p:cNvPr>
          <p:cNvSpPr>
            <a:spLocks noChangeShapeType="1"/>
          </p:cNvSpPr>
          <p:nvPr/>
        </p:nvSpPr>
        <p:spPr bwMode="auto">
          <a:xfrm flipH="1">
            <a:off x="680085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36" name="Line 49">
            <a:extLst>
              <a:ext uri="{FF2B5EF4-FFF2-40B4-BE49-F238E27FC236}">
                <a16:creationId xmlns:a16="http://schemas.microsoft.com/office/drawing/2014/main" id="{E9D6F301-00DA-43C0-94D9-332D61EB4387}"/>
              </a:ext>
            </a:extLst>
          </p:cNvPr>
          <p:cNvSpPr>
            <a:spLocks noChangeShapeType="1"/>
          </p:cNvSpPr>
          <p:nvPr/>
        </p:nvSpPr>
        <p:spPr bwMode="auto">
          <a:xfrm>
            <a:off x="737235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7" name="Line 37">
            <a:extLst>
              <a:ext uri="{FF2B5EF4-FFF2-40B4-BE49-F238E27FC236}">
                <a16:creationId xmlns:a16="http://schemas.microsoft.com/office/drawing/2014/main" id="{F5D1A4FE-1B88-4CCE-A217-C9886512410A}"/>
              </a:ext>
            </a:extLst>
          </p:cNvPr>
          <p:cNvSpPr>
            <a:spLocks noChangeShapeType="1"/>
          </p:cNvSpPr>
          <p:nvPr/>
        </p:nvSpPr>
        <p:spPr bwMode="auto">
          <a:xfrm>
            <a:off x="7626669" y="29924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1" name="Rectangle 30">
            <a:extLst>
              <a:ext uri="{FF2B5EF4-FFF2-40B4-BE49-F238E27FC236}">
                <a16:creationId xmlns:a16="http://schemas.microsoft.com/office/drawing/2014/main" id="{DF8D7416-481B-4FDA-BC9C-D14DEC904F23}"/>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80790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F66C069-8952-45C3-AF00-DA8EE5D19E93}"/>
              </a:ext>
            </a:extLst>
          </p:cNvPr>
          <p:cNvSpPr>
            <a:spLocks noGrp="1" noChangeArrowheads="1"/>
          </p:cNvSpPr>
          <p:nvPr>
            <p:ph idx="1"/>
          </p:nvPr>
        </p:nvSpPr>
        <p:spPr>
          <a:xfrm>
            <a:off x="723885" y="2952750"/>
            <a:ext cx="3562364" cy="1328782"/>
          </a:xfrm>
        </p:spPr>
        <p:txBody>
          <a:bodyPr>
            <a:noAutofit/>
          </a:bodyPr>
          <a:lstStyle/>
          <a:p>
            <a:pPr marL="0" indent="0">
              <a:lnSpc>
                <a:spcPct val="120000"/>
              </a:lnSpc>
              <a:buClr>
                <a:schemeClr val="tx1"/>
              </a:buClr>
              <a:buNone/>
            </a:pPr>
            <a:r>
              <a:rPr lang="en-US" altLang="en-US" sz="2400" dirty="0">
                <a:solidFill>
                  <a:schemeClr val="bg1"/>
                </a:solidFill>
                <a:latin typeface="Arial" panose="020B0604020202020204" pitchFamily="34" charset="0"/>
                <a:cs typeface="Arial" panose="020B0604020202020204" pitchFamily="34" charset="0"/>
              </a:rPr>
              <a:t>Last node to be inserted is </a:t>
            </a:r>
            <a:r>
              <a:rPr lang="en-US" altLang="en-US" sz="2400" b="1" dirty="0">
                <a:solidFill>
                  <a:schemeClr val="bg1"/>
                </a:solidFill>
                <a:latin typeface="Arial" panose="020B0604020202020204" pitchFamily="34" charset="0"/>
                <a:cs typeface="Arial" panose="020B0604020202020204" pitchFamily="34" charset="0"/>
              </a:rPr>
              <a:t>7 </a:t>
            </a:r>
            <a:r>
              <a:rPr lang="en-US" altLang="en-US" sz="2400" dirty="0">
                <a:solidFill>
                  <a:schemeClr val="bg1"/>
                </a:solidFill>
                <a:latin typeface="Arial" panose="020B0604020202020204" pitchFamily="34" charset="0"/>
                <a:cs typeface="Arial" panose="020B0604020202020204" pitchFamily="34" charset="0"/>
              </a:rPr>
              <a:t>recursively into the left subtree.</a:t>
            </a:r>
          </a:p>
        </p:txBody>
      </p:sp>
      <p:sp>
        <p:nvSpPr>
          <p:cNvPr id="6" name="Rectangle 5">
            <a:extLst>
              <a:ext uri="{FF2B5EF4-FFF2-40B4-BE49-F238E27FC236}">
                <a16:creationId xmlns:a16="http://schemas.microsoft.com/office/drawing/2014/main" id="{DC913425-D22D-4007-92F3-6B178A889D79}"/>
              </a:ext>
            </a:extLst>
          </p:cNvPr>
          <p:cNvSpPr>
            <a:spLocks noChangeArrowheads="1"/>
          </p:cNvSpPr>
          <p:nvPr/>
        </p:nvSpPr>
        <p:spPr bwMode="auto">
          <a:xfrm>
            <a:off x="6172201" y="17335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7">
            <a:extLst>
              <a:ext uri="{FF2B5EF4-FFF2-40B4-BE49-F238E27FC236}">
                <a16:creationId xmlns:a16="http://schemas.microsoft.com/office/drawing/2014/main" id="{496AFE37-093F-49CB-8044-BC9C4731778E}"/>
              </a:ext>
            </a:extLst>
          </p:cNvPr>
          <p:cNvSpPr>
            <a:spLocks noChangeArrowheads="1"/>
          </p:cNvSpPr>
          <p:nvPr/>
        </p:nvSpPr>
        <p:spPr bwMode="auto">
          <a:xfrm>
            <a:off x="6000752" y="23050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8" name="Rectangle 18">
            <a:extLst>
              <a:ext uri="{FF2B5EF4-FFF2-40B4-BE49-F238E27FC236}">
                <a16:creationId xmlns:a16="http://schemas.microsoft.com/office/drawing/2014/main" id="{906AFE61-61D1-4F7B-9A1F-658E9FF8F0D7}"/>
              </a:ext>
            </a:extLst>
          </p:cNvPr>
          <p:cNvSpPr>
            <a:spLocks noChangeArrowheads="1"/>
          </p:cNvSpPr>
          <p:nvPr/>
        </p:nvSpPr>
        <p:spPr bwMode="auto">
          <a:xfrm>
            <a:off x="651510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19">
            <a:extLst>
              <a:ext uri="{FF2B5EF4-FFF2-40B4-BE49-F238E27FC236}">
                <a16:creationId xmlns:a16="http://schemas.microsoft.com/office/drawing/2014/main" id="{EF78D89D-9D1F-4C3F-9AE9-5164516E4878}"/>
              </a:ext>
            </a:extLst>
          </p:cNvPr>
          <p:cNvSpPr>
            <a:spLocks noChangeArrowheads="1"/>
          </p:cNvSpPr>
          <p:nvPr/>
        </p:nvSpPr>
        <p:spPr bwMode="auto">
          <a:xfrm>
            <a:off x="6343652" y="23050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0">
            <a:extLst>
              <a:ext uri="{FF2B5EF4-FFF2-40B4-BE49-F238E27FC236}">
                <a16:creationId xmlns:a16="http://schemas.microsoft.com/office/drawing/2014/main" id="{F93F1736-5E3C-4B5F-A9ED-D2D27EB2504A}"/>
              </a:ext>
            </a:extLst>
          </p:cNvPr>
          <p:cNvSpPr>
            <a:spLocks noChangeArrowheads="1"/>
          </p:cNvSpPr>
          <p:nvPr/>
        </p:nvSpPr>
        <p:spPr bwMode="auto">
          <a:xfrm>
            <a:off x="702945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11" name="Rectangle 21">
            <a:extLst>
              <a:ext uri="{FF2B5EF4-FFF2-40B4-BE49-F238E27FC236}">
                <a16:creationId xmlns:a16="http://schemas.microsoft.com/office/drawing/2014/main" id="{F4D03EC9-17C3-4C55-AE67-597D86442EBB}"/>
              </a:ext>
            </a:extLst>
          </p:cNvPr>
          <p:cNvSpPr>
            <a:spLocks noChangeArrowheads="1"/>
          </p:cNvSpPr>
          <p:nvPr/>
        </p:nvSpPr>
        <p:spPr bwMode="auto">
          <a:xfrm>
            <a:off x="7543802" y="28194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2">
            <a:extLst>
              <a:ext uri="{FF2B5EF4-FFF2-40B4-BE49-F238E27FC236}">
                <a16:creationId xmlns:a16="http://schemas.microsoft.com/office/drawing/2014/main" id="{905AC8B2-B80E-435B-9446-0527C46103B0}"/>
              </a:ext>
            </a:extLst>
          </p:cNvPr>
          <p:cNvSpPr>
            <a:spLocks noChangeArrowheads="1"/>
          </p:cNvSpPr>
          <p:nvPr/>
        </p:nvSpPr>
        <p:spPr bwMode="auto">
          <a:xfrm>
            <a:off x="73723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3">
            <a:extLst>
              <a:ext uri="{FF2B5EF4-FFF2-40B4-BE49-F238E27FC236}">
                <a16:creationId xmlns:a16="http://schemas.microsoft.com/office/drawing/2014/main" id="{DB3D209F-04D0-4F77-92D1-1944ECA4D49B}"/>
              </a:ext>
            </a:extLst>
          </p:cNvPr>
          <p:cNvSpPr>
            <a:spLocks noChangeArrowheads="1"/>
          </p:cNvSpPr>
          <p:nvPr/>
        </p:nvSpPr>
        <p:spPr bwMode="auto">
          <a:xfrm>
            <a:off x="5257802" y="2819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14" name="Rectangle 24">
            <a:extLst>
              <a:ext uri="{FF2B5EF4-FFF2-40B4-BE49-F238E27FC236}">
                <a16:creationId xmlns:a16="http://schemas.microsoft.com/office/drawing/2014/main" id="{9FE02747-9054-4011-878A-5DD2ACF84FC8}"/>
              </a:ext>
            </a:extLst>
          </p:cNvPr>
          <p:cNvSpPr>
            <a:spLocks noChangeArrowheads="1"/>
          </p:cNvSpPr>
          <p:nvPr/>
        </p:nvSpPr>
        <p:spPr bwMode="auto">
          <a:xfrm>
            <a:off x="577215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5">
            <a:extLst>
              <a:ext uri="{FF2B5EF4-FFF2-40B4-BE49-F238E27FC236}">
                <a16:creationId xmlns:a16="http://schemas.microsoft.com/office/drawing/2014/main" id="{FEB13FB4-8450-49E3-8C5C-93A833F44810}"/>
              </a:ext>
            </a:extLst>
          </p:cNvPr>
          <p:cNvSpPr>
            <a:spLocks noChangeArrowheads="1"/>
          </p:cNvSpPr>
          <p:nvPr/>
        </p:nvSpPr>
        <p:spPr bwMode="auto">
          <a:xfrm>
            <a:off x="5600702" y="2819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6" name="Rectangle 26">
            <a:extLst>
              <a:ext uri="{FF2B5EF4-FFF2-40B4-BE49-F238E27FC236}">
                <a16:creationId xmlns:a16="http://schemas.microsoft.com/office/drawing/2014/main" id="{0251C559-9DB3-4CF2-B4A0-4EA540AA30E9}"/>
              </a:ext>
            </a:extLst>
          </p:cNvPr>
          <p:cNvSpPr>
            <a:spLocks noChangeArrowheads="1"/>
          </p:cNvSpPr>
          <p:nvPr/>
        </p:nvSpPr>
        <p:spPr bwMode="auto">
          <a:xfrm>
            <a:off x="4857752" y="333375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 7</a:t>
            </a:r>
          </a:p>
        </p:txBody>
      </p:sp>
      <p:sp>
        <p:nvSpPr>
          <p:cNvPr id="17" name="Rectangle 27">
            <a:extLst>
              <a:ext uri="{FF2B5EF4-FFF2-40B4-BE49-F238E27FC236}">
                <a16:creationId xmlns:a16="http://schemas.microsoft.com/office/drawing/2014/main" id="{1FA4A0F0-B684-486D-A70B-AF5ACEB92ED8}"/>
              </a:ext>
            </a:extLst>
          </p:cNvPr>
          <p:cNvSpPr>
            <a:spLocks noChangeArrowheads="1"/>
          </p:cNvSpPr>
          <p:nvPr/>
        </p:nvSpPr>
        <p:spPr bwMode="auto">
          <a:xfrm>
            <a:off x="5372102" y="33337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8" name="Rectangle 28">
            <a:extLst>
              <a:ext uri="{FF2B5EF4-FFF2-40B4-BE49-F238E27FC236}">
                <a16:creationId xmlns:a16="http://schemas.microsoft.com/office/drawing/2014/main" id="{9A3C3B23-BD07-42D9-8F65-C73A42D179D6}"/>
              </a:ext>
            </a:extLst>
          </p:cNvPr>
          <p:cNvSpPr>
            <a:spLocks noChangeArrowheads="1"/>
          </p:cNvSpPr>
          <p:nvPr/>
        </p:nvSpPr>
        <p:spPr bwMode="auto">
          <a:xfrm>
            <a:off x="5200652" y="33337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9" name="Rectangle 29">
            <a:extLst>
              <a:ext uri="{FF2B5EF4-FFF2-40B4-BE49-F238E27FC236}">
                <a16:creationId xmlns:a16="http://schemas.microsoft.com/office/drawing/2014/main" id="{ABDB3416-EBAE-4FC7-9E46-BF8B29FD42BA}"/>
              </a:ext>
            </a:extLst>
          </p:cNvPr>
          <p:cNvSpPr>
            <a:spLocks noChangeArrowheads="1"/>
          </p:cNvSpPr>
          <p:nvPr/>
        </p:nvSpPr>
        <p:spPr bwMode="auto">
          <a:xfrm>
            <a:off x="6743702" y="33337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20" name="Rectangle 30">
            <a:extLst>
              <a:ext uri="{FF2B5EF4-FFF2-40B4-BE49-F238E27FC236}">
                <a16:creationId xmlns:a16="http://schemas.microsoft.com/office/drawing/2014/main" id="{BC97DA77-ABFB-42C2-8DF1-E1BD06A363B1}"/>
              </a:ext>
            </a:extLst>
          </p:cNvPr>
          <p:cNvSpPr>
            <a:spLocks noChangeArrowheads="1"/>
          </p:cNvSpPr>
          <p:nvPr/>
        </p:nvSpPr>
        <p:spPr bwMode="auto">
          <a:xfrm>
            <a:off x="725805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21" name="Rectangle 31">
            <a:extLst>
              <a:ext uri="{FF2B5EF4-FFF2-40B4-BE49-F238E27FC236}">
                <a16:creationId xmlns:a16="http://schemas.microsoft.com/office/drawing/2014/main" id="{06300378-5388-4A37-9439-1D05F1B0FF0F}"/>
              </a:ext>
            </a:extLst>
          </p:cNvPr>
          <p:cNvSpPr>
            <a:spLocks noChangeArrowheads="1"/>
          </p:cNvSpPr>
          <p:nvPr/>
        </p:nvSpPr>
        <p:spPr bwMode="auto">
          <a:xfrm>
            <a:off x="7086602" y="33337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Line 33">
            <a:extLst>
              <a:ext uri="{FF2B5EF4-FFF2-40B4-BE49-F238E27FC236}">
                <a16:creationId xmlns:a16="http://schemas.microsoft.com/office/drawing/2014/main" id="{F8370F5F-0FE5-4AC8-9E7F-14016D5A917E}"/>
              </a:ext>
            </a:extLst>
          </p:cNvPr>
          <p:cNvSpPr>
            <a:spLocks noChangeShapeType="1"/>
          </p:cNvSpPr>
          <p:nvPr/>
        </p:nvSpPr>
        <p:spPr bwMode="auto">
          <a:xfrm>
            <a:off x="6343652" y="19050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3" name="Line 34">
            <a:extLst>
              <a:ext uri="{FF2B5EF4-FFF2-40B4-BE49-F238E27FC236}">
                <a16:creationId xmlns:a16="http://schemas.microsoft.com/office/drawing/2014/main" id="{36034C11-1131-40B6-A419-0F7E5F702BE2}"/>
              </a:ext>
            </a:extLst>
          </p:cNvPr>
          <p:cNvSpPr>
            <a:spLocks noChangeShapeType="1"/>
          </p:cNvSpPr>
          <p:nvPr/>
        </p:nvSpPr>
        <p:spPr bwMode="auto">
          <a:xfrm flipH="1">
            <a:off x="5600702" y="24765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CE5BCE5A-C579-485A-AD4A-89FF4EE0CA8C}"/>
              </a:ext>
            </a:extLst>
          </p:cNvPr>
          <p:cNvSpPr>
            <a:spLocks noChangeShapeType="1"/>
          </p:cNvSpPr>
          <p:nvPr/>
        </p:nvSpPr>
        <p:spPr bwMode="auto">
          <a:xfrm flipH="1">
            <a:off x="5200652" y="29908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5" name="Line 37">
            <a:extLst>
              <a:ext uri="{FF2B5EF4-FFF2-40B4-BE49-F238E27FC236}">
                <a16:creationId xmlns:a16="http://schemas.microsoft.com/office/drawing/2014/main" id="{7E2BA505-8D81-4C55-BAFD-4A9FCCDE9B76}"/>
              </a:ext>
            </a:extLst>
          </p:cNvPr>
          <p:cNvSpPr>
            <a:spLocks noChangeShapeType="1"/>
          </p:cNvSpPr>
          <p:nvPr/>
        </p:nvSpPr>
        <p:spPr bwMode="auto">
          <a:xfrm>
            <a:off x="5829302" y="29908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7D0A2D28-88B3-4700-A5A4-2DA1ED4ACCDE}"/>
              </a:ext>
            </a:extLst>
          </p:cNvPr>
          <p:cNvSpPr>
            <a:spLocks noChangeShapeType="1"/>
          </p:cNvSpPr>
          <p:nvPr/>
        </p:nvSpPr>
        <p:spPr bwMode="auto">
          <a:xfrm flipH="1">
            <a:off x="7086602" y="29908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5F1C524E-6F06-425D-B127-E0B33DB9150A}"/>
              </a:ext>
            </a:extLst>
          </p:cNvPr>
          <p:cNvSpPr>
            <a:spLocks noChangeShapeType="1"/>
          </p:cNvSpPr>
          <p:nvPr/>
        </p:nvSpPr>
        <p:spPr bwMode="auto">
          <a:xfrm>
            <a:off x="6615114" y="24765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1">
            <a:extLst>
              <a:ext uri="{FF2B5EF4-FFF2-40B4-BE49-F238E27FC236}">
                <a16:creationId xmlns:a16="http://schemas.microsoft.com/office/drawing/2014/main" id="{AC1C1551-C8F0-4AA5-9EC1-3F1DFB575F88}"/>
              </a:ext>
            </a:extLst>
          </p:cNvPr>
          <p:cNvSpPr txBox="1">
            <a:spLocks noChangeArrowheads="1"/>
          </p:cNvSpPr>
          <p:nvPr/>
        </p:nvSpPr>
        <p:spPr bwMode="auto">
          <a:xfrm>
            <a:off x="7600951" y="33337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29" name="Text Box 42">
            <a:extLst>
              <a:ext uri="{FF2B5EF4-FFF2-40B4-BE49-F238E27FC236}">
                <a16:creationId xmlns:a16="http://schemas.microsoft.com/office/drawing/2014/main" id="{E832C734-0E56-438B-B527-3F209B7A8156}"/>
              </a:ext>
            </a:extLst>
          </p:cNvPr>
          <p:cNvSpPr txBox="1">
            <a:spLocks noChangeArrowheads="1"/>
          </p:cNvSpPr>
          <p:nvPr/>
        </p:nvSpPr>
        <p:spPr bwMode="auto">
          <a:xfrm>
            <a:off x="4491040" y="37909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30" name="Text Box 43">
            <a:extLst>
              <a:ext uri="{FF2B5EF4-FFF2-40B4-BE49-F238E27FC236}">
                <a16:creationId xmlns:a16="http://schemas.microsoft.com/office/drawing/2014/main" id="{85865439-142C-4670-A6BD-74D645BF2EE0}"/>
              </a:ext>
            </a:extLst>
          </p:cNvPr>
          <p:cNvSpPr txBox="1">
            <a:spLocks noChangeArrowheads="1"/>
          </p:cNvSpPr>
          <p:nvPr/>
        </p:nvSpPr>
        <p:spPr bwMode="auto">
          <a:xfrm>
            <a:off x="5486401" y="37909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1" name="Line 44">
            <a:extLst>
              <a:ext uri="{FF2B5EF4-FFF2-40B4-BE49-F238E27FC236}">
                <a16:creationId xmlns:a16="http://schemas.microsoft.com/office/drawing/2014/main" id="{38374B96-B080-479C-B971-A7C77561A68D}"/>
              </a:ext>
            </a:extLst>
          </p:cNvPr>
          <p:cNvSpPr>
            <a:spLocks noChangeShapeType="1"/>
          </p:cNvSpPr>
          <p:nvPr/>
        </p:nvSpPr>
        <p:spPr bwMode="auto">
          <a:xfrm flipH="1">
            <a:off x="491490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2" name="Line 45">
            <a:extLst>
              <a:ext uri="{FF2B5EF4-FFF2-40B4-BE49-F238E27FC236}">
                <a16:creationId xmlns:a16="http://schemas.microsoft.com/office/drawing/2014/main" id="{75A10A3D-4349-47A6-A81D-D683596948DE}"/>
              </a:ext>
            </a:extLst>
          </p:cNvPr>
          <p:cNvSpPr>
            <a:spLocks noChangeShapeType="1"/>
          </p:cNvSpPr>
          <p:nvPr/>
        </p:nvSpPr>
        <p:spPr bwMode="auto">
          <a:xfrm>
            <a:off x="548640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3" name="Text Box 46">
            <a:extLst>
              <a:ext uri="{FF2B5EF4-FFF2-40B4-BE49-F238E27FC236}">
                <a16:creationId xmlns:a16="http://schemas.microsoft.com/office/drawing/2014/main" id="{A8086AD7-54D6-4376-B752-C0831BC40D5B}"/>
              </a:ext>
            </a:extLst>
          </p:cNvPr>
          <p:cNvSpPr txBox="1">
            <a:spLocks noChangeArrowheads="1"/>
          </p:cNvSpPr>
          <p:nvPr/>
        </p:nvSpPr>
        <p:spPr bwMode="auto">
          <a:xfrm>
            <a:off x="6343652" y="37909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4" name="Text Box 47">
            <a:extLst>
              <a:ext uri="{FF2B5EF4-FFF2-40B4-BE49-F238E27FC236}">
                <a16:creationId xmlns:a16="http://schemas.microsoft.com/office/drawing/2014/main" id="{1BC204DD-FC36-4521-B70D-432A3C6A2B2C}"/>
              </a:ext>
            </a:extLst>
          </p:cNvPr>
          <p:cNvSpPr txBox="1">
            <a:spLocks noChangeArrowheads="1"/>
          </p:cNvSpPr>
          <p:nvPr/>
        </p:nvSpPr>
        <p:spPr bwMode="auto">
          <a:xfrm>
            <a:off x="7372352" y="37909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5" name="Line 48">
            <a:extLst>
              <a:ext uri="{FF2B5EF4-FFF2-40B4-BE49-F238E27FC236}">
                <a16:creationId xmlns:a16="http://schemas.microsoft.com/office/drawing/2014/main" id="{69FAE09B-8B54-4860-A045-7ADBDD5D378B}"/>
              </a:ext>
            </a:extLst>
          </p:cNvPr>
          <p:cNvSpPr>
            <a:spLocks noChangeShapeType="1"/>
          </p:cNvSpPr>
          <p:nvPr/>
        </p:nvSpPr>
        <p:spPr bwMode="auto">
          <a:xfrm flipH="1">
            <a:off x="6800852" y="35052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6" name="Line 49">
            <a:extLst>
              <a:ext uri="{FF2B5EF4-FFF2-40B4-BE49-F238E27FC236}">
                <a16:creationId xmlns:a16="http://schemas.microsoft.com/office/drawing/2014/main" id="{E9D6F301-00DA-43C0-94D9-332D61EB4387}"/>
              </a:ext>
            </a:extLst>
          </p:cNvPr>
          <p:cNvSpPr>
            <a:spLocks noChangeShapeType="1"/>
          </p:cNvSpPr>
          <p:nvPr/>
        </p:nvSpPr>
        <p:spPr bwMode="auto">
          <a:xfrm>
            <a:off x="7372352" y="35052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7" name="Line 37">
            <a:extLst>
              <a:ext uri="{FF2B5EF4-FFF2-40B4-BE49-F238E27FC236}">
                <a16:creationId xmlns:a16="http://schemas.microsoft.com/office/drawing/2014/main" id="{F5D1A4FE-1B88-4CCE-A217-C9886512410A}"/>
              </a:ext>
            </a:extLst>
          </p:cNvPr>
          <p:cNvSpPr>
            <a:spLocks noChangeShapeType="1"/>
          </p:cNvSpPr>
          <p:nvPr/>
        </p:nvSpPr>
        <p:spPr bwMode="auto">
          <a:xfrm>
            <a:off x="7626669" y="29924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8" name="Text Box 40">
            <a:extLst>
              <a:ext uri="{FF2B5EF4-FFF2-40B4-BE49-F238E27FC236}">
                <a16:creationId xmlns:a16="http://schemas.microsoft.com/office/drawing/2014/main" id="{1A4731B9-6173-48DA-A527-B861E52493AB}"/>
              </a:ext>
            </a:extLst>
          </p:cNvPr>
          <p:cNvSpPr txBox="1">
            <a:spLocks noChangeArrowheads="1"/>
          </p:cNvSpPr>
          <p:nvPr/>
        </p:nvSpPr>
        <p:spPr bwMode="auto">
          <a:xfrm>
            <a:off x="5822632" y="33265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DA13C499-45C9-4597-BF28-1110C027564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9" name="Rectangle 38">
            <a:extLst>
              <a:ext uri="{FF2B5EF4-FFF2-40B4-BE49-F238E27FC236}">
                <a16:creationId xmlns:a16="http://schemas.microsoft.com/office/drawing/2014/main" id="{00A7667A-D671-46CD-B17A-DE86194F7838}"/>
              </a:ext>
            </a:extLst>
          </p:cNvPr>
          <p:cNvSpPr/>
          <p:nvPr/>
        </p:nvSpPr>
        <p:spPr>
          <a:xfrm>
            <a:off x="6515102" y="176781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1419091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647700" y="1428750"/>
            <a:ext cx="7848600" cy="3143250"/>
          </a:xfrm>
        </p:spPr>
        <p:txBody>
          <a:bodyPr>
            <a:noAutofit/>
          </a:bodyPr>
          <a:lstStyle/>
          <a:p>
            <a:pPr marL="0" indent="0" eaLnBrk="1" hangingPunct="1">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Notice that the same binary search tree can be built inserting nodes in the following sequences (row-by-row)</a:t>
            </a:r>
          </a:p>
          <a:p>
            <a:pPr marL="746125" indent="-457200" eaLnBrk="1" hangingPunct="1">
              <a:spcBef>
                <a:spcPts val="12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19, 59, 7, 43	5.  31, 59, 19, 7, 43</a:t>
            </a:r>
          </a:p>
          <a:p>
            <a:pPr marL="746125" indent="-457200" eaLnBrk="1" hangingPunct="1">
              <a:spcBef>
                <a:spcPts val="12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19, 59, 43, 7	6.  31, 59, 19, 43, 7</a:t>
            </a:r>
          </a:p>
          <a:p>
            <a:pPr marL="746125" indent="-457200" eaLnBrk="1" hangingPunct="1">
              <a:spcBef>
                <a:spcPts val="12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59, 19, 7, 43	7.  31, 19, 59, 7, 43</a:t>
            </a:r>
          </a:p>
          <a:p>
            <a:pPr marL="746125" indent="-457200" eaLnBrk="1" hangingPunct="1">
              <a:spcBef>
                <a:spcPts val="12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59, 19, 43, 7	8.  31, 19, 59, 43, 7</a:t>
            </a:r>
          </a:p>
        </p:txBody>
      </p:sp>
    </p:spTree>
    <p:extLst>
      <p:ext uri="{BB962C8B-B14F-4D97-AF65-F5344CB8AC3E}">
        <p14:creationId xmlns:p14="http://schemas.microsoft.com/office/powerpoint/2010/main" val="2517515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9132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1028700" y="1962150"/>
            <a:ext cx="7086600" cy="2362200"/>
          </a:xfrm>
        </p:spPr>
        <p:txBody>
          <a:bodyPr>
            <a:noAutofit/>
          </a:bodyPr>
          <a:lstStyle/>
          <a:p>
            <a:pPr marL="0" indent="0" eaLnBrk="1" hangingPunct="1">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same binary search tree also could be built by inserting nodes column-by-column:</a:t>
            </a:r>
          </a:p>
          <a:p>
            <a:pPr marL="2516188" indent="-515938" eaLnBrk="1" hangingPunct="1">
              <a:spcBef>
                <a:spcPts val="24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31, 19, 7, 59, 43</a:t>
            </a:r>
          </a:p>
          <a:p>
            <a:pPr marL="2516188" indent="-515938" eaLnBrk="1" hangingPunct="1">
              <a:spcBef>
                <a:spcPts val="12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31, 59, 43, 19, 7</a:t>
            </a:r>
          </a:p>
        </p:txBody>
      </p:sp>
    </p:spTree>
    <p:extLst>
      <p:ext uri="{BB962C8B-B14F-4D97-AF65-F5344CB8AC3E}">
        <p14:creationId xmlns:p14="http://schemas.microsoft.com/office/powerpoint/2010/main" val="113892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Building a Binary Search Tree</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685800" y="1428750"/>
            <a:ext cx="7620000" cy="3143250"/>
          </a:xfrm>
        </p:spPr>
        <p:txBody>
          <a:bodyPr>
            <a:noAutofit/>
          </a:bodyPr>
          <a:lstStyle/>
          <a:p>
            <a:pPr marL="0" indent="0" eaLnBrk="1" hangingPunct="1">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Finally, the same binary search tree also could be built by using semi-random patterns:</a:t>
            </a:r>
          </a:p>
          <a:p>
            <a:pPr marL="2857500" indent="-511175" eaLnBrk="1" hangingPunct="1">
              <a:spcBef>
                <a:spcPts val="1200"/>
              </a:spcBef>
              <a:buFont typeface="+mj-lt"/>
              <a:buAutoNum type="arabicPeriod"/>
              <a:tabLst>
                <a:tab pos="3771900" algn="l"/>
              </a:tabLst>
            </a:pPr>
            <a:r>
              <a:rPr lang="en-US" altLang="en-US" sz="2400" dirty="0">
                <a:solidFill>
                  <a:srgbClr val="C00000"/>
                </a:solidFill>
                <a:latin typeface="Arial" panose="020B0604020202020204" pitchFamily="34" charset="0"/>
                <a:cs typeface="Arial" panose="020B0604020202020204" pitchFamily="34" charset="0"/>
              </a:rPr>
              <a:t>31, 19, 59, 43, 7</a:t>
            </a:r>
          </a:p>
          <a:p>
            <a:pPr marL="2857500" indent="-511175" eaLnBrk="1" hangingPunct="1">
              <a:spcBef>
                <a:spcPts val="1200"/>
              </a:spcBef>
              <a:buFont typeface="+mj-lt"/>
              <a:buAutoNum type="arabicPeriod"/>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31, 59, 19, 7, 43</a:t>
            </a:r>
          </a:p>
          <a:p>
            <a:pPr marL="0" indent="0">
              <a:spcBef>
                <a:spcPts val="2400"/>
              </a:spcBef>
              <a:buNone/>
              <a:tabLst>
                <a:tab pos="37719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Sequence </a:t>
            </a:r>
            <a:r>
              <a:rPr lang="en-US" altLang="en-US" sz="2400" dirty="0">
                <a:solidFill>
                  <a:srgbClr val="C00000"/>
                </a:solidFill>
                <a:latin typeface="Arial" panose="020B0604020202020204" pitchFamily="34" charset="0"/>
                <a:cs typeface="Arial" panose="020B0604020202020204" pitchFamily="34" charset="0"/>
              </a:rPr>
              <a:t>#1 </a:t>
            </a:r>
            <a:r>
              <a:rPr lang="en-US" altLang="en-US" sz="2400" dirty="0">
                <a:solidFill>
                  <a:schemeClr val="bg1">
                    <a:lumMod val="95000"/>
                    <a:lumOff val="5000"/>
                  </a:schemeClr>
                </a:solidFill>
                <a:latin typeface="Arial" panose="020B0604020202020204" pitchFamily="34" charset="0"/>
                <a:cs typeface="Arial" panose="020B0604020202020204" pitchFamily="34" charset="0"/>
              </a:rPr>
              <a:t>above was the sequence used to build our original binary search tree in the previous slides.</a:t>
            </a:r>
          </a:p>
        </p:txBody>
      </p:sp>
    </p:spTree>
    <p:extLst>
      <p:ext uri="{BB962C8B-B14F-4D97-AF65-F5344CB8AC3E}">
        <p14:creationId xmlns:p14="http://schemas.microsoft.com/office/powerpoint/2010/main" val="1117688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FD818C-8328-4547-A87B-EF7F5999E1D1}"/>
              </a:ext>
            </a:extLst>
          </p:cNvPr>
          <p:cNvSpPr>
            <a:spLocks noGrp="1" noChangeArrowheads="1"/>
          </p:cNvSpPr>
          <p:nvPr>
            <p:ph type="title"/>
          </p:nvPr>
        </p:nvSpPr>
        <p:spPr>
          <a:xfrm>
            <a:off x="304800" y="290468"/>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Inserting an item into a Binary Search Tree</a:t>
            </a:r>
          </a:p>
        </p:txBody>
      </p:sp>
      <p:sp>
        <p:nvSpPr>
          <p:cNvPr id="34" name="Text Box 42">
            <a:extLst>
              <a:ext uri="{FF2B5EF4-FFF2-40B4-BE49-F238E27FC236}">
                <a16:creationId xmlns:a16="http://schemas.microsoft.com/office/drawing/2014/main" id="{1A2A579A-9721-4165-B2B5-E74FC2267CB3}"/>
              </a:ext>
            </a:extLst>
          </p:cNvPr>
          <p:cNvSpPr txBox="1">
            <a:spLocks noChangeArrowheads="1"/>
          </p:cNvSpPr>
          <p:nvPr/>
        </p:nvSpPr>
        <p:spPr bwMode="auto">
          <a:xfrm>
            <a:off x="5200650" y="1613253"/>
            <a:ext cx="3181350" cy="101566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dirty="0">
                <a:solidFill>
                  <a:schemeClr val="bg1"/>
                </a:solidFill>
              </a:rPr>
              <a:t>Step 1</a:t>
            </a:r>
            <a:r>
              <a:rPr lang="en-US" altLang="en-US" sz="2000" baseline="0" dirty="0">
                <a:solidFill>
                  <a:schemeClr val="bg1"/>
                </a:solidFill>
              </a:rPr>
              <a:t>: 23 is less than 31.  Recursively insert 23 into the left subtree.</a:t>
            </a:r>
          </a:p>
        </p:txBody>
      </p:sp>
      <p:sp>
        <p:nvSpPr>
          <p:cNvPr id="35" name="Line 43">
            <a:extLst>
              <a:ext uri="{FF2B5EF4-FFF2-40B4-BE49-F238E27FC236}">
                <a16:creationId xmlns:a16="http://schemas.microsoft.com/office/drawing/2014/main" id="{E2BA4B0E-DD44-4D5E-8E6A-01243E432BE5}"/>
              </a:ext>
            </a:extLst>
          </p:cNvPr>
          <p:cNvSpPr>
            <a:spLocks noChangeShapeType="1"/>
          </p:cNvSpPr>
          <p:nvPr/>
        </p:nvSpPr>
        <p:spPr bwMode="auto">
          <a:xfrm flipH="1">
            <a:off x="4000500" y="1871618"/>
            <a:ext cx="1143000" cy="628650"/>
          </a:xfrm>
          <a:prstGeom prst="line">
            <a:avLst/>
          </a:prstGeom>
          <a:noFill/>
          <a:ln w="19050">
            <a:solidFill>
              <a:schemeClr val="bg1">
                <a:lumMod val="95000"/>
                <a:lumOff val="5000"/>
              </a:schemeClr>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solidFill>
            </a:endParaRPr>
          </a:p>
        </p:txBody>
      </p:sp>
      <p:sp>
        <p:nvSpPr>
          <p:cNvPr id="48" name="Text Box 70">
            <a:extLst>
              <a:ext uri="{FF2B5EF4-FFF2-40B4-BE49-F238E27FC236}">
                <a16:creationId xmlns:a16="http://schemas.microsoft.com/office/drawing/2014/main" id="{A1E7D592-51E5-4C49-B3D0-FBB1F7E4BEB6}"/>
              </a:ext>
            </a:extLst>
          </p:cNvPr>
          <p:cNvSpPr txBox="1">
            <a:spLocks noChangeArrowheads="1"/>
          </p:cNvSpPr>
          <p:nvPr/>
        </p:nvSpPr>
        <p:spPr bwMode="auto">
          <a:xfrm>
            <a:off x="2271712" y="957218"/>
            <a:ext cx="4205288" cy="49244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baseline="0" dirty="0">
                <a:solidFill>
                  <a:schemeClr val="bg1"/>
                </a:solidFill>
              </a:rPr>
              <a:t>value to insert:  </a:t>
            </a:r>
            <a:r>
              <a:rPr lang="en-US" altLang="en-US" sz="2600" b="1" baseline="0" dirty="0">
                <a:solidFill>
                  <a:schemeClr val="bg1"/>
                </a:solidFill>
                <a:latin typeface="Courier New" panose="02070309020205020404" pitchFamily="49" charset="0"/>
              </a:rPr>
              <a:t>23</a:t>
            </a:r>
          </a:p>
        </p:txBody>
      </p:sp>
      <p:sp>
        <p:nvSpPr>
          <p:cNvPr id="49" name="Rectangle 48">
            <a:extLst>
              <a:ext uri="{FF2B5EF4-FFF2-40B4-BE49-F238E27FC236}">
                <a16:creationId xmlns:a16="http://schemas.microsoft.com/office/drawing/2014/main" id="{BDFB3882-1B83-4868-8094-335B088C6263}"/>
              </a:ext>
            </a:extLst>
          </p:cNvPr>
          <p:cNvSpPr>
            <a:spLocks noChangeArrowheads="1"/>
          </p:cNvSpPr>
          <p:nvPr/>
        </p:nvSpPr>
        <p:spPr bwMode="auto">
          <a:xfrm>
            <a:off x="3428999" y="19870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17">
            <a:extLst>
              <a:ext uri="{FF2B5EF4-FFF2-40B4-BE49-F238E27FC236}">
                <a16:creationId xmlns:a16="http://schemas.microsoft.com/office/drawing/2014/main" id="{303FC184-235B-427B-8C14-286E28D4A713}"/>
              </a:ext>
            </a:extLst>
          </p:cNvPr>
          <p:cNvSpPr>
            <a:spLocks noChangeArrowheads="1"/>
          </p:cNvSpPr>
          <p:nvPr/>
        </p:nvSpPr>
        <p:spPr bwMode="auto">
          <a:xfrm>
            <a:off x="3257550" y="2558550"/>
            <a:ext cx="685800" cy="285750"/>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51" name="Rectangle 18">
            <a:extLst>
              <a:ext uri="{FF2B5EF4-FFF2-40B4-BE49-F238E27FC236}">
                <a16:creationId xmlns:a16="http://schemas.microsoft.com/office/drawing/2014/main" id="{7DD1C934-3AB4-4687-9129-467E755E5A7A}"/>
              </a:ext>
            </a:extLst>
          </p:cNvPr>
          <p:cNvSpPr>
            <a:spLocks noChangeArrowheads="1"/>
          </p:cNvSpPr>
          <p:nvPr/>
        </p:nvSpPr>
        <p:spPr bwMode="auto">
          <a:xfrm>
            <a:off x="3771900" y="2558550"/>
            <a:ext cx="171450" cy="285750"/>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19">
            <a:extLst>
              <a:ext uri="{FF2B5EF4-FFF2-40B4-BE49-F238E27FC236}">
                <a16:creationId xmlns:a16="http://schemas.microsoft.com/office/drawing/2014/main" id="{83F506C6-0029-4998-B8FA-5D12ADC12E27}"/>
              </a:ext>
            </a:extLst>
          </p:cNvPr>
          <p:cNvSpPr>
            <a:spLocks noChangeArrowheads="1"/>
          </p:cNvSpPr>
          <p:nvPr/>
        </p:nvSpPr>
        <p:spPr bwMode="auto">
          <a:xfrm>
            <a:off x="3600450" y="2558550"/>
            <a:ext cx="171450" cy="285750"/>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Rectangle 20">
            <a:extLst>
              <a:ext uri="{FF2B5EF4-FFF2-40B4-BE49-F238E27FC236}">
                <a16:creationId xmlns:a16="http://schemas.microsoft.com/office/drawing/2014/main" id="{3BCBD9ED-E3E9-4BA1-90A4-F615C079751A}"/>
              </a:ext>
            </a:extLst>
          </p:cNvPr>
          <p:cNvSpPr>
            <a:spLocks noChangeArrowheads="1"/>
          </p:cNvSpPr>
          <p:nvPr/>
        </p:nvSpPr>
        <p:spPr bwMode="auto">
          <a:xfrm>
            <a:off x="4286250" y="30729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54" name="Rectangle 21">
            <a:extLst>
              <a:ext uri="{FF2B5EF4-FFF2-40B4-BE49-F238E27FC236}">
                <a16:creationId xmlns:a16="http://schemas.microsoft.com/office/drawing/2014/main" id="{7C7218E9-1B53-4402-AF58-39CE3645FC61}"/>
              </a:ext>
            </a:extLst>
          </p:cNvPr>
          <p:cNvSpPr>
            <a:spLocks noChangeArrowheads="1"/>
          </p:cNvSpPr>
          <p:nvPr/>
        </p:nvSpPr>
        <p:spPr bwMode="auto">
          <a:xfrm>
            <a:off x="4800600" y="30729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2">
            <a:extLst>
              <a:ext uri="{FF2B5EF4-FFF2-40B4-BE49-F238E27FC236}">
                <a16:creationId xmlns:a16="http://schemas.microsoft.com/office/drawing/2014/main" id="{3F48BF31-85CD-46B7-A57C-88A95695D940}"/>
              </a:ext>
            </a:extLst>
          </p:cNvPr>
          <p:cNvSpPr>
            <a:spLocks noChangeArrowheads="1"/>
          </p:cNvSpPr>
          <p:nvPr/>
        </p:nvSpPr>
        <p:spPr bwMode="auto">
          <a:xfrm>
            <a:off x="4629150" y="30729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6" name="Rectangle 23">
            <a:extLst>
              <a:ext uri="{FF2B5EF4-FFF2-40B4-BE49-F238E27FC236}">
                <a16:creationId xmlns:a16="http://schemas.microsoft.com/office/drawing/2014/main" id="{F11039E2-F22A-43B2-917B-8884A8A3530A}"/>
              </a:ext>
            </a:extLst>
          </p:cNvPr>
          <p:cNvSpPr>
            <a:spLocks noChangeArrowheads="1"/>
          </p:cNvSpPr>
          <p:nvPr/>
        </p:nvSpPr>
        <p:spPr bwMode="auto">
          <a:xfrm>
            <a:off x="2514600" y="30729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57" name="Rectangle 24">
            <a:extLst>
              <a:ext uri="{FF2B5EF4-FFF2-40B4-BE49-F238E27FC236}">
                <a16:creationId xmlns:a16="http://schemas.microsoft.com/office/drawing/2014/main" id="{31C5E3FC-57E4-4EE9-B500-A20581EBD979}"/>
              </a:ext>
            </a:extLst>
          </p:cNvPr>
          <p:cNvSpPr>
            <a:spLocks noChangeArrowheads="1"/>
          </p:cNvSpPr>
          <p:nvPr/>
        </p:nvSpPr>
        <p:spPr bwMode="auto">
          <a:xfrm>
            <a:off x="3028950" y="30729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5">
            <a:extLst>
              <a:ext uri="{FF2B5EF4-FFF2-40B4-BE49-F238E27FC236}">
                <a16:creationId xmlns:a16="http://schemas.microsoft.com/office/drawing/2014/main" id="{B22C77A6-9FF3-4962-BC51-B0753DAB31D9}"/>
              </a:ext>
            </a:extLst>
          </p:cNvPr>
          <p:cNvSpPr>
            <a:spLocks noChangeArrowheads="1"/>
          </p:cNvSpPr>
          <p:nvPr/>
        </p:nvSpPr>
        <p:spPr bwMode="auto">
          <a:xfrm>
            <a:off x="2857500" y="30729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9" name="Rectangle 26">
            <a:extLst>
              <a:ext uri="{FF2B5EF4-FFF2-40B4-BE49-F238E27FC236}">
                <a16:creationId xmlns:a16="http://schemas.microsoft.com/office/drawing/2014/main" id="{5A43E8A3-CCF2-4F21-8B5D-7DDE6EC835E5}"/>
              </a:ext>
            </a:extLst>
          </p:cNvPr>
          <p:cNvSpPr>
            <a:spLocks noChangeArrowheads="1"/>
          </p:cNvSpPr>
          <p:nvPr/>
        </p:nvSpPr>
        <p:spPr bwMode="auto">
          <a:xfrm>
            <a:off x="2114550" y="35872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60" name="Rectangle 27">
            <a:extLst>
              <a:ext uri="{FF2B5EF4-FFF2-40B4-BE49-F238E27FC236}">
                <a16:creationId xmlns:a16="http://schemas.microsoft.com/office/drawing/2014/main" id="{64BC3D4A-2448-4056-8CD6-647015A06C65}"/>
              </a:ext>
            </a:extLst>
          </p:cNvPr>
          <p:cNvSpPr>
            <a:spLocks noChangeArrowheads="1"/>
          </p:cNvSpPr>
          <p:nvPr/>
        </p:nvSpPr>
        <p:spPr bwMode="auto">
          <a:xfrm>
            <a:off x="262890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Rectangle 28">
            <a:extLst>
              <a:ext uri="{FF2B5EF4-FFF2-40B4-BE49-F238E27FC236}">
                <a16:creationId xmlns:a16="http://schemas.microsoft.com/office/drawing/2014/main" id="{1B49E0ED-2D0E-4A98-9544-3ACEDA048B91}"/>
              </a:ext>
            </a:extLst>
          </p:cNvPr>
          <p:cNvSpPr>
            <a:spLocks noChangeArrowheads="1"/>
          </p:cNvSpPr>
          <p:nvPr/>
        </p:nvSpPr>
        <p:spPr bwMode="auto">
          <a:xfrm>
            <a:off x="245745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2" name="Rectangle 29">
            <a:extLst>
              <a:ext uri="{FF2B5EF4-FFF2-40B4-BE49-F238E27FC236}">
                <a16:creationId xmlns:a16="http://schemas.microsoft.com/office/drawing/2014/main" id="{28B96E95-B394-4888-9FB1-442A963E404F}"/>
              </a:ext>
            </a:extLst>
          </p:cNvPr>
          <p:cNvSpPr>
            <a:spLocks noChangeArrowheads="1"/>
          </p:cNvSpPr>
          <p:nvPr/>
        </p:nvSpPr>
        <p:spPr bwMode="auto">
          <a:xfrm>
            <a:off x="4000500" y="35872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63" name="Rectangle 30">
            <a:extLst>
              <a:ext uri="{FF2B5EF4-FFF2-40B4-BE49-F238E27FC236}">
                <a16:creationId xmlns:a16="http://schemas.microsoft.com/office/drawing/2014/main" id="{72DD2B36-A599-4483-9505-B80342104114}"/>
              </a:ext>
            </a:extLst>
          </p:cNvPr>
          <p:cNvSpPr>
            <a:spLocks noChangeArrowheads="1"/>
          </p:cNvSpPr>
          <p:nvPr/>
        </p:nvSpPr>
        <p:spPr bwMode="auto">
          <a:xfrm>
            <a:off x="451485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4" name="Rectangle 31">
            <a:extLst>
              <a:ext uri="{FF2B5EF4-FFF2-40B4-BE49-F238E27FC236}">
                <a16:creationId xmlns:a16="http://schemas.microsoft.com/office/drawing/2014/main" id="{2C9EB682-51E7-46F7-BB33-E01000582AA9}"/>
              </a:ext>
            </a:extLst>
          </p:cNvPr>
          <p:cNvSpPr>
            <a:spLocks noChangeArrowheads="1"/>
          </p:cNvSpPr>
          <p:nvPr/>
        </p:nvSpPr>
        <p:spPr bwMode="auto">
          <a:xfrm>
            <a:off x="434340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5" name="Line 33">
            <a:extLst>
              <a:ext uri="{FF2B5EF4-FFF2-40B4-BE49-F238E27FC236}">
                <a16:creationId xmlns:a16="http://schemas.microsoft.com/office/drawing/2014/main" id="{31D1E4A3-AED1-484A-8068-F9A403F9CD73}"/>
              </a:ext>
            </a:extLst>
          </p:cNvPr>
          <p:cNvSpPr>
            <a:spLocks noChangeShapeType="1"/>
          </p:cNvSpPr>
          <p:nvPr/>
        </p:nvSpPr>
        <p:spPr bwMode="auto">
          <a:xfrm>
            <a:off x="3600450" y="21585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6" name="Line 34">
            <a:extLst>
              <a:ext uri="{FF2B5EF4-FFF2-40B4-BE49-F238E27FC236}">
                <a16:creationId xmlns:a16="http://schemas.microsoft.com/office/drawing/2014/main" id="{868B0928-61E0-4FAA-ABEF-46965ADBF9C2}"/>
              </a:ext>
            </a:extLst>
          </p:cNvPr>
          <p:cNvSpPr>
            <a:spLocks noChangeShapeType="1"/>
          </p:cNvSpPr>
          <p:nvPr/>
        </p:nvSpPr>
        <p:spPr bwMode="auto">
          <a:xfrm flipH="1">
            <a:off x="2857500" y="2730000"/>
            <a:ext cx="814374" cy="342900"/>
          </a:xfrm>
          <a:prstGeom prst="line">
            <a:avLst/>
          </a:prstGeom>
          <a:noFill/>
          <a:ln w="19050">
            <a:solidFill>
              <a:srgbClr val="00FF00"/>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7" name="Line 36">
            <a:extLst>
              <a:ext uri="{FF2B5EF4-FFF2-40B4-BE49-F238E27FC236}">
                <a16:creationId xmlns:a16="http://schemas.microsoft.com/office/drawing/2014/main" id="{B16473AF-9DE1-451C-A327-513DDC7100F7}"/>
              </a:ext>
            </a:extLst>
          </p:cNvPr>
          <p:cNvSpPr>
            <a:spLocks noChangeShapeType="1"/>
          </p:cNvSpPr>
          <p:nvPr/>
        </p:nvSpPr>
        <p:spPr bwMode="auto">
          <a:xfrm flipH="1">
            <a:off x="2457450" y="32443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8" name="Line 37">
            <a:extLst>
              <a:ext uri="{FF2B5EF4-FFF2-40B4-BE49-F238E27FC236}">
                <a16:creationId xmlns:a16="http://schemas.microsoft.com/office/drawing/2014/main" id="{1F4183AD-D084-4203-941D-AAE3800AB795}"/>
              </a:ext>
            </a:extLst>
          </p:cNvPr>
          <p:cNvSpPr>
            <a:spLocks noChangeShapeType="1"/>
          </p:cNvSpPr>
          <p:nvPr/>
        </p:nvSpPr>
        <p:spPr bwMode="auto">
          <a:xfrm>
            <a:off x="3086100" y="32443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9" name="Line 38">
            <a:extLst>
              <a:ext uri="{FF2B5EF4-FFF2-40B4-BE49-F238E27FC236}">
                <a16:creationId xmlns:a16="http://schemas.microsoft.com/office/drawing/2014/main" id="{F25CE73F-E328-4CE9-838B-AD95B9EB487E}"/>
              </a:ext>
            </a:extLst>
          </p:cNvPr>
          <p:cNvSpPr>
            <a:spLocks noChangeShapeType="1"/>
          </p:cNvSpPr>
          <p:nvPr/>
        </p:nvSpPr>
        <p:spPr bwMode="auto">
          <a:xfrm flipH="1">
            <a:off x="4343400" y="32443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70" name="Line 39">
            <a:extLst>
              <a:ext uri="{FF2B5EF4-FFF2-40B4-BE49-F238E27FC236}">
                <a16:creationId xmlns:a16="http://schemas.microsoft.com/office/drawing/2014/main" id="{2D4436C6-9DE6-4C6A-A02A-73C4039446DC}"/>
              </a:ext>
            </a:extLst>
          </p:cNvPr>
          <p:cNvSpPr>
            <a:spLocks noChangeShapeType="1"/>
          </p:cNvSpPr>
          <p:nvPr/>
        </p:nvSpPr>
        <p:spPr bwMode="auto">
          <a:xfrm>
            <a:off x="3871912" y="27300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1" name="Text Box 41">
            <a:extLst>
              <a:ext uri="{FF2B5EF4-FFF2-40B4-BE49-F238E27FC236}">
                <a16:creationId xmlns:a16="http://schemas.microsoft.com/office/drawing/2014/main" id="{9E8508E1-EA3B-40FE-82E4-9B382A715673}"/>
              </a:ext>
            </a:extLst>
          </p:cNvPr>
          <p:cNvSpPr txBox="1">
            <a:spLocks noChangeArrowheads="1"/>
          </p:cNvSpPr>
          <p:nvPr/>
        </p:nvSpPr>
        <p:spPr bwMode="auto">
          <a:xfrm>
            <a:off x="4857749" y="35872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2" name="Text Box 42">
            <a:extLst>
              <a:ext uri="{FF2B5EF4-FFF2-40B4-BE49-F238E27FC236}">
                <a16:creationId xmlns:a16="http://schemas.microsoft.com/office/drawing/2014/main" id="{551D3C81-1359-4935-820F-3CE96F6B71D5}"/>
              </a:ext>
            </a:extLst>
          </p:cNvPr>
          <p:cNvSpPr txBox="1">
            <a:spLocks noChangeArrowheads="1"/>
          </p:cNvSpPr>
          <p:nvPr/>
        </p:nvSpPr>
        <p:spPr bwMode="auto">
          <a:xfrm>
            <a:off x="1747838" y="3948068"/>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73" name="Text Box 43">
            <a:extLst>
              <a:ext uri="{FF2B5EF4-FFF2-40B4-BE49-F238E27FC236}">
                <a16:creationId xmlns:a16="http://schemas.microsoft.com/office/drawing/2014/main" id="{748EB196-7E3D-4C54-BCD3-9459B839AA3F}"/>
              </a:ext>
            </a:extLst>
          </p:cNvPr>
          <p:cNvSpPr txBox="1">
            <a:spLocks noChangeArrowheads="1"/>
          </p:cNvSpPr>
          <p:nvPr/>
        </p:nvSpPr>
        <p:spPr bwMode="auto">
          <a:xfrm>
            <a:off x="2743199" y="3948068"/>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Line 44">
            <a:extLst>
              <a:ext uri="{FF2B5EF4-FFF2-40B4-BE49-F238E27FC236}">
                <a16:creationId xmlns:a16="http://schemas.microsoft.com/office/drawing/2014/main" id="{7BA1C26E-967F-4DFA-A2F2-E1A853CD10DF}"/>
              </a:ext>
            </a:extLst>
          </p:cNvPr>
          <p:cNvSpPr>
            <a:spLocks noChangeShapeType="1"/>
          </p:cNvSpPr>
          <p:nvPr/>
        </p:nvSpPr>
        <p:spPr bwMode="auto">
          <a:xfrm flipH="1">
            <a:off x="2171700" y="37587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5" name="Line 45">
            <a:extLst>
              <a:ext uri="{FF2B5EF4-FFF2-40B4-BE49-F238E27FC236}">
                <a16:creationId xmlns:a16="http://schemas.microsoft.com/office/drawing/2014/main" id="{BD548426-D566-43EC-83C1-F95A3599E1DC}"/>
              </a:ext>
            </a:extLst>
          </p:cNvPr>
          <p:cNvSpPr>
            <a:spLocks noChangeShapeType="1"/>
          </p:cNvSpPr>
          <p:nvPr/>
        </p:nvSpPr>
        <p:spPr bwMode="auto">
          <a:xfrm>
            <a:off x="2743200" y="37587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Text Box 46">
            <a:extLst>
              <a:ext uri="{FF2B5EF4-FFF2-40B4-BE49-F238E27FC236}">
                <a16:creationId xmlns:a16="http://schemas.microsoft.com/office/drawing/2014/main" id="{3E22DB93-3585-4909-AA18-BDB1414598B4}"/>
              </a:ext>
            </a:extLst>
          </p:cNvPr>
          <p:cNvSpPr txBox="1">
            <a:spLocks noChangeArrowheads="1"/>
          </p:cNvSpPr>
          <p:nvPr/>
        </p:nvSpPr>
        <p:spPr bwMode="auto">
          <a:xfrm>
            <a:off x="3600450" y="3948068"/>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7" name="Text Box 47">
            <a:extLst>
              <a:ext uri="{FF2B5EF4-FFF2-40B4-BE49-F238E27FC236}">
                <a16:creationId xmlns:a16="http://schemas.microsoft.com/office/drawing/2014/main" id="{4E28525A-150F-435E-85B4-F6D0EE613162}"/>
              </a:ext>
            </a:extLst>
          </p:cNvPr>
          <p:cNvSpPr txBox="1">
            <a:spLocks noChangeArrowheads="1"/>
          </p:cNvSpPr>
          <p:nvPr/>
        </p:nvSpPr>
        <p:spPr bwMode="auto">
          <a:xfrm>
            <a:off x="4629150" y="3948068"/>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8" name="Line 48">
            <a:extLst>
              <a:ext uri="{FF2B5EF4-FFF2-40B4-BE49-F238E27FC236}">
                <a16:creationId xmlns:a16="http://schemas.microsoft.com/office/drawing/2014/main" id="{E013D006-09A6-4E9A-9891-93B2F8D93516}"/>
              </a:ext>
            </a:extLst>
          </p:cNvPr>
          <p:cNvSpPr>
            <a:spLocks noChangeShapeType="1"/>
          </p:cNvSpPr>
          <p:nvPr/>
        </p:nvSpPr>
        <p:spPr bwMode="auto">
          <a:xfrm flipH="1">
            <a:off x="4057650" y="37587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9" name="Line 49">
            <a:extLst>
              <a:ext uri="{FF2B5EF4-FFF2-40B4-BE49-F238E27FC236}">
                <a16:creationId xmlns:a16="http://schemas.microsoft.com/office/drawing/2014/main" id="{F85BB3E0-597A-411E-9EA0-816D397AD614}"/>
              </a:ext>
            </a:extLst>
          </p:cNvPr>
          <p:cNvSpPr>
            <a:spLocks noChangeShapeType="1"/>
          </p:cNvSpPr>
          <p:nvPr/>
        </p:nvSpPr>
        <p:spPr bwMode="auto">
          <a:xfrm>
            <a:off x="4629150" y="37587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80" name="Line 37">
            <a:extLst>
              <a:ext uri="{FF2B5EF4-FFF2-40B4-BE49-F238E27FC236}">
                <a16:creationId xmlns:a16="http://schemas.microsoft.com/office/drawing/2014/main" id="{2081132C-4585-409C-BAB6-4F8528BA7534}"/>
              </a:ext>
            </a:extLst>
          </p:cNvPr>
          <p:cNvSpPr>
            <a:spLocks noChangeShapeType="1"/>
          </p:cNvSpPr>
          <p:nvPr/>
        </p:nvSpPr>
        <p:spPr bwMode="auto">
          <a:xfrm>
            <a:off x="4883467" y="32459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81" name="Text Box 40">
            <a:extLst>
              <a:ext uri="{FF2B5EF4-FFF2-40B4-BE49-F238E27FC236}">
                <a16:creationId xmlns:a16="http://schemas.microsoft.com/office/drawing/2014/main" id="{9E0ED9DF-4818-4FA5-80D0-6F24571560D3}"/>
              </a:ext>
            </a:extLst>
          </p:cNvPr>
          <p:cNvSpPr txBox="1">
            <a:spLocks noChangeArrowheads="1"/>
          </p:cNvSpPr>
          <p:nvPr/>
        </p:nvSpPr>
        <p:spPr bwMode="auto">
          <a:xfrm>
            <a:off x="3079430" y="35800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7444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FD818C-8328-4547-A87B-EF7F5999E1D1}"/>
              </a:ext>
            </a:extLst>
          </p:cNvPr>
          <p:cNvSpPr>
            <a:spLocks noGrp="1" noChangeArrowheads="1"/>
          </p:cNvSpPr>
          <p:nvPr>
            <p:ph type="title"/>
          </p:nvPr>
        </p:nvSpPr>
        <p:spPr>
          <a:xfrm>
            <a:off x="304800" y="290468"/>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Inserting an item into a Binary Search Tree</a:t>
            </a:r>
          </a:p>
        </p:txBody>
      </p:sp>
      <p:sp>
        <p:nvSpPr>
          <p:cNvPr id="36" name="Text Box 44">
            <a:extLst>
              <a:ext uri="{FF2B5EF4-FFF2-40B4-BE49-F238E27FC236}">
                <a16:creationId xmlns:a16="http://schemas.microsoft.com/office/drawing/2014/main" id="{C0D31C77-4018-4C2B-AC4A-A72D88FD1BBB}"/>
              </a:ext>
            </a:extLst>
          </p:cNvPr>
          <p:cNvSpPr txBox="1">
            <a:spLocks noChangeArrowheads="1"/>
          </p:cNvSpPr>
          <p:nvPr/>
        </p:nvSpPr>
        <p:spPr bwMode="auto">
          <a:xfrm>
            <a:off x="533400" y="1662068"/>
            <a:ext cx="2590800" cy="132343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dirty="0">
                <a:solidFill>
                  <a:schemeClr val="bg1"/>
                </a:solidFill>
              </a:rPr>
              <a:t>Step 2</a:t>
            </a:r>
            <a:r>
              <a:rPr lang="en-US" altLang="en-US" sz="2000" baseline="0" dirty="0">
                <a:solidFill>
                  <a:schemeClr val="bg1"/>
                </a:solidFill>
              </a:rPr>
              <a:t>: 23 is greater than 19. </a:t>
            </a:r>
            <a:r>
              <a:rPr lang="en-US" altLang="en-US" sz="2000" dirty="0">
                <a:solidFill>
                  <a:schemeClr val="bg1"/>
                </a:solidFill>
              </a:rPr>
              <a:t> </a:t>
            </a:r>
            <a:r>
              <a:rPr lang="en-US" altLang="en-US" sz="2000" baseline="0" dirty="0">
                <a:solidFill>
                  <a:schemeClr val="bg1"/>
                </a:solidFill>
              </a:rPr>
              <a:t>Recursively insert 23 into the right subtree.</a:t>
            </a:r>
          </a:p>
        </p:txBody>
      </p:sp>
      <p:sp>
        <p:nvSpPr>
          <p:cNvPr id="37" name="Line 45">
            <a:extLst>
              <a:ext uri="{FF2B5EF4-FFF2-40B4-BE49-F238E27FC236}">
                <a16:creationId xmlns:a16="http://schemas.microsoft.com/office/drawing/2014/main" id="{F2474FB0-3555-457F-B287-480CBE872427}"/>
              </a:ext>
            </a:extLst>
          </p:cNvPr>
          <p:cNvSpPr>
            <a:spLocks noChangeShapeType="1"/>
          </p:cNvSpPr>
          <p:nvPr/>
        </p:nvSpPr>
        <p:spPr bwMode="auto">
          <a:xfrm>
            <a:off x="2343150" y="2728868"/>
            <a:ext cx="285750" cy="285750"/>
          </a:xfrm>
          <a:prstGeom prst="line">
            <a:avLst/>
          </a:prstGeom>
          <a:noFill/>
          <a:ln w="19050">
            <a:solidFill>
              <a:schemeClr val="bg1">
                <a:lumMod val="95000"/>
                <a:lumOff val="5000"/>
              </a:schemeClr>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solidFill>
            </a:endParaRPr>
          </a:p>
        </p:txBody>
      </p:sp>
      <p:sp>
        <p:nvSpPr>
          <p:cNvPr id="48" name="Text Box 70">
            <a:extLst>
              <a:ext uri="{FF2B5EF4-FFF2-40B4-BE49-F238E27FC236}">
                <a16:creationId xmlns:a16="http://schemas.microsoft.com/office/drawing/2014/main" id="{A1E7D592-51E5-4C49-B3D0-FBB1F7E4BEB6}"/>
              </a:ext>
            </a:extLst>
          </p:cNvPr>
          <p:cNvSpPr txBox="1">
            <a:spLocks noChangeArrowheads="1"/>
          </p:cNvSpPr>
          <p:nvPr/>
        </p:nvSpPr>
        <p:spPr bwMode="auto">
          <a:xfrm>
            <a:off x="2271712" y="957218"/>
            <a:ext cx="4205288" cy="49244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baseline="0" dirty="0">
                <a:solidFill>
                  <a:schemeClr val="bg1"/>
                </a:solidFill>
              </a:rPr>
              <a:t>value to insert:  </a:t>
            </a:r>
            <a:r>
              <a:rPr lang="en-US" altLang="en-US" sz="2600" b="1" baseline="0" dirty="0">
                <a:solidFill>
                  <a:schemeClr val="bg1"/>
                </a:solidFill>
                <a:latin typeface="Courier New" panose="02070309020205020404" pitchFamily="49" charset="0"/>
              </a:rPr>
              <a:t>23</a:t>
            </a:r>
          </a:p>
        </p:txBody>
      </p:sp>
      <p:sp>
        <p:nvSpPr>
          <p:cNvPr id="49" name="Rectangle 48">
            <a:extLst>
              <a:ext uri="{FF2B5EF4-FFF2-40B4-BE49-F238E27FC236}">
                <a16:creationId xmlns:a16="http://schemas.microsoft.com/office/drawing/2014/main" id="{BDFB3882-1B83-4868-8094-335B088C6263}"/>
              </a:ext>
            </a:extLst>
          </p:cNvPr>
          <p:cNvSpPr>
            <a:spLocks noChangeArrowheads="1"/>
          </p:cNvSpPr>
          <p:nvPr/>
        </p:nvSpPr>
        <p:spPr bwMode="auto">
          <a:xfrm>
            <a:off x="3428999" y="19870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17">
            <a:extLst>
              <a:ext uri="{FF2B5EF4-FFF2-40B4-BE49-F238E27FC236}">
                <a16:creationId xmlns:a16="http://schemas.microsoft.com/office/drawing/2014/main" id="{303FC184-235B-427B-8C14-286E28D4A713}"/>
              </a:ext>
            </a:extLst>
          </p:cNvPr>
          <p:cNvSpPr>
            <a:spLocks noChangeArrowheads="1"/>
          </p:cNvSpPr>
          <p:nvPr/>
        </p:nvSpPr>
        <p:spPr bwMode="auto">
          <a:xfrm>
            <a:off x="3257550" y="25585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51" name="Rectangle 18">
            <a:extLst>
              <a:ext uri="{FF2B5EF4-FFF2-40B4-BE49-F238E27FC236}">
                <a16:creationId xmlns:a16="http://schemas.microsoft.com/office/drawing/2014/main" id="{7DD1C934-3AB4-4687-9129-467E755E5A7A}"/>
              </a:ext>
            </a:extLst>
          </p:cNvPr>
          <p:cNvSpPr>
            <a:spLocks noChangeArrowheads="1"/>
          </p:cNvSpPr>
          <p:nvPr/>
        </p:nvSpPr>
        <p:spPr bwMode="auto">
          <a:xfrm>
            <a:off x="3771900" y="25585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19">
            <a:extLst>
              <a:ext uri="{FF2B5EF4-FFF2-40B4-BE49-F238E27FC236}">
                <a16:creationId xmlns:a16="http://schemas.microsoft.com/office/drawing/2014/main" id="{83F506C6-0029-4998-B8FA-5D12ADC12E27}"/>
              </a:ext>
            </a:extLst>
          </p:cNvPr>
          <p:cNvSpPr>
            <a:spLocks noChangeArrowheads="1"/>
          </p:cNvSpPr>
          <p:nvPr/>
        </p:nvSpPr>
        <p:spPr bwMode="auto">
          <a:xfrm>
            <a:off x="3600450" y="25585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Rectangle 20">
            <a:extLst>
              <a:ext uri="{FF2B5EF4-FFF2-40B4-BE49-F238E27FC236}">
                <a16:creationId xmlns:a16="http://schemas.microsoft.com/office/drawing/2014/main" id="{3BCBD9ED-E3E9-4BA1-90A4-F615C079751A}"/>
              </a:ext>
            </a:extLst>
          </p:cNvPr>
          <p:cNvSpPr>
            <a:spLocks noChangeArrowheads="1"/>
          </p:cNvSpPr>
          <p:nvPr/>
        </p:nvSpPr>
        <p:spPr bwMode="auto">
          <a:xfrm>
            <a:off x="4286250" y="30729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54" name="Rectangle 21">
            <a:extLst>
              <a:ext uri="{FF2B5EF4-FFF2-40B4-BE49-F238E27FC236}">
                <a16:creationId xmlns:a16="http://schemas.microsoft.com/office/drawing/2014/main" id="{7C7218E9-1B53-4402-AF58-39CE3645FC61}"/>
              </a:ext>
            </a:extLst>
          </p:cNvPr>
          <p:cNvSpPr>
            <a:spLocks noChangeArrowheads="1"/>
          </p:cNvSpPr>
          <p:nvPr/>
        </p:nvSpPr>
        <p:spPr bwMode="auto">
          <a:xfrm>
            <a:off x="4800600" y="30729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2">
            <a:extLst>
              <a:ext uri="{FF2B5EF4-FFF2-40B4-BE49-F238E27FC236}">
                <a16:creationId xmlns:a16="http://schemas.microsoft.com/office/drawing/2014/main" id="{3F48BF31-85CD-46B7-A57C-88A95695D940}"/>
              </a:ext>
            </a:extLst>
          </p:cNvPr>
          <p:cNvSpPr>
            <a:spLocks noChangeArrowheads="1"/>
          </p:cNvSpPr>
          <p:nvPr/>
        </p:nvSpPr>
        <p:spPr bwMode="auto">
          <a:xfrm>
            <a:off x="4629150" y="30729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6" name="Rectangle 23">
            <a:extLst>
              <a:ext uri="{FF2B5EF4-FFF2-40B4-BE49-F238E27FC236}">
                <a16:creationId xmlns:a16="http://schemas.microsoft.com/office/drawing/2014/main" id="{F11039E2-F22A-43B2-917B-8884A8A3530A}"/>
              </a:ext>
            </a:extLst>
          </p:cNvPr>
          <p:cNvSpPr>
            <a:spLocks noChangeArrowheads="1"/>
          </p:cNvSpPr>
          <p:nvPr/>
        </p:nvSpPr>
        <p:spPr bwMode="auto">
          <a:xfrm>
            <a:off x="2514600" y="3072900"/>
            <a:ext cx="685800" cy="285750"/>
          </a:xfrm>
          <a:prstGeom prst="rect">
            <a:avLst/>
          </a:prstGeom>
          <a:noFill/>
          <a:ln w="19050">
            <a:solidFill>
              <a:srgbClr val="00FF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57" name="Rectangle 24">
            <a:extLst>
              <a:ext uri="{FF2B5EF4-FFF2-40B4-BE49-F238E27FC236}">
                <a16:creationId xmlns:a16="http://schemas.microsoft.com/office/drawing/2014/main" id="{31C5E3FC-57E4-4EE9-B500-A20581EBD979}"/>
              </a:ext>
            </a:extLst>
          </p:cNvPr>
          <p:cNvSpPr>
            <a:spLocks noChangeArrowheads="1"/>
          </p:cNvSpPr>
          <p:nvPr/>
        </p:nvSpPr>
        <p:spPr bwMode="auto">
          <a:xfrm>
            <a:off x="3028950" y="3072900"/>
            <a:ext cx="171450" cy="285750"/>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5">
            <a:extLst>
              <a:ext uri="{FF2B5EF4-FFF2-40B4-BE49-F238E27FC236}">
                <a16:creationId xmlns:a16="http://schemas.microsoft.com/office/drawing/2014/main" id="{B22C77A6-9FF3-4962-BC51-B0753DAB31D9}"/>
              </a:ext>
            </a:extLst>
          </p:cNvPr>
          <p:cNvSpPr>
            <a:spLocks noChangeArrowheads="1"/>
          </p:cNvSpPr>
          <p:nvPr/>
        </p:nvSpPr>
        <p:spPr bwMode="auto">
          <a:xfrm>
            <a:off x="2857500" y="3072900"/>
            <a:ext cx="171450" cy="285750"/>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9" name="Rectangle 26">
            <a:extLst>
              <a:ext uri="{FF2B5EF4-FFF2-40B4-BE49-F238E27FC236}">
                <a16:creationId xmlns:a16="http://schemas.microsoft.com/office/drawing/2014/main" id="{5A43E8A3-CCF2-4F21-8B5D-7DDE6EC835E5}"/>
              </a:ext>
            </a:extLst>
          </p:cNvPr>
          <p:cNvSpPr>
            <a:spLocks noChangeArrowheads="1"/>
          </p:cNvSpPr>
          <p:nvPr/>
        </p:nvSpPr>
        <p:spPr bwMode="auto">
          <a:xfrm>
            <a:off x="2114550" y="35872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60" name="Rectangle 27">
            <a:extLst>
              <a:ext uri="{FF2B5EF4-FFF2-40B4-BE49-F238E27FC236}">
                <a16:creationId xmlns:a16="http://schemas.microsoft.com/office/drawing/2014/main" id="{64BC3D4A-2448-4056-8CD6-647015A06C65}"/>
              </a:ext>
            </a:extLst>
          </p:cNvPr>
          <p:cNvSpPr>
            <a:spLocks noChangeArrowheads="1"/>
          </p:cNvSpPr>
          <p:nvPr/>
        </p:nvSpPr>
        <p:spPr bwMode="auto">
          <a:xfrm>
            <a:off x="262890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Rectangle 28">
            <a:extLst>
              <a:ext uri="{FF2B5EF4-FFF2-40B4-BE49-F238E27FC236}">
                <a16:creationId xmlns:a16="http://schemas.microsoft.com/office/drawing/2014/main" id="{1B49E0ED-2D0E-4A98-9544-3ACEDA048B91}"/>
              </a:ext>
            </a:extLst>
          </p:cNvPr>
          <p:cNvSpPr>
            <a:spLocks noChangeArrowheads="1"/>
          </p:cNvSpPr>
          <p:nvPr/>
        </p:nvSpPr>
        <p:spPr bwMode="auto">
          <a:xfrm>
            <a:off x="245745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2" name="Rectangle 29">
            <a:extLst>
              <a:ext uri="{FF2B5EF4-FFF2-40B4-BE49-F238E27FC236}">
                <a16:creationId xmlns:a16="http://schemas.microsoft.com/office/drawing/2014/main" id="{28B96E95-B394-4888-9FB1-442A963E404F}"/>
              </a:ext>
            </a:extLst>
          </p:cNvPr>
          <p:cNvSpPr>
            <a:spLocks noChangeArrowheads="1"/>
          </p:cNvSpPr>
          <p:nvPr/>
        </p:nvSpPr>
        <p:spPr bwMode="auto">
          <a:xfrm>
            <a:off x="4000500" y="35872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63" name="Rectangle 30">
            <a:extLst>
              <a:ext uri="{FF2B5EF4-FFF2-40B4-BE49-F238E27FC236}">
                <a16:creationId xmlns:a16="http://schemas.microsoft.com/office/drawing/2014/main" id="{72DD2B36-A599-4483-9505-B80342104114}"/>
              </a:ext>
            </a:extLst>
          </p:cNvPr>
          <p:cNvSpPr>
            <a:spLocks noChangeArrowheads="1"/>
          </p:cNvSpPr>
          <p:nvPr/>
        </p:nvSpPr>
        <p:spPr bwMode="auto">
          <a:xfrm>
            <a:off x="451485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4" name="Rectangle 31">
            <a:extLst>
              <a:ext uri="{FF2B5EF4-FFF2-40B4-BE49-F238E27FC236}">
                <a16:creationId xmlns:a16="http://schemas.microsoft.com/office/drawing/2014/main" id="{2C9EB682-51E7-46F7-BB33-E01000582AA9}"/>
              </a:ext>
            </a:extLst>
          </p:cNvPr>
          <p:cNvSpPr>
            <a:spLocks noChangeArrowheads="1"/>
          </p:cNvSpPr>
          <p:nvPr/>
        </p:nvSpPr>
        <p:spPr bwMode="auto">
          <a:xfrm>
            <a:off x="4343400" y="35872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5" name="Line 33">
            <a:extLst>
              <a:ext uri="{FF2B5EF4-FFF2-40B4-BE49-F238E27FC236}">
                <a16:creationId xmlns:a16="http://schemas.microsoft.com/office/drawing/2014/main" id="{31D1E4A3-AED1-484A-8068-F9A403F9CD73}"/>
              </a:ext>
            </a:extLst>
          </p:cNvPr>
          <p:cNvSpPr>
            <a:spLocks noChangeShapeType="1"/>
          </p:cNvSpPr>
          <p:nvPr/>
        </p:nvSpPr>
        <p:spPr bwMode="auto">
          <a:xfrm>
            <a:off x="3600450" y="21585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6" name="Line 34">
            <a:extLst>
              <a:ext uri="{FF2B5EF4-FFF2-40B4-BE49-F238E27FC236}">
                <a16:creationId xmlns:a16="http://schemas.microsoft.com/office/drawing/2014/main" id="{868B0928-61E0-4FAA-ABEF-46965ADBF9C2}"/>
              </a:ext>
            </a:extLst>
          </p:cNvPr>
          <p:cNvSpPr>
            <a:spLocks noChangeShapeType="1"/>
          </p:cNvSpPr>
          <p:nvPr/>
        </p:nvSpPr>
        <p:spPr bwMode="auto">
          <a:xfrm flipH="1">
            <a:off x="2857500" y="27300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7" name="Line 36">
            <a:extLst>
              <a:ext uri="{FF2B5EF4-FFF2-40B4-BE49-F238E27FC236}">
                <a16:creationId xmlns:a16="http://schemas.microsoft.com/office/drawing/2014/main" id="{B16473AF-9DE1-451C-A327-513DDC7100F7}"/>
              </a:ext>
            </a:extLst>
          </p:cNvPr>
          <p:cNvSpPr>
            <a:spLocks noChangeShapeType="1"/>
          </p:cNvSpPr>
          <p:nvPr/>
        </p:nvSpPr>
        <p:spPr bwMode="auto">
          <a:xfrm flipH="1">
            <a:off x="2457450" y="32443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8" name="Line 37">
            <a:extLst>
              <a:ext uri="{FF2B5EF4-FFF2-40B4-BE49-F238E27FC236}">
                <a16:creationId xmlns:a16="http://schemas.microsoft.com/office/drawing/2014/main" id="{1F4183AD-D084-4203-941D-AAE3800AB795}"/>
              </a:ext>
            </a:extLst>
          </p:cNvPr>
          <p:cNvSpPr>
            <a:spLocks noChangeShapeType="1"/>
          </p:cNvSpPr>
          <p:nvPr/>
        </p:nvSpPr>
        <p:spPr bwMode="auto">
          <a:xfrm>
            <a:off x="3086100" y="3244350"/>
            <a:ext cx="228600" cy="342900"/>
          </a:xfrm>
          <a:prstGeom prst="line">
            <a:avLst/>
          </a:prstGeom>
          <a:noFill/>
          <a:ln w="19050">
            <a:solidFill>
              <a:srgbClr val="00FF00"/>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9" name="Line 38">
            <a:extLst>
              <a:ext uri="{FF2B5EF4-FFF2-40B4-BE49-F238E27FC236}">
                <a16:creationId xmlns:a16="http://schemas.microsoft.com/office/drawing/2014/main" id="{F25CE73F-E328-4CE9-838B-AD95B9EB487E}"/>
              </a:ext>
            </a:extLst>
          </p:cNvPr>
          <p:cNvSpPr>
            <a:spLocks noChangeShapeType="1"/>
          </p:cNvSpPr>
          <p:nvPr/>
        </p:nvSpPr>
        <p:spPr bwMode="auto">
          <a:xfrm flipH="1">
            <a:off x="4343400" y="32443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70" name="Line 39">
            <a:extLst>
              <a:ext uri="{FF2B5EF4-FFF2-40B4-BE49-F238E27FC236}">
                <a16:creationId xmlns:a16="http://schemas.microsoft.com/office/drawing/2014/main" id="{2D4436C6-9DE6-4C6A-A02A-73C4039446DC}"/>
              </a:ext>
            </a:extLst>
          </p:cNvPr>
          <p:cNvSpPr>
            <a:spLocks noChangeShapeType="1"/>
          </p:cNvSpPr>
          <p:nvPr/>
        </p:nvSpPr>
        <p:spPr bwMode="auto">
          <a:xfrm>
            <a:off x="3871912" y="27300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1" name="Text Box 41">
            <a:extLst>
              <a:ext uri="{FF2B5EF4-FFF2-40B4-BE49-F238E27FC236}">
                <a16:creationId xmlns:a16="http://schemas.microsoft.com/office/drawing/2014/main" id="{9E8508E1-EA3B-40FE-82E4-9B382A715673}"/>
              </a:ext>
            </a:extLst>
          </p:cNvPr>
          <p:cNvSpPr txBox="1">
            <a:spLocks noChangeArrowheads="1"/>
          </p:cNvSpPr>
          <p:nvPr/>
        </p:nvSpPr>
        <p:spPr bwMode="auto">
          <a:xfrm>
            <a:off x="4857749" y="35872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2" name="Text Box 42">
            <a:extLst>
              <a:ext uri="{FF2B5EF4-FFF2-40B4-BE49-F238E27FC236}">
                <a16:creationId xmlns:a16="http://schemas.microsoft.com/office/drawing/2014/main" id="{551D3C81-1359-4935-820F-3CE96F6B71D5}"/>
              </a:ext>
            </a:extLst>
          </p:cNvPr>
          <p:cNvSpPr txBox="1">
            <a:spLocks noChangeArrowheads="1"/>
          </p:cNvSpPr>
          <p:nvPr/>
        </p:nvSpPr>
        <p:spPr bwMode="auto">
          <a:xfrm>
            <a:off x="1747838" y="3948068"/>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73" name="Text Box 43">
            <a:extLst>
              <a:ext uri="{FF2B5EF4-FFF2-40B4-BE49-F238E27FC236}">
                <a16:creationId xmlns:a16="http://schemas.microsoft.com/office/drawing/2014/main" id="{748EB196-7E3D-4C54-BCD3-9459B839AA3F}"/>
              </a:ext>
            </a:extLst>
          </p:cNvPr>
          <p:cNvSpPr txBox="1">
            <a:spLocks noChangeArrowheads="1"/>
          </p:cNvSpPr>
          <p:nvPr/>
        </p:nvSpPr>
        <p:spPr bwMode="auto">
          <a:xfrm>
            <a:off x="2743199" y="3948068"/>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Line 44">
            <a:extLst>
              <a:ext uri="{FF2B5EF4-FFF2-40B4-BE49-F238E27FC236}">
                <a16:creationId xmlns:a16="http://schemas.microsoft.com/office/drawing/2014/main" id="{7BA1C26E-967F-4DFA-A2F2-E1A853CD10DF}"/>
              </a:ext>
            </a:extLst>
          </p:cNvPr>
          <p:cNvSpPr>
            <a:spLocks noChangeShapeType="1"/>
          </p:cNvSpPr>
          <p:nvPr/>
        </p:nvSpPr>
        <p:spPr bwMode="auto">
          <a:xfrm flipH="1">
            <a:off x="2171700" y="37587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5" name="Line 45">
            <a:extLst>
              <a:ext uri="{FF2B5EF4-FFF2-40B4-BE49-F238E27FC236}">
                <a16:creationId xmlns:a16="http://schemas.microsoft.com/office/drawing/2014/main" id="{BD548426-D566-43EC-83C1-F95A3599E1DC}"/>
              </a:ext>
            </a:extLst>
          </p:cNvPr>
          <p:cNvSpPr>
            <a:spLocks noChangeShapeType="1"/>
          </p:cNvSpPr>
          <p:nvPr/>
        </p:nvSpPr>
        <p:spPr bwMode="auto">
          <a:xfrm>
            <a:off x="2743200" y="37587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Text Box 46">
            <a:extLst>
              <a:ext uri="{FF2B5EF4-FFF2-40B4-BE49-F238E27FC236}">
                <a16:creationId xmlns:a16="http://schemas.microsoft.com/office/drawing/2014/main" id="{3E22DB93-3585-4909-AA18-BDB1414598B4}"/>
              </a:ext>
            </a:extLst>
          </p:cNvPr>
          <p:cNvSpPr txBox="1">
            <a:spLocks noChangeArrowheads="1"/>
          </p:cNvSpPr>
          <p:nvPr/>
        </p:nvSpPr>
        <p:spPr bwMode="auto">
          <a:xfrm>
            <a:off x="3600450" y="3948068"/>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7" name="Text Box 47">
            <a:extLst>
              <a:ext uri="{FF2B5EF4-FFF2-40B4-BE49-F238E27FC236}">
                <a16:creationId xmlns:a16="http://schemas.microsoft.com/office/drawing/2014/main" id="{4E28525A-150F-435E-85B4-F6D0EE613162}"/>
              </a:ext>
            </a:extLst>
          </p:cNvPr>
          <p:cNvSpPr txBox="1">
            <a:spLocks noChangeArrowheads="1"/>
          </p:cNvSpPr>
          <p:nvPr/>
        </p:nvSpPr>
        <p:spPr bwMode="auto">
          <a:xfrm>
            <a:off x="4629150" y="3948068"/>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8" name="Line 48">
            <a:extLst>
              <a:ext uri="{FF2B5EF4-FFF2-40B4-BE49-F238E27FC236}">
                <a16:creationId xmlns:a16="http://schemas.microsoft.com/office/drawing/2014/main" id="{E013D006-09A6-4E9A-9891-93B2F8D93516}"/>
              </a:ext>
            </a:extLst>
          </p:cNvPr>
          <p:cNvSpPr>
            <a:spLocks noChangeShapeType="1"/>
          </p:cNvSpPr>
          <p:nvPr/>
        </p:nvSpPr>
        <p:spPr bwMode="auto">
          <a:xfrm flipH="1">
            <a:off x="4057650" y="37587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9" name="Line 49">
            <a:extLst>
              <a:ext uri="{FF2B5EF4-FFF2-40B4-BE49-F238E27FC236}">
                <a16:creationId xmlns:a16="http://schemas.microsoft.com/office/drawing/2014/main" id="{F85BB3E0-597A-411E-9EA0-816D397AD614}"/>
              </a:ext>
            </a:extLst>
          </p:cNvPr>
          <p:cNvSpPr>
            <a:spLocks noChangeShapeType="1"/>
          </p:cNvSpPr>
          <p:nvPr/>
        </p:nvSpPr>
        <p:spPr bwMode="auto">
          <a:xfrm>
            <a:off x="4629150" y="37587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80" name="Line 37">
            <a:extLst>
              <a:ext uri="{FF2B5EF4-FFF2-40B4-BE49-F238E27FC236}">
                <a16:creationId xmlns:a16="http://schemas.microsoft.com/office/drawing/2014/main" id="{2081132C-4585-409C-BAB6-4F8528BA7534}"/>
              </a:ext>
            </a:extLst>
          </p:cNvPr>
          <p:cNvSpPr>
            <a:spLocks noChangeShapeType="1"/>
          </p:cNvSpPr>
          <p:nvPr/>
        </p:nvSpPr>
        <p:spPr bwMode="auto">
          <a:xfrm>
            <a:off x="4883467" y="32459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81" name="Text Box 40">
            <a:extLst>
              <a:ext uri="{FF2B5EF4-FFF2-40B4-BE49-F238E27FC236}">
                <a16:creationId xmlns:a16="http://schemas.microsoft.com/office/drawing/2014/main" id="{9E0ED9DF-4818-4FA5-80D0-6F24571560D3}"/>
              </a:ext>
            </a:extLst>
          </p:cNvPr>
          <p:cNvSpPr txBox="1">
            <a:spLocks noChangeArrowheads="1"/>
          </p:cNvSpPr>
          <p:nvPr/>
        </p:nvSpPr>
        <p:spPr bwMode="auto">
          <a:xfrm>
            <a:off x="3079430" y="35800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19438D50-2FE4-46CA-903B-DC0E4B3EC33D}"/>
              </a:ext>
            </a:extLst>
          </p:cNvPr>
          <p:cNvSpPr/>
          <p:nvPr/>
        </p:nvSpPr>
        <p:spPr>
          <a:xfrm>
            <a:off x="3786187" y="2000478"/>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153924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8" name="Text Box 46">
            <a:extLst>
              <a:ext uri="{FF2B5EF4-FFF2-40B4-BE49-F238E27FC236}">
                <a16:creationId xmlns:a16="http://schemas.microsoft.com/office/drawing/2014/main" id="{089FB558-AD78-44F9-B65F-C7356E501C84}"/>
              </a:ext>
            </a:extLst>
          </p:cNvPr>
          <p:cNvSpPr txBox="1">
            <a:spLocks noChangeArrowheads="1"/>
          </p:cNvSpPr>
          <p:nvPr/>
        </p:nvSpPr>
        <p:spPr bwMode="auto">
          <a:xfrm>
            <a:off x="5429250" y="4037410"/>
            <a:ext cx="3257550" cy="74414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dirty="0">
                <a:solidFill>
                  <a:schemeClr val="bg1"/>
                </a:solidFill>
              </a:rPr>
              <a:t>Step 3</a:t>
            </a:r>
            <a:r>
              <a:rPr lang="en-US" altLang="en-US" sz="2000" baseline="0" dirty="0">
                <a:solidFill>
                  <a:schemeClr val="bg1"/>
                </a:solidFill>
              </a:rPr>
              <a:t>: The right subtree is empty, so insert 23 here. </a:t>
            </a:r>
          </a:p>
        </p:txBody>
      </p:sp>
      <p:sp>
        <p:nvSpPr>
          <p:cNvPr id="39" name="Line 47">
            <a:extLst>
              <a:ext uri="{FF2B5EF4-FFF2-40B4-BE49-F238E27FC236}">
                <a16:creationId xmlns:a16="http://schemas.microsoft.com/office/drawing/2014/main" id="{40D5A211-498E-46B3-9A87-FA8E9714D15A}"/>
              </a:ext>
            </a:extLst>
          </p:cNvPr>
          <p:cNvSpPr>
            <a:spLocks noChangeShapeType="1"/>
          </p:cNvSpPr>
          <p:nvPr/>
        </p:nvSpPr>
        <p:spPr bwMode="auto">
          <a:xfrm flipH="1" flipV="1">
            <a:off x="3600450" y="3827859"/>
            <a:ext cx="1828800" cy="685800"/>
          </a:xfrm>
          <a:prstGeom prst="line">
            <a:avLst/>
          </a:prstGeom>
          <a:noFill/>
          <a:ln w="19050">
            <a:solidFill>
              <a:schemeClr val="bg1">
                <a:lumMod val="95000"/>
                <a:lumOff val="5000"/>
              </a:schemeClr>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solidFill>
            </a:endParaRPr>
          </a:p>
        </p:txBody>
      </p:sp>
      <p:sp>
        <p:nvSpPr>
          <p:cNvPr id="49" name="Rectangle 48">
            <a:extLst>
              <a:ext uri="{FF2B5EF4-FFF2-40B4-BE49-F238E27FC236}">
                <a16:creationId xmlns:a16="http://schemas.microsoft.com/office/drawing/2014/main" id="{BDFB3882-1B83-4868-8094-335B088C6263}"/>
              </a:ext>
            </a:extLst>
          </p:cNvPr>
          <p:cNvSpPr>
            <a:spLocks noChangeArrowheads="1"/>
          </p:cNvSpPr>
          <p:nvPr/>
        </p:nvSpPr>
        <p:spPr bwMode="auto">
          <a:xfrm>
            <a:off x="3428999" y="2000191"/>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17">
            <a:extLst>
              <a:ext uri="{FF2B5EF4-FFF2-40B4-BE49-F238E27FC236}">
                <a16:creationId xmlns:a16="http://schemas.microsoft.com/office/drawing/2014/main" id="{303FC184-235B-427B-8C14-286E28D4A713}"/>
              </a:ext>
            </a:extLst>
          </p:cNvPr>
          <p:cNvSpPr>
            <a:spLocks noChangeArrowheads="1"/>
          </p:cNvSpPr>
          <p:nvPr/>
        </p:nvSpPr>
        <p:spPr bwMode="auto">
          <a:xfrm>
            <a:off x="3257550" y="2571691"/>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51" name="Rectangle 18">
            <a:extLst>
              <a:ext uri="{FF2B5EF4-FFF2-40B4-BE49-F238E27FC236}">
                <a16:creationId xmlns:a16="http://schemas.microsoft.com/office/drawing/2014/main" id="{7DD1C934-3AB4-4687-9129-467E755E5A7A}"/>
              </a:ext>
            </a:extLst>
          </p:cNvPr>
          <p:cNvSpPr>
            <a:spLocks noChangeArrowheads="1"/>
          </p:cNvSpPr>
          <p:nvPr/>
        </p:nvSpPr>
        <p:spPr bwMode="auto">
          <a:xfrm>
            <a:off x="3771900" y="2571691"/>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19">
            <a:extLst>
              <a:ext uri="{FF2B5EF4-FFF2-40B4-BE49-F238E27FC236}">
                <a16:creationId xmlns:a16="http://schemas.microsoft.com/office/drawing/2014/main" id="{83F506C6-0029-4998-B8FA-5D12ADC12E27}"/>
              </a:ext>
            </a:extLst>
          </p:cNvPr>
          <p:cNvSpPr>
            <a:spLocks noChangeArrowheads="1"/>
          </p:cNvSpPr>
          <p:nvPr/>
        </p:nvSpPr>
        <p:spPr bwMode="auto">
          <a:xfrm>
            <a:off x="3600450" y="2571691"/>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Rectangle 20">
            <a:extLst>
              <a:ext uri="{FF2B5EF4-FFF2-40B4-BE49-F238E27FC236}">
                <a16:creationId xmlns:a16="http://schemas.microsoft.com/office/drawing/2014/main" id="{3BCBD9ED-E3E9-4BA1-90A4-F615C079751A}"/>
              </a:ext>
            </a:extLst>
          </p:cNvPr>
          <p:cNvSpPr>
            <a:spLocks noChangeArrowheads="1"/>
          </p:cNvSpPr>
          <p:nvPr/>
        </p:nvSpPr>
        <p:spPr bwMode="auto">
          <a:xfrm>
            <a:off x="4286250" y="3086041"/>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54" name="Rectangle 21">
            <a:extLst>
              <a:ext uri="{FF2B5EF4-FFF2-40B4-BE49-F238E27FC236}">
                <a16:creationId xmlns:a16="http://schemas.microsoft.com/office/drawing/2014/main" id="{7C7218E9-1B53-4402-AF58-39CE3645FC61}"/>
              </a:ext>
            </a:extLst>
          </p:cNvPr>
          <p:cNvSpPr>
            <a:spLocks noChangeArrowheads="1"/>
          </p:cNvSpPr>
          <p:nvPr/>
        </p:nvSpPr>
        <p:spPr bwMode="auto">
          <a:xfrm>
            <a:off x="4800600" y="3086041"/>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2">
            <a:extLst>
              <a:ext uri="{FF2B5EF4-FFF2-40B4-BE49-F238E27FC236}">
                <a16:creationId xmlns:a16="http://schemas.microsoft.com/office/drawing/2014/main" id="{3F48BF31-85CD-46B7-A57C-88A95695D940}"/>
              </a:ext>
            </a:extLst>
          </p:cNvPr>
          <p:cNvSpPr>
            <a:spLocks noChangeArrowheads="1"/>
          </p:cNvSpPr>
          <p:nvPr/>
        </p:nvSpPr>
        <p:spPr bwMode="auto">
          <a:xfrm>
            <a:off x="4629150" y="308604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6" name="Rectangle 23">
            <a:extLst>
              <a:ext uri="{FF2B5EF4-FFF2-40B4-BE49-F238E27FC236}">
                <a16:creationId xmlns:a16="http://schemas.microsoft.com/office/drawing/2014/main" id="{F11039E2-F22A-43B2-917B-8884A8A3530A}"/>
              </a:ext>
            </a:extLst>
          </p:cNvPr>
          <p:cNvSpPr>
            <a:spLocks noChangeArrowheads="1"/>
          </p:cNvSpPr>
          <p:nvPr/>
        </p:nvSpPr>
        <p:spPr bwMode="auto">
          <a:xfrm>
            <a:off x="2514600" y="3086041"/>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57" name="Rectangle 24">
            <a:extLst>
              <a:ext uri="{FF2B5EF4-FFF2-40B4-BE49-F238E27FC236}">
                <a16:creationId xmlns:a16="http://schemas.microsoft.com/office/drawing/2014/main" id="{31C5E3FC-57E4-4EE9-B500-A20581EBD979}"/>
              </a:ext>
            </a:extLst>
          </p:cNvPr>
          <p:cNvSpPr>
            <a:spLocks noChangeArrowheads="1"/>
          </p:cNvSpPr>
          <p:nvPr/>
        </p:nvSpPr>
        <p:spPr bwMode="auto">
          <a:xfrm>
            <a:off x="3028950" y="308604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5">
            <a:extLst>
              <a:ext uri="{FF2B5EF4-FFF2-40B4-BE49-F238E27FC236}">
                <a16:creationId xmlns:a16="http://schemas.microsoft.com/office/drawing/2014/main" id="{B22C77A6-9FF3-4962-BC51-B0753DAB31D9}"/>
              </a:ext>
            </a:extLst>
          </p:cNvPr>
          <p:cNvSpPr>
            <a:spLocks noChangeArrowheads="1"/>
          </p:cNvSpPr>
          <p:nvPr/>
        </p:nvSpPr>
        <p:spPr bwMode="auto">
          <a:xfrm>
            <a:off x="2857500" y="308604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9" name="Rectangle 26">
            <a:extLst>
              <a:ext uri="{FF2B5EF4-FFF2-40B4-BE49-F238E27FC236}">
                <a16:creationId xmlns:a16="http://schemas.microsoft.com/office/drawing/2014/main" id="{5A43E8A3-CCF2-4F21-8B5D-7DDE6EC835E5}"/>
              </a:ext>
            </a:extLst>
          </p:cNvPr>
          <p:cNvSpPr>
            <a:spLocks noChangeArrowheads="1"/>
          </p:cNvSpPr>
          <p:nvPr/>
        </p:nvSpPr>
        <p:spPr bwMode="auto">
          <a:xfrm>
            <a:off x="2114550" y="3600391"/>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60" name="Rectangle 27">
            <a:extLst>
              <a:ext uri="{FF2B5EF4-FFF2-40B4-BE49-F238E27FC236}">
                <a16:creationId xmlns:a16="http://schemas.microsoft.com/office/drawing/2014/main" id="{64BC3D4A-2448-4056-8CD6-647015A06C65}"/>
              </a:ext>
            </a:extLst>
          </p:cNvPr>
          <p:cNvSpPr>
            <a:spLocks noChangeArrowheads="1"/>
          </p:cNvSpPr>
          <p:nvPr/>
        </p:nvSpPr>
        <p:spPr bwMode="auto">
          <a:xfrm>
            <a:off x="2628900" y="360039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Rectangle 28">
            <a:extLst>
              <a:ext uri="{FF2B5EF4-FFF2-40B4-BE49-F238E27FC236}">
                <a16:creationId xmlns:a16="http://schemas.microsoft.com/office/drawing/2014/main" id="{1B49E0ED-2D0E-4A98-9544-3ACEDA048B91}"/>
              </a:ext>
            </a:extLst>
          </p:cNvPr>
          <p:cNvSpPr>
            <a:spLocks noChangeArrowheads="1"/>
          </p:cNvSpPr>
          <p:nvPr/>
        </p:nvSpPr>
        <p:spPr bwMode="auto">
          <a:xfrm>
            <a:off x="2457450" y="360039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2" name="Rectangle 29">
            <a:extLst>
              <a:ext uri="{FF2B5EF4-FFF2-40B4-BE49-F238E27FC236}">
                <a16:creationId xmlns:a16="http://schemas.microsoft.com/office/drawing/2014/main" id="{28B96E95-B394-4888-9FB1-442A963E404F}"/>
              </a:ext>
            </a:extLst>
          </p:cNvPr>
          <p:cNvSpPr>
            <a:spLocks noChangeArrowheads="1"/>
          </p:cNvSpPr>
          <p:nvPr/>
        </p:nvSpPr>
        <p:spPr bwMode="auto">
          <a:xfrm>
            <a:off x="4000500" y="3600391"/>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63" name="Rectangle 30">
            <a:extLst>
              <a:ext uri="{FF2B5EF4-FFF2-40B4-BE49-F238E27FC236}">
                <a16:creationId xmlns:a16="http://schemas.microsoft.com/office/drawing/2014/main" id="{72DD2B36-A599-4483-9505-B80342104114}"/>
              </a:ext>
            </a:extLst>
          </p:cNvPr>
          <p:cNvSpPr>
            <a:spLocks noChangeArrowheads="1"/>
          </p:cNvSpPr>
          <p:nvPr/>
        </p:nvSpPr>
        <p:spPr bwMode="auto">
          <a:xfrm>
            <a:off x="4514850" y="360039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4" name="Rectangle 31">
            <a:extLst>
              <a:ext uri="{FF2B5EF4-FFF2-40B4-BE49-F238E27FC236}">
                <a16:creationId xmlns:a16="http://schemas.microsoft.com/office/drawing/2014/main" id="{2C9EB682-51E7-46F7-BB33-E01000582AA9}"/>
              </a:ext>
            </a:extLst>
          </p:cNvPr>
          <p:cNvSpPr>
            <a:spLocks noChangeArrowheads="1"/>
          </p:cNvSpPr>
          <p:nvPr/>
        </p:nvSpPr>
        <p:spPr bwMode="auto">
          <a:xfrm>
            <a:off x="4343400" y="3600391"/>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5" name="Line 33">
            <a:extLst>
              <a:ext uri="{FF2B5EF4-FFF2-40B4-BE49-F238E27FC236}">
                <a16:creationId xmlns:a16="http://schemas.microsoft.com/office/drawing/2014/main" id="{31D1E4A3-AED1-484A-8068-F9A403F9CD73}"/>
              </a:ext>
            </a:extLst>
          </p:cNvPr>
          <p:cNvSpPr>
            <a:spLocks noChangeShapeType="1"/>
          </p:cNvSpPr>
          <p:nvPr/>
        </p:nvSpPr>
        <p:spPr bwMode="auto">
          <a:xfrm>
            <a:off x="3600450" y="2171641"/>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6" name="Line 34">
            <a:extLst>
              <a:ext uri="{FF2B5EF4-FFF2-40B4-BE49-F238E27FC236}">
                <a16:creationId xmlns:a16="http://schemas.microsoft.com/office/drawing/2014/main" id="{868B0928-61E0-4FAA-ABEF-46965ADBF9C2}"/>
              </a:ext>
            </a:extLst>
          </p:cNvPr>
          <p:cNvSpPr>
            <a:spLocks noChangeShapeType="1"/>
          </p:cNvSpPr>
          <p:nvPr/>
        </p:nvSpPr>
        <p:spPr bwMode="auto">
          <a:xfrm flipH="1">
            <a:off x="2857500" y="2743141"/>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7" name="Line 36">
            <a:extLst>
              <a:ext uri="{FF2B5EF4-FFF2-40B4-BE49-F238E27FC236}">
                <a16:creationId xmlns:a16="http://schemas.microsoft.com/office/drawing/2014/main" id="{B16473AF-9DE1-451C-A327-513DDC7100F7}"/>
              </a:ext>
            </a:extLst>
          </p:cNvPr>
          <p:cNvSpPr>
            <a:spLocks noChangeShapeType="1"/>
          </p:cNvSpPr>
          <p:nvPr/>
        </p:nvSpPr>
        <p:spPr bwMode="auto">
          <a:xfrm flipH="1">
            <a:off x="2457450" y="3257491"/>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8" name="Line 37">
            <a:extLst>
              <a:ext uri="{FF2B5EF4-FFF2-40B4-BE49-F238E27FC236}">
                <a16:creationId xmlns:a16="http://schemas.microsoft.com/office/drawing/2014/main" id="{1F4183AD-D084-4203-941D-AAE3800AB795}"/>
              </a:ext>
            </a:extLst>
          </p:cNvPr>
          <p:cNvSpPr>
            <a:spLocks noChangeShapeType="1"/>
          </p:cNvSpPr>
          <p:nvPr/>
        </p:nvSpPr>
        <p:spPr bwMode="auto">
          <a:xfrm>
            <a:off x="3086100" y="3257491"/>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9" name="Line 38">
            <a:extLst>
              <a:ext uri="{FF2B5EF4-FFF2-40B4-BE49-F238E27FC236}">
                <a16:creationId xmlns:a16="http://schemas.microsoft.com/office/drawing/2014/main" id="{F25CE73F-E328-4CE9-838B-AD95B9EB487E}"/>
              </a:ext>
            </a:extLst>
          </p:cNvPr>
          <p:cNvSpPr>
            <a:spLocks noChangeShapeType="1"/>
          </p:cNvSpPr>
          <p:nvPr/>
        </p:nvSpPr>
        <p:spPr bwMode="auto">
          <a:xfrm flipH="1">
            <a:off x="4343400" y="3257491"/>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70" name="Line 39">
            <a:extLst>
              <a:ext uri="{FF2B5EF4-FFF2-40B4-BE49-F238E27FC236}">
                <a16:creationId xmlns:a16="http://schemas.microsoft.com/office/drawing/2014/main" id="{2D4436C6-9DE6-4C6A-A02A-73C4039446DC}"/>
              </a:ext>
            </a:extLst>
          </p:cNvPr>
          <p:cNvSpPr>
            <a:spLocks noChangeShapeType="1"/>
          </p:cNvSpPr>
          <p:nvPr/>
        </p:nvSpPr>
        <p:spPr bwMode="auto">
          <a:xfrm>
            <a:off x="3871912" y="2743141"/>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1" name="Text Box 41">
            <a:extLst>
              <a:ext uri="{FF2B5EF4-FFF2-40B4-BE49-F238E27FC236}">
                <a16:creationId xmlns:a16="http://schemas.microsoft.com/office/drawing/2014/main" id="{9E8508E1-EA3B-40FE-82E4-9B382A715673}"/>
              </a:ext>
            </a:extLst>
          </p:cNvPr>
          <p:cNvSpPr txBox="1">
            <a:spLocks noChangeArrowheads="1"/>
          </p:cNvSpPr>
          <p:nvPr/>
        </p:nvSpPr>
        <p:spPr bwMode="auto">
          <a:xfrm>
            <a:off x="4857749" y="3600391"/>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2" name="Text Box 42">
            <a:extLst>
              <a:ext uri="{FF2B5EF4-FFF2-40B4-BE49-F238E27FC236}">
                <a16:creationId xmlns:a16="http://schemas.microsoft.com/office/drawing/2014/main" id="{551D3C81-1359-4935-820F-3CE96F6B71D5}"/>
              </a:ext>
            </a:extLst>
          </p:cNvPr>
          <p:cNvSpPr txBox="1">
            <a:spLocks noChangeArrowheads="1"/>
          </p:cNvSpPr>
          <p:nvPr/>
        </p:nvSpPr>
        <p:spPr bwMode="auto">
          <a:xfrm>
            <a:off x="1747838" y="3961209"/>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73" name="Text Box 43">
            <a:extLst>
              <a:ext uri="{FF2B5EF4-FFF2-40B4-BE49-F238E27FC236}">
                <a16:creationId xmlns:a16="http://schemas.microsoft.com/office/drawing/2014/main" id="{748EB196-7E3D-4C54-BCD3-9459B839AA3F}"/>
              </a:ext>
            </a:extLst>
          </p:cNvPr>
          <p:cNvSpPr txBox="1">
            <a:spLocks noChangeArrowheads="1"/>
          </p:cNvSpPr>
          <p:nvPr/>
        </p:nvSpPr>
        <p:spPr bwMode="auto">
          <a:xfrm>
            <a:off x="2743199" y="3961209"/>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Line 44">
            <a:extLst>
              <a:ext uri="{FF2B5EF4-FFF2-40B4-BE49-F238E27FC236}">
                <a16:creationId xmlns:a16="http://schemas.microsoft.com/office/drawing/2014/main" id="{7BA1C26E-967F-4DFA-A2F2-E1A853CD10DF}"/>
              </a:ext>
            </a:extLst>
          </p:cNvPr>
          <p:cNvSpPr>
            <a:spLocks noChangeShapeType="1"/>
          </p:cNvSpPr>
          <p:nvPr/>
        </p:nvSpPr>
        <p:spPr bwMode="auto">
          <a:xfrm flipH="1">
            <a:off x="2171700" y="3771841"/>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5" name="Line 45">
            <a:extLst>
              <a:ext uri="{FF2B5EF4-FFF2-40B4-BE49-F238E27FC236}">
                <a16:creationId xmlns:a16="http://schemas.microsoft.com/office/drawing/2014/main" id="{BD548426-D566-43EC-83C1-F95A3599E1DC}"/>
              </a:ext>
            </a:extLst>
          </p:cNvPr>
          <p:cNvSpPr>
            <a:spLocks noChangeShapeType="1"/>
          </p:cNvSpPr>
          <p:nvPr/>
        </p:nvSpPr>
        <p:spPr bwMode="auto">
          <a:xfrm>
            <a:off x="2743200" y="3771841"/>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Text Box 46">
            <a:extLst>
              <a:ext uri="{FF2B5EF4-FFF2-40B4-BE49-F238E27FC236}">
                <a16:creationId xmlns:a16="http://schemas.microsoft.com/office/drawing/2014/main" id="{3E22DB93-3585-4909-AA18-BDB1414598B4}"/>
              </a:ext>
            </a:extLst>
          </p:cNvPr>
          <p:cNvSpPr txBox="1">
            <a:spLocks noChangeArrowheads="1"/>
          </p:cNvSpPr>
          <p:nvPr/>
        </p:nvSpPr>
        <p:spPr bwMode="auto">
          <a:xfrm>
            <a:off x="3600450" y="3961209"/>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7" name="Text Box 47">
            <a:extLst>
              <a:ext uri="{FF2B5EF4-FFF2-40B4-BE49-F238E27FC236}">
                <a16:creationId xmlns:a16="http://schemas.microsoft.com/office/drawing/2014/main" id="{4E28525A-150F-435E-85B4-F6D0EE613162}"/>
              </a:ext>
            </a:extLst>
          </p:cNvPr>
          <p:cNvSpPr txBox="1">
            <a:spLocks noChangeArrowheads="1"/>
          </p:cNvSpPr>
          <p:nvPr/>
        </p:nvSpPr>
        <p:spPr bwMode="auto">
          <a:xfrm>
            <a:off x="4629150" y="3961209"/>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8" name="Line 48">
            <a:extLst>
              <a:ext uri="{FF2B5EF4-FFF2-40B4-BE49-F238E27FC236}">
                <a16:creationId xmlns:a16="http://schemas.microsoft.com/office/drawing/2014/main" id="{E013D006-09A6-4E9A-9891-93B2F8D93516}"/>
              </a:ext>
            </a:extLst>
          </p:cNvPr>
          <p:cNvSpPr>
            <a:spLocks noChangeShapeType="1"/>
          </p:cNvSpPr>
          <p:nvPr/>
        </p:nvSpPr>
        <p:spPr bwMode="auto">
          <a:xfrm flipH="1">
            <a:off x="4057650" y="3771841"/>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9" name="Line 49">
            <a:extLst>
              <a:ext uri="{FF2B5EF4-FFF2-40B4-BE49-F238E27FC236}">
                <a16:creationId xmlns:a16="http://schemas.microsoft.com/office/drawing/2014/main" id="{F85BB3E0-597A-411E-9EA0-816D397AD614}"/>
              </a:ext>
            </a:extLst>
          </p:cNvPr>
          <p:cNvSpPr>
            <a:spLocks noChangeShapeType="1"/>
          </p:cNvSpPr>
          <p:nvPr/>
        </p:nvSpPr>
        <p:spPr bwMode="auto">
          <a:xfrm>
            <a:off x="4629150" y="3771841"/>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80" name="Line 37">
            <a:extLst>
              <a:ext uri="{FF2B5EF4-FFF2-40B4-BE49-F238E27FC236}">
                <a16:creationId xmlns:a16="http://schemas.microsoft.com/office/drawing/2014/main" id="{2081132C-4585-409C-BAB6-4F8528BA7534}"/>
              </a:ext>
            </a:extLst>
          </p:cNvPr>
          <p:cNvSpPr>
            <a:spLocks noChangeShapeType="1"/>
          </p:cNvSpPr>
          <p:nvPr/>
        </p:nvSpPr>
        <p:spPr bwMode="auto">
          <a:xfrm>
            <a:off x="4883467" y="3259123"/>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81" name="Text Box 40">
            <a:extLst>
              <a:ext uri="{FF2B5EF4-FFF2-40B4-BE49-F238E27FC236}">
                <a16:creationId xmlns:a16="http://schemas.microsoft.com/office/drawing/2014/main" id="{9E0ED9DF-4818-4FA5-80D0-6F24571560D3}"/>
              </a:ext>
            </a:extLst>
          </p:cNvPr>
          <p:cNvSpPr txBox="1">
            <a:spLocks noChangeArrowheads="1"/>
          </p:cNvSpPr>
          <p:nvPr/>
        </p:nvSpPr>
        <p:spPr bwMode="auto">
          <a:xfrm>
            <a:off x="3079430" y="3593225"/>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33CC33"/>
                </a:solidFill>
                <a:latin typeface="Calibri" panose="020F0502020204030204" pitchFamily="34" charset="0"/>
                <a:cs typeface="Calibri" panose="020F0502020204030204" pitchFamily="34" charset="0"/>
              </a:rPr>
              <a:t>nullptr</a:t>
            </a:r>
            <a:endParaRPr lang="en-US" altLang="en-US" sz="1350" b="1" baseline="0" dirty="0">
              <a:solidFill>
                <a:srgbClr val="33CC33"/>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9F2CAE2D-7972-46FA-A44B-910C2D7EA05F}"/>
              </a:ext>
            </a:extLst>
          </p:cNvPr>
          <p:cNvSpPr/>
          <p:nvPr/>
        </p:nvSpPr>
        <p:spPr>
          <a:xfrm>
            <a:off x="3786187" y="2013619"/>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
        <p:nvSpPr>
          <p:cNvPr id="42" name="Rectangle 2">
            <a:extLst>
              <a:ext uri="{FF2B5EF4-FFF2-40B4-BE49-F238E27FC236}">
                <a16:creationId xmlns:a16="http://schemas.microsoft.com/office/drawing/2014/main" id="{0B092C99-8BC5-4E25-A5EC-C57A987B98C2}"/>
              </a:ext>
            </a:extLst>
          </p:cNvPr>
          <p:cNvSpPr>
            <a:spLocks noGrp="1" noChangeArrowheads="1"/>
          </p:cNvSpPr>
          <p:nvPr>
            <p:ph type="title"/>
          </p:nvPr>
        </p:nvSpPr>
        <p:spPr>
          <a:xfrm>
            <a:off x="304800" y="290468"/>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Inserting an item into a Binary Search Tree</a:t>
            </a:r>
          </a:p>
        </p:txBody>
      </p:sp>
      <p:sp>
        <p:nvSpPr>
          <p:cNvPr id="43" name="Text Box 70">
            <a:extLst>
              <a:ext uri="{FF2B5EF4-FFF2-40B4-BE49-F238E27FC236}">
                <a16:creationId xmlns:a16="http://schemas.microsoft.com/office/drawing/2014/main" id="{19327CA6-37AF-4ABB-80E0-499E1C42C8DC}"/>
              </a:ext>
            </a:extLst>
          </p:cNvPr>
          <p:cNvSpPr txBox="1">
            <a:spLocks noChangeArrowheads="1"/>
          </p:cNvSpPr>
          <p:nvPr/>
        </p:nvSpPr>
        <p:spPr bwMode="auto">
          <a:xfrm>
            <a:off x="2271712" y="957218"/>
            <a:ext cx="4205288" cy="49244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baseline="0" dirty="0">
                <a:solidFill>
                  <a:schemeClr val="bg1"/>
                </a:solidFill>
              </a:rPr>
              <a:t>value to insert:  </a:t>
            </a:r>
            <a:r>
              <a:rPr lang="en-US" altLang="en-US" sz="2600" b="1" baseline="0" dirty="0">
                <a:solidFill>
                  <a:schemeClr val="bg1"/>
                </a:solidFill>
                <a:latin typeface="Courier New" panose="02070309020205020404" pitchFamily="49" charset="0"/>
              </a:rPr>
              <a:t>23</a:t>
            </a:r>
          </a:p>
        </p:txBody>
      </p:sp>
    </p:spTree>
    <p:extLst>
      <p:ext uri="{BB962C8B-B14F-4D97-AF65-F5344CB8AC3E}">
        <p14:creationId xmlns:p14="http://schemas.microsoft.com/office/powerpoint/2010/main" val="3167768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0FD818C-8328-4547-A87B-EF7F5999E1D1}"/>
              </a:ext>
            </a:extLst>
          </p:cNvPr>
          <p:cNvSpPr>
            <a:spLocks noGrp="1" noChangeArrowheads="1"/>
          </p:cNvSpPr>
          <p:nvPr>
            <p:ph type="title"/>
          </p:nvPr>
        </p:nvSpPr>
        <p:spPr>
          <a:xfrm>
            <a:off x="304800" y="284676"/>
            <a:ext cx="8610600" cy="744140"/>
          </a:xfrm>
        </p:spPr>
        <p:txBody>
          <a:bodyPr>
            <a:normAutofit/>
          </a:bodyPr>
          <a:lstStyle/>
          <a:p>
            <a:pPr eaLnBrk="1" hangingPunct="1"/>
            <a:r>
              <a:rPr lang="en-US" altLang="en-US" sz="2800" dirty="0">
                <a:solidFill>
                  <a:srgbClr val="C00000"/>
                </a:solidFill>
                <a:latin typeface="Century Gothic" panose="020B0502020202020204" pitchFamily="34" charset="0"/>
              </a:rPr>
              <a:t>Inserting an item into a Binary Search Tree</a:t>
            </a:r>
          </a:p>
        </p:txBody>
      </p:sp>
      <p:sp>
        <p:nvSpPr>
          <p:cNvPr id="48" name="Text Box 70">
            <a:extLst>
              <a:ext uri="{FF2B5EF4-FFF2-40B4-BE49-F238E27FC236}">
                <a16:creationId xmlns:a16="http://schemas.microsoft.com/office/drawing/2014/main" id="{A1E7D592-51E5-4C49-B3D0-FBB1F7E4BEB6}"/>
              </a:ext>
            </a:extLst>
          </p:cNvPr>
          <p:cNvSpPr txBox="1">
            <a:spLocks noChangeArrowheads="1"/>
          </p:cNvSpPr>
          <p:nvPr/>
        </p:nvSpPr>
        <p:spPr bwMode="auto">
          <a:xfrm>
            <a:off x="2271712" y="951426"/>
            <a:ext cx="4205288" cy="49244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baseline="0" dirty="0">
                <a:solidFill>
                  <a:schemeClr val="bg1"/>
                </a:solidFill>
              </a:rPr>
              <a:t>value to insert:  </a:t>
            </a:r>
            <a:r>
              <a:rPr lang="en-US" altLang="en-US" sz="2600" b="1" baseline="0" dirty="0">
                <a:solidFill>
                  <a:schemeClr val="bg1"/>
                </a:solidFill>
                <a:latin typeface="Courier New" panose="02070309020205020404" pitchFamily="49" charset="0"/>
              </a:rPr>
              <a:t>23</a:t>
            </a:r>
          </a:p>
        </p:txBody>
      </p:sp>
      <p:sp>
        <p:nvSpPr>
          <p:cNvPr id="49" name="Rectangle 48">
            <a:extLst>
              <a:ext uri="{FF2B5EF4-FFF2-40B4-BE49-F238E27FC236}">
                <a16:creationId xmlns:a16="http://schemas.microsoft.com/office/drawing/2014/main" id="{BDFB3882-1B83-4868-8094-335B088C6263}"/>
              </a:ext>
            </a:extLst>
          </p:cNvPr>
          <p:cNvSpPr>
            <a:spLocks noChangeArrowheads="1"/>
          </p:cNvSpPr>
          <p:nvPr/>
        </p:nvSpPr>
        <p:spPr bwMode="auto">
          <a:xfrm>
            <a:off x="3428999" y="1981258"/>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17">
            <a:extLst>
              <a:ext uri="{FF2B5EF4-FFF2-40B4-BE49-F238E27FC236}">
                <a16:creationId xmlns:a16="http://schemas.microsoft.com/office/drawing/2014/main" id="{303FC184-235B-427B-8C14-286E28D4A713}"/>
              </a:ext>
            </a:extLst>
          </p:cNvPr>
          <p:cNvSpPr>
            <a:spLocks noChangeArrowheads="1"/>
          </p:cNvSpPr>
          <p:nvPr/>
        </p:nvSpPr>
        <p:spPr bwMode="auto">
          <a:xfrm>
            <a:off x="3257550" y="2552758"/>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51" name="Rectangle 18">
            <a:extLst>
              <a:ext uri="{FF2B5EF4-FFF2-40B4-BE49-F238E27FC236}">
                <a16:creationId xmlns:a16="http://schemas.microsoft.com/office/drawing/2014/main" id="{7DD1C934-3AB4-4687-9129-467E755E5A7A}"/>
              </a:ext>
            </a:extLst>
          </p:cNvPr>
          <p:cNvSpPr>
            <a:spLocks noChangeArrowheads="1"/>
          </p:cNvSpPr>
          <p:nvPr/>
        </p:nvSpPr>
        <p:spPr bwMode="auto">
          <a:xfrm>
            <a:off x="3771900" y="2552758"/>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19">
            <a:extLst>
              <a:ext uri="{FF2B5EF4-FFF2-40B4-BE49-F238E27FC236}">
                <a16:creationId xmlns:a16="http://schemas.microsoft.com/office/drawing/2014/main" id="{83F506C6-0029-4998-B8FA-5D12ADC12E27}"/>
              </a:ext>
            </a:extLst>
          </p:cNvPr>
          <p:cNvSpPr>
            <a:spLocks noChangeArrowheads="1"/>
          </p:cNvSpPr>
          <p:nvPr/>
        </p:nvSpPr>
        <p:spPr bwMode="auto">
          <a:xfrm>
            <a:off x="3600450" y="2552758"/>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Rectangle 20">
            <a:extLst>
              <a:ext uri="{FF2B5EF4-FFF2-40B4-BE49-F238E27FC236}">
                <a16:creationId xmlns:a16="http://schemas.microsoft.com/office/drawing/2014/main" id="{3BCBD9ED-E3E9-4BA1-90A4-F615C079751A}"/>
              </a:ext>
            </a:extLst>
          </p:cNvPr>
          <p:cNvSpPr>
            <a:spLocks noChangeArrowheads="1"/>
          </p:cNvSpPr>
          <p:nvPr/>
        </p:nvSpPr>
        <p:spPr bwMode="auto">
          <a:xfrm>
            <a:off x="4286250" y="3067108"/>
            <a:ext cx="685800" cy="285750"/>
          </a:xfrm>
          <a:prstGeom prst="rect">
            <a:avLst/>
          </a:prstGeom>
          <a:noFill/>
          <a:ln w="19050">
            <a:solidFill>
              <a:srgbClr val="4F81BD"/>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54" name="Rectangle 21">
            <a:extLst>
              <a:ext uri="{FF2B5EF4-FFF2-40B4-BE49-F238E27FC236}">
                <a16:creationId xmlns:a16="http://schemas.microsoft.com/office/drawing/2014/main" id="{7C7218E9-1B53-4402-AF58-39CE3645FC61}"/>
              </a:ext>
            </a:extLst>
          </p:cNvPr>
          <p:cNvSpPr>
            <a:spLocks noChangeArrowheads="1"/>
          </p:cNvSpPr>
          <p:nvPr/>
        </p:nvSpPr>
        <p:spPr bwMode="auto">
          <a:xfrm>
            <a:off x="4800600" y="3067108"/>
            <a:ext cx="171450" cy="285750"/>
          </a:xfrm>
          <a:prstGeom prst="rect">
            <a:avLst/>
          </a:prstGeom>
          <a:noFill/>
          <a:ln w="19050">
            <a:solidFill>
              <a:srgbClr val="4F81BD"/>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2">
            <a:extLst>
              <a:ext uri="{FF2B5EF4-FFF2-40B4-BE49-F238E27FC236}">
                <a16:creationId xmlns:a16="http://schemas.microsoft.com/office/drawing/2014/main" id="{3F48BF31-85CD-46B7-A57C-88A95695D940}"/>
              </a:ext>
            </a:extLst>
          </p:cNvPr>
          <p:cNvSpPr>
            <a:spLocks noChangeArrowheads="1"/>
          </p:cNvSpPr>
          <p:nvPr/>
        </p:nvSpPr>
        <p:spPr bwMode="auto">
          <a:xfrm>
            <a:off x="4629150" y="306710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6" name="Rectangle 23">
            <a:extLst>
              <a:ext uri="{FF2B5EF4-FFF2-40B4-BE49-F238E27FC236}">
                <a16:creationId xmlns:a16="http://schemas.microsoft.com/office/drawing/2014/main" id="{F11039E2-F22A-43B2-917B-8884A8A3530A}"/>
              </a:ext>
            </a:extLst>
          </p:cNvPr>
          <p:cNvSpPr>
            <a:spLocks noChangeArrowheads="1"/>
          </p:cNvSpPr>
          <p:nvPr/>
        </p:nvSpPr>
        <p:spPr bwMode="auto">
          <a:xfrm>
            <a:off x="1651161" y="3067108"/>
            <a:ext cx="685800" cy="285750"/>
          </a:xfrm>
          <a:prstGeom prst="rect">
            <a:avLst/>
          </a:prstGeom>
          <a:noFill/>
          <a:ln w="19050">
            <a:solidFill>
              <a:srgbClr val="4F81BD"/>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57" name="Rectangle 24">
            <a:extLst>
              <a:ext uri="{FF2B5EF4-FFF2-40B4-BE49-F238E27FC236}">
                <a16:creationId xmlns:a16="http://schemas.microsoft.com/office/drawing/2014/main" id="{31C5E3FC-57E4-4EE9-B500-A20581EBD979}"/>
              </a:ext>
            </a:extLst>
          </p:cNvPr>
          <p:cNvSpPr>
            <a:spLocks noChangeArrowheads="1"/>
          </p:cNvSpPr>
          <p:nvPr/>
        </p:nvSpPr>
        <p:spPr bwMode="auto">
          <a:xfrm>
            <a:off x="2165511" y="306710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5">
            <a:extLst>
              <a:ext uri="{FF2B5EF4-FFF2-40B4-BE49-F238E27FC236}">
                <a16:creationId xmlns:a16="http://schemas.microsoft.com/office/drawing/2014/main" id="{B22C77A6-9FF3-4962-BC51-B0753DAB31D9}"/>
              </a:ext>
            </a:extLst>
          </p:cNvPr>
          <p:cNvSpPr>
            <a:spLocks noChangeArrowheads="1"/>
          </p:cNvSpPr>
          <p:nvPr/>
        </p:nvSpPr>
        <p:spPr bwMode="auto">
          <a:xfrm>
            <a:off x="1994061" y="306710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9" name="Rectangle 26">
            <a:extLst>
              <a:ext uri="{FF2B5EF4-FFF2-40B4-BE49-F238E27FC236}">
                <a16:creationId xmlns:a16="http://schemas.microsoft.com/office/drawing/2014/main" id="{5A43E8A3-CCF2-4F21-8B5D-7DDE6EC835E5}"/>
              </a:ext>
            </a:extLst>
          </p:cNvPr>
          <p:cNvSpPr>
            <a:spLocks noChangeArrowheads="1"/>
          </p:cNvSpPr>
          <p:nvPr/>
        </p:nvSpPr>
        <p:spPr bwMode="auto">
          <a:xfrm>
            <a:off x="1144430" y="3581458"/>
            <a:ext cx="685800" cy="285750"/>
          </a:xfrm>
          <a:prstGeom prst="rect">
            <a:avLst/>
          </a:prstGeom>
          <a:noFill/>
          <a:ln w="19050">
            <a:solidFill>
              <a:srgbClr val="4F81BD"/>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60" name="Rectangle 27">
            <a:extLst>
              <a:ext uri="{FF2B5EF4-FFF2-40B4-BE49-F238E27FC236}">
                <a16:creationId xmlns:a16="http://schemas.microsoft.com/office/drawing/2014/main" id="{64BC3D4A-2448-4056-8CD6-647015A06C65}"/>
              </a:ext>
            </a:extLst>
          </p:cNvPr>
          <p:cNvSpPr>
            <a:spLocks noChangeArrowheads="1"/>
          </p:cNvSpPr>
          <p:nvPr/>
        </p:nvSpPr>
        <p:spPr bwMode="auto">
          <a:xfrm>
            <a:off x="1658780" y="358145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Rectangle 28">
            <a:extLst>
              <a:ext uri="{FF2B5EF4-FFF2-40B4-BE49-F238E27FC236}">
                <a16:creationId xmlns:a16="http://schemas.microsoft.com/office/drawing/2014/main" id="{1B49E0ED-2D0E-4A98-9544-3ACEDA048B91}"/>
              </a:ext>
            </a:extLst>
          </p:cNvPr>
          <p:cNvSpPr>
            <a:spLocks noChangeArrowheads="1"/>
          </p:cNvSpPr>
          <p:nvPr/>
        </p:nvSpPr>
        <p:spPr bwMode="auto">
          <a:xfrm>
            <a:off x="1487330" y="358145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2" name="Rectangle 29">
            <a:extLst>
              <a:ext uri="{FF2B5EF4-FFF2-40B4-BE49-F238E27FC236}">
                <a16:creationId xmlns:a16="http://schemas.microsoft.com/office/drawing/2014/main" id="{28B96E95-B394-4888-9FB1-442A963E404F}"/>
              </a:ext>
            </a:extLst>
          </p:cNvPr>
          <p:cNvSpPr>
            <a:spLocks noChangeArrowheads="1"/>
          </p:cNvSpPr>
          <p:nvPr/>
        </p:nvSpPr>
        <p:spPr bwMode="auto">
          <a:xfrm>
            <a:off x="4000500" y="3581458"/>
            <a:ext cx="685800" cy="285750"/>
          </a:xfrm>
          <a:prstGeom prst="rect">
            <a:avLst/>
          </a:prstGeom>
          <a:noFill/>
          <a:ln w="19050">
            <a:solidFill>
              <a:srgbClr val="4F81BD"/>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63" name="Rectangle 30">
            <a:extLst>
              <a:ext uri="{FF2B5EF4-FFF2-40B4-BE49-F238E27FC236}">
                <a16:creationId xmlns:a16="http://schemas.microsoft.com/office/drawing/2014/main" id="{72DD2B36-A599-4483-9505-B80342104114}"/>
              </a:ext>
            </a:extLst>
          </p:cNvPr>
          <p:cNvSpPr>
            <a:spLocks noChangeArrowheads="1"/>
          </p:cNvSpPr>
          <p:nvPr/>
        </p:nvSpPr>
        <p:spPr bwMode="auto">
          <a:xfrm>
            <a:off x="4514850" y="358145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4" name="Rectangle 31">
            <a:extLst>
              <a:ext uri="{FF2B5EF4-FFF2-40B4-BE49-F238E27FC236}">
                <a16:creationId xmlns:a16="http://schemas.microsoft.com/office/drawing/2014/main" id="{2C9EB682-51E7-46F7-BB33-E01000582AA9}"/>
              </a:ext>
            </a:extLst>
          </p:cNvPr>
          <p:cNvSpPr>
            <a:spLocks noChangeArrowheads="1"/>
          </p:cNvSpPr>
          <p:nvPr/>
        </p:nvSpPr>
        <p:spPr bwMode="auto">
          <a:xfrm>
            <a:off x="4343400" y="358145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5" name="Line 33">
            <a:extLst>
              <a:ext uri="{FF2B5EF4-FFF2-40B4-BE49-F238E27FC236}">
                <a16:creationId xmlns:a16="http://schemas.microsoft.com/office/drawing/2014/main" id="{31D1E4A3-AED1-484A-8068-F9A403F9CD73}"/>
              </a:ext>
            </a:extLst>
          </p:cNvPr>
          <p:cNvSpPr>
            <a:spLocks noChangeShapeType="1"/>
          </p:cNvSpPr>
          <p:nvPr/>
        </p:nvSpPr>
        <p:spPr bwMode="auto">
          <a:xfrm>
            <a:off x="3600450" y="2152708"/>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66" name="Line 34">
            <a:extLst>
              <a:ext uri="{FF2B5EF4-FFF2-40B4-BE49-F238E27FC236}">
                <a16:creationId xmlns:a16="http://schemas.microsoft.com/office/drawing/2014/main" id="{868B0928-61E0-4FAA-ABEF-46965ADBF9C2}"/>
              </a:ext>
            </a:extLst>
          </p:cNvPr>
          <p:cNvSpPr>
            <a:spLocks noChangeShapeType="1"/>
          </p:cNvSpPr>
          <p:nvPr/>
        </p:nvSpPr>
        <p:spPr bwMode="auto">
          <a:xfrm flipH="1">
            <a:off x="2165511" y="2724208"/>
            <a:ext cx="1506363" cy="300082"/>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dirty="0">
              <a:solidFill>
                <a:schemeClr val="bg1">
                  <a:lumMod val="95000"/>
                  <a:lumOff val="5000"/>
                </a:schemeClr>
              </a:solidFill>
            </a:endParaRPr>
          </a:p>
        </p:txBody>
      </p:sp>
      <p:sp>
        <p:nvSpPr>
          <p:cNvPr id="67" name="Line 36">
            <a:extLst>
              <a:ext uri="{FF2B5EF4-FFF2-40B4-BE49-F238E27FC236}">
                <a16:creationId xmlns:a16="http://schemas.microsoft.com/office/drawing/2014/main" id="{B16473AF-9DE1-451C-A327-513DDC7100F7}"/>
              </a:ext>
            </a:extLst>
          </p:cNvPr>
          <p:cNvSpPr>
            <a:spLocks noChangeShapeType="1"/>
          </p:cNvSpPr>
          <p:nvPr/>
        </p:nvSpPr>
        <p:spPr bwMode="auto">
          <a:xfrm flipH="1">
            <a:off x="1534482" y="3238558"/>
            <a:ext cx="573879" cy="334884"/>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dirty="0">
              <a:solidFill>
                <a:schemeClr val="bg1">
                  <a:lumMod val="95000"/>
                  <a:lumOff val="5000"/>
                </a:schemeClr>
              </a:solidFill>
            </a:endParaRPr>
          </a:p>
        </p:txBody>
      </p:sp>
      <p:sp>
        <p:nvSpPr>
          <p:cNvPr id="68" name="Line 37">
            <a:extLst>
              <a:ext uri="{FF2B5EF4-FFF2-40B4-BE49-F238E27FC236}">
                <a16:creationId xmlns:a16="http://schemas.microsoft.com/office/drawing/2014/main" id="{1F4183AD-D084-4203-941D-AAE3800AB795}"/>
              </a:ext>
            </a:extLst>
          </p:cNvPr>
          <p:cNvSpPr>
            <a:spLocks noChangeShapeType="1"/>
          </p:cNvSpPr>
          <p:nvPr/>
        </p:nvSpPr>
        <p:spPr bwMode="auto">
          <a:xfrm>
            <a:off x="2222660" y="3238558"/>
            <a:ext cx="573879"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69" name="Line 38">
            <a:extLst>
              <a:ext uri="{FF2B5EF4-FFF2-40B4-BE49-F238E27FC236}">
                <a16:creationId xmlns:a16="http://schemas.microsoft.com/office/drawing/2014/main" id="{F25CE73F-E328-4CE9-838B-AD95B9EB487E}"/>
              </a:ext>
            </a:extLst>
          </p:cNvPr>
          <p:cNvSpPr>
            <a:spLocks noChangeShapeType="1"/>
          </p:cNvSpPr>
          <p:nvPr/>
        </p:nvSpPr>
        <p:spPr bwMode="auto">
          <a:xfrm flipH="1">
            <a:off x="4343400" y="3238558"/>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dirty="0">
              <a:solidFill>
                <a:schemeClr val="bg1">
                  <a:lumMod val="95000"/>
                  <a:lumOff val="5000"/>
                </a:schemeClr>
              </a:solidFill>
            </a:endParaRPr>
          </a:p>
        </p:txBody>
      </p:sp>
      <p:sp>
        <p:nvSpPr>
          <p:cNvPr id="70" name="Line 39">
            <a:extLst>
              <a:ext uri="{FF2B5EF4-FFF2-40B4-BE49-F238E27FC236}">
                <a16:creationId xmlns:a16="http://schemas.microsoft.com/office/drawing/2014/main" id="{2D4436C6-9DE6-4C6A-A02A-73C4039446DC}"/>
              </a:ext>
            </a:extLst>
          </p:cNvPr>
          <p:cNvSpPr>
            <a:spLocks noChangeShapeType="1"/>
          </p:cNvSpPr>
          <p:nvPr/>
        </p:nvSpPr>
        <p:spPr bwMode="auto">
          <a:xfrm>
            <a:off x="3871912" y="2724208"/>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71" name="Text Box 41">
            <a:extLst>
              <a:ext uri="{FF2B5EF4-FFF2-40B4-BE49-F238E27FC236}">
                <a16:creationId xmlns:a16="http://schemas.microsoft.com/office/drawing/2014/main" id="{9E8508E1-EA3B-40FE-82E4-9B382A715673}"/>
              </a:ext>
            </a:extLst>
          </p:cNvPr>
          <p:cNvSpPr txBox="1">
            <a:spLocks noChangeArrowheads="1"/>
          </p:cNvSpPr>
          <p:nvPr/>
        </p:nvSpPr>
        <p:spPr bwMode="auto">
          <a:xfrm>
            <a:off x="4857749" y="3581458"/>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2" name="Text Box 42">
            <a:extLst>
              <a:ext uri="{FF2B5EF4-FFF2-40B4-BE49-F238E27FC236}">
                <a16:creationId xmlns:a16="http://schemas.microsoft.com/office/drawing/2014/main" id="{551D3C81-1359-4935-820F-3CE96F6B71D5}"/>
              </a:ext>
            </a:extLst>
          </p:cNvPr>
          <p:cNvSpPr txBox="1">
            <a:spLocks noChangeArrowheads="1"/>
          </p:cNvSpPr>
          <p:nvPr/>
        </p:nvSpPr>
        <p:spPr bwMode="auto">
          <a:xfrm>
            <a:off x="972980" y="3940052"/>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73" name="Text Box 43">
            <a:extLst>
              <a:ext uri="{FF2B5EF4-FFF2-40B4-BE49-F238E27FC236}">
                <a16:creationId xmlns:a16="http://schemas.microsoft.com/office/drawing/2014/main" id="{748EB196-7E3D-4C54-BCD3-9459B839AA3F}"/>
              </a:ext>
            </a:extLst>
          </p:cNvPr>
          <p:cNvSpPr txBox="1">
            <a:spLocks noChangeArrowheads="1"/>
          </p:cNvSpPr>
          <p:nvPr/>
        </p:nvSpPr>
        <p:spPr bwMode="auto">
          <a:xfrm>
            <a:off x="1710221" y="3940052"/>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Line 44">
            <a:extLst>
              <a:ext uri="{FF2B5EF4-FFF2-40B4-BE49-F238E27FC236}">
                <a16:creationId xmlns:a16="http://schemas.microsoft.com/office/drawing/2014/main" id="{7BA1C26E-967F-4DFA-A2F2-E1A853CD10DF}"/>
              </a:ext>
            </a:extLst>
          </p:cNvPr>
          <p:cNvSpPr>
            <a:spLocks noChangeShapeType="1"/>
          </p:cNvSpPr>
          <p:nvPr/>
        </p:nvSpPr>
        <p:spPr bwMode="auto">
          <a:xfrm flipH="1">
            <a:off x="1380650" y="3752908"/>
            <a:ext cx="22098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75" name="Line 45">
            <a:extLst>
              <a:ext uri="{FF2B5EF4-FFF2-40B4-BE49-F238E27FC236}">
                <a16:creationId xmlns:a16="http://schemas.microsoft.com/office/drawing/2014/main" id="{BD548426-D566-43EC-83C1-F95A3599E1DC}"/>
              </a:ext>
            </a:extLst>
          </p:cNvPr>
          <p:cNvSpPr>
            <a:spLocks noChangeShapeType="1"/>
          </p:cNvSpPr>
          <p:nvPr/>
        </p:nvSpPr>
        <p:spPr bwMode="auto">
          <a:xfrm>
            <a:off x="1773080" y="3752908"/>
            <a:ext cx="22098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76" name="Text Box 46">
            <a:extLst>
              <a:ext uri="{FF2B5EF4-FFF2-40B4-BE49-F238E27FC236}">
                <a16:creationId xmlns:a16="http://schemas.microsoft.com/office/drawing/2014/main" id="{3E22DB93-3585-4909-AA18-BDB1414598B4}"/>
              </a:ext>
            </a:extLst>
          </p:cNvPr>
          <p:cNvSpPr txBox="1">
            <a:spLocks noChangeArrowheads="1"/>
          </p:cNvSpPr>
          <p:nvPr/>
        </p:nvSpPr>
        <p:spPr bwMode="auto">
          <a:xfrm>
            <a:off x="3600450" y="3942276"/>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7" name="Text Box 47">
            <a:extLst>
              <a:ext uri="{FF2B5EF4-FFF2-40B4-BE49-F238E27FC236}">
                <a16:creationId xmlns:a16="http://schemas.microsoft.com/office/drawing/2014/main" id="{4E28525A-150F-435E-85B4-F6D0EE613162}"/>
              </a:ext>
            </a:extLst>
          </p:cNvPr>
          <p:cNvSpPr txBox="1">
            <a:spLocks noChangeArrowheads="1"/>
          </p:cNvSpPr>
          <p:nvPr/>
        </p:nvSpPr>
        <p:spPr bwMode="auto">
          <a:xfrm>
            <a:off x="4629150" y="3942276"/>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8" name="Line 48">
            <a:extLst>
              <a:ext uri="{FF2B5EF4-FFF2-40B4-BE49-F238E27FC236}">
                <a16:creationId xmlns:a16="http://schemas.microsoft.com/office/drawing/2014/main" id="{E013D006-09A6-4E9A-9891-93B2F8D93516}"/>
              </a:ext>
            </a:extLst>
          </p:cNvPr>
          <p:cNvSpPr>
            <a:spLocks noChangeShapeType="1"/>
          </p:cNvSpPr>
          <p:nvPr/>
        </p:nvSpPr>
        <p:spPr bwMode="auto">
          <a:xfrm flipH="1">
            <a:off x="4057650" y="3752908"/>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79" name="Line 49">
            <a:extLst>
              <a:ext uri="{FF2B5EF4-FFF2-40B4-BE49-F238E27FC236}">
                <a16:creationId xmlns:a16="http://schemas.microsoft.com/office/drawing/2014/main" id="{F85BB3E0-597A-411E-9EA0-816D397AD614}"/>
              </a:ext>
            </a:extLst>
          </p:cNvPr>
          <p:cNvSpPr>
            <a:spLocks noChangeShapeType="1"/>
          </p:cNvSpPr>
          <p:nvPr/>
        </p:nvSpPr>
        <p:spPr bwMode="auto">
          <a:xfrm>
            <a:off x="4629150" y="3752908"/>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80" name="Line 37">
            <a:extLst>
              <a:ext uri="{FF2B5EF4-FFF2-40B4-BE49-F238E27FC236}">
                <a16:creationId xmlns:a16="http://schemas.microsoft.com/office/drawing/2014/main" id="{2081132C-4585-409C-BAB6-4F8528BA7534}"/>
              </a:ext>
            </a:extLst>
          </p:cNvPr>
          <p:cNvSpPr>
            <a:spLocks noChangeShapeType="1"/>
          </p:cNvSpPr>
          <p:nvPr/>
        </p:nvSpPr>
        <p:spPr bwMode="auto">
          <a:xfrm>
            <a:off x="4883467" y="3240190"/>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3" name="Rectangle 2">
            <a:extLst>
              <a:ext uri="{FF2B5EF4-FFF2-40B4-BE49-F238E27FC236}">
                <a16:creationId xmlns:a16="http://schemas.microsoft.com/office/drawing/2014/main" id="{EA1FDD94-8328-435C-8C8B-AFD11A100156}"/>
              </a:ext>
            </a:extLst>
          </p:cNvPr>
          <p:cNvSpPr/>
          <p:nvPr/>
        </p:nvSpPr>
        <p:spPr>
          <a:xfrm>
            <a:off x="5778338" y="2707301"/>
            <a:ext cx="2908462" cy="93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bg1">
                    <a:lumMod val="95000"/>
                    <a:lumOff val="5000"/>
                  </a:schemeClr>
                </a:solidFill>
                <a:latin typeface="Arial" panose="020B0604020202020204" pitchFamily="34" charset="0"/>
                <a:cs typeface="Arial" panose="020B0604020202020204" pitchFamily="34" charset="0"/>
              </a:rPr>
              <a:t>Resulting tree after  </a:t>
            </a:r>
            <a:r>
              <a:rPr lang="en-US" sz="2200" b="1" dirty="0">
                <a:solidFill>
                  <a:schemeClr val="bg1">
                    <a:lumMod val="95000"/>
                    <a:lumOff val="5000"/>
                  </a:schemeClr>
                </a:solidFill>
                <a:latin typeface="Arial" panose="020B0604020202020204" pitchFamily="34" charset="0"/>
                <a:cs typeface="Arial" panose="020B0604020202020204" pitchFamily="34" charset="0"/>
              </a:rPr>
              <a:t>23</a:t>
            </a:r>
            <a:r>
              <a:rPr lang="en-US" sz="2200" dirty="0">
                <a:solidFill>
                  <a:schemeClr val="bg1">
                    <a:lumMod val="95000"/>
                    <a:lumOff val="5000"/>
                  </a:schemeClr>
                </a:solidFill>
                <a:latin typeface="Arial" panose="020B0604020202020204" pitchFamily="34" charset="0"/>
                <a:cs typeface="Arial" panose="020B0604020202020204" pitchFamily="34" charset="0"/>
              </a:rPr>
              <a:t> is entered.</a:t>
            </a:r>
          </a:p>
          <a:p>
            <a:endParaRPr lang="en-US" sz="2200" dirty="0">
              <a:solidFill>
                <a:schemeClr val="bg1">
                  <a:lumMod val="95000"/>
                  <a:lumOff val="5000"/>
                </a:schemeClr>
              </a:solidFill>
              <a:latin typeface="Arial" panose="020B0604020202020204" pitchFamily="34" charset="0"/>
              <a:cs typeface="Arial" panose="020B0604020202020204" pitchFamily="34" charset="0"/>
            </a:endParaRPr>
          </a:p>
          <a:p>
            <a:r>
              <a:rPr lang="en-US" sz="2200" dirty="0">
                <a:solidFill>
                  <a:schemeClr val="bg1">
                    <a:lumMod val="95000"/>
                    <a:lumOff val="5000"/>
                  </a:schemeClr>
                </a:solidFill>
                <a:latin typeface="Arial" panose="020B0604020202020204" pitchFamily="34" charset="0"/>
                <a:cs typeface="Arial" panose="020B0604020202020204" pitchFamily="34" charset="0"/>
              </a:rPr>
              <a:t>Where would nodes be located if inserting </a:t>
            </a:r>
            <a:r>
              <a:rPr lang="en-US" sz="2200" b="1" dirty="0">
                <a:solidFill>
                  <a:schemeClr val="bg1">
                    <a:lumMod val="95000"/>
                    <a:lumOff val="5000"/>
                  </a:schemeClr>
                </a:solidFill>
                <a:latin typeface="Arial" panose="020B0604020202020204" pitchFamily="34" charset="0"/>
                <a:cs typeface="Arial" panose="020B0604020202020204" pitchFamily="34" charset="0"/>
              </a:rPr>
              <a:t>10</a:t>
            </a:r>
            <a:r>
              <a:rPr lang="en-US" sz="2200" dirty="0">
                <a:solidFill>
                  <a:schemeClr val="bg1">
                    <a:lumMod val="95000"/>
                    <a:lumOff val="5000"/>
                  </a:schemeClr>
                </a:solidFill>
                <a:latin typeface="Arial" panose="020B0604020202020204" pitchFamily="34" charset="0"/>
                <a:cs typeface="Arial" panose="020B0604020202020204" pitchFamily="34" charset="0"/>
              </a:rPr>
              <a:t>, </a:t>
            </a:r>
            <a:r>
              <a:rPr lang="en-US" sz="2200" b="1" dirty="0">
                <a:solidFill>
                  <a:schemeClr val="bg1">
                    <a:lumMod val="95000"/>
                    <a:lumOff val="5000"/>
                  </a:schemeClr>
                </a:solidFill>
                <a:latin typeface="Arial" panose="020B0604020202020204" pitchFamily="34" charset="0"/>
                <a:cs typeface="Arial" panose="020B0604020202020204" pitchFamily="34" charset="0"/>
              </a:rPr>
              <a:t>45</a:t>
            </a:r>
            <a:r>
              <a:rPr lang="en-US" sz="2200" dirty="0">
                <a:solidFill>
                  <a:schemeClr val="bg1">
                    <a:lumMod val="95000"/>
                    <a:lumOff val="5000"/>
                  </a:schemeClr>
                </a:solidFill>
                <a:latin typeface="Arial" panose="020B0604020202020204" pitchFamily="34" charset="0"/>
                <a:cs typeface="Arial" panose="020B0604020202020204" pitchFamily="34" charset="0"/>
              </a:rPr>
              <a:t>, </a:t>
            </a:r>
            <a:r>
              <a:rPr lang="en-US" sz="2200" b="1" dirty="0">
                <a:solidFill>
                  <a:schemeClr val="bg1">
                    <a:lumMod val="95000"/>
                    <a:lumOff val="5000"/>
                  </a:schemeClr>
                </a:solidFill>
                <a:latin typeface="Arial" panose="020B0604020202020204" pitchFamily="34" charset="0"/>
                <a:cs typeface="Arial" panose="020B0604020202020204" pitchFamily="34" charset="0"/>
              </a:rPr>
              <a:t>68</a:t>
            </a:r>
            <a:r>
              <a:rPr lang="en-US" sz="2200" dirty="0">
                <a:solidFill>
                  <a:schemeClr val="bg1">
                    <a:lumMod val="95000"/>
                    <a:lumOff val="5000"/>
                  </a:schemeClr>
                </a:solidFill>
                <a:latin typeface="Arial" panose="020B0604020202020204" pitchFamily="34" charset="0"/>
                <a:cs typeface="Arial" panose="020B0604020202020204" pitchFamily="34" charset="0"/>
              </a:rPr>
              <a:t>, and </a:t>
            </a:r>
            <a:r>
              <a:rPr lang="en-US" sz="2200" b="1" dirty="0">
                <a:solidFill>
                  <a:schemeClr val="bg1">
                    <a:lumMod val="95000"/>
                    <a:lumOff val="5000"/>
                  </a:schemeClr>
                </a:solidFill>
                <a:latin typeface="Arial" panose="020B0604020202020204" pitchFamily="34" charset="0"/>
                <a:cs typeface="Arial" panose="020B0604020202020204" pitchFamily="34" charset="0"/>
              </a:rPr>
              <a:t>99</a:t>
            </a:r>
            <a:r>
              <a:rPr lang="en-US" sz="2200"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40" name="Rectangle 26">
            <a:extLst>
              <a:ext uri="{FF2B5EF4-FFF2-40B4-BE49-F238E27FC236}">
                <a16:creationId xmlns:a16="http://schemas.microsoft.com/office/drawing/2014/main" id="{3D9E0F8E-C20E-4D65-887D-7790D3555CAF}"/>
              </a:ext>
            </a:extLst>
          </p:cNvPr>
          <p:cNvSpPr>
            <a:spLocks noChangeArrowheads="1"/>
          </p:cNvSpPr>
          <p:nvPr/>
        </p:nvSpPr>
        <p:spPr bwMode="auto">
          <a:xfrm>
            <a:off x="2462691" y="3589474"/>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23</a:t>
            </a:r>
          </a:p>
        </p:txBody>
      </p:sp>
      <p:sp>
        <p:nvSpPr>
          <p:cNvPr id="41" name="Rectangle 27">
            <a:extLst>
              <a:ext uri="{FF2B5EF4-FFF2-40B4-BE49-F238E27FC236}">
                <a16:creationId xmlns:a16="http://schemas.microsoft.com/office/drawing/2014/main" id="{BE3E79BD-6F82-4356-A7C1-0697090DD116}"/>
              </a:ext>
            </a:extLst>
          </p:cNvPr>
          <p:cNvSpPr>
            <a:spLocks noChangeArrowheads="1"/>
          </p:cNvSpPr>
          <p:nvPr/>
        </p:nvSpPr>
        <p:spPr bwMode="auto">
          <a:xfrm>
            <a:off x="2977041" y="3589474"/>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2" name="Rectangle 28">
            <a:extLst>
              <a:ext uri="{FF2B5EF4-FFF2-40B4-BE49-F238E27FC236}">
                <a16:creationId xmlns:a16="http://schemas.microsoft.com/office/drawing/2014/main" id="{CEBAF8B9-1C1C-4EE9-89A8-D6B4988CD23B}"/>
              </a:ext>
            </a:extLst>
          </p:cNvPr>
          <p:cNvSpPr>
            <a:spLocks noChangeArrowheads="1"/>
          </p:cNvSpPr>
          <p:nvPr/>
        </p:nvSpPr>
        <p:spPr bwMode="auto">
          <a:xfrm>
            <a:off x="2805591" y="3589474"/>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3" name="Text Box 42">
            <a:extLst>
              <a:ext uri="{FF2B5EF4-FFF2-40B4-BE49-F238E27FC236}">
                <a16:creationId xmlns:a16="http://schemas.microsoft.com/office/drawing/2014/main" id="{20EECF56-50FD-4CD1-8F11-625B68861D16}"/>
              </a:ext>
            </a:extLst>
          </p:cNvPr>
          <p:cNvSpPr txBox="1">
            <a:spLocks noChangeArrowheads="1"/>
          </p:cNvSpPr>
          <p:nvPr/>
        </p:nvSpPr>
        <p:spPr bwMode="auto">
          <a:xfrm>
            <a:off x="2291241" y="3948068"/>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44" name="Text Box 43">
            <a:extLst>
              <a:ext uri="{FF2B5EF4-FFF2-40B4-BE49-F238E27FC236}">
                <a16:creationId xmlns:a16="http://schemas.microsoft.com/office/drawing/2014/main" id="{49B7C0C3-8771-472D-9811-BB93BE413105}"/>
              </a:ext>
            </a:extLst>
          </p:cNvPr>
          <p:cNvSpPr txBox="1">
            <a:spLocks noChangeArrowheads="1"/>
          </p:cNvSpPr>
          <p:nvPr/>
        </p:nvSpPr>
        <p:spPr bwMode="auto">
          <a:xfrm>
            <a:off x="2921801" y="3948068"/>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5" name="Line 44">
            <a:extLst>
              <a:ext uri="{FF2B5EF4-FFF2-40B4-BE49-F238E27FC236}">
                <a16:creationId xmlns:a16="http://schemas.microsoft.com/office/drawing/2014/main" id="{88274104-739A-49D9-865B-A76B6909CA31}"/>
              </a:ext>
            </a:extLst>
          </p:cNvPr>
          <p:cNvSpPr>
            <a:spLocks noChangeShapeType="1"/>
          </p:cNvSpPr>
          <p:nvPr/>
        </p:nvSpPr>
        <p:spPr bwMode="auto">
          <a:xfrm flipH="1">
            <a:off x="2698911" y="3760924"/>
            <a:ext cx="22098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46" name="Line 45">
            <a:extLst>
              <a:ext uri="{FF2B5EF4-FFF2-40B4-BE49-F238E27FC236}">
                <a16:creationId xmlns:a16="http://schemas.microsoft.com/office/drawing/2014/main" id="{E6462BC5-52E2-4092-BDAA-619B5DFAF744}"/>
              </a:ext>
            </a:extLst>
          </p:cNvPr>
          <p:cNvSpPr>
            <a:spLocks noChangeShapeType="1"/>
          </p:cNvSpPr>
          <p:nvPr/>
        </p:nvSpPr>
        <p:spPr bwMode="auto">
          <a:xfrm>
            <a:off x="3091341" y="3760924"/>
            <a:ext cx="22098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sz="1800">
              <a:solidFill>
                <a:schemeClr val="bg1">
                  <a:lumMod val="95000"/>
                  <a:lumOff val="5000"/>
                </a:schemeClr>
              </a:solidFill>
            </a:endParaRPr>
          </a:p>
        </p:txBody>
      </p:sp>
      <p:sp>
        <p:nvSpPr>
          <p:cNvPr id="47" name="Rectangle 46">
            <a:extLst>
              <a:ext uri="{FF2B5EF4-FFF2-40B4-BE49-F238E27FC236}">
                <a16:creationId xmlns:a16="http://schemas.microsoft.com/office/drawing/2014/main" id="{61BEC5D1-1DCA-4F98-AD9F-CFCF1508E31E}"/>
              </a:ext>
            </a:extLst>
          </p:cNvPr>
          <p:cNvSpPr/>
          <p:nvPr/>
        </p:nvSpPr>
        <p:spPr>
          <a:xfrm>
            <a:off x="3786187" y="1994686"/>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274559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Insertion Detail - External</a:t>
            </a:r>
            <a:endParaRPr lang="en-US" altLang="en-US" sz="2400" dirty="0">
              <a:solidFill>
                <a:srgbClr val="FFFF99"/>
              </a:solidFill>
              <a:latin typeface="Century Gothic" panose="020B0502020202020204" pitchFamily="34" charset="0"/>
            </a:endParaRP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781050" y="1306830"/>
            <a:ext cx="7581900" cy="3398520"/>
          </a:xfrm>
        </p:spPr>
        <p:txBody>
          <a:bodyPr>
            <a:noAutofit/>
          </a:bodyPr>
          <a:lstStyle/>
          <a:p>
            <a:pPr marL="0" indent="0">
              <a:lnSpc>
                <a:spcPct val="90000"/>
              </a:lnSpc>
              <a:spcBef>
                <a:spcPts val="0"/>
              </a:spcBef>
              <a:buNone/>
            </a:pPr>
            <a:r>
              <a:rPr lang="en-US" sz="2400" dirty="0">
                <a:latin typeface="Arial" panose="020B0604020202020204" pitchFamily="34" charset="0"/>
                <a:cs typeface="Arial" panose="020B0604020202020204" pitchFamily="34" charset="0"/>
              </a:rPr>
              <a:t>Create a  </a:t>
            </a:r>
            <a:r>
              <a:rPr lang="en-US" sz="2600" b="1" dirty="0">
                <a:solidFill>
                  <a:srgbClr val="FFFF00"/>
                </a:solidFill>
                <a:latin typeface="Courier New" panose="02070309020205020404" pitchFamily="49" charset="0"/>
                <a:cs typeface="Courier New" panose="02070309020205020404" pitchFamily="49" charset="0"/>
              </a:rPr>
              <a:t>public</a:t>
            </a:r>
            <a:r>
              <a:rPr lang="en-US" sz="26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version of the  </a:t>
            </a:r>
            <a:r>
              <a:rPr lang="en-US" sz="2600" b="1" dirty="0">
                <a:latin typeface="Courier New" panose="02070309020205020404" pitchFamily="49" charset="0"/>
                <a:cs typeface="Courier New" panose="02070309020205020404" pitchFamily="49" charset="0"/>
              </a:rPr>
              <a:t>insert </a:t>
            </a:r>
            <a:r>
              <a:rPr lang="en-US" sz="2400" dirty="0">
                <a:latin typeface="Arial" panose="020B0604020202020204" pitchFamily="34" charset="0"/>
                <a:cs typeface="Arial" panose="020B0604020202020204" pitchFamily="34" charset="0"/>
              </a:rPr>
              <a:t>function available </a:t>
            </a:r>
            <a:r>
              <a:rPr lang="en-US" sz="2400" i="1" dirty="0">
                <a:latin typeface="Arial" panose="020B0604020202020204" pitchFamily="34" charset="0"/>
                <a:cs typeface="Arial" panose="020B0604020202020204" pitchFamily="34" charset="0"/>
              </a:rPr>
              <a:t>outside</a:t>
            </a:r>
            <a:r>
              <a:rPr lang="en-US" sz="2400" dirty="0">
                <a:latin typeface="Arial" panose="020B0604020202020204" pitchFamily="34" charset="0"/>
                <a:cs typeface="Arial" panose="020B0604020202020204" pitchFamily="34" charset="0"/>
              </a:rPr>
              <a:t> of the class:</a:t>
            </a:r>
            <a:endParaRPr lang="en-US" sz="2600" b="1" dirty="0">
              <a:solidFill>
                <a:srgbClr val="FFFF00"/>
              </a:solidFill>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2600" b="1" dirty="0">
              <a:latin typeface="Courier New" panose="02070309020205020404" pitchFamily="49" charset="0"/>
              <a:cs typeface="Courier New" panose="02070309020205020404" pitchFamily="49" charset="0"/>
            </a:endParaRPr>
          </a:p>
          <a:p>
            <a:pPr marL="0" indent="1431925">
              <a:lnSpc>
                <a:spcPct val="90000"/>
              </a:lnSpc>
              <a:spcBef>
                <a:spcPts val="0"/>
              </a:spcBef>
              <a:buNone/>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latin typeface="Courier New" panose="02070309020205020404" pitchFamily="49" charset="0"/>
                <a:cs typeface="Courier New" panose="02070309020205020404" pitchFamily="49" charset="0"/>
              </a:rPr>
              <a:t> insert(</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latin typeface="Courier New" panose="02070309020205020404" pitchFamily="49" charset="0"/>
                <a:cs typeface="Courier New" panose="02070309020205020404" pitchFamily="49" charset="0"/>
              </a:rPr>
              <a:t> num) {</a:t>
            </a:r>
          </a:p>
          <a:p>
            <a:pPr marL="0" indent="1431925">
              <a:lnSpc>
                <a:spcPct val="90000"/>
              </a:lnSpc>
              <a:spcBef>
                <a:spcPts val="0"/>
              </a:spcBef>
              <a:buNone/>
            </a:pPr>
            <a:r>
              <a:rPr lang="en-US" sz="2600" b="1" dirty="0">
                <a:latin typeface="Courier New" panose="02070309020205020404" pitchFamily="49" charset="0"/>
                <a:cs typeface="Courier New" panose="02070309020205020404" pitchFamily="49" charset="0"/>
              </a:rPr>
              <a:t>    insert(root, num) ;</a:t>
            </a:r>
          </a:p>
          <a:p>
            <a:pPr marL="0" indent="1431925">
              <a:lnSpc>
                <a:spcPct val="90000"/>
              </a:lnSpc>
              <a:spcBef>
                <a:spcPts val="0"/>
              </a:spcBef>
              <a:buNone/>
            </a:pPr>
            <a:r>
              <a:rPr lang="en-US" sz="2600" b="1" dirty="0">
                <a:latin typeface="Courier New" panose="02070309020205020404" pitchFamily="49" charset="0"/>
                <a:cs typeface="Courier New" panose="02070309020205020404" pitchFamily="49" charset="0"/>
              </a:rPr>
              <a:t>}</a:t>
            </a:r>
          </a:p>
          <a:p>
            <a:pPr marL="0" indent="2003425">
              <a:lnSpc>
                <a:spcPct val="90000"/>
              </a:lnSpc>
              <a:spcBef>
                <a:spcPts val="0"/>
              </a:spcBef>
              <a:buNone/>
            </a:pPr>
            <a:endParaRPr lang="en-US" altLang="en-US" sz="2600" b="1"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altLang="en-US" sz="2400" dirty="0">
                <a:latin typeface="Arial" panose="020B0604020202020204" pitchFamily="34" charset="0"/>
                <a:cs typeface="Arial" panose="020B0604020202020204" pitchFamily="34" charset="0"/>
              </a:rPr>
              <a:t>This version starts at the top of the binary search tree, then calls the  </a:t>
            </a:r>
            <a:r>
              <a:rPr lang="en-US" altLang="en-US" sz="2600" b="1" dirty="0">
                <a:solidFill>
                  <a:srgbClr val="FFFF00"/>
                </a:solidFill>
                <a:latin typeface="Courier New" panose="02070309020205020404" pitchFamily="49" charset="0"/>
                <a:cs typeface="Courier New" panose="02070309020205020404" pitchFamily="49" charset="0"/>
              </a:rPr>
              <a:t>private</a:t>
            </a:r>
            <a:r>
              <a:rPr lang="en-US" altLang="en-US" sz="2400" dirty="0">
                <a:latin typeface="Arial" panose="020B0604020202020204" pitchFamily="34" charset="0"/>
                <a:cs typeface="Arial" panose="020B0604020202020204" pitchFamily="34" charset="0"/>
              </a:rPr>
              <a:t>  recursive version.</a:t>
            </a:r>
          </a:p>
        </p:txBody>
      </p:sp>
    </p:spTree>
    <p:extLst>
      <p:ext uri="{BB962C8B-B14F-4D97-AF65-F5344CB8AC3E}">
        <p14:creationId xmlns:p14="http://schemas.microsoft.com/office/powerpoint/2010/main" val="16669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D52EA135-6024-49B5-9854-DCCE02420542}"/>
              </a:ext>
            </a:extLst>
          </p:cNvPr>
          <p:cNvSpPr>
            <a:spLocks noGrp="1" noChangeArrowheads="1"/>
          </p:cNvSpPr>
          <p:nvPr>
            <p:ph idx="1"/>
          </p:nvPr>
        </p:nvSpPr>
        <p:spPr>
          <a:xfrm>
            <a:off x="1057275" y="1293644"/>
            <a:ext cx="5829300" cy="3143250"/>
          </a:xfrm>
        </p:spPr>
        <p:txBody>
          <a:bodyPr>
            <a:noAutofit/>
          </a:bodyPr>
          <a:lstStyle/>
          <a:p>
            <a:pPr eaLnBrk="1" hangingPunct="1">
              <a:buClr>
                <a:schemeClr val="tx1"/>
              </a:buClr>
            </a:pPr>
            <a:r>
              <a:rPr lang="en-US" altLang="en-US" sz="2400" i="1" dirty="0">
                <a:solidFill>
                  <a:schemeClr val="bg1">
                    <a:lumMod val="95000"/>
                    <a:lumOff val="5000"/>
                  </a:schemeClr>
                </a:solidFill>
                <a:latin typeface="Arial" panose="020B0604020202020204" pitchFamily="34" charset="0"/>
                <a:cs typeface="Arial" panose="020B0604020202020204" pitchFamily="34" charset="0"/>
              </a:rPr>
              <a:t>Binary tree</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 nonlinear data structure in which each node may point to 0, 1, or two other nodes.</a:t>
            </a:r>
          </a:p>
          <a:p>
            <a:pPr eaLnBrk="1" hangingPunct="1">
              <a:buClr>
                <a:schemeClr val="tx1"/>
              </a:buCl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nodes which a node</a:t>
            </a:r>
          </a:p>
          <a:p>
            <a:pPr eaLnBrk="1" hangingPunct="1">
              <a:spcBef>
                <a:spcPct val="0"/>
              </a:spcBef>
              <a:buClr>
                <a:schemeClr val="tx1"/>
              </a:buClr>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N</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points to are the</a:t>
            </a:r>
          </a:p>
          <a:p>
            <a:pPr eaLnBrk="1" hangingPunct="1">
              <a:spcBef>
                <a:spcPct val="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(left or right)</a:t>
            </a:r>
          </a:p>
          <a:p>
            <a:pPr eaLnBrk="1" hangingPunct="1">
              <a:spcBef>
                <a:spcPct val="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children</a:t>
            </a:r>
          </a:p>
          <a:p>
            <a:pPr eaLnBrk="1" hangingPunct="1">
              <a:spcBef>
                <a:spcPct val="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of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N.</a:t>
            </a:r>
          </a:p>
        </p:txBody>
      </p:sp>
      <p:sp>
        <p:nvSpPr>
          <p:cNvPr id="2" name="Rectangle 2">
            <a:extLst>
              <a:ext uri="{FF2B5EF4-FFF2-40B4-BE49-F238E27FC236}">
                <a16:creationId xmlns:a16="http://schemas.microsoft.com/office/drawing/2014/main" id="{FDB142DE-5CAD-4440-9105-D5B979A73C8B}"/>
              </a:ext>
            </a:extLst>
          </p:cNvPr>
          <p:cNvSpPr>
            <a:spLocks noGrp="1" noChangeArrowheads="1"/>
          </p:cNvSpPr>
          <p:nvPr>
            <p:ph type="title"/>
          </p:nvPr>
        </p:nvSpPr>
        <p:spPr>
          <a:xfrm>
            <a:off x="800100" y="342900"/>
            <a:ext cx="7543800" cy="857250"/>
          </a:xfrm>
        </p:spPr>
        <p:txBody>
          <a:bodyPr>
            <a:noAutofit/>
          </a:bodyPr>
          <a:lstStyle/>
          <a:p>
            <a:pPr eaLnBrk="1" hangingPunct="1"/>
            <a:r>
              <a:rPr lang="en-US" altLang="en-US" sz="2800" dirty="0">
                <a:solidFill>
                  <a:srgbClr val="C00000"/>
                </a:solidFill>
                <a:latin typeface="Century Gothic" panose="020B0502020202020204" pitchFamily="34" charset="0"/>
              </a:rPr>
              <a:t>Definition and Application of Binary Trees</a:t>
            </a:r>
          </a:p>
        </p:txBody>
      </p:sp>
      <p:sp>
        <p:nvSpPr>
          <p:cNvPr id="5" name="Rectangle 4">
            <a:extLst>
              <a:ext uri="{FF2B5EF4-FFF2-40B4-BE49-F238E27FC236}">
                <a16:creationId xmlns:a16="http://schemas.microsoft.com/office/drawing/2014/main" id="{030103ED-8A01-4FC2-8670-DA792687216F}"/>
              </a:ext>
            </a:extLst>
          </p:cNvPr>
          <p:cNvSpPr>
            <a:spLocks noChangeArrowheads="1"/>
          </p:cNvSpPr>
          <p:nvPr/>
        </p:nvSpPr>
        <p:spPr bwMode="auto">
          <a:xfrm>
            <a:off x="5486399" y="2333413"/>
            <a:ext cx="342901"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 name="Rectangle 17">
            <a:extLst>
              <a:ext uri="{FF2B5EF4-FFF2-40B4-BE49-F238E27FC236}">
                <a16:creationId xmlns:a16="http://schemas.microsoft.com/office/drawing/2014/main" id="{28C3B479-8457-4C8A-825B-962C8A558E80}"/>
              </a:ext>
            </a:extLst>
          </p:cNvPr>
          <p:cNvSpPr>
            <a:spLocks noChangeArrowheads="1"/>
          </p:cNvSpPr>
          <p:nvPr/>
        </p:nvSpPr>
        <p:spPr bwMode="auto">
          <a:xfrm>
            <a:off x="5314950" y="2904913"/>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18">
            <a:extLst>
              <a:ext uri="{FF2B5EF4-FFF2-40B4-BE49-F238E27FC236}">
                <a16:creationId xmlns:a16="http://schemas.microsoft.com/office/drawing/2014/main" id="{C41B3F33-B026-45AC-BCE4-2D38CAEB5786}"/>
              </a:ext>
            </a:extLst>
          </p:cNvPr>
          <p:cNvSpPr>
            <a:spLocks noChangeArrowheads="1"/>
          </p:cNvSpPr>
          <p:nvPr/>
        </p:nvSpPr>
        <p:spPr bwMode="auto">
          <a:xfrm>
            <a:off x="5829300" y="290491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 name="Rectangle 19">
            <a:extLst>
              <a:ext uri="{FF2B5EF4-FFF2-40B4-BE49-F238E27FC236}">
                <a16:creationId xmlns:a16="http://schemas.microsoft.com/office/drawing/2014/main" id="{4C1E2B79-880B-4333-BBC4-9512C17558E6}"/>
              </a:ext>
            </a:extLst>
          </p:cNvPr>
          <p:cNvSpPr>
            <a:spLocks noChangeArrowheads="1"/>
          </p:cNvSpPr>
          <p:nvPr/>
        </p:nvSpPr>
        <p:spPr bwMode="auto">
          <a:xfrm>
            <a:off x="5657850" y="290491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20">
            <a:extLst>
              <a:ext uri="{FF2B5EF4-FFF2-40B4-BE49-F238E27FC236}">
                <a16:creationId xmlns:a16="http://schemas.microsoft.com/office/drawing/2014/main" id="{99FAB733-6D19-4FD2-9C0B-2CF0ED30E923}"/>
              </a:ext>
            </a:extLst>
          </p:cNvPr>
          <p:cNvSpPr>
            <a:spLocks noChangeArrowheads="1"/>
          </p:cNvSpPr>
          <p:nvPr/>
        </p:nvSpPr>
        <p:spPr bwMode="auto">
          <a:xfrm>
            <a:off x="6343650" y="3419263"/>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21">
            <a:extLst>
              <a:ext uri="{FF2B5EF4-FFF2-40B4-BE49-F238E27FC236}">
                <a16:creationId xmlns:a16="http://schemas.microsoft.com/office/drawing/2014/main" id="{DEE63F93-DE11-41EA-B11B-69299397D8EE}"/>
              </a:ext>
            </a:extLst>
          </p:cNvPr>
          <p:cNvSpPr>
            <a:spLocks noChangeArrowheads="1"/>
          </p:cNvSpPr>
          <p:nvPr/>
        </p:nvSpPr>
        <p:spPr bwMode="auto">
          <a:xfrm>
            <a:off x="6858000" y="341926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 name="Rectangle 22">
            <a:extLst>
              <a:ext uri="{FF2B5EF4-FFF2-40B4-BE49-F238E27FC236}">
                <a16:creationId xmlns:a16="http://schemas.microsoft.com/office/drawing/2014/main" id="{39E98C0A-F0C0-4747-83E6-21128FD6EAF3}"/>
              </a:ext>
            </a:extLst>
          </p:cNvPr>
          <p:cNvSpPr>
            <a:spLocks noChangeArrowheads="1"/>
          </p:cNvSpPr>
          <p:nvPr/>
        </p:nvSpPr>
        <p:spPr bwMode="auto">
          <a:xfrm>
            <a:off x="6686550" y="341926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 name="Rectangle 23">
            <a:extLst>
              <a:ext uri="{FF2B5EF4-FFF2-40B4-BE49-F238E27FC236}">
                <a16:creationId xmlns:a16="http://schemas.microsoft.com/office/drawing/2014/main" id="{9BFC9C5F-52B0-4B48-A782-3B16C76A58AB}"/>
              </a:ext>
            </a:extLst>
          </p:cNvPr>
          <p:cNvSpPr>
            <a:spLocks noChangeArrowheads="1"/>
          </p:cNvSpPr>
          <p:nvPr/>
        </p:nvSpPr>
        <p:spPr bwMode="auto">
          <a:xfrm>
            <a:off x="4572000" y="3419263"/>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3" name="Rectangle 24">
            <a:extLst>
              <a:ext uri="{FF2B5EF4-FFF2-40B4-BE49-F238E27FC236}">
                <a16:creationId xmlns:a16="http://schemas.microsoft.com/office/drawing/2014/main" id="{952445AA-6071-4087-B206-E106E28C5095}"/>
              </a:ext>
            </a:extLst>
          </p:cNvPr>
          <p:cNvSpPr>
            <a:spLocks noChangeArrowheads="1"/>
          </p:cNvSpPr>
          <p:nvPr/>
        </p:nvSpPr>
        <p:spPr bwMode="auto">
          <a:xfrm>
            <a:off x="5086350" y="341926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4" name="Rectangle 25">
            <a:extLst>
              <a:ext uri="{FF2B5EF4-FFF2-40B4-BE49-F238E27FC236}">
                <a16:creationId xmlns:a16="http://schemas.microsoft.com/office/drawing/2014/main" id="{DE04A095-1EF2-4E51-9F0E-2486406754E5}"/>
              </a:ext>
            </a:extLst>
          </p:cNvPr>
          <p:cNvSpPr>
            <a:spLocks noChangeArrowheads="1"/>
          </p:cNvSpPr>
          <p:nvPr/>
        </p:nvSpPr>
        <p:spPr bwMode="auto">
          <a:xfrm>
            <a:off x="4914900" y="341926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5" name="Rectangle 26">
            <a:extLst>
              <a:ext uri="{FF2B5EF4-FFF2-40B4-BE49-F238E27FC236}">
                <a16:creationId xmlns:a16="http://schemas.microsoft.com/office/drawing/2014/main" id="{3FC8FA2D-5EED-4F24-AB61-FE65945571B7}"/>
              </a:ext>
            </a:extLst>
          </p:cNvPr>
          <p:cNvSpPr>
            <a:spLocks noChangeArrowheads="1"/>
          </p:cNvSpPr>
          <p:nvPr/>
        </p:nvSpPr>
        <p:spPr bwMode="auto">
          <a:xfrm>
            <a:off x="4171950" y="3933613"/>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6" name="Rectangle 27">
            <a:extLst>
              <a:ext uri="{FF2B5EF4-FFF2-40B4-BE49-F238E27FC236}">
                <a16:creationId xmlns:a16="http://schemas.microsoft.com/office/drawing/2014/main" id="{F62A353B-1413-4AB5-A5D6-77B0C96847D1}"/>
              </a:ext>
            </a:extLst>
          </p:cNvPr>
          <p:cNvSpPr>
            <a:spLocks noChangeArrowheads="1"/>
          </p:cNvSpPr>
          <p:nvPr/>
        </p:nvSpPr>
        <p:spPr bwMode="auto">
          <a:xfrm>
            <a:off x="4686300" y="393361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7" name="Rectangle 28">
            <a:extLst>
              <a:ext uri="{FF2B5EF4-FFF2-40B4-BE49-F238E27FC236}">
                <a16:creationId xmlns:a16="http://schemas.microsoft.com/office/drawing/2014/main" id="{D642A4B6-BC0F-4F6A-95E6-F36D019A2689}"/>
              </a:ext>
            </a:extLst>
          </p:cNvPr>
          <p:cNvSpPr>
            <a:spLocks noChangeArrowheads="1"/>
          </p:cNvSpPr>
          <p:nvPr/>
        </p:nvSpPr>
        <p:spPr bwMode="auto">
          <a:xfrm>
            <a:off x="4514850" y="393361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8" name="Rectangle 29">
            <a:extLst>
              <a:ext uri="{FF2B5EF4-FFF2-40B4-BE49-F238E27FC236}">
                <a16:creationId xmlns:a16="http://schemas.microsoft.com/office/drawing/2014/main" id="{82B032C6-1870-4D67-89EC-E25CE873C136}"/>
              </a:ext>
            </a:extLst>
          </p:cNvPr>
          <p:cNvSpPr>
            <a:spLocks noChangeArrowheads="1"/>
          </p:cNvSpPr>
          <p:nvPr/>
        </p:nvSpPr>
        <p:spPr bwMode="auto">
          <a:xfrm>
            <a:off x="6057900" y="3933613"/>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9" name="Rectangle 30">
            <a:extLst>
              <a:ext uri="{FF2B5EF4-FFF2-40B4-BE49-F238E27FC236}">
                <a16:creationId xmlns:a16="http://schemas.microsoft.com/office/drawing/2014/main" id="{AC2B6150-4F8A-4E2E-9A5A-91B7D7BC7469}"/>
              </a:ext>
            </a:extLst>
          </p:cNvPr>
          <p:cNvSpPr>
            <a:spLocks noChangeArrowheads="1"/>
          </p:cNvSpPr>
          <p:nvPr/>
        </p:nvSpPr>
        <p:spPr bwMode="auto">
          <a:xfrm>
            <a:off x="6572250" y="393361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0" name="Rectangle 31">
            <a:extLst>
              <a:ext uri="{FF2B5EF4-FFF2-40B4-BE49-F238E27FC236}">
                <a16:creationId xmlns:a16="http://schemas.microsoft.com/office/drawing/2014/main" id="{5CBDF895-311E-4FD4-9D2A-EF4D969FD0D4}"/>
              </a:ext>
            </a:extLst>
          </p:cNvPr>
          <p:cNvSpPr>
            <a:spLocks noChangeArrowheads="1"/>
          </p:cNvSpPr>
          <p:nvPr/>
        </p:nvSpPr>
        <p:spPr bwMode="auto">
          <a:xfrm>
            <a:off x="6400800" y="393361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1" name="Line 33">
            <a:extLst>
              <a:ext uri="{FF2B5EF4-FFF2-40B4-BE49-F238E27FC236}">
                <a16:creationId xmlns:a16="http://schemas.microsoft.com/office/drawing/2014/main" id="{AFCAEEDA-D36E-4FCD-A122-A9F4C2826E0C}"/>
              </a:ext>
            </a:extLst>
          </p:cNvPr>
          <p:cNvSpPr>
            <a:spLocks noChangeShapeType="1"/>
          </p:cNvSpPr>
          <p:nvPr/>
        </p:nvSpPr>
        <p:spPr bwMode="auto">
          <a:xfrm>
            <a:off x="5657850" y="2504863"/>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2" name="Line 34">
            <a:extLst>
              <a:ext uri="{FF2B5EF4-FFF2-40B4-BE49-F238E27FC236}">
                <a16:creationId xmlns:a16="http://schemas.microsoft.com/office/drawing/2014/main" id="{27BDE4D2-FB33-473B-A125-8C119832E8B1}"/>
              </a:ext>
            </a:extLst>
          </p:cNvPr>
          <p:cNvSpPr>
            <a:spLocks noChangeShapeType="1"/>
          </p:cNvSpPr>
          <p:nvPr/>
        </p:nvSpPr>
        <p:spPr bwMode="auto">
          <a:xfrm flipH="1">
            <a:off x="4914899" y="3076363"/>
            <a:ext cx="828673"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4" name="Line 36">
            <a:extLst>
              <a:ext uri="{FF2B5EF4-FFF2-40B4-BE49-F238E27FC236}">
                <a16:creationId xmlns:a16="http://schemas.microsoft.com/office/drawing/2014/main" id="{E7C13F26-DCF0-4231-8A80-6FC8556385E3}"/>
              </a:ext>
            </a:extLst>
          </p:cNvPr>
          <p:cNvSpPr>
            <a:spLocks noChangeShapeType="1"/>
          </p:cNvSpPr>
          <p:nvPr/>
        </p:nvSpPr>
        <p:spPr bwMode="auto">
          <a:xfrm flipH="1">
            <a:off x="4514850" y="3590713"/>
            <a:ext cx="485775"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5" name="Line 37">
            <a:extLst>
              <a:ext uri="{FF2B5EF4-FFF2-40B4-BE49-F238E27FC236}">
                <a16:creationId xmlns:a16="http://schemas.microsoft.com/office/drawing/2014/main" id="{ABF7D37B-4EDB-4F4B-B2A9-5A72E9E6DE2F}"/>
              </a:ext>
            </a:extLst>
          </p:cNvPr>
          <p:cNvSpPr>
            <a:spLocks noChangeShapeType="1"/>
          </p:cNvSpPr>
          <p:nvPr/>
        </p:nvSpPr>
        <p:spPr bwMode="auto">
          <a:xfrm>
            <a:off x="5172074" y="3590713"/>
            <a:ext cx="200025"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6" name="Line 38">
            <a:extLst>
              <a:ext uri="{FF2B5EF4-FFF2-40B4-BE49-F238E27FC236}">
                <a16:creationId xmlns:a16="http://schemas.microsoft.com/office/drawing/2014/main" id="{35780E72-3CC3-44E7-BDFA-00B8AFFEBEC1}"/>
              </a:ext>
            </a:extLst>
          </p:cNvPr>
          <p:cNvSpPr>
            <a:spLocks noChangeShapeType="1"/>
          </p:cNvSpPr>
          <p:nvPr/>
        </p:nvSpPr>
        <p:spPr bwMode="auto">
          <a:xfrm flipH="1">
            <a:off x="6400800" y="3590713"/>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27" name="Line 39">
            <a:extLst>
              <a:ext uri="{FF2B5EF4-FFF2-40B4-BE49-F238E27FC236}">
                <a16:creationId xmlns:a16="http://schemas.microsoft.com/office/drawing/2014/main" id="{C4FBACD4-6DC0-48B9-B8EC-50CC2A4D50CF}"/>
              </a:ext>
            </a:extLst>
          </p:cNvPr>
          <p:cNvSpPr>
            <a:spLocks noChangeShapeType="1"/>
          </p:cNvSpPr>
          <p:nvPr/>
        </p:nvSpPr>
        <p:spPr bwMode="auto">
          <a:xfrm>
            <a:off x="5929312" y="3076363"/>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8" name="Text Box 40">
            <a:extLst>
              <a:ext uri="{FF2B5EF4-FFF2-40B4-BE49-F238E27FC236}">
                <a16:creationId xmlns:a16="http://schemas.microsoft.com/office/drawing/2014/main" id="{9CC0AC21-6022-4C8C-9698-4AE469211071}"/>
              </a:ext>
            </a:extLst>
          </p:cNvPr>
          <p:cNvSpPr txBox="1">
            <a:spLocks noChangeArrowheads="1"/>
          </p:cNvSpPr>
          <p:nvPr/>
        </p:nvSpPr>
        <p:spPr bwMode="auto">
          <a:xfrm>
            <a:off x="5131594" y="3976476"/>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29" name="Text Box 41">
            <a:extLst>
              <a:ext uri="{FF2B5EF4-FFF2-40B4-BE49-F238E27FC236}">
                <a16:creationId xmlns:a16="http://schemas.microsoft.com/office/drawing/2014/main" id="{27710729-6417-47BE-A938-185FCCCF4A7F}"/>
              </a:ext>
            </a:extLst>
          </p:cNvPr>
          <p:cNvSpPr txBox="1">
            <a:spLocks noChangeArrowheads="1"/>
          </p:cNvSpPr>
          <p:nvPr/>
        </p:nvSpPr>
        <p:spPr bwMode="auto">
          <a:xfrm>
            <a:off x="6915149" y="3933613"/>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0" name="Text Box 42">
            <a:extLst>
              <a:ext uri="{FF2B5EF4-FFF2-40B4-BE49-F238E27FC236}">
                <a16:creationId xmlns:a16="http://schemas.microsoft.com/office/drawing/2014/main" id="{3A775BD2-F093-4F39-9577-5C5853A622A6}"/>
              </a:ext>
            </a:extLst>
          </p:cNvPr>
          <p:cNvSpPr txBox="1">
            <a:spLocks noChangeArrowheads="1"/>
          </p:cNvSpPr>
          <p:nvPr/>
        </p:nvSpPr>
        <p:spPr bwMode="auto">
          <a:xfrm>
            <a:off x="3805238" y="4390813"/>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31" name="Text Box 43">
            <a:extLst>
              <a:ext uri="{FF2B5EF4-FFF2-40B4-BE49-F238E27FC236}">
                <a16:creationId xmlns:a16="http://schemas.microsoft.com/office/drawing/2014/main" id="{94899DAA-7E20-48B4-B9E7-FF48B3FEAA8D}"/>
              </a:ext>
            </a:extLst>
          </p:cNvPr>
          <p:cNvSpPr txBox="1">
            <a:spLocks noChangeArrowheads="1"/>
          </p:cNvSpPr>
          <p:nvPr/>
        </p:nvSpPr>
        <p:spPr bwMode="auto">
          <a:xfrm>
            <a:off x="4800599" y="4390813"/>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2" name="Line 44">
            <a:extLst>
              <a:ext uri="{FF2B5EF4-FFF2-40B4-BE49-F238E27FC236}">
                <a16:creationId xmlns:a16="http://schemas.microsoft.com/office/drawing/2014/main" id="{43EE9B92-E0B7-491E-A7F4-D7F00624EDB6}"/>
              </a:ext>
            </a:extLst>
          </p:cNvPr>
          <p:cNvSpPr>
            <a:spLocks noChangeShapeType="1"/>
          </p:cNvSpPr>
          <p:nvPr/>
        </p:nvSpPr>
        <p:spPr bwMode="auto">
          <a:xfrm flipH="1">
            <a:off x="4229100" y="4105063"/>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3" name="Line 45">
            <a:extLst>
              <a:ext uri="{FF2B5EF4-FFF2-40B4-BE49-F238E27FC236}">
                <a16:creationId xmlns:a16="http://schemas.microsoft.com/office/drawing/2014/main" id="{DC570BEC-1D7E-47E3-9E4C-F5525C8968E9}"/>
              </a:ext>
            </a:extLst>
          </p:cNvPr>
          <p:cNvSpPr>
            <a:spLocks noChangeShapeType="1"/>
          </p:cNvSpPr>
          <p:nvPr/>
        </p:nvSpPr>
        <p:spPr bwMode="auto">
          <a:xfrm>
            <a:off x="4800599" y="4105063"/>
            <a:ext cx="285751"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4" name="Text Box 46">
            <a:extLst>
              <a:ext uri="{FF2B5EF4-FFF2-40B4-BE49-F238E27FC236}">
                <a16:creationId xmlns:a16="http://schemas.microsoft.com/office/drawing/2014/main" id="{938429A5-FF0D-4823-80B5-ECE018B6A3B4}"/>
              </a:ext>
            </a:extLst>
          </p:cNvPr>
          <p:cNvSpPr txBox="1">
            <a:spLocks noChangeArrowheads="1"/>
          </p:cNvSpPr>
          <p:nvPr/>
        </p:nvSpPr>
        <p:spPr bwMode="auto">
          <a:xfrm>
            <a:off x="5657850" y="4390813"/>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5" name="Text Box 47">
            <a:extLst>
              <a:ext uri="{FF2B5EF4-FFF2-40B4-BE49-F238E27FC236}">
                <a16:creationId xmlns:a16="http://schemas.microsoft.com/office/drawing/2014/main" id="{C5204F36-0C64-4224-9CBA-F82D839829E3}"/>
              </a:ext>
            </a:extLst>
          </p:cNvPr>
          <p:cNvSpPr txBox="1">
            <a:spLocks noChangeArrowheads="1"/>
          </p:cNvSpPr>
          <p:nvPr/>
        </p:nvSpPr>
        <p:spPr bwMode="auto">
          <a:xfrm>
            <a:off x="6686550" y="4390813"/>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6" name="Line 48">
            <a:extLst>
              <a:ext uri="{FF2B5EF4-FFF2-40B4-BE49-F238E27FC236}">
                <a16:creationId xmlns:a16="http://schemas.microsoft.com/office/drawing/2014/main" id="{D38FDB5B-4D15-4180-9334-9375AF4BF6A9}"/>
              </a:ext>
            </a:extLst>
          </p:cNvPr>
          <p:cNvSpPr>
            <a:spLocks noChangeShapeType="1"/>
          </p:cNvSpPr>
          <p:nvPr/>
        </p:nvSpPr>
        <p:spPr bwMode="auto">
          <a:xfrm flipH="1">
            <a:off x="6115050" y="4105063"/>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7" name="Line 49">
            <a:extLst>
              <a:ext uri="{FF2B5EF4-FFF2-40B4-BE49-F238E27FC236}">
                <a16:creationId xmlns:a16="http://schemas.microsoft.com/office/drawing/2014/main" id="{630C8B68-F8AC-446C-8E86-EF0A347C2A34}"/>
              </a:ext>
            </a:extLst>
          </p:cNvPr>
          <p:cNvSpPr>
            <a:spLocks noChangeShapeType="1"/>
          </p:cNvSpPr>
          <p:nvPr/>
        </p:nvSpPr>
        <p:spPr bwMode="auto">
          <a:xfrm>
            <a:off x="6686550" y="4105063"/>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9" name="Line 37">
            <a:extLst>
              <a:ext uri="{FF2B5EF4-FFF2-40B4-BE49-F238E27FC236}">
                <a16:creationId xmlns:a16="http://schemas.microsoft.com/office/drawing/2014/main" id="{E06102D0-67F7-43F7-B5F4-DE3E6146E242}"/>
              </a:ext>
            </a:extLst>
          </p:cNvPr>
          <p:cNvSpPr>
            <a:spLocks noChangeShapeType="1"/>
          </p:cNvSpPr>
          <p:nvPr/>
        </p:nvSpPr>
        <p:spPr bwMode="auto">
          <a:xfrm>
            <a:off x="6943725" y="359794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 name="Rectangle 3">
            <a:extLst>
              <a:ext uri="{FF2B5EF4-FFF2-40B4-BE49-F238E27FC236}">
                <a16:creationId xmlns:a16="http://schemas.microsoft.com/office/drawing/2014/main" id="{A33AE89F-0812-45DB-BF3A-B91297236E19}"/>
              </a:ext>
            </a:extLst>
          </p:cNvPr>
          <p:cNvSpPr/>
          <p:nvPr/>
        </p:nvSpPr>
        <p:spPr>
          <a:xfrm>
            <a:off x="5836444" y="2359026"/>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475338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CCF7C96A-C7D9-4E85-9DA5-3AB5239FC8C9}"/>
              </a:ext>
            </a:extLst>
          </p:cNvPr>
          <p:cNvCxnSpPr>
            <a:cxnSpLocks/>
          </p:cNvCxnSpPr>
          <p:nvPr/>
        </p:nvCxnSpPr>
        <p:spPr>
          <a:xfrm flipH="1">
            <a:off x="5449824" y="810220"/>
            <a:ext cx="950976" cy="1143548"/>
          </a:xfrm>
          <a:prstGeom prst="straightConnector1">
            <a:avLst/>
          </a:prstGeom>
          <a:ln w="22225">
            <a:solidFill>
              <a:schemeClr val="accent5">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43815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Insertion Detail</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266700" y="1226820"/>
            <a:ext cx="8610600" cy="2914650"/>
          </a:xfrm>
        </p:spPr>
        <p:txBody>
          <a:bodyPr>
            <a:noAutofit/>
          </a:bodyPr>
          <a:lstStyle/>
          <a:p>
            <a:pPr marL="0" indent="0">
              <a:lnSpc>
                <a:spcPct val="90000"/>
              </a:lnSpc>
              <a:spcBef>
                <a:spcPts val="0"/>
              </a:spcBef>
              <a:buNone/>
            </a:pPr>
            <a:r>
              <a:rPr lang="en-US" sz="2400" dirty="0">
                <a:latin typeface="Arial" panose="020B0604020202020204" pitchFamily="34" charset="0"/>
                <a:cs typeface="Arial" panose="020B0604020202020204" pitchFamily="34" charset="0"/>
              </a:rPr>
              <a:t>The </a:t>
            </a:r>
            <a:r>
              <a:rPr lang="en-US" sz="2400" i="1" dirty="0">
                <a:latin typeface="Arial" panose="020B0604020202020204" pitchFamily="34" charset="0"/>
                <a:cs typeface="Arial" panose="020B0604020202020204" pitchFamily="34" charset="0"/>
              </a:rPr>
              <a:t>recursive</a:t>
            </a:r>
            <a:r>
              <a:rPr lang="en-US" sz="2400" dirty="0">
                <a:latin typeface="Arial" panose="020B0604020202020204" pitchFamily="34" charset="0"/>
                <a:cs typeface="Arial" panose="020B0604020202020204" pitchFamily="34" charset="0"/>
              </a:rPr>
              <a:t>  </a:t>
            </a:r>
            <a:r>
              <a:rPr lang="en-US" sz="2600" b="1" dirty="0">
                <a:solidFill>
                  <a:srgbClr val="FFFF00"/>
                </a:solidFill>
                <a:latin typeface="Courier New" panose="02070309020205020404" pitchFamily="49" charset="0"/>
                <a:cs typeface="Courier New" panose="02070309020205020404" pitchFamily="49" charset="0"/>
              </a:rPr>
              <a:t>private</a:t>
            </a:r>
            <a:r>
              <a:rPr lang="en-US" sz="2400" dirty="0">
                <a:latin typeface="Arial" panose="020B0604020202020204" pitchFamily="34" charset="0"/>
                <a:cs typeface="Arial" panose="020B0604020202020204" pitchFamily="34" charset="0"/>
              </a:rPr>
              <a:t>  version of the  </a:t>
            </a:r>
            <a:r>
              <a:rPr lang="en-US" sz="2600" b="1" dirty="0">
                <a:latin typeface="Courier New" panose="02070309020205020404" pitchFamily="49" charset="0"/>
                <a:cs typeface="Courier New" panose="02070309020205020404" pitchFamily="49" charset="0"/>
              </a:rPr>
              <a:t>insert</a:t>
            </a:r>
            <a:r>
              <a:rPr lang="en-US" sz="2400" dirty="0">
                <a:latin typeface="Arial" panose="020B0604020202020204" pitchFamily="34" charset="0"/>
                <a:cs typeface="Arial" panose="020B0604020202020204" pitchFamily="34" charset="0"/>
              </a:rPr>
              <a:t>  function</a:t>
            </a:r>
          </a:p>
          <a:p>
            <a:pPr marL="0" indent="0">
              <a:lnSpc>
                <a:spcPct val="90000"/>
              </a:lnSpc>
              <a:spcBef>
                <a:spcPts val="0"/>
              </a:spcBef>
              <a:buNone/>
            </a:pPr>
            <a:endParaRPr lang="en-US" sz="2600" b="1"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r>
              <a:rPr lang="en-US" sz="2600" b="1" dirty="0">
                <a:solidFill>
                  <a:srgbClr val="FFFF00"/>
                </a:solidFill>
                <a:latin typeface="Courier New" panose="02070309020205020404" pitchFamily="49" charset="0"/>
                <a:cs typeface="Courier New" panose="02070309020205020404" pitchFamily="49" charset="0"/>
              </a:rPr>
              <a:t>void</a:t>
            </a:r>
            <a:r>
              <a:rPr lang="en-US" sz="2600" b="1" dirty="0">
                <a:latin typeface="Courier New" panose="02070309020205020404" pitchFamily="49" charset="0"/>
                <a:cs typeface="Courier New" panose="02070309020205020404" pitchFamily="49" charset="0"/>
              </a:rPr>
              <a:t> insert (TreeNode * &amp;tree , </a:t>
            </a:r>
            <a:r>
              <a:rPr lang="en-US" sz="2600" b="1" dirty="0">
                <a:solidFill>
                  <a:srgbClr val="FFFF00"/>
                </a:solidFill>
                <a:latin typeface="Courier New" panose="02070309020205020404" pitchFamily="49" charset="0"/>
                <a:cs typeface="Courier New" panose="02070309020205020404" pitchFamily="49" charset="0"/>
              </a:rPr>
              <a:t>int</a:t>
            </a:r>
            <a:r>
              <a:rPr lang="en-US" sz="2600" b="1" dirty="0">
                <a:latin typeface="Courier New" panose="02070309020205020404" pitchFamily="49" charset="0"/>
                <a:cs typeface="Courier New" panose="02070309020205020404" pitchFamily="49" charset="0"/>
              </a:rPr>
              <a:t> num) {</a:t>
            </a:r>
          </a:p>
          <a:p>
            <a:pPr marL="0" indent="0">
              <a:spcBef>
                <a:spcPts val="0"/>
              </a:spcBef>
              <a:buNone/>
            </a:pPr>
            <a:endParaRPr lang="en-US" sz="2600" b="1" i="1" dirty="0">
              <a:latin typeface="Courier New" panose="02070309020205020404" pitchFamily="49" charset="0"/>
              <a:cs typeface="Courier New" panose="02070309020205020404" pitchFamily="49" charset="0"/>
            </a:endParaRPr>
          </a:p>
          <a:p>
            <a:pPr marL="0" indent="0">
              <a:spcBef>
                <a:spcPts val="0"/>
              </a:spcBef>
              <a:buNone/>
            </a:pPr>
            <a:r>
              <a:rPr lang="en-US" sz="2600" b="1" i="1"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 If (sub)tree is empty, make the root</a:t>
            </a:r>
          </a:p>
          <a:p>
            <a:pPr marL="0" indent="0">
              <a:spcBef>
                <a:spcPts val="0"/>
              </a:spcBef>
              <a:buNone/>
            </a:pPr>
            <a:r>
              <a:rPr lang="en-US" sz="2600" b="1" dirty="0">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if</a:t>
            </a:r>
            <a:r>
              <a:rPr lang="en-US" sz="2600" b="1" dirty="0">
                <a:latin typeface="Courier New" panose="02070309020205020404" pitchFamily="49" charset="0"/>
                <a:cs typeface="Courier New" panose="02070309020205020404" pitchFamily="49" charset="0"/>
              </a:rPr>
              <a:t> (! tree) {</a:t>
            </a:r>
          </a:p>
          <a:p>
            <a:pPr marL="0" indent="0">
              <a:spcBef>
                <a:spcPts val="0"/>
              </a:spcBef>
              <a:buNone/>
            </a:pPr>
            <a:r>
              <a:rPr lang="en-US" sz="2600" b="1" dirty="0">
                <a:latin typeface="Courier New" panose="02070309020205020404" pitchFamily="49" charset="0"/>
                <a:cs typeface="Courier New" panose="02070309020205020404" pitchFamily="49" charset="0"/>
              </a:rPr>
              <a:t>      tree = new TreeNode (num) ;</a:t>
            </a:r>
          </a:p>
          <a:p>
            <a:pPr marL="0" indent="0">
              <a:spcBef>
                <a:spcPts val="0"/>
              </a:spcBef>
              <a:buNone/>
            </a:pPr>
            <a:r>
              <a:rPr lang="en-US" sz="2600" b="1" dirty="0">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return</a:t>
            </a:r>
            <a:r>
              <a:rPr lang="en-US" sz="2600" b="1" dirty="0">
                <a:latin typeface="Courier New" panose="02070309020205020404" pitchFamily="49" charset="0"/>
                <a:cs typeface="Courier New" panose="02070309020205020404" pitchFamily="49" charset="0"/>
              </a:rPr>
              <a:t> ;</a:t>
            </a:r>
          </a:p>
          <a:p>
            <a:pPr marL="0" indent="0">
              <a:spcBef>
                <a:spcPts val="0"/>
              </a:spcBef>
              <a:buNone/>
            </a:pPr>
            <a:r>
              <a:rPr lang="en-US" sz="2600" b="1" dirty="0">
                <a:latin typeface="Courier New" panose="02070309020205020404" pitchFamily="49" charset="0"/>
                <a:cs typeface="Courier New" panose="02070309020205020404" pitchFamily="49" charset="0"/>
              </a:rPr>
              <a:t>   } </a:t>
            </a:r>
          </a:p>
        </p:txBody>
      </p:sp>
      <p:sp>
        <p:nvSpPr>
          <p:cNvPr id="4" name="Oval 3">
            <a:extLst>
              <a:ext uri="{FF2B5EF4-FFF2-40B4-BE49-F238E27FC236}">
                <a16:creationId xmlns:a16="http://schemas.microsoft.com/office/drawing/2014/main" id="{01F31A82-2BB6-41DB-80DE-88D6D985E1D0}"/>
              </a:ext>
            </a:extLst>
          </p:cNvPr>
          <p:cNvSpPr/>
          <p:nvPr/>
        </p:nvSpPr>
        <p:spPr>
          <a:xfrm>
            <a:off x="4992624" y="1953768"/>
            <a:ext cx="457200" cy="457200"/>
          </a:xfrm>
          <a:prstGeom prst="ellipse">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Rectangle: Rounded Corners 4">
            <a:extLst>
              <a:ext uri="{FF2B5EF4-FFF2-40B4-BE49-F238E27FC236}">
                <a16:creationId xmlns:a16="http://schemas.microsoft.com/office/drawing/2014/main" id="{57793C47-BA3A-452B-B106-223CE434FB68}"/>
              </a:ext>
            </a:extLst>
          </p:cNvPr>
          <p:cNvSpPr/>
          <p:nvPr/>
        </p:nvSpPr>
        <p:spPr>
          <a:xfrm>
            <a:off x="6324600" y="560070"/>
            <a:ext cx="1981200" cy="381000"/>
          </a:xfrm>
          <a:prstGeom prst="round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200" dirty="0"/>
              <a:t>allow updates</a:t>
            </a:r>
          </a:p>
        </p:txBody>
      </p:sp>
    </p:spTree>
    <p:extLst>
      <p:ext uri="{BB962C8B-B14F-4D97-AF65-F5344CB8AC3E}">
        <p14:creationId xmlns:p14="http://schemas.microsoft.com/office/powerpoint/2010/main" val="134973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13335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Insertion Detail </a:t>
            </a:r>
            <a:r>
              <a:rPr lang="en-US" altLang="en-US" sz="2400" dirty="0">
                <a:solidFill>
                  <a:srgbClr val="FFFF99"/>
                </a:solidFill>
                <a:latin typeface="Century Gothic" panose="020B0502020202020204" pitchFamily="34" charset="0"/>
              </a:rPr>
              <a:t>(continued)</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266700" y="923485"/>
            <a:ext cx="8610600" cy="3962400"/>
          </a:xfrm>
        </p:spPr>
        <p:txBody>
          <a:bodyPr>
            <a:noAutofit/>
          </a:bodyPr>
          <a:lstStyle/>
          <a:p>
            <a:pPr marL="0" indent="0">
              <a:lnSpc>
                <a:spcPct val="90000"/>
              </a:lnSpc>
              <a:spcBef>
                <a:spcPts val="0"/>
              </a:spcBef>
              <a:buNone/>
            </a:pPr>
            <a:r>
              <a:rPr lang="en-US" sz="2600" b="1" i="1" dirty="0">
                <a:latin typeface="Courier New" panose="02070309020205020404" pitchFamily="49" charset="0"/>
                <a:cs typeface="Courier New" panose="02070309020205020404" pitchFamily="49" charset="0"/>
              </a:rPr>
              <a:t>   // </a:t>
            </a:r>
            <a:r>
              <a:rPr lang="en-US" sz="2600" b="1" dirty="0">
                <a:latin typeface="Courier New" panose="02070309020205020404" pitchFamily="49" charset="0"/>
                <a:cs typeface="Courier New" panose="02070309020205020404" pitchFamily="49" charset="0"/>
              </a:rPr>
              <a:t>If num is already in tree, return</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if</a:t>
            </a:r>
            <a:r>
              <a:rPr lang="en-US" sz="2600" b="1" dirty="0">
                <a:latin typeface="Courier New" panose="02070309020205020404" pitchFamily="49" charset="0"/>
                <a:cs typeface="Courier New" panose="02070309020205020404" pitchFamily="49" charset="0"/>
              </a:rPr>
              <a:t> (tree-&gt;value == num)</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return</a:t>
            </a:r>
            <a:r>
              <a:rPr lang="en-US" sz="2600" b="1" dirty="0">
                <a:latin typeface="Courier New" panose="02070309020205020404" pitchFamily="49" charset="0"/>
                <a:cs typeface="Courier New" panose="02070309020205020404" pitchFamily="49" charset="0"/>
              </a:rPr>
              <a:t> ;</a:t>
            </a:r>
          </a:p>
          <a:p>
            <a:pPr marL="0" indent="0">
              <a:lnSpc>
                <a:spcPct val="90000"/>
              </a:lnSpc>
              <a:spcBef>
                <a:spcPts val="0"/>
              </a:spcBef>
              <a:buNone/>
            </a:pPr>
            <a:endParaRPr lang="en-US" sz="2600" b="1"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 The tree is not empty, so insert new</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 node into the left or right subtree</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if</a:t>
            </a:r>
            <a:r>
              <a:rPr lang="en-US" sz="2600" b="1" dirty="0">
                <a:latin typeface="Courier New" panose="02070309020205020404" pitchFamily="49" charset="0"/>
                <a:cs typeface="Courier New" panose="02070309020205020404" pitchFamily="49" charset="0"/>
              </a:rPr>
              <a:t> (num &lt; tree-&gt;value)</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insert(tree-&gt;left, num);</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a:t>
            </a:r>
            <a:r>
              <a:rPr lang="en-US" sz="2600" b="1" dirty="0">
                <a:solidFill>
                  <a:srgbClr val="FFFF00"/>
                </a:solidFill>
                <a:latin typeface="Courier New" panose="02070309020205020404" pitchFamily="49" charset="0"/>
                <a:cs typeface="Courier New" panose="02070309020205020404" pitchFamily="49" charset="0"/>
              </a:rPr>
              <a:t>else</a:t>
            </a:r>
          </a:p>
          <a:p>
            <a:pPr marL="0" indent="0">
              <a:lnSpc>
                <a:spcPct val="90000"/>
              </a:lnSpc>
              <a:spcBef>
                <a:spcPts val="0"/>
              </a:spcBef>
              <a:buNone/>
            </a:pPr>
            <a:r>
              <a:rPr lang="en-US" sz="2600" b="1" dirty="0">
                <a:latin typeface="Courier New" panose="02070309020205020404" pitchFamily="49" charset="0"/>
                <a:cs typeface="Courier New" panose="02070309020205020404" pitchFamily="49" charset="0"/>
              </a:rPr>
              <a:t>       insert(tree-&gt;right, num);</a:t>
            </a:r>
          </a:p>
          <a:p>
            <a:pPr marL="0" indent="0">
              <a:lnSpc>
                <a:spcPct val="90000"/>
              </a:lnSpc>
              <a:spcBef>
                <a:spcPts val="0"/>
              </a:spcBef>
              <a:buNone/>
            </a:pPr>
            <a:r>
              <a:rPr lang="en-US" altLang="en-US" sz="2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2145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8FB7E61-1F1C-445A-92ED-95741C53E109}"/>
              </a:ext>
            </a:extLst>
          </p:cNvPr>
          <p:cNvSpPr>
            <a:spLocks noGrp="1" noChangeArrowheads="1"/>
          </p:cNvSpPr>
          <p:nvPr>
            <p:ph idx="1"/>
          </p:nvPr>
        </p:nvSpPr>
        <p:spPr>
          <a:xfrm>
            <a:off x="1257300" y="1200150"/>
            <a:ext cx="6629400" cy="1333500"/>
          </a:xfrm>
        </p:spPr>
        <p:txBody>
          <a:bodyPr>
            <a:noAutofit/>
          </a:bodyPr>
          <a:lstStyle/>
          <a:p>
            <a:pPr marL="60325" indent="-60325" eaLnBrk="1" hangingPunct="1">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If node to be deleted is a leaf node, replace the parent node’s pointer to it with a  </a:t>
            </a:r>
            <a:r>
              <a:rPr lang="en-US" altLang="en-US" sz="2600" b="1" dirty="0" err="1">
                <a:solidFill>
                  <a:srgbClr val="0000FF"/>
                </a:solidFill>
                <a:latin typeface="Courier New" panose="02070309020205020404" pitchFamily="49" charset="0"/>
                <a:cs typeface="Courier New" panose="02070309020205020404" pitchFamily="49" charset="0"/>
              </a:rPr>
              <a:t>nullptr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then delete the node.</a:t>
            </a:r>
          </a:p>
        </p:txBody>
      </p:sp>
      <p:sp>
        <p:nvSpPr>
          <p:cNvPr id="2" name="Rectangle 2">
            <a:extLst>
              <a:ext uri="{FF2B5EF4-FFF2-40B4-BE49-F238E27FC236}">
                <a16:creationId xmlns:a16="http://schemas.microsoft.com/office/drawing/2014/main" id="{B08B0DA2-76EB-4843-9453-9F152A2B2795}"/>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Deleting a Leaf Node</a:t>
            </a:r>
          </a:p>
        </p:txBody>
      </p:sp>
      <p:sp>
        <p:nvSpPr>
          <p:cNvPr id="5" name="Rectangle 4">
            <a:extLst>
              <a:ext uri="{FF2B5EF4-FFF2-40B4-BE49-F238E27FC236}">
                <a16:creationId xmlns:a16="http://schemas.microsoft.com/office/drawing/2014/main" id="{6B1411AC-CC8E-4FA5-A8F8-B99798C4C7D9}"/>
              </a:ext>
            </a:extLst>
          </p:cNvPr>
          <p:cNvSpPr>
            <a:spLocks noChangeArrowheads="1"/>
          </p:cNvSpPr>
          <p:nvPr/>
        </p:nvSpPr>
        <p:spPr bwMode="auto">
          <a:xfrm>
            <a:off x="2286000" y="2723733"/>
            <a:ext cx="7429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 name="Rectangle 5">
            <a:extLst>
              <a:ext uri="{FF2B5EF4-FFF2-40B4-BE49-F238E27FC236}">
                <a16:creationId xmlns:a16="http://schemas.microsoft.com/office/drawing/2014/main" id="{C653519D-4DC2-40CD-9A1E-EF4C85D13C7B}"/>
              </a:ext>
            </a:extLst>
          </p:cNvPr>
          <p:cNvSpPr>
            <a:spLocks noChangeArrowheads="1"/>
          </p:cNvSpPr>
          <p:nvPr/>
        </p:nvSpPr>
        <p:spPr bwMode="auto">
          <a:xfrm>
            <a:off x="2857500" y="272373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 name="Rectangle 6">
            <a:extLst>
              <a:ext uri="{FF2B5EF4-FFF2-40B4-BE49-F238E27FC236}">
                <a16:creationId xmlns:a16="http://schemas.microsoft.com/office/drawing/2014/main" id="{D2D7381E-66A7-4647-ADBE-4D4110E3B277}"/>
              </a:ext>
            </a:extLst>
          </p:cNvPr>
          <p:cNvSpPr>
            <a:spLocks noChangeArrowheads="1"/>
          </p:cNvSpPr>
          <p:nvPr/>
        </p:nvSpPr>
        <p:spPr bwMode="auto">
          <a:xfrm>
            <a:off x="2686050" y="272373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 name="Rectangle 7">
            <a:extLst>
              <a:ext uri="{FF2B5EF4-FFF2-40B4-BE49-F238E27FC236}">
                <a16:creationId xmlns:a16="http://schemas.microsoft.com/office/drawing/2014/main" id="{3A1F570F-FC6E-47C9-B61F-E26E8ADD107D}"/>
              </a:ext>
            </a:extLst>
          </p:cNvPr>
          <p:cNvSpPr>
            <a:spLocks noChangeArrowheads="1"/>
          </p:cNvSpPr>
          <p:nvPr/>
        </p:nvSpPr>
        <p:spPr bwMode="auto">
          <a:xfrm>
            <a:off x="1902618" y="3238083"/>
            <a:ext cx="726282"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 name="Rectangle 8">
            <a:extLst>
              <a:ext uri="{FF2B5EF4-FFF2-40B4-BE49-F238E27FC236}">
                <a16:creationId xmlns:a16="http://schemas.microsoft.com/office/drawing/2014/main" id="{66729DDB-0C59-48FC-81FA-181DDC02BA42}"/>
              </a:ext>
            </a:extLst>
          </p:cNvPr>
          <p:cNvSpPr>
            <a:spLocks noChangeArrowheads="1"/>
          </p:cNvSpPr>
          <p:nvPr/>
        </p:nvSpPr>
        <p:spPr bwMode="auto">
          <a:xfrm>
            <a:off x="2457450" y="3238083"/>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 name="Rectangle 9">
            <a:extLst>
              <a:ext uri="{FF2B5EF4-FFF2-40B4-BE49-F238E27FC236}">
                <a16:creationId xmlns:a16="http://schemas.microsoft.com/office/drawing/2014/main" id="{A63A185C-B6C3-4EEF-B039-8E5494F311E3}"/>
              </a:ext>
            </a:extLst>
          </p:cNvPr>
          <p:cNvSpPr>
            <a:spLocks noChangeArrowheads="1"/>
          </p:cNvSpPr>
          <p:nvPr/>
        </p:nvSpPr>
        <p:spPr bwMode="auto">
          <a:xfrm>
            <a:off x="2286000" y="3238083"/>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 name="Line 10">
            <a:extLst>
              <a:ext uri="{FF2B5EF4-FFF2-40B4-BE49-F238E27FC236}">
                <a16:creationId xmlns:a16="http://schemas.microsoft.com/office/drawing/2014/main" id="{CFD0BE1C-5190-42C1-9FB0-8C44C4448A79}"/>
              </a:ext>
            </a:extLst>
          </p:cNvPr>
          <p:cNvSpPr>
            <a:spLocks noChangeShapeType="1"/>
          </p:cNvSpPr>
          <p:nvPr/>
        </p:nvSpPr>
        <p:spPr bwMode="auto">
          <a:xfrm flipH="1">
            <a:off x="2286000" y="2895183"/>
            <a:ext cx="51435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2" name="Line 11">
            <a:extLst>
              <a:ext uri="{FF2B5EF4-FFF2-40B4-BE49-F238E27FC236}">
                <a16:creationId xmlns:a16="http://schemas.microsoft.com/office/drawing/2014/main" id="{9C4DB0A0-16A7-4142-95FD-B126E87658AF}"/>
              </a:ext>
            </a:extLst>
          </p:cNvPr>
          <p:cNvSpPr>
            <a:spLocks noChangeShapeType="1"/>
          </p:cNvSpPr>
          <p:nvPr/>
        </p:nvSpPr>
        <p:spPr bwMode="auto">
          <a:xfrm>
            <a:off x="2914650" y="2895183"/>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 name="Text Box 12">
            <a:extLst>
              <a:ext uri="{FF2B5EF4-FFF2-40B4-BE49-F238E27FC236}">
                <a16:creationId xmlns:a16="http://schemas.microsoft.com/office/drawing/2014/main" id="{E6E53A99-473F-43E1-BBEF-653BC01E7FA7}"/>
              </a:ext>
            </a:extLst>
          </p:cNvPr>
          <p:cNvSpPr txBox="1">
            <a:spLocks noChangeArrowheads="1"/>
          </p:cNvSpPr>
          <p:nvPr/>
        </p:nvSpPr>
        <p:spPr bwMode="auto">
          <a:xfrm>
            <a:off x="2745955" y="3280946"/>
            <a:ext cx="1092621"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baseline="0" dirty="0" err="1">
                <a:solidFill>
                  <a:srgbClr val="0000FF"/>
                </a:solidFill>
                <a:latin typeface="Courier New" panose="02070309020205020404" pitchFamily="49" charset="0"/>
              </a:rPr>
              <a:t>nullptr</a:t>
            </a:r>
            <a:endParaRPr lang="en-US" altLang="en-US" sz="1600" b="1" baseline="0" dirty="0">
              <a:solidFill>
                <a:srgbClr val="0000FF"/>
              </a:solidFill>
              <a:latin typeface="Courier New" panose="02070309020205020404" pitchFamily="49" charset="0"/>
            </a:endParaRPr>
          </a:p>
        </p:txBody>
      </p:sp>
      <p:sp>
        <p:nvSpPr>
          <p:cNvPr id="14" name="Text Box 13">
            <a:extLst>
              <a:ext uri="{FF2B5EF4-FFF2-40B4-BE49-F238E27FC236}">
                <a16:creationId xmlns:a16="http://schemas.microsoft.com/office/drawing/2014/main" id="{82779625-EE11-4BC1-A3AB-5463EF6833F7}"/>
              </a:ext>
            </a:extLst>
          </p:cNvPr>
          <p:cNvSpPr txBox="1">
            <a:spLocks noChangeArrowheads="1"/>
          </p:cNvSpPr>
          <p:nvPr/>
        </p:nvSpPr>
        <p:spPr bwMode="auto">
          <a:xfrm>
            <a:off x="1935956" y="3235124"/>
            <a:ext cx="252413" cy="36933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solidFill>
                  <a:schemeClr val="bg1">
                    <a:lumMod val="95000"/>
                    <a:lumOff val="5000"/>
                  </a:schemeClr>
                </a:solidFill>
                <a:latin typeface="Courier New" panose="02070309020205020404" pitchFamily="49" charset="0"/>
              </a:rPr>
              <a:t>7</a:t>
            </a:r>
          </a:p>
        </p:txBody>
      </p:sp>
      <p:sp>
        <p:nvSpPr>
          <p:cNvPr id="15" name="Text Box 14">
            <a:extLst>
              <a:ext uri="{FF2B5EF4-FFF2-40B4-BE49-F238E27FC236}">
                <a16:creationId xmlns:a16="http://schemas.microsoft.com/office/drawing/2014/main" id="{9D5EDFF3-726A-4B10-B6AD-6CBEC0F951D1}"/>
              </a:ext>
            </a:extLst>
          </p:cNvPr>
          <p:cNvSpPr txBox="1">
            <a:spLocks noChangeArrowheads="1"/>
          </p:cNvSpPr>
          <p:nvPr/>
        </p:nvSpPr>
        <p:spPr bwMode="auto">
          <a:xfrm>
            <a:off x="2255043" y="2691884"/>
            <a:ext cx="481013" cy="36933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solidFill>
                  <a:schemeClr val="bg1">
                    <a:lumMod val="95000"/>
                    <a:lumOff val="5000"/>
                  </a:schemeClr>
                </a:solidFill>
                <a:latin typeface="Courier New" panose="02070309020205020404" pitchFamily="49" charset="0"/>
              </a:rPr>
              <a:t>19</a:t>
            </a:r>
          </a:p>
        </p:txBody>
      </p:sp>
      <p:sp>
        <p:nvSpPr>
          <p:cNvPr id="16" name="Text Box 15">
            <a:extLst>
              <a:ext uri="{FF2B5EF4-FFF2-40B4-BE49-F238E27FC236}">
                <a16:creationId xmlns:a16="http://schemas.microsoft.com/office/drawing/2014/main" id="{FA006341-678B-46C5-8BE5-3D8FB56BBBA8}"/>
              </a:ext>
            </a:extLst>
          </p:cNvPr>
          <p:cNvSpPr txBox="1">
            <a:spLocks noChangeArrowheads="1"/>
          </p:cNvSpPr>
          <p:nvPr/>
        </p:nvSpPr>
        <p:spPr bwMode="auto">
          <a:xfrm>
            <a:off x="1143000" y="3562350"/>
            <a:ext cx="1062038"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baseline="0" dirty="0" err="1">
                <a:solidFill>
                  <a:srgbClr val="0000FF"/>
                </a:solidFill>
                <a:latin typeface="Courier New" panose="02070309020205020404" pitchFamily="49" charset="0"/>
              </a:rPr>
              <a:t>nullptr</a:t>
            </a:r>
            <a:endParaRPr lang="en-US" altLang="en-US" sz="1600" b="1" baseline="0" dirty="0">
              <a:solidFill>
                <a:srgbClr val="0000FF"/>
              </a:solidFill>
              <a:latin typeface="Courier New" panose="02070309020205020404" pitchFamily="49" charset="0"/>
            </a:endParaRPr>
          </a:p>
        </p:txBody>
      </p:sp>
      <p:sp>
        <p:nvSpPr>
          <p:cNvPr id="17" name="Text Box 16">
            <a:extLst>
              <a:ext uri="{FF2B5EF4-FFF2-40B4-BE49-F238E27FC236}">
                <a16:creationId xmlns:a16="http://schemas.microsoft.com/office/drawing/2014/main" id="{C6072B01-7773-4449-B86F-6829B3AF9971}"/>
              </a:ext>
            </a:extLst>
          </p:cNvPr>
          <p:cNvSpPr txBox="1">
            <a:spLocks noChangeArrowheads="1"/>
          </p:cNvSpPr>
          <p:nvPr/>
        </p:nvSpPr>
        <p:spPr bwMode="auto">
          <a:xfrm>
            <a:off x="2357811" y="3562350"/>
            <a:ext cx="1092621"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baseline="0" dirty="0" err="1">
                <a:solidFill>
                  <a:srgbClr val="0000FF"/>
                </a:solidFill>
                <a:latin typeface="Courier New" panose="02070309020205020404" pitchFamily="49" charset="0"/>
              </a:rPr>
              <a:t>nullptr</a:t>
            </a:r>
            <a:endParaRPr lang="en-US" altLang="en-US" sz="1600" b="1" baseline="0" dirty="0">
              <a:solidFill>
                <a:srgbClr val="0000FF"/>
              </a:solidFill>
              <a:latin typeface="Courier New" panose="02070309020205020404" pitchFamily="49" charset="0"/>
            </a:endParaRPr>
          </a:p>
        </p:txBody>
      </p:sp>
      <p:sp>
        <p:nvSpPr>
          <p:cNvPr id="18" name="Line 17">
            <a:extLst>
              <a:ext uri="{FF2B5EF4-FFF2-40B4-BE49-F238E27FC236}">
                <a16:creationId xmlns:a16="http://schemas.microsoft.com/office/drawing/2014/main" id="{F3E84C2C-3419-4826-B9BF-4063CFE3D9CD}"/>
              </a:ext>
            </a:extLst>
          </p:cNvPr>
          <p:cNvSpPr>
            <a:spLocks noChangeShapeType="1"/>
          </p:cNvSpPr>
          <p:nvPr/>
        </p:nvSpPr>
        <p:spPr bwMode="auto">
          <a:xfrm flipH="1">
            <a:off x="1943100" y="3409533"/>
            <a:ext cx="400050" cy="228600"/>
          </a:xfrm>
          <a:prstGeom prst="line">
            <a:avLst/>
          </a:prstGeom>
          <a:noFill/>
          <a:ln w="2540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9" name="Line 18">
            <a:extLst>
              <a:ext uri="{FF2B5EF4-FFF2-40B4-BE49-F238E27FC236}">
                <a16:creationId xmlns:a16="http://schemas.microsoft.com/office/drawing/2014/main" id="{7EE0500E-6849-445F-9A41-83795715E78E}"/>
              </a:ext>
            </a:extLst>
          </p:cNvPr>
          <p:cNvSpPr>
            <a:spLocks noChangeShapeType="1"/>
          </p:cNvSpPr>
          <p:nvPr/>
        </p:nvSpPr>
        <p:spPr bwMode="auto">
          <a:xfrm>
            <a:off x="2514600" y="3409533"/>
            <a:ext cx="285750" cy="228600"/>
          </a:xfrm>
          <a:prstGeom prst="line">
            <a:avLst/>
          </a:prstGeom>
          <a:noFill/>
          <a:ln w="2540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0" name="Rectangle 19">
            <a:extLst>
              <a:ext uri="{FF2B5EF4-FFF2-40B4-BE49-F238E27FC236}">
                <a16:creationId xmlns:a16="http://schemas.microsoft.com/office/drawing/2014/main" id="{43745198-7C7B-4281-A301-76DCE0507D48}"/>
              </a:ext>
            </a:extLst>
          </p:cNvPr>
          <p:cNvSpPr>
            <a:spLocks noChangeArrowheads="1"/>
          </p:cNvSpPr>
          <p:nvPr/>
        </p:nvSpPr>
        <p:spPr bwMode="auto">
          <a:xfrm>
            <a:off x="6000752" y="2743200"/>
            <a:ext cx="742948"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1" name="Rectangle 20">
            <a:extLst>
              <a:ext uri="{FF2B5EF4-FFF2-40B4-BE49-F238E27FC236}">
                <a16:creationId xmlns:a16="http://schemas.microsoft.com/office/drawing/2014/main" id="{FE4AB2A3-74A7-4C94-83CA-CDFCAB8E3C63}"/>
              </a:ext>
            </a:extLst>
          </p:cNvPr>
          <p:cNvSpPr>
            <a:spLocks noChangeArrowheads="1"/>
          </p:cNvSpPr>
          <p:nvPr/>
        </p:nvSpPr>
        <p:spPr bwMode="auto">
          <a:xfrm>
            <a:off x="6572250" y="27432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2" name="Rectangle 21">
            <a:extLst>
              <a:ext uri="{FF2B5EF4-FFF2-40B4-BE49-F238E27FC236}">
                <a16:creationId xmlns:a16="http://schemas.microsoft.com/office/drawing/2014/main" id="{3151CA2F-66AE-4C43-ABDF-7549DCB52E65}"/>
              </a:ext>
            </a:extLst>
          </p:cNvPr>
          <p:cNvSpPr>
            <a:spLocks noChangeArrowheads="1"/>
          </p:cNvSpPr>
          <p:nvPr/>
        </p:nvSpPr>
        <p:spPr bwMode="auto">
          <a:xfrm>
            <a:off x="6400800" y="27432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23" name="Line 26">
            <a:extLst>
              <a:ext uri="{FF2B5EF4-FFF2-40B4-BE49-F238E27FC236}">
                <a16:creationId xmlns:a16="http://schemas.microsoft.com/office/drawing/2014/main" id="{61F365DD-E33F-44E9-A37E-56DF2175F177}"/>
              </a:ext>
            </a:extLst>
          </p:cNvPr>
          <p:cNvSpPr>
            <a:spLocks noChangeShapeType="1"/>
          </p:cNvSpPr>
          <p:nvPr/>
        </p:nvSpPr>
        <p:spPr bwMode="auto">
          <a:xfrm>
            <a:off x="6629400" y="2914649"/>
            <a:ext cx="285750" cy="400049"/>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24" name="Text Box 27">
            <a:extLst>
              <a:ext uri="{FF2B5EF4-FFF2-40B4-BE49-F238E27FC236}">
                <a16:creationId xmlns:a16="http://schemas.microsoft.com/office/drawing/2014/main" id="{C8C10A57-4929-4F98-9F26-EA89921AF10A}"/>
              </a:ext>
            </a:extLst>
          </p:cNvPr>
          <p:cNvSpPr txBox="1">
            <a:spLocks noChangeArrowheads="1"/>
          </p:cNvSpPr>
          <p:nvPr/>
        </p:nvSpPr>
        <p:spPr bwMode="auto">
          <a:xfrm>
            <a:off x="6465094" y="3300413"/>
            <a:ext cx="1062038"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baseline="0" dirty="0" err="1">
                <a:solidFill>
                  <a:srgbClr val="0000FF"/>
                </a:solidFill>
                <a:latin typeface="Courier New" panose="02070309020205020404" pitchFamily="49" charset="0"/>
              </a:rPr>
              <a:t>nullptr</a:t>
            </a:r>
            <a:endParaRPr lang="en-US" altLang="en-US" sz="1600" b="1" baseline="0" dirty="0">
              <a:solidFill>
                <a:srgbClr val="0000FF"/>
              </a:solidFill>
              <a:latin typeface="Courier New" panose="02070309020205020404" pitchFamily="49" charset="0"/>
            </a:endParaRPr>
          </a:p>
        </p:txBody>
      </p:sp>
      <p:sp>
        <p:nvSpPr>
          <p:cNvPr id="25" name="Text Box 29">
            <a:extLst>
              <a:ext uri="{FF2B5EF4-FFF2-40B4-BE49-F238E27FC236}">
                <a16:creationId xmlns:a16="http://schemas.microsoft.com/office/drawing/2014/main" id="{D5AB9DA6-6D2B-4B90-A61F-FCFB36C27D8F}"/>
              </a:ext>
            </a:extLst>
          </p:cNvPr>
          <p:cNvSpPr txBox="1">
            <a:spLocks noChangeArrowheads="1"/>
          </p:cNvSpPr>
          <p:nvPr/>
        </p:nvSpPr>
        <p:spPr bwMode="auto">
          <a:xfrm>
            <a:off x="5986462" y="2719229"/>
            <a:ext cx="549593" cy="36933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baseline="0" dirty="0">
                <a:solidFill>
                  <a:schemeClr val="bg1">
                    <a:lumMod val="95000"/>
                    <a:lumOff val="5000"/>
                  </a:schemeClr>
                </a:solidFill>
                <a:latin typeface="Courier New" panose="02070309020205020404" pitchFamily="49" charset="0"/>
              </a:rPr>
              <a:t>19</a:t>
            </a:r>
          </a:p>
        </p:txBody>
      </p:sp>
      <p:sp>
        <p:nvSpPr>
          <p:cNvPr id="26" name="Text Box 30">
            <a:extLst>
              <a:ext uri="{FF2B5EF4-FFF2-40B4-BE49-F238E27FC236}">
                <a16:creationId xmlns:a16="http://schemas.microsoft.com/office/drawing/2014/main" id="{E5B71FA9-113C-4141-83F9-F91C62BB40F5}"/>
              </a:ext>
            </a:extLst>
          </p:cNvPr>
          <p:cNvSpPr txBox="1">
            <a:spLocks noChangeArrowheads="1"/>
          </p:cNvSpPr>
          <p:nvPr/>
        </p:nvSpPr>
        <p:spPr bwMode="auto">
          <a:xfrm>
            <a:off x="5227217" y="3314700"/>
            <a:ext cx="1092621"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baseline="0" dirty="0" err="1">
                <a:solidFill>
                  <a:srgbClr val="0000FF"/>
                </a:solidFill>
                <a:latin typeface="Courier New" panose="02070309020205020404" pitchFamily="49" charset="0"/>
              </a:rPr>
              <a:t>nullptr</a:t>
            </a:r>
            <a:endParaRPr lang="en-US" altLang="en-US" sz="1600" b="1" baseline="0" dirty="0">
              <a:solidFill>
                <a:srgbClr val="0000FF"/>
              </a:solidFill>
              <a:latin typeface="Courier New" panose="02070309020205020404" pitchFamily="49" charset="0"/>
            </a:endParaRPr>
          </a:p>
        </p:txBody>
      </p:sp>
      <p:sp>
        <p:nvSpPr>
          <p:cNvPr id="27" name="Text Box 34">
            <a:extLst>
              <a:ext uri="{FF2B5EF4-FFF2-40B4-BE49-F238E27FC236}">
                <a16:creationId xmlns:a16="http://schemas.microsoft.com/office/drawing/2014/main" id="{5DF5B377-E942-4956-A27D-9761C8140AAC}"/>
              </a:ext>
            </a:extLst>
          </p:cNvPr>
          <p:cNvSpPr txBox="1">
            <a:spLocks noChangeArrowheads="1"/>
          </p:cNvSpPr>
          <p:nvPr/>
        </p:nvSpPr>
        <p:spPr bwMode="auto">
          <a:xfrm>
            <a:off x="1296114" y="4171950"/>
            <a:ext cx="2666286" cy="54842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1800" dirty="0">
                <a:solidFill>
                  <a:schemeClr val="bg1">
                    <a:lumMod val="95000"/>
                    <a:lumOff val="5000"/>
                  </a:schemeClr>
                </a:solidFill>
              </a:rPr>
              <a:t>Deleting </a:t>
            </a:r>
            <a:r>
              <a:rPr lang="en-US" altLang="en-US" sz="1800" baseline="0" dirty="0">
                <a:solidFill>
                  <a:schemeClr val="bg1">
                    <a:lumMod val="95000"/>
                    <a:lumOff val="5000"/>
                  </a:schemeClr>
                </a:solidFill>
              </a:rPr>
              <a:t>node with </a:t>
            </a:r>
            <a:r>
              <a:rPr lang="en-US" altLang="en-US" sz="1800" b="1" baseline="0" dirty="0">
                <a:solidFill>
                  <a:schemeClr val="bg1">
                    <a:lumMod val="95000"/>
                    <a:lumOff val="5000"/>
                  </a:schemeClr>
                </a:solidFill>
                <a:latin typeface="Courier New" panose="02070309020205020404" pitchFamily="49" charset="0"/>
              </a:rPr>
              <a:t>7</a:t>
            </a:r>
            <a:r>
              <a:rPr lang="en-US" altLang="en-US" sz="1800" b="1" baseline="0" dirty="0">
                <a:solidFill>
                  <a:schemeClr val="bg1">
                    <a:lumMod val="95000"/>
                    <a:lumOff val="5000"/>
                  </a:schemeClr>
                </a:solidFill>
              </a:rPr>
              <a:t> </a:t>
            </a:r>
            <a:r>
              <a:rPr lang="en-US" altLang="en-US" sz="1800" baseline="0" dirty="0">
                <a:solidFill>
                  <a:schemeClr val="bg1">
                    <a:lumMod val="95000"/>
                    <a:lumOff val="5000"/>
                  </a:schemeClr>
                </a:solidFill>
              </a:rPr>
              <a:t>– </a:t>
            </a:r>
            <a:r>
              <a:rPr lang="en-US" altLang="en-US" sz="1800" i="1" baseline="0" dirty="0">
                <a:solidFill>
                  <a:schemeClr val="bg1">
                    <a:lumMod val="95000"/>
                    <a:lumOff val="5000"/>
                  </a:schemeClr>
                </a:solidFill>
              </a:rPr>
              <a:t>before</a:t>
            </a:r>
            <a:r>
              <a:rPr lang="en-US" altLang="en-US" sz="1800" baseline="0" dirty="0">
                <a:solidFill>
                  <a:schemeClr val="bg1">
                    <a:lumMod val="95000"/>
                    <a:lumOff val="5000"/>
                  </a:schemeClr>
                </a:solidFill>
              </a:rPr>
              <a:t> deletion</a:t>
            </a:r>
          </a:p>
        </p:txBody>
      </p:sp>
      <p:sp>
        <p:nvSpPr>
          <p:cNvPr id="28" name="Text Box 35">
            <a:extLst>
              <a:ext uri="{FF2B5EF4-FFF2-40B4-BE49-F238E27FC236}">
                <a16:creationId xmlns:a16="http://schemas.microsoft.com/office/drawing/2014/main" id="{2D188ADC-6CE0-4944-8C5B-7D825BA0227B}"/>
              </a:ext>
            </a:extLst>
          </p:cNvPr>
          <p:cNvSpPr txBox="1">
            <a:spLocks noChangeArrowheads="1"/>
          </p:cNvSpPr>
          <p:nvPr/>
        </p:nvSpPr>
        <p:spPr bwMode="auto">
          <a:xfrm>
            <a:off x="5105400" y="4062671"/>
            <a:ext cx="2666286" cy="54842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ct val="0"/>
              </a:spcBef>
              <a:buFontTx/>
              <a:buNone/>
            </a:pPr>
            <a:r>
              <a:rPr lang="en-US" altLang="en-US" sz="1800" baseline="0" dirty="0">
                <a:solidFill>
                  <a:schemeClr val="bg1">
                    <a:lumMod val="95000"/>
                    <a:lumOff val="5000"/>
                  </a:schemeClr>
                </a:solidFill>
              </a:rPr>
              <a:t>Deleting node with </a:t>
            </a:r>
            <a:r>
              <a:rPr lang="en-US" altLang="en-US" sz="1800" b="1" baseline="0" dirty="0">
                <a:solidFill>
                  <a:schemeClr val="bg1">
                    <a:lumMod val="95000"/>
                    <a:lumOff val="5000"/>
                  </a:schemeClr>
                </a:solidFill>
                <a:latin typeface="Courier New" panose="02070309020205020404" pitchFamily="49" charset="0"/>
              </a:rPr>
              <a:t>7</a:t>
            </a:r>
            <a:r>
              <a:rPr lang="en-US" altLang="en-US" sz="1800" baseline="0" dirty="0">
                <a:solidFill>
                  <a:schemeClr val="bg1">
                    <a:lumMod val="95000"/>
                    <a:lumOff val="5000"/>
                  </a:schemeClr>
                </a:solidFill>
              </a:rPr>
              <a:t> – </a:t>
            </a:r>
            <a:r>
              <a:rPr lang="en-US" altLang="en-US" sz="1800" i="1" baseline="0" dirty="0">
                <a:solidFill>
                  <a:schemeClr val="bg1">
                    <a:lumMod val="95000"/>
                    <a:lumOff val="5000"/>
                  </a:schemeClr>
                </a:solidFill>
              </a:rPr>
              <a:t>after</a:t>
            </a:r>
            <a:r>
              <a:rPr lang="en-US" altLang="en-US" sz="1800" baseline="0" dirty="0">
                <a:solidFill>
                  <a:schemeClr val="bg1">
                    <a:lumMod val="95000"/>
                    <a:lumOff val="5000"/>
                  </a:schemeClr>
                </a:solidFill>
              </a:rPr>
              <a:t> deletion</a:t>
            </a:r>
          </a:p>
        </p:txBody>
      </p:sp>
      <p:sp>
        <p:nvSpPr>
          <p:cNvPr id="29" name="Line 36">
            <a:extLst>
              <a:ext uri="{FF2B5EF4-FFF2-40B4-BE49-F238E27FC236}">
                <a16:creationId xmlns:a16="http://schemas.microsoft.com/office/drawing/2014/main" id="{9A2A0A28-4FC0-4B37-B1F3-92A31C04ABB5}"/>
              </a:ext>
            </a:extLst>
          </p:cNvPr>
          <p:cNvSpPr>
            <a:spLocks noChangeShapeType="1"/>
          </p:cNvSpPr>
          <p:nvPr/>
        </p:nvSpPr>
        <p:spPr bwMode="auto">
          <a:xfrm flipH="1">
            <a:off x="6057900" y="2914650"/>
            <a:ext cx="400050" cy="40005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Tree>
    <p:extLst>
      <p:ext uri="{BB962C8B-B14F-4D97-AF65-F5344CB8AC3E}">
        <p14:creationId xmlns:p14="http://schemas.microsoft.com/office/powerpoint/2010/main" val="128993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2D6823E-33CA-49F9-B7AF-F5203A6039A9}"/>
              </a:ext>
            </a:extLst>
          </p:cNvPr>
          <p:cNvSpPr>
            <a:spLocks noGrp="1" noChangeArrowheads="1"/>
          </p:cNvSpPr>
          <p:nvPr>
            <p:ph type="title"/>
          </p:nvPr>
        </p:nvSpPr>
        <p:spPr>
          <a:xfrm>
            <a:off x="266700" y="9132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Deleting a Node with </a:t>
            </a:r>
            <a:r>
              <a:rPr lang="en-US" altLang="en-US" sz="2800" i="1" dirty="0">
                <a:solidFill>
                  <a:srgbClr val="C00000"/>
                </a:solidFill>
                <a:latin typeface="Century Gothic" panose="020B0502020202020204" pitchFamily="34" charset="0"/>
              </a:rPr>
              <a:t>One</a:t>
            </a:r>
            <a:r>
              <a:rPr lang="en-US" altLang="en-US" sz="2800" dirty="0">
                <a:solidFill>
                  <a:srgbClr val="C00000"/>
                </a:solidFill>
                <a:latin typeface="Century Gothic" panose="020B0502020202020204" pitchFamily="34" charset="0"/>
              </a:rPr>
              <a:t> Child</a:t>
            </a:r>
          </a:p>
        </p:txBody>
      </p:sp>
      <p:sp>
        <p:nvSpPr>
          <p:cNvPr id="3" name="Rectangle 3">
            <a:extLst>
              <a:ext uri="{FF2B5EF4-FFF2-40B4-BE49-F238E27FC236}">
                <a16:creationId xmlns:a16="http://schemas.microsoft.com/office/drawing/2014/main" id="{BB5C226F-5205-4A92-ABA5-D7F65DEB7247}"/>
              </a:ext>
            </a:extLst>
          </p:cNvPr>
          <p:cNvSpPr>
            <a:spLocks noGrp="1" noChangeArrowheads="1"/>
          </p:cNvSpPr>
          <p:nvPr>
            <p:ph idx="1"/>
          </p:nvPr>
        </p:nvSpPr>
        <p:spPr>
          <a:xfrm>
            <a:off x="1371600" y="2057400"/>
            <a:ext cx="6400800" cy="1943100"/>
          </a:xfrm>
        </p:spPr>
        <p:txBody>
          <a:bodyPr>
            <a:noAutofit/>
          </a:bodyPr>
          <a:lstStyle/>
          <a:p>
            <a:pPr marL="0" indent="0" eaLnBrk="1" hangingPunct="1">
              <a:spcBef>
                <a:spcPts val="120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the node to be deleted has one child node, adjust the pointers so that parent of the node to be deleted points to child of the node to be deleted, then delete the node.</a:t>
            </a:r>
          </a:p>
        </p:txBody>
      </p:sp>
    </p:spTree>
    <p:extLst>
      <p:ext uri="{BB962C8B-B14F-4D97-AF65-F5344CB8AC3E}">
        <p14:creationId xmlns:p14="http://schemas.microsoft.com/office/powerpoint/2010/main" val="1294803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2497AA-23E0-4493-8A12-8B1A6F2707D6}"/>
              </a:ext>
            </a:extLst>
          </p:cNvPr>
          <p:cNvSpPr>
            <a:spLocks noGrp="1" noChangeArrowheads="1"/>
          </p:cNvSpPr>
          <p:nvPr>
            <p:ph type="title"/>
          </p:nvPr>
        </p:nvSpPr>
        <p:spPr>
          <a:xfrm>
            <a:off x="2667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Deleting a Node with </a:t>
            </a:r>
            <a:r>
              <a:rPr lang="en-US" altLang="en-US" sz="2800" i="1" dirty="0">
                <a:solidFill>
                  <a:srgbClr val="C00000"/>
                </a:solidFill>
                <a:latin typeface="Century Gothic" panose="020B0502020202020204" pitchFamily="34" charset="0"/>
              </a:rPr>
              <a:t>One</a:t>
            </a:r>
            <a:r>
              <a:rPr lang="en-US" altLang="en-US" sz="2800" dirty="0">
                <a:solidFill>
                  <a:srgbClr val="C00000"/>
                </a:solidFill>
                <a:latin typeface="Century Gothic" panose="020B0502020202020204" pitchFamily="34" charset="0"/>
              </a:rPr>
              <a:t> Child</a:t>
            </a:r>
          </a:p>
        </p:txBody>
      </p:sp>
      <p:sp>
        <p:nvSpPr>
          <p:cNvPr id="73" name="Text Box 81">
            <a:extLst>
              <a:ext uri="{FF2B5EF4-FFF2-40B4-BE49-F238E27FC236}">
                <a16:creationId xmlns:a16="http://schemas.microsoft.com/office/drawing/2014/main" id="{5C04F2EC-D2FA-4FF4-A702-E018CD76AD11}"/>
              </a:ext>
            </a:extLst>
          </p:cNvPr>
          <p:cNvSpPr txBox="1">
            <a:spLocks noChangeArrowheads="1"/>
          </p:cNvSpPr>
          <p:nvPr/>
        </p:nvSpPr>
        <p:spPr bwMode="auto">
          <a:xfrm>
            <a:off x="952503" y="3872185"/>
            <a:ext cx="3457575" cy="64633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aseline="0" dirty="0">
                <a:solidFill>
                  <a:schemeClr val="bg1">
                    <a:lumMod val="95000"/>
                    <a:lumOff val="5000"/>
                  </a:schemeClr>
                </a:solidFill>
              </a:rPr>
              <a:t>Deleting node containing </a:t>
            </a:r>
            <a:r>
              <a:rPr lang="en-US" altLang="en-US" sz="1800" b="1" baseline="0" dirty="0">
                <a:solidFill>
                  <a:schemeClr val="bg1">
                    <a:lumMod val="95000"/>
                    <a:lumOff val="5000"/>
                  </a:schemeClr>
                </a:solidFill>
              </a:rPr>
              <a:t>19</a:t>
            </a:r>
            <a:r>
              <a:rPr lang="en-US" altLang="en-US" sz="1800" baseline="0" dirty="0">
                <a:solidFill>
                  <a:schemeClr val="bg1">
                    <a:lumMod val="95000"/>
                    <a:lumOff val="5000"/>
                  </a:schemeClr>
                </a:solidFill>
              </a:rPr>
              <a:t> – </a:t>
            </a:r>
            <a:r>
              <a:rPr lang="en-US" altLang="en-US" sz="1800" i="1" baseline="0" dirty="0">
                <a:solidFill>
                  <a:schemeClr val="bg1">
                    <a:lumMod val="95000"/>
                    <a:lumOff val="5000"/>
                  </a:schemeClr>
                </a:solidFill>
              </a:rPr>
              <a:t>before</a:t>
            </a:r>
            <a:r>
              <a:rPr lang="en-US" altLang="en-US" sz="1800" baseline="0" dirty="0">
                <a:solidFill>
                  <a:schemeClr val="bg1">
                    <a:lumMod val="95000"/>
                    <a:lumOff val="5000"/>
                  </a:schemeClr>
                </a:solidFill>
              </a:rPr>
              <a:t> deletion</a:t>
            </a:r>
          </a:p>
        </p:txBody>
      </p:sp>
      <p:sp>
        <p:nvSpPr>
          <p:cNvPr id="74" name="Text Box 82">
            <a:extLst>
              <a:ext uri="{FF2B5EF4-FFF2-40B4-BE49-F238E27FC236}">
                <a16:creationId xmlns:a16="http://schemas.microsoft.com/office/drawing/2014/main" id="{A732D42F-5E43-4665-886B-FB46D696D9FB}"/>
              </a:ext>
            </a:extLst>
          </p:cNvPr>
          <p:cNvSpPr txBox="1">
            <a:spLocks noChangeArrowheads="1"/>
          </p:cNvSpPr>
          <p:nvPr/>
        </p:nvSpPr>
        <p:spPr bwMode="auto">
          <a:xfrm>
            <a:off x="4999661" y="3872185"/>
            <a:ext cx="3457574" cy="64633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aseline="0" dirty="0">
                <a:solidFill>
                  <a:schemeClr val="bg1">
                    <a:lumMod val="95000"/>
                    <a:lumOff val="5000"/>
                  </a:schemeClr>
                </a:solidFill>
              </a:rPr>
              <a:t>Deleting node containing </a:t>
            </a:r>
            <a:r>
              <a:rPr lang="en-US" altLang="en-US" sz="1800" b="1" baseline="0" dirty="0">
                <a:solidFill>
                  <a:schemeClr val="bg1">
                    <a:lumMod val="95000"/>
                    <a:lumOff val="5000"/>
                  </a:schemeClr>
                </a:solidFill>
              </a:rPr>
              <a:t>19</a:t>
            </a:r>
            <a:r>
              <a:rPr lang="en-US" altLang="en-US" sz="1800" baseline="0" dirty="0">
                <a:solidFill>
                  <a:schemeClr val="bg1">
                    <a:lumMod val="95000"/>
                    <a:lumOff val="5000"/>
                  </a:schemeClr>
                </a:solidFill>
              </a:rPr>
              <a:t> – after deletion</a:t>
            </a:r>
          </a:p>
        </p:txBody>
      </p:sp>
      <p:sp>
        <p:nvSpPr>
          <p:cNvPr id="75" name="Rectangle 74">
            <a:extLst>
              <a:ext uri="{FF2B5EF4-FFF2-40B4-BE49-F238E27FC236}">
                <a16:creationId xmlns:a16="http://schemas.microsoft.com/office/drawing/2014/main" id="{99036202-BF53-4129-AF45-D2EBB2079294}"/>
              </a:ext>
            </a:extLst>
          </p:cNvPr>
          <p:cNvSpPr>
            <a:spLocks noChangeArrowheads="1"/>
          </p:cNvSpPr>
          <p:nvPr/>
        </p:nvSpPr>
        <p:spPr bwMode="auto">
          <a:xfrm>
            <a:off x="2424115" y="13144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6" name="Rectangle 17">
            <a:extLst>
              <a:ext uri="{FF2B5EF4-FFF2-40B4-BE49-F238E27FC236}">
                <a16:creationId xmlns:a16="http://schemas.microsoft.com/office/drawing/2014/main" id="{28B42CD9-F528-47E3-B5AF-66C35F116701}"/>
              </a:ext>
            </a:extLst>
          </p:cNvPr>
          <p:cNvSpPr>
            <a:spLocks noChangeArrowheads="1"/>
          </p:cNvSpPr>
          <p:nvPr/>
        </p:nvSpPr>
        <p:spPr bwMode="auto">
          <a:xfrm>
            <a:off x="2252666" y="18859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77" name="Rectangle 18">
            <a:extLst>
              <a:ext uri="{FF2B5EF4-FFF2-40B4-BE49-F238E27FC236}">
                <a16:creationId xmlns:a16="http://schemas.microsoft.com/office/drawing/2014/main" id="{F11864FC-A6B0-4DC0-94F0-EAF79CF3F614}"/>
              </a:ext>
            </a:extLst>
          </p:cNvPr>
          <p:cNvSpPr>
            <a:spLocks noChangeArrowheads="1"/>
          </p:cNvSpPr>
          <p:nvPr/>
        </p:nvSpPr>
        <p:spPr bwMode="auto">
          <a:xfrm>
            <a:off x="2767016" y="18859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8" name="Rectangle 19">
            <a:extLst>
              <a:ext uri="{FF2B5EF4-FFF2-40B4-BE49-F238E27FC236}">
                <a16:creationId xmlns:a16="http://schemas.microsoft.com/office/drawing/2014/main" id="{0C9DC58F-7590-42F2-9A9B-29A6D60E760D}"/>
              </a:ext>
            </a:extLst>
          </p:cNvPr>
          <p:cNvSpPr>
            <a:spLocks noChangeArrowheads="1"/>
          </p:cNvSpPr>
          <p:nvPr/>
        </p:nvSpPr>
        <p:spPr bwMode="auto">
          <a:xfrm>
            <a:off x="2595566" y="18859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9" name="Rectangle 20">
            <a:extLst>
              <a:ext uri="{FF2B5EF4-FFF2-40B4-BE49-F238E27FC236}">
                <a16:creationId xmlns:a16="http://schemas.microsoft.com/office/drawing/2014/main" id="{399A07BD-30A0-460C-B037-9709342E3E89}"/>
              </a:ext>
            </a:extLst>
          </p:cNvPr>
          <p:cNvSpPr>
            <a:spLocks noChangeArrowheads="1"/>
          </p:cNvSpPr>
          <p:nvPr/>
        </p:nvSpPr>
        <p:spPr bwMode="auto">
          <a:xfrm>
            <a:off x="3281366" y="24003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80" name="Rectangle 21">
            <a:extLst>
              <a:ext uri="{FF2B5EF4-FFF2-40B4-BE49-F238E27FC236}">
                <a16:creationId xmlns:a16="http://schemas.microsoft.com/office/drawing/2014/main" id="{C8CD8AE9-5A87-4DFB-B9C2-C14B33C2F56F}"/>
              </a:ext>
            </a:extLst>
          </p:cNvPr>
          <p:cNvSpPr>
            <a:spLocks noChangeArrowheads="1"/>
          </p:cNvSpPr>
          <p:nvPr/>
        </p:nvSpPr>
        <p:spPr bwMode="auto">
          <a:xfrm>
            <a:off x="3795716" y="24003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1" name="Rectangle 22">
            <a:extLst>
              <a:ext uri="{FF2B5EF4-FFF2-40B4-BE49-F238E27FC236}">
                <a16:creationId xmlns:a16="http://schemas.microsoft.com/office/drawing/2014/main" id="{6F893D4C-C53B-4206-BD24-69F3DD3066B0}"/>
              </a:ext>
            </a:extLst>
          </p:cNvPr>
          <p:cNvSpPr>
            <a:spLocks noChangeArrowheads="1"/>
          </p:cNvSpPr>
          <p:nvPr/>
        </p:nvSpPr>
        <p:spPr bwMode="auto">
          <a:xfrm>
            <a:off x="3624266" y="24003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2" name="Rectangle 23">
            <a:extLst>
              <a:ext uri="{FF2B5EF4-FFF2-40B4-BE49-F238E27FC236}">
                <a16:creationId xmlns:a16="http://schemas.microsoft.com/office/drawing/2014/main" id="{9F88F509-8E5A-4DAB-ABF2-EF08913A1B5A}"/>
              </a:ext>
            </a:extLst>
          </p:cNvPr>
          <p:cNvSpPr>
            <a:spLocks noChangeArrowheads="1"/>
          </p:cNvSpPr>
          <p:nvPr/>
        </p:nvSpPr>
        <p:spPr bwMode="auto">
          <a:xfrm>
            <a:off x="1509716" y="2400300"/>
            <a:ext cx="685800" cy="285750"/>
          </a:xfrm>
          <a:prstGeom prst="rect">
            <a:avLst/>
          </a:prstGeom>
          <a:noFill/>
          <a:ln w="1905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83" name="Rectangle 24">
            <a:extLst>
              <a:ext uri="{FF2B5EF4-FFF2-40B4-BE49-F238E27FC236}">
                <a16:creationId xmlns:a16="http://schemas.microsoft.com/office/drawing/2014/main" id="{A8837CE2-9720-48F8-8FFD-40F9DA5E141F}"/>
              </a:ext>
            </a:extLst>
          </p:cNvPr>
          <p:cNvSpPr>
            <a:spLocks noChangeArrowheads="1"/>
          </p:cNvSpPr>
          <p:nvPr/>
        </p:nvSpPr>
        <p:spPr bwMode="auto">
          <a:xfrm>
            <a:off x="2024066" y="2400300"/>
            <a:ext cx="171450" cy="2857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4" name="Rectangle 25">
            <a:extLst>
              <a:ext uri="{FF2B5EF4-FFF2-40B4-BE49-F238E27FC236}">
                <a16:creationId xmlns:a16="http://schemas.microsoft.com/office/drawing/2014/main" id="{BC82AA54-871F-4159-8256-E485FBCB0BE5}"/>
              </a:ext>
            </a:extLst>
          </p:cNvPr>
          <p:cNvSpPr>
            <a:spLocks noChangeArrowheads="1"/>
          </p:cNvSpPr>
          <p:nvPr/>
        </p:nvSpPr>
        <p:spPr bwMode="auto">
          <a:xfrm>
            <a:off x="1852616" y="2400300"/>
            <a:ext cx="171450" cy="2857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5" name="Rectangle 26">
            <a:extLst>
              <a:ext uri="{FF2B5EF4-FFF2-40B4-BE49-F238E27FC236}">
                <a16:creationId xmlns:a16="http://schemas.microsoft.com/office/drawing/2014/main" id="{BAFA6A3C-D3D9-44A2-85DE-123794A54C2F}"/>
              </a:ext>
            </a:extLst>
          </p:cNvPr>
          <p:cNvSpPr>
            <a:spLocks noChangeArrowheads="1"/>
          </p:cNvSpPr>
          <p:nvPr/>
        </p:nvSpPr>
        <p:spPr bwMode="auto">
          <a:xfrm>
            <a:off x="1109666" y="29146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86" name="Rectangle 27">
            <a:extLst>
              <a:ext uri="{FF2B5EF4-FFF2-40B4-BE49-F238E27FC236}">
                <a16:creationId xmlns:a16="http://schemas.microsoft.com/office/drawing/2014/main" id="{AC1C8BA6-3E7B-4C60-88F0-9795D35E9439}"/>
              </a:ext>
            </a:extLst>
          </p:cNvPr>
          <p:cNvSpPr>
            <a:spLocks noChangeArrowheads="1"/>
          </p:cNvSpPr>
          <p:nvPr/>
        </p:nvSpPr>
        <p:spPr bwMode="auto">
          <a:xfrm>
            <a:off x="1624016" y="29146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7" name="Rectangle 28">
            <a:extLst>
              <a:ext uri="{FF2B5EF4-FFF2-40B4-BE49-F238E27FC236}">
                <a16:creationId xmlns:a16="http://schemas.microsoft.com/office/drawing/2014/main" id="{1F1700B2-9010-40AD-B0A8-48424232A48D}"/>
              </a:ext>
            </a:extLst>
          </p:cNvPr>
          <p:cNvSpPr>
            <a:spLocks noChangeArrowheads="1"/>
          </p:cNvSpPr>
          <p:nvPr/>
        </p:nvSpPr>
        <p:spPr bwMode="auto">
          <a:xfrm>
            <a:off x="1452566" y="29146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8" name="Rectangle 29">
            <a:extLst>
              <a:ext uri="{FF2B5EF4-FFF2-40B4-BE49-F238E27FC236}">
                <a16:creationId xmlns:a16="http://schemas.microsoft.com/office/drawing/2014/main" id="{0E0DAA35-7D16-4F4D-920A-F79B894D0A43}"/>
              </a:ext>
            </a:extLst>
          </p:cNvPr>
          <p:cNvSpPr>
            <a:spLocks noChangeArrowheads="1"/>
          </p:cNvSpPr>
          <p:nvPr/>
        </p:nvSpPr>
        <p:spPr bwMode="auto">
          <a:xfrm>
            <a:off x="2995616" y="29146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89" name="Rectangle 30">
            <a:extLst>
              <a:ext uri="{FF2B5EF4-FFF2-40B4-BE49-F238E27FC236}">
                <a16:creationId xmlns:a16="http://schemas.microsoft.com/office/drawing/2014/main" id="{81C85703-4856-4075-BB36-FF6BDD301CA5}"/>
              </a:ext>
            </a:extLst>
          </p:cNvPr>
          <p:cNvSpPr>
            <a:spLocks noChangeArrowheads="1"/>
          </p:cNvSpPr>
          <p:nvPr/>
        </p:nvSpPr>
        <p:spPr bwMode="auto">
          <a:xfrm>
            <a:off x="3509966" y="29146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90" name="Rectangle 31">
            <a:extLst>
              <a:ext uri="{FF2B5EF4-FFF2-40B4-BE49-F238E27FC236}">
                <a16:creationId xmlns:a16="http://schemas.microsoft.com/office/drawing/2014/main" id="{03A22B3F-CCD1-4F68-82C7-5D89E0772CD8}"/>
              </a:ext>
            </a:extLst>
          </p:cNvPr>
          <p:cNvSpPr>
            <a:spLocks noChangeArrowheads="1"/>
          </p:cNvSpPr>
          <p:nvPr/>
        </p:nvSpPr>
        <p:spPr bwMode="auto">
          <a:xfrm>
            <a:off x="3338516" y="29146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91" name="Line 33">
            <a:extLst>
              <a:ext uri="{FF2B5EF4-FFF2-40B4-BE49-F238E27FC236}">
                <a16:creationId xmlns:a16="http://schemas.microsoft.com/office/drawing/2014/main" id="{48DACD4E-3479-46C0-B269-4B331B9B2388}"/>
              </a:ext>
            </a:extLst>
          </p:cNvPr>
          <p:cNvSpPr>
            <a:spLocks noChangeShapeType="1"/>
          </p:cNvSpPr>
          <p:nvPr/>
        </p:nvSpPr>
        <p:spPr bwMode="auto">
          <a:xfrm>
            <a:off x="2595566" y="14859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2" name="Line 34">
            <a:extLst>
              <a:ext uri="{FF2B5EF4-FFF2-40B4-BE49-F238E27FC236}">
                <a16:creationId xmlns:a16="http://schemas.microsoft.com/office/drawing/2014/main" id="{66622306-0A39-44FE-933B-9C549E97BE2D}"/>
              </a:ext>
            </a:extLst>
          </p:cNvPr>
          <p:cNvSpPr>
            <a:spLocks noChangeShapeType="1"/>
          </p:cNvSpPr>
          <p:nvPr/>
        </p:nvSpPr>
        <p:spPr bwMode="auto">
          <a:xfrm flipH="1">
            <a:off x="1852616" y="20574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93" name="Line 36">
            <a:extLst>
              <a:ext uri="{FF2B5EF4-FFF2-40B4-BE49-F238E27FC236}">
                <a16:creationId xmlns:a16="http://schemas.microsoft.com/office/drawing/2014/main" id="{6981CB4C-A315-4972-9BB6-FA69BD792912}"/>
              </a:ext>
            </a:extLst>
          </p:cNvPr>
          <p:cNvSpPr>
            <a:spLocks noChangeShapeType="1"/>
          </p:cNvSpPr>
          <p:nvPr/>
        </p:nvSpPr>
        <p:spPr bwMode="auto">
          <a:xfrm flipH="1">
            <a:off x="1452566" y="2571750"/>
            <a:ext cx="514350" cy="342900"/>
          </a:xfrm>
          <a:prstGeom prst="line">
            <a:avLst/>
          </a:prstGeom>
          <a:noFill/>
          <a:ln w="1905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94" name="Line 37">
            <a:extLst>
              <a:ext uri="{FF2B5EF4-FFF2-40B4-BE49-F238E27FC236}">
                <a16:creationId xmlns:a16="http://schemas.microsoft.com/office/drawing/2014/main" id="{87FC30B9-6683-4B06-9A7F-68BF11DEEA5C}"/>
              </a:ext>
            </a:extLst>
          </p:cNvPr>
          <p:cNvSpPr>
            <a:spLocks noChangeShapeType="1"/>
          </p:cNvSpPr>
          <p:nvPr/>
        </p:nvSpPr>
        <p:spPr bwMode="auto">
          <a:xfrm>
            <a:off x="2081216" y="2571750"/>
            <a:ext cx="228600" cy="342900"/>
          </a:xfrm>
          <a:prstGeom prst="line">
            <a:avLst/>
          </a:prstGeom>
          <a:noFill/>
          <a:ln w="19050">
            <a:solidFill>
              <a:srgbClr val="FF0000"/>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5" name="Line 38">
            <a:extLst>
              <a:ext uri="{FF2B5EF4-FFF2-40B4-BE49-F238E27FC236}">
                <a16:creationId xmlns:a16="http://schemas.microsoft.com/office/drawing/2014/main" id="{E0E35415-F163-49A1-AE88-FBF85175647A}"/>
              </a:ext>
            </a:extLst>
          </p:cNvPr>
          <p:cNvSpPr>
            <a:spLocks noChangeShapeType="1"/>
          </p:cNvSpPr>
          <p:nvPr/>
        </p:nvSpPr>
        <p:spPr bwMode="auto">
          <a:xfrm flipH="1">
            <a:off x="3338516" y="25717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96" name="Line 39">
            <a:extLst>
              <a:ext uri="{FF2B5EF4-FFF2-40B4-BE49-F238E27FC236}">
                <a16:creationId xmlns:a16="http://schemas.microsoft.com/office/drawing/2014/main" id="{48946212-2B5B-4127-A5EC-9D43B64805A0}"/>
              </a:ext>
            </a:extLst>
          </p:cNvPr>
          <p:cNvSpPr>
            <a:spLocks noChangeShapeType="1"/>
          </p:cNvSpPr>
          <p:nvPr/>
        </p:nvSpPr>
        <p:spPr bwMode="auto">
          <a:xfrm>
            <a:off x="2867028" y="20574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7" name="Text Box 41">
            <a:extLst>
              <a:ext uri="{FF2B5EF4-FFF2-40B4-BE49-F238E27FC236}">
                <a16:creationId xmlns:a16="http://schemas.microsoft.com/office/drawing/2014/main" id="{5C65B0DF-3A5E-402D-B377-F35CD625A363}"/>
              </a:ext>
            </a:extLst>
          </p:cNvPr>
          <p:cNvSpPr txBox="1">
            <a:spLocks noChangeArrowheads="1"/>
          </p:cNvSpPr>
          <p:nvPr/>
        </p:nvSpPr>
        <p:spPr bwMode="auto">
          <a:xfrm>
            <a:off x="3852865" y="29146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98" name="Text Box 42">
            <a:extLst>
              <a:ext uri="{FF2B5EF4-FFF2-40B4-BE49-F238E27FC236}">
                <a16:creationId xmlns:a16="http://schemas.microsoft.com/office/drawing/2014/main" id="{31086875-D249-490B-9E81-0863C0B980D0}"/>
              </a:ext>
            </a:extLst>
          </p:cNvPr>
          <p:cNvSpPr txBox="1">
            <a:spLocks noChangeArrowheads="1"/>
          </p:cNvSpPr>
          <p:nvPr/>
        </p:nvSpPr>
        <p:spPr bwMode="auto">
          <a:xfrm>
            <a:off x="742954" y="33718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99" name="Text Box 43">
            <a:extLst>
              <a:ext uri="{FF2B5EF4-FFF2-40B4-BE49-F238E27FC236}">
                <a16:creationId xmlns:a16="http://schemas.microsoft.com/office/drawing/2014/main" id="{85C6E202-41AA-4874-825D-37E7625A1027}"/>
              </a:ext>
            </a:extLst>
          </p:cNvPr>
          <p:cNvSpPr txBox="1">
            <a:spLocks noChangeArrowheads="1"/>
          </p:cNvSpPr>
          <p:nvPr/>
        </p:nvSpPr>
        <p:spPr bwMode="auto">
          <a:xfrm>
            <a:off x="1738315" y="33718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00" name="Line 44">
            <a:extLst>
              <a:ext uri="{FF2B5EF4-FFF2-40B4-BE49-F238E27FC236}">
                <a16:creationId xmlns:a16="http://schemas.microsoft.com/office/drawing/2014/main" id="{0BB0126A-F852-4E07-AAAA-30FAD7FA7D67}"/>
              </a:ext>
            </a:extLst>
          </p:cNvPr>
          <p:cNvSpPr>
            <a:spLocks noChangeShapeType="1"/>
          </p:cNvSpPr>
          <p:nvPr/>
        </p:nvSpPr>
        <p:spPr bwMode="auto">
          <a:xfrm flipH="1">
            <a:off x="1166816" y="30861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1" name="Line 45">
            <a:extLst>
              <a:ext uri="{FF2B5EF4-FFF2-40B4-BE49-F238E27FC236}">
                <a16:creationId xmlns:a16="http://schemas.microsoft.com/office/drawing/2014/main" id="{09FD8090-A2E6-423F-95D4-5A33930994D7}"/>
              </a:ext>
            </a:extLst>
          </p:cNvPr>
          <p:cNvSpPr>
            <a:spLocks noChangeShapeType="1"/>
          </p:cNvSpPr>
          <p:nvPr/>
        </p:nvSpPr>
        <p:spPr bwMode="auto">
          <a:xfrm>
            <a:off x="1738316" y="30861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2" name="Text Box 46">
            <a:extLst>
              <a:ext uri="{FF2B5EF4-FFF2-40B4-BE49-F238E27FC236}">
                <a16:creationId xmlns:a16="http://schemas.microsoft.com/office/drawing/2014/main" id="{871E4AB7-91BC-4ED5-A7F4-F1C0124EB46B}"/>
              </a:ext>
            </a:extLst>
          </p:cNvPr>
          <p:cNvSpPr txBox="1">
            <a:spLocks noChangeArrowheads="1"/>
          </p:cNvSpPr>
          <p:nvPr/>
        </p:nvSpPr>
        <p:spPr bwMode="auto">
          <a:xfrm>
            <a:off x="2595566" y="33718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03" name="Text Box 47">
            <a:extLst>
              <a:ext uri="{FF2B5EF4-FFF2-40B4-BE49-F238E27FC236}">
                <a16:creationId xmlns:a16="http://schemas.microsoft.com/office/drawing/2014/main" id="{E399198B-7B3A-4C1A-AB60-2536C8E1188F}"/>
              </a:ext>
            </a:extLst>
          </p:cNvPr>
          <p:cNvSpPr txBox="1">
            <a:spLocks noChangeArrowheads="1"/>
          </p:cNvSpPr>
          <p:nvPr/>
        </p:nvSpPr>
        <p:spPr bwMode="auto">
          <a:xfrm>
            <a:off x="3624266" y="33718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04" name="Line 48">
            <a:extLst>
              <a:ext uri="{FF2B5EF4-FFF2-40B4-BE49-F238E27FC236}">
                <a16:creationId xmlns:a16="http://schemas.microsoft.com/office/drawing/2014/main" id="{E33D1A33-2EB6-4559-9010-FF649F741453}"/>
              </a:ext>
            </a:extLst>
          </p:cNvPr>
          <p:cNvSpPr>
            <a:spLocks noChangeShapeType="1"/>
          </p:cNvSpPr>
          <p:nvPr/>
        </p:nvSpPr>
        <p:spPr bwMode="auto">
          <a:xfrm flipH="1">
            <a:off x="3052766" y="30861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5" name="Line 49">
            <a:extLst>
              <a:ext uri="{FF2B5EF4-FFF2-40B4-BE49-F238E27FC236}">
                <a16:creationId xmlns:a16="http://schemas.microsoft.com/office/drawing/2014/main" id="{8EBC07E9-F5B7-473F-BA89-A86C52659592}"/>
              </a:ext>
            </a:extLst>
          </p:cNvPr>
          <p:cNvSpPr>
            <a:spLocks noChangeShapeType="1"/>
          </p:cNvSpPr>
          <p:nvPr/>
        </p:nvSpPr>
        <p:spPr bwMode="auto">
          <a:xfrm>
            <a:off x="3624266" y="30861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6" name="Line 37">
            <a:extLst>
              <a:ext uri="{FF2B5EF4-FFF2-40B4-BE49-F238E27FC236}">
                <a16:creationId xmlns:a16="http://schemas.microsoft.com/office/drawing/2014/main" id="{86BE1D7B-E730-417F-909C-DEDEEDC6155C}"/>
              </a:ext>
            </a:extLst>
          </p:cNvPr>
          <p:cNvSpPr>
            <a:spLocks noChangeShapeType="1"/>
          </p:cNvSpPr>
          <p:nvPr/>
        </p:nvSpPr>
        <p:spPr bwMode="auto">
          <a:xfrm>
            <a:off x="3878583" y="25733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7" name="Text Box 40">
            <a:extLst>
              <a:ext uri="{FF2B5EF4-FFF2-40B4-BE49-F238E27FC236}">
                <a16:creationId xmlns:a16="http://schemas.microsoft.com/office/drawing/2014/main" id="{0BBA362F-7DC1-423C-B071-06FDD5CE0A68}"/>
              </a:ext>
            </a:extLst>
          </p:cNvPr>
          <p:cNvSpPr txBox="1">
            <a:spLocks noChangeArrowheads="1"/>
          </p:cNvSpPr>
          <p:nvPr/>
        </p:nvSpPr>
        <p:spPr bwMode="auto">
          <a:xfrm>
            <a:off x="2074546" y="29074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08" name="Rectangle 107">
            <a:extLst>
              <a:ext uri="{FF2B5EF4-FFF2-40B4-BE49-F238E27FC236}">
                <a16:creationId xmlns:a16="http://schemas.microsoft.com/office/drawing/2014/main" id="{C89A5780-44BB-449A-96AA-3CD6B4B3E4B9}"/>
              </a:ext>
            </a:extLst>
          </p:cNvPr>
          <p:cNvSpPr>
            <a:spLocks noChangeArrowheads="1"/>
          </p:cNvSpPr>
          <p:nvPr/>
        </p:nvSpPr>
        <p:spPr bwMode="auto">
          <a:xfrm>
            <a:off x="6485573" y="13144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9" name="Rectangle 17">
            <a:extLst>
              <a:ext uri="{FF2B5EF4-FFF2-40B4-BE49-F238E27FC236}">
                <a16:creationId xmlns:a16="http://schemas.microsoft.com/office/drawing/2014/main" id="{284B02D9-A156-415E-ACAE-9ABAF704FC32}"/>
              </a:ext>
            </a:extLst>
          </p:cNvPr>
          <p:cNvSpPr>
            <a:spLocks noChangeArrowheads="1"/>
          </p:cNvSpPr>
          <p:nvPr/>
        </p:nvSpPr>
        <p:spPr bwMode="auto">
          <a:xfrm>
            <a:off x="6314124" y="18859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110" name="Rectangle 18">
            <a:extLst>
              <a:ext uri="{FF2B5EF4-FFF2-40B4-BE49-F238E27FC236}">
                <a16:creationId xmlns:a16="http://schemas.microsoft.com/office/drawing/2014/main" id="{7E8B9340-A946-4519-919A-E346672073F3}"/>
              </a:ext>
            </a:extLst>
          </p:cNvPr>
          <p:cNvSpPr>
            <a:spLocks noChangeArrowheads="1"/>
          </p:cNvSpPr>
          <p:nvPr/>
        </p:nvSpPr>
        <p:spPr bwMode="auto">
          <a:xfrm>
            <a:off x="6828474" y="18859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1" name="Rectangle 19">
            <a:extLst>
              <a:ext uri="{FF2B5EF4-FFF2-40B4-BE49-F238E27FC236}">
                <a16:creationId xmlns:a16="http://schemas.microsoft.com/office/drawing/2014/main" id="{B6D003F1-7652-41A0-AB7E-51AA7DD4D1F0}"/>
              </a:ext>
            </a:extLst>
          </p:cNvPr>
          <p:cNvSpPr>
            <a:spLocks noChangeArrowheads="1"/>
          </p:cNvSpPr>
          <p:nvPr/>
        </p:nvSpPr>
        <p:spPr bwMode="auto">
          <a:xfrm>
            <a:off x="6657024" y="18859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2" name="Rectangle 20">
            <a:extLst>
              <a:ext uri="{FF2B5EF4-FFF2-40B4-BE49-F238E27FC236}">
                <a16:creationId xmlns:a16="http://schemas.microsoft.com/office/drawing/2014/main" id="{7AA4CA8C-86BF-423E-AC1F-722111B60184}"/>
              </a:ext>
            </a:extLst>
          </p:cNvPr>
          <p:cNvSpPr>
            <a:spLocks noChangeArrowheads="1"/>
          </p:cNvSpPr>
          <p:nvPr/>
        </p:nvSpPr>
        <p:spPr bwMode="auto">
          <a:xfrm>
            <a:off x="7342824" y="24003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113" name="Rectangle 21">
            <a:extLst>
              <a:ext uri="{FF2B5EF4-FFF2-40B4-BE49-F238E27FC236}">
                <a16:creationId xmlns:a16="http://schemas.microsoft.com/office/drawing/2014/main" id="{AB957CA6-7750-437B-9B06-47B67039A624}"/>
              </a:ext>
            </a:extLst>
          </p:cNvPr>
          <p:cNvSpPr>
            <a:spLocks noChangeArrowheads="1"/>
          </p:cNvSpPr>
          <p:nvPr/>
        </p:nvSpPr>
        <p:spPr bwMode="auto">
          <a:xfrm>
            <a:off x="7857174" y="24003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4" name="Rectangle 22">
            <a:extLst>
              <a:ext uri="{FF2B5EF4-FFF2-40B4-BE49-F238E27FC236}">
                <a16:creationId xmlns:a16="http://schemas.microsoft.com/office/drawing/2014/main" id="{544157F7-2393-4978-BAED-F1B290A8F0FE}"/>
              </a:ext>
            </a:extLst>
          </p:cNvPr>
          <p:cNvSpPr>
            <a:spLocks noChangeArrowheads="1"/>
          </p:cNvSpPr>
          <p:nvPr/>
        </p:nvSpPr>
        <p:spPr bwMode="auto">
          <a:xfrm>
            <a:off x="7685724" y="24003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5" name="Rectangle 23">
            <a:extLst>
              <a:ext uri="{FF2B5EF4-FFF2-40B4-BE49-F238E27FC236}">
                <a16:creationId xmlns:a16="http://schemas.microsoft.com/office/drawing/2014/main" id="{C157806A-78F7-4972-9174-DAAEBBE3E763}"/>
              </a:ext>
            </a:extLst>
          </p:cNvPr>
          <p:cNvSpPr>
            <a:spLocks noChangeArrowheads="1"/>
          </p:cNvSpPr>
          <p:nvPr/>
        </p:nvSpPr>
        <p:spPr bwMode="auto">
          <a:xfrm>
            <a:off x="5571174" y="2383459"/>
            <a:ext cx="685800" cy="29718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 7</a:t>
            </a:r>
          </a:p>
        </p:txBody>
      </p:sp>
      <p:sp>
        <p:nvSpPr>
          <p:cNvPr id="116" name="Rectangle 24">
            <a:extLst>
              <a:ext uri="{FF2B5EF4-FFF2-40B4-BE49-F238E27FC236}">
                <a16:creationId xmlns:a16="http://schemas.microsoft.com/office/drawing/2014/main" id="{3A4F9C6F-0CB9-4ABC-8A47-9E5DA4EF169B}"/>
              </a:ext>
            </a:extLst>
          </p:cNvPr>
          <p:cNvSpPr>
            <a:spLocks noChangeArrowheads="1"/>
          </p:cNvSpPr>
          <p:nvPr/>
        </p:nvSpPr>
        <p:spPr bwMode="auto">
          <a:xfrm>
            <a:off x="6077903" y="2383459"/>
            <a:ext cx="171450" cy="301752"/>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7" name="Rectangle 25">
            <a:extLst>
              <a:ext uri="{FF2B5EF4-FFF2-40B4-BE49-F238E27FC236}">
                <a16:creationId xmlns:a16="http://schemas.microsoft.com/office/drawing/2014/main" id="{97F6E270-FB91-4C4D-8C1D-5BAF4BBAC966}"/>
              </a:ext>
            </a:extLst>
          </p:cNvPr>
          <p:cNvSpPr>
            <a:spLocks noChangeArrowheads="1"/>
          </p:cNvSpPr>
          <p:nvPr/>
        </p:nvSpPr>
        <p:spPr bwMode="auto">
          <a:xfrm>
            <a:off x="5913599" y="2378887"/>
            <a:ext cx="171450" cy="301752"/>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1" name="Rectangle 29">
            <a:extLst>
              <a:ext uri="{FF2B5EF4-FFF2-40B4-BE49-F238E27FC236}">
                <a16:creationId xmlns:a16="http://schemas.microsoft.com/office/drawing/2014/main" id="{2ECA7B7B-5835-499F-A569-256B57C45E8A}"/>
              </a:ext>
            </a:extLst>
          </p:cNvPr>
          <p:cNvSpPr>
            <a:spLocks noChangeArrowheads="1"/>
          </p:cNvSpPr>
          <p:nvPr/>
        </p:nvSpPr>
        <p:spPr bwMode="auto">
          <a:xfrm>
            <a:off x="7057074" y="29146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122" name="Rectangle 30">
            <a:extLst>
              <a:ext uri="{FF2B5EF4-FFF2-40B4-BE49-F238E27FC236}">
                <a16:creationId xmlns:a16="http://schemas.microsoft.com/office/drawing/2014/main" id="{D0B02EDC-7128-4385-B113-E312CB296A8C}"/>
              </a:ext>
            </a:extLst>
          </p:cNvPr>
          <p:cNvSpPr>
            <a:spLocks noChangeArrowheads="1"/>
          </p:cNvSpPr>
          <p:nvPr/>
        </p:nvSpPr>
        <p:spPr bwMode="auto">
          <a:xfrm>
            <a:off x="7571424" y="29146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123" name="Rectangle 31">
            <a:extLst>
              <a:ext uri="{FF2B5EF4-FFF2-40B4-BE49-F238E27FC236}">
                <a16:creationId xmlns:a16="http://schemas.microsoft.com/office/drawing/2014/main" id="{43A183DE-2591-4189-80FD-12049EE3A76F}"/>
              </a:ext>
            </a:extLst>
          </p:cNvPr>
          <p:cNvSpPr>
            <a:spLocks noChangeArrowheads="1"/>
          </p:cNvSpPr>
          <p:nvPr/>
        </p:nvSpPr>
        <p:spPr bwMode="auto">
          <a:xfrm>
            <a:off x="7399974" y="29146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4" name="Line 33">
            <a:extLst>
              <a:ext uri="{FF2B5EF4-FFF2-40B4-BE49-F238E27FC236}">
                <a16:creationId xmlns:a16="http://schemas.microsoft.com/office/drawing/2014/main" id="{CBD25F03-E173-4A26-8283-A0CAC425113D}"/>
              </a:ext>
            </a:extLst>
          </p:cNvPr>
          <p:cNvSpPr>
            <a:spLocks noChangeShapeType="1"/>
          </p:cNvSpPr>
          <p:nvPr/>
        </p:nvSpPr>
        <p:spPr bwMode="auto">
          <a:xfrm>
            <a:off x="6657024" y="14859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25" name="Line 34">
            <a:extLst>
              <a:ext uri="{FF2B5EF4-FFF2-40B4-BE49-F238E27FC236}">
                <a16:creationId xmlns:a16="http://schemas.microsoft.com/office/drawing/2014/main" id="{74BBD439-CC25-4A94-A686-C6970A133644}"/>
              </a:ext>
            </a:extLst>
          </p:cNvPr>
          <p:cNvSpPr>
            <a:spLocks noChangeShapeType="1"/>
          </p:cNvSpPr>
          <p:nvPr/>
        </p:nvSpPr>
        <p:spPr bwMode="auto">
          <a:xfrm flipH="1">
            <a:off x="5912613" y="2057400"/>
            <a:ext cx="815835" cy="316915"/>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126" name="Line 36">
            <a:extLst>
              <a:ext uri="{FF2B5EF4-FFF2-40B4-BE49-F238E27FC236}">
                <a16:creationId xmlns:a16="http://schemas.microsoft.com/office/drawing/2014/main" id="{F76FA0E4-9430-4396-BF01-C86E1C98C06D}"/>
              </a:ext>
            </a:extLst>
          </p:cNvPr>
          <p:cNvSpPr>
            <a:spLocks noChangeShapeType="1"/>
          </p:cNvSpPr>
          <p:nvPr/>
        </p:nvSpPr>
        <p:spPr bwMode="auto">
          <a:xfrm flipH="1">
            <a:off x="5513549" y="2571750"/>
            <a:ext cx="51435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127" name="Line 37">
            <a:extLst>
              <a:ext uri="{FF2B5EF4-FFF2-40B4-BE49-F238E27FC236}">
                <a16:creationId xmlns:a16="http://schemas.microsoft.com/office/drawing/2014/main" id="{F5AE855B-4F6B-49D9-873A-D060956D33C9}"/>
              </a:ext>
            </a:extLst>
          </p:cNvPr>
          <p:cNvSpPr>
            <a:spLocks noChangeShapeType="1"/>
          </p:cNvSpPr>
          <p:nvPr/>
        </p:nvSpPr>
        <p:spPr bwMode="auto">
          <a:xfrm>
            <a:off x="6195060" y="2567940"/>
            <a:ext cx="176214" cy="34671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28" name="Line 38">
            <a:extLst>
              <a:ext uri="{FF2B5EF4-FFF2-40B4-BE49-F238E27FC236}">
                <a16:creationId xmlns:a16="http://schemas.microsoft.com/office/drawing/2014/main" id="{02EB56AD-B9C1-425C-B4AC-68FB6D9FC7DE}"/>
              </a:ext>
            </a:extLst>
          </p:cNvPr>
          <p:cNvSpPr>
            <a:spLocks noChangeShapeType="1"/>
          </p:cNvSpPr>
          <p:nvPr/>
        </p:nvSpPr>
        <p:spPr bwMode="auto">
          <a:xfrm flipH="1">
            <a:off x="7399974" y="25717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129" name="Line 39">
            <a:extLst>
              <a:ext uri="{FF2B5EF4-FFF2-40B4-BE49-F238E27FC236}">
                <a16:creationId xmlns:a16="http://schemas.microsoft.com/office/drawing/2014/main" id="{8BC0EFBE-52A8-4DC6-B29A-48E0B3B82100}"/>
              </a:ext>
            </a:extLst>
          </p:cNvPr>
          <p:cNvSpPr>
            <a:spLocks noChangeShapeType="1"/>
          </p:cNvSpPr>
          <p:nvPr/>
        </p:nvSpPr>
        <p:spPr bwMode="auto">
          <a:xfrm>
            <a:off x="6928486" y="20574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0" name="Text Box 41">
            <a:extLst>
              <a:ext uri="{FF2B5EF4-FFF2-40B4-BE49-F238E27FC236}">
                <a16:creationId xmlns:a16="http://schemas.microsoft.com/office/drawing/2014/main" id="{8B02F6F9-DC13-4858-A982-B5EBB8F767F1}"/>
              </a:ext>
            </a:extLst>
          </p:cNvPr>
          <p:cNvSpPr txBox="1">
            <a:spLocks noChangeArrowheads="1"/>
          </p:cNvSpPr>
          <p:nvPr/>
        </p:nvSpPr>
        <p:spPr bwMode="auto">
          <a:xfrm>
            <a:off x="7914323" y="29146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31" name="Text Box 42">
            <a:extLst>
              <a:ext uri="{FF2B5EF4-FFF2-40B4-BE49-F238E27FC236}">
                <a16:creationId xmlns:a16="http://schemas.microsoft.com/office/drawing/2014/main" id="{2E59A909-8618-4CCB-98A5-C2B24070062E}"/>
              </a:ext>
            </a:extLst>
          </p:cNvPr>
          <p:cNvSpPr txBox="1">
            <a:spLocks noChangeArrowheads="1"/>
          </p:cNvSpPr>
          <p:nvPr/>
        </p:nvSpPr>
        <p:spPr bwMode="auto">
          <a:xfrm>
            <a:off x="5140167" y="286893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135" name="Text Box 46">
            <a:extLst>
              <a:ext uri="{FF2B5EF4-FFF2-40B4-BE49-F238E27FC236}">
                <a16:creationId xmlns:a16="http://schemas.microsoft.com/office/drawing/2014/main" id="{4EDBC605-61B0-419A-BAA6-86C2EF4D7EDA}"/>
              </a:ext>
            </a:extLst>
          </p:cNvPr>
          <p:cNvSpPr txBox="1">
            <a:spLocks noChangeArrowheads="1"/>
          </p:cNvSpPr>
          <p:nvPr/>
        </p:nvSpPr>
        <p:spPr bwMode="auto">
          <a:xfrm>
            <a:off x="6657024" y="33718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36" name="Text Box 47">
            <a:extLst>
              <a:ext uri="{FF2B5EF4-FFF2-40B4-BE49-F238E27FC236}">
                <a16:creationId xmlns:a16="http://schemas.microsoft.com/office/drawing/2014/main" id="{F02722A9-06F9-4482-9F9E-40C484AD5FC5}"/>
              </a:ext>
            </a:extLst>
          </p:cNvPr>
          <p:cNvSpPr txBox="1">
            <a:spLocks noChangeArrowheads="1"/>
          </p:cNvSpPr>
          <p:nvPr/>
        </p:nvSpPr>
        <p:spPr bwMode="auto">
          <a:xfrm>
            <a:off x="7685724" y="33718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37" name="Line 48">
            <a:extLst>
              <a:ext uri="{FF2B5EF4-FFF2-40B4-BE49-F238E27FC236}">
                <a16:creationId xmlns:a16="http://schemas.microsoft.com/office/drawing/2014/main" id="{C4252E1A-665B-4760-B336-83837B7A3AAF}"/>
              </a:ext>
            </a:extLst>
          </p:cNvPr>
          <p:cNvSpPr>
            <a:spLocks noChangeShapeType="1"/>
          </p:cNvSpPr>
          <p:nvPr/>
        </p:nvSpPr>
        <p:spPr bwMode="auto">
          <a:xfrm flipH="1">
            <a:off x="7114224" y="30861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8" name="Line 49">
            <a:extLst>
              <a:ext uri="{FF2B5EF4-FFF2-40B4-BE49-F238E27FC236}">
                <a16:creationId xmlns:a16="http://schemas.microsoft.com/office/drawing/2014/main" id="{F91BCF7F-49B6-4AB0-8C30-ABA797690A3C}"/>
              </a:ext>
            </a:extLst>
          </p:cNvPr>
          <p:cNvSpPr>
            <a:spLocks noChangeShapeType="1"/>
          </p:cNvSpPr>
          <p:nvPr/>
        </p:nvSpPr>
        <p:spPr bwMode="auto">
          <a:xfrm>
            <a:off x="7685724" y="30861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9" name="Line 37">
            <a:extLst>
              <a:ext uri="{FF2B5EF4-FFF2-40B4-BE49-F238E27FC236}">
                <a16:creationId xmlns:a16="http://schemas.microsoft.com/office/drawing/2014/main" id="{1688547F-2074-43F2-805D-9811DF3F276A}"/>
              </a:ext>
            </a:extLst>
          </p:cNvPr>
          <p:cNvSpPr>
            <a:spLocks noChangeShapeType="1"/>
          </p:cNvSpPr>
          <p:nvPr/>
        </p:nvSpPr>
        <p:spPr bwMode="auto">
          <a:xfrm>
            <a:off x="7940041" y="257338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40" name="Text Box 40">
            <a:extLst>
              <a:ext uri="{FF2B5EF4-FFF2-40B4-BE49-F238E27FC236}">
                <a16:creationId xmlns:a16="http://schemas.microsoft.com/office/drawing/2014/main" id="{06C38004-B3BC-45CA-9005-9FC93CC13593}"/>
              </a:ext>
            </a:extLst>
          </p:cNvPr>
          <p:cNvSpPr txBox="1">
            <a:spLocks noChangeArrowheads="1"/>
          </p:cNvSpPr>
          <p:nvPr/>
        </p:nvSpPr>
        <p:spPr bwMode="auto">
          <a:xfrm>
            <a:off x="6136004" y="29074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379BD73F-B882-4CE3-8714-B5BF95CC4663}"/>
              </a:ext>
            </a:extLst>
          </p:cNvPr>
          <p:cNvSpPr/>
          <p:nvPr/>
        </p:nvSpPr>
        <p:spPr>
          <a:xfrm>
            <a:off x="2810942" y="1341544"/>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
        <p:nvSpPr>
          <p:cNvPr id="66" name="Rectangle 65">
            <a:extLst>
              <a:ext uri="{FF2B5EF4-FFF2-40B4-BE49-F238E27FC236}">
                <a16:creationId xmlns:a16="http://schemas.microsoft.com/office/drawing/2014/main" id="{D7BE7702-365A-4AC6-AA63-AAAD311254CF}"/>
              </a:ext>
            </a:extLst>
          </p:cNvPr>
          <p:cNvSpPr/>
          <p:nvPr/>
        </p:nvSpPr>
        <p:spPr>
          <a:xfrm>
            <a:off x="6842761" y="1340063"/>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882311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C60E1B2-84F5-4944-8BA2-C7C1095190F0}"/>
              </a:ext>
            </a:extLst>
          </p:cNvPr>
          <p:cNvSpPr>
            <a:spLocks noGrp="1" noChangeArrowheads="1"/>
          </p:cNvSpPr>
          <p:nvPr>
            <p:ph type="title"/>
          </p:nvPr>
        </p:nvSpPr>
        <p:spPr>
          <a:xfrm>
            <a:off x="1333500" y="209550"/>
            <a:ext cx="6477000" cy="744140"/>
          </a:xfrm>
        </p:spPr>
        <p:txBody>
          <a:bodyPr>
            <a:noAutofit/>
          </a:bodyPr>
          <a:lstStyle/>
          <a:p>
            <a:pPr eaLnBrk="1" hangingPunct="1"/>
            <a:r>
              <a:rPr lang="en-US" altLang="en-US" sz="2800" dirty="0">
                <a:solidFill>
                  <a:srgbClr val="C00000"/>
                </a:solidFill>
                <a:latin typeface="Century Gothic" panose="020B0502020202020204" pitchFamily="34" charset="0"/>
              </a:rPr>
              <a:t>Deleting a Node with </a:t>
            </a:r>
            <a:r>
              <a:rPr lang="en-US" altLang="en-US" sz="2800" i="1" dirty="0">
                <a:solidFill>
                  <a:srgbClr val="C00000"/>
                </a:solidFill>
                <a:latin typeface="Century Gothic" panose="020B0502020202020204" pitchFamily="34" charset="0"/>
              </a:rPr>
              <a:t>Two</a:t>
            </a:r>
            <a:r>
              <a:rPr lang="en-US" altLang="en-US" sz="2800" dirty="0">
                <a:solidFill>
                  <a:srgbClr val="C00000"/>
                </a:solidFill>
                <a:latin typeface="Century Gothic" panose="020B0502020202020204" pitchFamily="34" charset="0"/>
              </a:rPr>
              <a:t> Children</a:t>
            </a:r>
          </a:p>
        </p:txBody>
      </p:sp>
      <p:sp>
        <p:nvSpPr>
          <p:cNvPr id="3" name="Rectangle 3">
            <a:extLst>
              <a:ext uri="{FF2B5EF4-FFF2-40B4-BE49-F238E27FC236}">
                <a16:creationId xmlns:a16="http://schemas.microsoft.com/office/drawing/2014/main" id="{05C5928B-F096-48DB-B12A-2FF868491494}"/>
              </a:ext>
            </a:extLst>
          </p:cNvPr>
          <p:cNvSpPr>
            <a:spLocks noGrp="1" noChangeArrowheads="1"/>
          </p:cNvSpPr>
          <p:nvPr>
            <p:ph idx="1"/>
          </p:nvPr>
        </p:nvSpPr>
        <p:spPr>
          <a:xfrm>
            <a:off x="381000" y="1047750"/>
            <a:ext cx="8382000" cy="3200400"/>
          </a:xfrm>
        </p:spPr>
        <p:txBody>
          <a:bodyPr>
            <a:noAutofit/>
          </a:bodyPr>
          <a:lstStyle/>
          <a:p>
            <a:pPr marL="0" indent="0" eaLnBrk="1" hangingPunct="1">
              <a:lnSpc>
                <a:spcPct val="90000"/>
              </a:lnSpc>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node to be deleted has left and right children, </a:t>
            </a:r>
          </a:p>
          <a:p>
            <a:pPr>
              <a:lnSpc>
                <a:spcPct val="90000"/>
              </a:lnSpc>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‘Promote’ one child to replace the deleted node</a:t>
            </a:r>
          </a:p>
          <a:p>
            <a:pPr>
              <a:lnSpc>
                <a:spcPct val="90000"/>
              </a:lnSpc>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Locate correct position for the other child in subtree of promoted child</a:t>
            </a:r>
          </a:p>
          <a:p>
            <a:pPr eaLnBrk="1" hangingPunct="1">
              <a:lnSpc>
                <a:spcPct val="90000"/>
              </a:lnSpc>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Convention in the text: “attach" the right subtree to its parent, then position the left subtree at the appropriate point in the right subtree.  </a:t>
            </a:r>
          </a:p>
          <a:p>
            <a:pPr eaLnBrk="1" hangingPunct="1">
              <a:lnSpc>
                <a:spcPct val="90000"/>
              </a:lnSpc>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Care must be taken when re-attaching the left subtree to maintain the search property of a binary search tree.</a:t>
            </a:r>
          </a:p>
        </p:txBody>
      </p:sp>
    </p:spTree>
    <p:extLst>
      <p:ext uri="{BB962C8B-B14F-4D97-AF65-F5344CB8AC3E}">
        <p14:creationId xmlns:p14="http://schemas.microsoft.com/office/powerpoint/2010/main" val="3068127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B70FF5-C185-4C3E-81B4-3689B4B40802}"/>
              </a:ext>
            </a:extLst>
          </p:cNvPr>
          <p:cNvSpPr>
            <a:spLocks noGrp="1" noChangeArrowheads="1"/>
          </p:cNvSpPr>
          <p:nvPr>
            <p:ph type="title"/>
          </p:nvPr>
        </p:nvSpPr>
        <p:spPr>
          <a:xfrm>
            <a:off x="1226343" y="227410"/>
            <a:ext cx="6691314" cy="744140"/>
          </a:xfrm>
        </p:spPr>
        <p:txBody>
          <a:bodyPr>
            <a:noAutofit/>
          </a:bodyPr>
          <a:lstStyle/>
          <a:p>
            <a:pPr eaLnBrk="1" hangingPunct="1"/>
            <a:r>
              <a:rPr lang="en-US" altLang="en-US" sz="2800" dirty="0">
                <a:solidFill>
                  <a:srgbClr val="C00000"/>
                </a:solidFill>
                <a:latin typeface="Century Gothic" panose="020B0502020202020204" pitchFamily="34" charset="0"/>
              </a:rPr>
              <a:t>Deleting a Node with </a:t>
            </a:r>
            <a:r>
              <a:rPr lang="en-US" altLang="en-US" sz="2800" i="1" dirty="0">
                <a:solidFill>
                  <a:srgbClr val="C00000"/>
                </a:solidFill>
                <a:latin typeface="Century Gothic" panose="020B0502020202020204" pitchFamily="34" charset="0"/>
              </a:rPr>
              <a:t>Two</a:t>
            </a:r>
            <a:r>
              <a:rPr lang="en-US" altLang="en-US" sz="2800" dirty="0">
                <a:solidFill>
                  <a:srgbClr val="C00000"/>
                </a:solidFill>
                <a:latin typeface="Century Gothic" panose="020B0502020202020204" pitchFamily="34" charset="0"/>
              </a:rPr>
              <a:t> Children</a:t>
            </a:r>
          </a:p>
        </p:txBody>
      </p:sp>
      <p:sp>
        <p:nvSpPr>
          <p:cNvPr id="3" name="Text Box 81">
            <a:extLst>
              <a:ext uri="{FF2B5EF4-FFF2-40B4-BE49-F238E27FC236}">
                <a16:creationId xmlns:a16="http://schemas.microsoft.com/office/drawing/2014/main" id="{7F270035-C91B-40E8-917C-5C21A41FE0F7}"/>
              </a:ext>
            </a:extLst>
          </p:cNvPr>
          <p:cNvSpPr txBox="1">
            <a:spLocks noChangeArrowheads="1"/>
          </p:cNvSpPr>
          <p:nvPr/>
        </p:nvSpPr>
        <p:spPr bwMode="auto">
          <a:xfrm>
            <a:off x="914400" y="3790950"/>
            <a:ext cx="3457575" cy="64633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aseline="0" dirty="0">
                <a:solidFill>
                  <a:schemeClr val="bg1">
                    <a:lumMod val="95000"/>
                    <a:lumOff val="5000"/>
                  </a:schemeClr>
                </a:solidFill>
              </a:rPr>
              <a:t>Deleting node containing </a:t>
            </a:r>
            <a:r>
              <a:rPr lang="en-US" altLang="en-US" sz="1800" b="1" baseline="0" dirty="0">
                <a:solidFill>
                  <a:schemeClr val="bg1">
                    <a:lumMod val="95000"/>
                    <a:lumOff val="5000"/>
                  </a:schemeClr>
                </a:solidFill>
              </a:rPr>
              <a:t>31</a:t>
            </a:r>
            <a:r>
              <a:rPr lang="en-US" altLang="en-US" sz="1800" baseline="0" dirty="0">
                <a:solidFill>
                  <a:schemeClr val="bg1">
                    <a:lumMod val="95000"/>
                    <a:lumOff val="5000"/>
                  </a:schemeClr>
                </a:solidFill>
              </a:rPr>
              <a:t> – </a:t>
            </a:r>
            <a:r>
              <a:rPr lang="en-US" altLang="en-US" sz="1800" i="1" baseline="0" dirty="0">
                <a:solidFill>
                  <a:schemeClr val="bg1">
                    <a:lumMod val="95000"/>
                    <a:lumOff val="5000"/>
                  </a:schemeClr>
                </a:solidFill>
              </a:rPr>
              <a:t>before</a:t>
            </a:r>
            <a:r>
              <a:rPr lang="en-US" altLang="en-US" sz="1800" baseline="0" dirty="0">
                <a:solidFill>
                  <a:schemeClr val="bg1">
                    <a:lumMod val="95000"/>
                    <a:lumOff val="5000"/>
                  </a:schemeClr>
                </a:solidFill>
              </a:rPr>
              <a:t> deletion</a:t>
            </a:r>
          </a:p>
        </p:txBody>
      </p:sp>
      <p:sp>
        <p:nvSpPr>
          <p:cNvPr id="37" name="Rectangle 36">
            <a:extLst>
              <a:ext uri="{FF2B5EF4-FFF2-40B4-BE49-F238E27FC236}">
                <a16:creationId xmlns:a16="http://schemas.microsoft.com/office/drawing/2014/main" id="{E3B5F73A-0C0B-4F3B-89AE-6D692D8D926B}"/>
              </a:ext>
            </a:extLst>
          </p:cNvPr>
          <p:cNvSpPr>
            <a:spLocks noChangeArrowheads="1"/>
          </p:cNvSpPr>
          <p:nvPr/>
        </p:nvSpPr>
        <p:spPr bwMode="auto">
          <a:xfrm>
            <a:off x="2381249" y="1212353"/>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38" name="Rectangle 17">
            <a:extLst>
              <a:ext uri="{FF2B5EF4-FFF2-40B4-BE49-F238E27FC236}">
                <a16:creationId xmlns:a16="http://schemas.microsoft.com/office/drawing/2014/main" id="{429ACE31-0CAD-472D-BDE9-5120EAC434D0}"/>
              </a:ext>
            </a:extLst>
          </p:cNvPr>
          <p:cNvSpPr>
            <a:spLocks noChangeArrowheads="1"/>
          </p:cNvSpPr>
          <p:nvPr/>
        </p:nvSpPr>
        <p:spPr bwMode="auto">
          <a:xfrm>
            <a:off x="2209800" y="1783853"/>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39" name="Rectangle 18">
            <a:extLst>
              <a:ext uri="{FF2B5EF4-FFF2-40B4-BE49-F238E27FC236}">
                <a16:creationId xmlns:a16="http://schemas.microsoft.com/office/drawing/2014/main" id="{B591A070-9E06-47F2-B76D-2ECFC03A721A}"/>
              </a:ext>
            </a:extLst>
          </p:cNvPr>
          <p:cNvSpPr>
            <a:spLocks noChangeArrowheads="1"/>
          </p:cNvSpPr>
          <p:nvPr/>
        </p:nvSpPr>
        <p:spPr bwMode="auto">
          <a:xfrm>
            <a:off x="2724150" y="178385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0" name="Rectangle 19">
            <a:extLst>
              <a:ext uri="{FF2B5EF4-FFF2-40B4-BE49-F238E27FC236}">
                <a16:creationId xmlns:a16="http://schemas.microsoft.com/office/drawing/2014/main" id="{7FE214C4-CB0E-4414-A1F2-AF4B29A1BDE4}"/>
              </a:ext>
            </a:extLst>
          </p:cNvPr>
          <p:cNvSpPr>
            <a:spLocks noChangeArrowheads="1"/>
          </p:cNvSpPr>
          <p:nvPr/>
        </p:nvSpPr>
        <p:spPr bwMode="auto">
          <a:xfrm>
            <a:off x="2552700" y="1783853"/>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1" name="Rectangle 20">
            <a:extLst>
              <a:ext uri="{FF2B5EF4-FFF2-40B4-BE49-F238E27FC236}">
                <a16:creationId xmlns:a16="http://schemas.microsoft.com/office/drawing/2014/main" id="{070158F4-FEDB-4CAA-A522-3ED2EA8598C4}"/>
              </a:ext>
            </a:extLst>
          </p:cNvPr>
          <p:cNvSpPr>
            <a:spLocks noChangeArrowheads="1"/>
          </p:cNvSpPr>
          <p:nvPr/>
        </p:nvSpPr>
        <p:spPr bwMode="auto">
          <a:xfrm>
            <a:off x="3238500" y="2298203"/>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42" name="Rectangle 21">
            <a:extLst>
              <a:ext uri="{FF2B5EF4-FFF2-40B4-BE49-F238E27FC236}">
                <a16:creationId xmlns:a16="http://schemas.microsoft.com/office/drawing/2014/main" id="{44586E5D-EC7B-4E65-82FA-190030A9420E}"/>
              </a:ext>
            </a:extLst>
          </p:cNvPr>
          <p:cNvSpPr>
            <a:spLocks noChangeArrowheads="1"/>
          </p:cNvSpPr>
          <p:nvPr/>
        </p:nvSpPr>
        <p:spPr bwMode="auto">
          <a:xfrm>
            <a:off x="3752850" y="2298203"/>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3" name="Rectangle 22">
            <a:extLst>
              <a:ext uri="{FF2B5EF4-FFF2-40B4-BE49-F238E27FC236}">
                <a16:creationId xmlns:a16="http://schemas.microsoft.com/office/drawing/2014/main" id="{D8D81B77-55E3-49E1-B8E9-24DE10EF5878}"/>
              </a:ext>
            </a:extLst>
          </p:cNvPr>
          <p:cNvSpPr>
            <a:spLocks noChangeArrowheads="1"/>
          </p:cNvSpPr>
          <p:nvPr/>
        </p:nvSpPr>
        <p:spPr bwMode="auto">
          <a:xfrm>
            <a:off x="3581400" y="229820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4" name="Rectangle 23">
            <a:extLst>
              <a:ext uri="{FF2B5EF4-FFF2-40B4-BE49-F238E27FC236}">
                <a16:creationId xmlns:a16="http://schemas.microsoft.com/office/drawing/2014/main" id="{151FEA40-A621-4C43-9DE2-09342E00C590}"/>
              </a:ext>
            </a:extLst>
          </p:cNvPr>
          <p:cNvSpPr>
            <a:spLocks noChangeArrowheads="1"/>
          </p:cNvSpPr>
          <p:nvPr/>
        </p:nvSpPr>
        <p:spPr bwMode="auto">
          <a:xfrm>
            <a:off x="1466850" y="2298203"/>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45" name="Rectangle 24">
            <a:extLst>
              <a:ext uri="{FF2B5EF4-FFF2-40B4-BE49-F238E27FC236}">
                <a16:creationId xmlns:a16="http://schemas.microsoft.com/office/drawing/2014/main" id="{BDBEEA58-8A27-4EC0-B1B8-E536366C89A9}"/>
              </a:ext>
            </a:extLst>
          </p:cNvPr>
          <p:cNvSpPr>
            <a:spLocks noChangeArrowheads="1"/>
          </p:cNvSpPr>
          <p:nvPr/>
        </p:nvSpPr>
        <p:spPr bwMode="auto">
          <a:xfrm>
            <a:off x="1981200" y="229820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6" name="Rectangle 25">
            <a:extLst>
              <a:ext uri="{FF2B5EF4-FFF2-40B4-BE49-F238E27FC236}">
                <a16:creationId xmlns:a16="http://schemas.microsoft.com/office/drawing/2014/main" id="{F45C3709-6E04-4A3B-A08B-E428484CFF94}"/>
              </a:ext>
            </a:extLst>
          </p:cNvPr>
          <p:cNvSpPr>
            <a:spLocks noChangeArrowheads="1"/>
          </p:cNvSpPr>
          <p:nvPr/>
        </p:nvSpPr>
        <p:spPr bwMode="auto">
          <a:xfrm>
            <a:off x="1809750" y="229820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7" name="Rectangle 26">
            <a:extLst>
              <a:ext uri="{FF2B5EF4-FFF2-40B4-BE49-F238E27FC236}">
                <a16:creationId xmlns:a16="http://schemas.microsoft.com/office/drawing/2014/main" id="{9055503B-55A7-4142-A1C7-F386F91FF631}"/>
              </a:ext>
            </a:extLst>
          </p:cNvPr>
          <p:cNvSpPr>
            <a:spLocks noChangeArrowheads="1"/>
          </p:cNvSpPr>
          <p:nvPr/>
        </p:nvSpPr>
        <p:spPr bwMode="auto">
          <a:xfrm>
            <a:off x="1066800" y="2812553"/>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48" name="Rectangle 27">
            <a:extLst>
              <a:ext uri="{FF2B5EF4-FFF2-40B4-BE49-F238E27FC236}">
                <a16:creationId xmlns:a16="http://schemas.microsoft.com/office/drawing/2014/main" id="{75C86549-4D43-49BF-97A2-94C4C5CFABE3}"/>
              </a:ext>
            </a:extLst>
          </p:cNvPr>
          <p:cNvSpPr>
            <a:spLocks noChangeArrowheads="1"/>
          </p:cNvSpPr>
          <p:nvPr/>
        </p:nvSpPr>
        <p:spPr bwMode="auto">
          <a:xfrm>
            <a:off x="1581150" y="281255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9" name="Rectangle 28">
            <a:extLst>
              <a:ext uri="{FF2B5EF4-FFF2-40B4-BE49-F238E27FC236}">
                <a16:creationId xmlns:a16="http://schemas.microsoft.com/office/drawing/2014/main" id="{96F5B418-E053-44B4-9D63-B2B3A1095CED}"/>
              </a:ext>
            </a:extLst>
          </p:cNvPr>
          <p:cNvSpPr>
            <a:spLocks noChangeArrowheads="1"/>
          </p:cNvSpPr>
          <p:nvPr/>
        </p:nvSpPr>
        <p:spPr bwMode="auto">
          <a:xfrm>
            <a:off x="1409700" y="281255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29">
            <a:extLst>
              <a:ext uri="{FF2B5EF4-FFF2-40B4-BE49-F238E27FC236}">
                <a16:creationId xmlns:a16="http://schemas.microsoft.com/office/drawing/2014/main" id="{246F3A45-C304-4710-A73F-BFAFF19D55B5}"/>
              </a:ext>
            </a:extLst>
          </p:cNvPr>
          <p:cNvSpPr>
            <a:spLocks noChangeArrowheads="1"/>
          </p:cNvSpPr>
          <p:nvPr/>
        </p:nvSpPr>
        <p:spPr bwMode="auto">
          <a:xfrm>
            <a:off x="2952750" y="2812553"/>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51" name="Rectangle 30">
            <a:extLst>
              <a:ext uri="{FF2B5EF4-FFF2-40B4-BE49-F238E27FC236}">
                <a16:creationId xmlns:a16="http://schemas.microsoft.com/office/drawing/2014/main" id="{75A336BB-413E-4778-9BF3-62D1D0D29DDF}"/>
              </a:ext>
            </a:extLst>
          </p:cNvPr>
          <p:cNvSpPr>
            <a:spLocks noChangeArrowheads="1"/>
          </p:cNvSpPr>
          <p:nvPr/>
        </p:nvSpPr>
        <p:spPr bwMode="auto">
          <a:xfrm>
            <a:off x="3467100" y="281255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52" name="Rectangle 31">
            <a:extLst>
              <a:ext uri="{FF2B5EF4-FFF2-40B4-BE49-F238E27FC236}">
                <a16:creationId xmlns:a16="http://schemas.microsoft.com/office/drawing/2014/main" id="{0CFB9AD9-6B76-4070-AF4D-4DA91E322C5F}"/>
              </a:ext>
            </a:extLst>
          </p:cNvPr>
          <p:cNvSpPr>
            <a:spLocks noChangeArrowheads="1"/>
          </p:cNvSpPr>
          <p:nvPr/>
        </p:nvSpPr>
        <p:spPr bwMode="auto">
          <a:xfrm>
            <a:off x="3295650" y="2812553"/>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Line 33">
            <a:extLst>
              <a:ext uri="{FF2B5EF4-FFF2-40B4-BE49-F238E27FC236}">
                <a16:creationId xmlns:a16="http://schemas.microsoft.com/office/drawing/2014/main" id="{A77ED043-1F32-4190-9EA8-D0061606D042}"/>
              </a:ext>
            </a:extLst>
          </p:cNvPr>
          <p:cNvSpPr>
            <a:spLocks noChangeShapeType="1"/>
          </p:cNvSpPr>
          <p:nvPr/>
        </p:nvSpPr>
        <p:spPr bwMode="auto">
          <a:xfrm>
            <a:off x="2552700" y="1383803"/>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54" name="Line 34">
            <a:extLst>
              <a:ext uri="{FF2B5EF4-FFF2-40B4-BE49-F238E27FC236}">
                <a16:creationId xmlns:a16="http://schemas.microsoft.com/office/drawing/2014/main" id="{23598C31-2B99-4BDA-B07F-F2AF2743AB20}"/>
              </a:ext>
            </a:extLst>
          </p:cNvPr>
          <p:cNvSpPr>
            <a:spLocks noChangeShapeType="1"/>
          </p:cNvSpPr>
          <p:nvPr/>
        </p:nvSpPr>
        <p:spPr bwMode="auto">
          <a:xfrm flipH="1">
            <a:off x="1809750" y="1955303"/>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55" name="Line 36">
            <a:extLst>
              <a:ext uri="{FF2B5EF4-FFF2-40B4-BE49-F238E27FC236}">
                <a16:creationId xmlns:a16="http://schemas.microsoft.com/office/drawing/2014/main" id="{2E1E2663-3CED-4BD5-8DDC-B294210C5339}"/>
              </a:ext>
            </a:extLst>
          </p:cNvPr>
          <p:cNvSpPr>
            <a:spLocks noChangeShapeType="1"/>
          </p:cNvSpPr>
          <p:nvPr/>
        </p:nvSpPr>
        <p:spPr bwMode="auto">
          <a:xfrm flipH="1">
            <a:off x="1409700" y="2469653"/>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56" name="Line 37">
            <a:extLst>
              <a:ext uri="{FF2B5EF4-FFF2-40B4-BE49-F238E27FC236}">
                <a16:creationId xmlns:a16="http://schemas.microsoft.com/office/drawing/2014/main" id="{9BE36BAF-0C6D-4225-9C07-0C6CA7E9380A}"/>
              </a:ext>
            </a:extLst>
          </p:cNvPr>
          <p:cNvSpPr>
            <a:spLocks noChangeShapeType="1"/>
          </p:cNvSpPr>
          <p:nvPr/>
        </p:nvSpPr>
        <p:spPr bwMode="auto">
          <a:xfrm>
            <a:off x="2038350" y="2469653"/>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57" name="Line 38">
            <a:extLst>
              <a:ext uri="{FF2B5EF4-FFF2-40B4-BE49-F238E27FC236}">
                <a16:creationId xmlns:a16="http://schemas.microsoft.com/office/drawing/2014/main" id="{C140998F-D8C9-4DCF-8C15-77A80C4BE8FD}"/>
              </a:ext>
            </a:extLst>
          </p:cNvPr>
          <p:cNvSpPr>
            <a:spLocks noChangeShapeType="1"/>
          </p:cNvSpPr>
          <p:nvPr/>
        </p:nvSpPr>
        <p:spPr bwMode="auto">
          <a:xfrm flipH="1">
            <a:off x="3295650" y="2469653"/>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58" name="Line 39">
            <a:extLst>
              <a:ext uri="{FF2B5EF4-FFF2-40B4-BE49-F238E27FC236}">
                <a16:creationId xmlns:a16="http://schemas.microsoft.com/office/drawing/2014/main" id="{4A51102E-B86F-4075-96D3-2498AC3A5DE4}"/>
              </a:ext>
            </a:extLst>
          </p:cNvPr>
          <p:cNvSpPr>
            <a:spLocks noChangeShapeType="1"/>
          </p:cNvSpPr>
          <p:nvPr/>
        </p:nvSpPr>
        <p:spPr bwMode="auto">
          <a:xfrm>
            <a:off x="2824162" y="1955303"/>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59" name="Text Box 41">
            <a:extLst>
              <a:ext uri="{FF2B5EF4-FFF2-40B4-BE49-F238E27FC236}">
                <a16:creationId xmlns:a16="http://schemas.microsoft.com/office/drawing/2014/main" id="{849FAB1C-4D9F-4032-B646-B4ABDECA9A3E}"/>
              </a:ext>
            </a:extLst>
          </p:cNvPr>
          <p:cNvSpPr txBox="1">
            <a:spLocks noChangeArrowheads="1"/>
          </p:cNvSpPr>
          <p:nvPr/>
        </p:nvSpPr>
        <p:spPr bwMode="auto">
          <a:xfrm>
            <a:off x="3809999" y="2812553"/>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0" name="Text Box 42">
            <a:extLst>
              <a:ext uri="{FF2B5EF4-FFF2-40B4-BE49-F238E27FC236}">
                <a16:creationId xmlns:a16="http://schemas.microsoft.com/office/drawing/2014/main" id="{1142474E-7182-4D42-99C1-A0B030CC8F68}"/>
              </a:ext>
            </a:extLst>
          </p:cNvPr>
          <p:cNvSpPr txBox="1">
            <a:spLocks noChangeArrowheads="1"/>
          </p:cNvSpPr>
          <p:nvPr/>
        </p:nvSpPr>
        <p:spPr bwMode="auto">
          <a:xfrm>
            <a:off x="700088" y="3269753"/>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61" name="Text Box 43">
            <a:extLst>
              <a:ext uri="{FF2B5EF4-FFF2-40B4-BE49-F238E27FC236}">
                <a16:creationId xmlns:a16="http://schemas.microsoft.com/office/drawing/2014/main" id="{AC00D8FD-00D1-4267-B6BB-EA7D496360FC}"/>
              </a:ext>
            </a:extLst>
          </p:cNvPr>
          <p:cNvSpPr txBox="1">
            <a:spLocks noChangeArrowheads="1"/>
          </p:cNvSpPr>
          <p:nvPr/>
        </p:nvSpPr>
        <p:spPr bwMode="auto">
          <a:xfrm>
            <a:off x="1695449" y="3269753"/>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2" name="Line 44">
            <a:extLst>
              <a:ext uri="{FF2B5EF4-FFF2-40B4-BE49-F238E27FC236}">
                <a16:creationId xmlns:a16="http://schemas.microsoft.com/office/drawing/2014/main" id="{33A683DD-F660-4BD1-982A-9AECEB10B421}"/>
              </a:ext>
            </a:extLst>
          </p:cNvPr>
          <p:cNvSpPr>
            <a:spLocks noChangeShapeType="1"/>
          </p:cNvSpPr>
          <p:nvPr/>
        </p:nvSpPr>
        <p:spPr bwMode="auto">
          <a:xfrm flipH="1">
            <a:off x="1123950" y="2984003"/>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3" name="Line 45">
            <a:extLst>
              <a:ext uri="{FF2B5EF4-FFF2-40B4-BE49-F238E27FC236}">
                <a16:creationId xmlns:a16="http://schemas.microsoft.com/office/drawing/2014/main" id="{8A12D6CA-5EE2-4ACC-AAF0-0F3EC0CFA21C}"/>
              </a:ext>
            </a:extLst>
          </p:cNvPr>
          <p:cNvSpPr>
            <a:spLocks noChangeShapeType="1"/>
          </p:cNvSpPr>
          <p:nvPr/>
        </p:nvSpPr>
        <p:spPr bwMode="auto">
          <a:xfrm>
            <a:off x="1695450" y="2984003"/>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4" name="Text Box 46">
            <a:extLst>
              <a:ext uri="{FF2B5EF4-FFF2-40B4-BE49-F238E27FC236}">
                <a16:creationId xmlns:a16="http://schemas.microsoft.com/office/drawing/2014/main" id="{5A5089FD-C20A-4B7F-81D3-B59EB0AD4895}"/>
              </a:ext>
            </a:extLst>
          </p:cNvPr>
          <p:cNvSpPr txBox="1">
            <a:spLocks noChangeArrowheads="1"/>
          </p:cNvSpPr>
          <p:nvPr/>
        </p:nvSpPr>
        <p:spPr bwMode="auto">
          <a:xfrm>
            <a:off x="2552700" y="3269753"/>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5" name="Text Box 47">
            <a:extLst>
              <a:ext uri="{FF2B5EF4-FFF2-40B4-BE49-F238E27FC236}">
                <a16:creationId xmlns:a16="http://schemas.microsoft.com/office/drawing/2014/main" id="{F3641BA7-5123-458B-B605-5BB8EA40585D}"/>
              </a:ext>
            </a:extLst>
          </p:cNvPr>
          <p:cNvSpPr txBox="1">
            <a:spLocks noChangeArrowheads="1"/>
          </p:cNvSpPr>
          <p:nvPr/>
        </p:nvSpPr>
        <p:spPr bwMode="auto">
          <a:xfrm>
            <a:off x="3581400" y="3269753"/>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6" name="Line 48">
            <a:extLst>
              <a:ext uri="{FF2B5EF4-FFF2-40B4-BE49-F238E27FC236}">
                <a16:creationId xmlns:a16="http://schemas.microsoft.com/office/drawing/2014/main" id="{A0541D1B-D7BE-4295-A736-77F54BB2A559}"/>
              </a:ext>
            </a:extLst>
          </p:cNvPr>
          <p:cNvSpPr>
            <a:spLocks noChangeShapeType="1"/>
          </p:cNvSpPr>
          <p:nvPr/>
        </p:nvSpPr>
        <p:spPr bwMode="auto">
          <a:xfrm flipH="1">
            <a:off x="3009900" y="2984003"/>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7" name="Line 49">
            <a:extLst>
              <a:ext uri="{FF2B5EF4-FFF2-40B4-BE49-F238E27FC236}">
                <a16:creationId xmlns:a16="http://schemas.microsoft.com/office/drawing/2014/main" id="{755467B0-7A14-478E-85A8-29F62E2EDBA2}"/>
              </a:ext>
            </a:extLst>
          </p:cNvPr>
          <p:cNvSpPr>
            <a:spLocks noChangeShapeType="1"/>
          </p:cNvSpPr>
          <p:nvPr/>
        </p:nvSpPr>
        <p:spPr bwMode="auto">
          <a:xfrm>
            <a:off x="3581400" y="2984003"/>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8" name="Line 37">
            <a:extLst>
              <a:ext uri="{FF2B5EF4-FFF2-40B4-BE49-F238E27FC236}">
                <a16:creationId xmlns:a16="http://schemas.microsoft.com/office/drawing/2014/main" id="{8B9E7C94-017C-4076-8202-ABE847E9E5AC}"/>
              </a:ext>
            </a:extLst>
          </p:cNvPr>
          <p:cNvSpPr>
            <a:spLocks noChangeShapeType="1"/>
          </p:cNvSpPr>
          <p:nvPr/>
        </p:nvSpPr>
        <p:spPr bwMode="auto">
          <a:xfrm>
            <a:off x="3835717" y="2471285"/>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9" name="Text Box 40">
            <a:extLst>
              <a:ext uri="{FF2B5EF4-FFF2-40B4-BE49-F238E27FC236}">
                <a16:creationId xmlns:a16="http://schemas.microsoft.com/office/drawing/2014/main" id="{CCD23D8D-D524-4372-BF53-9502AA82A237}"/>
              </a:ext>
            </a:extLst>
          </p:cNvPr>
          <p:cNvSpPr txBox="1">
            <a:spLocks noChangeArrowheads="1"/>
          </p:cNvSpPr>
          <p:nvPr/>
        </p:nvSpPr>
        <p:spPr bwMode="auto">
          <a:xfrm>
            <a:off x="2031680" y="2805387"/>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0" name="Text Box 81">
            <a:extLst>
              <a:ext uri="{FF2B5EF4-FFF2-40B4-BE49-F238E27FC236}">
                <a16:creationId xmlns:a16="http://schemas.microsoft.com/office/drawing/2014/main" id="{B96C2071-5E5E-468D-926F-FA2484B5F0D4}"/>
              </a:ext>
            </a:extLst>
          </p:cNvPr>
          <p:cNvSpPr txBox="1">
            <a:spLocks noChangeArrowheads="1"/>
          </p:cNvSpPr>
          <p:nvPr/>
        </p:nvSpPr>
        <p:spPr bwMode="auto">
          <a:xfrm>
            <a:off x="5029200" y="4019550"/>
            <a:ext cx="3457575" cy="64633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aseline="0" dirty="0">
                <a:solidFill>
                  <a:schemeClr val="bg1">
                    <a:lumMod val="95000"/>
                    <a:lumOff val="5000"/>
                  </a:schemeClr>
                </a:solidFill>
              </a:rPr>
              <a:t>Deleting node containing </a:t>
            </a:r>
            <a:r>
              <a:rPr lang="en-US" altLang="en-US" sz="1800" b="1" baseline="0" dirty="0">
                <a:solidFill>
                  <a:schemeClr val="bg1">
                    <a:lumMod val="95000"/>
                    <a:lumOff val="5000"/>
                  </a:schemeClr>
                </a:solidFill>
              </a:rPr>
              <a:t>31</a:t>
            </a:r>
            <a:r>
              <a:rPr lang="en-US" altLang="en-US" sz="1800" baseline="0" dirty="0">
                <a:solidFill>
                  <a:schemeClr val="bg1">
                    <a:lumMod val="95000"/>
                    <a:lumOff val="5000"/>
                  </a:schemeClr>
                </a:solidFill>
              </a:rPr>
              <a:t> – </a:t>
            </a:r>
            <a:r>
              <a:rPr lang="en-US" altLang="en-US" sz="1800" i="1" baseline="0" dirty="0">
                <a:solidFill>
                  <a:schemeClr val="bg1">
                    <a:lumMod val="95000"/>
                    <a:lumOff val="5000"/>
                  </a:schemeClr>
                </a:solidFill>
              </a:rPr>
              <a:t>after</a:t>
            </a:r>
            <a:r>
              <a:rPr lang="en-US" altLang="en-US" sz="1800" baseline="0" dirty="0">
                <a:solidFill>
                  <a:schemeClr val="bg1">
                    <a:lumMod val="95000"/>
                    <a:lumOff val="5000"/>
                  </a:schemeClr>
                </a:solidFill>
              </a:rPr>
              <a:t> deletion</a:t>
            </a:r>
          </a:p>
        </p:txBody>
      </p:sp>
      <p:sp>
        <p:nvSpPr>
          <p:cNvPr id="104" name="Rectangle 103">
            <a:extLst>
              <a:ext uri="{FF2B5EF4-FFF2-40B4-BE49-F238E27FC236}">
                <a16:creationId xmlns:a16="http://schemas.microsoft.com/office/drawing/2014/main" id="{9E3049C8-98BA-4571-B322-5C10800C3DBA}"/>
              </a:ext>
            </a:extLst>
          </p:cNvPr>
          <p:cNvSpPr>
            <a:spLocks noChangeArrowheads="1"/>
          </p:cNvSpPr>
          <p:nvPr/>
        </p:nvSpPr>
        <p:spPr bwMode="auto">
          <a:xfrm>
            <a:off x="6877049" y="1015317"/>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5" name="Rectangle 17">
            <a:extLst>
              <a:ext uri="{FF2B5EF4-FFF2-40B4-BE49-F238E27FC236}">
                <a16:creationId xmlns:a16="http://schemas.microsoft.com/office/drawing/2014/main" id="{FFD0175B-8546-464C-BECA-C7E0A3645BDA}"/>
              </a:ext>
            </a:extLst>
          </p:cNvPr>
          <p:cNvSpPr>
            <a:spLocks noChangeArrowheads="1"/>
          </p:cNvSpPr>
          <p:nvPr/>
        </p:nvSpPr>
        <p:spPr bwMode="auto">
          <a:xfrm>
            <a:off x="6705600" y="1586817"/>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106" name="Rectangle 18">
            <a:extLst>
              <a:ext uri="{FF2B5EF4-FFF2-40B4-BE49-F238E27FC236}">
                <a16:creationId xmlns:a16="http://schemas.microsoft.com/office/drawing/2014/main" id="{B619F703-A559-4FB0-92EC-4E38BD5D3EA9}"/>
              </a:ext>
            </a:extLst>
          </p:cNvPr>
          <p:cNvSpPr>
            <a:spLocks noChangeArrowheads="1"/>
          </p:cNvSpPr>
          <p:nvPr/>
        </p:nvSpPr>
        <p:spPr bwMode="auto">
          <a:xfrm>
            <a:off x="7219950" y="1586817"/>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07" name="Rectangle 19">
            <a:extLst>
              <a:ext uri="{FF2B5EF4-FFF2-40B4-BE49-F238E27FC236}">
                <a16:creationId xmlns:a16="http://schemas.microsoft.com/office/drawing/2014/main" id="{4D7AE263-D73E-4091-B34A-4114F349AAD1}"/>
              </a:ext>
            </a:extLst>
          </p:cNvPr>
          <p:cNvSpPr>
            <a:spLocks noChangeArrowheads="1"/>
          </p:cNvSpPr>
          <p:nvPr/>
        </p:nvSpPr>
        <p:spPr bwMode="auto">
          <a:xfrm>
            <a:off x="7048500" y="1586817"/>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1" name="Rectangle 23">
            <a:extLst>
              <a:ext uri="{FF2B5EF4-FFF2-40B4-BE49-F238E27FC236}">
                <a16:creationId xmlns:a16="http://schemas.microsoft.com/office/drawing/2014/main" id="{077B2A42-D8D3-41EB-A67B-9FFCC13548E4}"/>
              </a:ext>
            </a:extLst>
          </p:cNvPr>
          <p:cNvSpPr>
            <a:spLocks noChangeArrowheads="1"/>
          </p:cNvSpPr>
          <p:nvPr/>
        </p:nvSpPr>
        <p:spPr bwMode="auto">
          <a:xfrm>
            <a:off x="6000751" y="2093574"/>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112" name="Rectangle 24">
            <a:extLst>
              <a:ext uri="{FF2B5EF4-FFF2-40B4-BE49-F238E27FC236}">
                <a16:creationId xmlns:a16="http://schemas.microsoft.com/office/drawing/2014/main" id="{1AAF62E1-8326-4EE9-A18D-BC376DD74560}"/>
              </a:ext>
            </a:extLst>
          </p:cNvPr>
          <p:cNvSpPr>
            <a:spLocks noChangeArrowheads="1"/>
          </p:cNvSpPr>
          <p:nvPr/>
        </p:nvSpPr>
        <p:spPr bwMode="auto">
          <a:xfrm>
            <a:off x="6515101" y="2093574"/>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3" name="Rectangle 25">
            <a:extLst>
              <a:ext uri="{FF2B5EF4-FFF2-40B4-BE49-F238E27FC236}">
                <a16:creationId xmlns:a16="http://schemas.microsoft.com/office/drawing/2014/main" id="{D383AB26-E741-4588-82DA-B1CD5375B309}"/>
              </a:ext>
            </a:extLst>
          </p:cNvPr>
          <p:cNvSpPr>
            <a:spLocks noChangeArrowheads="1"/>
          </p:cNvSpPr>
          <p:nvPr/>
        </p:nvSpPr>
        <p:spPr bwMode="auto">
          <a:xfrm>
            <a:off x="6343651" y="2093574"/>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4" name="Rectangle 26">
            <a:extLst>
              <a:ext uri="{FF2B5EF4-FFF2-40B4-BE49-F238E27FC236}">
                <a16:creationId xmlns:a16="http://schemas.microsoft.com/office/drawing/2014/main" id="{3FD753AF-C3D6-4D2F-BCDB-29BC9D0CF56D}"/>
              </a:ext>
            </a:extLst>
          </p:cNvPr>
          <p:cNvSpPr>
            <a:spLocks noChangeArrowheads="1"/>
          </p:cNvSpPr>
          <p:nvPr/>
        </p:nvSpPr>
        <p:spPr bwMode="auto">
          <a:xfrm>
            <a:off x="5562600" y="2615517"/>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115" name="Rectangle 27">
            <a:extLst>
              <a:ext uri="{FF2B5EF4-FFF2-40B4-BE49-F238E27FC236}">
                <a16:creationId xmlns:a16="http://schemas.microsoft.com/office/drawing/2014/main" id="{4123E35D-5528-48BB-8C1B-1B5E8CB6C597}"/>
              </a:ext>
            </a:extLst>
          </p:cNvPr>
          <p:cNvSpPr>
            <a:spLocks noChangeArrowheads="1"/>
          </p:cNvSpPr>
          <p:nvPr/>
        </p:nvSpPr>
        <p:spPr bwMode="auto">
          <a:xfrm>
            <a:off x="6076950" y="2615517"/>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6" name="Rectangle 28">
            <a:extLst>
              <a:ext uri="{FF2B5EF4-FFF2-40B4-BE49-F238E27FC236}">
                <a16:creationId xmlns:a16="http://schemas.microsoft.com/office/drawing/2014/main" id="{0D3A5B82-43F5-4BE5-B884-BC3404E871AB}"/>
              </a:ext>
            </a:extLst>
          </p:cNvPr>
          <p:cNvSpPr>
            <a:spLocks noChangeArrowheads="1"/>
          </p:cNvSpPr>
          <p:nvPr/>
        </p:nvSpPr>
        <p:spPr bwMode="auto">
          <a:xfrm>
            <a:off x="5905500" y="2615517"/>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17" name="Rectangle 29">
            <a:extLst>
              <a:ext uri="{FF2B5EF4-FFF2-40B4-BE49-F238E27FC236}">
                <a16:creationId xmlns:a16="http://schemas.microsoft.com/office/drawing/2014/main" id="{B8699008-F9AF-46C0-AE05-79281255A421}"/>
              </a:ext>
            </a:extLst>
          </p:cNvPr>
          <p:cNvSpPr>
            <a:spLocks noChangeArrowheads="1"/>
          </p:cNvSpPr>
          <p:nvPr/>
        </p:nvSpPr>
        <p:spPr bwMode="auto">
          <a:xfrm>
            <a:off x="5086351" y="3109868"/>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118" name="Rectangle 30">
            <a:extLst>
              <a:ext uri="{FF2B5EF4-FFF2-40B4-BE49-F238E27FC236}">
                <a16:creationId xmlns:a16="http://schemas.microsoft.com/office/drawing/2014/main" id="{010AF5DA-0769-4403-8F3C-9B2C31DAC331}"/>
              </a:ext>
            </a:extLst>
          </p:cNvPr>
          <p:cNvSpPr>
            <a:spLocks noChangeArrowheads="1"/>
          </p:cNvSpPr>
          <p:nvPr/>
        </p:nvSpPr>
        <p:spPr bwMode="auto">
          <a:xfrm>
            <a:off x="5600701" y="310986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119" name="Rectangle 31">
            <a:extLst>
              <a:ext uri="{FF2B5EF4-FFF2-40B4-BE49-F238E27FC236}">
                <a16:creationId xmlns:a16="http://schemas.microsoft.com/office/drawing/2014/main" id="{C847AD2F-68AE-4C20-959F-E60C6F47A692}"/>
              </a:ext>
            </a:extLst>
          </p:cNvPr>
          <p:cNvSpPr>
            <a:spLocks noChangeArrowheads="1"/>
          </p:cNvSpPr>
          <p:nvPr/>
        </p:nvSpPr>
        <p:spPr bwMode="auto">
          <a:xfrm>
            <a:off x="5429251" y="310986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120" name="Line 33">
            <a:extLst>
              <a:ext uri="{FF2B5EF4-FFF2-40B4-BE49-F238E27FC236}">
                <a16:creationId xmlns:a16="http://schemas.microsoft.com/office/drawing/2014/main" id="{ECBA571F-0AFF-40DD-82F1-3467D12FC5CD}"/>
              </a:ext>
            </a:extLst>
          </p:cNvPr>
          <p:cNvSpPr>
            <a:spLocks noChangeShapeType="1"/>
          </p:cNvSpPr>
          <p:nvPr/>
        </p:nvSpPr>
        <p:spPr bwMode="auto">
          <a:xfrm>
            <a:off x="7048500" y="1186767"/>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21" name="Line 34">
            <a:extLst>
              <a:ext uri="{FF2B5EF4-FFF2-40B4-BE49-F238E27FC236}">
                <a16:creationId xmlns:a16="http://schemas.microsoft.com/office/drawing/2014/main" id="{8B1A9656-77AD-4497-BE94-A9AC0C0D5D33}"/>
              </a:ext>
            </a:extLst>
          </p:cNvPr>
          <p:cNvSpPr>
            <a:spLocks noChangeShapeType="1"/>
          </p:cNvSpPr>
          <p:nvPr/>
        </p:nvSpPr>
        <p:spPr bwMode="auto">
          <a:xfrm flipH="1">
            <a:off x="6305550" y="1758267"/>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122" name="Line 36">
            <a:extLst>
              <a:ext uri="{FF2B5EF4-FFF2-40B4-BE49-F238E27FC236}">
                <a16:creationId xmlns:a16="http://schemas.microsoft.com/office/drawing/2014/main" id="{5343BD97-65E2-4918-8F3B-C49B4C1FC796}"/>
              </a:ext>
            </a:extLst>
          </p:cNvPr>
          <p:cNvSpPr>
            <a:spLocks noChangeShapeType="1"/>
          </p:cNvSpPr>
          <p:nvPr/>
        </p:nvSpPr>
        <p:spPr bwMode="auto">
          <a:xfrm flipH="1">
            <a:off x="5905500" y="2272617"/>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123" name="Line 37">
            <a:extLst>
              <a:ext uri="{FF2B5EF4-FFF2-40B4-BE49-F238E27FC236}">
                <a16:creationId xmlns:a16="http://schemas.microsoft.com/office/drawing/2014/main" id="{739C96D9-2C2E-4D8F-996C-571DE2AD6BE5}"/>
              </a:ext>
            </a:extLst>
          </p:cNvPr>
          <p:cNvSpPr>
            <a:spLocks noChangeShapeType="1"/>
          </p:cNvSpPr>
          <p:nvPr/>
        </p:nvSpPr>
        <p:spPr bwMode="auto">
          <a:xfrm>
            <a:off x="6534150" y="2272617"/>
            <a:ext cx="400050" cy="300082"/>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25" name="Line 39">
            <a:extLst>
              <a:ext uri="{FF2B5EF4-FFF2-40B4-BE49-F238E27FC236}">
                <a16:creationId xmlns:a16="http://schemas.microsoft.com/office/drawing/2014/main" id="{459F8667-75ED-4628-BF97-86D7F14455B2}"/>
              </a:ext>
            </a:extLst>
          </p:cNvPr>
          <p:cNvSpPr>
            <a:spLocks noChangeShapeType="1"/>
          </p:cNvSpPr>
          <p:nvPr/>
        </p:nvSpPr>
        <p:spPr bwMode="auto">
          <a:xfrm>
            <a:off x="7319962" y="1758266"/>
            <a:ext cx="719138" cy="392457"/>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26" name="Text Box 41">
            <a:extLst>
              <a:ext uri="{FF2B5EF4-FFF2-40B4-BE49-F238E27FC236}">
                <a16:creationId xmlns:a16="http://schemas.microsoft.com/office/drawing/2014/main" id="{B2A20010-715F-48EA-BD1F-E14229A2A732}"/>
              </a:ext>
            </a:extLst>
          </p:cNvPr>
          <p:cNvSpPr txBox="1">
            <a:spLocks noChangeArrowheads="1"/>
          </p:cNvSpPr>
          <p:nvPr/>
        </p:nvSpPr>
        <p:spPr bwMode="auto">
          <a:xfrm>
            <a:off x="7753351" y="2115323"/>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28" name="Text Box 43">
            <a:extLst>
              <a:ext uri="{FF2B5EF4-FFF2-40B4-BE49-F238E27FC236}">
                <a16:creationId xmlns:a16="http://schemas.microsoft.com/office/drawing/2014/main" id="{0E47DDC8-AB26-4FF2-81AD-6BFB7B2A146D}"/>
              </a:ext>
            </a:extLst>
          </p:cNvPr>
          <p:cNvSpPr txBox="1">
            <a:spLocks noChangeArrowheads="1"/>
          </p:cNvSpPr>
          <p:nvPr/>
        </p:nvSpPr>
        <p:spPr bwMode="auto">
          <a:xfrm>
            <a:off x="6191249" y="3072717"/>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29" name="Line 44">
            <a:extLst>
              <a:ext uri="{FF2B5EF4-FFF2-40B4-BE49-F238E27FC236}">
                <a16:creationId xmlns:a16="http://schemas.microsoft.com/office/drawing/2014/main" id="{54E8E6E5-A870-4E8B-8B16-765CDFD67976}"/>
              </a:ext>
            </a:extLst>
          </p:cNvPr>
          <p:cNvSpPr>
            <a:spLocks noChangeShapeType="1"/>
          </p:cNvSpPr>
          <p:nvPr/>
        </p:nvSpPr>
        <p:spPr bwMode="auto">
          <a:xfrm flipH="1">
            <a:off x="5468298" y="2786967"/>
            <a:ext cx="551501" cy="300082"/>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0" name="Line 45">
            <a:extLst>
              <a:ext uri="{FF2B5EF4-FFF2-40B4-BE49-F238E27FC236}">
                <a16:creationId xmlns:a16="http://schemas.microsoft.com/office/drawing/2014/main" id="{93838BC5-130B-4513-B6E1-83A4FA8C229A}"/>
              </a:ext>
            </a:extLst>
          </p:cNvPr>
          <p:cNvSpPr>
            <a:spLocks noChangeShapeType="1"/>
          </p:cNvSpPr>
          <p:nvPr/>
        </p:nvSpPr>
        <p:spPr bwMode="auto">
          <a:xfrm>
            <a:off x="6191249" y="2786966"/>
            <a:ext cx="362901" cy="308569"/>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1" name="Text Box 46">
            <a:extLst>
              <a:ext uri="{FF2B5EF4-FFF2-40B4-BE49-F238E27FC236}">
                <a16:creationId xmlns:a16="http://schemas.microsoft.com/office/drawing/2014/main" id="{A2356CB1-499E-4B12-8609-61A371A5B848}"/>
              </a:ext>
            </a:extLst>
          </p:cNvPr>
          <p:cNvSpPr txBox="1">
            <a:spLocks noChangeArrowheads="1"/>
          </p:cNvSpPr>
          <p:nvPr/>
        </p:nvSpPr>
        <p:spPr bwMode="auto">
          <a:xfrm>
            <a:off x="4686301" y="3567068"/>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32" name="Text Box 47">
            <a:extLst>
              <a:ext uri="{FF2B5EF4-FFF2-40B4-BE49-F238E27FC236}">
                <a16:creationId xmlns:a16="http://schemas.microsoft.com/office/drawing/2014/main" id="{C344F560-7C18-4278-A398-8292CFB32419}"/>
              </a:ext>
            </a:extLst>
          </p:cNvPr>
          <p:cNvSpPr txBox="1">
            <a:spLocks noChangeArrowheads="1"/>
          </p:cNvSpPr>
          <p:nvPr/>
        </p:nvSpPr>
        <p:spPr bwMode="auto">
          <a:xfrm>
            <a:off x="5715001" y="3567068"/>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33" name="Line 48">
            <a:extLst>
              <a:ext uri="{FF2B5EF4-FFF2-40B4-BE49-F238E27FC236}">
                <a16:creationId xmlns:a16="http://schemas.microsoft.com/office/drawing/2014/main" id="{98BDDD74-494C-4DB6-9D50-2005B662CADD}"/>
              </a:ext>
            </a:extLst>
          </p:cNvPr>
          <p:cNvSpPr>
            <a:spLocks noChangeShapeType="1"/>
          </p:cNvSpPr>
          <p:nvPr/>
        </p:nvSpPr>
        <p:spPr bwMode="auto">
          <a:xfrm flipH="1">
            <a:off x="5143501" y="3281318"/>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4" name="Line 49">
            <a:extLst>
              <a:ext uri="{FF2B5EF4-FFF2-40B4-BE49-F238E27FC236}">
                <a16:creationId xmlns:a16="http://schemas.microsoft.com/office/drawing/2014/main" id="{23EDAAA8-3538-4F2E-B334-7B609D2A3B51}"/>
              </a:ext>
            </a:extLst>
          </p:cNvPr>
          <p:cNvSpPr>
            <a:spLocks noChangeShapeType="1"/>
          </p:cNvSpPr>
          <p:nvPr/>
        </p:nvSpPr>
        <p:spPr bwMode="auto">
          <a:xfrm>
            <a:off x="5715001" y="3281318"/>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36" name="Text Box 40">
            <a:extLst>
              <a:ext uri="{FF2B5EF4-FFF2-40B4-BE49-F238E27FC236}">
                <a16:creationId xmlns:a16="http://schemas.microsoft.com/office/drawing/2014/main" id="{0D82861F-1788-4B48-9D8F-590A391E0BE5}"/>
              </a:ext>
            </a:extLst>
          </p:cNvPr>
          <p:cNvSpPr txBox="1">
            <a:spLocks noChangeArrowheads="1"/>
          </p:cNvSpPr>
          <p:nvPr/>
        </p:nvSpPr>
        <p:spPr bwMode="auto">
          <a:xfrm>
            <a:off x="6595695" y="255077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78150495-E25D-4947-9A93-1A19A17FC4CB}"/>
              </a:ext>
            </a:extLst>
          </p:cNvPr>
          <p:cNvSpPr/>
          <p:nvPr/>
        </p:nvSpPr>
        <p:spPr>
          <a:xfrm>
            <a:off x="2809875" y="1245663"/>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
        <p:nvSpPr>
          <p:cNvPr id="72" name="Rectangle 71">
            <a:extLst>
              <a:ext uri="{FF2B5EF4-FFF2-40B4-BE49-F238E27FC236}">
                <a16:creationId xmlns:a16="http://schemas.microsoft.com/office/drawing/2014/main" id="{C2130051-E9DE-4B72-9472-EACD2DDA26F5}"/>
              </a:ext>
            </a:extLst>
          </p:cNvPr>
          <p:cNvSpPr/>
          <p:nvPr/>
        </p:nvSpPr>
        <p:spPr>
          <a:xfrm>
            <a:off x="7305675" y="1025738"/>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41010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961F2F-D0C3-4280-9173-B5791612C40A}"/>
              </a:ext>
            </a:extLst>
          </p:cNvPr>
          <p:cNvSpPr>
            <a:spLocks noGrp="1" noChangeArrowheads="1"/>
          </p:cNvSpPr>
          <p:nvPr>
            <p:ph type="title"/>
          </p:nvPr>
        </p:nvSpPr>
        <p:spPr>
          <a:xfrm>
            <a:off x="266700" y="2274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Three Techniques to Traverse a Binary Tree</a:t>
            </a:r>
          </a:p>
        </p:txBody>
      </p:sp>
      <p:sp>
        <p:nvSpPr>
          <p:cNvPr id="3" name="Rectangle 3">
            <a:extLst>
              <a:ext uri="{FF2B5EF4-FFF2-40B4-BE49-F238E27FC236}">
                <a16:creationId xmlns:a16="http://schemas.microsoft.com/office/drawing/2014/main" id="{870985A2-52DB-4911-86D2-8BC442B3E58B}"/>
              </a:ext>
            </a:extLst>
          </p:cNvPr>
          <p:cNvSpPr>
            <a:spLocks noGrp="1" noChangeArrowheads="1"/>
          </p:cNvSpPr>
          <p:nvPr>
            <p:ph idx="1"/>
          </p:nvPr>
        </p:nvSpPr>
        <p:spPr>
          <a:xfrm>
            <a:off x="342900" y="998220"/>
            <a:ext cx="8458200" cy="3429000"/>
          </a:xfrm>
        </p:spPr>
        <p:txBody>
          <a:bodyPr>
            <a:noAutofit/>
          </a:bodyPr>
          <a:lstStyle/>
          <a:p>
            <a:pPr marL="742950" lvl="1" indent="-400050" eaLnBrk="1" hangingPunct="1">
              <a:spcBef>
                <a:spcPts val="1200"/>
              </a:spcBef>
              <a:buFontTx/>
              <a:buAutoNum type="arabicParenR"/>
              <a:tabLst>
                <a:tab pos="3200400" algn="l"/>
              </a:tabLst>
            </a:pPr>
            <a:r>
              <a:rPr lang="en-US" altLang="en-US" sz="2400" u="sng" dirty="0">
                <a:solidFill>
                  <a:schemeClr val="bg1">
                    <a:lumMod val="95000"/>
                    <a:lumOff val="5000"/>
                  </a:schemeClr>
                </a:solidFill>
                <a:latin typeface="Arial" panose="020B0604020202020204" pitchFamily="34" charset="0"/>
                <a:cs typeface="Arial" panose="020B0604020202020204" pitchFamily="34" charset="0"/>
              </a:rPr>
              <a:t>Inorder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  traverse left subtree of node</a:t>
            </a:r>
          </a:p>
          <a:p>
            <a:pPr marL="342900" lvl="1" indent="0" eaLnBrk="1" hangingPunct="1">
              <a:lnSpc>
                <a:spcPct val="80000"/>
              </a:lnSpc>
              <a:buNone/>
              <a:tabLst>
                <a:tab pos="32004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b)  </a:t>
            </a:r>
            <a:r>
              <a:rPr lang="en-US" altLang="en-US" sz="2400" i="1" dirty="0">
                <a:solidFill>
                  <a:srgbClr val="C00000"/>
                </a:solidFill>
                <a:latin typeface="Arial" panose="020B0604020202020204" pitchFamily="34" charset="0"/>
                <a:cs typeface="Arial" panose="020B0604020202020204" pitchFamily="34" charset="0"/>
              </a:rPr>
              <a:t>process </a:t>
            </a:r>
            <a:r>
              <a:rPr lang="en-US" altLang="en-US" sz="2400" dirty="0">
                <a:solidFill>
                  <a:schemeClr val="bg1">
                    <a:lumMod val="95000"/>
                    <a:lumOff val="5000"/>
                  </a:schemeClr>
                </a:solidFill>
                <a:latin typeface="Arial" panose="020B0604020202020204" pitchFamily="34" charset="0"/>
                <a:cs typeface="Arial" panose="020B0604020202020204" pitchFamily="34" charset="0"/>
              </a:rPr>
              <a:t>data in node</a:t>
            </a:r>
          </a:p>
          <a:p>
            <a:pPr marL="342900" lvl="1" indent="0" eaLnBrk="1" hangingPunct="1">
              <a:lnSpc>
                <a:spcPct val="80000"/>
              </a:lnSpc>
              <a:buNone/>
              <a:tabLst>
                <a:tab pos="32004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c)  traverse right subtree of node</a:t>
            </a:r>
            <a:endParaRPr lang="en-US" altLang="en-US" dirty="0">
              <a:solidFill>
                <a:schemeClr val="bg1">
                  <a:lumMod val="95000"/>
                  <a:lumOff val="5000"/>
                </a:schemeClr>
              </a:solidFill>
              <a:latin typeface="Arial" panose="020B0604020202020204" pitchFamily="34" charset="0"/>
              <a:cs typeface="Arial" panose="020B0604020202020204" pitchFamily="34" charset="0"/>
            </a:endParaRPr>
          </a:p>
          <a:p>
            <a:pPr marL="800100" lvl="1" indent="-457200" eaLnBrk="1" hangingPunct="1">
              <a:spcBef>
                <a:spcPts val="1800"/>
              </a:spcBef>
              <a:buFont typeface="+mj-lt"/>
              <a:buAutoNum type="arabicParenR" startAt="2"/>
              <a:tabLst>
                <a:tab pos="3200400" algn="l"/>
              </a:tabLst>
            </a:pPr>
            <a:r>
              <a:rPr lang="en-US" altLang="en-US" sz="2400" u="sng" dirty="0">
                <a:solidFill>
                  <a:schemeClr val="bg1">
                    <a:lumMod val="95000"/>
                    <a:lumOff val="5000"/>
                  </a:schemeClr>
                </a:solidFill>
                <a:latin typeface="Arial" panose="020B0604020202020204" pitchFamily="34" charset="0"/>
                <a:cs typeface="Arial" panose="020B0604020202020204" pitchFamily="34" charset="0"/>
              </a:rPr>
              <a:t>Preorder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  </a:t>
            </a:r>
            <a:r>
              <a:rPr lang="en-US" altLang="en-US" sz="2400" i="1" dirty="0">
                <a:solidFill>
                  <a:srgbClr val="C00000"/>
                </a:solidFill>
                <a:latin typeface="Arial" panose="020B0604020202020204" pitchFamily="34" charset="0"/>
                <a:cs typeface="Arial" panose="020B0604020202020204" pitchFamily="34" charset="0"/>
              </a:rPr>
              <a:t>process</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data in node</a:t>
            </a:r>
          </a:p>
          <a:p>
            <a:pPr marL="342900" lvl="1" indent="0" eaLnBrk="1" hangingPunct="1">
              <a:lnSpc>
                <a:spcPct val="80000"/>
              </a:lnSpc>
              <a:buNone/>
              <a:tabLst>
                <a:tab pos="32004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b)  traverse left subtree of node</a:t>
            </a:r>
          </a:p>
          <a:p>
            <a:pPr marL="342900" lvl="1" indent="0" eaLnBrk="1" hangingPunct="1">
              <a:lnSpc>
                <a:spcPct val="80000"/>
              </a:lnSpc>
              <a:buNone/>
              <a:tabLst>
                <a:tab pos="32004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c)  traverse right subtree of node</a:t>
            </a:r>
            <a:endParaRPr lang="en-US" altLang="en-US" dirty="0">
              <a:solidFill>
                <a:schemeClr val="bg1">
                  <a:lumMod val="95000"/>
                  <a:lumOff val="5000"/>
                </a:schemeClr>
              </a:solidFill>
              <a:latin typeface="Arial" panose="020B0604020202020204" pitchFamily="34" charset="0"/>
              <a:cs typeface="Arial" panose="020B0604020202020204" pitchFamily="34" charset="0"/>
            </a:endParaRPr>
          </a:p>
          <a:p>
            <a:pPr marL="800100" lvl="1" indent="-457200" eaLnBrk="1" hangingPunct="1">
              <a:spcBef>
                <a:spcPts val="1200"/>
              </a:spcBef>
              <a:buFont typeface="+mj-lt"/>
              <a:buAutoNum type="arabicParenR" startAt="3"/>
              <a:tabLst>
                <a:tab pos="3200400" algn="l"/>
              </a:tabLst>
            </a:pPr>
            <a:r>
              <a:rPr lang="en-US" altLang="en-US" sz="2400" u="sng" dirty="0" err="1">
                <a:solidFill>
                  <a:schemeClr val="bg1">
                    <a:lumMod val="95000"/>
                    <a:lumOff val="5000"/>
                  </a:schemeClr>
                </a:solidFill>
                <a:latin typeface="Arial" panose="020B0604020202020204" pitchFamily="34" charset="0"/>
                <a:cs typeface="Arial" panose="020B0604020202020204" pitchFamily="34" charset="0"/>
              </a:rPr>
              <a:t>Postorder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  traverse left subtree of node</a:t>
            </a:r>
          </a:p>
          <a:p>
            <a:pPr marL="342900" lvl="1" indent="0" eaLnBrk="1" hangingPunct="1">
              <a:lnSpc>
                <a:spcPct val="80000"/>
              </a:lnSpc>
              <a:buNone/>
              <a:tabLst>
                <a:tab pos="32004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b)  traverse right subtree of node</a:t>
            </a:r>
          </a:p>
          <a:p>
            <a:pPr marL="342900" lvl="1" indent="0" eaLnBrk="1" hangingPunct="1">
              <a:lnSpc>
                <a:spcPct val="80000"/>
              </a:lnSpc>
              <a:buNone/>
              <a:tabLst>
                <a:tab pos="3200400" algn="l"/>
              </a:tabLst>
            </a:pPr>
            <a:r>
              <a:rPr lang="en-US" altLang="en-US" sz="2400" dirty="0">
                <a:solidFill>
                  <a:schemeClr val="bg1">
                    <a:lumMod val="95000"/>
                    <a:lumOff val="5000"/>
                  </a:schemeClr>
                </a:solidFill>
                <a:latin typeface="Arial" panose="020B0604020202020204" pitchFamily="34" charset="0"/>
                <a:cs typeface="Arial" panose="020B0604020202020204" pitchFamily="34" charset="0"/>
              </a:rPr>
              <a:t>	c)  </a:t>
            </a:r>
            <a:r>
              <a:rPr lang="en-US" altLang="en-US" sz="2400" i="1" dirty="0">
                <a:solidFill>
                  <a:srgbClr val="C00000"/>
                </a:solidFill>
                <a:latin typeface="Arial" panose="020B0604020202020204" pitchFamily="34" charset="0"/>
                <a:cs typeface="Arial" panose="020B0604020202020204" pitchFamily="34" charset="0"/>
              </a:rPr>
              <a:t>process</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data in node</a:t>
            </a:r>
            <a:endParaRPr lang="en-US" altLang="en-US"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853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77B71C-821E-4683-878A-E6927E51A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31" y="371362"/>
            <a:ext cx="7525137" cy="4400776"/>
          </a:xfrm>
          <a:prstGeom prst="rect">
            <a:avLst/>
          </a:prstGeom>
        </p:spPr>
      </p:pic>
    </p:spTree>
    <p:extLst>
      <p:ext uri="{BB962C8B-B14F-4D97-AF65-F5344CB8AC3E}">
        <p14:creationId xmlns:p14="http://schemas.microsoft.com/office/powerpoint/2010/main" val="107895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5A88F0-719A-409A-ADB6-F11EAB089F2B}"/>
              </a:ext>
            </a:extLst>
          </p:cNvPr>
          <p:cNvSpPr>
            <a:spLocks noGrp="1" noChangeArrowheads="1"/>
          </p:cNvSpPr>
          <p:nvPr>
            <p:ph type="title"/>
          </p:nvPr>
        </p:nvSpPr>
        <p:spPr>
          <a:xfrm>
            <a:off x="304800" y="7429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Traversing a Binary Tree</a:t>
            </a:r>
          </a:p>
        </p:txBody>
      </p:sp>
      <p:sp>
        <p:nvSpPr>
          <p:cNvPr id="34" name="Text Box 35">
            <a:extLst>
              <a:ext uri="{FF2B5EF4-FFF2-40B4-BE49-F238E27FC236}">
                <a16:creationId xmlns:a16="http://schemas.microsoft.com/office/drawing/2014/main" id="{F01323E7-9D33-4D8E-BD48-ABAC3D7AFA79}"/>
              </a:ext>
            </a:extLst>
          </p:cNvPr>
          <p:cNvSpPr txBox="1">
            <a:spLocks noChangeArrowheads="1"/>
          </p:cNvSpPr>
          <p:nvPr/>
        </p:nvSpPr>
        <p:spPr bwMode="auto">
          <a:xfrm>
            <a:off x="5703094" y="2099786"/>
            <a:ext cx="2183606"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u="sng" baseline="0">
              <a:latin typeface="Times New Roman" panose="02020603050405020304" pitchFamily="18" charset="0"/>
            </a:endParaRPr>
          </a:p>
        </p:txBody>
      </p:sp>
      <p:graphicFrame>
        <p:nvGraphicFramePr>
          <p:cNvPr id="36" name="Group 62">
            <a:extLst>
              <a:ext uri="{FF2B5EF4-FFF2-40B4-BE49-F238E27FC236}">
                <a16:creationId xmlns:a16="http://schemas.microsoft.com/office/drawing/2014/main" id="{D883E8C8-072D-46D9-8AD1-75D5E16F7849}"/>
              </a:ext>
            </a:extLst>
          </p:cNvPr>
          <p:cNvGraphicFramePr>
            <a:graphicFrameLocks noGrp="1"/>
          </p:cNvGraphicFramePr>
          <p:nvPr>
            <p:extLst>
              <p:ext uri="{D42A27DB-BD31-4B8C-83A1-F6EECF244321}">
                <p14:modId xmlns:p14="http://schemas.microsoft.com/office/powerpoint/2010/main" val="4161538793"/>
              </p:ext>
            </p:extLst>
          </p:nvPr>
        </p:nvGraphicFramePr>
        <p:xfrm>
          <a:off x="4724400" y="1897380"/>
          <a:ext cx="3809992" cy="2198370"/>
        </p:xfrm>
        <a:graphic>
          <a:graphicData uri="http://schemas.openxmlformats.org/drawingml/2006/table">
            <a:tbl>
              <a:tblPr>
                <a:tableStyleId>{3C2FFA5D-87B4-456A-9821-1D502468CF0F}</a:tableStyleId>
              </a:tblPr>
              <a:tblGrid>
                <a:gridCol w="1825622">
                  <a:extLst>
                    <a:ext uri="{9D8B030D-6E8A-4147-A177-3AD203B41FA5}">
                      <a16:colId xmlns:a16="http://schemas.microsoft.com/office/drawing/2014/main" val="20000"/>
                    </a:ext>
                  </a:extLst>
                </a:gridCol>
                <a:gridCol w="1984370">
                  <a:extLst>
                    <a:ext uri="{9D8B030D-6E8A-4147-A177-3AD203B41FA5}">
                      <a16:colId xmlns:a16="http://schemas.microsoft.com/office/drawing/2014/main" val="20001"/>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TRAVERSAL PROCESS</a:t>
                      </a:r>
                      <a:endParaRPr kumimoji="0" lang="en-US" sz="2000" b="0" i="0" u="none" strike="noStrike" cap="none" normalizeH="0" baseline="0" dirty="0">
                        <a:ln>
                          <a:noFill/>
                        </a:ln>
                        <a:solidFill>
                          <a:schemeClr val="bg1">
                            <a:lumMod val="95000"/>
                            <a:lumOff val="5000"/>
                          </a:schemeClr>
                        </a:solidFill>
                        <a:effectLst/>
                        <a:latin typeface="Arial" charset="0"/>
                      </a:endParaRPr>
                    </a:p>
                  </a:txBody>
                  <a:tcPr marL="68580" marR="68580" marT="34290" marB="34290" horzOverflow="overflow">
                    <a:solidFill>
                      <a:srgbClr val="FF0000">
                        <a:alpha val="21961"/>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NODES VISITED IN THIS ORDER</a:t>
                      </a:r>
                      <a:endParaRPr kumimoji="0" lang="en-US" sz="2000" b="0" i="0" u="none" strike="noStrike" cap="none" normalizeH="0" baseline="0" dirty="0">
                        <a:ln>
                          <a:noFill/>
                        </a:ln>
                        <a:solidFill>
                          <a:schemeClr val="bg1">
                            <a:lumMod val="95000"/>
                            <a:lumOff val="5000"/>
                          </a:schemeClr>
                        </a:solidFill>
                        <a:effectLst/>
                        <a:latin typeface="Arial" charset="0"/>
                      </a:endParaRPr>
                    </a:p>
                  </a:txBody>
                  <a:tcPr marL="68580" marR="68580" marT="34290" marB="34290" horzOverflow="overflow">
                    <a:solidFill>
                      <a:srgbClr val="FF0000">
                        <a:alpha val="21961"/>
                      </a:srgbClr>
                    </a:solidFill>
                  </a:tcPr>
                </a:tc>
                <a:extLst>
                  <a:ext uri="{0D108BD9-81ED-4DB2-BD59-A6C34878D82A}">
                    <a16:rowId xmlns:a16="http://schemas.microsoft.com/office/drawing/2014/main" val="10000"/>
                  </a:ext>
                </a:extLst>
              </a:tr>
              <a:tr h="502920">
                <a:tc>
                  <a:txBody>
                    <a:bodyPr/>
                    <a:lstStyle/>
                    <a:p>
                      <a:pPr marL="0" marR="0" lvl="0" indent="0" algn="l"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dirty="0">
                          <a:ln>
                            <a:noFill/>
                          </a:ln>
                          <a:effectLst/>
                        </a:rPr>
                        <a:t>Inorder</a:t>
                      </a:r>
                      <a:endParaRPr kumimoji="0" lang="en-US" sz="2000" b="0" i="0" u="none" strike="noStrike" cap="none" normalizeH="0" baseline="0" dirty="0">
                        <a:ln>
                          <a:noFill/>
                        </a:ln>
                        <a:solidFill>
                          <a:schemeClr val="bg1">
                            <a:lumMod val="95000"/>
                            <a:lumOff val="5000"/>
                          </a:schemeClr>
                        </a:solidFill>
                        <a:effectLst/>
                        <a:latin typeface="Arial" charset="0"/>
                      </a:endParaRPr>
                    </a:p>
                  </a:txBody>
                  <a:tcPr marL="68580" marR="68580" marT="34290" marB="34290" horzOverflow="overflow"/>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dirty="0">
                          <a:ln>
                            <a:noFill/>
                          </a:ln>
                          <a:effectLst/>
                        </a:rPr>
                        <a:t>7, 19, 31, 43, 59</a:t>
                      </a:r>
                      <a:endParaRPr kumimoji="0" lang="en-US" sz="2000" b="1" i="0" u="none" strike="noStrike" cap="none" normalizeH="0" baseline="0" dirty="0">
                        <a:ln>
                          <a:noFill/>
                        </a:ln>
                        <a:solidFill>
                          <a:schemeClr val="bg1">
                            <a:lumMod val="95000"/>
                            <a:lumOff val="5000"/>
                          </a:schemeClr>
                        </a:solidFill>
                        <a:effectLst/>
                        <a:latin typeface="Courier New" pitchFamily="49" charset="0"/>
                      </a:endParaRPr>
                    </a:p>
                  </a:txBody>
                  <a:tcPr marL="68580" marR="68580" marT="34290" marB="34290" horzOverflow="overflow"/>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a:ln>
                            <a:noFill/>
                          </a:ln>
                          <a:effectLst/>
                        </a:rPr>
                        <a:t>Preorder</a:t>
                      </a:r>
                      <a:endParaRPr kumimoji="0" lang="en-US" sz="2000" b="0" i="0" u="none" strike="noStrike" cap="none" normalizeH="0" baseline="0">
                        <a:ln>
                          <a:noFill/>
                        </a:ln>
                        <a:solidFill>
                          <a:schemeClr val="bg1">
                            <a:lumMod val="95000"/>
                            <a:lumOff val="5000"/>
                          </a:schemeClr>
                        </a:solidFill>
                        <a:effectLst/>
                        <a:latin typeface="Arial" charset="0"/>
                      </a:endParaRPr>
                    </a:p>
                  </a:txBody>
                  <a:tcPr marL="68580" marR="68580" marT="34290" marB="34290" horzOverflow="overflow"/>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dirty="0">
                          <a:ln>
                            <a:noFill/>
                          </a:ln>
                          <a:effectLst/>
                        </a:rPr>
                        <a:t>31, 19, 7, 59, 43</a:t>
                      </a:r>
                      <a:endParaRPr kumimoji="0" lang="en-US" sz="2000" b="1" i="0" u="none" strike="noStrike" cap="none" normalizeH="0" baseline="0" dirty="0">
                        <a:ln>
                          <a:noFill/>
                        </a:ln>
                        <a:solidFill>
                          <a:schemeClr val="bg1">
                            <a:lumMod val="95000"/>
                            <a:lumOff val="5000"/>
                          </a:schemeClr>
                        </a:solidFill>
                        <a:effectLst/>
                        <a:latin typeface="Courier New" pitchFamily="49" charset="0"/>
                      </a:endParaRPr>
                    </a:p>
                  </a:txBody>
                  <a:tcPr marL="68580" marR="68580" marT="34290" marB="34290" horzOverflow="overflow"/>
                </a:tc>
                <a:extLst>
                  <a:ext uri="{0D108BD9-81ED-4DB2-BD59-A6C34878D82A}">
                    <a16:rowId xmlns:a16="http://schemas.microsoft.com/office/drawing/2014/main" val="10002"/>
                  </a:ext>
                </a:extLst>
              </a:tr>
              <a:tr h="476250">
                <a:tc>
                  <a:txBody>
                    <a:bodyPr/>
                    <a:lstStyle/>
                    <a:p>
                      <a:pPr marL="0" marR="0" lvl="0" indent="0" algn="l"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dirty="0" err="1">
                          <a:ln>
                            <a:noFill/>
                          </a:ln>
                          <a:effectLst/>
                        </a:rPr>
                        <a:t>Postorder</a:t>
                      </a:r>
                      <a:endParaRPr kumimoji="0" lang="en-US" sz="2000" b="0" i="0" u="none" strike="noStrike" cap="none" normalizeH="0" baseline="0" dirty="0">
                        <a:ln>
                          <a:noFill/>
                        </a:ln>
                        <a:solidFill>
                          <a:schemeClr val="bg1">
                            <a:lumMod val="95000"/>
                            <a:lumOff val="5000"/>
                          </a:schemeClr>
                        </a:solidFill>
                        <a:effectLst/>
                        <a:latin typeface="Arial" charset="0"/>
                      </a:endParaRPr>
                    </a:p>
                  </a:txBody>
                  <a:tcPr marL="68580" marR="68580" marT="34290" marB="34290" horzOverflow="overflow"/>
                </a:tc>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US" sz="2000" u="none" strike="noStrike" cap="none" normalizeH="0" baseline="0" dirty="0">
                          <a:ln>
                            <a:noFill/>
                          </a:ln>
                          <a:effectLst/>
                        </a:rPr>
                        <a:t>7, 19, 43, 59, 31</a:t>
                      </a:r>
                      <a:endParaRPr kumimoji="0" lang="en-US" sz="2000" b="1" i="0" u="none" strike="noStrike" cap="none" normalizeH="0" baseline="0" dirty="0">
                        <a:ln>
                          <a:noFill/>
                        </a:ln>
                        <a:solidFill>
                          <a:schemeClr val="bg1">
                            <a:lumMod val="95000"/>
                            <a:lumOff val="5000"/>
                          </a:schemeClr>
                        </a:solidFill>
                        <a:effectLst/>
                        <a:latin typeface="Courier New" pitchFamily="49" charset="0"/>
                      </a:endParaRPr>
                    </a:p>
                  </a:txBody>
                  <a:tcPr marL="68580" marR="68580" marT="34290" marB="34290" horzOverflow="overflow"/>
                </a:tc>
                <a:extLst>
                  <a:ext uri="{0D108BD9-81ED-4DB2-BD59-A6C34878D82A}">
                    <a16:rowId xmlns:a16="http://schemas.microsoft.com/office/drawing/2014/main" val="10003"/>
                  </a:ext>
                </a:extLst>
              </a:tr>
            </a:tbl>
          </a:graphicData>
        </a:graphic>
      </p:graphicFrame>
      <p:sp>
        <p:nvSpPr>
          <p:cNvPr id="45" name="Rectangle 44">
            <a:extLst>
              <a:ext uri="{FF2B5EF4-FFF2-40B4-BE49-F238E27FC236}">
                <a16:creationId xmlns:a16="http://schemas.microsoft.com/office/drawing/2014/main" id="{BF324C2C-31BF-4DBF-937A-F23D623C3D5D}"/>
              </a:ext>
            </a:extLst>
          </p:cNvPr>
          <p:cNvSpPr>
            <a:spLocks noChangeArrowheads="1"/>
          </p:cNvSpPr>
          <p:nvPr/>
        </p:nvSpPr>
        <p:spPr bwMode="auto">
          <a:xfrm>
            <a:off x="2114549" y="1738268"/>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6" name="Rectangle 17">
            <a:extLst>
              <a:ext uri="{FF2B5EF4-FFF2-40B4-BE49-F238E27FC236}">
                <a16:creationId xmlns:a16="http://schemas.microsoft.com/office/drawing/2014/main" id="{8B00A560-8C49-46F1-B51F-2A490CF64C22}"/>
              </a:ext>
            </a:extLst>
          </p:cNvPr>
          <p:cNvSpPr>
            <a:spLocks noChangeArrowheads="1"/>
          </p:cNvSpPr>
          <p:nvPr/>
        </p:nvSpPr>
        <p:spPr bwMode="auto">
          <a:xfrm>
            <a:off x="1943100" y="2309768"/>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47" name="Rectangle 18">
            <a:extLst>
              <a:ext uri="{FF2B5EF4-FFF2-40B4-BE49-F238E27FC236}">
                <a16:creationId xmlns:a16="http://schemas.microsoft.com/office/drawing/2014/main" id="{836A301E-9D06-4945-AA88-9BB8F871E749}"/>
              </a:ext>
            </a:extLst>
          </p:cNvPr>
          <p:cNvSpPr>
            <a:spLocks noChangeArrowheads="1"/>
          </p:cNvSpPr>
          <p:nvPr/>
        </p:nvSpPr>
        <p:spPr bwMode="auto">
          <a:xfrm>
            <a:off x="2457450" y="2309768"/>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8" name="Rectangle 19">
            <a:extLst>
              <a:ext uri="{FF2B5EF4-FFF2-40B4-BE49-F238E27FC236}">
                <a16:creationId xmlns:a16="http://schemas.microsoft.com/office/drawing/2014/main" id="{CE444574-0A9B-4ECA-AE70-887BB5246C18}"/>
              </a:ext>
            </a:extLst>
          </p:cNvPr>
          <p:cNvSpPr>
            <a:spLocks noChangeArrowheads="1"/>
          </p:cNvSpPr>
          <p:nvPr/>
        </p:nvSpPr>
        <p:spPr bwMode="auto">
          <a:xfrm>
            <a:off x="2286000" y="2309768"/>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9" name="Rectangle 20">
            <a:extLst>
              <a:ext uri="{FF2B5EF4-FFF2-40B4-BE49-F238E27FC236}">
                <a16:creationId xmlns:a16="http://schemas.microsoft.com/office/drawing/2014/main" id="{AE371231-4760-43E2-989E-762BC9C60E20}"/>
              </a:ext>
            </a:extLst>
          </p:cNvPr>
          <p:cNvSpPr>
            <a:spLocks noChangeArrowheads="1"/>
          </p:cNvSpPr>
          <p:nvPr/>
        </p:nvSpPr>
        <p:spPr bwMode="auto">
          <a:xfrm>
            <a:off x="2971800" y="2824118"/>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50" name="Rectangle 21">
            <a:extLst>
              <a:ext uri="{FF2B5EF4-FFF2-40B4-BE49-F238E27FC236}">
                <a16:creationId xmlns:a16="http://schemas.microsoft.com/office/drawing/2014/main" id="{8B6CCDE4-BC1B-4AF6-A39F-4A2600A9F35D}"/>
              </a:ext>
            </a:extLst>
          </p:cNvPr>
          <p:cNvSpPr>
            <a:spLocks noChangeArrowheads="1"/>
          </p:cNvSpPr>
          <p:nvPr/>
        </p:nvSpPr>
        <p:spPr bwMode="auto">
          <a:xfrm>
            <a:off x="3486150" y="2824118"/>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1" name="Rectangle 22">
            <a:extLst>
              <a:ext uri="{FF2B5EF4-FFF2-40B4-BE49-F238E27FC236}">
                <a16:creationId xmlns:a16="http://schemas.microsoft.com/office/drawing/2014/main" id="{58E5E668-BF97-4C68-A76B-F4AEBDA82ED1}"/>
              </a:ext>
            </a:extLst>
          </p:cNvPr>
          <p:cNvSpPr>
            <a:spLocks noChangeArrowheads="1"/>
          </p:cNvSpPr>
          <p:nvPr/>
        </p:nvSpPr>
        <p:spPr bwMode="auto">
          <a:xfrm>
            <a:off x="3314700" y="282411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23">
            <a:extLst>
              <a:ext uri="{FF2B5EF4-FFF2-40B4-BE49-F238E27FC236}">
                <a16:creationId xmlns:a16="http://schemas.microsoft.com/office/drawing/2014/main" id="{D3BAFDF0-5317-411D-895B-4FB0AFBFAC6E}"/>
              </a:ext>
            </a:extLst>
          </p:cNvPr>
          <p:cNvSpPr>
            <a:spLocks noChangeArrowheads="1"/>
          </p:cNvSpPr>
          <p:nvPr/>
        </p:nvSpPr>
        <p:spPr bwMode="auto">
          <a:xfrm>
            <a:off x="1200150" y="2824118"/>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53" name="Rectangle 24">
            <a:extLst>
              <a:ext uri="{FF2B5EF4-FFF2-40B4-BE49-F238E27FC236}">
                <a16:creationId xmlns:a16="http://schemas.microsoft.com/office/drawing/2014/main" id="{62AED0C3-49D0-4F50-A470-73678CB7A35C}"/>
              </a:ext>
            </a:extLst>
          </p:cNvPr>
          <p:cNvSpPr>
            <a:spLocks noChangeArrowheads="1"/>
          </p:cNvSpPr>
          <p:nvPr/>
        </p:nvSpPr>
        <p:spPr bwMode="auto">
          <a:xfrm>
            <a:off x="1714500" y="282411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4" name="Rectangle 25">
            <a:extLst>
              <a:ext uri="{FF2B5EF4-FFF2-40B4-BE49-F238E27FC236}">
                <a16:creationId xmlns:a16="http://schemas.microsoft.com/office/drawing/2014/main" id="{254D21E7-C291-4BA6-8542-6772A812C5C0}"/>
              </a:ext>
            </a:extLst>
          </p:cNvPr>
          <p:cNvSpPr>
            <a:spLocks noChangeArrowheads="1"/>
          </p:cNvSpPr>
          <p:nvPr/>
        </p:nvSpPr>
        <p:spPr bwMode="auto">
          <a:xfrm>
            <a:off x="1543050" y="282411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6">
            <a:extLst>
              <a:ext uri="{FF2B5EF4-FFF2-40B4-BE49-F238E27FC236}">
                <a16:creationId xmlns:a16="http://schemas.microsoft.com/office/drawing/2014/main" id="{E004B035-F7EA-4E5A-968C-D3F9FAB9DFD1}"/>
              </a:ext>
            </a:extLst>
          </p:cNvPr>
          <p:cNvSpPr>
            <a:spLocks noChangeArrowheads="1"/>
          </p:cNvSpPr>
          <p:nvPr/>
        </p:nvSpPr>
        <p:spPr bwMode="auto">
          <a:xfrm>
            <a:off x="800100" y="3338468"/>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56" name="Rectangle 27">
            <a:extLst>
              <a:ext uri="{FF2B5EF4-FFF2-40B4-BE49-F238E27FC236}">
                <a16:creationId xmlns:a16="http://schemas.microsoft.com/office/drawing/2014/main" id="{AAB33B10-3526-4933-8140-CB5A9D6E057D}"/>
              </a:ext>
            </a:extLst>
          </p:cNvPr>
          <p:cNvSpPr>
            <a:spLocks noChangeArrowheads="1"/>
          </p:cNvSpPr>
          <p:nvPr/>
        </p:nvSpPr>
        <p:spPr bwMode="auto">
          <a:xfrm>
            <a:off x="1314450" y="333846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7" name="Rectangle 28">
            <a:extLst>
              <a:ext uri="{FF2B5EF4-FFF2-40B4-BE49-F238E27FC236}">
                <a16:creationId xmlns:a16="http://schemas.microsoft.com/office/drawing/2014/main" id="{8FFFEFFF-CD2F-49C0-AB51-A3F91A728BB1}"/>
              </a:ext>
            </a:extLst>
          </p:cNvPr>
          <p:cNvSpPr>
            <a:spLocks noChangeArrowheads="1"/>
          </p:cNvSpPr>
          <p:nvPr/>
        </p:nvSpPr>
        <p:spPr bwMode="auto">
          <a:xfrm>
            <a:off x="1143000" y="333846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9">
            <a:extLst>
              <a:ext uri="{FF2B5EF4-FFF2-40B4-BE49-F238E27FC236}">
                <a16:creationId xmlns:a16="http://schemas.microsoft.com/office/drawing/2014/main" id="{336627BD-C43B-4CD1-88F8-79ED91716D2D}"/>
              </a:ext>
            </a:extLst>
          </p:cNvPr>
          <p:cNvSpPr>
            <a:spLocks noChangeArrowheads="1"/>
          </p:cNvSpPr>
          <p:nvPr/>
        </p:nvSpPr>
        <p:spPr bwMode="auto">
          <a:xfrm>
            <a:off x="2686050" y="3338468"/>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59" name="Rectangle 30">
            <a:extLst>
              <a:ext uri="{FF2B5EF4-FFF2-40B4-BE49-F238E27FC236}">
                <a16:creationId xmlns:a16="http://schemas.microsoft.com/office/drawing/2014/main" id="{17D40C79-63AF-4150-AA43-2ECABDF94EFD}"/>
              </a:ext>
            </a:extLst>
          </p:cNvPr>
          <p:cNvSpPr>
            <a:spLocks noChangeArrowheads="1"/>
          </p:cNvSpPr>
          <p:nvPr/>
        </p:nvSpPr>
        <p:spPr bwMode="auto">
          <a:xfrm>
            <a:off x="3200400" y="333846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0" name="Rectangle 31">
            <a:extLst>
              <a:ext uri="{FF2B5EF4-FFF2-40B4-BE49-F238E27FC236}">
                <a16:creationId xmlns:a16="http://schemas.microsoft.com/office/drawing/2014/main" id="{7B444FF4-70E4-42F3-8C6D-BBAB46239CE2}"/>
              </a:ext>
            </a:extLst>
          </p:cNvPr>
          <p:cNvSpPr>
            <a:spLocks noChangeArrowheads="1"/>
          </p:cNvSpPr>
          <p:nvPr/>
        </p:nvSpPr>
        <p:spPr bwMode="auto">
          <a:xfrm>
            <a:off x="3028950" y="3338468"/>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Line 33">
            <a:extLst>
              <a:ext uri="{FF2B5EF4-FFF2-40B4-BE49-F238E27FC236}">
                <a16:creationId xmlns:a16="http://schemas.microsoft.com/office/drawing/2014/main" id="{95CD43B3-1854-49E7-8D29-018EB1F05881}"/>
              </a:ext>
            </a:extLst>
          </p:cNvPr>
          <p:cNvSpPr>
            <a:spLocks noChangeShapeType="1"/>
          </p:cNvSpPr>
          <p:nvPr/>
        </p:nvSpPr>
        <p:spPr bwMode="auto">
          <a:xfrm>
            <a:off x="2286000" y="1909718"/>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2" name="Line 34">
            <a:extLst>
              <a:ext uri="{FF2B5EF4-FFF2-40B4-BE49-F238E27FC236}">
                <a16:creationId xmlns:a16="http://schemas.microsoft.com/office/drawing/2014/main" id="{01E085A9-93AD-44C4-922F-F68474420CB5}"/>
              </a:ext>
            </a:extLst>
          </p:cNvPr>
          <p:cNvSpPr>
            <a:spLocks noChangeShapeType="1"/>
          </p:cNvSpPr>
          <p:nvPr/>
        </p:nvSpPr>
        <p:spPr bwMode="auto">
          <a:xfrm flipH="1">
            <a:off x="1543050" y="2481218"/>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3" name="Line 36">
            <a:extLst>
              <a:ext uri="{FF2B5EF4-FFF2-40B4-BE49-F238E27FC236}">
                <a16:creationId xmlns:a16="http://schemas.microsoft.com/office/drawing/2014/main" id="{324FE31A-DD0A-4826-9CA7-E251D7023107}"/>
              </a:ext>
            </a:extLst>
          </p:cNvPr>
          <p:cNvSpPr>
            <a:spLocks noChangeShapeType="1"/>
          </p:cNvSpPr>
          <p:nvPr/>
        </p:nvSpPr>
        <p:spPr bwMode="auto">
          <a:xfrm flipH="1">
            <a:off x="1143000" y="2995568"/>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4" name="Line 37">
            <a:extLst>
              <a:ext uri="{FF2B5EF4-FFF2-40B4-BE49-F238E27FC236}">
                <a16:creationId xmlns:a16="http://schemas.microsoft.com/office/drawing/2014/main" id="{BBE06D96-A035-40BD-91A0-DC094D31470D}"/>
              </a:ext>
            </a:extLst>
          </p:cNvPr>
          <p:cNvSpPr>
            <a:spLocks noChangeShapeType="1"/>
          </p:cNvSpPr>
          <p:nvPr/>
        </p:nvSpPr>
        <p:spPr bwMode="auto">
          <a:xfrm>
            <a:off x="1771650" y="2995568"/>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5" name="Line 38">
            <a:extLst>
              <a:ext uri="{FF2B5EF4-FFF2-40B4-BE49-F238E27FC236}">
                <a16:creationId xmlns:a16="http://schemas.microsoft.com/office/drawing/2014/main" id="{D549C049-EDE4-4641-A2B7-C26237BC404B}"/>
              </a:ext>
            </a:extLst>
          </p:cNvPr>
          <p:cNvSpPr>
            <a:spLocks noChangeShapeType="1"/>
          </p:cNvSpPr>
          <p:nvPr/>
        </p:nvSpPr>
        <p:spPr bwMode="auto">
          <a:xfrm flipH="1">
            <a:off x="3028950" y="2995568"/>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6" name="Line 39">
            <a:extLst>
              <a:ext uri="{FF2B5EF4-FFF2-40B4-BE49-F238E27FC236}">
                <a16:creationId xmlns:a16="http://schemas.microsoft.com/office/drawing/2014/main" id="{FE5164F3-D7D2-490E-9BB6-7D157E16CCEB}"/>
              </a:ext>
            </a:extLst>
          </p:cNvPr>
          <p:cNvSpPr>
            <a:spLocks noChangeShapeType="1"/>
          </p:cNvSpPr>
          <p:nvPr/>
        </p:nvSpPr>
        <p:spPr bwMode="auto">
          <a:xfrm>
            <a:off x="2557462" y="2481218"/>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7" name="Text Box 41">
            <a:extLst>
              <a:ext uri="{FF2B5EF4-FFF2-40B4-BE49-F238E27FC236}">
                <a16:creationId xmlns:a16="http://schemas.microsoft.com/office/drawing/2014/main" id="{683A61D8-0AA1-4CBA-B936-F17195CB1056}"/>
              </a:ext>
            </a:extLst>
          </p:cNvPr>
          <p:cNvSpPr txBox="1">
            <a:spLocks noChangeArrowheads="1"/>
          </p:cNvSpPr>
          <p:nvPr/>
        </p:nvSpPr>
        <p:spPr bwMode="auto">
          <a:xfrm>
            <a:off x="3543299" y="3338468"/>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8" name="Text Box 42">
            <a:extLst>
              <a:ext uri="{FF2B5EF4-FFF2-40B4-BE49-F238E27FC236}">
                <a16:creationId xmlns:a16="http://schemas.microsoft.com/office/drawing/2014/main" id="{22105573-0140-4BE9-B72D-92999F39B69C}"/>
              </a:ext>
            </a:extLst>
          </p:cNvPr>
          <p:cNvSpPr txBox="1">
            <a:spLocks noChangeArrowheads="1"/>
          </p:cNvSpPr>
          <p:nvPr/>
        </p:nvSpPr>
        <p:spPr bwMode="auto">
          <a:xfrm>
            <a:off x="433388" y="3795668"/>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69" name="Text Box 43">
            <a:extLst>
              <a:ext uri="{FF2B5EF4-FFF2-40B4-BE49-F238E27FC236}">
                <a16:creationId xmlns:a16="http://schemas.microsoft.com/office/drawing/2014/main" id="{7D63FED8-022A-48F9-A91C-8B6CBFCC77E6}"/>
              </a:ext>
            </a:extLst>
          </p:cNvPr>
          <p:cNvSpPr txBox="1">
            <a:spLocks noChangeArrowheads="1"/>
          </p:cNvSpPr>
          <p:nvPr/>
        </p:nvSpPr>
        <p:spPr bwMode="auto">
          <a:xfrm>
            <a:off x="1428749" y="3795668"/>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0" name="Line 44">
            <a:extLst>
              <a:ext uri="{FF2B5EF4-FFF2-40B4-BE49-F238E27FC236}">
                <a16:creationId xmlns:a16="http://schemas.microsoft.com/office/drawing/2014/main" id="{DB8D9015-4A7C-4C4D-82C2-9790A8F5F3F1}"/>
              </a:ext>
            </a:extLst>
          </p:cNvPr>
          <p:cNvSpPr>
            <a:spLocks noChangeShapeType="1"/>
          </p:cNvSpPr>
          <p:nvPr/>
        </p:nvSpPr>
        <p:spPr bwMode="auto">
          <a:xfrm flipH="1">
            <a:off x="857250" y="3509918"/>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1" name="Line 45">
            <a:extLst>
              <a:ext uri="{FF2B5EF4-FFF2-40B4-BE49-F238E27FC236}">
                <a16:creationId xmlns:a16="http://schemas.microsoft.com/office/drawing/2014/main" id="{1EA7FB93-6A22-40A7-BCFE-21A6FD4AB8FE}"/>
              </a:ext>
            </a:extLst>
          </p:cNvPr>
          <p:cNvSpPr>
            <a:spLocks noChangeShapeType="1"/>
          </p:cNvSpPr>
          <p:nvPr/>
        </p:nvSpPr>
        <p:spPr bwMode="auto">
          <a:xfrm>
            <a:off x="1428750" y="3509918"/>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2" name="Text Box 46">
            <a:extLst>
              <a:ext uri="{FF2B5EF4-FFF2-40B4-BE49-F238E27FC236}">
                <a16:creationId xmlns:a16="http://schemas.microsoft.com/office/drawing/2014/main" id="{09401F22-D265-4C25-AF22-036F53693AE6}"/>
              </a:ext>
            </a:extLst>
          </p:cNvPr>
          <p:cNvSpPr txBox="1">
            <a:spLocks noChangeArrowheads="1"/>
          </p:cNvSpPr>
          <p:nvPr/>
        </p:nvSpPr>
        <p:spPr bwMode="auto">
          <a:xfrm>
            <a:off x="2286000" y="3795668"/>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3" name="Text Box 47">
            <a:extLst>
              <a:ext uri="{FF2B5EF4-FFF2-40B4-BE49-F238E27FC236}">
                <a16:creationId xmlns:a16="http://schemas.microsoft.com/office/drawing/2014/main" id="{2C71598A-856A-4CA1-B7E1-430A47972821}"/>
              </a:ext>
            </a:extLst>
          </p:cNvPr>
          <p:cNvSpPr txBox="1">
            <a:spLocks noChangeArrowheads="1"/>
          </p:cNvSpPr>
          <p:nvPr/>
        </p:nvSpPr>
        <p:spPr bwMode="auto">
          <a:xfrm>
            <a:off x="3314700" y="3795668"/>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Line 48">
            <a:extLst>
              <a:ext uri="{FF2B5EF4-FFF2-40B4-BE49-F238E27FC236}">
                <a16:creationId xmlns:a16="http://schemas.microsoft.com/office/drawing/2014/main" id="{52119F84-3372-41CA-8487-C81DBE3D070B}"/>
              </a:ext>
            </a:extLst>
          </p:cNvPr>
          <p:cNvSpPr>
            <a:spLocks noChangeShapeType="1"/>
          </p:cNvSpPr>
          <p:nvPr/>
        </p:nvSpPr>
        <p:spPr bwMode="auto">
          <a:xfrm flipH="1">
            <a:off x="2743200" y="3509918"/>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5" name="Line 49">
            <a:extLst>
              <a:ext uri="{FF2B5EF4-FFF2-40B4-BE49-F238E27FC236}">
                <a16:creationId xmlns:a16="http://schemas.microsoft.com/office/drawing/2014/main" id="{EC06D0EE-4076-4E3C-AED0-378A5A545588}"/>
              </a:ext>
            </a:extLst>
          </p:cNvPr>
          <p:cNvSpPr>
            <a:spLocks noChangeShapeType="1"/>
          </p:cNvSpPr>
          <p:nvPr/>
        </p:nvSpPr>
        <p:spPr bwMode="auto">
          <a:xfrm>
            <a:off x="3314700" y="3509918"/>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Line 37">
            <a:extLst>
              <a:ext uri="{FF2B5EF4-FFF2-40B4-BE49-F238E27FC236}">
                <a16:creationId xmlns:a16="http://schemas.microsoft.com/office/drawing/2014/main" id="{EE044547-4E43-4B23-A35B-2009D03BDA50}"/>
              </a:ext>
            </a:extLst>
          </p:cNvPr>
          <p:cNvSpPr>
            <a:spLocks noChangeShapeType="1"/>
          </p:cNvSpPr>
          <p:nvPr/>
        </p:nvSpPr>
        <p:spPr bwMode="auto">
          <a:xfrm>
            <a:off x="3569017" y="2997200"/>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7" name="Text Box 40">
            <a:extLst>
              <a:ext uri="{FF2B5EF4-FFF2-40B4-BE49-F238E27FC236}">
                <a16:creationId xmlns:a16="http://schemas.microsoft.com/office/drawing/2014/main" id="{7F14BE78-F688-4563-8078-6CED997553D6}"/>
              </a:ext>
            </a:extLst>
          </p:cNvPr>
          <p:cNvSpPr txBox="1">
            <a:spLocks noChangeArrowheads="1"/>
          </p:cNvSpPr>
          <p:nvPr/>
        </p:nvSpPr>
        <p:spPr bwMode="auto">
          <a:xfrm>
            <a:off x="1764980" y="3331302"/>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3ED00C71-3A0E-4576-8749-42961D2ADF29}"/>
              </a:ext>
            </a:extLst>
          </p:cNvPr>
          <p:cNvSpPr/>
          <p:nvPr/>
        </p:nvSpPr>
        <p:spPr>
          <a:xfrm>
            <a:off x="2484118" y="1772840"/>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311671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BBB101B5-075B-434C-9086-CB41935847A1}"/>
              </a:ext>
            </a:extLst>
          </p:cNvPr>
          <p:cNvSpPr>
            <a:spLocks noGrp="1" noChangeArrowheads="1"/>
          </p:cNvSpPr>
          <p:nvPr>
            <p:ph type="title"/>
          </p:nvPr>
        </p:nvSpPr>
        <p:spPr>
          <a:xfrm>
            <a:off x="304800" y="3798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Terminology</a:t>
            </a:r>
          </a:p>
        </p:txBody>
      </p:sp>
      <p:sp>
        <p:nvSpPr>
          <p:cNvPr id="3" name="Rectangle 1027">
            <a:extLst>
              <a:ext uri="{FF2B5EF4-FFF2-40B4-BE49-F238E27FC236}">
                <a16:creationId xmlns:a16="http://schemas.microsoft.com/office/drawing/2014/main" id="{25AFDB7F-FCB3-44AA-A356-6ED88523893A}"/>
              </a:ext>
            </a:extLst>
          </p:cNvPr>
          <p:cNvSpPr>
            <a:spLocks noGrp="1" noChangeArrowheads="1"/>
          </p:cNvSpPr>
          <p:nvPr>
            <p:ph idx="1"/>
          </p:nvPr>
        </p:nvSpPr>
        <p:spPr>
          <a:xfrm>
            <a:off x="762000" y="1200150"/>
            <a:ext cx="7620000" cy="3429000"/>
          </a:xfrm>
        </p:spPr>
        <p:txBody>
          <a:bodyPr>
            <a:noAutofit/>
          </a:bodyPr>
          <a:lstStyle/>
          <a:p>
            <a:pPr marL="0" indent="0" eaLnBrk="1" hangingPunct="1">
              <a:spcBef>
                <a:spcPts val="14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a node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N</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is a child of another node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P</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then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P</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is called the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parent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a:t>
            </a:r>
            <a:r>
              <a:rPr lang="en-US" altLang="en-US" sz="2400" b="1" i="1" dirty="0">
                <a:solidFill>
                  <a:schemeClr val="bg1">
                    <a:lumMod val="95000"/>
                    <a:lumOff val="5000"/>
                  </a:schemeClr>
                </a:solidFill>
                <a:latin typeface="Times New Roman" panose="02020603050405020304" pitchFamily="18" charset="0"/>
                <a:cs typeface="Times New Roman" panose="02020603050405020304" pitchFamily="18" charset="0"/>
              </a:rPr>
              <a:t>N.</a:t>
            </a:r>
          </a:p>
          <a:p>
            <a:pPr marL="514350" indent="-284163" eaLnBrk="1" hangingPunct="1">
              <a:spcBef>
                <a:spcPts val="14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 node that has no children is called a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leaf node.</a:t>
            </a:r>
          </a:p>
          <a:p>
            <a:pPr marL="514350" indent="-284163" eaLnBrk="1" hangingPunct="1">
              <a:spcBef>
                <a:spcPts val="14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In every binary tree there is a unique node with no parent.  This is the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root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the tree.  </a:t>
            </a:r>
          </a:p>
          <a:p>
            <a:pPr marL="514350" indent="-284163" eaLnBrk="1" hangingPunct="1">
              <a:spcBef>
                <a:spcPts val="14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Every node other than the root of the tree has exactly one parent.</a:t>
            </a:r>
          </a:p>
        </p:txBody>
      </p:sp>
    </p:spTree>
    <p:extLst>
      <p:ext uri="{BB962C8B-B14F-4D97-AF65-F5344CB8AC3E}">
        <p14:creationId xmlns:p14="http://schemas.microsoft.com/office/powerpoint/2010/main" val="1950633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3619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Observations</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1143000" y="1182290"/>
            <a:ext cx="6858000" cy="3143250"/>
          </a:xfrm>
        </p:spPr>
        <p:txBody>
          <a:bodyPr>
            <a:noAutofit/>
          </a:bodyPr>
          <a:lstStyle/>
          <a:p>
            <a:pPr marL="0" indent="0" eaLnBrk="1" hangingPunct="1">
              <a:spcBef>
                <a:spcPts val="18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In the </a:t>
            </a:r>
            <a:r>
              <a:rPr lang="en-US" altLang="en-US" sz="2400" i="1" dirty="0" err="1">
                <a:solidFill>
                  <a:schemeClr val="bg1">
                    <a:lumMod val="95000"/>
                    <a:lumOff val="5000"/>
                  </a:schemeClr>
                </a:solidFill>
                <a:latin typeface="Arial" panose="020B0604020202020204" pitchFamily="34" charset="0"/>
                <a:cs typeface="Arial" panose="020B0604020202020204" pitchFamily="34" charset="0"/>
              </a:rPr>
              <a:t>inorder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traversal process, the data values are processed in ascending value order.</a:t>
            </a:r>
          </a:p>
          <a:p>
            <a:pPr>
              <a:spcBef>
                <a:spcPts val="18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In fact, this is true no matter the order in which the nodes are entered!</a:t>
            </a:r>
          </a:p>
          <a:p>
            <a:pPr>
              <a:spcBef>
                <a:spcPts val="18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An </a:t>
            </a:r>
            <a:r>
              <a:rPr lang="en-US" altLang="en-US" sz="2400" i="1" dirty="0" err="1">
                <a:solidFill>
                  <a:schemeClr val="bg1">
                    <a:lumMod val="95000"/>
                    <a:lumOff val="5000"/>
                  </a:schemeClr>
                </a:solidFill>
                <a:latin typeface="Arial" panose="020B0604020202020204" pitchFamily="34" charset="0"/>
                <a:cs typeface="Arial" panose="020B0604020202020204" pitchFamily="34" charset="0"/>
              </a:rPr>
              <a:t>inorder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traversal will process all nodes “less” than the current node, then the current node, then all nodes “greater” than the current node.</a:t>
            </a:r>
          </a:p>
        </p:txBody>
      </p:sp>
    </p:spTree>
    <p:extLst>
      <p:ext uri="{BB962C8B-B14F-4D97-AF65-F5344CB8AC3E}">
        <p14:creationId xmlns:p14="http://schemas.microsoft.com/office/powerpoint/2010/main" val="2091009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124B12-3270-41B7-822C-8C3CEC624AEE}"/>
              </a:ext>
            </a:extLst>
          </p:cNvPr>
          <p:cNvSpPr>
            <a:spLocks noGrp="1" noChangeArrowheads="1"/>
          </p:cNvSpPr>
          <p:nvPr>
            <p:ph type="title"/>
          </p:nvPr>
        </p:nvSpPr>
        <p:spPr>
          <a:xfrm>
            <a:off x="323850" y="20955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Searching in a Binary Tree</a:t>
            </a:r>
          </a:p>
        </p:txBody>
      </p:sp>
      <p:sp>
        <p:nvSpPr>
          <p:cNvPr id="3" name="Rectangle 3">
            <a:extLst>
              <a:ext uri="{FF2B5EF4-FFF2-40B4-BE49-F238E27FC236}">
                <a16:creationId xmlns:a16="http://schemas.microsoft.com/office/drawing/2014/main" id="{BE943D2C-35CD-465C-92E9-885690411D90}"/>
              </a:ext>
            </a:extLst>
          </p:cNvPr>
          <p:cNvSpPr>
            <a:spLocks noGrp="1" noChangeArrowheads="1"/>
          </p:cNvSpPr>
          <p:nvPr>
            <p:ph idx="1"/>
          </p:nvPr>
        </p:nvSpPr>
        <p:spPr>
          <a:xfrm>
            <a:off x="203359" y="895350"/>
            <a:ext cx="5091114" cy="3429000"/>
          </a:xfrm>
        </p:spPr>
        <p:txBody>
          <a:bodyPr>
            <a:noAutofit/>
          </a:bodyPr>
          <a:lstStyle/>
          <a:p>
            <a:pPr marL="457200" indent="-457200" eaLnBrk="1" hangingPunct="1">
              <a:lnSpc>
                <a:spcPct val="90000"/>
              </a:lnSpc>
              <a:spcBef>
                <a:spcPts val="1200"/>
              </a:spcBef>
              <a:buFontTx/>
              <a:buAutoNum type="arabi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Start at root node.</a:t>
            </a:r>
          </a:p>
          <a:p>
            <a:pPr marL="457200" indent="-457200" eaLnBrk="1" hangingPunct="1">
              <a:lnSpc>
                <a:spcPct val="90000"/>
              </a:lnSpc>
              <a:spcBef>
                <a:spcPts val="1200"/>
              </a:spcBef>
              <a:buFontTx/>
              <a:buAutoNum type="arabi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Examine the node’s data:</a:t>
            </a:r>
          </a:p>
          <a:p>
            <a:pPr marL="742950" lvl="1" indent="-400050" eaLnBrk="1" hangingPunct="1">
              <a:lnSpc>
                <a:spcPct val="90000"/>
              </a:lnSpc>
              <a:spcBef>
                <a:spcPts val="1200"/>
              </a:spcBef>
              <a:buFontTx/>
              <a:buAutoNum type="alphaL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it’s the desired value, done.</a:t>
            </a:r>
          </a:p>
          <a:p>
            <a:pPr marL="742950" lvl="1" indent="-400050" eaLnBrk="1" hangingPunct="1">
              <a:lnSpc>
                <a:spcPct val="90000"/>
              </a:lnSpc>
              <a:spcBef>
                <a:spcPts val="1200"/>
              </a:spcBef>
              <a:buFontTx/>
              <a:buAutoNum type="alphaL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If desired data &lt; node data, repeat with left subtree.</a:t>
            </a:r>
          </a:p>
          <a:p>
            <a:pPr marL="742950" lvl="1" indent="-400050" eaLnBrk="1" hangingPunct="1">
              <a:lnSpc>
                <a:spcPct val="90000"/>
              </a:lnSpc>
              <a:spcBef>
                <a:spcPts val="1200"/>
              </a:spcBef>
              <a:buFontTx/>
              <a:buAutoNum type="alphaL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else, if desired data &gt; node data, repeat with right subtree</a:t>
            </a:r>
          </a:p>
          <a:p>
            <a:pPr marL="457200" indent="-457200" eaLnBrk="1" hangingPunct="1">
              <a:lnSpc>
                <a:spcPct val="90000"/>
              </a:lnSpc>
              <a:spcBef>
                <a:spcPts val="1200"/>
              </a:spcBef>
              <a:buFontTx/>
              <a:buAutoNum type="arabicParenR"/>
            </a:pPr>
            <a:r>
              <a:rPr lang="en-US" altLang="en-US" sz="2400" dirty="0">
                <a:solidFill>
                  <a:schemeClr val="bg1">
                    <a:lumMod val="95000"/>
                    <a:lumOff val="5000"/>
                  </a:schemeClr>
                </a:solidFill>
                <a:latin typeface="Arial" panose="020B0604020202020204" pitchFamily="34" charset="0"/>
                <a:cs typeface="Arial" panose="020B0604020202020204" pitchFamily="34" charset="0"/>
              </a:rPr>
              <a:t>Continue until desired value is found or  </a:t>
            </a:r>
            <a:r>
              <a:rPr lang="en-US" altLang="en-US" sz="2600" b="1" dirty="0">
                <a:solidFill>
                  <a:srgbClr val="0000FF"/>
                </a:solidFill>
                <a:latin typeface="Courier New" panose="02070309020205020404" pitchFamily="49" charset="0"/>
                <a:cs typeface="Courier New" panose="02070309020205020404" pitchFamily="49" charset="0"/>
              </a:rPr>
              <a:t>nullptr</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is reached.</a:t>
            </a:r>
          </a:p>
        </p:txBody>
      </p:sp>
      <p:sp>
        <p:nvSpPr>
          <p:cNvPr id="43" name="Rectangle 42">
            <a:extLst>
              <a:ext uri="{FF2B5EF4-FFF2-40B4-BE49-F238E27FC236}">
                <a16:creationId xmlns:a16="http://schemas.microsoft.com/office/drawing/2014/main" id="{3C261867-CFCC-42CB-B97D-55034E907A49}"/>
              </a:ext>
            </a:extLst>
          </p:cNvPr>
          <p:cNvSpPr>
            <a:spLocks noChangeArrowheads="1"/>
          </p:cNvSpPr>
          <p:nvPr/>
        </p:nvSpPr>
        <p:spPr bwMode="auto">
          <a:xfrm>
            <a:off x="6837522" y="160020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4" name="Rectangle 17">
            <a:extLst>
              <a:ext uri="{FF2B5EF4-FFF2-40B4-BE49-F238E27FC236}">
                <a16:creationId xmlns:a16="http://schemas.microsoft.com/office/drawing/2014/main" id="{5A84F4B0-ECEA-4D59-A15C-7388A32E8792}"/>
              </a:ext>
            </a:extLst>
          </p:cNvPr>
          <p:cNvSpPr>
            <a:spLocks noChangeArrowheads="1"/>
          </p:cNvSpPr>
          <p:nvPr/>
        </p:nvSpPr>
        <p:spPr bwMode="auto">
          <a:xfrm>
            <a:off x="6666073" y="217170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31</a:t>
            </a:r>
          </a:p>
        </p:txBody>
      </p:sp>
      <p:sp>
        <p:nvSpPr>
          <p:cNvPr id="45" name="Rectangle 18">
            <a:extLst>
              <a:ext uri="{FF2B5EF4-FFF2-40B4-BE49-F238E27FC236}">
                <a16:creationId xmlns:a16="http://schemas.microsoft.com/office/drawing/2014/main" id="{FCA54E3E-8D12-4644-AFD7-3E1D8CBDF566}"/>
              </a:ext>
            </a:extLst>
          </p:cNvPr>
          <p:cNvSpPr>
            <a:spLocks noChangeArrowheads="1"/>
          </p:cNvSpPr>
          <p:nvPr/>
        </p:nvSpPr>
        <p:spPr bwMode="auto">
          <a:xfrm>
            <a:off x="7180423" y="217170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6" name="Rectangle 19">
            <a:extLst>
              <a:ext uri="{FF2B5EF4-FFF2-40B4-BE49-F238E27FC236}">
                <a16:creationId xmlns:a16="http://schemas.microsoft.com/office/drawing/2014/main" id="{2E2D6995-DDA7-4EF6-A40A-61667DEE4BA8}"/>
              </a:ext>
            </a:extLst>
          </p:cNvPr>
          <p:cNvSpPr>
            <a:spLocks noChangeArrowheads="1"/>
          </p:cNvSpPr>
          <p:nvPr/>
        </p:nvSpPr>
        <p:spPr bwMode="auto">
          <a:xfrm>
            <a:off x="7008973" y="217170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7" name="Rectangle 20">
            <a:extLst>
              <a:ext uri="{FF2B5EF4-FFF2-40B4-BE49-F238E27FC236}">
                <a16:creationId xmlns:a16="http://schemas.microsoft.com/office/drawing/2014/main" id="{7C4E7AF9-F09A-4579-AC98-CF34DE01D32C}"/>
              </a:ext>
            </a:extLst>
          </p:cNvPr>
          <p:cNvSpPr>
            <a:spLocks noChangeArrowheads="1"/>
          </p:cNvSpPr>
          <p:nvPr/>
        </p:nvSpPr>
        <p:spPr bwMode="auto">
          <a:xfrm>
            <a:off x="7694773" y="26860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59</a:t>
            </a:r>
          </a:p>
        </p:txBody>
      </p:sp>
      <p:sp>
        <p:nvSpPr>
          <p:cNvPr id="48" name="Rectangle 21">
            <a:extLst>
              <a:ext uri="{FF2B5EF4-FFF2-40B4-BE49-F238E27FC236}">
                <a16:creationId xmlns:a16="http://schemas.microsoft.com/office/drawing/2014/main" id="{03955E56-7F5B-4A5D-8809-5EE40911AC9F}"/>
              </a:ext>
            </a:extLst>
          </p:cNvPr>
          <p:cNvSpPr>
            <a:spLocks noChangeArrowheads="1"/>
          </p:cNvSpPr>
          <p:nvPr/>
        </p:nvSpPr>
        <p:spPr bwMode="auto">
          <a:xfrm>
            <a:off x="8209123" y="268605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9" name="Rectangle 22">
            <a:extLst>
              <a:ext uri="{FF2B5EF4-FFF2-40B4-BE49-F238E27FC236}">
                <a16:creationId xmlns:a16="http://schemas.microsoft.com/office/drawing/2014/main" id="{ACFF1F5B-2CB7-4B53-A7BD-A2271A83CBB9}"/>
              </a:ext>
            </a:extLst>
          </p:cNvPr>
          <p:cNvSpPr>
            <a:spLocks noChangeArrowheads="1"/>
          </p:cNvSpPr>
          <p:nvPr/>
        </p:nvSpPr>
        <p:spPr bwMode="auto">
          <a:xfrm>
            <a:off x="8037673" y="26860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23">
            <a:extLst>
              <a:ext uri="{FF2B5EF4-FFF2-40B4-BE49-F238E27FC236}">
                <a16:creationId xmlns:a16="http://schemas.microsoft.com/office/drawing/2014/main" id="{224D54EB-5933-40AD-8C97-8F397609AFEE}"/>
              </a:ext>
            </a:extLst>
          </p:cNvPr>
          <p:cNvSpPr>
            <a:spLocks noChangeArrowheads="1"/>
          </p:cNvSpPr>
          <p:nvPr/>
        </p:nvSpPr>
        <p:spPr bwMode="auto">
          <a:xfrm>
            <a:off x="5923123" y="26860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19</a:t>
            </a:r>
          </a:p>
        </p:txBody>
      </p:sp>
      <p:sp>
        <p:nvSpPr>
          <p:cNvPr id="51" name="Rectangle 24">
            <a:extLst>
              <a:ext uri="{FF2B5EF4-FFF2-40B4-BE49-F238E27FC236}">
                <a16:creationId xmlns:a16="http://schemas.microsoft.com/office/drawing/2014/main" id="{DE837D08-D68F-4CDB-8336-22802328E50D}"/>
              </a:ext>
            </a:extLst>
          </p:cNvPr>
          <p:cNvSpPr>
            <a:spLocks noChangeArrowheads="1"/>
          </p:cNvSpPr>
          <p:nvPr/>
        </p:nvSpPr>
        <p:spPr bwMode="auto">
          <a:xfrm>
            <a:off x="6437473" y="26860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25">
            <a:extLst>
              <a:ext uri="{FF2B5EF4-FFF2-40B4-BE49-F238E27FC236}">
                <a16:creationId xmlns:a16="http://schemas.microsoft.com/office/drawing/2014/main" id="{31A3697F-B652-4903-80D9-FA5473227979}"/>
              </a:ext>
            </a:extLst>
          </p:cNvPr>
          <p:cNvSpPr>
            <a:spLocks noChangeArrowheads="1"/>
          </p:cNvSpPr>
          <p:nvPr/>
        </p:nvSpPr>
        <p:spPr bwMode="auto">
          <a:xfrm>
            <a:off x="6266023" y="26860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Rectangle 26">
            <a:extLst>
              <a:ext uri="{FF2B5EF4-FFF2-40B4-BE49-F238E27FC236}">
                <a16:creationId xmlns:a16="http://schemas.microsoft.com/office/drawing/2014/main" id="{019F897C-9375-4234-AA06-19D4EC405855}"/>
              </a:ext>
            </a:extLst>
          </p:cNvPr>
          <p:cNvSpPr>
            <a:spLocks noChangeArrowheads="1"/>
          </p:cNvSpPr>
          <p:nvPr/>
        </p:nvSpPr>
        <p:spPr bwMode="auto">
          <a:xfrm>
            <a:off x="5523073" y="3200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7</a:t>
            </a:r>
          </a:p>
        </p:txBody>
      </p:sp>
      <p:sp>
        <p:nvSpPr>
          <p:cNvPr id="54" name="Rectangle 27">
            <a:extLst>
              <a:ext uri="{FF2B5EF4-FFF2-40B4-BE49-F238E27FC236}">
                <a16:creationId xmlns:a16="http://schemas.microsoft.com/office/drawing/2014/main" id="{A941668E-7F94-4BB0-8D80-A45FC6FDB3F3}"/>
              </a:ext>
            </a:extLst>
          </p:cNvPr>
          <p:cNvSpPr>
            <a:spLocks noChangeArrowheads="1"/>
          </p:cNvSpPr>
          <p:nvPr/>
        </p:nvSpPr>
        <p:spPr bwMode="auto">
          <a:xfrm>
            <a:off x="6037423" y="3200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8">
            <a:extLst>
              <a:ext uri="{FF2B5EF4-FFF2-40B4-BE49-F238E27FC236}">
                <a16:creationId xmlns:a16="http://schemas.microsoft.com/office/drawing/2014/main" id="{EBCF7CA6-3322-4D45-8A92-5807D297E8C2}"/>
              </a:ext>
            </a:extLst>
          </p:cNvPr>
          <p:cNvSpPr>
            <a:spLocks noChangeArrowheads="1"/>
          </p:cNvSpPr>
          <p:nvPr/>
        </p:nvSpPr>
        <p:spPr bwMode="auto">
          <a:xfrm>
            <a:off x="5865973" y="3200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6" name="Rectangle 29">
            <a:extLst>
              <a:ext uri="{FF2B5EF4-FFF2-40B4-BE49-F238E27FC236}">
                <a16:creationId xmlns:a16="http://schemas.microsoft.com/office/drawing/2014/main" id="{1826DB23-DD74-451A-8186-08A6CB49DBC0}"/>
              </a:ext>
            </a:extLst>
          </p:cNvPr>
          <p:cNvSpPr>
            <a:spLocks noChangeArrowheads="1"/>
          </p:cNvSpPr>
          <p:nvPr/>
        </p:nvSpPr>
        <p:spPr bwMode="auto">
          <a:xfrm>
            <a:off x="7409023" y="32004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43</a:t>
            </a:r>
          </a:p>
        </p:txBody>
      </p:sp>
      <p:sp>
        <p:nvSpPr>
          <p:cNvPr id="57" name="Rectangle 30">
            <a:extLst>
              <a:ext uri="{FF2B5EF4-FFF2-40B4-BE49-F238E27FC236}">
                <a16:creationId xmlns:a16="http://schemas.microsoft.com/office/drawing/2014/main" id="{1565FEF4-61AC-4690-8C2C-413660BE3406}"/>
              </a:ext>
            </a:extLst>
          </p:cNvPr>
          <p:cNvSpPr>
            <a:spLocks noChangeArrowheads="1"/>
          </p:cNvSpPr>
          <p:nvPr/>
        </p:nvSpPr>
        <p:spPr bwMode="auto">
          <a:xfrm>
            <a:off x="7923373" y="3200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58" name="Rectangle 31">
            <a:extLst>
              <a:ext uri="{FF2B5EF4-FFF2-40B4-BE49-F238E27FC236}">
                <a16:creationId xmlns:a16="http://schemas.microsoft.com/office/drawing/2014/main" id="{43DA076B-8B72-4F40-9F0E-7E96A735806E}"/>
              </a:ext>
            </a:extLst>
          </p:cNvPr>
          <p:cNvSpPr>
            <a:spLocks noChangeArrowheads="1"/>
          </p:cNvSpPr>
          <p:nvPr/>
        </p:nvSpPr>
        <p:spPr bwMode="auto">
          <a:xfrm>
            <a:off x="7751923" y="32004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9" name="Line 33">
            <a:extLst>
              <a:ext uri="{FF2B5EF4-FFF2-40B4-BE49-F238E27FC236}">
                <a16:creationId xmlns:a16="http://schemas.microsoft.com/office/drawing/2014/main" id="{9DE48942-155A-43A8-9952-F67505BCBCE3}"/>
              </a:ext>
            </a:extLst>
          </p:cNvPr>
          <p:cNvSpPr>
            <a:spLocks noChangeShapeType="1"/>
          </p:cNvSpPr>
          <p:nvPr/>
        </p:nvSpPr>
        <p:spPr bwMode="auto">
          <a:xfrm>
            <a:off x="7008973" y="177165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0" name="Line 34">
            <a:extLst>
              <a:ext uri="{FF2B5EF4-FFF2-40B4-BE49-F238E27FC236}">
                <a16:creationId xmlns:a16="http://schemas.microsoft.com/office/drawing/2014/main" id="{92B38A47-7BF1-4A35-A2B6-7430B5CA0351}"/>
              </a:ext>
            </a:extLst>
          </p:cNvPr>
          <p:cNvSpPr>
            <a:spLocks noChangeShapeType="1"/>
          </p:cNvSpPr>
          <p:nvPr/>
        </p:nvSpPr>
        <p:spPr bwMode="auto">
          <a:xfrm flipH="1">
            <a:off x="6266023" y="234315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1" name="Line 36">
            <a:extLst>
              <a:ext uri="{FF2B5EF4-FFF2-40B4-BE49-F238E27FC236}">
                <a16:creationId xmlns:a16="http://schemas.microsoft.com/office/drawing/2014/main" id="{365BE9DF-6D12-4755-ACCE-59EA92F2AB72}"/>
              </a:ext>
            </a:extLst>
          </p:cNvPr>
          <p:cNvSpPr>
            <a:spLocks noChangeShapeType="1"/>
          </p:cNvSpPr>
          <p:nvPr/>
        </p:nvSpPr>
        <p:spPr bwMode="auto">
          <a:xfrm flipH="1">
            <a:off x="5865973" y="285750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2" name="Line 37">
            <a:extLst>
              <a:ext uri="{FF2B5EF4-FFF2-40B4-BE49-F238E27FC236}">
                <a16:creationId xmlns:a16="http://schemas.microsoft.com/office/drawing/2014/main" id="{88961B82-CF6E-4D46-810E-46CB9B5020AB}"/>
              </a:ext>
            </a:extLst>
          </p:cNvPr>
          <p:cNvSpPr>
            <a:spLocks noChangeShapeType="1"/>
          </p:cNvSpPr>
          <p:nvPr/>
        </p:nvSpPr>
        <p:spPr bwMode="auto">
          <a:xfrm>
            <a:off x="6494623" y="285750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3" name="Line 38">
            <a:extLst>
              <a:ext uri="{FF2B5EF4-FFF2-40B4-BE49-F238E27FC236}">
                <a16:creationId xmlns:a16="http://schemas.microsoft.com/office/drawing/2014/main" id="{8E905534-D9EA-4A05-AE3F-B80CFE6676BC}"/>
              </a:ext>
            </a:extLst>
          </p:cNvPr>
          <p:cNvSpPr>
            <a:spLocks noChangeShapeType="1"/>
          </p:cNvSpPr>
          <p:nvPr/>
        </p:nvSpPr>
        <p:spPr bwMode="auto">
          <a:xfrm flipH="1">
            <a:off x="7751923" y="285750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4" name="Line 39">
            <a:extLst>
              <a:ext uri="{FF2B5EF4-FFF2-40B4-BE49-F238E27FC236}">
                <a16:creationId xmlns:a16="http://schemas.microsoft.com/office/drawing/2014/main" id="{703D7244-EED7-489F-A988-BE0C3BE7B6D7}"/>
              </a:ext>
            </a:extLst>
          </p:cNvPr>
          <p:cNvSpPr>
            <a:spLocks noChangeShapeType="1"/>
          </p:cNvSpPr>
          <p:nvPr/>
        </p:nvSpPr>
        <p:spPr bwMode="auto">
          <a:xfrm>
            <a:off x="7280435" y="234315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5" name="Text Box 41">
            <a:extLst>
              <a:ext uri="{FF2B5EF4-FFF2-40B4-BE49-F238E27FC236}">
                <a16:creationId xmlns:a16="http://schemas.microsoft.com/office/drawing/2014/main" id="{7CA75830-586E-41F3-B1C7-05C03359A985}"/>
              </a:ext>
            </a:extLst>
          </p:cNvPr>
          <p:cNvSpPr txBox="1">
            <a:spLocks noChangeArrowheads="1"/>
          </p:cNvSpPr>
          <p:nvPr/>
        </p:nvSpPr>
        <p:spPr bwMode="auto">
          <a:xfrm>
            <a:off x="8266272" y="320040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6" name="Text Box 42">
            <a:extLst>
              <a:ext uri="{FF2B5EF4-FFF2-40B4-BE49-F238E27FC236}">
                <a16:creationId xmlns:a16="http://schemas.microsoft.com/office/drawing/2014/main" id="{5DB9D36D-9FD2-4AEA-A102-95F668B1EE01}"/>
              </a:ext>
            </a:extLst>
          </p:cNvPr>
          <p:cNvSpPr txBox="1">
            <a:spLocks noChangeArrowheads="1"/>
          </p:cNvSpPr>
          <p:nvPr/>
        </p:nvSpPr>
        <p:spPr bwMode="auto">
          <a:xfrm>
            <a:off x="5156361" y="365760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67" name="Text Box 43">
            <a:extLst>
              <a:ext uri="{FF2B5EF4-FFF2-40B4-BE49-F238E27FC236}">
                <a16:creationId xmlns:a16="http://schemas.microsoft.com/office/drawing/2014/main" id="{A5692F53-1D36-4429-882B-779DDD731F22}"/>
              </a:ext>
            </a:extLst>
          </p:cNvPr>
          <p:cNvSpPr txBox="1">
            <a:spLocks noChangeArrowheads="1"/>
          </p:cNvSpPr>
          <p:nvPr/>
        </p:nvSpPr>
        <p:spPr bwMode="auto">
          <a:xfrm>
            <a:off x="6151722" y="365760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8" name="Line 44">
            <a:extLst>
              <a:ext uri="{FF2B5EF4-FFF2-40B4-BE49-F238E27FC236}">
                <a16:creationId xmlns:a16="http://schemas.microsoft.com/office/drawing/2014/main" id="{FEBAD0E1-5FF5-414C-82F0-DD7CDFB919C1}"/>
              </a:ext>
            </a:extLst>
          </p:cNvPr>
          <p:cNvSpPr>
            <a:spLocks noChangeShapeType="1"/>
          </p:cNvSpPr>
          <p:nvPr/>
        </p:nvSpPr>
        <p:spPr bwMode="auto">
          <a:xfrm flipH="1">
            <a:off x="5580223" y="337185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9" name="Line 45">
            <a:extLst>
              <a:ext uri="{FF2B5EF4-FFF2-40B4-BE49-F238E27FC236}">
                <a16:creationId xmlns:a16="http://schemas.microsoft.com/office/drawing/2014/main" id="{8337A1F5-64C3-4C25-9587-DC0A3471DFC4}"/>
              </a:ext>
            </a:extLst>
          </p:cNvPr>
          <p:cNvSpPr>
            <a:spLocks noChangeShapeType="1"/>
          </p:cNvSpPr>
          <p:nvPr/>
        </p:nvSpPr>
        <p:spPr bwMode="auto">
          <a:xfrm>
            <a:off x="6151723" y="337185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0" name="Text Box 46">
            <a:extLst>
              <a:ext uri="{FF2B5EF4-FFF2-40B4-BE49-F238E27FC236}">
                <a16:creationId xmlns:a16="http://schemas.microsoft.com/office/drawing/2014/main" id="{37F06076-4299-4F37-9A36-0FFE022CD1E0}"/>
              </a:ext>
            </a:extLst>
          </p:cNvPr>
          <p:cNvSpPr txBox="1">
            <a:spLocks noChangeArrowheads="1"/>
          </p:cNvSpPr>
          <p:nvPr/>
        </p:nvSpPr>
        <p:spPr bwMode="auto">
          <a:xfrm>
            <a:off x="7008973" y="365760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1" name="Text Box 47">
            <a:extLst>
              <a:ext uri="{FF2B5EF4-FFF2-40B4-BE49-F238E27FC236}">
                <a16:creationId xmlns:a16="http://schemas.microsoft.com/office/drawing/2014/main" id="{0CB2E909-3BCE-4EE4-9D93-883C12C7FABD}"/>
              </a:ext>
            </a:extLst>
          </p:cNvPr>
          <p:cNvSpPr txBox="1">
            <a:spLocks noChangeArrowheads="1"/>
          </p:cNvSpPr>
          <p:nvPr/>
        </p:nvSpPr>
        <p:spPr bwMode="auto">
          <a:xfrm>
            <a:off x="8037673" y="365760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2" name="Line 48">
            <a:extLst>
              <a:ext uri="{FF2B5EF4-FFF2-40B4-BE49-F238E27FC236}">
                <a16:creationId xmlns:a16="http://schemas.microsoft.com/office/drawing/2014/main" id="{C9E5E2D6-1BFE-4A6C-99AC-8719B294FD64}"/>
              </a:ext>
            </a:extLst>
          </p:cNvPr>
          <p:cNvSpPr>
            <a:spLocks noChangeShapeType="1"/>
          </p:cNvSpPr>
          <p:nvPr/>
        </p:nvSpPr>
        <p:spPr bwMode="auto">
          <a:xfrm flipH="1">
            <a:off x="7466173" y="337185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3" name="Line 49">
            <a:extLst>
              <a:ext uri="{FF2B5EF4-FFF2-40B4-BE49-F238E27FC236}">
                <a16:creationId xmlns:a16="http://schemas.microsoft.com/office/drawing/2014/main" id="{1A176DA3-887D-4A2D-AB27-57D8013D1E1C}"/>
              </a:ext>
            </a:extLst>
          </p:cNvPr>
          <p:cNvSpPr>
            <a:spLocks noChangeShapeType="1"/>
          </p:cNvSpPr>
          <p:nvPr/>
        </p:nvSpPr>
        <p:spPr bwMode="auto">
          <a:xfrm>
            <a:off x="8037673" y="337185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4" name="Line 37">
            <a:extLst>
              <a:ext uri="{FF2B5EF4-FFF2-40B4-BE49-F238E27FC236}">
                <a16:creationId xmlns:a16="http://schemas.microsoft.com/office/drawing/2014/main" id="{0619BCD5-3E7E-41E0-B656-7E49628E1B2A}"/>
              </a:ext>
            </a:extLst>
          </p:cNvPr>
          <p:cNvSpPr>
            <a:spLocks noChangeShapeType="1"/>
          </p:cNvSpPr>
          <p:nvPr/>
        </p:nvSpPr>
        <p:spPr bwMode="auto">
          <a:xfrm>
            <a:off x="8291990" y="2859132"/>
            <a:ext cx="228600" cy="342900"/>
          </a:xfrm>
          <a:prstGeom prst="line">
            <a:avLst/>
          </a:prstGeom>
          <a:noFill/>
          <a:ln w="19050">
            <a:solidFill>
              <a:srgbClr val="4F81BD"/>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5" name="Text Box 40">
            <a:extLst>
              <a:ext uri="{FF2B5EF4-FFF2-40B4-BE49-F238E27FC236}">
                <a16:creationId xmlns:a16="http://schemas.microsoft.com/office/drawing/2014/main" id="{37C09160-D419-4797-9B46-19B4E6A9D246}"/>
              </a:ext>
            </a:extLst>
          </p:cNvPr>
          <p:cNvSpPr txBox="1">
            <a:spLocks noChangeArrowheads="1"/>
          </p:cNvSpPr>
          <p:nvPr/>
        </p:nvSpPr>
        <p:spPr bwMode="auto">
          <a:xfrm>
            <a:off x="6487953" y="319323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3C310ACE-B583-432E-810F-E7F386F25E3D}"/>
              </a:ext>
            </a:extLst>
          </p:cNvPr>
          <p:cNvSpPr/>
          <p:nvPr/>
        </p:nvSpPr>
        <p:spPr>
          <a:xfrm>
            <a:off x="7166101" y="1627915"/>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057203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7A13B2-EA65-4517-994E-BF8385DDC306}"/>
              </a:ext>
            </a:extLst>
          </p:cNvPr>
          <p:cNvSpPr>
            <a:spLocks noGrp="1" noChangeArrowheads="1"/>
          </p:cNvSpPr>
          <p:nvPr>
            <p:ph type="title"/>
          </p:nvPr>
        </p:nvSpPr>
        <p:spPr>
          <a:xfrm>
            <a:off x="266700" y="13335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Searching Implementation Detail</a:t>
            </a:r>
          </a:p>
        </p:txBody>
      </p:sp>
      <p:sp>
        <p:nvSpPr>
          <p:cNvPr id="3" name="Rectangle 3">
            <a:extLst>
              <a:ext uri="{FF2B5EF4-FFF2-40B4-BE49-F238E27FC236}">
                <a16:creationId xmlns:a16="http://schemas.microsoft.com/office/drawing/2014/main" id="{EA20799B-53FD-4B26-92C5-DF32994D1B57}"/>
              </a:ext>
            </a:extLst>
          </p:cNvPr>
          <p:cNvSpPr>
            <a:spLocks noGrp="1" noChangeArrowheads="1"/>
          </p:cNvSpPr>
          <p:nvPr>
            <p:ph idx="1"/>
          </p:nvPr>
        </p:nvSpPr>
        <p:spPr>
          <a:xfrm>
            <a:off x="609600" y="877490"/>
            <a:ext cx="5867400" cy="2914650"/>
          </a:xfrm>
        </p:spPr>
        <p:txBody>
          <a:bodyPr>
            <a:noAutofit/>
          </a:bodyPr>
          <a:lstStyle/>
          <a:p>
            <a:pPr marL="0" indent="0">
              <a:lnSpc>
                <a:spcPct val="90000"/>
              </a:lnSpc>
              <a:spcBef>
                <a:spcPts val="0"/>
              </a:spcBef>
              <a:buNone/>
            </a:pPr>
            <a:r>
              <a:rPr lang="en-US" sz="2400" b="1" dirty="0">
                <a:solidFill>
                  <a:srgbClr val="FFFF00"/>
                </a:solidFill>
                <a:latin typeface="Courier New" panose="02070309020205020404" pitchFamily="49" charset="0"/>
                <a:cs typeface="Courier New" panose="02070309020205020404" pitchFamily="49" charset="0"/>
              </a:rPr>
              <a:t>bool</a:t>
            </a:r>
            <a:r>
              <a:rPr lang="en-US" sz="2400" b="1" dirty="0">
                <a:latin typeface="Courier New" panose="02070309020205020404" pitchFamily="49" charset="0"/>
                <a:cs typeface="Courier New" panose="02070309020205020404" pitchFamily="49" charset="0"/>
              </a:rPr>
              <a:t> search(</a:t>
            </a:r>
            <a:r>
              <a:rPr lang="en-US" sz="2400" b="1" dirty="0">
                <a:solidFill>
                  <a:srgbClr val="FFFF00"/>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num) </a:t>
            </a:r>
            <a:r>
              <a:rPr lang="en-US" sz="2400" b="1" dirty="0">
                <a:solidFill>
                  <a:srgbClr val="FFFF00"/>
                </a:solidFill>
                <a:latin typeface="Courier New" panose="02070309020205020404" pitchFamily="49" charset="0"/>
                <a:cs typeface="Courier New" panose="02070309020205020404" pitchFamily="49" charset="0"/>
              </a:rPr>
              <a:t>const</a:t>
            </a:r>
            <a:r>
              <a:rPr lang="en-US" sz="2400" b="1" dirty="0">
                <a:latin typeface="Courier New" panose="02070309020205020404" pitchFamily="49" charset="0"/>
                <a:cs typeface="Courier New" panose="02070309020205020404" pitchFamily="49" charset="0"/>
              </a:rPr>
              <a:t> {</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TreeNode *tree = root ;</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 while </a:t>
            </a:r>
            <a:r>
              <a:rPr lang="en-US" sz="2400" b="1" dirty="0">
                <a:latin typeface="Courier New" panose="02070309020205020404" pitchFamily="49" charset="0"/>
                <a:cs typeface="Courier New" panose="02070309020205020404" pitchFamily="49" charset="0"/>
              </a:rPr>
              <a:t>(tree) {</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if</a:t>
            </a:r>
            <a:r>
              <a:rPr lang="en-US" sz="2400" b="1" dirty="0">
                <a:latin typeface="Courier New" panose="02070309020205020404" pitchFamily="49" charset="0"/>
                <a:cs typeface="Courier New" panose="02070309020205020404" pitchFamily="49" charset="0"/>
              </a:rPr>
              <a:t> (tree-&gt;value == num)</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return true </a:t>
            </a:r>
            <a:r>
              <a:rPr lang="en-US" sz="24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if</a:t>
            </a:r>
            <a:r>
              <a:rPr lang="en-US" sz="2400" b="1" dirty="0">
                <a:latin typeface="Courier New" panose="02070309020205020404" pitchFamily="49" charset="0"/>
                <a:cs typeface="Courier New" panose="02070309020205020404" pitchFamily="49" charset="0"/>
              </a:rPr>
              <a:t> (num &lt; tree-&gt;value}</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tree = tree-&gt;left ;</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else</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tree = tree-&gt;right ;</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p>
          <a:p>
            <a:pPr marL="0" indent="0">
              <a:lnSpc>
                <a:spcPct val="90000"/>
              </a:lnSpc>
              <a:spcBef>
                <a:spcPts val="0"/>
              </a:spcBef>
              <a:buNone/>
            </a:pPr>
            <a:r>
              <a:rPr lang="en-US" sz="2400" b="1" dirty="0">
                <a:latin typeface="Courier New" panose="02070309020205020404" pitchFamily="49" charset="0"/>
                <a:cs typeface="Courier New" panose="02070309020205020404" pitchFamily="49" charset="0"/>
              </a:rPr>
              <a:t>    </a:t>
            </a:r>
            <a:r>
              <a:rPr lang="en-US" sz="2400" b="1" dirty="0">
                <a:solidFill>
                  <a:srgbClr val="FFFF00"/>
                </a:solidFill>
                <a:latin typeface="Courier New" panose="02070309020205020404" pitchFamily="49" charset="0"/>
                <a:cs typeface="Courier New" panose="02070309020205020404" pitchFamily="49" charset="0"/>
              </a:rPr>
              <a:t>return false </a:t>
            </a:r>
            <a:r>
              <a:rPr lang="en-US" sz="2400" b="1" dirty="0">
                <a:latin typeface="Courier New" panose="02070309020205020404" pitchFamily="49" charset="0"/>
                <a:cs typeface="Courier New" panose="02070309020205020404" pitchFamily="49" charset="0"/>
              </a:rPr>
              <a:t>;</a:t>
            </a:r>
          </a:p>
          <a:p>
            <a:pPr marL="0" indent="0">
              <a:lnSpc>
                <a:spcPct val="90000"/>
              </a:lnSpc>
              <a:buNone/>
            </a:pPr>
            <a:r>
              <a:rPr lang="en-US" sz="2400" b="1" dirty="0">
                <a:latin typeface="Courier New" panose="02070309020205020404" pitchFamily="49" charset="0"/>
                <a:cs typeface="Courier New" panose="02070309020205020404" pitchFamily="49" charset="0"/>
              </a:rPr>
              <a:t>}</a:t>
            </a:r>
          </a:p>
        </p:txBody>
      </p:sp>
      <p:sp>
        <p:nvSpPr>
          <p:cNvPr id="4" name="Rectangle: Rounded Corners 3">
            <a:extLst>
              <a:ext uri="{FF2B5EF4-FFF2-40B4-BE49-F238E27FC236}">
                <a16:creationId xmlns:a16="http://schemas.microsoft.com/office/drawing/2014/main" id="{5A6FE63A-D43C-4235-ADEA-44D6DAFB3B70}"/>
              </a:ext>
            </a:extLst>
          </p:cNvPr>
          <p:cNvSpPr/>
          <p:nvPr/>
        </p:nvSpPr>
        <p:spPr>
          <a:xfrm>
            <a:off x="6621780" y="2334815"/>
            <a:ext cx="1760220" cy="744140"/>
          </a:xfrm>
          <a:prstGeom prst="round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200" dirty="0"/>
              <a:t>No recursion required</a:t>
            </a:r>
          </a:p>
        </p:txBody>
      </p:sp>
    </p:spTree>
    <p:extLst>
      <p:ext uri="{BB962C8B-B14F-4D97-AF65-F5344CB8AC3E}">
        <p14:creationId xmlns:p14="http://schemas.microsoft.com/office/powerpoint/2010/main" val="4160733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B86F6C-4B8C-4676-81C6-7CE8C1239B7C}"/>
              </a:ext>
            </a:extLst>
          </p:cNvPr>
          <p:cNvSpPr>
            <a:spLocks noGrp="1" noChangeArrowheads="1"/>
          </p:cNvSpPr>
          <p:nvPr>
            <p:ph type="title"/>
          </p:nvPr>
        </p:nvSpPr>
        <p:spPr>
          <a:xfrm>
            <a:off x="1600200" y="583882"/>
            <a:ext cx="5943600" cy="844868"/>
          </a:xfrm>
        </p:spPr>
        <p:txBody>
          <a:bodyPr>
            <a:noAutofit/>
          </a:bodyPr>
          <a:lstStyle/>
          <a:p>
            <a:pPr eaLnBrk="1" hangingPunct="1"/>
            <a:r>
              <a:rPr lang="en-US" altLang="en-US" sz="2800" dirty="0">
                <a:solidFill>
                  <a:srgbClr val="C00000"/>
                </a:solidFill>
                <a:latin typeface="Century Gothic" panose="020B0502020202020204" pitchFamily="34" charset="0"/>
              </a:rPr>
              <a:t>Template Considerations for Binary Search Trees</a:t>
            </a:r>
          </a:p>
        </p:txBody>
      </p:sp>
      <p:sp>
        <p:nvSpPr>
          <p:cNvPr id="3" name="Rectangle 3">
            <a:extLst>
              <a:ext uri="{FF2B5EF4-FFF2-40B4-BE49-F238E27FC236}">
                <a16:creationId xmlns:a16="http://schemas.microsoft.com/office/drawing/2014/main" id="{074FE953-BFDF-4A8D-806F-37CFA2070229}"/>
              </a:ext>
            </a:extLst>
          </p:cNvPr>
          <p:cNvSpPr>
            <a:spLocks noGrp="1" noChangeArrowheads="1"/>
          </p:cNvSpPr>
          <p:nvPr>
            <p:ph idx="1"/>
          </p:nvPr>
        </p:nvSpPr>
        <p:spPr>
          <a:xfrm>
            <a:off x="609600" y="1657350"/>
            <a:ext cx="7924800" cy="2743200"/>
          </a:xfrm>
        </p:spPr>
        <p:txBody>
          <a:bodyPr>
            <a:noAutofit/>
          </a:bodyPr>
          <a:lstStyle/>
          <a:p>
            <a:pPr marL="0" indent="0" eaLnBrk="1" hangingPunct="1">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A binary tree can be implemented as a template, allowing flexibility in determining the type of data stored.</a:t>
            </a:r>
          </a:p>
          <a:p>
            <a:pPr marL="517525" eaLnBrk="1" hangingPunct="1">
              <a:spcBef>
                <a:spcPts val="1200"/>
              </a:spcBef>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implementation must support the following relational operators:</a:t>
            </a:r>
          </a:p>
          <a:p>
            <a:pPr marL="0" indent="0" algn="ctr" eaLnBrk="1" hangingPunct="1">
              <a:buNone/>
            </a:pPr>
            <a:r>
              <a:rPr lang="en-US" altLang="en-US" sz="2800" dirty="0">
                <a:solidFill>
                  <a:schemeClr val="bg1">
                    <a:lumMod val="95000"/>
                    <a:lumOff val="5000"/>
                  </a:schemeClr>
                </a:solidFill>
                <a:latin typeface="Arial" panose="020B0604020202020204" pitchFamily="34" charset="0"/>
                <a:cs typeface="Arial" panose="020B0604020202020204" pitchFamily="34" charset="0"/>
              </a:rPr>
              <a:t>&gt;,  &lt;,  </a:t>
            </a:r>
            <a:r>
              <a:rPr lang="en-US" altLang="en-US" sz="2400" dirty="0">
                <a:solidFill>
                  <a:schemeClr val="bg1">
                    <a:lumMod val="95000"/>
                    <a:lumOff val="5000"/>
                  </a:schemeClr>
                </a:solidFill>
                <a:latin typeface="Arial" panose="020B0604020202020204" pitchFamily="34" charset="0"/>
                <a:cs typeface="Arial" panose="020B0604020202020204" pitchFamily="34" charset="0"/>
              </a:rPr>
              <a:t>and </a:t>
            </a:r>
            <a:r>
              <a:rPr lang="en-US" altLang="en-US" sz="2800" dirty="0">
                <a:solidFill>
                  <a:schemeClr val="bg1">
                    <a:lumMod val="95000"/>
                    <a:lumOff val="5000"/>
                  </a:schemeClr>
                </a:solidFill>
                <a:latin typeface="Arial" panose="020B0604020202020204" pitchFamily="34" charset="0"/>
                <a:cs typeface="Arial" panose="020B0604020202020204" pitchFamily="34" charset="0"/>
              </a:rPr>
              <a:t> == </a:t>
            </a:r>
          </a:p>
          <a:p>
            <a:pPr marL="0" indent="517525" eaLnBrk="1" hangingPunct="1">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to allow for the comparison of nodes.</a:t>
            </a:r>
          </a:p>
        </p:txBody>
      </p:sp>
    </p:spTree>
    <p:extLst>
      <p:ext uri="{BB962C8B-B14F-4D97-AF65-F5344CB8AC3E}">
        <p14:creationId xmlns:p14="http://schemas.microsoft.com/office/powerpoint/2010/main" val="1484165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58936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Exercise #1</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1143000" y="1409700"/>
            <a:ext cx="7162800" cy="3143250"/>
          </a:xfrm>
        </p:spPr>
        <p:txBody>
          <a:bodyPr>
            <a:noAutofit/>
          </a:bodyPr>
          <a:lstStyle/>
          <a:p>
            <a:pPr marL="0" indent="0">
              <a:spcBef>
                <a:spcPts val="1800"/>
              </a:spcBef>
              <a:buNone/>
            </a:pPr>
            <a:r>
              <a:rPr lang="en-US" altLang="en-US" sz="2400" dirty="0">
                <a:latin typeface="Arial" panose="020B0604020202020204" pitchFamily="34" charset="0"/>
                <a:cs typeface="Arial" panose="020B0604020202020204" pitchFamily="34" charset="0"/>
              </a:rPr>
              <a:t>Using a binary search tree of integers, map the structure of a tree when the nodes are entered in the following order:</a:t>
            </a:r>
          </a:p>
          <a:p>
            <a:pPr marL="0" indent="0" algn="ctr">
              <a:spcBef>
                <a:spcPts val="1800"/>
              </a:spcBef>
              <a:buNone/>
            </a:pPr>
            <a:r>
              <a:rPr lang="en-US" altLang="en-US" sz="2400" dirty="0">
                <a:latin typeface="Arial" panose="020B0604020202020204" pitchFamily="34" charset="0"/>
                <a:cs typeface="Arial" panose="020B0604020202020204" pitchFamily="34" charset="0"/>
              </a:rPr>
              <a:t>5, 8, 3, 12, and 9</a:t>
            </a:r>
          </a:p>
          <a:p>
            <a:pPr marL="0" indent="0">
              <a:spcBef>
                <a:spcPts val="1800"/>
              </a:spcBef>
              <a:buNone/>
            </a:pPr>
            <a:r>
              <a:rPr lang="en-US" altLang="en-US" sz="2400" dirty="0">
                <a:latin typeface="Arial" panose="020B0604020202020204" pitchFamily="34" charset="0"/>
                <a:cs typeface="Arial" panose="020B0604020202020204" pitchFamily="34" charset="0"/>
              </a:rPr>
              <a:t>Determine the order the nodes would be processed when traversing in preorder, </a:t>
            </a:r>
            <a:r>
              <a:rPr lang="en-US" altLang="en-US" sz="2400" dirty="0" err="1">
                <a:latin typeface="Arial" panose="020B0604020202020204" pitchFamily="34" charset="0"/>
                <a:cs typeface="Arial" panose="020B0604020202020204" pitchFamily="34" charset="0"/>
              </a:rPr>
              <a:t>inorder</a:t>
            </a:r>
            <a:r>
              <a:rPr lang="en-US" altLang="en-US" sz="2400" dirty="0">
                <a:latin typeface="Arial" panose="020B0604020202020204" pitchFamily="34" charset="0"/>
                <a:cs typeface="Arial" panose="020B0604020202020204" pitchFamily="34" charset="0"/>
              </a:rPr>
              <a:t>, and </a:t>
            </a:r>
            <a:r>
              <a:rPr lang="en-US" altLang="en-US" sz="2400" dirty="0" err="1">
                <a:latin typeface="Arial" panose="020B0604020202020204" pitchFamily="34" charset="0"/>
                <a:cs typeface="Arial" panose="020B0604020202020204" pitchFamily="34" charset="0"/>
              </a:rPr>
              <a:t>postorder</a:t>
            </a:r>
            <a:r>
              <a:rPr lang="en-US" alt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2829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74295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019800" y="2114550"/>
            <a:ext cx="2209800" cy="1295399"/>
          </a:xfrm>
        </p:spPr>
        <p:txBody>
          <a:bodyPr>
            <a:normAutofit lnSpcReduction="10000"/>
          </a:bodyPr>
          <a:lstStyle/>
          <a:p>
            <a:pPr marL="0" indent="0" algn="ctr">
              <a:buNone/>
            </a:pPr>
            <a:r>
              <a:rPr lang="en-US" sz="2800" dirty="0"/>
              <a:t>Make an empty tree by creating root</a:t>
            </a:r>
          </a:p>
        </p:txBody>
      </p:sp>
      <p:sp>
        <p:nvSpPr>
          <p:cNvPr id="18" name="Oval 17">
            <a:extLst>
              <a:ext uri="{FF2B5EF4-FFF2-40B4-BE49-F238E27FC236}">
                <a16:creationId xmlns:a16="http://schemas.microsoft.com/office/drawing/2014/main" id="{73090CE8-D274-47D5-8A5F-19140F1353FC}"/>
              </a:ext>
            </a:extLst>
          </p:cNvPr>
          <p:cNvSpPr/>
          <p:nvPr/>
        </p:nvSpPr>
        <p:spPr>
          <a:xfrm>
            <a:off x="2048468" y="361950"/>
            <a:ext cx="1115143"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2937834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74295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019800" y="2280377"/>
            <a:ext cx="2209800" cy="1295399"/>
          </a:xfrm>
        </p:spPr>
        <p:txBody>
          <a:bodyPr>
            <a:normAutofit/>
          </a:bodyPr>
          <a:lstStyle/>
          <a:p>
            <a:pPr marL="0" indent="0" algn="ctr">
              <a:buNone/>
            </a:pPr>
            <a:r>
              <a:rPr lang="en-US" sz="2800" dirty="0"/>
              <a:t>Add</a:t>
            </a:r>
          </a:p>
          <a:p>
            <a:pPr marL="0" indent="0" algn="ctr">
              <a:buNone/>
            </a:pPr>
            <a:r>
              <a:rPr lang="en-US" sz="3600" dirty="0"/>
              <a:t>5</a:t>
            </a:r>
          </a:p>
        </p:txBody>
      </p: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10" name="Oval 9">
            <a:extLst>
              <a:ext uri="{FF2B5EF4-FFF2-40B4-BE49-F238E27FC236}">
                <a16:creationId xmlns:a16="http://schemas.microsoft.com/office/drawing/2014/main" id="{316B89E6-1B62-4722-A51E-8C134E8181C8}"/>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262881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A00451F1-7671-49DB-A195-3DD07AEEE1D4}"/>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74295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019800" y="2280377"/>
            <a:ext cx="2209800" cy="1295399"/>
          </a:xfrm>
        </p:spPr>
        <p:txBody>
          <a:bodyPr>
            <a:normAutofit/>
          </a:bodyPr>
          <a:lstStyle/>
          <a:p>
            <a:pPr marL="0" indent="0" algn="ctr">
              <a:buNone/>
            </a:pPr>
            <a:r>
              <a:rPr lang="en-US" sz="2800" dirty="0"/>
              <a:t>Add</a:t>
            </a:r>
          </a:p>
          <a:p>
            <a:pPr marL="0" indent="0" algn="ctr">
              <a:buNone/>
            </a:pPr>
            <a:r>
              <a:rPr lang="en-US" sz="3600" dirty="0"/>
              <a:t>8</a:t>
            </a:r>
          </a:p>
        </p:txBody>
      </p: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14" name="Oval 13">
            <a:extLst>
              <a:ext uri="{FF2B5EF4-FFF2-40B4-BE49-F238E27FC236}">
                <a16:creationId xmlns:a16="http://schemas.microsoft.com/office/drawing/2014/main" id="{9BAF5EAC-74D9-4B85-9AE1-AB420ED4BE6E}"/>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1539566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DAA28433-E1E6-4E5C-87E8-90A0FA559855}"/>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74295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019800" y="2280377"/>
            <a:ext cx="2209800" cy="1295399"/>
          </a:xfrm>
        </p:spPr>
        <p:txBody>
          <a:bodyPr>
            <a:normAutofit/>
          </a:bodyPr>
          <a:lstStyle/>
          <a:p>
            <a:pPr marL="0" indent="0" algn="ctr">
              <a:buNone/>
            </a:pPr>
            <a:r>
              <a:rPr lang="en-US" sz="2800" dirty="0"/>
              <a:t>Add</a:t>
            </a:r>
          </a:p>
          <a:p>
            <a:pPr marL="0" indent="0" algn="ctr">
              <a:buNone/>
            </a:pPr>
            <a:r>
              <a:rPr lang="en-US" sz="3600" dirty="0"/>
              <a:t>3</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45586" y="17830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12438" y="21843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67986" y="21843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65420"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19" name="Oval 18">
            <a:extLst>
              <a:ext uri="{FF2B5EF4-FFF2-40B4-BE49-F238E27FC236}">
                <a16:creationId xmlns:a16="http://schemas.microsoft.com/office/drawing/2014/main" id="{6B0FDEBC-7E5D-4BFE-BC7C-46F42B5866C1}"/>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3641650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21" name="Straight Arrow Connector 20">
            <a:extLst>
              <a:ext uri="{FF2B5EF4-FFF2-40B4-BE49-F238E27FC236}">
                <a16:creationId xmlns:a16="http://schemas.microsoft.com/office/drawing/2014/main" id="{4E5766C8-CB3E-4A2F-A5C5-9C12EADDD415}"/>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74295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019800" y="2280377"/>
            <a:ext cx="2209800" cy="1295399"/>
          </a:xfrm>
        </p:spPr>
        <p:txBody>
          <a:bodyPr>
            <a:normAutofit/>
          </a:bodyPr>
          <a:lstStyle/>
          <a:p>
            <a:pPr marL="0" indent="0" algn="ctr">
              <a:buNone/>
            </a:pPr>
            <a:r>
              <a:rPr lang="en-US" sz="2800" dirty="0"/>
              <a:t>Add</a:t>
            </a:r>
          </a:p>
          <a:p>
            <a:pPr marL="0" indent="0" algn="ctr">
              <a:buNone/>
            </a:pPr>
            <a:r>
              <a:rPr lang="en-US" sz="3600" dirty="0"/>
              <a:t>12</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45586" y="17830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4327921" y="2624328"/>
            <a:ext cx="437634" cy="55334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12438" y="21843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67986" y="21843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65420"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4317411" y="3179635"/>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5272959" y="3179635"/>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4568871" y="317767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12</a:t>
            </a:r>
          </a:p>
        </p:txBody>
      </p:sp>
      <p:sp>
        <p:nvSpPr>
          <p:cNvPr id="22" name="Oval 21">
            <a:extLst>
              <a:ext uri="{FF2B5EF4-FFF2-40B4-BE49-F238E27FC236}">
                <a16:creationId xmlns:a16="http://schemas.microsoft.com/office/drawing/2014/main" id="{D1938B49-FE0C-4935-8F9B-46EEDBB010EB}"/>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397542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43942031-6FA2-4339-9073-C7B67ED90C91}"/>
              </a:ext>
            </a:extLst>
          </p:cNvPr>
          <p:cNvSpPr>
            <a:spLocks noGrp="1" noChangeArrowheads="1"/>
          </p:cNvSpPr>
          <p:nvPr>
            <p:ph idx="1"/>
          </p:nvPr>
        </p:nvSpPr>
        <p:spPr>
          <a:xfrm>
            <a:off x="457218" y="1352550"/>
            <a:ext cx="3762146" cy="3276600"/>
          </a:xfrm>
        </p:spPr>
        <p:txBody>
          <a:bodyPr>
            <a:noAutofit/>
          </a:bodyPr>
          <a:lstStyle/>
          <a:p>
            <a:pPr marL="0" indent="0" eaLnBrk="1" hangingPunct="1">
              <a:lnSpc>
                <a:spcPct val="110000"/>
              </a:lnSpc>
              <a:spcBef>
                <a:spcPts val="1800"/>
              </a:spcBef>
              <a:buClr>
                <a:schemeClr val="tx1"/>
              </a:buClr>
              <a:buNone/>
            </a:pPr>
            <a:r>
              <a:rPr lang="en-US" altLang="en-US" sz="2400" i="1" dirty="0">
                <a:solidFill>
                  <a:schemeClr val="bg1">
                    <a:lumMod val="95000"/>
                    <a:lumOff val="5000"/>
                  </a:schemeClr>
                </a:solidFill>
                <a:latin typeface="Arial" panose="020B0604020202020204" pitchFamily="34" charset="0"/>
                <a:cs typeface="Arial" panose="020B0604020202020204" pitchFamily="34" charset="0"/>
              </a:rPr>
              <a:t>Root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pointer</a:t>
            </a:r>
            <a:r>
              <a:rPr lang="en-US" altLang="en-US" sz="900" i="1" dirty="0">
                <a:solidFill>
                  <a:schemeClr val="bg1">
                    <a:lumMod val="95000"/>
                    <a:lumOff val="5000"/>
                  </a:schemeClr>
                </a:solidFill>
                <a:latin typeface="Arial" panose="020B0604020202020204" pitchFamily="34" charset="0"/>
                <a:cs typeface="Arial" panose="020B0604020202020204" pitchFamily="34" charset="0"/>
              </a:rPr>
              <a:t>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like a “head” pointer for a linked list, it points to the root node of the binary tree.</a:t>
            </a:r>
          </a:p>
          <a:p>
            <a:pPr marL="0" indent="0" eaLnBrk="1" hangingPunct="1">
              <a:lnSpc>
                <a:spcPct val="110000"/>
              </a:lnSpc>
              <a:spcBef>
                <a:spcPts val="1800"/>
              </a:spcBef>
              <a:buClr>
                <a:schemeClr val="tx1"/>
              </a:buClr>
              <a:buNone/>
            </a:pPr>
            <a:r>
              <a:rPr lang="en-US" altLang="en-US" sz="2400" i="1" dirty="0">
                <a:solidFill>
                  <a:schemeClr val="bg1">
                    <a:lumMod val="95000"/>
                    <a:lumOff val="5000"/>
                  </a:schemeClr>
                </a:solidFill>
                <a:latin typeface="Arial" panose="020B0604020202020204" pitchFamily="34" charset="0"/>
                <a:cs typeface="Arial" panose="020B0604020202020204" pitchFamily="34" charset="0"/>
              </a:rPr>
              <a:t>Root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node</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the node with no parent.  Similar to the head of a linked list.</a:t>
            </a:r>
          </a:p>
        </p:txBody>
      </p:sp>
      <p:sp>
        <p:nvSpPr>
          <p:cNvPr id="30" name="Line 29">
            <a:extLst>
              <a:ext uri="{FF2B5EF4-FFF2-40B4-BE49-F238E27FC236}">
                <a16:creationId xmlns:a16="http://schemas.microsoft.com/office/drawing/2014/main" id="{49565543-8E46-487F-8050-70C3AC94F23A}"/>
              </a:ext>
            </a:extLst>
          </p:cNvPr>
          <p:cNvSpPr>
            <a:spLocks noChangeShapeType="1"/>
          </p:cNvSpPr>
          <p:nvPr/>
        </p:nvSpPr>
        <p:spPr bwMode="auto">
          <a:xfrm>
            <a:off x="4162425" y="1790700"/>
            <a:ext cx="1714290" cy="147320"/>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31" name="Line 30">
            <a:extLst>
              <a:ext uri="{FF2B5EF4-FFF2-40B4-BE49-F238E27FC236}">
                <a16:creationId xmlns:a16="http://schemas.microsoft.com/office/drawing/2014/main" id="{20774272-C69F-47A5-BA09-1EC9768F70D1}"/>
              </a:ext>
            </a:extLst>
          </p:cNvPr>
          <p:cNvSpPr>
            <a:spLocks noChangeShapeType="1"/>
          </p:cNvSpPr>
          <p:nvPr/>
        </p:nvSpPr>
        <p:spPr bwMode="auto">
          <a:xfrm flipV="1">
            <a:off x="4067386" y="2590799"/>
            <a:ext cx="1652166" cy="614681"/>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0" name="Rectangle 39">
            <a:extLst>
              <a:ext uri="{FF2B5EF4-FFF2-40B4-BE49-F238E27FC236}">
                <a16:creationId xmlns:a16="http://schemas.microsoft.com/office/drawing/2014/main" id="{452F9BDD-FED7-412D-A17E-66FD7C7D7585}"/>
              </a:ext>
            </a:extLst>
          </p:cNvPr>
          <p:cNvSpPr>
            <a:spLocks noChangeArrowheads="1"/>
          </p:cNvSpPr>
          <p:nvPr/>
        </p:nvSpPr>
        <p:spPr bwMode="auto">
          <a:xfrm>
            <a:off x="5991014" y="1880870"/>
            <a:ext cx="342901" cy="285750"/>
          </a:xfrm>
          <a:prstGeom prst="rect">
            <a:avLst/>
          </a:prstGeom>
          <a:solidFill>
            <a:schemeClr val="accent6">
              <a:lumMod val="20000"/>
              <a:lumOff val="80000"/>
            </a:schemeClr>
          </a:solidFill>
          <a:ln w="28575">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1" name="Rectangle 17">
            <a:extLst>
              <a:ext uri="{FF2B5EF4-FFF2-40B4-BE49-F238E27FC236}">
                <a16:creationId xmlns:a16="http://schemas.microsoft.com/office/drawing/2014/main" id="{582B9651-DC37-49C9-A793-4999ABC68C4E}"/>
              </a:ext>
            </a:extLst>
          </p:cNvPr>
          <p:cNvSpPr>
            <a:spLocks noChangeArrowheads="1"/>
          </p:cNvSpPr>
          <p:nvPr/>
        </p:nvSpPr>
        <p:spPr bwMode="auto">
          <a:xfrm>
            <a:off x="5819565" y="245237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2" name="Rectangle 18">
            <a:extLst>
              <a:ext uri="{FF2B5EF4-FFF2-40B4-BE49-F238E27FC236}">
                <a16:creationId xmlns:a16="http://schemas.microsoft.com/office/drawing/2014/main" id="{2181C066-0993-4D3C-BF1E-BD68D812673F}"/>
              </a:ext>
            </a:extLst>
          </p:cNvPr>
          <p:cNvSpPr>
            <a:spLocks noChangeArrowheads="1"/>
          </p:cNvSpPr>
          <p:nvPr/>
        </p:nvSpPr>
        <p:spPr bwMode="auto">
          <a:xfrm>
            <a:off x="6333915" y="245237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3" name="Rectangle 19">
            <a:extLst>
              <a:ext uri="{FF2B5EF4-FFF2-40B4-BE49-F238E27FC236}">
                <a16:creationId xmlns:a16="http://schemas.microsoft.com/office/drawing/2014/main" id="{91EBD9AB-D416-454E-9330-BC4ECECB67D7}"/>
              </a:ext>
            </a:extLst>
          </p:cNvPr>
          <p:cNvSpPr>
            <a:spLocks noChangeArrowheads="1"/>
          </p:cNvSpPr>
          <p:nvPr/>
        </p:nvSpPr>
        <p:spPr bwMode="auto">
          <a:xfrm>
            <a:off x="6162465" y="245237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4" name="Rectangle 20">
            <a:extLst>
              <a:ext uri="{FF2B5EF4-FFF2-40B4-BE49-F238E27FC236}">
                <a16:creationId xmlns:a16="http://schemas.microsoft.com/office/drawing/2014/main" id="{C7D0EC47-91EE-4100-B285-E057C56AC62E}"/>
              </a:ext>
            </a:extLst>
          </p:cNvPr>
          <p:cNvSpPr>
            <a:spLocks noChangeArrowheads="1"/>
          </p:cNvSpPr>
          <p:nvPr/>
        </p:nvSpPr>
        <p:spPr bwMode="auto">
          <a:xfrm>
            <a:off x="6848265" y="296672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5" name="Rectangle 21">
            <a:extLst>
              <a:ext uri="{FF2B5EF4-FFF2-40B4-BE49-F238E27FC236}">
                <a16:creationId xmlns:a16="http://schemas.microsoft.com/office/drawing/2014/main" id="{0BE5DAD0-8460-4F62-977C-CCE0C0FEB9E3}"/>
              </a:ext>
            </a:extLst>
          </p:cNvPr>
          <p:cNvSpPr>
            <a:spLocks noChangeArrowheads="1"/>
          </p:cNvSpPr>
          <p:nvPr/>
        </p:nvSpPr>
        <p:spPr bwMode="auto">
          <a:xfrm>
            <a:off x="7362615" y="296672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6" name="Rectangle 22">
            <a:extLst>
              <a:ext uri="{FF2B5EF4-FFF2-40B4-BE49-F238E27FC236}">
                <a16:creationId xmlns:a16="http://schemas.microsoft.com/office/drawing/2014/main" id="{836FA31D-EA79-40ED-9D1A-4F8FADDAEDDF}"/>
              </a:ext>
            </a:extLst>
          </p:cNvPr>
          <p:cNvSpPr>
            <a:spLocks noChangeArrowheads="1"/>
          </p:cNvSpPr>
          <p:nvPr/>
        </p:nvSpPr>
        <p:spPr bwMode="auto">
          <a:xfrm>
            <a:off x="7191165" y="296672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7" name="Rectangle 23">
            <a:extLst>
              <a:ext uri="{FF2B5EF4-FFF2-40B4-BE49-F238E27FC236}">
                <a16:creationId xmlns:a16="http://schemas.microsoft.com/office/drawing/2014/main" id="{13354217-E8BA-40AE-8436-388B45456A28}"/>
              </a:ext>
            </a:extLst>
          </p:cNvPr>
          <p:cNvSpPr>
            <a:spLocks noChangeArrowheads="1"/>
          </p:cNvSpPr>
          <p:nvPr/>
        </p:nvSpPr>
        <p:spPr bwMode="auto">
          <a:xfrm>
            <a:off x="5076615" y="296672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8" name="Rectangle 24">
            <a:extLst>
              <a:ext uri="{FF2B5EF4-FFF2-40B4-BE49-F238E27FC236}">
                <a16:creationId xmlns:a16="http://schemas.microsoft.com/office/drawing/2014/main" id="{665BD41F-1727-4A26-BE3D-6C660F9C25A1}"/>
              </a:ext>
            </a:extLst>
          </p:cNvPr>
          <p:cNvSpPr>
            <a:spLocks noChangeArrowheads="1"/>
          </p:cNvSpPr>
          <p:nvPr/>
        </p:nvSpPr>
        <p:spPr bwMode="auto">
          <a:xfrm>
            <a:off x="5590965" y="296672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9" name="Rectangle 25">
            <a:extLst>
              <a:ext uri="{FF2B5EF4-FFF2-40B4-BE49-F238E27FC236}">
                <a16:creationId xmlns:a16="http://schemas.microsoft.com/office/drawing/2014/main" id="{3FF6BD40-97D1-4CA9-B1A9-504CC9108873}"/>
              </a:ext>
            </a:extLst>
          </p:cNvPr>
          <p:cNvSpPr>
            <a:spLocks noChangeArrowheads="1"/>
          </p:cNvSpPr>
          <p:nvPr/>
        </p:nvSpPr>
        <p:spPr bwMode="auto">
          <a:xfrm>
            <a:off x="5419515" y="296672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0" name="Rectangle 26">
            <a:extLst>
              <a:ext uri="{FF2B5EF4-FFF2-40B4-BE49-F238E27FC236}">
                <a16:creationId xmlns:a16="http://schemas.microsoft.com/office/drawing/2014/main" id="{3BB64DC1-F603-43AE-B6CF-40BA90B591EB}"/>
              </a:ext>
            </a:extLst>
          </p:cNvPr>
          <p:cNvSpPr>
            <a:spLocks noChangeArrowheads="1"/>
          </p:cNvSpPr>
          <p:nvPr/>
        </p:nvSpPr>
        <p:spPr bwMode="auto">
          <a:xfrm>
            <a:off x="4676565" y="348107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1" name="Rectangle 27">
            <a:extLst>
              <a:ext uri="{FF2B5EF4-FFF2-40B4-BE49-F238E27FC236}">
                <a16:creationId xmlns:a16="http://schemas.microsoft.com/office/drawing/2014/main" id="{F86E11BB-C9BA-4CBD-96E3-6B26E63FC096}"/>
              </a:ext>
            </a:extLst>
          </p:cNvPr>
          <p:cNvSpPr>
            <a:spLocks noChangeArrowheads="1"/>
          </p:cNvSpPr>
          <p:nvPr/>
        </p:nvSpPr>
        <p:spPr bwMode="auto">
          <a:xfrm>
            <a:off x="5190915" y="348107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28">
            <a:extLst>
              <a:ext uri="{FF2B5EF4-FFF2-40B4-BE49-F238E27FC236}">
                <a16:creationId xmlns:a16="http://schemas.microsoft.com/office/drawing/2014/main" id="{F24D21C1-944B-4430-8020-4031F8EFA5A5}"/>
              </a:ext>
            </a:extLst>
          </p:cNvPr>
          <p:cNvSpPr>
            <a:spLocks noChangeArrowheads="1"/>
          </p:cNvSpPr>
          <p:nvPr/>
        </p:nvSpPr>
        <p:spPr bwMode="auto">
          <a:xfrm>
            <a:off x="5019465" y="348107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3" name="Rectangle 29">
            <a:extLst>
              <a:ext uri="{FF2B5EF4-FFF2-40B4-BE49-F238E27FC236}">
                <a16:creationId xmlns:a16="http://schemas.microsoft.com/office/drawing/2014/main" id="{911B1FA2-4C35-4CA3-805D-EDF59F120B69}"/>
              </a:ext>
            </a:extLst>
          </p:cNvPr>
          <p:cNvSpPr>
            <a:spLocks noChangeArrowheads="1"/>
          </p:cNvSpPr>
          <p:nvPr/>
        </p:nvSpPr>
        <p:spPr bwMode="auto">
          <a:xfrm>
            <a:off x="6562515" y="348107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4" name="Rectangle 30">
            <a:extLst>
              <a:ext uri="{FF2B5EF4-FFF2-40B4-BE49-F238E27FC236}">
                <a16:creationId xmlns:a16="http://schemas.microsoft.com/office/drawing/2014/main" id="{055ABD10-5E8B-4EAA-AB10-F65B30B701CC}"/>
              </a:ext>
            </a:extLst>
          </p:cNvPr>
          <p:cNvSpPr>
            <a:spLocks noChangeArrowheads="1"/>
          </p:cNvSpPr>
          <p:nvPr/>
        </p:nvSpPr>
        <p:spPr bwMode="auto">
          <a:xfrm>
            <a:off x="7076865" y="348107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31">
            <a:extLst>
              <a:ext uri="{FF2B5EF4-FFF2-40B4-BE49-F238E27FC236}">
                <a16:creationId xmlns:a16="http://schemas.microsoft.com/office/drawing/2014/main" id="{EC624061-0698-4F4F-8FD2-0ABF94E2B6E8}"/>
              </a:ext>
            </a:extLst>
          </p:cNvPr>
          <p:cNvSpPr>
            <a:spLocks noChangeArrowheads="1"/>
          </p:cNvSpPr>
          <p:nvPr/>
        </p:nvSpPr>
        <p:spPr bwMode="auto">
          <a:xfrm>
            <a:off x="6905415" y="348107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6" name="Line 33">
            <a:extLst>
              <a:ext uri="{FF2B5EF4-FFF2-40B4-BE49-F238E27FC236}">
                <a16:creationId xmlns:a16="http://schemas.microsoft.com/office/drawing/2014/main" id="{992F764F-4794-4680-8BC2-F9D50AB68FD6}"/>
              </a:ext>
            </a:extLst>
          </p:cNvPr>
          <p:cNvSpPr>
            <a:spLocks noChangeShapeType="1"/>
          </p:cNvSpPr>
          <p:nvPr/>
        </p:nvSpPr>
        <p:spPr bwMode="auto">
          <a:xfrm>
            <a:off x="6162465" y="205232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57" name="Line 34">
            <a:extLst>
              <a:ext uri="{FF2B5EF4-FFF2-40B4-BE49-F238E27FC236}">
                <a16:creationId xmlns:a16="http://schemas.microsoft.com/office/drawing/2014/main" id="{9C8712D9-0363-4036-9DD2-F392600BC541}"/>
              </a:ext>
            </a:extLst>
          </p:cNvPr>
          <p:cNvSpPr>
            <a:spLocks noChangeShapeType="1"/>
          </p:cNvSpPr>
          <p:nvPr/>
        </p:nvSpPr>
        <p:spPr bwMode="auto">
          <a:xfrm flipH="1">
            <a:off x="5419515" y="2623820"/>
            <a:ext cx="8001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59" name="Line 36">
            <a:extLst>
              <a:ext uri="{FF2B5EF4-FFF2-40B4-BE49-F238E27FC236}">
                <a16:creationId xmlns:a16="http://schemas.microsoft.com/office/drawing/2014/main" id="{E9238E3A-78FD-4BFA-9F48-744F02DDF1F9}"/>
              </a:ext>
            </a:extLst>
          </p:cNvPr>
          <p:cNvSpPr>
            <a:spLocks noChangeShapeType="1"/>
          </p:cNvSpPr>
          <p:nvPr/>
        </p:nvSpPr>
        <p:spPr bwMode="auto">
          <a:xfrm flipH="1">
            <a:off x="5019465" y="313817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0" name="Line 37">
            <a:extLst>
              <a:ext uri="{FF2B5EF4-FFF2-40B4-BE49-F238E27FC236}">
                <a16:creationId xmlns:a16="http://schemas.microsoft.com/office/drawing/2014/main" id="{7758337F-DDA6-4EE0-83FC-D218227162C3}"/>
              </a:ext>
            </a:extLst>
          </p:cNvPr>
          <p:cNvSpPr>
            <a:spLocks noChangeShapeType="1"/>
          </p:cNvSpPr>
          <p:nvPr/>
        </p:nvSpPr>
        <p:spPr bwMode="auto">
          <a:xfrm>
            <a:off x="5648115" y="313817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1" name="Line 38">
            <a:extLst>
              <a:ext uri="{FF2B5EF4-FFF2-40B4-BE49-F238E27FC236}">
                <a16:creationId xmlns:a16="http://schemas.microsoft.com/office/drawing/2014/main" id="{F4732A35-CAF1-4907-80FD-77A5984DB112}"/>
              </a:ext>
            </a:extLst>
          </p:cNvPr>
          <p:cNvSpPr>
            <a:spLocks noChangeShapeType="1"/>
          </p:cNvSpPr>
          <p:nvPr/>
        </p:nvSpPr>
        <p:spPr bwMode="auto">
          <a:xfrm flipH="1">
            <a:off x="6905415" y="313817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2" name="Line 39">
            <a:extLst>
              <a:ext uri="{FF2B5EF4-FFF2-40B4-BE49-F238E27FC236}">
                <a16:creationId xmlns:a16="http://schemas.microsoft.com/office/drawing/2014/main" id="{68D2CF3F-190F-45E6-A1F3-90520E57E1CA}"/>
              </a:ext>
            </a:extLst>
          </p:cNvPr>
          <p:cNvSpPr>
            <a:spLocks noChangeShapeType="1"/>
          </p:cNvSpPr>
          <p:nvPr/>
        </p:nvSpPr>
        <p:spPr bwMode="auto">
          <a:xfrm>
            <a:off x="6433927" y="262382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4" name="Text Box 41">
            <a:extLst>
              <a:ext uri="{FF2B5EF4-FFF2-40B4-BE49-F238E27FC236}">
                <a16:creationId xmlns:a16="http://schemas.microsoft.com/office/drawing/2014/main" id="{9FB33CDC-99B6-4618-A38E-2A80D03B1AE5}"/>
              </a:ext>
            </a:extLst>
          </p:cNvPr>
          <p:cNvSpPr txBox="1">
            <a:spLocks noChangeArrowheads="1"/>
          </p:cNvSpPr>
          <p:nvPr/>
        </p:nvSpPr>
        <p:spPr bwMode="auto">
          <a:xfrm>
            <a:off x="7419764" y="348107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5" name="Text Box 42">
            <a:extLst>
              <a:ext uri="{FF2B5EF4-FFF2-40B4-BE49-F238E27FC236}">
                <a16:creationId xmlns:a16="http://schemas.microsoft.com/office/drawing/2014/main" id="{2C768F76-F2C7-440C-9EA7-AA60FF8EDAB6}"/>
              </a:ext>
            </a:extLst>
          </p:cNvPr>
          <p:cNvSpPr txBox="1">
            <a:spLocks noChangeArrowheads="1"/>
          </p:cNvSpPr>
          <p:nvPr/>
        </p:nvSpPr>
        <p:spPr bwMode="auto">
          <a:xfrm>
            <a:off x="4309853" y="393827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66" name="Text Box 43">
            <a:extLst>
              <a:ext uri="{FF2B5EF4-FFF2-40B4-BE49-F238E27FC236}">
                <a16:creationId xmlns:a16="http://schemas.microsoft.com/office/drawing/2014/main" id="{E57C77EE-9B89-41F9-A333-95C190B12053}"/>
              </a:ext>
            </a:extLst>
          </p:cNvPr>
          <p:cNvSpPr txBox="1">
            <a:spLocks noChangeArrowheads="1"/>
          </p:cNvSpPr>
          <p:nvPr/>
        </p:nvSpPr>
        <p:spPr bwMode="auto">
          <a:xfrm>
            <a:off x="5305214" y="393827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7" name="Line 44">
            <a:extLst>
              <a:ext uri="{FF2B5EF4-FFF2-40B4-BE49-F238E27FC236}">
                <a16:creationId xmlns:a16="http://schemas.microsoft.com/office/drawing/2014/main" id="{E9024E97-7D26-4B5E-8034-221FC60EA4C8}"/>
              </a:ext>
            </a:extLst>
          </p:cNvPr>
          <p:cNvSpPr>
            <a:spLocks noChangeShapeType="1"/>
          </p:cNvSpPr>
          <p:nvPr/>
        </p:nvSpPr>
        <p:spPr bwMode="auto">
          <a:xfrm flipH="1">
            <a:off x="4733715" y="365252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8" name="Line 45">
            <a:extLst>
              <a:ext uri="{FF2B5EF4-FFF2-40B4-BE49-F238E27FC236}">
                <a16:creationId xmlns:a16="http://schemas.microsoft.com/office/drawing/2014/main" id="{C6B0A153-FDE1-4E80-B431-9A556258A258}"/>
              </a:ext>
            </a:extLst>
          </p:cNvPr>
          <p:cNvSpPr>
            <a:spLocks noChangeShapeType="1"/>
          </p:cNvSpPr>
          <p:nvPr/>
        </p:nvSpPr>
        <p:spPr bwMode="auto">
          <a:xfrm>
            <a:off x="5305215" y="365252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9" name="Text Box 46">
            <a:extLst>
              <a:ext uri="{FF2B5EF4-FFF2-40B4-BE49-F238E27FC236}">
                <a16:creationId xmlns:a16="http://schemas.microsoft.com/office/drawing/2014/main" id="{D13D3CFE-BC36-4470-BF94-3B30CFD17D20}"/>
              </a:ext>
            </a:extLst>
          </p:cNvPr>
          <p:cNvSpPr txBox="1">
            <a:spLocks noChangeArrowheads="1"/>
          </p:cNvSpPr>
          <p:nvPr/>
        </p:nvSpPr>
        <p:spPr bwMode="auto">
          <a:xfrm>
            <a:off x="6162465" y="393827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0" name="Text Box 47">
            <a:extLst>
              <a:ext uri="{FF2B5EF4-FFF2-40B4-BE49-F238E27FC236}">
                <a16:creationId xmlns:a16="http://schemas.microsoft.com/office/drawing/2014/main" id="{8447363A-486C-45BB-A4BC-D94B26082128}"/>
              </a:ext>
            </a:extLst>
          </p:cNvPr>
          <p:cNvSpPr txBox="1">
            <a:spLocks noChangeArrowheads="1"/>
          </p:cNvSpPr>
          <p:nvPr/>
        </p:nvSpPr>
        <p:spPr bwMode="auto">
          <a:xfrm>
            <a:off x="7191165" y="393827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1" name="Line 48">
            <a:extLst>
              <a:ext uri="{FF2B5EF4-FFF2-40B4-BE49-F238E27FC236}">
                <a16:creationId xmlns:a16="http://schemas.microsoft.com/office/drawing/2014/main" id="{BF9AE2E0-1E21-49B6-8C79-C48978BCB254}"/>
              </a:ext>
            </a:extLst>
          </p:cNvPr>
          <p:cNvSpPr>
            <a:spLocks noChangeShapeType="1"/>
          </p:cNvSpPr>
          <p:nvPr/>
        </p:nvSpPr>
        <p:spPr bwMode="auto">
          <a:xfrm flipH="1">
            <a:off x="6619665" y="365252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2" name="Line 49">
            <a:extLst>
              <a:ext uri="{FF2B5EF4-FFF2-40B4-BE49-F238E27FC236}">
                <a16:creationId xmlns:a16="http://schemas.microsoft.com/office/drawing/2014/main" id="{DD267E62-5A3E-407F-BE30-259E3069D502}"/>
              </a:ext>
            </a:extLst>
          </p:cNvPr>
          <p:cNvSpPr>
            <a:spLocks noChangeShapeType="1"/>
          </p:cNvSpPr>
          <p:nvPr/>
        </p:nvSpPr>
        <p:spPr bwMode="auto">
          <a:xfrm>
            <a:off x="7191165" y="365252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Line 37">
            <a:extLst>
              <a:ext uri="{FF2B5EF4-FFF2-40B4-BE49-F238E27FC236}">
                <a16:creationId xmlns:a16="http://schemas.microsoft.com/office/drawing/2014/main" id="{4B7D8C46-6179-48FC-9053-C7E4904AC089}"/>
              </a:ext>
            </a:extLst>
          </p:cNvPr>
          <p:cNvSpPr>
            <a:spLocks noChangeShapeType="1"/>
          </p:cNvSpPr>
          <p:nvPr/>
        </p:nvSpPr>
        <p:spPr bwMode="auto">
          <a:xfrm>
            <a:off x="7445482" y="3139802"/>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7" name="Text Box 40">
            <a:extLst>
              <a:ext uri="{FF2B5EF4-FFF2-40B4-BE49-F238E27FC236}">
                <a16:creationId xmlns:a16="http://schemas.microsoft.com/office/drawing/2014/main" id="{A820DC3A-EB3F-493B-AD06-CC647FD35D21}"/>
              </a:ext>
            </a:extLst>
          </p:cNvPr>
          <p:cNvSpPr txBox="1">
            <a:spLocks noChangeArrowheads="1"/>
          </p:cNvSpPr>
          <p:nvPr/>
        </p:nvSpPr>
        <p:spPr bwMode="auto">
          <a:xfrm>
            <a:off x="5641445" y="347390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58" name="Rectangle 2">
            <a:extLst>
              <a:ext uri="{FF2B5EF4-FFF2-40B4-BE49-F238E27FC236}">
                <a16:creationId xmlns:a16="http://schemas.microsoft.com/office/drawing/2014/main" id="{3A4914F3-819B-4718-BDB5-09CD35B572D2}"/>
              </a:ext>
            </a:extLst>
          </p:cNvPr>
          <p:cNvSpPr>
            <a:spLocks noGrp="1" noChangeArrowheads="1"/>
          </p:cNvSpPr>
          <p:nvPr>
            <p:ph type="title"/>
          </p:nvPr>
        </p:nvSpPr>
        <p:spPr>
          <a:xfrm>
            <a:off x="266700" y="4560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Binary Tree Terminology</a:t>
            </a:r>
          </a:p>
        </p:txBody>
      </p:sp>
      <p:sp>
        <p:nvSpPr>
          <p:cNvPr id="39" name="Rectangle 38">
            <a:extLst>
              <a:ext uri="{FF2B5EF4-FFF2-40B4-BE49-F238E27FC236}">
                <a16:creationId xmlns:a16="http://schemas.microsoft.com/office/drawing/2014/main" id="{47B05956-FC7D-49B2-9749-6D90FBE3FA38}"/>
              </a:ext>
            </a:extLst>
          </p:cNvPr>
          <p:cNvSpPr/>
          <p:nvPr/>
        </p:nvSpPr>
        <p:spPr>
          <a:xfrm>
            <a:off x="6333915" y="1901419"/>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1443376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74295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019800" y="2280377"/>
            <a:ext cx="2209800" cy="1295399"/>
          </a:xfrm>
        </p:spPr>
        <p:txBody>
          <a:bodyPr>
            <a:normAutofit/>
          </a:bodyPr>
          <a:lstStyle/>
          <a:p>
            <a:pPr marL="0" indent="0" algn="ctr">
              <a:buNone/>
            </a:pPr>
            <a:r>
              <a:rPr lang="en-US" sz="2800" dirty="0"/>
              <a:t>Add</a:t>
            </a:r>
          </a:p>
          <a:p>
            <a:pPr marL="0" indent="0" algn="ctr">
              <a:buNone/>
            </a:pPr>
            <a:r>
              <a:rPr lang="en-US" sz="3600" dirty="0"/>
              <a:t>9</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45586" y="17830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62D56E-800B-4D33-A6FD-5D53882A4C8C}"/>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4327921" y="2624328"/>
            <a:ext cx="437634" cy="55334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6FA1A2-00A4-4668-A5C7-8A4854ABDADC}"/>
              </a:ext>
            </a:extLst>
          </p:cNvPr>
          <p:cNvCxnSpPr>
            <a:cxnSpLocks/>
          </p:cNvCxnSpPr>
          <p:nvPr/>
        </p:nvCxnSpPr>
        <p:spPr>
          <a:xfrm flipH="1">
            <a:off x="4129038" y="3616588"/>
            <a:ext cx="340615" cy="576970"/>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12438" y="21843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67986" y="21843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65420"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4317411" y="3179635"/>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5272959" y="3179635"/>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4568871" y="317767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12</a:t>
            </a:r>
          </a:p>
        </p:txBody>
      </p:sp>
      <p:sp>
        <p:nvSpPr>
          <p:cNvPr id="38" name="Rectangle: Rounded Corners 37">
            <a:extLst>
              <a:ext uri="{FF2B5EF4-FFF2-40B4-BE49-F238E27FC236}">
                <a16:creationId xmlns:a16="http://schemas.microsoft.com/office/drawing/2014/main" id="{B769A860-D750-4F50-A126-D5916E039664}"/>
              </a:ext>
            </a:extLst>
          </p:cNvPr>
          <p:cNvSpPr/>
          <p:nvPr/>
        </p:nvSpPr>
        <p:spPr>
          <a:xfrm>
            <a:off x="3407884" y="419747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57C8CB7-E258-4CD3-88BB-03F4258A86AC}"/>
              </a:ext>
            </a:extLst>
          </p:cNvPr>
          <p:cNvSpPr/>
          <p:nvPr/>
        </p:nvSpPr>
        <p:spPr>
          <a:xfrm>
            <a:off x="4363432" y="419747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EA1F1E2-20D3-41A0-A3BD-415D00562FF1}"/>
              </a:ext>
            </a:extLst>
          </p:cNvPr>
          <p:cNvSpPr/>
          <p:nvPr/>
        </p:nvSpPr>
        <p:spPr>
          <a:xfrm>
            <a:off x="3659344" y="4195517"/>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9</a:t>
            </a:r>
          </a:p>
        </p:txBody>
      </p:sp>
      <p:sp>
        <p:nvSpPr>
          <p:cNvPr id="29" name="Oval 28">
            <a:extLst>
              <a:ext uri="{FF2B5EF4-FFF2-40B4-BE49-F238E27FC236}">
                <a16:creationId xmlns:a16="http://schemas.microsoft.com/office/drawing/2014/main" id="{01659C65-9ED1-4810-B9F7-111AC6FC45B2}"/>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1886472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456010"/>
            <a:ext cx="4000500" cy="744140"/>
          </a:xfrm>
        </p:spPr>
        <p:txBody>
          <a:bodyPr>
            <a:noAutofit/>
          </a:bodyPr>
          <a:lstStyle/>
          <a:p>
            <a:pPr eaLnBrk="1" hangingPunct="1"/>
            <a:r>
              <a:rPr lang="en-US" altLang="en-US" sz="2800" dirty="0">
                <a:solidFill>
                  <a:srgbClr val="FFFF99"/>
                </a:solidFill>
                <a:latin typeface="Century Gothic" panose="020B0502020202020204" pitchFamily="34" charset="0"/>
              </a:rPr>
              <a:t>Preorder Traversal</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155408" y="1232406"/>
            <a:ext cx="2759992" cy="2406144"/>
          </a:xfrm>
        </p:spPr>
        <p:txBody>
          <a:bodyPr>
            <a:noAutofit/>
          </a:bodyPr>
          <a:lstStyle/>
          <a:p>
            <a:pPr>
              <a:spcBef>
                <a:spcPts val="0"/>
              </a:spcBef>
            </a:pPr>
            <a:r>
              <a:rPr lang="en-US" sz="2400" i="1" u="sng" dirty="0"/>
              <a:t>Start at root</a:t>
            </a:r>
          </a:p>
          <a:p>
            <a:pPr>
              <a:spcBef>
                <a:spcPts val="0"/>
              </a:spcBef>
            </a:pPr>
            <a:r>
              <a:rPr lang="en-US" sz="2400" i="1" u="sng" dirty="0"/>
              <a:t>Left (done)</a:t>
            </a:r>
          </a:p>
          <a:p>
            <a:pPr>
              <a:spcBef>
                <a:spcPts val="0"/>
              </a:spcBef>
            </a:pPr>
            <a:r>
              <a:rPr lang="en-US" sz="2400" dirty="0"/>
              <a:t>Up</a:t>
            </a:r>
          </a:p>
          <a:p>
            <a:pPr>
              <a:spcBef>
                <a:spcPts val="0"/>
              </a:spcBef>
            </a:pPr>
            <a:r>
              <a:rPr lang="en-US" sz="2400" i="1" u="sng" dirty="0"/>
              <a:t>Right (no left)</a:t>
            </a:r>
          </a:p>
          <a:p>
            <a:pPr>
              <a:spcBef>
                <a:spcPts val="0"/>
              </a:spcBef>
            </a:pPr>
            <a:r>
              <a:rPr lang="en-US" sz="2400" i="1" u="sng" dirty="0"/>
              <a:t>Right</a:t>
            </a:r>
          </a:p>
          <a:p>
            <a:pPr>
              <a:spcBef>
                <a:spcPts val="0"/>
              </a:spcBef>
            </a:pPr>
            <a:r>
              <a:rPr lang="en-US" sz="2400" i="1" u="sng" dirty="0"/>
              <a:t>Left (done)</a:t>
            </a:r>
          </a:p>
          <a:p>
            <a:pPr>
              <a:spcBef>
                <a:spcPts val="0"/>
              </a:spcBef>
            </a:pPr>
            <a:r>
              <a:rPr lang="en-US" sz="2400" dirty="0"/>
              <a:t>Up (done)</a:t>
            </a:r>
          </a:p>
          <a:p>
            <a:pPr>
              <a:spcBef>
                <a:spcPts val="0"/>
              </a:spcBef>
            </a:pPr>
            <a:r>
              <a:rPr lang="en-US" sz="2400" dirty="0"/>
              <a:t>Up (done)</a:t>
            </a:r>
          </a:p>
          <a:p>
            <a:pPr>
              <a:spcBef>
                <a:spcPts val="0"/>
              </a:spcBef>
            </a:pPr>
            <a:r>
              <a:rPr lang="en-US" sz="2400" dirty="0"/>
              <a:t>Up (done)</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45586" y="17830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62D56E-800B-4D33-A6FD-5D53882A4C8C}"/>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4327921" y="2624328"/>
            <a:ext cx="437634" cy="55334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6FA1A2-00A4-4668-A5C7-8A4854ABDADC}"/>
              </a:ext>
            </a:extLst>
          </p:cNvPr>
          <p:cNvCxnSpPr>
            <a:cxnSpLocks/>
          </p:cNvCxnSpPr>
          <p:nvPr/>
        </p:nvCxnSpPr>
        <p:spPr>
          <a:xfrm flipH="1">
            <a:off x="4129038" y="3616588"/>
            <a:ext cx="340615" cy="576970"/>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12438" y="21843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67986" y="21843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65420"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4317411" y="3179635"/>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5272959" y="3179635"/>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4568871" y="317767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12</a:t>
            </a:r>
          </a:p>
        </p:txBody>
      </p:sp>
      <p:sp>
        <p:nvSpPr>
          <p:cNvPr id="38" name="Rectangle: Rounded Corners 37">
            <a:extLst>
              <a:ext uri="{FF2B5EF4-FFF2-40B4-BE49-F238E27FC236}">
                <a16:creationId xmlns:a16="http://schemas.microsoft.com/office/drawing/2014/main" id="{B769A860-D750-4F50-A126-D5916E039664}"/>
              </a:ext>
            </a:extLst>
          </p:cNvPr>
          <p:cNvSpPr/>
          <p:nvPr/>
        </p:nvSpPr>
        <p:spPr>
          <a:xfrm>
            <a:off x="3407884" y="419747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57C8CB7-E258-4CD3-88BB-03F4258A86AC}"/>
              </a:ext>
            </a:extLst>
          </p:cNvPr>
          <p:cNvSpPr/>
          <p:nvPr/>
        </p:nvSpPr>
        <p:spPr>
          <a:xfrm>
            <a:off x="4363432" y="419747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EA1F1E2-20D3-41A0-A3BD-415D00562FF1}"/>
              </a:ext>
            </a:extLst>
          </p:cNvPr>
          <p:cNvSpPr/>
          <p:nvPr/>
        </p:nvSpPr>
        <p:spPr>
          <a:xfrm>
            <a:off x="3659344" y="4195517"/>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9</a:t>
            </a:r>
          </a:p>
        </p:txBody>
      </p:sp>
      <p:sp>
        <p:nvSpPr>
          <p:cNvPr id="29" name="Content Placeholder 4">
            <a:extLst>
              <a:ext uri="{FF2B5EF4-FFF2-40B4-BE49-F238E27FC236}">
                <a16:creationId xmlns:a16="http://schemas.microsoft.com/office/drawing/2014/main" id="{9BAA282B-0499-4862-A69A-C0ED44B51317}"/>
              </a:ext>
            </a:extLst>
          </p:cNvPr>
          <p:cNvSpPr txBox="1">
            <a:spLocks/>
          </p:cNvSpPr>
          <p:nvPr/>
        </p:nvSpPr>
        <p:spPr>
          <a:xfrm>
            <a:off x="1463040" y="3291840"/>
            <a:ext cx="2759992" cy="5769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t>5   3   8   12   9</a:t>
            </a:r>
          </a:p>
        </p:txBody>
      </p:sp>
      <p:sp>
        <p:nvSpPr>
          <p:cNvPr id="42" name="Oval 41">
            <a:extLst>
              <a:ext uri="{FF2B5EF4-FFF2-40B4-BE49-F238E27FC236}">
                <a16:creationId xmlns:a16="http://schemas.microsoft.com/office/drawing/2014/main" id="{47E8CDE4-C67C-44F4-8A4C-F85CBBC536AC}"/>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32114569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456010"/>
            <a:ext cx="4000500" cy="744140"/>
          </a:xfrm>
        </p:spPr>
        <p:txBody>
          <a:bodyPr>
            <a:noAutofit/>
          </a:bodyPr>
          <a:lstStyle/>
          <a:p>
            <a:pPr eaLnBrk="1" hangingPunct="1"/>
            <a:r>
              <a:rPr lang="en-US" altLang="en-US" sz="2800" dirty="0" err="1">
                <a:solidFill>
                  <a:srgbClr val="FFFF99"/>
                </a:solidFill>
                <a:latin typeface="Century Gothic" panose="020B0502020202020204" pitchFamily="34" charset="0"/>
              </a:rPr>
              <a:t>Inorder</a:t>
            </a:r>
            <a:r>
              <a:rPr lang="en-US" altLang="en-US" sz="2800" dirty="0">
                <a:solidFill>
                  <a:srgbClr val="FFFF99"/>
                </a:solidFill>
                <a:latin typeface="Century Gothic" panose="020B0502020202020204" pitchFamily="34" charset="0"/>
              </a:rPr>
              <a:t> Traversal</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155408" y="1232406"/>
            <a:ext cx="2759992" cy="2406144"/>
          </a:xfrm>
        </p:spPr>
        <p:txBody>
          <a:bodyPr>
            <a:noAutofit/>
          </a:bodyPr>
          <a:lstStyle/>
          <a:p>
            <a:pPr>
              <a:spcBef>
                <a:spcPts val="0"/>
              </a:spcBef>
            </a:pPr>
            <a:r>
              <a:rPr lang="en-US" sz="2400" dirty="0">
                <a:solidFill>
                  <a:schemeClr val="tx1">
                    <a:lumMod val="95000"/>
                  </a:schemeClr>
                </a:solidFill>
              </a:rPr>
              <a:t>Start at root</a:t>
            </a:r>
          </a:p>
          <a:p>
            <a:pPr>
              <a:spcBef>
                <a:spcPts val="0"/>
              </a:spcBef>
            </a:pPr>
            <a:r>
              <a:rPr lang="en-US" sz="2400" i="1" u="sng" dirty="0"/>
              <a:t>Left (done)</a:t>
            </a:r>
          </a:p>
          <a:p>
            <a:pPr>
              <a:spcBef>
                <a:spcPts val="0"/>
              </a:spcBef>
            </a:pPr>
            <a:r>
              <a:rPr lang="en-US" sz="2400" i="1" u="sng" dirty="0"/>
              <a:t>Up</a:t>
            </a:r>
          </a:p>
          <a:p>
            <a:pPr>
              <a:spcBef>
                <a:spcPts val="0"/>
              </a:spcBef>
            </a:pPr>
            <a:r>
              <a:rPr lang="en-US" sz="2400" i="1" u="sng" dirty="0"/>
              <a:t>Right (no left)</a:t>
            </a:r>
          </a:p>
          <a:p>
            <a:pPr>
              <a:spcBef>
                <a:spcPts val="0"/>
              </a:spcBef>
            </a:pPr>
            <a:r>
              <a:rPr lang="en-US" sz="2400" dirty="0"/>
              <a:t>Right </a:t>
            </a:r>
          </a:p>
          <a:p>
            <a:pPr>
              <a:spcBef>
                <a:spcPts val="0"/>
              </a:spcBef>
            </a:pPr>
            <a:r>
              <a:rPr lang="en-US" sz="2400" i="1" u="sng" dirty="0"/>
              <a:t>Left (done)</a:t>
            </a:r>
          </a:p>
          <a:p>
            <a:pPr>
              <a:spcBef>
                <a:spcPts val="0"/>
              </a:spcBef>
            </a:pPr>
            <a:r>
              <a:rPr lang="en-US" sz="2400" i="1" u="sng" dirty="0"/>
              <a:t>Up (done)</a:t>
            </a:r>
          </a:p>
          <a:p>
            <a:pPr>
              <a:spcBef>
                <a:spcPts val="0"/>
              </a:spcBef>
            </a:pPr>
            <a:r>
              <a:rPr lang="en-US" sz="2400" dirty="0"/>
              <a:t>Up (done)</a:t>
            </a:r>
          </a:p>
          <a:p>
            <a:pPr>
              <a:spcBef>
                <a:spcPts val="0"/>
              </a:spcBef>
            </a:pPr>
            <a:r>
              <a:rPr lang="en-US" sz="2400" dirty="0"/>
              <a:t>Up (done)</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45586" y="17830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62D56E-800B-4D33-A6FD-5D53882A4C8C}"/>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4327921" y="2624328"/>
            <a:ext cx="437634" cy="55334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6FA1A2-00A4-4668-A5C7-8A4854ABDADC}"/>
              </a:ext>
            </a:extLst>
          </p:cNvPr>
          <p:cNvCxnSpPr>
            <a:cxnSpLocks/>
          </p:cNvCxnSpPr>
          <p:nvPr/>
        </p:nvCxnSpPr>
        <p:spPr>
          <a:xfrm flipH="1">
            <a:off x="4129038" y="3616588"/>
            <a:ext cx="340615" cy="576970"/>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12438" y="21843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67986" y="21843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65420"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4317411" y="3179635"/>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5272959" y="3179635"/>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4568871" y="317767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12</a:t>
            </a:r>
          </a:p>
        </p:txBody>
      </p:sp>
      <p:sp>
        <p:nvSpPr>
          <p:cNvPr id="38" name="Rectangle: Rounded Corners 37">
            <a:extLst>
              <a:ext uri="{FF2B5EF4-FFF2-40B4-BE49-F238E27FC236}">
                <a16:creationId xmlns:a16="http://schemas.microsoft.com/office/drawing/2014/main" id="{B769A860-D750-4F50-A126-D5916E039664}"/>
              </a:ext>
            </a:extLst>
          </p:cNvPr>
          <p:cNvSpPr/>
          <p:nvPr/>
        </p:nvSpPr>
        <p:spPr>
          <a:xfrm>
            <a:off x="3407884" y="419747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57C8CB7-E258-4CD3-88BB-03F4258A86AC}"/>
              </a:ext>
            </a:extLst>
          </p:cNvPr>
          <p:cNvSpPr/>
          <p:nvPr/>
        </p:nvSpPr>
        <p:spPr>
          <a:xfrm>
            <a:off x="4363432" y="419747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EA1F1E2-20D3-41A0-A3BD-415D00562FF1}"/>
              </a:ext>
            </a:extLst>
          </p:cNvPr>
          <p:cNvSpPr/>
          <p:nvPr/>
        </p:nvSpPr>
        <p:spPr>
          <a:xfrm>
            <a:off x="3659344" y="4195517"/>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9</a:t>
            </a:r>
          </a:p>
        </p:txBody>
      </p:sp>
      <p:sp>
        <p:nvSpPr>
          <p:cNvPr id="29" name="Content Placeholder 4">
            <a:extLst>
              <a:ext uri="{FF2B5EF4-FFF2-40B4-BE49-F238E27FC236}">
                <a16:creationId xmlns:a16="http://schemas.microsoft.com/office/drawing/2014/main" id="{9BAA282B-0499-4862-A69A-C0ED44B51317}"/>
              </a:ext>
            </a:extLst>
          </p:cNvPr>
          <p:cNvSpPr txBox="1">
            <a:spLocks/>
          </p:cNvSpPr>
          <p:nvPr/>
        </p:nvSpPr>
        <p:spPr>
          <a:xfrm>
            <a:off x="1463040" y="3291840"/>
            <a:ext cx="2759992" cy="5769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t>3   5   8   9   12</a:t>
            </a:r>
          </a:p>
        </p:txBody>
      </p:sp>
      <p:sp>
        <p:nvSpPr>
          <p:cNvPr id="41" name="Oval 40">
            <a:extLst>
              <a:ext uri="{FF2B5EF4-FFF2-40B4-BE49-F238E27FC236}">
                <a16:creationId xmlns:a16="http://schemas.microsoft.com/office/drawing/2014/main" id="{4041A9EC-C287-4AE9-854A-83FE94CDD038}"/>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3534708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4876800" y="456010"/>
            <a:ext cx="4000500" cy="744140"/>
          </a:xfrm>
        </p:spPr>
        <p:txBody>
          <a:bodyPr>
            <a:noAutofit/>
          </a:bodyPr>
          <a:lstStyle/>
          <a:p>
            <a:pPr eaLnBrk="1" hangingPunct="1"/>
            <a:r>
              <a:rPr lang="en-US" altLang="en-US" sz="2800" dirty="0" err="1">
                <a:solidFill>
                  <a:srgbClr val="FFFF99"/>
                </a:solidFill>
                <a:latin typeface="Century Gothic" panose="020B0502020202020204" pitchFamily="34" charset="0"/>
              </a:rPr>
              <a:t>Postorder</a:t>
            </a:r>
            <a:r>
              <a:rPr lang="en-US" altLang="en-US" sz="2800" dirty="0">
                <a:solidFill>
                  <a:srgbClr val="FFFF99"/>
                </a:solidFill>
                <a:latin typeface="Century Gothic" panose="020B0502020202020204" pitchFamily="34" charset="0"/>
              </a:rPr>
              <a:t> Traversal</a:t>
            </a:r>
          </a:p>
        </p:txBody>
      </p:sp>
      <p:sp>
        <p:nvSpPr>
          <p:cNvPr id="5" name="Content Placeholder 4">
            <a:extLst>
              <a:ext uri="{FF2B5EF4-FFF2-40B4-BE49-F238E27FC236}">
                <a16:creationId xmlns:a16="http://schemas.microsoft.com/office/drawing/2014/main" id="{8FE51FE6-DA4B-42C9-B51B-CA6288362987}"/>
              </a:ext>
            </a:extLst>
          </p:cNvPr>
          <p:cNvSpPr>
            <a:spLocks noGrp="1"/>
          </p:cNvSpPr>
          <p:nvPr>
            <p:ph idx="1"/>
          </p:nvPr>
        </p:nvSpPr>
        <p:spPr>
          <a:xfrm>
            <a:off x="6165699" y="1210444"/>
            <a:ext cx="2759992" cy="2406144"/>
          </a:xfrm>
        </p:spPr>
        <p:txBody>
          <a:bodyPr>
            <a:noAutofit/>
          </a:bodyPr>
          <a:lstStyle/>
          <a:p>
            <a:pPr>
              <a:spcBef>
                <a:spcPts val="0"/>
              </a:spcBef>
            </a:pPr>
            <a:r>
              <a:rPr lang="en-US" sz="2400" dirty="0"/>
              <a:t>Start at root</a:t>
            </a:r>
          </a:p>
          <a:p>
            <a:pPr>
              <a:spcBef>
                <a:spcPts val="0"/>
              </a:spcBef>
            </a:pPr>
            <a:r>
              <a:rPr lang="en-US" sz="2400" i="1" u="sng" dirty="0"/>
              <a:t>Left (done)</a:t>
            </a:r>
          </a:p>
          <a:p>
            <a:pPr>
              <a:spcBef>
                <a:spcPts val="0"/>
              </a:spcBef>
            </a:pPr>
            <a:r>
              <a:rPr lang="en-US" sz="2400" dirty="0"/>
              <a:t>Up</a:t>
            </a:r>
          </a:p>
          <a:p>
            <a:pPr>
              <a:spcBef>
                <a:spcPts val="0"/>
              </a:spcBef>
            </a:pPr>
            <a:r>
              <a:rPr lang="en-US" sz="2400" dirty="0"/>
              <a:t>Right (no left)</a:t>
            </a:r>
          </a:p>
          <a:p>
            <a:pPr>
              <a:spcBef>
                <a:spcPts val="0"/>
              </a:spcBef>
            </a:pPr>
            <a:r>
              <a:rPr lang="en-US" sz="2400" dirty="0"/>
              <a:t>Right </a:t>
            </a:r>
          </a:p>
          <a:p>
            <a:pPr>
              <a:spcBef>
                <a:spcPts val="0"/>
              </a:spcBef>
            </a:pPr>
            <a:r>
              <a:rPr lang="en-US" sz="2400" i="1" u="sng" dirty="0"/>
              <a:t>Left (done)</a:t>
            </a:r>
          </a:p>
          <a:p>
            <a:pPr>
              <a:spcBef>
                <a:spcPts val="0"/>
              </a:spcBef>
            </a:pPr>
            <a:r>
              <a:rPr lang="en-US" sz="2400" i="1" u="sng" dirty="0"/>
              <a:t>Up (done)</a:t>
            </a:r>
          </a:p>
          <a:p>
            <a:pPr>
              <a:spcBef>
                <a:spcPts val="0"/>
              </a:spcBef>
            </a:pPr>
            <a:r>
              <a:rPr lang="en-US" sz="2400" i="1" u="sng" dirty="0"/>
              <a:t>Up (done)</a:t>
            </a:r>
          </a:p>
          <a:p>
            <a:pPr>
              <a:spcBef>
                <a:spcPts val="0"/>
              </a:spcBef>
            </a:pPr>
            <a:r>
              <a:rPr lang="en-US" sz="2400" i="1" u="sng" dirty="0"/>
              <a:t>Up (done)</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45586" y="17830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62D56E-800B-4D33-A6FD-5D53882A4C8C}"/>
              </a:ext>
            </a:extLst>
          </p:cNvPr>
          <p:cNvCxnSpPr>
            <a:cxnSpLocks/>
          </p:cNvCxnSpPr>
          <p:nvPr/>
        </p:nvCxnSpPr>
        <p:spPr>
          <a:xfrm>
            <a:off x="3092000" y="17789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4327921" y="2624328"/>
            <a:ext cx="437634" cy="55334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6FA1A2-00A4-4668-A5C7-8A4854ABDADC}"/>
              </a:ext>
            </a:extLst>
          </p:cNvPr>
          <p:cNvCxnSpPr>
            <a:cxnSpLocks/>
          </p:cNvCxnSpPr>
          <p:nvPr/>
        </p:nvCxnSpPr>
        <p:spPr>
          <a:xfrm flipH="1">
            <a:off x="4129038" y="3616588"/>
            <a:ext cx="340615" cy="576970"/>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06039" y="8767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090CE8-D274-47D5-8A5F-19140F1353FC}"/>
              </a:ext>
            </a:extLst>
          </p:cNvPr>
          <p:cNvSpPr/>
          <p:nvPr/>
        </p:nvSpPr>
        <p:spPr>
          <a:xfrm>
            <a:off x="2048468" y="35491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
        <p:nvSpPr>
          <p:cNvPr id="9" name="Rectangle: Rounded Corners 8">
            <a:extLst>
              <a:ext uri="{FF2B5EF4-FFF2-40B4-BE49-F238E27FC236}">
                <a16:creationId xmlns:a16="http://schemas.microsoft.com/office/drawing/2014/main" id="{FDE8915B-E612-4A19-8491-640F27A13727}"/>
              </a:ext>
            </a:extLst>
          </p:cNvPr>
          <p:cNvSpPr/>
          <p:nvPr/>
        </p:nvSpPr>
        <p:spPr>
          <a:xfrm>
            <a:off x="1988820" y="13441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44368" y="13441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12438" y="21843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67986" y="21843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65420"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0280" y="13422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0641" y="21854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86189" y="21854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82101" y="21854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4317411" y="3179635"/>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5272959" y="3179635"/>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4568871" y="317767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12</a:t>
            </a:r>
          </a:p>
        </p:txBody>
      </p:sp>
      <p:sp>
        <p:nvSpPr>
          <p:cNvPr id="38" name="Rectangle: Rounded Corners 37">
            <a:extLst>
              <a:ext uri="{FF2B5EF4-FFF2-40B4-BE49-F238E27FC236}">
                <a16:creationId xmlns:a16="http://schemas.microsoft.com/office/drawing/2014/main" id="{B769A860-D750-4F50-A126-D5916E039664}"/>
              </a:ext>
            </a:extLst>
          </p:cNvPr>
          <p:cNvSpPr/>
          <p:nvPr/>
        </p:nvSpPr>
        <p:spPr>
          <a:xfrm>
            <a:off x="3407884" y="419747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57C8CB7-E258-4CD3-88BB-03F4258A86AC}"/>
              </a:ext>
            </a:extLst>
          </p:cNvPr>
          <p:cNvSpPr/>
          <p:nvPr/>
        </p:nvSpPr>
        <p:spPr>
          <a:xfrm>
            <a:off x="4363432" y="419747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EA1F1E2-20D3-41A0-A3BD-415D00562FF1}"/>
              </a:ext>
            </a:extLst>
          </p:cNvPr>
          <p:cNvSpPr/>
          <p:nvPr/>
        </p:nvSpPr>
        <p:spPr>
          <a:xfrm>
            <a:off x="3659344" y="4195517"/>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9</a:t>
            </a:r>
          </a:p>
        </p:txBody>
      </p:sp>
      <p:sp>
        <p:nvSpPr>
          <p:cNvPr id="29" name="Content Placeholder 4">
            <a:extLst>
              <a:ext uri="{FF2B5EF4-FFF2-40B4-BE49-F238E27FC236}">
                <a16:creationId xmlns:a16="http://schemas.microsoft.com/office/drawing/2014/main" id="{9BAA282B-0499-4862-A69A-C0ED44B51317}"/>
              </a:ext>
            </a:extLst>
          </p:cNvPr>
          <p:cNvSpPr txBox="1">
            <a:spLocks/>
          </p:cNvSpPr>
          <p:nvPr/>
        </p:nvSpPr>
        <p:spPr>
          <a:xfrm>
            <a:off x="1463040" y="3291840"/>
            <a:ext cx="2759992" cy="5769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800" dirty="0"/>
              <a:t>3   9   12   8   5</a:t>
            </a:r>
          </a:p>
        </p:txBody>
      </p:sp>
    </p:spTree>
    <p:extLst>
      <p:ext uri="{BB962C8B-B14F-4D97-AF65-F5344CB8AC3E}">
        <p14:creationId xmlns:p14="http://schemas.microsoft.com/office/powerpoint/2010/main" val="804505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693E"/>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B86F6C-4B8C-4676-81C6-7CE8C1239B7C}"/>
              </a:ext>
            </a:extLst>
          </p:cNvPr>
          <p:cNvSpPr>
            <a:spLocks noGrp="1" noChangeArrowheads="1"/>
          </p:cNvSpPr>
          <p:nvPr>
            <p:ph type="title"/>
          </p:nvPr>
        </p:nvSpPr>
        <p:spPr>
          <a:xfrm>
            <a:off x="1600200" y="819150"/>
            <a:ext cx="5943600" cy="844868"/>
          </a:xfrm>
        </p:spPr>
        <p:txBody>
          <a:bodyPr>
            <a:noAutofit/>
          </a:bodyPr>
          <a:lstStyle/>
          <a:p>
            <a:pPr eaLnBrk="1" hangingPunct="1"/>
            <a:r>
              <a:rPr lang="en-US" altLang="en-US" sz="3200" dirty="0">
                <a:solidFill>
                  <a:srgbClr val="FFFF99"/>
                </a:solidFill>
                <a:latin typeface="Century Gothic" panose="020B0502020202020204" pitchFamily="34" charset="0"/>
              </a:rPr>
              <a:t>Binary Search Tree</a:t>
            </a:r>
          </a:p>
        </p:txBody>
      </p:sp>
      <p:sp>
        <p:nvSpPr>
          <p:cNvPr id="3" name="Rectangle 3">
            <a:extLst>
              <a:ext uri="{FF2B5EF4-FFF2-40B4-BE49-F238E27FC236}">
                <a16:creationId xmlns:a16="http://schemas.microsoft.com/office/drawing/2014/main" id="{074FE953-BFDF-4A8D-806F-37CFA2070229}"/>
              </a:ext>
            </a:extLst>
          </p:cNvPr>
          <p:cNvSpPr>
            <a:spLocks noGrp="1" noChangeArrowheads="1"/>
          </p:cNvSpPr>
          <p:nvPr>
            <p:ph idx="1"/>
          </p:nvPr>
        </p:nvSpPr>
        <p:spPr>
          <a:xfrm>
            <a:off x="1257300" y="1892618"/>
            <a:ext cx="6629400" cy="2438400"/>
          </a:xfrm>
        </p:spPr>
        <p:txBody>
          <a:bodyPr>
            <a:noAutofit/>
          </a:bodyPr>
          <a:lstStyle/>
          <a:p>
            <a:pPr marL="0" indent="0" algn="ctr" eaLnBrk="1" hangingPunct="1">
              <a:lnSpc>
                <a:spcPct val="150000"/>
              </a:lnSpc>
              <a:buNone/>
            </a:pPr>
            <a:r>
              <a:rPr lang="en-US" altLang="en-US" sz="2800" dirty="0">
                <a:latin typeface="Arial" panose="020B0604020202020204" pitchFamily="34" charset="0"/>
                <a:cs typeface="Arial" panose="020B0604020202020204" pitchFamily="34" charset="0"/>
              </a:rPr>
              <a:t>Demonstrate a binary search tree using characters and doubles.</a:t>
            </a:r>
          </a:p>
          <a:p>
            <a:pPr marL="0" indent="0" algn="ctr" eaLnBrk="1" hangingPunct="1">
              <a:lnSpc>
                <a:spcPct val="150000"/>
              </a:lnSpc>
              <a:spcBef>
                <a:spcPts val="2400"/>
              </a:spcBef>
              <a:buNone/>
            </a:pPr>
            <a:r>
              <a:rPr lang="en-US" altLang="en-US" sz="2400" i="1" dirty="0">
                <a:latin typeface="Arial" panose="020B0604020202020204" pitchFamily="34" charset="0"/>
                <a:cs typeface="Arial" panose="020B0604020202020204" pitchFamily="34" charset="0"/>
              </a:rPr>
              <a:t>(Binary Tree)</a:t>
            </a:r>
          </a:p>
        </p:txBody>
      </p:sp>
    </p:spTree>
    <p:extLst>
      <p:ext uri="{BB962C8B-B14F-4D97-AF65-F5344CB8AC3E}">
        <p14:creationId xmlns:p14="http://schemas.microsoft.com/office/powerpoint/2010/main" val="13862346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5943600" y="456010"/>
            <a:ext cx="2933694" cy="744140"/>
          </a:xfrm>
        </p:spPr>
        <p:txBody>
          <a:bodyPr>
            <a:noAutofit/>
          </a:bodyPr>
          <a:lstStyle/>
          <a:p>
            <a:r>
              <a:rPr lang="en-US" altLang="en-US" sz="2800" dirty="0">
                <a:solidFill>
                  <a:srgbClr val="FFFF99"/>
                </a:solidFill>
                <a:latin typeface="Century Gothic" panose="020B0502020202020204" pitchFamily="34" charset="0"/>
              </a:rPr>
              <a:t>Tree from part 1</a:t>
            </a:r>
            <a:br>
              <a:rPr lang="en-US" altLang="en-US" sz="2800" dirty="0">
                <a:solidFill>
                  <a:srgbClr val="FFFF99"/>
                </a:solidFill>
                <a:latin typeface="Century Gothic" panose="020B0502020202020204" pitchFamily="34" charset="0"/>
              </a:rPr>
            </a:br>
            <a:r>
              <a:rPr lang="pt-BR" altLang="en-US" sz="2800" dirty="0">
                <a:solidFill>
                  <a:srgbClr val="FFFF99"/>
                </a:solidFill>
                <a:latin typeface="Century Gothic" panose="020B0502020202020204" pitchFamily="34" charset="0"/>
              </a:rPr>
              <a:t>f, 7, L, A, x, 3,</a:t>
            </a:r>
            <a:br>
              <a:rPr lang="pt-BR" altLang="en-US" sz="2800" dirty="0">
                <a:solidFill>
                  <a:srgbClr val="FFFF99"/>
                </a:solidFill>
                <a:latin typeface="Century Gothic" panose="020B0502020202020204" pitchFamily="34" charset="0"/>
              </a:rPr>
            </a:br>
            <a:r>
              <a:rPr lang="pt-BR" altLang="en-US" sz="2800" dirty="0">
                <a:solidFill>
                  <a:srgbClr val="FFFF99"/>
                </a:solidFill>
                <a:latin typeface="Century Gothic" panose="020B0502020202020204" pitchFamily="34" charset="0"/>
              </a:rPr>
              <a:t>n, 4, A, y</a:t>
            </a:r>
            <a:endParaRPr lang="en-US" altLang="en-US" sz="2800" dirty="0">
              <a:solidFill>
                <a:srgbClr val="FFFF99"/>
              </a:solidFill>
              <a:latin typeface="Century Gothic" panose="020B0502020202020204" pitchFamily="34" charset="0"/>
            </a:endParaRP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1"/>
          </p:cNvCxnSpPr>
          <p:nvPr/>
        </p:nvCxnSpPr>
        <p:spPr>
          <a:xfrm flipH="1">
            <a:off x="2621814" y="1614688"/>
            <a:ext cx="1347798" cy="542601"/>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62D56E-800B-4D33-A6FD-5D53882A4C8C}"/>
              </a:ext>
            </a:extLst>
          </p:cNvPr>
          <p:cNvCxnSpPr>
            <a:cxnSpLocks/>
            <a:stCxn id="12" idx="3"/>
          </p:cNvCxnSpPr>
          <p:nvPr/>
        </p:nvCxnSpPr>
        <p:spPr>
          <a:xfrm>
            <a:off x="5208624" y="1614688"/>
            <a:ext cx="1382676" cy="564063"/>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7250876" y="2618752"/>
            <a:ext cx="296766" cy="386960"/>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6FA1A2-00A4-4668-A5C7-8A4854ABDADC}"/>
              </a:ext>
            </a:extLst>
          </p:cNvPr>
          <p:cNvCxnSpPr>
            <a:cxnSpLocks/>
          </p:cNvCxnSpPr>
          <p:nvPr/>
        </p:nvCxnSpPr>
        <p:spPr>
          <a:xfrm flipH="1">
            <a:off x="6011214" y="2578491"/>
            <a:ext cx="268978" cy="427221"/>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4586831" y="927851"/>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3969612" y="1395232"/>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4925160" y="1395232"/>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1842518" y="2178751"/>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2798066" y="2178751"/>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2095500" y="217984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7</a:t>
            </a:r>
          </a:p>
        </p:txBody>
      </p:sp>
      <p:sp>
        <p:nvSpPr>
          <p:cNvPr id="8" name="Rectangle 7">
            <a:extLst>
              <a:ext uri="{FF2B5EF4-FFF2-40B4-BE49-F238E27FC236}">
                <a16:creationId xmlns:a16="http://schemas.microsoft.com/office/drawing/2014/main" id="{55CBACBC-6D23-4E7A-9BDC-4F84F2E322FD}"/>
              </a:ext>
            </a:extLst>
          </p:cNvPr>
          <p:cNvSpPr/>
          <p:nvPr/>
        </p:nvSpPr>
        <p:spPr>
          <a:xfrm>
            <a:off x="4221072" y="1393273"/>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f</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6153596" y="2179840"/>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7109144" y="2179840"/>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6405056" y="217984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x</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5227663" y="3017520"/>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6183211" y="3017520"/>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5479123" y="301752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a:t>
            </a:r>
          </a:p>
        </p:txBody>
      </p:sp>
      <p:sp>
        <p:nvSpPr>
          <p:cNvPr id="38" name="Rectangle: Rounded Corners 37">
            <a:extLst>
              <a:ext uri="{FF2B5EF4-FFF2-40B4-BE49-F238E27FC236}">
                <a16:creationId xmlns:a16="http://schemas.microsoft.com/office/drawing/2014/main" id="{B769A860-D750-4F50-A126-D5916E039664}"/>
              </a:ext>
            </a:extLst>
          </p:cNvPr>
          <p:cNvSpPr/>
          <p:nvPr/>
        </p:nvSpPr>
        <p:spPr>
          <a:xfrm>
            <a:off x="1011025" y="3979209"/>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57C8CB7-E258-4CD3-88BB-03F4258A86AC}"/>
              </a:ext>
            </a:extLst>
          </p:cNvPr>
          <p:cNvSpPr/>
          <p:nvPr/>
        </p:nvSpPr>
        <p:spPr>
          <a:xfrm>
            <a:off x="1966573" y="3979209"/>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EA1F1E2-20D3-41A0-A3BD-415D00562FF1}"/>
              </a:ext>
            </a:extLst>
          </p:cNvPr>
          <p:cNvSpPr/>
          <p:nvPr/>
        </p:nvSpPr>
        <p:spPr>
          <a:xfrm>
            <a:off x="1262485" y="397725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4</a:t>
            </a:r>
          </a:p>
        </p:txBody>
      </p:sp>
      <p:sp>
        <p:nvSpPr>
          <p:cNvPr id="41" name="Rectangle: Rounded Corners 40">
            <a:extLst>
              <a:ext uri="{FF2B5EF4-FFF2-40B4-BE49-F238E27FC236}">
                <a16:creationId xmlns:a16="http://schemas.microsoft.com/office/drawing/2014/main" id="{42358002-986D-44F5-B143-5B5B553414D5}"/>
              </a:ext>
            </a:extLst>
          </p:cNvPr>
          <p:cNvSpPr/>
          <p:nvPr/>
        </p:nvSpPr>
        <p:spPr>
          <a:xfrm>
            <a:off x="3238094" y="3017520"/>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81DA413B-7D9F-4048-BC17-A66E6375D296}"/>
              </a:ext>
            </a:extLst>
          </p:cNvPr>
          <p:cNvSpPr/>
          <p:nvPr/>
        </p:nvSpPr>
        <p:spPr>
          <a:xfrm>
            <a:off x="4193642" y="3017520"/>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21B95B4-6595-4ACD-B845-7ECB48994F48}"/>
              </a:ext>
            </a:extLst>
          </p:cNvPr>
          <p:cNvSpPr/>
          <p:nvPr/>
        </p:nvSpPr>
        <p:spPr>
          <a:xfrm>
            <a:off x="3489554" y="301752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L</a:t>
            </a:r>
          </a:p>
        </p:txBody>
      </p:sp>
      <p:sp>
        <p:nvSpPr>
          <p:cNvPr id="44" name="Rectangle: Rounded Corners 43">
            <a:extLst>
              <a:ext uri="{FF2B5EF4-FFF2-40B4-BE49-F238E27FC236}">
                <a16:creationId xmlns:a16="http://schemas.microsoft.com/office/drawing/2014/main" id="{103A06B6-FAFC-41E8-A080-3756138A6B49}"/>
              </a:ext>
            </a:extLst>
          </p:cNvPr>
          <p:cNvSpPr/>
          <p:nvPr/>
        </p:nvSpPr>
        <p:spPr>
          <a:xfrm>
            <a:off x="2620875" y="3979209"/>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DBD2D6B-9E2C-4B9B-8603-62B3DB278445}"/>
              </a:ext>
            </a:extLst>
          </p:cNvPr>
          <p:cNvSpPr/>
          <p:nvPr/>
        </p:nvSpPr>
        <p:spPr>
          <a:xfrm>
            <a:off x="3576423" y="3979209"/>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E46D7A5-FBBF-47F3-9C20-64A49DBB117E}"/>
              </a:ext>
            </a:extLst>
          </p:cNvPr>
          <p:cNvSpPr/>
          <p:nvPr/>
        </p:nvSpPr>
        <p:spPr>
          <a:xfrm>
            <a:off x="2872335" y="397725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A</a:t>
            </a:r>
          </a:p>
        </p:txBody>
      </p:sp>
      <p:sp>
        <p:nvSpPr>
          <p:cNvPr id="47" name="Rectangle: Rounded Corners 46">
            <a:extLst>
              <a:ext uri="{FF2B5EF4-FFF2-40B4-BE49-F238E27FC236}">
                <a16:creationId xmlns:a16="http://schemas.microsoft.com/office/drawing/2014/main" id="{1E5FEADA-2DF8-410B-B95E-4064E46ADF8A}"/>
              </a:ext>
            </a:extLst>
          </p:cNvPr>
          <p:cNvSpPr/>
          <p:nvPr/>
        </p:nvSpPr>
        <p:spPr>
          <a:xfrm>
            <a:off x="375221" y="3017520"/>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18C3D4D3-01C6-42F1-865E-49ABE8D9DE8A}"/>
              </a:ext>
            </a:extLst>
          </p:cNvPr>
          <p:cNvSpPr/>
          <p:nvPr/>
        </p:nvSpPr>
        <p:spPr>
          <a:xfrm>
            <a:off x="1330769" y="3017520"/>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47E4247-3F87-446B-A971-B60073A7F8E0}"/>
              </a:ext>
            </a:extLst>
          </p:cNvPr>
          <p:cNvSpPr/>
          <p:nvPr/>
        </p:nvSpPr>
        <p:spPr>
          <a:xfrm>
            <a:off x="626681" y="301752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50" name="Rectangle: Rounded Corners 49">
            <a:extLst>
              <a:ext uri="{FF2B5EF4-FFF2-40B4-BE49-F238E27FC236}">
                <a16:creationId xmlns:a16="http://schemas.microsoft.com/office/drawing/2014/main" id="{BD187464-9D79-42A2-A371-5A6CFEFDDA0E}"/>
              </a:ext>
            </a:extLst>
          </p:cNvPr>
          <p:cNvSpPr/>
          <p:nvPr/>
        </p:nvSpPr>
        <p:spPr>
          <a:xfrm>
            <a:off x="7105627" y="3017520"/>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1401A814-D617-4D91-941C-FC77E555330F}"/>
              </a:ext>
            </a:extLst>
          </p:cNvPr>
          <p:cNvSpPr/>
          <p:nvPr/>
        </p:nvSpPr>
        <p:spPr>
          <a:xfrm>
            <a:off x="8065749" y="3017520"/>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4EC03B8-EA88-415A-B80C-AC73DE5C1B54}"/>
              </a:ext>
            </a:extLst>
          </p:cNvPr>
          <p:cNvSpPr/>
          <p:nvPr/>
        </p:nvSpPr>
        <p:spPr>
          <a:xfrm>
            <a:off x="7361661" y="3017520"/>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y</a:t>
            </a:r>
          </a:p>
        </p:txBody>
      </p:sp>
      <p:cxnSp>
        <p:nvCxnSpPr>
          <p:cNvPr id="53" name="Straight Arrow Connector 52">
            <a:extLst>
              <a:ext uri="{FF2B5EF4-FFF2-40B4-BE49-F238E27FC236}">
                <a16:creationId xmlns:a16="http://schemas.microsoft.com/office/drawing/2014/main" id="{4D9C424F-D10B-4495-A553-2C34E16CF769}"/>
              </a:ext>
            </a:extLst>
          </p:cNvPr>
          <p:cNvCxnSpPr>
            <a:cxnSpLocks/>
            <a:endCxn id="43" idx="0"/>
          </p:cNvCxnSpPr>
          <p:nvPr/>
        </p:nvCxnSpPr>
        <p:spPr>
          <a:xfrm>
            <a:off x="2970046" y="2617663"/>
            <a:ext cx="885267" cy="399857"/>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17B79C5-F3CB-4A81-8129-586BFDCB88A1}"/>
              </a:ext>
            </a:extLst>
          </p:cNvPr>
          <p:cNvCxnSpPr>
            <a:cxnSpLocks/>
            <a:stCxn id="26" idx="2"/>
          </p:cNvCxnSpPr>
          <p:nvPr/>
        </p:nvCxnSpPr>
        <p:spPr>
          <a:xfrm flipH="1">
            <a:off x="1137981" y="2617663"/>
            <a:ext cx="845504" cy="38804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CED38-0BC0-4C17-8262-0675716C43EA}"/>
              </a:ext>
            </a:extLst>
          </p:cNvPr>
          <p:cNvCxnSpPr>
            <a:cxnSpLocks/>
            <a:stCxn id="48" idx="2"/>
          </p:cNvCxnSpPr>
          <p:nvPr/>
        </p:nvCxnSpPr>
        <p:spPr>
          <a:xfrm>
            <a:off x="1472501" y="3456432"/>
            <a:ext cx="155743" cy="53013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E61EA6A-7877-411C-8E98-8CC2B9B1748F}"/>
              </a:ext>
            </a:extLst>
          </p:cNvPr>
          <p:cNvCxnSpPr>
            <a:cxnSpLocks/>
            <a:endCxn id="46" idx="0"/>
          </p:cNvCxnSpPr>
          <p:nvPr/>
        </p:nvCxnSpPr>
        <p:spPr>
          <a:xfrm flipH="1">
            <a:off x="3238094" y="3466086"/>
            <a:ext cx="144574" cy="51116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4E2E2EB9-36C5-4538-A178-6B029045AB63}"/>
              </a:ext>
            </a:extLst>
          </p:cNvPr>
          <p:cNvSpPr/>
          <p:nvPr/>
        </p:nvSpPr>
        <p:spPr>
          <a:xfrm>
            <a:off x="4014428" y="421366"/>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3357852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693E"/>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FB86F6C-4B8C-4676-81C6-7CE8C1239B7C}"/>
              </a:ext>
            </a:extLst>
          </p:cNvPr>
          <p:cNvSpPr>
            <a:spLocks noGrp="1" noChangeArrowheads="1"/>
          </p:cNvSpPr>
          <p:nvPr>
            <p:ph type="title"/>
          </p:nvPr>
        </p:nvSpPr>
        <p:spPr>
          <a:xfrm>
            <a:off x="1600200" y="660082"/>
            <a:ext cx="5943600" cy="844868"/>
          </a:xfrm>
        </p:spPr>
        <p:txBody>
          <a:bodyPr>
            <a:noAutofit/>
          </a:bodyPr>
          <a:lstStyle/>
          <a:p>
            <a:pPr eaLnBrk="1" hangingPunct="1"/>
            <a:r>
              <a:rPr lang="en-US" altLang="en-US" sz="3200" dirty="0">
                <a:solidFill>
                  <a:srgbClr val="FFFF99"/>
                </a:solidFill>
                <a:latin typeface="Century Gothic" panose="020B0502020202020204" pitchFamily="34" charset="0"/>
              </a:rPr>
              <a:t>Redefining a Set</a:t>
            </a:r>
          </a:p>
        </p:txBody>
      </p:sp>
      <p:sp>
        <p:nvSpPr>
          <p:cNvPr id="3" name="Rectangle 3">
            <a:extLst>
              <a:ext uri="{FF2B5EF4-FFF2-40B4-BE49-F238E27FC236}">
                <a16:creationId xmlns:a16="http://schemas.microsoft.com/office/drawing/2014/main" id="{074FE953-BFDF-4A8D-806F-37CFA2070229}"/>
              </a:ext>
            </a:extLst>
          </p:cNvPr>
          <p:cNvSpPr>
            <a:spLocks noGrp="1" noChangeArrowheads="1"/>
          </p:cNvSpPr>
          <p:nvPr>
            <p:ph idx="1"/>
          </p:nvPr>
        </p:nvSpPr>
        <p:spPr>
          <a:xfrm>
            <a:off x="609600" y="1733550"/>
            <a:ext cx="7467600" cy="2743200"/>
          </a:xfrm>
        </p:spPr>
        <p:txBody>
          <a:bodyPr>
            <a:noAutofit/>
          </a:bodyPr>
          <a:lstStyle/>
          <a:p>
            <a:pPr marL="0" indent="0" algn="ctr" eaLnBrk="1" hangingPunct="1">
              <a:buNone/>
            </a:pPr>
            <a:r>
              <a:rPr lang="en-US" altLang="en-US" sz="2600" dirty="0">
                <a:latin typeface="Arial" panose="020B0604020202020204" pitchFamily="34" charset="0"/>
                <a:cs typeface="Arial" panose="020B0604020202020204" pitchFamily="34" charset="0"/>
              </a:rPr>
              <a:t>In the last Module, we used a linked list as the underlying structure of a set.  However, a binary tree might make more sense for its superior performance in searching and sorting.</a:t>
            </a:r>
          </a:p>
          <a:p>
            <a:pPr marL="0" indent="0" algn="ctr" eaLnBrk="1" hangingPunct="1">
              <a:spcBef>
                <a:spcPts val="2400"/>
              </a:spcBef>
              <a:buNone/>
            </a:pPr>
            <a:r>
              <a:rPr lang="en-US" altLang="en-US" sz="2400" i="1" dirty="0">
                <a:latin typeface="Arial" panose="020B0604020202020204" pitchFamily="34" charset="0"/>
                <a:cs typeface="Arial" panose="020B0604020202020204" pitchFamily="34" charset="0"/>
              </a:rPr>
              <a:t>(Set Using Binary Tree)</a:t>
            </a:r>
          </a:p>
        </p:txBody>
      </p:sp>
    </p:spTree>
    <p:extLst>
      <p:ext uri="{BB962C8B-B14F-4D97-AF65-F5344CB8AC3E}">
        <p14:creationId xmlns:p14="http://schemas.microsoft.com/office/powerpoint/2010/main" val="2351821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285750"/>
            <a:ext cx="8229600" cy="857250"/>
          </a:xfrm>
        </p:spPr>
        <p:txBody>
          <a:bodyPr/>
          <a:lstStyle/>
          <a:p>
            <a:pPr eaLnBrk="1" hangingPunct="1"/>
            <a:r>
              <a:rPr lang="en-US" sz="2800" dirty="0">
                <a:latin typeface="Century Gothic" panose="020B0502020202020204" pitchFamily="34" charset="0"/>
              </a:rPr>
              <a:t>Efficiency of Binary Search Trees</a:t>
            </a:r>
          </a:p>
        </p:txBody>
      </p:sp>
      <p:sp>
        <p:nvSpPr>
          <p:cNvPr id="184323" name="Rectangle 3"/>
          <p:cNvSpPr>
            <a:spLocks noGrp="1" noChangeArrowheads="1"/>
          </p:cNvSpPr>
          <p:nvPr>
            <p:ph type="body" idx="1"/>
          </p:nvPr>
        </p:nvSpPr>
        <p:spPr>
          <a:xfrm>
            <a:off x="457200" y="1123950"/>
            <a:ext cx="8229600" cy="3394472"/>
          </a:xfrm>
        </p:spPr>
        <p:txBody>
          <a:bodyPr/>
          <a:lstStyle/>
          <a:p>
            <a:pPr marL="0" indent="0" eaLnBrk="1" hangingPunct="1">
              <a:spcBef>
                <a:spcPts val="12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A binary search tree that is as short as possible (smallest </a:t>
            </a:r>
            <a:r>
              <a:rPr lang="en-US" sz="2400" i="1" dirty="0">
                <a:solidFill>
                  <a:schemeClr val="tx1">
                    <a:lumMod val="95000"/>
                    <a:lumOff val="5000"/>
                  </a:schemeClr>
                </a:solidFill>
                <a:latin typeface="Arial" panose="020B0604020202020204" pitchFamily="34" charset="0"/>
                <a:cs typeface="Arial" panose="020B0604020202020204" pitchFamily="34" charset="0"/>
              </a:rPr>
              <a:t>height</a:t>
            </a:r>
            <a:r>
              <a:rPr lang="en-US" sz="2400" dirty="0">
                <a:solidFill>
                  <a:schemeClr val="tx1">
                    <a:lumMod val="95000"/>
                    <a:lumOff val="5000"/>
                  </a:schemeClr>
                </a:solidFill>
                <a:latin typeface="Arial" panose="020B0604020202020204" pitchFamily="34" charset="0"/>
                <a:cs typeface="Arial" panose="020B0604020202020204" pitchFamily="34" charset="0"/>
              </a:rPr>
              <a:t>) can be processed most efficiently.</a:t>
            </a:r>
          </a:p>
          <a:p>
            <a:pPr marL="514350" indent="-282575" eaLnBrk="1" hangingPunct="1">
              <a:spcBef>
                <a:spcPts val="1200"/>
              </a:spcBef>
            </a:pPr>
            <a:r>
              <a:rPr lang="en-US" dirty="0">
                <a:solidFill>
                  <a:schemeClr val="tx1">
                    <a:lumMod val="95000"/>
                    <a:lumOff val="5000"/>
                  </a:schemeClr>
                </a:solidFill>
                <a:latin typeface="Arial" panose="020B0604020202020204" pitchFamily="34" charset="0"/>
                <a:cs typeface="Arial" panose="020B0604020202020204" pitchFamily="34" charset="0"/>
              </a:rPr>
              <a:t>A “short” tree is one where all paths from root to a leaf differ by at most one node.</a:t>
            </a:r>
          </a:p>
          <a:p>
            <a:pPr marL="514350" indent="-282575" eaLnBrk="1" hangingPunct="1">
              <a:spcBef>
                <a:spcPts val="1200"/>
              </a:spcBef>
            </a:pPr>
            <a:r>
              <a:rPr lang="en-US" sz="2400" dirty="0">
                <a:solidFill>
                  <a:schemeClr val="tx1">
                    <a:lumMod val="95000"/>
                    <a:lumOff val="5000"/>
                  </a:schemeClr>
                </a:solidFill>
                <a:latin typeface="Arial" panose="020B0604020202020204" pitchFamily="34" charset="0"/>
                <a:cs typeface="Arial" panose="020B0604020202020204" pitchFamily="34" charset="0"/>
              </a:rPr>
              <a:t>When this is so, the search algorithm is as efficient as </a:t>
            </a:r>
            <a:r>
              <a:rPr lang="en-US" dirty="0">
                <a:solidFill>
                  <a:schemeClr val="tx1">
                    <a:lumMod val="95000"/>
                    <a:lumOff val="5000"/>
                  </a:schemeClr>
                </a:solidFill>
              </a:rPr>
              <a:t>a</a:t>
            </a:r>
            <a:r>
              <a:rPr lang="en-US" sz="2400" dirty="0">
                <a:solidFill>
                  <a:schemeClr val="tx1">
                    <a:lumMod val="95000"/>
                    <a:lumOff val="5000"/>
                  </a:schemeClr>
                </a:solidFill>
                <a:latin typeface="Arial" panose="020B0604020202020204" pitchFamily="34" charset="0"/>
                <a:cs typeface="Arial" panose="020B0604020202020204" pitchFamily="34" charset="0"/>
              </a:rPr>
              <a:t> binary search on a sorted array.</a:t>
            </a:r>
          </a:p>
          <a:p>
            <a:pPr lvl="1" eaLnBrk="1" hangingPunct="1">
              <a:spcBef>
                <a:spcPts val="1200"/>
              </a:spcBef>
            </a:pPr>
            <a:r>
              <a:rPr lang="en-US" sz="2400" dirty="0">
                <a:solidFill>
                  <a:schemeClr val="tx1">
                    <a:lumMod val="95000"/>
                    <a:lumOff val="5000"/>
                  </a:schemeClr>
                </a:solidFill>
                <a:latin typeface="Arial" panose="020B0604020202020204" pitchFamily="34" charset="0"/>
                <a:cs typeface="Arial" panose="020B0604020202020204" pitchFamily="34" charset="0"/>
              </a:rPr>
              <a:t>Its worst-case running time is </a:t>
            </a: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O</a:t>
            </a:r>
            <a:r>
              <a:rPr lang="en-US" sz="2400" dirty="0">
                <a:solidFill>
                  <a:schemeClr val="tx1">
                    <a:lumMod val="95000"/>
                    <a:lumOff val="5000"/>
                  </a:schemeClr>
                </a:solidFill>
                <a:latin typeface="Arial" panose="020B0604020202020204" pitchFamily="34" charset="0"/>
                <a:cs typeface="Arial" panose="020B0604020202020204" pitchFamily="34" charset="0"/>
              </a:rPr>
              <a:t>(log</a:t>
            </a:r>
            <a:r>
              <a:rPr lang="en-US" sz="2400" baseline="-25000" dirty="0">
                <a:solidFill>
                  <a:schemeClr val="tx1">
                    <a:lumMod val="95000"/>
                    <a:lumOff val="5000"/>
                  </a:schemeClr>
                </a:solidFill>
                <a:latin typeface="Arial" panose="020B0604020202020204" pitchFamily="34" charset="0"/>
                <a:cs typeface="Arial" panose="020B0604020202020204" pitchFamily="34" charset="0"/>
              </a:rPr>
              <a:t>2</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i="1" dirty="0">
                <a:solidFill>
                  <a:schemeClr val="tx1">
                    <a:lumMod val="95000"/>
                    <a:lumOff val="5000"/>
                  </a:schemeClr>
                </a:solidFill>
                <a:latin typeface="Arial" panose="020B0604020202020204" pitchFamily="34" charset="0"/>
                <a:cs typeface="Arial" panose="020B0604020202020204" pitchFamily="34" charset="0"/>
              </a:rPr>
              <a:t>n</a:t>
            </a:r>
            <a:r>
              <a:rPr lang="en-US" sz="2400" dirty="0">
                <a:solidFill>
                  <a:schemeClr val="tx1">
                    <a:lumMod val="95000"/>
                    <a:lumOff val="5000"/>
                  </a:schemeClr>
                </a:solidFill>
                <a:latin typeface="Arial" panose="020B0604020202020204" pitchFamily="34" charset="0"/>
                <a:cs typeface="Arial" panose="020B0604020202020204" pitchFamily="34" charset="0"/>
              </a:rPr>
              <a:t>), where </a:t>
            </a:r>
            <a:r>
              <a:rPr lang="en-US" sz="2400" i="1" dirty="0">
                <a:solidFill>
                  <a:schemeClr val="tx1">
                    <a:lumMod val="95000"/>
                    <a:lumOff val="5000"/>
                  </a:schemeClr>
                </a:solidFill>
                <a:latin typeface="Arial" panose="020B0604020202020204" pitchFamily="34" charset="0"/>
                <a:cs typeface="Arial" panose="020B0604020202020204" pitchFamily="34" charset="0"/>
              </a:rPr>
              <a:t>n</a:t>
            </a:r>
            <a:r>
              <a:rPr lang="en-US" sz="2400" dirty="0">
                <a:solidFill>
                  <a:schemeClr val="tx1">
                    <a:lumMod val="95000"/>
                    <a:lumOff val="5000"/>
                  </a:schemeClr>
                </a:solidFill>
                <a:latin typeface="Arial" panose="020B0604020202020204" pitchFamily="34" charset="0"/>
                <a:cs typeface="Arial" panose="020B0604020202020204" pitchFamily="34" charset="0"/>
              </a:rPr>
              <a:t> is the number of nodes in the tree.</a:t>
            </a:r>
          </a:p>
        </p:txBody>
      </p:sp>
    </p:spTree>
    <p:extLst>
      <p:ext uri="{BB962C8B-B14F-4D97-AF65-F5344CB8AC3E}">
        <p14:creationId xmlns:p14="http://schemas.microsoft.com/office/powerpoint/2010/main" val="33342061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142875"/>
            <a:ext cx="8229600" cy="857250"/>
          </a:xfrm>
        </p:spPr>
        <p:txBody>
          <a:bodyPr/>
          <a:lstStyle/>
          <a:p>
            <a:pPr eaLnBrk="1" hangingPunct="1"/>
            <a:r>
              <a:rPr lang="en-US" sz="2800" dirty="0">
                <a:latin typeface="Century Gothic" panose="020B0502020202020204" pitchFamily="34" charset="0"/>
              </a:rPr>
              <a:t>Efficiency of Binary Search Trees</a:t>
            </a:r>
          </a:p>
        </p:txBody>
      </p:sp>
      <p:sp>
        <p:nvSpPr>
          <p:cNvPr id="184323" name="Rectangle 3"/>
          <p:cNvSpPr>
            <a:spLocks noGrp="1" noChangeArrowheads="1"/>
          </p:cNvSpPr>
          <p:nvPr>
            <p:ph type="body" idx="1"/>
          </p:nvPr>
        </p:nvSpPr>
        <p:spPr>
          <a:xfrm>
            <a:off x="610773" y="1687314"/>
            <a:ext cx="4264855" cy="2919611"/>
          </a:xfrm>
        </p:spPr>
        <p:txBody>
          <a:bodyPr/>
          <a:lstStyle/>
          <a:p>
            <a:pPr marL="0" indent="0" eaLnBrk="1" hangingPunct="1">
              <a:spcBef>
                <a:spcPts val="12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Consider the following chart:</a:t>
            </a:r>
          </a:p>
          <a:p>
            <a:pPr marL="0" indent="0" eaLnBrk="1" hangingPunct="1">
              <a:spcBef>
                <a:spcPts val="1200"/>
              </a:spcBef>
              <a:buNone/>
            </a:pPr>
            <a:r>
              <a:rPr lang="en-US" dirty="0">
                <a:solidFill>
                  <a:schemeClr val="tx1">
                    <a:lumMod val="95000"/>
                    <a:lumOff val="5000"/>
                  </a:schemeClr>
                </a:solidFill>
              </a:rPr>
              <a:t>As the number of elements in a </a:t>
            </a:r>
            <a:r>
              <a:rPr lang="en-US" i="1" u="sng" dirty="0">
                <a:solidFill>
                  <a:schemeClr val="tx1">
                    <a:lumMod val="95000"/>
                    <a:lumOff val="5000"/>
                  </a:schemeClr>
                </a:solidFill>
              </a:rPr>
              <a:t>flat</a:t>
            </a:r>
            <a:r>
              <a:rPr lang="en-US" dirty="0">
                <a:solidFill>
                  <a:schemeClr val="tx1">
                    <a:lumMod val="95000"/>
                    <a:lumOff val="5000"/>
                  </a:schemeClr>
                </a:solidFill>
              </a:rPr>
              <a:t> binary search tree increases, the number of levels in that tree increases much slower.</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D69EC144-AA70-491B-84AF-BA925FEA0941}"/>
              </a:ext>
            </a:extLst>
          </p:cNvPr>
          <p:cNvGraphicFramePr>
            <a:graphicFrameLocks noGrp="1"/>
          </p:cNvGraphicFramePr>
          <p:nvPr>
            <p:extLst>
              <p:ext uri="{D42A27DB-BD31-4B8C-83A1-F6EECF244321}">
                <p14:modId xmlns:p14="http://schemas.microsoft.com/office/powerpoint/2010/main" val="3885087935"/>
              </p:ext>
            </p:extLst>
          </p:nvPr>
        </p:nvGraphicFramePr>
        <p:xfrm>
          <a:off x="5029200" y="1000125"/>
          <a:ext cx="3200400" cy="36068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89355331"/>
                    </a:ext>
                  </a:extLst>
                </a:gridCol>
                <a:gridCol w="1600200">
                  <a:extLst>
                    <a:ext uri="{9D8B030D-6E8A-4147-A177-3AD203B41FA5}">
                      <a16:colId xmlns:a16="http://schemas.microsoft.com/office/drawing/2014/main" val="3801360485"/>
                    </a:ext>
                  </a:extLst>
                </a:gridCol>
              </a:tblGrid>
              <a:tr h="370840">
                <a:tc>
                  <a:txBody>
                    <a:bodyPr/>
                    <a:lstStyle/>
                    <a:p>
                      <a:pPr algn="ctr"/>
                      <a:r>
                        <a:rPr lang="en-US" dirty="0"/>
                        <a:t>No. of Elements</a:t>
                      </a:r>
                    </a:p>
                  </a:txBody>
                  <a:tcPr/>
                </a:tc>
                <a:tc>
                  <a:txBody>
                    <a:bodyPr/>
                    <a:lstStyle/>
                    <a:p>
                      <a:pPr algn="ctr"/>
                      <a:r>
                        <a:rPr lang="en-US" dirty="0"/>
                        <a:t>Optimum Levels</a:t>
                      </a:r>
                    </a:p>
                  </a:txBody>
                  <a:tcPr/>
                </a:tc>
                <a:extLst>
                  <a:ext uri="{0D108BD9-81ED-4DB2-BD59-A6C34878D82A}">
                    <a16:rowId xmlns:a16="http://schemas.microsoft.com/office/drawing/2014/main" val="1887416998"/>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25172924"/>
                  </a:ext>
                </a:extLst>
              </a:tr>
              <a:tr h="370840">
                <a:tc>
                  <a:txBody>
                    <a:bodyPr/>
                    <a:lstStyle/>
                    <a:p>
                      <a:pPr algn="ctr"/>
                      <a:r>
                        <a:rPr lang="en-US" dirty="0"/>
                        <a:t>3</a:t>
                      </a:r>
                    </a:p>
                  </a:txBody>
                  <a:tcPr/>
                </a:tc>
                <a:tc>
                  <a:txBody>
                    <a:bodyPr/>
                    <a:lstStyle/>
                    <a:p>
                      <a:pPr algn="ctr"/>
                      <a:r>
                        <a:rPr lang="en-US" dirty="0"/>
                        <a:t>2</a:t>
                      </a:r>
                    </a:p>
                  </a:txBody>
                  <a:tcPr/>
                </a:tc>
                <a:extLst>
                  <a:ext uri="{0D108BD9-81ED-4DB2-BD59-A6C34878D82A}">
                    <a16:rowId xmlns:a16="http://schemas.microsoft.com/office/drawing/2014/main" val="2535176439"/>
                  </a:ext>
                </a:extLst>
              </a:tr>
              <a:tr h="370840">
                <a:tc>
                  <a:txBody>
                    <a:bodyPr/>
                    <a:lstStyle/>
                    <a:p>
                      <a:pPr algn="ctr"/>
                      <a:r>
                        <a:rPr lang="en-US" dirty="0"/>
                        <a:t>6</a:t>
                      </a:r>
                    </a:p>
                  </a:txBody>
                  <a:tcPr/>
                </a:tc>
                <a:tc>
                  <a:txBody>
                    <a:bodyPr/>
                    <a:lstStyle/>
                    <a:p>
                      <a:pPr algn="ctr"/>
                      <a:r>
                        <a:rPr lang="en-US" dirty="0"/>
                        <a:t>3</a:t>
                      </a:r>
                    </a:p>
                  </a:txBody>
                  <a:tcPr/>
                </a:tc>
                <a:extLst>
                  <a:ext uri="{0D108BD9-81ED-4DB2-BD59-A6C34878D82A}">
                    <a16:rowId xmlns:a16="http://schemas.microsoft.com/office/drawing/2014/main" val="2875654446"/>
                  </a:ext>
                </a:extLst>
              </a:tr>
              <a:tr h="370840">
                <a:tc>
                  <a:txBody>
                    <a:bodyPr/>
                    <a:lstStyle/>
                    <a:p>
                      <a:pPr algn="ctr"/>
                      <a:r>
                        <a:rPr lang="en-US" dirty="0"/>
                        <a:t>60</a:t>
                      </a:r>
                    </a:p>
                  </a:txBody>
                  <a:tcPr/>
                </a:tc>
                <a:tc>
                  <a:txBody>
                    <a:bodyPr/>
                    <a:lstStyle/>
                    <a:p>
                      <a:pPr algn="ctr"/>
                      <a:r>
                        <a:rPr lang="en-US" dirty="0"/>
                        <a:t>6</a:t>
                      </a:r>
                    </a:p>
                  </a:txBody>
                  <a:tcPr/>
                </a:tc>
                <a:extLst>
                  <a:ext uri="{0D108BD9-81ED-4DB2-BD59-A6C34878D82A}">
                    <a16:rowId xmlns:a16="http://schemas.microsoft.com/office/drawing/2014/main" val="304966246"/>
                  </a:ext>
                </a:extLst>
              </a:tr>
              <a:tr h="370840">
                <a:tc>
                  <a:txBody>
                    <a:bodyPr/>
                    <a:lstStyle/>
                    <a:p>
                      <a:pPr algn="ctr"/>
                      <a:r>
                        <a:rPr lang="en-US" dirty="0"/>
                        <a:t>250</a:t>
                      </a:r>
                    </a:p>
                  </a:txBody>
                  <a:tcPr/>
                </a:tc>
                <a:tc>
                  <a:txBody>
                    <a:bodyPr/>
                    <a:lstStyle/>
                    <a:p>
                      <a:pPr algn="ctr"/>
                      <a:r>
                        <a:rPr lang="en-US" dirty="0"/>
                        <a:t>8</a:t>
                      </a:r>
                    </a:p>
                  </a:txBody>
                  <a:tcPr/>
                </a:tc>
                <a:extLst>
                  <a:ext uri="{0D108BD9-81ED-4DB2-BD59-A6C34878D82A}">
                    <a16:rowId xmlns:a16="http://schemas.microsoft.com/office/drawing/2014/main" val="143563329"/>
                  </a:ext>
                </a:extLst>
              </a:tr>
              <a:tr h="370840">
                <a:tc>
                  <a:txBody>
                    <a:bodyPr/>
                    <a:lstStyle/>
                    <a:p>
                      <a:pPr algn="ctr"/>
                      <a:r>
                        <a:rPr lang="en-US" dirty="0"/>
                        <a:t>1,000</a:t>
                      </a:r>
                    </a:p>
                  </a:txBody>
                  <a:tcPr/>
                </a:tc>
                <a:tc>
                  <a:txBody>
                    <a:bodyPr/>
                    <a:lstStyle/>
                    <a:p>
                      <a:pPr algn="ctr"/>
                      <a:r>
                        <a:rPr lang="en-US" dirty="0"/>
                        <a:t>10</a:t>
                      </a:r>
                    </a:p>
                  </a:txBody>
                  <a:tcPr/>
                </a:tc>
                <a:extLst>
                  <a:ext uri="{0D108BD9-81ED-4DB2-BD59-A6C34878D82A}">
                    <a16:rowId xmlns:a16="http://schemas.microsoft.com/office/drawing/2014/main" val="3651697106"/>
                  </a:ext>
                </a:extLst>
              </a:tr>
              <a:tr h="370840">
                <a:tc>
                  <a:txBody>
                    <a:bodyPr/>
                    <a:lstStyle/>
                    <a:p>
                      <a:pPr algn="ctr"/>
                      <a:r>
                        <a:rPr lang="en-US" dirty="0"/>
                        <a:t>30,000</a:t>
                      </a:r>
                    </a:p>
                  </a:txBody>
                  <a:tcPr/>
                </a:tc>
                <a:tc>
                  <a:txBody>
                    <a:bodyPr/>
                    <a:lstStyle/>
                    <a:p>
                      <a:pPr algn="ctr"/>
                      <a:r>
                        <a:rPr lang="en-US" dirty="0"/>
                        <a:t>15</a:t>
                      </a:r>
                    </a:p>
                  </a:txBody>
                  <a:tcPr/>
                </a:tc>
                <a:extLst>
                  <a:ext uri="{0D108BD9-81ED-4DB2-BD59-A6C34878D82A}">
                    <a16:rowId xmlns:a16="http://schemas.microsoft.com/office/drawing/2014/main" val="1294011834"/>
                  </a:ext>
                </a:extLst>
              </a:tr>
              <a:tr h="370840">
                <a:tc>
                  <a:txBody>
                    <a:bodyPr/>
                    <a:lstStyle/>
                    <a:p>
                      <a:pPr algn="ctr"/>
                      <a:r>
                        <a:rPr lang="en-US" dirty="0"/>
                        <a:t>1,000,000</a:t>
                      </a:r>
                    </a:p>
                  </a:txBody>
                  <a:tcPr/>
                </a:tc>
                <a:tc>
                  <a:txBody>
                    <a:bodyPr/>
                    <a:lstStyle/>
                    <a:p>
                      <a:pPr algn="ctr"/>
                      <a:r>
                        <a:rPr lang="en-US" dirty="0"/>
                        <a:t>20</a:t>
                      </a:r>
                    </a:p>
                  </a:txBody>
                  <a:tcPr/>
                </a:tc>
                <a:extLst>
                  <a:ext uri="{0D108BD9-81ED-4DB2-BD59-A6C34878D82A}">
                    <a16:rowId xmlns:a16="http://schemas.microsoft.com/office/drawing/2014/main" val="2972375040"/>
                  </a:ext>
                </a:extLst>
              </a:tr>
            </a:tbl>
          </a:graphicData>
        </a:graphic>
      </p:graphicFrame>
    </p:spTree>
    <p:extLst>
      <p:ext uri="{BB962C8B-B14F-4D97-AF65-F5344CB8AC3E}">
        <p14:creationId xmlns:p14="http://schemas.microsoft.com/office/powerpoint/2010/main" val="2814407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800100" y="1200150"/>
            <a:ext cx="7543800" cy="3352800"/>
          </a:xfrm>
        </p:spPr>
        <p:txBody>
          <a:bodyPr/>
          <a:lstStyle/>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When compared to a sorted linked list, to find the location of an element is dramatically better in a binary tree as the number of elements increases.</a:t>
            </a:r>
          </a:p>
          <a:p>
            <a:pPr eaLnBrk="1" hangingPunct="1">
              <a:spcBef>
                <a:spcPts val="1800"/>
              </a:spcBef>
            </a:pPr>
            <a:r>
              <a:rPr lang="en-US" dirty="0">
                <a:solidFill>
                  <a:schemeClr val="tx1">
                    <a:lumMod val="95000"/>
                    <a:lumOff val="5000"/>
                  </a:schemeClr>
                </a:solidFill>
              </a:rPr>
              <a:t>When compared to a sorted vector, to insert or delete an element is dramatically better in a binary tree.</a:t>
            </a:r>
          </a:p>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One controlling factor is the overhead required to keep the binary tree flat or near-flat.</a:t>
            </a:r>
          </a:p>
        </p:txBody>
      </p:sp>
      <p:sp>
        <p:nvSpPr>
          <p:cNvPr id="5" name="Rectangle 2"/>
          <p:cNvSpPr>
            <a:spLocks noGrp="1" noChangeArrowheads="1"/>
          </p:cNvSpPr>
          <p:nvPr>
            <p:ph type="title"/>
          </p:nvPr>
        </p:nvSpPr>
        <p:spPr>
          <a:xfrm>
            <a:off x="457200" y="342900"/>
            <a:ext cx="8229600" cy="857250"/>
          </a:xfrm>
        </p:spPr>
        <p:txBody>
          <a:bodyPr/>
          <a:lstStyle/>
          <a:p>
            <a:pPr eaLnBrk="1" hangingPunct="1"/>
            <a:r>
              <a:rPr lang="en-US" sz="2800" dirty="0">
                <a:latin typeface="Century Gothic" panose="020B0502020202020204" pitchFamily="34" charset="0"/>
              </a:rPr>
              <a:t>Efficiency of Binary Search Trees</a:t>
            </a:r>
          </a:p>
        </p:txBody>
      </p:sp>
    </p:spTree>
    <p:extLst>
      <p:ext uri="{BB962C8B-B14F-4D97-AF65-F5344CB8AC3E}">
        <p14:creationId xmlns:p14="http://schemas.microsoft.com/office/powerpoint/2010/main" val="47926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AC445F8C-B895-4C02-9401-4C774DA392B9}"/>
              </a:ext>
            </a:extLst>
          </p:cNvPr>
          <p:cNvSpPr>
            <a:spLocks noGrp="1" noChangeArrowheads="1"/>
          </p:cNvSpPr>
          <p:nvPr>
            <p:ph idx="1"/>
          </p:nvPr>
        </p:nvSpPr>
        <p:spPr>
          <a:xfrm>
            <a:off x="587433" y="1809750"/>
            <a:ext cx="3346166" cy="2405380"/>
          </a:xfrm>
        </p:spPr>
        <p:txBody>
          <a:bodyPr>
            <a:noAutofit/>
          </a:bodyPr>
          <a:lstStyle/>
          <a:p>
            <a:pPr marL="0" indent="0" eaLnBrk="1" hangingPunct="1">
              <a:buClr>
                <a:schemeClr val="tx1"/>
              </a:buClr>
              <a:buFontTx/>
              <a:buNone/>
            </a:pPr>
            <a:r>
              <a:rPr lang="en-US" altLang="en-US" sz="2400" i="1" dirty="0">
                <a:solidFill>
                  <a:schemeClr val="bg1">
                    <a:lumMod val="95000"/>
                    <a:lumOff val="5000"/>
                  </a:schemeClr>
                </a:solidFill>
                <a:latin typeface="Arial" panose="020B0604020202020204" pitchFamily="34" charset="0"/>
                <a:cs typeface="Arial" panose="020B0604020202020204" pitchFamily="34" charset="0"/>
              </a:rPr>
              <a:t>Leaf nodes</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nodes that have no children.</a:t>
            </a:r>
          </a:p>
          <a:p>
            <a:pPr marL="0" indent="0" eaLnBrk="1" hangingPunct="1">
              <a:spcBef>
                <a:spcPts val="180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nodes containing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28</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and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37</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are leaf nodes.</a:t>
            </a:r>
            <a:endParaRPr lang="en-US" altLang="en-US" sz="2400" u="sng" dirty="0">
              <a:solidFill>
                <a:schemeClr val="bg1">
                  <a:lumMod val="95000"/>
                  <a:lumOff val="5000"/>
                </a:schemeClr>
              </a:solidFill>
              <a:latin typeface="Arial" panose="020B0604020202020204" pitchFamily="34" charset="0"/>
              <a:cs typeface="Arial" panose="020B0604020202020204" pitchFamily="34" charset="0"/>
            </a:endParaRPr>
          </a:p>
        </p:txBody>
      </p:sp>
      <p:sp>
        <p:nvSpPr>
          <p:cNvPr id="44" name="Line 30">
            <a:extLst>
              <a:ext uri="{FF2B5EF4-FFF2-40B4-BE49-F238E27FC236}">
                <a16:creationId xmlns:a16="http://schemas.microsoft.com/office/drawing/2014/main" id="{B7AA0D68-EA19-4B33-9029-91EEB8CED1E1}"/>
              </a:ext>
            </a:extLst>
          </p:cNvPr>
          <p:cNvSpPr>
            <a:spLocks noChangeShapeType="1"/>
          </p:cNvSpPr>
          <p:nvPr/>
        </p:nvSpPr>
        <p:spPr bwMode="auto">
          <a:xfrm>
            <a:off x="3883135" y="3357880"/>
            <a:ext cx="685800" cy="171132"/>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5" name="Rectangle 44">
            <a:extLst>
              <a:ext uri="{FF2B5EF4-FFF2-40B4-BE49-F238E27FC236}">
                <a16:creationId xmlns:a16="http://schemas.microsoft.com/office/drawing/2014/main" id="{8EFED852-D301-48C9-A65E-92C1ADC4EE44}"/>
              </a:ext>
            </a:extLst>
          </p:cNvPr>
          <p:cNvSpPr>
            <a:spLocks noChangeArrowheads="1"/>
          </p:cNvSpPr>
          <p:nvPr/>
        </p:nvSpPr>
        <p:spPr bwMode="auto">
          <a:xfrm>
            <a:off x="5991014" y="1885950"/>
            <a:ext cx="342901"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6" name="Rectangle 17">
            <a:extLst>
              <a:ext uri="{FF2B5EF4-FFF2-40B4-BE49-F238E27FC236}">
                <a16:creationId xmlns:a16="http://schemas.microsoft.com/office/drawing/2014/main" id="{EAFE68BF-04C8-4CF2-8601-EA3B7E3A8332}"/>
              </a:ext>
            </a:extLst>
          </p:cNvPr>
          <p:cNvSpPr>
            <a:spLocks noChangeArrowheads="1"/>
          </p:cNvSpPr>
          <p:nvPr/>
        </p:nvSpPr>
        <p:spPr bwMode="auto">
          <a:xfrm>
            <a:off x="5819565" y="24574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63</a:t>
            </a:r>
          </a:p>
        </p:txBody>
      </p:sp>
      <p:sp>
        <p:nvSpPr>
          <p:cNvPr id="47" name="Rectangle 18">
            <a:extLst>
              <a:ext uri="{FF2B5EF4-FFF2-40B4-BE49-F238E27FC236}">
                <a16:creationId xmlns:a16="http://schemas.microsoft.com/office/drawing/2014/main" id="{B5A23A70-4E70-40CD-B360-D5AF7CA721B5}"/>
              </a:ext>
            </a:extLst>
          </p:cNvPr>
          <p:cNvSpPr>
            <a:spLocks noChangeArrowheads="1"/>
          </p:cNvSpPr>
          <p:nvPr/>
        </p:nvSpPr>
        <p:spPr bwMode="auto">
          <a:xfrm>
            <a:off x="6333915" y="24574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8" name="Rectangle 19">
            <a:extLst>
              <a:ext uri="{FF2B5EF4-FFF2-40B4-BE49-F238E27FC236}">
                <a16:creationId xmlns:a16="http://schemas.microsoft.com/office/drawing/2014/main" id="{AA9D85EF-4E9A-46B8-8CF1-CF75DE313E42}"/>
              </a:ext>
            </a:extLst>
          </p:cNvPr>
          <p:cNvSpPr>
            <a:spLocks noChangeArrowheads="1"/>
          </p:cNvSpPr>
          <p:nvPr/>
        </p:nvSpPr>
        <p:spPr bwMode="auto">
          <a:xfrm>
            <a:off x="6162465" y="24574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9" name="Rectangle 20">
            <a:extLst>
              <a:ext uri="{FF2B5EF4-FFF2-40B4-BE49-F238E27FC236}">
                <a16:creationId xmlns:a16="http://schemas.microsoft.com/office/drawing/2014/main" id="{DCCECBF8-24D5-4C05-8DEC-85D9574150EF}"/>
              </a:ext>
            </a:extLst>
          </p:cNvPr>
          <p:cNvSpPr>
            <a:spLocks noChangeArrowheads="1"/>
          </p:cNvSpPr>
          <p:nvPr/>
        </p:nvSpPr>
        <p:spPr bwMode="auto">
          <a:xfrm>
            <a:off x="6848265" y="297180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54</a:t>
            </a:r>
          </a:p>
        </p:txBody>
      </p:sp>
      <p:sp>
        <p:nvSpPr>
          <p:cNvPr id="50" name="Rectangle 21">
            <a:extLst>
              <a:ext uri="{FF2B5EF4-FFF2-40B4-BE49-F238E27FC236}">
                <a16:creationId xmlns:a16="http://schemas.microsoft.com/office/drawing/2014/main" id="{56F82CEB-3F19-4903-8A46-A5FB2AF9E4C3}"/>
              </a:ext>
            </a:extLst>
          </p:cNvPr>
          <p:cNvSpPr>
            <a:spLocks noChangeArrowheads="1"/>
          </p:cNvSpPr>
          <p:nvPr/>
        </p:nvSpPr>
        <p:spPr bwMode="auto">
          <a:xfrm>
            <a:off x="7362615" y="297180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1" name="Rectangle 22">
            <a:extLst>
              <a:ext uri="{FF2B5EF4-FFF2-40B4-BE49-F238E27FC236}">
                <a16:creationId xmlns:a16="http://schemas.microsoft.com/office/drawing/2014/main" id="{1216A57F-8B8A-4042-AD7A-E592A6342238}"/>
              </a:ext>
            </a:extLst>
          </p:cNvPr>
          <p:cNvSpPr>
            <a:spLocks noChangeArrowheads="1"/>
          </p:cNvSpPr>
          <p:nvPr/>
        </p:nvSpPr>
        <p:spPr bwMode="auto">
          <a:xfrm>
            <a:off x="7191165" y="297180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23">
            <a:extLst>
              <a:ext uri="{FF2B5EF4-FFF2-40B4-BE49-F238E27FC236}">
                <a16:creationId xmlns:a16="http://schemas.microsoft.com/office/drawing/2014/main" id="{4AC11351-EAE9-41A0-B464-A5D7FB6B7884}"/>
              </a:ext>
            </a:extLst>
          </p:cNvPr>
          <p:cNvSpPr>
            <a:spLocks noChangeArrowheads="1"/>
          </p:cNvSpPr>
          <p:nvPr/>
        </p:nvSpPr>
        <p:spPr bwMode="auto">
          <a:xfrm>
            <a:off x="5076615" y="297180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85</a:t>
            </a:r>
          </a:p>
        </p:txBody>
      </p:sp>
      <p:sp>
        <p:nvSpPr>
          <p:cNvPr id="53" name="Rectangle 24">
            <a:extLst>
              <a:ext uri="{FF2B5EF4-FFF2-40B4-BE49-F238E27FC236}">
                <a16:creationId xmlns:a16="http://schemas.microsoft.com/office/drawing/2014/main" id="{E7B7DDB9-1071-4284-BBF9-577ABA8ACB67}"/>
              </a:ext>
            </a:extLst>
          </p:cNvPr>
          <p:cNvSpPr>
            <a:spLocks noChangeArrowheads="1"/>
          </p:cNvSpPr>
          <p:nvPr/>
        </p:nvSpPr>
        <p:spPr bwMode="auto">
          <a:xfrm>
            <a:off x="5590965" y="297180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4" name="Rectangle 25">
            <a:extLst>
              <a:ext uri="{FF2B5EF4-FFF2-40B4-BE49-F238E27FC236}">
                <a16:creationId xmlns:a16="http://schemas.microsoft.com/office/drawing/2014/main" id="{26CEDF7F-8C36-4F19-97D0-DB4A0B066CD1}"/>
              </a:ext>
            </a:extLst>
          </p:cNvPr>
          <p:cNvSpPr>
            <a:spLocks noChangeArrowheads="1"/>
          </p:cNvSpPr>
          <p:nvPr/>
        </p:nvSpPr>
        <p:spPr bwMode="auto">
          <a:xfrm>
            <a:off x="5419515" y="297180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6">
            <a:extLst>
              <a:ext uri="{FF2B5EF4-FFF2-40B4-BE49-F238E27FC236}">
                <a16:creationId xmlns:a16="http://schemas.microsoft.com/office/drawing/2014/main" id="{72229F75-AA31-47CF-BEF0-D6129C83CA8A}"/>
              </a:ext>
            </a:extLst>
          </p:cNvPr>
          <p:cNvSpPr>
            <a:spLocks noChangeArrowheads="1"/>
          </p:cNvSpPr>
          <p:nvPr/>
        </p:nvSpPr>
        <p:spPr bwMode="auto">
          <a:xfrm>
            <a:off x="4676565" y="348615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28</a:t>
            </a:r>
          </a:p>
        </p:txBody>
      </p:sp>
      <p:sp>
        <p:nvSpPr>
          <p:cNvPr id="56" name="Rectangle 27">
            <a:extLst>
              <a:ext uri="{FF2B5EF4-FFF2-40B4-BE49-F238E27FC236}">
                <a16:creationId xmlns:a16="http://schemas.microsoft.com/office/drawing/2014/main" id="{55D32E1C-ABC2-4264-BCC0-F1BAA5B4EE5A}"/>
              </a:ext>
            </a:extLst>
          </p:cNvPr>
          <p:cNvSpPr>
            <a:spLocks noChangeArrowheads="1"/>
          </p:cNvSpPr>
          <p:nvPr/>
        </p:nvSpPr>
        <p:spPr bwMode="auto">
          <a:xfrm>
            <a:off x="5190915" y="34861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7" name="Rectangle 28">
            <a:extLst>
              <a:ext uri="{FF2B5EF4-FFF2-40B4-BE49-F238E27FC236}">
                <a16:creationId xmlns:a16="http://schemas.microsoft.com/office/drawing/2014/main" id="{E7145125-BE4F-4EFF-9623-F15A03B15287}"/>
              </a:ext>
            </a:extLst>
          </p:cNvPr>
          <p:cNvSpPr>
            <a:spLocks noChangeArrowheads="1"/>
          </p:cNvSpPr>
          <p:nvPr/>
        </p:nvSpPr>
        <p:spPr bwMode="auto">
          <a:xfrm>
            <a:off x="5019465" y="34861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9">
            <a:extLst>
              <a:ext uri="{FF2B5EF4-FFF2-40B4-BE49-F238E27FC236}">
                <a16:creationId xmlns:a16="http://schemas.microsoft.com/office/drawing/2014/main" id="{D6DA33E0-CA92-4D47-AC67-D88AD9B07ED1}"/>
              </a:ext>
            </a:extLst>
          </p:cNvPr>
          <p:cNvSpPr>
            <a:spLocks noChangeArrowheads="1"/>
          </p:cNvSpPr>
          <p:nvPr/>
        </p:nvSpPr>
        <p:spPr bwMode="auto">
          <a:xfrm>
            <a:off x="6562515" y="348615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37</a:t>
            </a:r>
          </a:p>
        </p:txBody>
      </p:sp>
      <p:sp>
        <p:nvSpPr>
          <p:cNvPr id="59" name="Rectangle 30">
            <a:extLst>
              <a:ext uri="{FF2B5EF4-FFF2-40B4-BE49-F238E27FC236}">
                <a16:creationId xmlns:a16="http://schemas.microsoft.com/office/drawing/2014/main" id="{E00DE18E-F148-49E8-B5B3-88114BC7F305}"/>
              </a:ext>
            </a:extLst>
          </p:cNvPr>
          <p:cNvSpPr>
            <a:spLocks noChangeArrowheads="1"/>
          </p:cNvSpPr>
          <p:nvPr/>
        </p:nvSpPr>
        <p:spPr bwMode="auto">
          <a:xfrm>
            <a:off x="7076865" y="34861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0" name="Rectangle 31">
            <a:extLst>
              <a:ext uri="{FF2B5EF4-FFF2-40B4-BE49-F238E27FC236}">
                <a16:creationId xmlns:a16="http://schemas.microsoft.com/office/drawing/2014/main" id="{8581E56D-F4B3-47D4-8DDC-B9BAA83DDDF0}"/>
              </a:ext>
            </a:extLst>
          </p:cNvPr>
          <p:cNvSpPr>
            <a:spLocks noChangeArrowheads="1"/>
          </p:cNvSpPr>
          <p:nvPr/>
        </p:nvSpPr>
        <p:spPr bwMode="auto">
          <a:xfrm>
            <a:off x="6905415" y="348615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Line 33">
            <a:extLst>
              <a:ext uri="{FF2B5EF4-FFF2-40B4-BE49-F238E27FC236}">
                <a16:creationId xmlns:a16="http://schemas.microsoft.com/office/drawing/2014/main" id="{669DD69E-D7FC-4BE8-8A10-D1999C68EBFF}"/>
              </a:ext>
            </a:extLst>
          </p:cNvPr>
          <p:cNvSpPr>
            <a:spLocks noChangeShapeType="1"/>
          </p:cNvSpPr>
          <p:nvPr/>
        </p:nvSpPr>
        <p:spPr bwMode="auto">
          <a:xfrm>
            <a:off x="6162465" y="20574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2" name="Line 34">
            <a:extLst>
              <a:ext uri="{FF2B5EF4-FFF2-40B4-BE49-F238E27FC236}">
                <a16:creationId xmlns:a16="http://schemas.microsoft.com/office/drawing/2014/main" id="{9405E8CE-3074-4DDB-96C7-58BE8F914FA0}"/>
              </a:ext>
            </a:extLst>
          </p:cNvPr>
          <p:cNvSpPr>
            <a:spLocks noChangeShapeType="1"/>
          </p:cNvSpPr>
          <p:nvPr/>
        </p:nvSpPr>
        <p:spPr bwMode="auto">
          <a:xfrm flipH="1">
            <a:off x="5419515" y="26289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3" name="Line 36">
            <a:extLst>
              <a:ext uri="{FF2B5EF4-FFF2-40B4-BE49-F238E27FC236}">
                <a16:creationId xmlns:a16="http://schemas.microsoft.com/office/drawing/2014/main" id="{B42A0933-8FBB-4465-85D1-972D24696224}"/>
              </a:ext>
            </a:extLst>
          </p:cNvPr>
          <p:cNvSpPr>
            <a:spLocks noChangeShapeType="1"/>
          </p:cNvSpPr>
          <p:nvPr/>
        </p:nvSpPr>
        <p:spPr bwMode="auto">
          <a:xfrm flipH="1">
            <a:off x="5019465" y="31432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4" name="Line 37">
            <a:extLst>
              <a:ext uri="{FF2B5EF4-FFF2-40B4-BE49-F238E27FC236}">
                <a16:creationId xmlns:a16="http://schemas.microsoft.com/office/drawing/2014/main" id="{BBF6CDF2-5D6B-43EF-98CE-FB4B21F2AA04}"/>
              </a:ext>
            </a:extLst>
          </p:cNvPr>
          <p:cNvSpPr>
            <a:spLocks noChangeShapeType="1"/>
          </p:cNvSpPr>
          <p:nvPr/>
        </p:nvSpPr>
        <p:spPr bwMode="auto">
          <a:xfrm>
            <a:off x="5648115" y="31432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5" name="Line 38">
            <a:extLst>
              <a:ext uri="{FF2B5EF4-FFF2-40B4-BE49-F238E27FC236}">
                <a16:creationId xmlns:a16="http://schemas.microsoft.com/office/drawing/2014/main" id="{A174498C-E452-407B-A1B6-82ECD056D29D}"/>
              </a:ext>
            </a:extLst>
          </p:cNvPr>
          <p:cNvSpPr>
            <a:spLocks noChangeShapeType="1"/>
          </p:cNvSpPr>
          <p:nvPr/>
        </p:nvSpPr>
        <p:spPr bwMode="auto">
          <a:xfrm flipH="1">
            <a:off x="6905415" y="31432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6" name="Line 39">
            <a:extLst>
              <a:ext uri="{FF2B5EF4-FFF2-40B4-BE49-F238E27FC236}">
                <a16:creationId xmlns:a16="http://schemas.microsoft.com/office/drawing/2014/main" id="{3790D9CE-24F2-4E25-937D-DDACBA1726B3}"/>
              </a:ext>
            </a:extLst>
          </p:cNvPr>
          <p:cNvSpPr>
            <a:spLocks noChangeShapeType="1"/>
          </p:cNvSpPr>
          <p:nvPr/>
        </p:nvSpPr>
        <p:spPr bwMode="auto">
          <a:xfrm>
            <a:off x="6433927" y="26289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7" name="Text Box 40">
            <a:extLst>
              <a:ext uri="{FF2B5EF4-FFF2-40B4-BE49-F238E27FC236}">
                <a16:creationId xmlns:a16="http://schemas.microsoft.com/office/drawing/2014/main" id="{B3652BF6-5995-48D9-884F-E106EB9BAFCB}"/>
              </a:ext>
            </a:extLst>
          </p:cNvPr>
          <p:cNvSpPr txBox="1">
            <a:spLocks noChangeArrowheads="1"/>
          </p:cNvSpPr>
          <p:nvPr/>
        </p:nvSpPr>
        <p:spPr bwMode="auto">
          <a:xfrm>
            <a:off x="5641445" y="34789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8" name="Text Box 41">
            <a:extLst>
              <a:ext uri="{FF2B5EF4-FFF2-40B4-BE49-F238E27FC236}">
                <a16:creationId xmlns:a16="http://schemas.microsoft.com/office/drawing/2014/main" id="{4740FE14-7916-427F-8A05-5688F7B69630}"/>
              </a:ext>
            </a:extLst>
          </p:cNvPr>
          <p:cNvSpPr txBox="1">
            <a:spLocks noChangeArrowheads="1"/>
          </p:cNvSpPr>
          <p:nvPr/>
        </p:nvSpPr>
        <p:spPr bwMode="auto">
          <a:xfrm>
            <a:off x="7419764" y="34861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9" name="Text Box 42">
            <a:extLst>
              <a:ext uri="{FF2B5EF4-FFF2-40B4-BE49-F238E27FC236}">
                <a16:creationId xmlns:a16="http://schemas.microsoft.com/office/drawing/2014/main" id="{248E164C-453C-4C0C-BFF2-3D0A358BD95B}"/>
              </a:ext>
            </a:extLst>
          </p:cNvPr>
          <p:cNvSpPr txBox="1">
            <a:spLocks noChangeArrowheads="1"/>
          </p:cNvSpPr>
          <p:nvPr/>
        </p:nvSpPr>
        <p:spPr bwMode="auto">
          <a:xfrm>
            <a:off x="4309853" y="39433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70" name="Text Box 43">
            <a:extLst>
              <a:ext uri="{FF2B5EF4-FFF2-40B4-BE49-F238E27FC236}">
                <a16:creationId xmlns:a16="http://schemas.microsoft.com/office/drawing/2014/main" id="{2C514767-C31E-46E7-BC57-60182977B918}"/>
              </a:ext>
            </a:extLst>
          </p:cNvPr>
          <p:cNvSpPr txBox="1">
            <a:spLocks noChangeArrowheads="1"/>
          </p:cNvSpPr>
          <p:nvPr/>
        </p:nvSpPr>
        <p:spPr bwMode="auto">
          <a:xfrm>
            <a:off x="5305214" y="39433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1" name="Line 44">
            <a:extLst>
              <a:ext uri="{FF2B5EF4-FFF2-40B4-BE49-F238E27FC236}">
                <a16:creationId xmlns:a16="http://schemas.microsoft.com/office/drawing/2014/main" id="{64CF4154-BECB-4A28-8935-5D645792CC37}"/>
              </a:ext>
            </a:extLst>
          </p:cNvPr>
          <p:cNvSpPr>
            <a:spLocks noChangeShapeType="1"/>
          </p:cNvSpPr>
          <p:nvPr/>
        </p:nvSpPr>
        <p:spPr bwMode="auto">
          <a:xfrm flipH="1">
            <a:off x="4733715" y="36576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2" name="Line 45">
            <a:extLst>
              <a:ext uri="{FF2B5EF4-FFF2-40B4-BE49-F238E27FC236}">
                <a16:creationId xmlns:a16="http://schemas.microsoft.com/office/drawing/2014/main" id="{988C8E8A-C4A2-4158-B155-FCF702733DEC}"/>
              </a:ext>
            </a:extLst>
          </p:cNvPr>
          <p:cNvSpPr>
            <a:spLocks noChangeShapeType="1"/>
          </p:cNvSpPr>
          <p:nvPr/>
        </p:nvSpPr>
        <p:spPr bwMode="auto">
          <a:xfrm>
            <a:off x="5305215" y="36576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3" name="Text Box 46">
            <a:extLst>
              <a:ext uri="{FF2B5EF4-FFF2-40B4-BE49-F238E27FC236}">
                <a16:creationId xmlns:a16="http://schemas.microsoft.com/office/drawing/2014/main" id="{95E94F99-177F-4342-BE8E-1B113D915DD7}"/>
              </a:ext>
            </a:extLst>
          </p:cNvPr>
          <p:cNvSpPr txBox="1">
            <a:spLocks noChangeArrowheads="1"/>
          </p:cNvSpPr>
          <p:nvPr/>
        </p:nvSpPr>
        <p:spPr bwMode="auto">
          <a:xfrm>
            <a:off x="6162465" y="39433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Text Box 47">
            <a:extLst>
              <a:ext uri="{FF2B5EF4-FFF2-40B4-BE49-F238E27FC236}">
                <a16:creationId xmlns:a16="http://schemas.microsoft.com/office/drawing/2014/main" id="{C1E90949-3810-4F11-B4AD-DB39748CEA80}"/>
              </a:ext>
            </a:extLst>
          </p:cNvPr>
          <p:cNvSpPr txBox="1">
            <a:spLocks noChangeArrowheads="1"/>
          </p:cNvSpPr>
          <p:nvPr/>
        </p:nvSpPr>
        <p:spPr bwMode="auto">
          <a:xfrm>
            <a:off x="7191165" y="39433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5" name="Line 48">
            <a:extLst>
              <a:ext uri="{FF2B5EF4-FFF2-40B4-BE49-F238E27FC236}">
                <a16:creationId xmlns:a16="http://schemas.microsoft.com/office/drawing/2014/main" id="{243182D7-6862-4B3E-96AB-90C13CC0C3F2}"/>
              </a:ext>
            </a:extLst>
          </p:cNvPr>
          <p:cNvSpPr>
            <a:spLocks noChangeShapeType="1"/>
          </p:cNvSpPr>
          <p:nvPr/>
        </p:nvSpPr>
        <p:spPr bwMode="auto">
          <a:xfrm flipH="1">
            <a:off x="6619665" y="36576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Line 49">
            <a:extLst>
              <a:ext uri="{FF2B5EF4-FFF2-40B4-BE49-F238E27FC236}">
                <a16:creationId xmlns:a16="http://schemas.microsoft.com/office/drawing/2014/main" id="{E707C42C-710D-4D52-BA62-69D95D098806}"/>
              </a:ext>
            </a:extLst>
          </p:cNvPr>
          <p:cNvSpPr>
            <a:spLocks noChangeShapeType="1"/>
          </p:cNvSpPr>
          <p:nvPr/>
        </p:nvSpPr>
        <p:spPr bwMode="auto">
          <a:xfrm>
            <a:off x="7191165" y="36576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7" name="Line 37">
            <a:extLst>
              <a:ext uri="{FF2B5EF4-FFF2-40B4-BE49-F238E27FC236}">
                <a16:creationId xmlns:a16="http://schemas.microsoft.com/office/drawing/2014/main" id="{6756C3A7-A6B8-46D2-B6DC-9AFF29D8CBF9}"/>
              </a:ext>
            </a:extLst>
          </p:cNvPr>
          <p:cNvSpPr>
            <a:spLocks noChangeShapeType="1"/>
          </p:cNvSpPr>
          <p:nvPr/>
        </p:nvSpPr>
        <p:spPr bwMode="auto">
          <a:xfrm>
            <a:off x="7445482" y="3144882"/>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0" name="Rectangle 2">
            <a:extLst>
              <a:ext uri="{FF2B5EF4-FFF2-40B4-BE49-F238E27FC236}">
                <a16:creationId xmlns:a16="http://schemas.microsoft.com/office/drawing/2014/main" id="{D33CE04C-EC8F-4A88-94B2-A00B39A578BD}"/>
              </a:ext>
            </a:extLst>
          </p:cNvPr>
          <p:cNvSpPr>
            <a:spLocks noGrp="1" noChangeArrowheads="1"/>
          </p:cNvSpPr>
          <p:nvPr>
            <p:ph type="title"/>
          </p:nvPr>
        </p:nvSpPr>
        <p:spPr>
          <a:xfrm>
            <a:off x="266700" y="4560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Binary Tree Terminology</a:t>
            </a:r>
          </a:p>
        </p:txBody>
      </p:sp>
      <p:sp>
        <p:nvSpPr>
          <p:cNvPr id="38" name="Rectangle 37">
            <a:extLst>
              <a:ext uri="{FF2B5EF4-FFF2-40B4-BE49-F238E27FC236}">
                <a16:creationId xmlns:a16="http://schemas.microsoft.com/office/drawing/2014/main" id="{89AB3698-F28F-4F1F-A973-813765B8D8EC}"/>
              </a:ext>
            </a:extLst>
          </p:cNvPr>
          <p:cNvSpPr/>
          <p:nvPr/>
        </p:nvSpPr>
        <p:spPr>
          <a:xfrm>
            <a:off x="6333915" y="1901419"/>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3633529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800100" y="1200151"/>
            <a:ext cx="7543800" cy="3505199"/>
          </a:xfrm>
        </p:spPr>
        <p:txBody>
          <a:bodyPr/>
          <a:lstStyle/>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As a tree becomes taller and thinner, this efficiency falls off.</a:t>
            </a:r>
          </a:p>
          <a:p>
            <a:pPr lvl="1"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In the worst case, it is the same as searching a linked list with the same number of nodes </a:t>
            </a: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 O</a:t>
            </a:r>
            <a:r>
              <a:rPr lang="en-US" dirty="0">
                <a:solidFill>
                  <a:schemeClr val="tx1">
                    <a:lumMod val="95000"/>
                    <a:lumOff val="5000"/>
                  </a:schemeClr>
                </a:solidFill>
              </a:rPr>
              <a:t>(</a:t>
            </a:r>
            <a:r>
              <a:rPr lang="en-US" i="1" dirty="0">
                <a:solidFill>
                  <a:schemeClr val="tx1">
                    <a:lumMod val="95000"/>
                    <a:lumOff val="5000"/>
                  </a:schemeClr>
                </a:solidFill>
              </a:rPr>
              <a:t>n</a:t>
            </a:r>
            <a:r>
              <a:rPr lang="en-US" dirty="0">
                <a:solidFill>
                  <a:schemeClr val="tx1">
                    <a:lumMod val="95000"/>
                    <a:lumOff val="5000"/>
                  </a:schemeClr>
                </a:solidFill>
              </a:rPr>
              <a:t>), </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Maintaining a tree so that it remains short and flat as nodes are added, is known as </a:t>
            </a:r>
            <a:r>
              <a:rPr lang="en-US" sz="2400" i="1" dirty="0">
                <a:solidFill>
                  <a:schemeClr val="tx1">
                    <a:lumMod val="95000"/>
                    <a:lumOff val="5000"/>
                  </a:schemeClr>
                </a:solidFill>
                <a:latin typeface="Arial" panose="020B0604020202020204" pitchFamily="34" charset="0"/>
                <a:cs typeface="Arial" panose="020B0604020202020204" pitchFamily="34" charset="0"/>
              </a:rPr>
              <a:t>balancing the tree</a:t>
            </a:r>
            <a:r>
              <a:rPr lang="en-US" sz="2400" dirty="0">
                <a:solidFill>
                  <a:schemeClr val="tx1">
                    <a:lumMod val="95000"/>
                    <a:lumOff val="5000"/>
                  </a:schemeClr>
                </a:solidFill>
                <a:latin typeface="Arial" panose="020B0604020202020204" pitchFamily="34" charset="0"/>
                <a:cs typeface="Arial" panose="020B0604020202020204" pitchFamily="34" charset="0"/>
              </a:rPr>
              <a:t>, and a tree maintained in this manner is called a </a:t>
            </a:r>
            <a:r>
              <a:rPr lang="en-US" sz="2400" i="1" dirty="0">
                <a:solidFill>
                  <a:schemeClr val="tx1">
                    <a:lumMod val="95000"/>
                    <a:lumOff val="5000"/>
                  </a:schemeClr>
                </a:solidFill>
                <a:latin typeface="Arial" panose="020B0604020202020204" pitchFamily="34" charset="0"/>
                <a:cs typeface="Arial" panose="020B0604020202020204" pitchFamily="34" charset="0"/>
              </a:rPr>
              <a:t>balanced tree.</a:t>
            </a:r>
          </a:p>
        </p:txBody>
      </p:sp>
      <p:sp>
        <p:nvSpPr>
          <p:cNvPr id="6" name="Rectangle 2">
            <a:extLst>
              <a:ext uri="{FF2B5EF4-FFF2-40B4-BE49-F238E27FC236}">
                <a16:creationId xmlns:a16="http://schemas.microsoft.com/office/drawing/2014/main" id="{193B8960-1DAE-4559-9120-21A02A767002}"/>
              </a:ext>
            </a:extLst>
          </p:cNvPr>
          <p:cNvSpPr>
            <a:spLocks noGrp="1" noChangeArrowheads="1"/>
          </p:cNvSpPr>
          <p:nvPr>
            <p:ph type="title"/>
          </p:nvPr>
        </p:nvSpPr>
        <p:spPr>
          <a:xfrm>
            <a:off x="457200" y="342900"/>
            <a:ext cx="8229600" cy="857250"/>
          </a:xfrm>
        </p:spPr>
        <p:txBody>
          <a:bodyPr/>
          <a:lstStyle/>
          <a:p>
            <a:pPr eaLnBrk="1" hangingPunct="1"/>
            <a:r>
              <a:rPr lang="en-US" sz="2800" dirty="0">
                <a:latin typeface="Century Gothic" panose="020B0502020202020204" pitchFamily="34" charset="0"/>
              </a:rPr>
              <a:t>Efficiency of Binary Search Trees</a:t>
            </a:r>
          </a:p>
        </p:txBody>
      </p:sp>
    </p:spTree>
    <p:extLst>
      <p:ext uri="{BB962C8B-B14F-4D97-AF65-F5344CB8AC3E}">
        <p14:creationId xmlns:p14="http://schemas.microsoft.com/office/powerpoint/2010/main" val="15755455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285750"/>
            <a:ext cx="8229600" cy="857250"/>
          </a:xfrm>
        </p:spPr>
        <p:txBody>
          <a:bodyPr/>
          <a:lstStyle/>
          <a:p>
            <a:pPr eaLnBrk="1" hangingPunct="1"/>
            <a:r>
              <a:rPr lang="en-US" sz="2800" dirty="0">
                <a:latin typeface="Century Gothic" panose="020B0502020202020204" pitchFamily="34" charset="0"/>
              </a:rPr>
              <a:t>How Do Trees Become Unbalanced?</a:t>
            </a:r>
          </a:p>
        </p:txBody>
      </p:sp>
      <p:sp>
        <p:nvSpPr>
          <p:cNvPr id="185347" name="Rectangle 3"/>
          <p:cNvSpPr>
            <a:spLocks noGrp="1" noChangeArrowheads="1"/>
          </p:cNvSpPr>
          <p:nvPr>
            <p:ph type="body" idx="1"/>
          </p:nvPr>
        </p:nvSpPr>
        <p:spPr>
          <a:xfrm>
            <a:off x="838200" y="1200150"/>
            <a:ext cx="7467600" cy="3429000"/>
          </a:xfrm>
        </p:spPr>
        <p:txBody>
          <a:bodyPr/>
          <a:lstStyle/>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Notice that the first element entered in a tree becomes its root.</a:t>
            </a:r>
          </a:p>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What happens if we enter elements in ascending order (say “A”, “B”, “C”, “D”, “E”. “F”, and “G”)?</a:t>
            </a:r>
          </a:p>
          <a:p>
            <a:pPr eaLnBrk="1" hangingPunct="1">
              <a:spcBef>
                <a:spcPts val="1800"/>
              </a:spcBef>
            </a:pPr>
            <a:r>
              <a:rPr lang="en-US" dirty="0">
                <a:solidFill>
                  <a:schemeClr val="tx1">
                    <a:lumMod val="95000"/>
                    <a:lumOff val="5000"/>
                  </a:schemeClr>
                </a:solidFill>
                <a:latin typeface="Arial" panose="020B0604020202020204" pitchFamily="34" charset="0"/>
                <a:cs typeface="Arial" panose="020B0604020202020204" pitchFamily="34" charset="0"/>
              </a:rPr>
              <a:t>How would we rebalance this tree?</a:t>
            </a:r>
          </a:p>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What happens if we enter elements in descending order?</a:t>
            </a:r>
          </a:p>
        </p:txBody>
      </p:sp>
    </p:spTree>
    <p:extLst>
      <p:ext uri="{BB962C8B-B14F-4D97-AF65-F5344CB8AC3E}">
        <p14:creationId xmlns:p14="http://schemas.microsoft.com/office/powerpoint/2010/main" val="3859929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1371600" y="438150"/>
            <a:ext cx="6400800" cy="4343400"/>
          </a:xfrm>
        </p:spPr>
        <p:txBody>
          <a:bodyPr wrap="none"/>
          <a:lstStyle/>
          <a:p>
            <a:pPr marL="0" indent="0" eaLnBrk="1" hangingPunct="1">
              <a:lnSpc>
                <a:spcPct val="90000"/>
              </a:lnSpc>
              <a:spcBef>
                <a:spcPts val="0"/>
              </a:spcBef>
              <a:buNone/>
              <a:tabLst>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A                      </a:t>
            </a:r>
            <a:r>
              <a:rPr lang="en-US" sz="2400" dirty="0">
                <a:solidFill>
                  <a:srgbClr val="FFFF99"/>
                </a:solidFill>
                <a:effectLst>
                  <a:outerShdw blurRad="38100" dist="38100" dir="2700000" algn="ctr" rotWithShape="0">
                    <a:schemeClr val="tx1"/>
                  </a:outerShdw>
                </a:effectLst>
                <a:latin typeface="Arial" panose="020B0604020202020204" pitchFamily="34" charset="0"/>
                <a:cs typeface="Arial" panose="020B0604020202020204" pitchFamily="34" charset="0"/>
              </a:rPr>
              <a:t>                               </a:t>
            </a: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G</a:t>
            </a:r>
          </a:p>
          <a:p>
            <a:pPr marL="0" indent="0" eaLnBrk="1" hangingPunct="1">
              <a:lnSpc>
                <a:spcPct val="90000"/>
              </a:lnSpc>
              <a:spcBef>
                <a:spcPts val="0"/>
              </a:spcBef>
              <a:buNone/>
              <a:tabLst>
                <a:tab pos="6175375"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a:t>
            </a: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a:t>
            </a: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B                                                           F</a:t>
            </a:r>
          </a:p>
          <a:p>
            <a:pPr marL="0" indent="0" eaLnBrk="1" hangingPunct="1">
              <a:lnSpc>
                <a:spcPct val="90000"/>
              </a:lnSpc>
              <a:spcBef>
                <a:spcPts val="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a:t>
            </a: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C                                                     E</a:t>
            </a:r>
          </a:p>
          <a:p>
            <a:pPr marL="0" indent="0" eaLnBrk="1" hangingPunct="1">
              <a:lnSpc>
                <a:spcPct val="90000"/>
              </a:lnSpc>
              <a:spcBef>
                <a:spcPts val="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a:t>
            </a: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D                                               </a:t>
            </a:r>
            <a:r>
              <a:rPr lang="en-US" sz="2400" dirty="0" err="1">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D</a:t>
            </a: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eaLnBrk="1" hangingPunct="1">
              <a:lnSpc>
                <a:spcPct val="90000"/>
              </a:lnSpc>
              <a:spcBef>
                <a:spcPts val="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a:t>
            </a: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E                                         C</a:t>
            </a:r>
          </a:p>
          <a:p>
            <a:pPr marL="0" indent="0" eaLnBrk="1" hangingPunct="1">
              <a:lnSpc>
                <a:spcPct val="90000"/>
              </a:lnSpc>
              <a:spcBef>
                <a:spcPts val="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a:t>
            </a: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F                                    B</a:t>
            </a:r>
          </a:p>
          <a:p>
            <a:pPr marL="0" indent="0" eaLnBrk="1" hangingPunct="1">
              <a:lnSpc>
                <a:spcPct val="90000"/>
              </a:lnSpc>
              <a:spcBef>
                <a:spcPts val="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a:t>
            </a: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G                               A</a:t>
            </a:r>
          </a:p>
        </p:txBody>
      </p:sp>
      <p:sp>
        <p:nvSpPr>
          <p:cNvPr id="3" name="Rectangle 2"/>
          <p:cNvSpPr/>
          <p:nvPr/>
        </p:nvSpPr>
        <p:spPr>
          <a:xfrm>
            <a:off x="304800" y="2108343"/>
            <a:ext cx="15240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ascending</a:t>
            </a:r>
          </a:p>
          <a:p>
            <a:pPr algn="ctr"/>
            <a:r>
              <a:rPr lang="en-US" sz="2000" dirty="0">
                <a:solidFill>
                  <a:schemeClr val="bg1"/>
                </a:solidFill>
                <a:latin typeface="Arial" panose="020B0604020202020204" pitchFamily="34" charset="0"/>
                <a:cs typeface="Arial" panose="020B0604020202020204" pitchFamily="34" charset="0"/>
              </a:rPr>
              <a:t>order</a:t>
            </a:r>
          </a:p>
        </p:txBody>
      </p:sp>
      <p:sp>
        <p:nvSpPr>
          <p:cNvPr id="6" name="Rectangle 5"/>
          <p:cNvSpPr/>
          <p:nvPr/>
        </p:nvSpPr>
        <p:spPr>
          <a:xfrm>
            <a:off x="7010400" y="2108343"/>
            <a:ext cx="16764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descending</a:t>
            </a:r>
          </a:p>
          <a:p>
            <a:pPr algn="ctr"/>
            <a:r>
              <a:rPr lang="en-US" sz="2000" dirty="0">
                <a:solidFill>
                  <a:schemeClr val="bg1"/>
                </a:solidFill>
                <a:latin typeface="Arial" panose="020B0604020202020204" pitchFamily="34" charset="0"/>
                <a:cs typeface="Arial" panose="020B0604020202020204" pitchFamily="34" charset="0"/>
              </a:rPr>
              <a:t>order</a:t>
            </a:r>
          </a:p>
        </p:txBody>
      </p:sp>
      <p:sp>
        <p:nvSpPr>
          <p:cNvPr id="7" name="Rectangle 2"/>
          <p:cNvSpPr>
            <a:spLocks noGrp="1" noChangeArrowheads="1"/>
          </p:cNvSpPr>
          <p:nvPr>
            <p:ph type="title"/>
          </p:nvPr>
        </p:nvSpPr>
        <p:spPr>
          <a:xfrm>
            <a:off x="457200" y="133350"/>
            <a:ext cx="8229600" cy="857250"/>
          </a:xfrm>
        </p:spPr>
        <p:txBody>
          <a:bodyPr/>
          <a:lstStyle/>
          <a:p>
            <a:pPr eaLnBrk="1" hangingPunct="1"/>
            <a:r>
              <a:rPr lang="en-US" sz="2800" dirty="0">
                <a:solidFill>
                  <a:srgbClr val="FFFF99"/>
                </a:solidFill>
                <a:latin typeface="Century Gothic" panose="020B0502020202020204" pitchFamily="34" charset="0"/>
              </a:rPr>
              <a:t>Unbalanced</a:t>
            </a:r>
          </a:p>
        </p:txBody>
      </p:sp>
      <p:sp>
        <p:nvSpPr>
          <p:cNvPr id="10" name="Rectangle: Rounded Corners 9">
            <a:extLst>
              <a:ext uri="{FF2B5EF4-FFF2-40B4-BE49-F238E27FC236}">
                <a16:creationId xmlns:a16="http://schemas.microsoft.com/office/drawing/2014/main" id="{FBA73B52-4B7C-47BC-9692-E2DAE867CB8B}"/>
              </a:ext>
            </a:extLst>
          </p:cNvPr>
          <p:cNvSpPr/>
          <p:nvPr/>
        </p:nvSpPr>
        <p:spPr>
          <a:xfrm>
            <a:off x="3429000" y="1295400"/>
            <a:ext cx="2362199" cy="1092965"/>
          </a:xfrm>
          <a:prstGeom prst="round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Each tree has </a:t>
            </a:r>
            <a:r>
              <a:rPr lang="en-US" sz="2400" dirty="0">
                <a:solidFill>
                  <a:schemeClr val="bg1"/>
                </a:solidFill>
              </a:rPr>
              <a:t>7</a:t>
            </a:r>
            <a:r>
              <a:rPr lang="en-US" sz="2200" dirty="0">
                <a:solidFill>
                  <a:schemeClr val="bg1"/>
                </a:solidFill>
              </a:rPr>
              <a:t>  levels </a:t>
            </a:r>
          </a:p>
          <a:p>
            <a:pPr algn="ctr"/>
            <a:r>
              <a:rPr lang="en-US" sz="2200" dirty="0">
                <a:solidFill>
                  <a:schemeClr val="bg1"/>
                </a:solidFill>
              </a:rPr>
              <a:t>(height = 7)</a:t>
            </a:r>
          </a:p>
        </p:txBody>
      </p:sp>
      <p:sp>
        <p:nvSpPr>
          <p:cNvPr id="11" name="Rectangle: Rounded Corners 10">
            <a:extLst>
              <a:ext uri="{FF2B5EF4-FFF2-40B4-BE49-F238E27FC236}">
                <a16:creationId xmlns:a16="http://schemas.microsoft.com/office/drawing/2014/main" id="{8F60C9BC-5C55-48AF-841B-97E71429E543}"/>
              </a:ext>
            </a:extLst>
          </p:cNvPr>
          <p:cNvSpPr/>
          <p:nvPr/>
        </p:nvSpPr>
        <p:spPr>
          <a:xfrm>
            <a:off x="3662760" y="3312819"/>
            <a:ext cx="1886417" cy="513520"/>
          </a:xfrm>
          <a:prstGeom prst="round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Average:  </a:t>
            </a:r>
            <a:r>
              <a:rPr lang="en-US" sz="2400" dirty="0">
                <a:solidFill>
                  <a:schemeClr val="bg1"/>
                </a:solidFill>
              </a:rPr>
              <a:t>4</a:t>
            </a:r>
          </a:p>
        </p:txBody>
      </p:sp>
    </p:spTree>
    <p:extLst>
      <p:ext uri="{BB962C8B-B14F-4D97-AF65-F5344CB8AC3E}">
        <p14:creationId xmlns:p14="http://schemas.microsoft.com/office/powerpoint/2010/main" val="35536317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1371600" y="400050"/>
            <a:ext cx="6400800" cy="3429000"/>
          </a:xfrm>
        </p:spPr>
        <p:txBody>
          <a:bodyPr wrap="none"/>
          <a:lstStyle/>
          <a:p>
            <a:pPr marL="0" indent="0" algn="ctr" eaLnBrk="1" hangingPunct="1">
              <a:lnSpc>
                <a:spcPct val="90000"/>
              </a:lnSpc>
              <a:spcBef>
                <a:spcPts val="1200"/>
              </a:spcBef>
              <a:buNone/>
              <a:tabLst>
                <a:tab pos="3030538" algn="l"/>
                <a:tab pos="6113463" algn="r"/>
              </a:tabLst>
            </a:pPr>
            <a:r>
              <a:rPr lang="en-US" sz="2800" dirty="0">
                <a:solidFill>
                  <a:srgbClr val="FFFF99"/>
                </a:solidFill>
                <a:latin typeface="Century Gothic" panose="020B0502020202020204" pitchFamily="34" charset="0"/>
                <a:cs typeface="Arial" panose="020B0604020202020204" pitchFamily="34" charset="0"/>
              </a:rPr>
              <a:t>A Balanced Tree</a:t>
            </a:r>
          </a:p>
          <a:p>
            <a:pPr marL="0" indent="0" eaLnBrk="1" hangingPunct="1">
              <a:lnSpc>
                <a:spcPct val="90000"/>
              </a:lnSpc>
              <a:spcBef>
                <a:spcPts val="0"/>
              </a:spcBef>
              <a:buNone/>
              <a:tabLst>
                <a:tab pos="3030538" algn="l"/>
                <a:tab pos="6113463" algn="r"/>
              </a:tabLst>
            </a:pP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eaLnBrk="1" hangingPunct="1">
              <a:lnSpc>
                <a:spcPct val="90000"/>
              </a:lnSpc>
              <a:spcBef>
                <a:spcPts val="0"/>
              </a:spcBef>
              <a:buNone/>
              <a:tabLst>
                <a:tab pos="3030538" algn="l"/>
                <a:tab pos="6113463" algn="r"/>
              </a:tabLst>
            </a:pP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D  </a:t>
            </a:r>
          </a:p>
          <a:p>
            <a:pPr marL="0" indent="0" eaLnBrk="1" hangingPunct="1">
              <a:lnSpc>
                <a:spcPct val="90000"/>
              </a:lnSpc>
              <a:spcBef>
                <a:spcPts val="60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  </a:t>
            </a:r>
          </a:p>
          <a:p>
            <a:pPr marL="0" indent="0" eaLnBrk="1" hangingPunct="1">
              <a:lnSpc>
                <a:spcPct val="90000"/>
              </a:lnSpc>
              <a:spcBef>
                <a:spcPts val="60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B          F  </a:t>
            </a:r>
          </a:p>
          <a:p>
            <a:pPr marL="0" indent="0" eaLnBrk="1" hangingPunct="1">
              <a:lnSpc>
                <a:spcPct val="90000"/>
              </a:lnSpc>
              <a:spcBef>
                <a:spcPts val="60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      /     \</a:t>
            </a:r>
          </a:p>
          <a:p>
            <a:pPr marL="0" indent="0" eaLnBrk="1" hangingPunct="1">
              <a:lnSpc>
                <a:spcPct val="90000"/>
              </a:lnSpc>
              <a:spcBef>
                <a:spcPts val="60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A     C   E      G</a:t>
            </a:r>
          </a:p>
        </p:txBody>
      </p:sp>
      <p:sp>
        <p:nvSpPr>
          <p:cNvPr id="6" name="Rectangle: Rounded Corners 5">
            <a:extLst>
              <a:ext uri="{FF2B5EF4-FFF2-40B4-BE49-F238E27FC236}">
                <a16:creationId xmlns:a16="http://schemas.microsoft.com/office/drawing/2014/main" id="{573DA15E-1D82-40B6-87EE-1C6F20B6CFDA}"/>
              </a:ext>
            </a:extLst>
          </p:cNvPr>
          <p:cNvSpPr/>
          <p:nvPr/>
        </p:nvSpPr>
        <p:spPr>
          <a:xfrm>
            <a:off x="6019800" y="1657350"/>
            <a:ext cx="1886417" cy="1224654"/>
          </a:xfrm>
          <a:prstGeom prst="round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Tree has only  </a:t>
            </a:r>
            <a:r>
              <a:rPr lang="en-US" sz="2400" dirty="0">
                <a:solidFill>
                  <a:schemeClr val="bg1"/>
                </a:solidFill>
              </a:rPr>
              <a:t>3</a:t>
            </a:r>
            <a:r>
              <a:rPr lang="en-US" sz="2200" dirty="0">
                <a:solidFill>
                  <a:schemeClr val="bg1"/>
                </a:solidFill>
              </a:rPr>
              <a:t>  levels</a:t>
            </a:r>
          </a:p>
          <a:p>
            <a:pPr algn="ctr"/>
            <a:r>
              <a:rPr lang="en-US" sz="2200" dirty="0">
                <a:solidFill>
                  <a:schemeClr val="bg1"/>
                </a:solidFill>
              </a:rPr>
              <a:t>(height = 2)</a:t>
            </a:r>
          </a:p>
        </p:txBody>
      </p:sp>
      <p:sp>
        <p:nvSpPr>
          <p:cNvPr id="8" name="Rectangle: Rounded Corners 7">
            <a:extLst>
              <a:ext uri="{FF2B5EF4-FFF2-40B4-BE49-F238E27FC236}">
                <a16:creationId xmlns:a16="http://schemas.microsoft.com/office/drawing/2014/main" id="{4E038C3E-400A-4203-954C-A6F5D899D428}"/>
              </a:ext>
            </a:extLst>
          </p:cNvPr>
          <p:cNvSpPr/>
          <p:nvPr/>
        </p:nvSpPr>
        <p:spPr>
          <a:xfrm>
            <a:off x="3352800" y="3943350"/>
            <a:ext cx="1886417" cy="513520"/>
          </a:xfrm>
          <a:prstGeom prst="round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Average:  </a:t>
            </a:r>
            <a:r>
              <a:rPr lang="en-US" sz="2400" dirty="0">
                <a:solidFill>
                  <a:schemeClr val="bg1"/>
                </a:solidFill>
              </a:rPr>
              <a:t>2.42</a:t>
            </a:r>
          </a:p>
        </p:txBody>
      </p:sp>
    </p:spTree>
    <p:extLst>
      <p:ext uri="{BB962C8B-B14F-4D97-AF65-F5344CB8AC3E}">
        <p14:creationId xmlns:p14="http://schemas.microsoft.com/office/powerpoint/2010/main" val="7086131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438150"/>
            <a:ext cx="6019800" cy="857250"/>
          </a:xfrm>
        </p:spPr>
        <p:txBody>
          <a:bodyPr/>
          <a:lstStyle/>
          <a:p>
            <a:pPr eaLnBrk="1" hangingPunct="1"/>
            <a:r>
              <a:rPr lang="en-US" sz="2800" dirty="0">
                <a:latin typeface="Century Gothic" panose="020B0502020202020204" pitchFamily="34" charset="0"/>
              </a:rPr>
              <a:t>How To Balance A Tree</a:t>
            </a:r>
          </a:p>
        </p:txBody>
      </p:sp>
      <p:sp>
        <p:nvSpPr>
          <p:cNvPr id="185347" name="Rectangle 3"/>
          <p:cNvSpPr>
            <a:spLocks noGrp="1" noChangeArrowheads="1"/>
          </p:cNvSpPr>
          <p:nvPr>
            <p:ph type="body" idx="1"/>
          </p:nvPr>
        </p:nvSpPr>
        <p:spPr>
          <a:xfrm>
            <a:off x="838200" y="1200150"/>
            <a:ext cx="7467600" cy="3429000"/>
          </a:xfrm>
        </p:spPr>
        <p:txBody>
          <a:bodyPr/>
          <a:lstStyle/>
          <a:p>
            <a:pPr marL="0" indent="0" eaLnBrk="1" hangingPunct="1">
              <a:spcBef>
                <a:spcPts val="18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Suppose we have 7 elements that we </a:t>
            </a:r>
          </a:p>
          <a:p>
            <a:pPr marL="0" indent="0" eaLnBrk="1" hangingPunct="1">
              <a:spcBef>
                <a:spcPts val="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want to enter in a binary tree.</a:t>
            </a:r>
          </a:p>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How can we determine what a balanced tree would look like?</a:t>
            </a:r>
          </a:p>
          <a:p>
            <a:pPr eaLnBrk="1" hangingPunct="1">
              <a:spcBef>
                <a:spcPts val="1800"/>
              </a:spcBef>
            </a:pPr>
            <a:r>
              <a:rPr lang="en-US" sz="2400" dirty="0">
                <a:solidFill>
                  <a:schemeClr val="tx1">
                    <a:lumMod val="95000"/>
                    <a:lumOff val="5000"/>
                  </a:schemeClr>
                </a:solidFill>
                <a:latin typeface="Arial" panose="020B0604020202020204" pitchFamily="34" charset="0"/>
                <a:cs typeface="Arial" panose="020B0604020202020204" pitchFamily="34" charset="0"/>
              </a:rPr>
              <a:t>We can determine that a tree with 7 nodes does not need more than 3 levels:</a:t>
            </a:r>
          </a:p>
          <a:p>
            <a:pPr marL="0" indent="0" algn="ctr" eaLnBrk="1" hangingPunct="1">
              <a:spcBef>
                <a:spcPts val="18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1 + 2 + 4 = 2</a:t>
            </a:r>
            <a:r>
              <a:rPr lang="en-US" sz="2400" baseline="30000" dirty="0">
                <a:solidFill>
                  <a:schemeClr val="tx1">
                    <a:lumMod val="95000"/>
                    <a:lumOff val="5000"/>
                  </a:schemeClr>
                </a:solidFill>
                <a:latin typeface="Arial" panose="020B0604020202020204" pitchFamily="34" charset="0"/>
                <a:cs typeface="Arial" panose="020B0604020202020204" pitchFamily="34" charset="0"/>
              </a:rPr>
              <a:t>n </a:t>
            </a:r>
            <a:r>
              <a:rPr lang="en-US" sz="2400" dirty="0">
                <a:solidFill>
                  <a:schemeClr val="tx1">
                    <a:lumMod val="95000"/>
                    <a:lumOff val="5000"/>
                  </a:schemeClr>
                </a:solidFill>
                <a:latin typeface="Arial" panose="020B0604020202020204" pitchFamily="34" charset="0"/>
                <a:cs typeface="Arial" panose="020B0604020202020204" pitchFamily="34" charset="0"/>
              </a:rPr>
              <a:t>- 1</a:t>
            </a:r>
            <a:r>
              <a:rPr lang="en-US" sz="2400" baseline="30000" dirty="0">
                <a:solidFill>
                  <a:schemeClr val="tx1">
                    <a:lumMod val="95000"/>
                    <a:lumOff val="5000"/>
                  </a:schemeClr>
                </a:solidFill>
                <a:latin typeface="Arial" panose="020B0604020202020204" pitchFamily="34" charset="0"/>
                <a:cs typeface="Arial" panose="020B0604020202020204" pitchFamily="34" charset="0"/>
              </a:rPr>
              <a:t> </a:t>
            </a:r>
            <a:r>
              <a:rPr lang="en-US" sz="2400" dirty="0">
                <a:solidFill>
                  <a:schemeClr val="tx1">
                    <a:lumMod val="95000"/>
                    <a:lumOff val="5000"/>
                  </a:schemeClr>
                </a:solidFill>
                <a:latin typeface="Arial" panose="020B0604020202020204" pitchFamily="34" charset="0"/>
                <a:cs typeface="Arial" panose="020B0604020202020204" pitchFamily="34" charset="0"/>
              </a:rPr>
              <a:t>= 7</a:t>
            </a:r>
          </a:p>
          <a:p>
            <a:pPr eaLnBrk="1" hangingPunct="1">
              <a:spcBef>
                <a:spcPts val="1800"/>
              </a:spcBef>
            </a:pP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21E000A-61E3-4949-9E6B-A80913427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09550"/>
            <a:ext cx="2165894" cy="1612900"/>
          </a:xfrm>
          <a:prstGeom prst="rect">
            <a:avLst/>
          </a:prstGeom>
        </p:spPr>
      </p:pic>
    </p:spTree>
    <p:extLst>
      <p:ext uri="{BB962C8B-B14F-4D97-AF65-F5344CB8AC3E}">
        <p14:creationId xmlns:p14="http://schemas.microsoft.com/office/powerpoint/2010/main" val="39249003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1235896" y="285750"/>
            <a:ext cx="6400800" cy="4610100"/>
          </a:xfrm>
        </p:spPr>
        <p:txBody>
          <a:bodyPr wrap="none"/>
          <a:lstStyle/>
          <a:p>
            <a:pPr marL="0" indent="0" algn="ctr" eaLnBrk="1" hangingPunct="1">
              <a:lnSpc>
                <a:spcPct val="90000"/>
              </a:lnSpc>
              <a:spcBef>
                <a:spcPts val="0"/>
              </a:spcBef>
              <a:buNone/>
              <a:tabLst>
                <a:tab pos="3030538" algn="l"/>
                <a:tab pos="6113463" algn="r"/>
              </a:tabLst>
            </a:pPr>
            <a:r>
              <a:rPr lang="en-US" dirty="0">
                <a:solidFill>
                  <a:srgbClr val="FFFF99"/>
                </a:solidFill>
                <a:latin typeface="Century Gothic" panose="020B0502020202020204" pitchFamily="34" charset="0"/>
                <a:cs typeface="Arial" panose="020B0604020202020204" pitchFamily="34" charset="0"/>
              </a:rPr>
              <a:t>Determining Structure Using </a:t>
            </a:r>
            <a:r>
              <a:rPr lang="en-US" dirty="0" err="1">
                <a:solidFill>
                  <a:srgbClr val="FFFF99"/>
                </a:solidFill>
                <a:latin typeface="Century Gothic" panose="020B0502020202020204" pitchFamily="34" charset="0"/>
                <a:cs typeface="Arial" panose="020B0604020202020204" pitchFamily="34" charset="0"/>
              </a:rPr>
              <a:t>Inorder</a:t>
            </a:r>
            <a:endParaRPr lang="en-US" dirty="0">
              <a:solidFill>
                <a:srgbClr val="FFFF99"/>
              </a:solidFill>
              <a:latin typeface="Century Gothic" panose="020B0502020202020204" pitchFamily="34" charset="0"/>
              <a:cs typeface="Arial" panose="020B0604020202020204" pitchFamily="34" charset="0"/>
            </a:endParaRPr>
          </a:p>
          <a:p>
            <a:pPr marL="0" indent="0" algn="ctr" eaLnBrk="1" hangingPunct="1">
              <a:lnSpc>
                <a:spcPct val="90000"/>
              </a:lnSpc>
              <a:spcBef>
                <a:spcPts val="0"/>
              </a:spcBef>
              <a:buNone/>
              <a:tabLst>
                <a:tab pos="3030538" algn="l"/>
                <a:tab pos="6113463" algn="r"/>
              </a:tabLst>
            </a:pPr>
            <a:r>
              <a:rPr lang="en-US" sz="2400" dirty="0">
                <a:solidFill>
                  <a:schemeClr val="bg1"/>
                </a:solidFill>
                <a:latin typeface="Arial" panose="020B0604020202020204" pitchFamily="34" charset="0"/>
                <a:cs typeface="Arial" panose="020B0604020202020204" pitchFamily="34" charset="0"/>
              </a:rPr>
              <a:t>A balanced binary tree with 7 nodes</a:t>
            </a:r>
          </a:p>
          <a:p>
            <a:pPr marL="0" indent="0" eaLnBrk="1" hangingPunct="1">
              <a:lnSpc>
                <a:spcPct val="90000"/>
              </a:lnSpc>
              <a:spcBef>
                <a:spcPts val="0"/>
              </a:spcBef>
              <a:buNone/>
              <a:tabLst>
                <a:tab pos="3030538" algn="l"/>
                <a:tab pos="6113463" algn="r"/>
              </a:tabLst>
            </a:pP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eaLnBrk="1" hangingPunct="1">
              <a:lnSpc>
                <a:spcPct val="90000"/>
              </a:lnSpc>
              <a:spcBef>
                <a:spcPts val="0"/>
              </a:spcBef>
              <a:buNone/>
              <a:tabLst>
                <a:tab pos="3030538" algn="l"/>
                <a:tab pos="6113463" algn="r"/>
              </a:tabLst>
            </a:pP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eaLnBrk="1" hangingPunct="1">
              <a:lnSpc>
                <a:spcPct val="90000"/>
              </a:lnSpc>
              <a:spcBef>
                <a:spcPts val="0"/>
              </a:spcBef>
              <a:buNone/>
              <a:tabLst>
                <a:tab pos="3030538" algn="l"/>
                <a:tab pos="6113463" algn="r"/>
              </a:tabLst>
            </a:pPr>
            <a:endPar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eaLnBrk="1" hangingPunct="1">
              <a:lnSpc>
                <a:spcPct val="90000"/>
              </a:lnSpc>
              <a:spcBef>
                <a:spcPts val="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D  </a:t>
            </a:r>
          </a:p>
          <a:p>
            <a:pPr marL="0" indent="0" eaLnBrk="1" hangingPunct="1">
              <a:lnSpc>
                <a:spcPct val="90000"/>
              </a:lnSpc>
              <a:spcBef>
                <a:spcPts val="60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  </a:t>
            </a:r>
          </a:p>
          <a:p>
            <a:pPr marL="0" indent="0" eaLnBrk="1" hangingPunct="1">
              <a:lnSpc>
                <a:spcPct val="90000"/>
              </a:lnSpc>
              <a:spcBef>
                <a:spcPts val="60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B          F  </a:t>
            </a:r>
          </a:p>
          <a:p>
            <a:pPr marL="0" indent="0" eaLnBrk="1" hangingPunct="1">
              <a:lnSpc>
                <a:spcPct val="90000"/>
              </a:lnSpc>
              <a:spcBef>
                <a:spcPts val="600"/>
              </a:spcBef>
              <a:buNone/>
              <a:tabLst>
                <a:tab pos="3030538" algn="l"/>
                <a:tab pos="6113463" algn="r"/>
              </a:tabLst>
            </a:pPr>
            <a:r>
              <a:rPr lang="en-US" sz="2400" dirty="0">
                <a:solidFill>
                  <a:srgbClr val="FFC000"/>
                </a:solidFill>
                <a:effectLst>
                  <a:outerShdw blurRad="38100" dist="38100" dir="2700000" algn="ctr" rotWithShape="0">
                    <a:schemeClr val="tx1"/>
                  </a:outerShdw>
                </a:effectLst>
                <a:latin typeface="Arial" panose="020B0604020202020204" pitchFamily="34" charset="0"/>
                <a:cs typeface="Arial" panose="020B0604020202020204" pitchFamily="34" charset="0"/>
              </a:rPr>
              <a:t>                          /    \      /     \</a:t>
            </a:r>
          </a:p>
          <a:p>
            <a:pPr marL="0" indent="0" eaLnBrk="1" hangingPunct="1">
              <a:lnSpc>
                <a:spcPct val="90000"/>
              </a:lnSpc>
              <a:spcBef>
                <a:spcPts val="600"/>
              </a:spcBef>
              <a:buNone/>
              <a:tabLst>
                <a:tab pos="3030538" algn="l"/>
                <a:tab pos="6113463" algn="r"/>
              </a:tabLst>
            </a:pPr>
            <a:r>
              <a:rPr lang="en-US" sz="2400" dirty="0">
                <a:solidFill>
                  <a:srgbClr val="FFFF00"/>
                </a:solidFill>
                <a:effectLst>
                  <a:outerShdw blurRad="38100" dist="38100" dir="2700000" algn="ctr" rotWithShape="0">
                    <a:schemeClr val="tx1"/>
                  </a:outerShdw>
                </a:effectLst>
                <a:latin typeface="Arial" panose="020B0604020202020204" pitchFamily="34" charset="0"/>
                <a:cs typeface="Arial" panose="020B0604020202020204" pitchFamily="34" charset="0"/>
              </a:rPr>
              <a:t>                        A     C   E      G</a:t>
            </a:r>
          </a:p>
        </p:txBody>
      </p:sp>
      <p:sp>
        <p:nvSpPr>
          <p:cNvPr id="2" name="Rectangle 1"/>
          <p:cNvSpPr/>
          <p:nvPr/>
        </p:nvSpPr>
        <p:spPr>
          <a:xfrm>
            <a:off x="2619483" y="3705118"/>
            <a:ext cx="533400"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r>
              <a:rPr lang="en-US" baseline="30000" dirty="0">
                <a:solidFill>
                  <a:schemeClr val="bg1"/>
                </a:solidFill>
              </a:rPr>
              <a:t>st</a:t>
            </a:r>
            <a:r>
              <a:rPr lang="en-US" dirty="0">
                <a:solidFill>
                  <a:schemeClr val="bg1"/>
                </a:solidFill>
              </a:rPr>
              <a:t> </a:t>
            </a:r>
          </a:p>
        </p:txBody>
      </p:sp>
      <p:sp>
        <p:nvSpPr>
          <p:cNvPr id="6" name="Rectangle 5"/>
          <p:cNvSpPr/>
          <p:nvPr/>
        </p:nvSpPr>
        <p:spPr>
          <a:xfrm>
            <a:off x="2710238" y="2482252"/>
            <a:ext cx="676383"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r>
              <a:rPr lang="en-US" baseline="30000" dirty="0">
                <a:solidFill>
                  <a:schemeClr val="bg1"/>
                </a:solidFill>
              </a:rPr>
              <a:t>nd</a:t>
            </a:r>
            <a:r>
              <a:rPr lang="en-US" dirty="0">
                <a:solidFill>
                  <a:schemeClr val="bg1"/>
                </a:solidFill>
              </a:rPr>
              <a:t> </a:t>
            </a:r>
          </a:p>
        </p:txBody>
      </p:sp>
      <p:sp>
        <p:nvSpPr>
          <p:cNvPr id="8" name="Rectangle 7"/>
          <p:cNvSpPr/>
          <p:nvPr/>
        </p:nvSpPr>
        <p:spPr>
          <a:xfrm>
            <a:off x="3558712" y="4086118"/>
            <a:ext cx="533400"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r>
              <a:rPr lang="en-US" baseline="30000" dirty="0">
                <a:solidFill>
                  <a:schemeClr val="bg1"/>
                </a:solidFill>
              </a:rPr>
              <a:t>rd</a:t>
            </a:r>
            <a:r>
              <a:rPr lang="en-US" dirty="0">
                <a:solidFill>
                  <a:schemeClr val="bg1"/>
                </a:solidFill>
              </a:rPr>
              <a:t> </a:t>
            </a:r>
          </a:p>
        </p:txBody>
      </p:sp>
      <p:sp>
        <p:nvSpPr>
          <p:cNvPr id="9" name="Rectangle 8"/>
          <p:cNvSpPr/>
          <p:nvPr/>
        </p:nvSpPr>
        <p:spPr>
          <a:xfrm>
            <a:off x="3997504" y="1419118"/>
            <a:ext cx="533400"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r>
              <a:rPr lang="en-US" baseline="30000" dirty="0">
                <a:solidFill>
                  <a:schemeClr val="bg1"/>
                </a:solidFill>
              </a:rPr>
              <a:t>th</a:t>
            </a:r>
            <a:r>
              <a:rPr lang="en-US" dirty="0">
                <a:solidFill>
                  <a:schemeClr val="bg1"/>
                </a:solidFill>
              </a:rPr>
              <a:t> </a:t>
            </a:r>
          </a:p>
        </p:txBody>
      </p:sp>
      <p:sp>
        <p:nvSpPr>
          <p:cNvPr id="10" name="Rectangle 9"/>
          <p:cNvSpPr/>
          <p:nvPr/>
        </p:nvSpPr>
        <p:spPr>
          <a:xfrm>
            <a:off x="4372083" y="4079055"/>
            <a:ext cx="533400"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r>
              <a:rPr lang="en-US" baseline="30000" dirty="0">
                <a:solidFill>
                  <a:schemeClr val="bg1"/>
                </a:solidFill>
              </a:rPr>
              <a:t>th</a:t>
            </a:r>
            <a:r>
              <a:rPr lang="en-US" dirty="0">
                <a:solidFill>
                  <a:schemeClr val="bg1"/>
                </a:solidFill>
              </a:rPr>
              <a:t> </a:t>
            </a:r>
          </a:p>
        </p:txBody>
      </p:sp>
      <p:sp>
        <p:nvSpPr>
          <p:cNvPr id="11" name="Rectangle 10"/>
          <p:cNvSpPr/>
          <p:nvPr/>
        </p:nvSpPr>
        <p:spPr>
          <a:xfrm>
            <a:off x="5075863" y="2503256"/>
            <a:ext cx="533400"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r>
              <a:rPr lang="en-US" baseline="30000" dirty="0">
                <a:solidFill>
                  <a:schemeClr val="bg1"/>
                </a:solidFill>
              </a:rPr>
              <a:t>th</a:t>
            </a:r>
            <a:r>
              <a:rPr lang="en-US" dirty="0">
                <a:solidFill>
                  <a:schemeClr val="bg1"/>
                </a:solidFill>
              </a:rPr>
              <a:t> </a:t>
            </a:r>
          </a:p>
        </p:txBody>
      </p:sp>
      <p:sp>
        <p:nvSpPr>
          <p:cNvPr id="12" name="Rectangle 11"/>
          <p:cNvSpPr/>
          <p:nvPr/>
        </p:nvSpPr>
        <p:spPr>
          <a:xfrm>
            <a:off x="5588288" y="3717747"/>
            <a:ext cx="533400" cy="4572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r>
              <a:rPr lang="en-US" baseline="30000" dirty="0">
                <a:solidFill>
                  <a:schemeClr val="bg1"/>
                </a:solidFill>
              </a:rPr>
              <a:t>th</a:t>
            </a:r>
            <a:r>
              <a:rPr lang="en-US" dirty="0">
                <a:solidFill>
                  <a:schemeClr val="bg1"/>
                </a:solidFill>
              </a:rPr>
              <a:t> </a:t>
            </a:r>
          </a:p>
        </p:txBody>
      </p:sp>
    </p:spTree>
    <p:extLst>
      <p:ext uri="{BB962C8B-B14F-4D97-AF65-F5344CB8AC3E}">
        <p14:creationId xmlns:p14="http://schemas.microsoft.com/office/powerpoint/2010/main" val="12075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33350"/>
            <a:ext cx="8229600" cy="857250"/>
          </a:xfrm>
        </p:spPr>
        <p:txBody>
          <a:bodyPr/>
          <a:lstStyle/>
          <a:p>
            <a:pPr eaLnBrk="1" hangingPunct="1"/>
            <a:r>
              <a:rPr lang="en-US" sz="2800" dirty="0">
                <a:latin typeface="Century Gothic" panose="020B0502020202020204" pitchFamily="34" charset="0"/>
              </a:rPr>
              <a:t>How To Enter A Balanced Tree</a:t>
            </a:r>
          </a:p>
        </p:txBody>
      </p:sp>
      <p:sp>
        <p:nvSpPr>
          <p:cNvPr id="185347" name="Rectangle 3"/>
          <p:cNvSpPr>
            <a:spLocks noGrp="1" noChangeArrowheads="1"/>
          </p:cNvSpPr>
          <p:nvPr>
            <p:ph type="body" idx="1"/>
          </p:nvPr>
        </p:nvSpPr>
        <p:spPr>
          <a:xfrm>
            <a:off x="838200" y="895350"/>
            <a:ext cx="7467600" cy="4038600"/>
          </a:xfrm>
        </p:spPr>
        <p:txBody>
          <a:bodyPr/>
          <a:lstStyle/>
          <a:p>
            <a:pPr marL="0" indent="0" eaLnBrk="1" hangingPunct="1">
              <a:spcBef>
                <a:spcPts val="18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One algorithm to enter a balanced tree is recursive</a:t>
            </a:r>
          </a:p>
          <a:p>
            <a:pPr marL="457200" indent="-457200" eaLnBrk="1" hangingPunct="1">
              <a:spcBef>
                <a:spcPts val="1800"/>
              </a:spcBef>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Order the list that holds the tree.</a:t>
            </a:r>
          </a:p>
          <a:p>
            <a:pPr marL="457200" indent="-457200" eaLnBrk="1" hangingPunct="1">
              <a:spcBef>
                <a:spcPts val="1800"/>
              </a:spcBef>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Find the middle element and make that the top node of the tree.  Enter that node first.</a:t>
            </a:r>
          </a:p>
          <a:p>
            <a:pPr marL="457200" indent="-457200" eaLnBrk="1" hangingPunct="1">
              <a:spcBef>
                <a:spcPts val="1800"/>
              </a:spcBef>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Find the middle node in the first half of the tree and make that the next left node.  Enter 2</a:t>
            </a:r>
            <a:r>
              <a:rPr lang="en-US" sz="2400" baseline="30000" dirty="0">
                <a:solidFill>
                  <a:schemeClr val="tx1">
                    <a:lumMod val="95000"/>
                    <a:lumOff val="5000"/>
                  </a:schemeClr>
                </a:solidFill>
                <a:latin typeface="Arial" panose="020B0604020202020204" pitchFamily="34" charset="0"/>
                <a:cs typeface="Arial" panose="020B0604020202020204" pitchFamily="34" charset="0"/>
              </a:rPr>
              <a:t>nd</a:t>
            </a:r>
            <a:r>
              <a:rPr lang="en-US" sz="2400"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eaLnBrk="1" hangingPunct="1">
              <a:spcBef>
                <a:spcPts val="1800"/>
              </a:spcBef>
              <a:buFont typeface="+mj-lt"/>
              <a:buAutoNum type="arabicPeriod"/>
            </a:pPr>
            <a:r>
              <a:rPr lang="en-US" sz="2400" dirty="0">
                <a:solidFill>
                  <a:schemeClr val="tx1">
                    <a:lumMod val="95000"/>
                    <a:lumOff val="5000"/>
                  </a:schemeClr>
                </a:solidFill>
                <a:latin typeface="Arial" panose="020B0604020202020204" pitchFamily="34" charset="0"/>
                <a:cs typeface="Arial" panose="020B0604020202020204" pitchFamily="34" charset="0"/>
              </a:rPr>
              <a:t>Find the middle node in the 2</a:t>
            </a:r>
            <a:r>
              <a:rPr lang="en-US" sz="2400" baseline="30000" dirty="0">
                <a:solidFill>
                  <a:schemeClr val="tx1">
                    <a:lumMod val="95000"/>
                    <a:lumOff val="5000"/>
                  </a:schemeClr>
                </a:solidFill>
                <a:latin typeface="Arial" panose="020B0604020202020204" pitchFamily="34" charset="0"/>
                <a:cs typeface="Arial" panose="020B0604020202020204" pitchFamily="34" charset="0"/>
              </a:rPr>
              <a:t>nd</a:t>
            </a:r>
            <a:r>
              <a:rPr lang="en-US" sz="2400" dirty="0">
                <a:solidFill>
                  <a:schemeClr val="tx1">
                    <a:lumMod val="95000"/>
                    <a:lumOff val="5000"/>
                  </a:schemeClr>
                </a:solidFill>
                <a:latin typeface="Arial" panose="020B0604020202020204" pitchFamily="34" charset="0"/>
                <a:cs typeface="Arial" panose="020B0604020202020204" pitchFamily="34" charset="0"/>
              </a:rPr>
              <a:t> half of the tree and make that the next right node.</a:t>
            </a:r>
          </a:p>
        </p:txBody>
      </p:sp>
    </p:spTree>
    <p:extLst>
      <p:ext uri="{BB962C8B-B14F-4D97-AF65-F5344CB8AC3E}">
        <p14:creationId xmlns:p14="http://schemas.microsoft.com/office/powerpoint/2010/main" val="17507946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33350"/>
            <a:ext cx="8229600" cy="857250"/>
          </a:xfrm>
        </p:spPr>
        <p:txBody>
          <a:bodyPr/>
          <a:lstStyle/>
          <a:p>
            <a:pPr eaLnBrk="1" hangingPunct="1"/>
            <a:r>
              <a:rPr lang="en-US" sz="2800" dirty="0">
                <a:solidFill>
                  <a:srgbClr val="FFFF99"/>
                </a:solidFill>
                <a:latin typeface="Century Gothic" panose="020B0502020202020204" pitchFamily="34" charset="0"/>
              </a:rPr>
              <a:t>Recursive Balancing Using Binary Division</a:t>
            </a:r>
          </a:p>
        </p:txBody>
      </p:sp>
      <p:sp>
        <p:nvSpPr>
          <p:cNvPr id="185347" name="Rectangle 3"/>
          <p:cNvSpPr>
            <a:spLocks noGrp="1" noChangeArrowheads="1"/>
          </p:cNvSpPr>
          <p:nvPr>
            <p:ph type="body" idx="1"/>
          </p:nvPr>
        </p:nvSpPr>
        <p:spPr>
          <a:xfrm>
            <a:off x="838200" y="895350"/>
            <a:ext cx="7467600" cy="3810000"/>
          </a:xfrm>
        </p:spPr>
        <p:txBody>
          <a:bodyPr/>
          <a:lstStyle/>
          <a:p>
            <a:pPr marL="0" indent="0" algn="ctr" eaLnBrk="1" hangingPunct="1">
              <a:spcBef>
                <a:spcPts val="1800"/>
              </a:spcBef>
              <a:buNone/>
            </a:pPr>
            <a:r>
              <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rPr>
              <a:t>A B C D E F G</a:t>
            </a: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r>
              <a:rPr lang="en-US" sz="2400" dirty="0">
                <a:solidFill>
                  <a:schemeClr val="bg1"/>
                </a:solidFill>
                <a:latin typeface="Arial" panose="020B0604020202020204" pitchFamily="34" charset="0"/>
                <a:cs typeface="Arial" panose="020B0604020202020204" pitchFamily="34" charset="0"/>
              </a:rPr>
              <a:t>Order to Enter:  D B A C F E G</a:t>
            </a:r>
          </a:p>
        </p:txBody>
      </p:sp>
      <p:sp>
        <p:nvSpPr>
          <p:cNvPr id="2" name="Rectangle 1"/>
          <p:cNvSpPr/>
          <p:nvPr/>
        </p:nvSpPr>
        <p:spPr>
          <a:xfrm>
            <a:off x="4343400" y="1600628"/>
            <a:ext cx="483794" cy="3810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r>
              <a:rPr lang="en-US" baseline="30000" dirty="0">
                <a:solidFill>
                  <a:schemeClr val="bg1"/>
                </a:solidFill>
              </a:rPr>
              <a:t>st</a:t>
            </a:r>
            <a:r>
              <a:rPr lang="en-US" dirty="0">
                <a:solidFill>
                  <a:schemeClr val="bg1"/>
                </a:solidFill>
              </a:rPr>
              <a:t> </a:t>
            </a:r>
          </a:p>
        </p:txBody>
      </p:sp>
      <p:cxnSp>
        <p:nvCxnSpPr>
          <p:cNvPr id="4" name="Straight Arrow Connector 3"/>
          <p:cNvCxnSpPr>
            <a:cxnSpLocks/>
            <a:stCxn id="2" idx="0"/>
          </p:cNvCxnSpPr>
          <p:nvPr/>
        </p:nvCxnSpPr>
        <p:spPr>
          <a:xfrm flipH="1" flipV="1">
            <a:off x="4572001" y="1352550"/>
            <a:ext cx="13296" cy="24807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81400" y="1991474"/>
            <a:ext cx="571072" cy="3810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r>
              <a:rPr lang="en-US" baseline="30000" dirty="0">
                <a:solidFill>
                  <a:schemeClr val="bg1"/>
                </a:solidFill>
              </a:rPr>
              <a:t>nd</a:t>
            </a:r>
            <a:endParaRPr lang="en-US" dirty="0">
              <a:solidFill>
                <a:schemeClr val="bg1"/>
              </a:solidFill>
            </a:endParaRPr>
          </a:p>
        </p:txBody>
      </p:sp>
      <p:cxnSp>
        <p:nvCxnSpPr>
          <p:cNvPr id="12" name="Straight Arrow Connector 11"/>
          <p:cNvCxnSpPr>
            <a:cxnSpLocks/>
            <a:stCxn id="11" idx="0"/>
          </p:cNvCxnSpPr>
          <p:nvPr/>
        </p:nvCxnSpPr>
        <p:spPr>
          <a:xfrm flipV="1">
            <a:off x="3866936" y="1352550"/>
            <a:ext cx="95464" cy="63892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105935" y="2419350"/>
            <a:ext cx="553520" cy="366873"/>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r>
              <a:rPr lang="en-US" baseline="30000" dirty="0">
                <a:solidFill>
                  <a:schemeClr val="bg1"/>
                </a:solidFill>
              </a:rPr>
              <a:t>th</a:t>
            </a:r>
            <a:r>
              <a:rPr lang="en-US" dirty="0">
                <a:solidFill>
                  <a:schemeClr val="bg1"/>
                </a:solidFill>
              </a:rPr>
              <a:t>   </a:t>
            </a:r>
          </a:p>
        </p:txBody>
      </p:sp>
      <p:cxnSp>
        <p:nvCxnSpPr>
          <p:cNvPr id="14" name="Straight Arrow Connector 13"/>
          <p:cNvCxnSpPr>
            <a:stCxn id="13" idx="0"/>
          </p:cNvCxnSpPr>
          <p:nvPr/>
        </p:nvCxnSpPr>
        <p:spPr>
          <a:xfrm flipH="1" flipV="1">
            <a:off x="5238215" y="1352550"/>
            <a:ext cx="144480" cy="106680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48010" y="2595723"/>
            <a:ext cx="533390" cy="3810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r>
              <a:rPr lang="en-US" baseline="30000" dirty="0">
                <a:solidFill>
                  <a:schemeClr val="bg1"/>
                </a:solidFill>
              </a:rPr>
              <a:t>rd</a:t>
            </a:r>
            <a:r>
              <a:rPr lang="en-US" dirty="0">
                <a:solidFill>
                  <a:schemeClr val="bg1"/>
                </a:solidFill>
              </a:rPr>
              <a:t>  </a:t>
            </a:r>
          </a:p>
        </p:txBody>
      </p:sp>
      <p:cxnSp>
        <p:nvCxnSpPr>
          <p:cNvPr id="23" name="Straight Arrow Connector 22"/>
          <p:cNvCxnSpPr>
            <a:cxnSpLocks/>
            <a:stCxn id="22" idx="0"/>
          </p:cNvCxnSpPr>
          <p:nvPr/>
        </p:nvCxnSpPr>
        <p:spPr>
          <a:xfrm flipV="1">
            <a:off x="3314705" y="1352551"/>
            <a:ext cx="266695" cy="124317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93115" y="2983144"/>
            <a:ext cx="517240" cy="3810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r>
              <a:rPr lang="en-US" baseline="30000" dirty="0">
                <a:solidFill>
                  <a:schemeClr val="bg1"/>
                </a:solidFill>
              </a:rPr>
              <a:t>th</a:t>
            </a:r>
            <a:r>
              <a:rPr lang="en-US" dirty="0">
                <a:solidFill>
                  <a:schemeClr val="bg1"/>
                </a:solidFill>
              </a:rPr>
              <a:t> </a:t>
            </a:r>
          </a:p>
        </p:txBody>
      </p:sp>
      <p:cxnSp>
        <p:nvCxnSpPr>
          <p:cNvPr id="26" name="Straight Arrow Connector 25"/>
          <p:cNvCxnSpPr>
            <a:cxnSpLocks/>
            <a:stCxn id="25" idx="0"/>
          </p:cNvCxnSpPr>
          <p:nvPr/>
        </p:nvCxnSpPr>
        <p:spPr>
          <a:xfrm flipV="1">
            <a:off x="4251735" y="1352550"/>
            <a:ext cx="30020" cy="16305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20975" y="3173644"/>
            <a:ext cx="517240" cy="3810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r>
              <a:rPr lang="en-US" baseline="30000" dirty="0">
                <a:solidFill>
                  <a:schemeClr val="bg1"/>
                </a:solidFill>
              </a:rPr>
              <a:t>th</a:t>
            </a:r>
            <a:r>
              <a:rPr lang="en-US" dirty="0">
                <a:solidFill>
                  <a:schemeClr val="bg1"/>
                </a:solidFill>
              </a:rPr>
              <a:t> </a:t>
            </a:r>
          </a:p>
        </p:txBody>
      </p:sp>
      <p:cxnSp>
        <p:nvCxnSpPr>
          <p:cNvPr id="29" name="Straight Arrow Connector 28"/>
          <p:cNvCxnSpPr>
            <a:cxnSpLocks/>
            <a:stCxn id="28" idx="0"/>
          </p:cNvCxnSpPr>
          <p:nvPr/>
        </p:nvCxnSpPr>
        <p:spPr>
          <a:xfrm flipH="1" flipV="1">
            <a:off x="4949575" y="1352552"/>
            <a:ext cx="30020" cy="182109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906034" y="3528744"/>
            <a:ext cx="570965" cy="381000"/>
          </a:xfrm>
          <a:prstGeom prst="rect">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r>
              <a:rPr lang="en-US" baseline="30000" dirty="0">
                <a:solidFill>
                  <a:schemeClr val="bg1"/>
                </a:solidFill>
              </a:rPr>
              <a:t>th</a:t>
            </a:r>
            <a:r>
              <a:rPr lang="en-US" dirty="0">
                <a:solidFill>
                  <a:schemeClr val="bg1"/>
                </a:solidFill>
              </a:rPr>
              <a:t> </a:t>
            </a:r>
          </a:p>
        </p:txBody>
      </p:sp>
      <p:cxnSp>
        <p:nvCxnSpPr>
          <p:cNvPr id="33" name="Straight Arrow Connector 32"/>
          <p:cNvCxnSpPr>
            <a:cxnSpLocks/>
            <a:stCxn id="32" idx="0"/>
          </p:cNvCxnSpPr>
          <p:nvPr/>
        </p:nvCxnSpPr>
        <p:spPr>
          <a:xfrm flipH="1" flipV="1">
            <a:off x="5562601" y="1352550"/>
            <a:ext cx="628916" cy="21761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49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2" grpId="0" animBg="1"/>
      <p:bldP spid="25" grpId="0" animBg="1"/>
      <p:bldP spid="28" grpId="0" animBg="1"/>
      <p:bldP spid="3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438150"/>
            <a:ext cx="8229600" cy="685800"/>
          </a:xfrm>
        </p:spPr>
        <p:txBody>
          <a:bodyPr/>
          <a:lstStyle/>
          <a:p>
            <a:pPr eaLnBrk="1" hangingPunct="1"/>
            <a:r>
              <a:rPr lang="en-US" sz="2800" dirty="0">
                <a:latin typeface="Century Gothic" panose="020B0502020202020204" pitchFamily="34" charset="0"/>
              </a:rPr>
              <a:t>How To Balance A Tree</a:t>
            </a:r>
          </a:p>
        </p:txBody>
      </p:sp>
      <p:sp>
        <p:nvSpPr>
          <p:cNvPr id="185347" name="Rectangle 3"/>
          <p:cNvSpPr>
            <a:spLocks noGrp="1" noChangeArrowheads="1"/>
          </p:cNvSpPr>
          <p:nvPr>
            <p:ph type="body" idx="1"/>
          </p:nvPr>
        </p:nvSpPr>
        <p:spPr>
          <a:xfrm>
            <a:off x="838200" y="1200150"/>
            <a:ext cx="7467600" cy="3352800"/>
          </a:xfrm>
        </p:spPr>
        <p:txBody>
          <a:bodyPr/>
          <a:lstStyle/>
          <a:p>
            <a:pPr marL="0" indent="0" eaLnBrk="1" hangingPunct="1">
              <a:spcBef>
                <a:spcPts val="18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Notice that entering elements level-by-level also will work:</a:t>
            </a:r>
          </a:p>
          <a:p>
            <a:pPr marL="0" indent="0" eaLnBrk="1" hangingPunct="1">
              <a:spcBef>
                <a:spcPts val="1800"/>
              </a:spcBef>
              <a:buNone/>
            </a:pPr>
            <a:r>
              <a:rPr lang="en-US" sz="2400" dirty="0">
                <a:solidFill>
                  <a:schemeClr val="tx1">
                    <a:lumMod val="95000"/>
                    <a:lumOff val="5000"/>
                  </a:schemeClr>
                </a:solidFill>
                <a:latin typeface="Arial" panose="020B0604020202020204" pitchFamily="34" charset="0"/>
                <a:cs typeface="Arial" panose="020B0604020202020204" pitchFamily="34" charset="0"/>
              </a:rPr>
              <a:t>                                                            D  </a:t>
            </a:r>
          </a:p>
          <a:p>
            <a:pPr marL="0" indent="0" eaLnBrk="1" hangingPunct="1">
              <a:lnSpc>
                <a:spcPct val="90000"/>
              </a:lnSpc>
              <a:spcBef>
                <a:spcPts val="600"/>
              </a:spcBef>
              <a:buNone/>
              <a:tabLst>
                <a:tab pos="3030538" algn="l"/>
                <a:tab pos="6113463" algn="r"/>
              </a:tabLst>
            </a:pPr>
            <a:r>
              <a:rPr lang="en-US" sz="2400" dirty="0">
                <a:solidFill>
                  <a:schemeClr val="tx1">
                    <a:lumMod val="95000"/>
                    <a:lumOff val="5000"/>
                  </a:schemeClr>
                </a:solidFill>
                <a:latin typeface="Arial" panose="020B0604020202020204" pitchFamily="34" charset="0"/>
                <a:cs typeface="Arial" panose="020B0604020202020204" pitchFamily="34" charset="0"/>
              </a:rPr>
              <a:t>    Level 1:  D                                    /      \  </a:t>
            </a:r>
          </a:p>
          <a:p>
            <a:pPr marL="0" indent="0" eaLnBrk="1" hangingPunct="1">
              <a:lnSpc>
                <a:spcPct val="90000"/>
              </a:lnSpc>
              <a:spcBef>
                <a:spcPts val="600"/>
              </a:spcBef>
              <a:buNone/>
              <a:tabLst>
                <a:tab pos="3030538" algn="l"/>
                <a:tab pos="6113463" algn="r"/>
              </a:tabLst>
            </a:pPr>
            <a:r>
              <a:rPr lang="en-US" sz="2400" dirty="0">
                <a:solidFill>
                  <a:schemeClr val="tx1">
                    <a:lumMod val="95000"/>
                    <a:lumOff val="5000"/>
                  </a:schemeClr>
                </a:solidFill>
                <a:latin typeface="Arial" panose="020B0604020202020204" pitchFamily="34" charset="0"/>
                <a:cs typeface="Arial" panose="020B0604020202020204" pitchFamily="34" charset="0"/>
              </a:rPr>
              <a:t>    Level 2:  BF                               B          F  </a:t>
            </a:r>
          </a:p>
          <a:p>
            <a:pPr marL="0" indent="0" eaLnBrk="1" hangingPunct="1">
              <a:lnSpc>
                <a:spcPct val="90000"/>
              </a:lnSpc>
              <a:spcBef>
                <a:spcPts val="600"/>
              </a:spcBef>
              <a:buNone/>
              <a:tabLst>
                <a:tab pos="3030538" algn="l"/>
                <a:tab pos="6113463" algn="r"/>
              </a:tabLst>
            </a:pPr>
            <a:r>
              <a:rPr lang="en-US" sz="2400" dirty="0">
                <a:solidFill>
                  <a:schemeClr val="tx1">
                    <a:lumMod val="95000"/>
                    <a:lumOff val="5000"/>
                  </a:schemeClr>
                </a:solidFill>
                <a:latin typeface="Arial" panose="020B0604020202020204" pitchFamily="34" charset="0"/>
                <a:cs typeface="Arial" panose="020B0604020202020204" pitchFamily="34" charset="0"/>
              </a:rPr>
              <a:t>    Level 3:  ACEG                        /    \      /     \</a:t>
            </a:r>
          </a:p>
          <a:p>
            <a:pPr marL="0" indent="0" eaLnBrk="1" hangingPunct="1">
              <a:lnSpc>
                <a:spcPct val="90000"/>
              </a:lnSpc>
              <a:spcBef>
                <a:spcPts val="600"/>
              </a:spcBef>
              <a:buNone/>
              <a:tabLst>
                <a:tab pos="3030538" algn="l"/>
                <a:tab pos="6113463" algn="r"/>
              </a:tabLst>
            </a:pPr>
            <a:r>
              <a:rPr lang="en-US" sz="2400" dirty="0">
                <a:solidFill>
                  <a:schemeClr val="tx1">
                    <a:lumMod val="95000"/>
                    <a:lumOff val="5000"/>
                  </a:schemeClr>
                </a:solidFill>
                <a:latin typeface="Arial" panose="020B0604020202020204" pitchFamily="34" charset="0"/>
                <a:cs typeface="Arial" panose="020B0604020202020204" pitchFamily="34" charset="0"/>
              </a:rPr>
              <a:t>                                                   A     C   E      G</a:t>
            </a:r>
          </a:p>
        </p:txBody>
      </p:sp>
    </p:spTree>
    <p:extLst>
      <p:ext uri="{BB962C8B-B14F-4D97-AF65-F5344CB8AC3E}">
        <p14:creationId xmlns:p14="http://schemas.microsoft.com/office/powerpoint/2010/main" val="824696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133350"/>
            <a:ext cx="8229600" cy="857250"/>
          </a:xfrm>
        </p:spPr>
        <p:txBody>
          <a:bodyPr/>
          <a:lstStyle/>
          <a:p>
            <a:pPr eaLnBrk="1" hangingPunct="1"/>
            <a:r>
              <a:rPr lang="en-US" sz="2800" dirty="0">
                <a:solidFill>
                  <a:srgbClr val="FFFF99"/>
                </a:solidFill>
                <a:latin typeface="Century Gothic" panose="020B0502020202020204" pitchFamily="34" charset="0"/>
              </a:rPr>
              <a:t>Level-by-Level Balancing Using Binary Division</a:t>
            </a:r>
          </a:p>
        </p:txBody>
      </p:sp>
      <p:sp>
        <p:nvSpPr>
          <p:cNvPr id="185347" name="Rectangle 3"/>
          <p:cNvSpPr>
            <a:spLocks noGrp="1" noChangeArrowheads="1"/>
          </p:cNvSpPr>
          <p:nvPr>
            <p:ph type="body" idx="1"/>
          </p:nvPr>
        </p:nvSpPr>
        <p:spPr>
          <a:xfrm>
            <a:off x="838200" y="895350"/>
            <a:ext cx="7467600" cy="3810000"/>
          </a:xfrm>
        </p:spPr>
        <p:txBody>
          <a:bodyPr/>
          <a:lstStyle/>
          <a:p>
            <a:pPr marL="0" indent="0" algn="ctr" eaLnBrk="1" hangingPunct="1">
              <a:spcBef>
                <a:spcPts val="1800"/>
              </a:spcBef>
              <a:buNone/>
            </a:pPr>
            <a:r>
              <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rPr>
              <a:t>A B C D E F G</a:t>
            </a: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endParaRPr lang="en-US" sz="2400" b="1" dirty="0">
              <a:solidFill>
                <a:schemeClr val="bg1"/>
              </a:solidFill>
              <a:effectLst>
                <a:outerShdw blurRad="38100" dist="38100" dir="2700000" algn="ctr" rotWithShape="0">
                  <a:schemeClr val="tx1"/>
                </a:outerShdw>
              </a:effectLst>
              <a:latin typeface="Arial" panose="020B0604020202020204" pitchFamily="34" charset="0"/>
              <a:cs typeface="Arial" panose="020B0604020202020204" pitchFamily="34" charset="0"/>
            </a:endParaRPr>
          </a:p>
          <a:p>
            <a:pPr marL="0" indent="0" algn="ctr" eaLnBrk="1" hangingPunct="1">
              <a:spcBef>
                <a:spcPts val="0"/>
              </a:spcBef>
              <a:buNone/>
            </a:pPr>
            <a:r>
              <a:rPr lang="en-US" sz="2400" dirty="0">
                <a:solidFill>
                  <a:schemeClr val="bg1"/>
                </a:solidFill>
                <a:latin typeface="Arial" panose="020B0604020202020204" pitchFamily="34" charset="0"/>
                <a:cs typeface="Arial" panose="020B0604020202020204" pitchFamily="34" charset="0"/>
              </a:rPr>
              <a:t>Order to Enter:  D B F A C E G</a:t>
            </a:r>
          </a:p>
        </p:txBody>
      </p:sp>
      <p:sp>
        <p:nvSpPr>
          <p:cNvPr id="2" name="Rectangle 1"/>
          <p:cNvSpPr/>
          <p:nvPr/>
        </p:nvSpPr>
        <p:spPr>
          <a:xfrm>
            <a:off x="4343399" y="1600628"/>
            <a:ext cx="513813" cy="381000"/>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r>
              <a:rPr lang="en-US" baseline="30000" dirty="0">
                <a:solidFill>
                  <a:schemeClr val="bg1"/>
                </a:solidFill>
              </a:rPr>
              <a:t>st</a:t>
            </a:r>
            <a:r>
              <a:rPr lang="en-US" dirty="0">
                <a:solidFill>
                  <a:schemeClr val="bg1"/>
                </a:solidFill>
              </a:rPr>
              <a:t> </a:t>
            </a:r>
          </a:p>
        </p:txBody>
      </p:sp>
      <p:cxnSp>
        <p:nvCxnSpPr>
          <p:cNvPr id="4" name="Straight Arrow Connector 3"/>
          <p:cNvCxnSpPr>
            <a:cxnSpLocks/>
          </p:cNvCxnSpPr>
          <p:nvPr/>
        </p:nvCxnSpPr>
        <p:spPr>
          <a:xfrm flipH="1" flipV="1">
            <a:off x="4599432" y="1352550"/>
            <a:ext cx="0" cy="24807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81400" y="1991474"/>
            <a:ext cx="571072" cy="381000"/>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r>
              <a:rPr lang="en-US" baseline="30000" dirty="0">
                <a:solidFill>
                  <a:schemeClr val="bg1"/>
                </a:solidFill>
              </a:rPr>
              <a:t>nd</a:t>
            </a:r>
            <a:endParaRPr lang="en-US" dirty="0">
              <a:solidFill>
                <a:schemeClr val="bg1"/>
              </a:solidFill>
            </a:endParaRPr>
          </a:p>
        </p:txBody>
      </p:sp>
      <p:cxnSp>
        <p:nvCxnSpPr>
          <p:cNvPr id="12" name="Straight Arrow Connector 11"/>
          <p:cNvCxnSpPr>
            <a:cxnSpLocks/>
            <a:stCxn id="11" idx="0"/>
          </p:cNvCxnSpPr>
          <p:nvPr/>
        </p:nvCxnSpPr>
        <p:spPr>
          <a:xfrm flipV="1">
            <a:off x="3866936" y="1352550"/>
            <a:ext cx="95464" cy="63892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105935" y="2419350"/>
            <a:ext cx="553520" cy="366873"/>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r>
              <a:rPr lang="en-US" baseline="30000" dirty="0">
                <a:solidFill>
                  <a:schemeClr val="bg1"/>
                </a:solidFill>
              </a:rPr>
              <a:t>rd</a:t>
            </a:r>
            <a:r>
              <a:rPr lang="en-US" dirty="0">
                <a:solidFill>
                  <a:schemeClr val="bg1"/>
                </a:solidFill>
              </a:rPr>
              <a:t>    </a:t>
            </a:r>
          </a:p>
        </p:txBody>
      </p:sp>
      <p:cxnSp>
        <p:nvCxnSpPr>
          <p:cNvPr id="14" name="Straight Arrow Connector 13"/>
          <p:cNvCxnSpPr>
            <a:stCxn id="13" idx="0"/>
          </p:cNvCxnSpPr>
          <p:nvPr/>
        </p:nvCxnSpPr>
        <p:spPr>
          <a:xfrm flipH="1" flipV="1">
            <a:off x="5238215" y="1352550"/>
            <a:ext cx="144480" cy="1066800"/>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010328" y="2595723"/>
            <a:ext cx="571072" cy="381000"/>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r>
              <a:rPr lang="en-US" baseline="30000" dirty="0">
                <a:solidFill>
                  <a:schemeClr val="bg1"/>
                </a:solidFill>
              </a:rPr>
              <a:t>th</a:t>
            </a:r>
            <a:r>
              <a:rPr lang="en-US" dirty="0">
                <a:solidFill>
                  <a:schemeClr val="bg1"/>
                </a:solidFill>
              </a:rPr>
              <a:t>   </a:t>
            </a:r>
          </a:p>
        </p:txBody>
      </p:sp>
      <p:cxnSp>
        <p:nvCxnSpPr>
          <p:cNvPr id="23" name="Straight Arrow Connector 22"/>
          <p:cNvCxnSpPr>
            <a:cxnSpLocks/>
            <a:stCxn id="22" idx="0"/>
          </p:cNvCxnSpPr>
          <p:nvPr/>
        </p:nvCxnSpPr>
        <p:spPr>
          <a:xfrm flipV="1">
            <a:off x="3295864" y="1352551"/>
            <a:ext cx="285536" cy="124317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93115" y="2983144"/>
            <a:ext cx="517240" cy="381000"/>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r>
              <a:rPr lang="en-US" baseline="30000" dirty="0">
                <a:solidFill>
                  <a:schemeClr val="bg1"/>
                </a:solidFill>
              </a:rPr>
              <a:t>th</a:t>
            </a:r>
            <a:r>
              <a:rPr lang="en-US" dirty="0">
                <a:solidFill>
                  <a:schemeClr val="bg1"/>
                </a:solidFill>
              </a:rPr>
              <a:t>  </a:t>
            </a:r>
          </a:p>
        </p:txBody>
      </p:sp>
      <p:cxnSp>
        <p:nvCxnSpPr>
          <p:cNvPr id="26" name="Straight Arrow Connector 25"/>
          <p:cNvCxnSpPr>
            <a:cxnSpLocks/>
            <a:stCxn id="25" idx="0"/>
          </p:cNvCxnSpPr>
          <p:nvPr/>
        </p:nvCxnSpPr>
        <p:spPr>
          <a:xfrm flipV="1">
            <a:off x="4251735" y="1352550"/>
            <a:ext cx="30020" cy="16305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20974" y="3173644"/>
            <a:ext cx="513813" cy="381000"/>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r>
              <a:rPr lang="en-US" baseline="30000" dirty="0">
                <a:solidFill>
                  <a:schemeClr val="bg1"/>
                </a:solidFill>
              </a:rPr>
              <a:t>th</a:t>
            </a:r>
            <a:r>
              <a:rPr lang="en-US" dirty="0">
                <a:solidFill>
                  <a:schemeClr val="bg1"/>
                </a:solidFill>
              </a:rPr>
              <a:t> </a:t>
            </a:r>
          </a:p>
        </p:txBody>
      </p:sp>
      <p:cxnSp>
        <p:nvCxnSpPr>
          <p:cNvPr id="29" name="Straight Arrow Connector 28"/>
          <p:cNvCxnSpPr>
            <a:cxnSpLocks/>
            <a:stCxn id="28" idx="0"/>
          </p:cNvCxnSpPr>
          <p:nvPr/>
        </p:nvCxnSpPr>
        <p:spPr>
          <a:xfrm flipH="1" flipV="1">
            <a:off x="4949575" y="1352552"/>
            <a:ext cx="28306" cy="182109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906034" y="3528744"/>
            <a:ext cx="570965" cy="381000"/>
          </a:xfrm>
          <a:prstGeom prst="rect">
            <a:avLst/>
          </a:prstGeom>
          <a:solidFill>
            <a:srgbClr val="3C8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r>
              <a:rPr lang="en-US" baseline="30000" dirty="0">
                <a:solidFill>
                  <a:schemeClr val="bg1"/>
                </a:solidFill>
              </a:rPr>
              <a:t>th</a:t>
            </a:r>
            <a:r>
              <a:rPr lang="en-US" dirty="0">
                <a:solidFill>
                  <a:schemeClr val="bg1"/>
                </a:solidFill>
              </a:rPr>
              <a:t> </a:t>
            </a:r>
          </a:p>
        </p:txBody>
      </p:sp>
      <p:cxnSp>
        <p:nvCxnSpPr>
          <p:cNvPr id="33" name="Straight Arrow Connector 32"/>
          <p:cNvCxnSpPr>
            <a:cxnSpLocks/>
            <a:stCxn id="32" idx="0"/>
          </p:cNvCxnSpPr>
          <p:nvPr/>
        </p:nvCxnSpPr>
        <p:spPr>
          <a:xfrm flipH="1" flipV="1">
            <a:off x="5562601" y="1352550"/>
            <a:ext cx="628916" cy="21761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20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3" grpId="0" animBg="1"/>
      <p:bldP spid="22" grpId="0" animBg="1"/>
      <p:bldP spid="25" grpId="0" animBg="1"/>
      <p:bldP spid="28"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44" name="Line 30">
            <a:extLst>
              <a:ext uri="{FF2B5EF4-FFF2-40B4-BE49-F238E27FC236}">
                <a16:creationId xmlns:a16="http://schemas.microsoft.com/office/drawing/2014/main" id="{B7AA0D68-EA19-4B33-9029-91EEB8CED1E1}"/>
              </a:ext>
            </a:extLst>
          </p:cNvPr>
          <p:cNvSpPr>
            <a:spLocks noChangeShapeType="1"/>
          </p:cNvSpPr>
          <p:nvPr/>
        </p:nvSpPr>
        <p:spPr bwMode="auto">
          <a:xfrm flipV="1">
            <a:off x="4196500" y="3143250"/>
            <a:ext cx="658184" cy="0"/>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5" name="Rectangle 44">
            <a:extLst>
              <a:ext uri="{FF2B5EF4-FFF2-40B4-BE49-F238E27FC236}">
                <a16:creationId xmlns:a16="http://schemas.microsoft.com/office/drawing/2014/main" id="{8EFED852-D301-48C9-A65E-92C1ADC4EE44}"/>
              </a:ext>
            </a:extLst>
          </p:cNvPr>
          <p:cNvSpPr>
            <a:spLocks noChangeArrowheads="1"/>
          </p:cNvSpPr>
          <p:nvPr/>
        </p:nvSpPr>
        <p:spPr bwMode="auto">
          <a:xfrm>
            <a:off x="5991014" y="18859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6" name="Rectangle 17">
            <a:extLst>
              <a:ext uri="{FF2B5EF4-FFF2-40B4-BE49-F238E27FC236}">
                <a16:creationId xmlns:a16="http://schemas.microsoft.com/office/drawing/2014/main" id="{EAFE68BF-04C8-4CF2-8601-EA3B7E3A8332}"/>
              </a:ext>
            </a:extLst>
          </p:cNvPr>
          <p:cNvSpPr>
            <a:spLocks noChangeArrowheads="1"/>
          </p:cNvSpPr>
          <p:nvPr/>
        </p:nvSpPr>
        <p:spPr bwMode="auto">
          <a:xfrm>
            <a:off x="5819565" y="24574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63</a:t>
            </a:r>
          </a:p>
        </p:txBody>
      </p:sp>
      <p:sp>
        <p:nvSpPr>
          <p:cNvPr id="47" name="Rectangle 18">
            <a:extLst>
              <a:ext uri="{FF2B5EF4-FFF2-40B4-BE49-F238E27FC236}">
                <a16:creationId xmlns:a16="http://schemas.microsoft.com/office/drawing/2014/main" id="{B5A23A70-4E70-40CD-B360-D5AF7CA721B5}"/>
              </a:ext>
            </a:extLst>
          </p:cNvPr>
          <p:cNvSpPr>
            <a:spLocks noChangeArrowheads="1"/>
          </p:cNvSpPr>
          <p:nvPr/>
        </p:nvSpPr>
        <p:spPr bwMode="auto">
          <a:xfrm>
            <a:off x="6333915" y="24574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8" name="Rectangle 19">
            <a:extLst>
              <a:ext uri="{FF2B5EF4-FFF2-40B4-BE49-F238E27FC236}">
                <a16:creationId xmlns:a16="http://schemas.microsoft.com/office/drawing/2014/main" id="{AA9D85EF-4E9A-46B8-8CF1-CF75DE313E42}"/>
              </a:ext>
            </a:extLst>
          </p:cNvPr>
          <p:cNvSpPr>
            <a:spLocks noChangeArrowheads="1"/>
          </p:cNvSpPr>
          <p:nvPr/>
        </p:nvSpPr>
        <p:spPr bwMode="auto">
          <a:xfrm>
            <a:off x="6162465" y="24574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9" name="Rectangle 20">
            <a:extLst>
              <a:ext uri="{FF2B5EF4-FFF2-40B4-BE49-F238E27FC236}">
                <a16:creationId xmlns:a16="http://schemas.microsoft.com/office/drawing/2014/main" id="{DCCECBF8-24D5-4C05-8DEC-85D9574150EF}"/>
              </a:ext>
            </a:extLst>
          </p:cNvPr>
          <p:cNvSpPr>
            <a:spLocks noChangeArrowheads="1"/>
          </p:cNvSpPr>
          <p:nvPr/>
        </p:nvSpPr>
        <p:spPr bwMode="auto">
          <a:xfrm>
            <a:off x="6848265" y="297180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54</a:t>
            </a:r>
          </a:p>
        </p:txBody>
      </p:sp>
      <p:sp>
        <p:nvSpPr>
          <p:cNvPr id="50" name="Rectangle 21">
            <a:extLst>
              <a:ext uri="{FF2B5EF4-FFF2-40B4-BE49-F238E27FC236}">
                <a16:creationId xmlns:a16="http://schemas.microsoft.com/office/drawing/2014/main" id="{56F82CEB-3F19-4903-8A46-A5FB2AF9E4C3}"/>
              </a:ext>
            </a:extLst>
          </p:cNvPr>
          <p:cNvSpPr>
            <a:spLocks noChangeArrowheads="1"/>
          </p:cNvSpPr>
          <p:nvPr/>
        </p:nvSpPr>
        <p:spPr bwMode="auto">
          <a:xfrm>
            <a:off x="7362615" y="29718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1" name="Rectangle 22">
            <a:extLst>
              <a:ext uri="{FF2B5EF4-FFF2-40B4-BE49-F238E27FC236}">
                <a16:creationId xmlns:a16="http://schemas.microsoft.com/office/drawing/2014/main" id="{1216A57F-8B8A-4042-AD7A-E592A6342238}"/>
              </a:ext>
            </a:extLst>
          </p:cNvPr>
          <p:cNvSpPr>
            <a:spLocks noChangeArrowheads="1"/>
          </p:cNvSpPr>
          <p:nvPr/>
        </p:nvSpPr>
        <p:spPr bwMode="auto">
          <a:xfrm>
            <a:off x="7191165" y="29718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2" name="Rectangle 23">
            <a:extLst>
              <a:ext uri="{FF2B5EF4-FFF2-40B4-BE49-F238E27FC236}">
                <a16:creationId xmlns:a16="http://schemas.microsoft.com/office/drawing/2014/main" id="{4AC11351-EAE9-41A0-B464-A5D7FB6B7884}"/>
              </a:ext>
            </a:extLst>
          </p:cNvPr>
          <p:cNvSpPr>
            <a:spLocks noChangeArrowheads="1"/>
          </p:cNvSpPr>
          <p:nvPr/>
        </p:nvSpPr>
        <p:spPr bwMode="auto">
          <a:xfrm>
            <a:off x="5076615" y="297180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85</a:t>
            </a:r>
          </a:p>
        </p:txBody>
      </p:sp>
      <p:sp>
        <p:nvSpPr>
          <p:cNvPr id="53" name="Rectangle 24">
            <a:extLst>
              <a:ext uri="{FF2B5EF4-FFF2-40B4-BE49-F238E27FC236}">
                <a16:creationId xmlns:a16="http://schemas.microsoft.com/office/drawing/2014/main" id="{E7B7DDB9-1071-4284-BBF9-577ABA8ACB67}"/>
              </a:ext>
            </a:extLst>
          </p:cNvPr>
          <p:cNvSpPr>
            <a:spLocks noChangeArrowheads="1"/>
          </p:cNvSpPr>
          <p:nvPr/>
        </p:nvSpPr>
        <p:spPr bwMode="auto">
          <a:xfrm>
            <a:off x="5590965" y="29718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4" name="Rectangle 25">
            <a:extLst>
              <a:ext uri="{FF2B5EF4-FFF2-40B4-BE49-F238E27FC236}">
                <a16:creationId xmlns:a16="http://schemas.microsoft.com/office/drawing/2014/main" id="{26CEDF7F-8C36-4F19-97D0-DB4A0B066CD1}"/>
              </a:ext>
            </a:extLst>
          </p:cNvPr>
          <p:cNvSpPr>
            <a:spLocks noChangeArrowheads="1"/>
          </p:cNvSpPr>
          <p:nvPr/>
        </p:nvSpPr>
        <p:spPr bwMode="auto">
          <a:xfrm>
            <a:off x="5419515" y="29718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5" name="Rectangle 26">
            <a:extLst>
              <a:ext uri="{FF2B5EF4-FFF2-40B4-BE49-F238E27FC236}">
                <a16:creationId xmlns:a16="http://schemas.microsoft.com/office/drawing/2014/main" id="{72229F75-AA31-47CF-BEF0-D6129C83CA8A}"/>
              </a:ext>
            </a:extLst>
          </p:cNvPr>
          <p:cNvSpPr>
            <a:spLocks noChangeArrowheads="1"/>
          </p:cNvSpPr>
          <p:nvPr/>
        </p:nvSpPr>
        <p:spPr bwMode="auto">
          <a:xfrm>
            <a:off x="4676565" y="34861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28</a:t>
            </a:r>
          </a:p>
        </p:txBody>
      </p:sp>
      <p:sp>
        <p:nvSpPr>
          <p:cNvPr id="56" name="Rectangle 27">
            <a:extLst>
              <a:ext uri="{FF2B5EF4-FFF2-40B4-BE49-F238E27FC236}">
                <a16:creationId xmlns:a16="http://schemas.microsoft.com/office/drawing/2014/main" id="{55D32E1C-ABC2-4264-BCC0-F1BAA5B4EE5A}"/>
              </a:ext>
            </a:extLst>
          </p:cNvPr>
          <p:cNvSpPr>
            <a:spLocks noChangeArrowheads="1"/>
          </p:cNvSpPr>
          <p:nvPr/>
        </p:nvSpPr>
        <p:spPr bwMode="auto">
          <a:xfrm>
            <a:off x="519091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7" name="Rectangle 28">
            <a:extLst>
              <a:ext uri="{FF2B5EF4-FFF2-40B4-BE49-F238E27FC236}">
                <a16:creationId xmlns:a16="http://schemas.microsoft.com/office/drawing/2014/main" id="{E7145125-BE4F-4EFF-9623-F15A03B15287}"/>
              </a:ext>
            </a:extLst>
          </p:cNvPr>
          <p:cNvSpPr>
            <a:spLocks noChangeArrowheads="1"/>
          </p:cNvSpPr>
          <p:nvPr/>
        </p:nvSpPr>
        <p:spPr bwMode="auto">
          <a:xfrm>
            <a:off x="501946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58" name="Rectangle 29">
            <a:extLst>
              <a:ext uri="{FF2B5EF4-FFF2-40B4-BE49-F238E27FC236}">
                <a16:creationId xmlns:a16="http://schemas.microsoft.com/office/drawing/2014/main" id="{D6DA33E0-CA92-4D47-AC67-D88AD9B07ED1}"/>
              </a:ext>
            </a:extLst>
          </p:cNvPr>
          <p:cNvSpPr>
            <a:spLocks noChangeArrowheads="1"/>
          </p:cNvSpPr>
          <p:nvPr/>
        </p:nvSpPr>
        <p:spPr bwMode="auto">
          <a:xfrm>
            <a:off x="6562515" y="34861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37</a:t>
            </a:r>
          </a:p>
        </p:txBody>
      </p:sp>
      <p:sp>
        <p:nvSpPr>
          <p:cNvPr id="59" name="Rectangle 30">
            <a:extLst>
              <a:ext uri="{FF2B5EF4-FFF2-40B4-BE49-F238E27FC236}">
                <a16:creationId xmlns:a16="http://schemas.microsoft.com/office/drawing/2014/main" id="{E00DE18E-F148-49E8-B5B3-88114BC7F305}"/>
              </a:ext>
            </a:extLst>
          </p:cNvPr>
          <p:cNvSpPr>
            <a:spLocks noChangeArrowheads="1"/>
          </p:cNvSpPr>
          <p:nvPr/>
        </p:nvSpPr>
        <p:spPr bwMode="auto">
          <a:xfrm>
            <a:off x="707686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60" name="Rectangle 31">
            <a:extLst>
              <a:ext uri="{FF2B5EF4-FFF2-40B4-BE49-F238E27FC236}">
                <a16:creationId xmlns:a16="http://schemas.microsoft.com/office/drawing/2014/main" id="{8581E56D-F4B3-47D4-8DDC-B9BAA83DDDF0}"/>
              </a:ext>
            </a:extLst>
          </p:cNvPr>
          <p:cNvSpPr>
            <a:spLocks noChangeArrowheads="1"/>
          </p:cNvSpPr>
          <p:nvPr/>
        </p:nvSpPr>
        <p:spPr bwMode="auto">
          <a:xfrm>
            <a:off x="690541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1" name="Line 33">
            <a:extLst>
              <a:ext uri="{FF2B5EF4-FFF2-40B4-BE49-F238E27FC236}">
                <a16:creationId xmlns:a16="http://schemas.microsoft.com/office/drawing/2014/main" id="{669DD69E-D7FC-4BE8-8A10-D1999C68EBFF}"/>
              </a:ext>
            </a:extLst>
          </p:cNvPr>
          <p:cNvSpPr>
            <a:spLocks noChangeShapeType="1"/>
          </p:cNvSpPr>
          <p:nvPr/>
        </p:nvSpPr>
        <p:spPr bwMode="auto">
          <a:xfrm>
            <a:off x="6162465" y="20574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2" name="Line 34">
            <a:extLst>
              <a:ext uri="{FF2B5EF4-FFF2-40B4-BE49-F238E27FC236}">
                <a16:creationId xmlns:a16="http://schemas.microsoft.com/office/drawing/2014/main" id="{9405E8CE-3074-4DDB-96C7-58BE8F914FA0}"/>
              </a:ext>
            </a:extLst>
          </p:cNvPr>
          <p:cNvSpPr>
            <a:spLocks noChangeShapeType="1"/>
          </p:cNvSpPr>
          <p:nvPr/>
        </p:nvSpPr>
        <p:spPr bwMode="auto">
          <a:xfrm flipH="1">
            <a:off x="5419515" y="26289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3" name="Line 36">
            <a:extLst>
              <a:ext uri="{FF2B5EF4-FFF2-40B4-BE49-F238E27FC236}">
                <a16:creationId xmlns:a16="http://schemas.microsoft.com/office/drawing/2014/main" id="{B42A0933-8FBB-4465-85D1-972D24696224}"/>
              </a:ext>
            </a:extLst>
          </p:cNvPr>
          <p:cNvSpPr>
            <a:spLocks noChangeShapeType="1"/>
          </p:cNvSpPr>
          <p:nvPr/>
        </p:nvSpPr>
        <p:spPr bwMode="auto">
          <a:xfrm flipH="1">
            <a:off x="5019465" y="31432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4" name="Line 37">
            <a:extLst>
              <a:ext uri="{FF2B5EF4-FFF2-40B4-BE49-F238E27FC236}">
                <a16:creationId xmlns:a16="http://schemas.microsoft.com/office/drawing/2014/main" id="{BBF6CDF2-5D6B-43EF-98CE-FB4B21F2AA04}"/>
              </a:ext>
            </a:extLst>
          </p:cNvPr>
          <p:cNvSpPr>
            <a:spLocks noChangeShapeType="1"/>
          </p:cNvSpPr>
          <p:nvPr/>
        </p:nvSpPr>
        <p:spPr bwMode="auto">
          <a:xfrm>
            <a:off x="5648115" y="31432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5" name="Line 38">
            <a:extLst>
              <a:ext uri="{FF2B5EF4-FFF2-40B4-BE49-F238E27FC236}">
                <a16:creationId xmlns:a16="http://schemas.microsoft.com/office/drawing/2014/main" id="{A174498C-E452-407B-A1B6-82ECD056D29D}"/>
              </a:ext>
            </a:extLst>
          </p:cNvPr>
          <p:cNvSpPr>
            <a:spLocks noChangeShapeType="1"/>
          </p:cNvSpPr>
          <p:nvPr/>
        </p:nvSpPr>
        <p:spPr bwMode="auto">
          <a:xfrm flipH="1">
            <a:off x="6905415" y="31432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66" name="Line 39">
            <a:extLst>
              <a:ext uri="{FF2B5EF4-FFF2-40B4-BE49-F238E27FC236}">
                <a16:creationId xmlns:a16="http://schemas.microsoft.com/office/drawing/2014/main" id="{3790D9CE-24F2-4E25-937D-DDACBA1726B3}"/>
              </a:ext>
            </a:extLst>
          </p:cNvPr>
          <p:cNvSpPr>
            <a:spLocks noChangeShapeType="1"/>
          </p:cNvSpPr>
          <p:nvPr/>
        </p:nvSpPr>
        <p:spPr bwMode="auto">
          <a:xfrm>
            <a:off x="6433927" y="26289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68" name="Text Box 41">
            <a:extLst>
              <a:ext uri="{FF2B5EF4-FFF2-40B4-BE49-F238E27FC236}">
                <a16:creationId xmlns:a16="http://schemas.microsoft.com/office/drawing/2014/main" id="{4740FE14-7916-427F-8A05-5688F7B69630}"/>
              </a:ext>
            </a:extLst>
          </p:cNvPr>
          <p:cNvSpPr txBox="1">
            <a:spLocks noChangeArrowheads="1"/>
          </p:cNvSpPr>
          <p:nvPr/>
        </p:nvSpPr>
        <p:spPr bwMode="auto">
          <a:xfrm>
            <a:off x="7419764" y="34861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69" name="Text Box 42">
            <a:extLst>
              <a:ext uri="{FF2B5EF4-FFF2-40B4-BE49-F238E27FC236}">
                <a16:creationId xmlns:a16="http://schemas.microsoft.com/office/drawing/2014/main" id="{248E164C-453C-4C0C-BFF2-3D0A358BD95B}"/>
              </a:ext>
            </a:extLst>
          </p:cNvPr>
          <p:cNvSpPr txBox="1">
            <a:spLocks noChangeArrowheads="1"/>
          </p:cNvSpPr>
          <p:nvPr/>
        </p:nvSpPr>
        <p:spPr bwMode="auto">
          <a:xfrm>
            <a:off x="4309853" y="39433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70" name="Text Box 43">
            <a:extLst>
              <a:ext uri="{FF2B5EF4-FFF2-40B4-BE49-F238E27FC236}">
                <a16:creationId xmlns:a16="http://schemas.microsoft.com/office/drawing/2014/main" id="{2C514767-C31E-46E7-BC57-60182977B918}"/>
              </a:ext>
            </a:extLst>
          </p:cNvPr>
          <p:cNvSpPr txBox="1">
            <a:spLocks noChangeArrowheads="1"/>
          </p:cNvSpPr>
          <p:nvPr/>
        </p:nvSpPr>
        <p:spPr bwMode="auto">
          <a:xfrm>
            <a:off x="5305214" y="39433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1" name="Line 44">
            <a:extLst>
              <a:ext uri="{FF2B5EF4-FFF2-40B4-BE49-F238E27FC236}">
                <a16:creationId xmlns:a16="http://schemas.microsoft.com/office/drawing/2014/main" id="{64CF4154-BECB-4A28-8935-5D645792CC37}"/>
              </a:ext>
            </a:extLst>
          </p:cNvPr>
          <p:cNvSpPr>
            <a:spLocks noChangeShapeType="1"/>
          </p:cNvSpPr>
          <p:nvPr/>
        </p:nvSpPr>
        <p:spPr bwMode="auto">
          <a:xfrm flipH="1">
            <a:off x="4733715" y="36576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2" name="Line 45">
            <a:extLst>
              <a:ext uri="{FF2B5EF4-FFF2-40B4-BE49-F238E27FC236}">
                <a16:creationId xmlns:a16="http://schemas.microsoft.com/office/drawing/2014/main" id="{988C8E8A-C4A2-4158-B155-FCF702733DEC}"/>
              </a:ext>
            </a:extLst>
          </p:cNvPr>
          <p:cNvSpPr>
            <a:spLocks noChangeShapeType="1"/>
          </p:cNvSpPr>
          <p:nvPr/>
        </p:nvSpPr>
        <p:spPr bwMode="auto">
          <a:xfrm>
            <a:off x="5305215" y="36576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3" name="Text Box 46">
            <a:extLst>
              <a:ext uri="{FF2B5EF4-FFF2-40B4-BE49-F238E27FC236}">
                <a16:creationId xmlns:a16="http://schemas.microsoft.com/office/drawing/2014/main" id="{95E94F99-177F-4342-BE8E-1B113D915DD7}"/>
              </a:ext>
            </a:extLst>
          </p:cNvPr>
          <p:cNvSpPr txBox="1">
            <a:spLocks noChangeArrowheads="1"/>
          </p:cNvSpPr>
          <p:nvPr/>
        </p:nvSpPr>
        <p:spPr bwMode="auto">
          <a:xfrm>
            <a:off x="6162465" y="39433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4" name="Text Box 47">
            <a:extLst>
              <a:ext uri="{FF2B5EF4-FFF2-40B4-BE49-F238E27FC236}">
                <a16:creationId xmlns:a16="http://schemas.microsoft.com/office/drawing/2014/main" id="{C1E90949-3810-4F11-B4AD-DB39748CEA80}"/>
              </a:ext>
            </a:extLst>
          </p:cNvPr>
          <p:cNvSpPr txBox="1">
            <a:spLocks noChangeArrowheads="1"/>
          </p:cNvSpPr>
          <p:nvPr/>
        </p:nvSpPr>
        <p:spPr bwMode="auto">
          <a:xfrm>
            <a:off x="7191165" y="39433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75" name="Line 48">
            <a:extLst>
              <a:ext uri="{FF2B5EF4-FFF2-40B4-BE49-F238E27FC236}">
                <a16:creationId xmlns:a16="http://schemas.microsoft.com/office/drawing/2014/main" id="{243182D7-6862-4B3E-96AB-90C13CC0C3F2}"/>
              </a:ext>
            </a:extLst>
          </p:cNvPr>
          <p:cNvSpPr>
            <a:spLocks noChangeShapeType="1"/>
          </p:cNvSpPr>
          <p:nvPr/>
        </p:nvSpPr>
        <p:spPr bwMode="auto">
          <a:xfrm flipH="1">
            <a:off x="6619665" y="36576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6" name="Line 49">
            <a:extLst>
              <a:ext uri="{FF2B5EF4-FFF2-40B4-BE49-F238E27FC236}">
                <a16:creationId xmlns:a16="http://schemas.microsoft.com/office/drawing/2014/main" id="{E707C42C-710D-4D52-BA62-69D95D098806}"/>
              </a:ext>
            </a:extLst>
          </p:cNvPr>
          <p:cNvSpPr>
            <a:spLocks noChangeShapeType="1"/>
          </p:cNvSpPr>
          <p:nvPr/>
        </p:nvSpPr>
        <p:spPr bwMode="auto">
          <a:xfrm>
            <a:off x="7191165" y="36576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77" name="Line 37">
            <a:extLst>
              <a:ext uri="{FF2B5EF4-FFF2-40B4-BE49-F238E27FC236}">
                <a16:creationId xmlns:a16="http://schemas.microsoft.com/office/drawing/2014/main" id="{6756C3A7-A6B8-46D2-B6DC-9AFF29D8CBF9}"/>
              </a:ext>
            </a:extLst>
          </p:cNvPr>
          <p:cNvSpPr>
            <a:spLocks noChangeShapeType="1"/>
          </p:cNvSpPr>
          <p:nvPr/>
        </p:nvSpPr>
        <p:spPr bwMode="auto">
          <a:xfrm>
            <a:off x="7445482" y="3144882"/>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0" name="Rectangle 3">
            <a:extLst>
              <a:ext uri="{FF2B5EF4-FFF2-40B4-BE49-F238E27FC236}">
                <a16:creationId xmlns:a16="http://schemas.microsoft.com/office/drawing/2014/main" id="{EBC2E46B-5C1B-4049-AC5F-6303E4AD7499}"/>
              </a:ext>
            </a:extLst>
          </p:cNvPr>
          <p:cNvSpPr>
            <a:spLocks noGrp="1" noChangeArrowheads="1"/>
          </p:cNvSpPr>
          <p:nvPr>
            <p:ph idx="1"/>
          </p:nvPr>
        </p:nvSpPr>
        <p:spPr>
          <a:xfrm>
            <a:off x="645169" y="1880236"/>
            <a:ext cx="3493234" cy="2438400"/>
          </a:xfrm>
        </p:spPr>
        <p:txBody>
          <a:bodyPr>
            <a:noAutofit/>
          </a:bodyPr>
          <a:lstStyle/>
          <a:p>
            <a:pPr marL="0" indent="0" eaLnBrk="1" hangingPunct="1">
              <a:lnSpc>
                <a:spcPct val="90000"/>
              </a:lnSpc>
              <a:buClr>
                <a:schemeClr val="tx1"/>
              </a:buClr>
              <a:buFontTx/>
              <a:buNone/>
            </a:pPr>
            <a:r>
              <a:rPr lang="en-US" altLang="en-US" sz="2400" i="1" dirty="0">
                <a:solidFill>
                  <a:schemeClr val="bg1">
                    <a:lumMod val="95000"/>
                    <a:lumOff val="5000"/>
                  </a:schemeClr>
                </a:solidFill>
                <a:latin typeface="Arial" panose="020B0604020202020204" pitchFamily="34" charset="0"/>
                <a:cs typeface="Arial" panose="020B0604020202020204" pitchFamily="34" charset="0"/>
              </a:rPr>
              <a:t>Child nodes, children</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t>
            </a:r>
          </a:p>
          <a:p>
            <a:pPr marL="0" indent="0" eaLnBrk="1" hangingPunct="1">
              <a:lnSpc>
                <a:spcPct val="110000"/>
              </a:lnSpc>
              <a:spcBef>
                <a:spcPts val="1800"/>
              </a:spcBef>
              <a:buClr>
                <a:schemeClr val="tx1"/>
              </a:buClr>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children of the node containing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63</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are the nodes containing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85</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and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54</a:t>
            </a:r>
            <a:r>
              <a:rPr lang="en-US" altLang="en-US" sz="2400"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41" name="Text Box 40">
            <a:extLst>
              <a:ext uri="{FF2B5EF4-FFF2-40B4-BE49-F238E27FC236}">
                <a16:creationId xmlns:a16="http://schemas.microsoft.com/office/drawing/2014/main" id="{B7C098CC-6B9D-404E-BC0E-CD37C0DEE9E5}"/>
              </a:ext>
            </a:extLst>
          </p:cNvPr>
          <p:cNvSpPr txBox="1">
            <a:spLocks noChangeArrowheads="1"/>
          </p:cNvSpPr>
          <p:nvPr/>
        </p:nvSpPr>
        <p:spPr bwMode="auto">
          <a:xfrm>
            <a:off x="5641445" y="34789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2" name="Rectangle 2">
            <a:extLst>
              <a:ext uri="{FF2B5EF4-FFF2-40B4-BE49-F238E27FC236}">
                <a16:creationId xmlns:a16="http://schemas.microsoft.com/office/drawing/2014/main" id="{999F0761-A182-4C42-90CA-6B7098825795}"/>
              </a:ext>
            </a:extLst>
          </p:cNvPr>
          <p:cNvSpPr>
            <a:spLocks noGrp="1" noChangeArrowheads="1"/>
          </p:cNvSpPr>
          <p:nvPr>
            <p:ph type="title"/>
          </p:nvPr>
        </p:nvSpPr>
        <p:spPr>
          <a:xfrm>
            <a:off x="266700" y="4560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Binary Tree Terminology</a:t>
            </a:r>
          </a:p>
        </p:txBody>
      </p:sp>
      <p:sp>
        <p:nvSpPr>
          <p:cNvPr id="38" name="Rectangle 37">
            <a:extLst>
              <a:ext uri="{FF2B5EF4-FFF2-40B4-BE49-F238E27FC236}">
                <a16:creationId xmlns:a16="http://schemas.microsoft.com/office/drawing/2014/main" id="{4784059F-AAAC-4AED-A0F1-4FBF407A9E1E}"/>
              </a:ext>
            </a:extLst>
          </p:cNvPr>
          <p:cNvSpPr/>
          <p:nvPr/>
        </p:nvSpPr>
        <p:spPr>
          <a:xfrm>
            <a:off x="6333915" y="1901419"/>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13310451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89535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Ex</a:t>
            </a:r>
            <a:r>
              <a:rPr lang="en-US" altLang="en-US" sz="2800" dirty="0">
                <a:solidFill>
                  <a:srgbClr val="FFFF66"/>
                </a:solidFill>
                <a:latin typeface="Century Gothic" panose="020B0502020202020204" pitchFamily="34" charset="0"/>
              </a:rPr>
              <a:t>ercise #2</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1143000" y="2114550"/>
            <a:ext cx="7162800" cy="2438400"/>
          </a:xfrm>
        </p:spPr>
        <p:txBody>
          <a:bodyPr>
            <a:noAutofit/>
          </a:bodyPr>
          <a:lstStyle/>
          <a:p>
            <a:pPr marL="0" indent="0">
              <a:spcBef>
                <a:spcPts val="1800"/>
              </a:spcBef>
              <a:buNone/>
            </a:pPr>
            <a:r>
              <a:rPr lang="en-US" altLang="en-US" sz="2400" dirty="0">
                <a:latin typeface="Arial" panose="020B0604020202020204" pitchFamily="34" charset="0"/>
                <a:cs typeface="Arial" panose="020B0604020202020204" pitchFamily="34" charset="0"/>
              </a:rPr>
              <a:t>Using the binary tree of integers from Exercise 1, create a balanced tree with nodes</a:t>
            </a:r>
          </a:p>
          <a:p>
            <a:pPr marL="0" indent="0" algn="ctr">
              <a:spcBef>
                <a:spcPts val="1800"/>
              </a:spcBef>
              <a:buNone/>
            </a:pPr>
            <a:r>
              <a:rPr lang="en-US" altLang="en-US" sz="2400" dirty="0">
                <a:latin typeface="Arial" panose="020B0604020202020204" pitchFamily="34" charset="0"/>
                <a:cs typeface="Arial" panose="020B0604020202020204" pitchFamily="34" charset="0"/>
              </a:rPr>
              <a:t>5, 8, 3, 12, and 9</a:t>
            </a:r>
          </a:p>
        </p:txBody>
      </p:sp>
    </p:spTree>
    <p:extLst>
      <p:ext uri="{BB962C8B-B14F-4D97-AF65-F5344CB8AC3E}">
        <p14:creationId xmlns:p14="http://schemas.microsoft.com/office/powerpoint/2010/main" val="32302074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266700" y="666750"/>
            <a:ext cx="8610600" cy="744140"/>
          </a:xfrm>
        </p:spPr>
        <p:txBody>
          <a:bodyPr>
            <a:noAutofit/>
          </a:bodyPr>
          <a:lstStyle/>
          <a:p>
            <a:pPr eaLnBrk="1" hangingPunct="1"/>
            <a:r>
              <a:rPr lang="en-US" altLang="en-US" sz="2800" dirty="0">
                <a:solidFill>
                  <a:srgbClr val="FFFF99"/>
                </a:solidFill>
                <a:latin typeface="Century Gothic" panose="020B0502020202020204" pitchFamily="34" charset="0"/>
              </a:rPr>
              <a:t>Answer</a:t>
            </a:r>
          </a:p>
        </p:txBody>
      </p:sp>
      <p:sp>
        <p:nvSpPr>
          <p:cNvPr id="3" name="Rectangle 3">
            <a:extLst>
              <a:ext uri="{FF2B5EF4-FFF2-40B4-BE49-F238E27FC236}">
                <a16:creationId xmlns:a16="http://schemas.microsoft.com/office/drawing/2014/main" id="{A4F143CF-EC9F-4CF6-A5EE-7B527C1CD6FE}"/>
              </a:ext>
            </a:extLst>
          </p:cNvPr>
          <p:cNvSpPr>
            <a:spLocks noGrp="1" noChangeArrowheads="1"/>
          </p:cNvSpPr>
          <p:nvPr>
            <p:ph idx="1"/>
          </p:nvPr>
        </p:nvSpPr>
        <p:spPr>
          <a:xfrm>
            <a:off x="1943100" y="1504950"/>
            <a:ext cx="5257800" cy="2877740"/>
          </a:xfrm>
        </p:spPr>
        <p:txBody>
          <a:bodyPr>
            <a:noAutofit/>
          </a:bodyPr>
          <a:lstStyle/>
          <a:p>
            <a:pPr marL="0" indent="0">
              <a:spcBef>
                <a:spcPts val="1800"/>
              </a:spcBef>
              <a:buNone/>
            </a:pPr>
            <a:r>
              <a:rPr lang="en-US" altLang="en-US" sz="2400" dirty="0">
                <a:latin typeface="Arial" panose="020B0604020202020204" pitchFamily="34" charset="0"/>
                <a:cs typeface="Arial" panose="020B0604020202020204" pitchFamily="34" charset="0"/>
              </a:rPr>
              <a:t>First list the numbers in order:</a:t>
            </a:r>
          </a:p>
          <a:p>
            <a:pPr marL="0" indent="0" algn="ctr">
              <a:spcBef>
                <a:spcPts val="1800"/>
              </a:spcBef>
              <a:buNone/>
            </a:pPr>
            <a:r>
              <a:rPr lang="en-US" altLang="en-US" sz="2400" dirty="0">
                <a:latin typeface="Arial" panose="020B0604020202020204" pitchFamily="34" charset="0"/>
                <a:cs typeface="Arial" panose="020B0604020202020204" pitchFamily="34" charset="0"/>
              </a:rPr>
              <a:t>3   5   8   9   12</a:t>
            </a:r>
          </a:p>
          <a:p>
            <a:pPr marL="0" indent="0">
              <a:spcBef>
                <a:spcPts val="1800"/>
              </a:spcBef>
              <a:buNone/>
            </a:pPr>
            <a:r>
              <a:rPr lang="en-US" altLang="en-US" sz="2400" dirty="0">
                <a:latin typeface="Arial" panose="020B0604020202020204" pitchFamily="34" charset="0"/>
                <a:cs typeface="Arial" panose="020B0604020202020204" pitchFamily="34" charset="0"/>
              </a:rPr>
              <a:t>Level 1:   8 – the middle of the list</a:t>
            </a:r>
          </a:p>
          <a:p>
            <a:pPr marL="0" indent="0">
              <a:spcBef>
                <a:spcPts val="1800"/>
              </a:spcBef>
              <a:buNone/>
            </a:pPr>
            <a:r>
              <a:rPr lang="en-US" altLang="en-US" sz="2400" dirty="0">
                <a:latin typeface="Arial" panose="020B0604020202020204" pitchFamily="34" charset="0"/>
                <a:cs typeface="Arial" panose="020B0604020202020204" pitchFamily="34" charset="0"/>
              </a:rPr>
              <a:t>Level 2:   3 (left of 8), 9 (right of 8)</a:t>
            </a:r>
          </a:p>
          <a:p>
            <a:pPr marL="0" indent="0">
              <a:spcBef>
                <a:spcPts val="1800"/>
              </a:spcBef>
              <a:buNone/>
            </a:pPr>
            <a:r>
              <a:rPr lang="en-US" altLang="en-US" sz="2400" dirty="0">
                <a:latin typeface="Arial" panose="020B0604020202020204" pitchFamily="34" charset="0"/>
                <a:cs typeface="Arial" panose="020B0604020202020204" pitchFamily="34" charset="0"/>
              </a:rPr>
              <a:t>Level 3:   5 (right of 3), 12 (right of 9)</a:t>
            </a:r>
          </a:p>
        </p:txBody>
      </p:sp>
    </p:spTree>
    <p:extLst>
      <p:ext uri="{BB962C8B-B14F-4D97-AF65-F5344CB8AC3E}">
        <p14:creationId xmlns:p14="http://schemas.microsoft.com/office/powerpoint/2010/main" val="27830167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DC1F65C-E8B3-4A12-953D-F7CB0DC8BBE4}"/>
              </a:ext>
            </a:extLst>
          </p:cNvPr>
          <p:cNvSpPr>
            <a:spLocks noGrp="1" noChangeArrowheads="1"/>
          </p:cNvSpPr>
          <p:nvPr>
            <p:ph type="title"/>
          </p:nvPr>
        </p:nvSpPr>
        <p:spPr>
          <a:xfrm>
            <a:off x="5269895" y="1379291"/>
            <a:ext cx="3529145" cy="1431548"/>
          </a:xfrm>
        </p:spPr>
        <p:txBody>
          <a:bodyPr>
            <a:noAutofit/>
          </a:bodyPr>
          <a:lstStyle/>
          <a:p>
            <a:pPr eaLnBrk="1" hangingPunct="1"/>
            <a:r>
              <a:rPr lang="en-US" altLang="en-US" sz="2800" dirty="0">
                <a:solidFill>
                  <a:srgbClr val="FFFF99"/>
                </a:solidFill>
                <a:latin typeface="Century Gothic" panose="020B0502020202020204" pitchFamily="34" charset="0"/>
              </a:rPr>
              <a:t>Building The Tree</a:t>
            </a:r>
            <a:br>
              <a:rPr lang="en-US" altLang="en-US" sz="2800" dirty="0">
                <a:solidFill>
                  <a:srgbClr val="FFFF66"/>
                </a:solidFill>
                <a:latin typeface="Century Gothic" panose="020B0502020202020204" pitchFamily="34" charset="0"/>
              </a:rPr>
            </a:br>
            <a:br>
              <a:rPr lang="en-US" altLang="en-US" sz="2800" dirty="0">
                <a:solidFill>
                  <a:srgbClr val="FFFF66"/>
                </a:solidFill>
                <a:latin typeface="Century Gothic" panose="020B0502020202020204" pitchFamily="34" charset="0"/>
              </a:rPr>
            </a:br>
            <a:r>
              <a:rPr lang="en-US" altLang="en-US" sz="2400" dirty="0">
                <a:solidFill>
                  <a:schemeClr val="tx1">
                    <a:lumMod val="95000"/>
                  </a:schemeClr>
                </a:solidFill>
                <a:latin typeface="Arial" panose="020B0604020202020204" pitchFamily="34" charset="0"/>
                <a:cs typeface="Arial" panose="020B0604020202020204" pitchFamily="34" charset="0"/>
              </a:rPr>
              <a:t>Are there other  structures with the same data values which also are balanced?</a:t>
            </a:r>
          </a:p>
        </p:txBody>
      </p:sp>
      <p:cxnSp>
        <p:nvCxnSpPr>
          <p:cNvPr id="17" name="Straight Arrow Connector 16">
            <a:extLst>
              <a:ext uri="{FF2B5EF4-FFF2-40B4-BE49-F238E27FC236}">
                <a16:creationId xmlns:a16="http://schemas.microsoft.com/office/drawing/2014/main" id="{FA777706-B781-4112-AF80-4599ED12523E}"/>
              </a:ext>
            </a:extLst>
          </p:cNvPr>
          <p:cNvCxnSpPr>
            <a:cxnSpLocks/>
            <a:stCxn id="9" idx="2"/>
          </p:cNvCxnSpPr>
          <p:nvPr/>
        </p:nvCxnSpPr>
        <p:spPr>
          <a:xfrm flipH="1">
            <a:off x="1554518" y="2316480"/>
            <a:ext cx="584201" cy="394824"/>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C62D56E-800B-4D33-A6FD-5D53882A4C8C}"/>
              </a:ext>
            </a:extLst>
          </p:cNvPr>
          <p:cNvCxnSpPr>
            <a:cxnSpLocks/>
          </p:cNvCxnSpPr>
          <p:nvPr/>
        </p:nvCxnSpPr>
        <p:spPr>
          <a:xfrm>
            <a:off x="3100932" y="2312381"/>
            <a:ext cx="567344" cy="405346"/>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807BE4-6A5A-4CD5-B9BA-8E9C56C270E9}"/>
              </a:ext>
            </a:extLst>
          </p:cNvPr>
          <p:cNvCxnSpPr>
            <a:cxnSpLocks/>
            <a:stCxn id="33" idx="2"/>
          </p:cNvCxnSpPr>
          <p:nvPr/>
        </p:nvCxnSpPr>
        <p:spPr>
          <a:xfrm>
            <a:off x="4336853" y="3157728"/>
            <a:ext cx="437634" cy="55334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06FA1A2-00A4-4668-A5C7-8A4854ABDADC}"/>
              </a:ext>
            </a:extLst>
          </p:cNvPr>
          <p:cNvCxnSpPr>
            <a:cxnSpLocks/>
            <a:stCxn id="28" idx="2"/>
          </p:cNvCxnSpPr>
          <p:nvPr/>
        </p:nvCxnSpPr>
        <p:spPr>
          <a:xfrm>
            <a:off x="1818650" y="3156639"/>
            <a:ext cx="421833" cy="552478"/>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09908A6-C435-44C1-926A-23608CDA0540}"/>
              </a:ext>
            </a:extLst>
          </p:cNvPr>
          <p:cNvCxnSpPr>
            <a:cxnSpLocks/>
          </p:cNvCxnSpPr>
          <p:nvPr/>
        </p:nvCxnSpPr>
        <p:spPr>
          <a:xfrm flipH="1">
            <a:off x="2614971" y="1410187"/>
            <a:ext cx="0" cy="454489"/>
          </a:xfrm>
          <a:prstGeom prst="straightConnector1">
            <a:avLst/>
          </a:prstGeom>
          <a:ln w="412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DE8915B-E612-4A19-8491-640F27A13727}"/>
              </a:ext>
            </a:extLst>
          </p:cNvPr>
          <p:cNvSpPr/>
          <p:nvPr/>
        </p:nvSpPr>
        <p:spPr>
          <a:xfrm>
            <a:off x="1997752" y="1877568"/>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CD560CB-CCE2-462C-95EF-474488B2F434}"/>
              </a:ext>
            </a:extLst>
          </p:cNvPr>
          <p:cNvSpPr/>
          <p:nvPr/>
        </p:nvSpPr>
        <p:spPr>
          <a:xfrm>
            <a:off x="2953300" y="1877568"/>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C9DAFD60-7F7E-410C-BDF4-B03AC8F784DD}"/>
              </a:ext>
            </a:extLst>
          </p:cNvPr>
          <p:cNvSpPr/>
          <p:nvPr/>
        </p:nvSpPr>
        <p:spPr>
          <a:xfrm>
            <a:off x="721370" y="2717727"/>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7903F424-D85B-4F82-82A6-2E96335B73F2}"/>
              </a:ext>
            </a:extLst>
          </p:cNvPr>
          <p:cNvSpPr/>
          <p:nvPr/>
        </p:nvSpPr>
        <p:spPr>
          <a:xfrm>
            <a:off x="1676918" y="2717727"/>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0B5FB00-2746-4B7E-AC3D-F5E847286050}"/>
              </a:ext>
            </a:extLst>
          </p:cNvPr>
          <p:cNvSpPr/>
          <p:nvPr/>
        </p:nvSpPr>
        <p:spPr>
          <a:xfrm>
            <a:off x="974352" y="27188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3</a:t>
            </a:r>
          </a:p>
        </p:txBody>
      </p:sp>
      <p:sp>
        <p:nvSpPr>
          <p:cNvPr id="8" name="Rectangle 7">
            <a:extLst>
              <a:ext uri="{FF2B5EF4-FFF2-40B4-BE49-F238E27FC236}">
                <a16:creationId xmlns:a16="http://schemas.microsoft.com/office/drawing/2014/main" id="{55CBACBC-6D23-4E7A-9BDC-4F84F2E322FD}"/>
              </a:ext>
            </a:extLst>
          </p:cNvPr>
          <p:cNvSpPr/>
          <p:nvPr/>
        </p:nvSpPr>
        <p:spPr>
          <a:xfrm>
            <a:off x="2249212" y="1875609"/>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8</a:t>
            </a:r>
          </a:p>
        </p:txBody>
      </p:sp>
      <p:sp>
        <p:nvSpPr>
          <p:cNvPr id="31" name="Rectangle: Rounded Corners 30">
            <a:extLst>
              <a:ext uri="{FF2B5EF4-FFF2-40B4-BE49-F238E27FC236}">
                <a16:creationId xmlns:a16="http://schemas.microsoft.com/office/drawing/2014/main" id="{BCD3C1FC-4671-44AE-B375-0FD78DF856F1}"/>
              </a:ext>
            </a:extLst>
          </p:cNvPr>
          <p:cNvSpPr/>
          <p:nvPr/>
        </p:nvSpPr>
        <p:spPr>
          <a:xfrm>
            <a:off x="3239573" y="271881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63D1CBB-D157-46D4-9EC8-C638915FFABE}"/>
              </a:ext>
            </a:extLst>
          </p:cNvPr>
          <p:cNvSpPr/>
          <p:nvPr/>
        </p:nvSpPr>
        <p:spPr>
          <a:xfrm>
            <a:off x="4195121" y="271881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B7669B-1C08-4255-90EE-D9EBA04EBCFA}"/>
              </a:ext>
            </a:extLst>
          </p:cNvPr>
          <p:cNvSpPr/>
          <p:nvPr/>
        </p:nvSpPr>
        <p:spPr>
          <a:xfrm>
            <a:off x="3491033" y="271881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9</a:t>
            </a:r>
          </a:p>
        </p:txBody>
      </p:sp>
      <p:sp>
        <p:nvSpPr>
          <p:cNvPr id="35" name="Rectangle: Rounded Corners 34">
            <a:extLst>
              <a:ext uri="{FF2B5EF4-FFF2-40B4-BE49-F238E27FC236}">
                <a16:creationId xmlns:a16="http://schemas.microsoft.com/office/drawing/2014/main" id="{0ECB5536-BAD9-431C-84B2-F11E94B6CD74}"/>
              </a:ext>
            </a:extLst>
          </p:cNvPr>
          <p:cNvSpPr/>
          <p:nvPr/>
        </p:nvSpPr>
        <p:spPr>
          <a:xfrm>
            <a:off x="4326343" y="3713035"/>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AAF0A98-8E58-41C8-9F86-7BBD8A30F8D1}"/>
              </a:ext>
            </a:extLst>
          </p:cNvPr>
          <p:cNvSpPr/>
          <p:nvPr/>
        </p:nvSpPr>
        <p:spPr>
          <a:xfrm>
            <a:off x="5281891" y="3713035"/>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DBB70CE-AA3F-48D7-97C3-1CFCAEF9E062}"/>
              </a:ext>
            </a:extLst>
          </p:cNvPr>
          <p:cNvSpPr/>
          <p:nvPr/>
        </p:nvSpPr>
        <p:spPr>
          <a:xfrm>
            <a:off x="4577803" y="3711076"/>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12</a:t>
            </a:r>
          </a:p>
        </p:txBody>
      </p:sp>
      <p:sp>
        <p:nvSpPr>
          <p:cNvPr id="38" name="Rectangle: Rounded Corners 37">
            <a:extLst>
              <a:ext uri="{FF2B5EF4-FFF2-40B4-BE49-F238E27FC236}">
                <a16:creationId xmlns:a16="http://schemas.microsoft.com/office/drawing/2014/main" id="{B769A860-D750-4F50-A126-D5916E039664}"/>
              </a:ext>
            </a:extLst>
          </p:cNvPr>
          <p:cNvSpPr/>
          <p:nvPr/>
        </p:nvSpPr>
        <p:spPr>
          <a:xfrm>
            <a:off x="1792339" y="3711076"/>
            <a:ext cx="28193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E57C8CB7-E258-4CD3-88BB-03F4258A86AC}"/>
              </a:ext>
            </a:extLst>
          </p:cNvPr>
          <p:cNvSpPr/>
          <p:nvPr/>
        </p:nvSpPr>
        <p:spPr>
          <a:xfrm>
            <a:off x="2747887" y="3711076"/>
            <a:ext cx="283464" cy="4389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EA1F1E2-20D3-41A0-A3BD-415D00562FF1}"/>
              </a:ext>
            </a:extLst>
          </p:cNvPr>
          <p:cNvSpPr/>
          <p:nvPr/>
        </p:nvSpPr>
        <p:spPr>
          <a:xfrm>
            <a:off x="2043799" y="3709117"/>
            <a:ext cx="731518" cy="4389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5</a:t>
            </a:r>
          </a:p>
        </p:txBody>
      </p:sp>
      <p:sp>
        <p:nvSpPr>
          <p:cNvPr id="24" name="Oval 23">
            <a:extLst>
              <a:ext uri="{FF2B5EF4-FFF2-40B4-BE49-F238E27FC236}">
                <a16:creationId xmlns:a16="http://schemas.microsoft.com/office/drawing/2014/main" id="{3DE1B119-3920-461F-988A-9346CDF752D2}"/>
              </a:ext>
            </a:extLst>
          </p:cNvPr>
          <p:cNvSpPr/>
          <p:nvPr/>
        </p:nvSpPr>
        <p:spPr>
          <a:xfrm>
            <a:off x="2067286" y="869275"/>
            <a:ext cx="1115143" cy="533400"/>
          </a:xfrm>
          <a:prstGeom prst="ellipse">
            <a:avLst/>
          </a:prstGeom>
          <a:solidFill>
            <a:schemeClr val="accent1">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spTree>
    <p:extLst>
      <p:ext uri="{BB962C8B-B14F-4D97-AF65-F5344CB8AC3E}">
        <p14:creationId xmlns:p14="http://schemas.microsoft.com/office/powerpoint/2010/main" val="13420922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8FB7E61-1F1C-445A-92ED-95741C53E109}"/>
              </a:ext>
            </a:extLst>
          </p:cNvPr>
          <p:cNvSpPr>
            <a:spLocks noGrp="1" noChangeArrowheads="1"/>
          </p:cNvSpPr>
          <p:nvPr>
            <p:ph idx="1"/>
          </p:nvPr>
        </p:nvSpPr>
        <p:spPr>
          <a:xfrm>
            <a:off x="685800" y="1276350"/>
            <a:ext cx="3733800" cy="3487340"/>
          </a:xfrm>
        </p:spPr>
        <p:txBody>
          <a:bodyPr>
            <a:noAutofit/>
          </a:bodyPr>
          <a:lstStyle/>
          <a:p>
            <a:pPr marL="0" indent="0" eaLnBrk="1" hangingPunct="1">
              <a:spcBef>
                <a:spcPts val="180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height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a node is the maximum number of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edges</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from that node to a leaf node.</a:t>
            </a:r>
          </a:p>
          <a:p>
            <a:pPr marL="0" indent="0" eaLnBrk="1" hangingPunct="1">
              <a:spcBef>
                <a:spcPts val="1800"/>
              </a:spcBef>
              <a:buFontTx/>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depth</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a node is the maximum number of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edges</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from the node to the root of its tree</a:t>
            </a:r>
          </a:p>
        </p:txBody>
      </p:sp>
      <p:sp>
        <p:nvSpPr>
          <p:cNvPr id="2" name="Rectangle 2">
            <a:extLst>
              <a:ext uri="{FF2B5EF4-FFF2-40B4-BE49-F238E27FC236}">
                <a16:creationId xmlns:a16="http://schemas.microsoft.com/office/drawing/2014/main" id="{B08B0DA2-76EB-4843-9453-9F152A2B2795}"/>
              </a:ext>
            </a:extLst>
          </p:cNvPr>
          <p:cNvSpPr>
            <a:spLocks noGrp="1" noChangeArrowheads="1"/>
          </p:cNvSpPr>
          <p:nvPr>
            <p:ph type="title"/>
          </p:nvPr>
        </p:nvSpPr>
        <p:spPr>
          <a:xfrm>
            <a:off x="266700" y="379810"/>
            <a:ext cx="6057900" cy="744140"/>
          </a:xfrm>
        </p:spPr>
        <p:txBody>
          <a:bodyPr>
            <a:noAutofit/>
          </a:bodyPr>
          <a:lstStyle/>
          <a:p>
            <a:pPr eaLnBrk="1" hangingPunct="1"/>
            <a:r>
              <a:rPr lang="en-US" altLang="en-US" sz="2800" dirty="0">
                <a:solidFill>
                  <a:srgbClr val="C00000"/>
                </a:solidFill>
                <a:latin typeface="Century Gothic" panose="020B0502020202020204" pitchFamily="34" charset="0"/>
              </a:rPr>
              <a:t>Height And Depth of a Tree</a:t>
            </a:r>
          </a:p>
        </p:txBody>
      </p:sp>
      <p:pic>
        <p:nvPicPr>
          <p:cNvPr id="30" name="Picture 29" descr="Representation of depth and height of a binary tree&#10;Description automatically generated">
            <a:extLst>
              <a:ext uri="{FF2B5EF4-FFF2-40B4-BE49-F238E27FC236}">
                <a16:creationId xmlns:a16="http://schemas.microsoft.com/office/drawing/2014/main" id="{E340A792-ED60-4D90-B70D-6F6E1D084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971550"/>
            <a:ext cx="3278855" cy="3600652"/>
          </a:xfrm>
          <a:prstGeom prst="rect">
            <a:avLst/>
          </a:prstGeom>
        </p:spPr>
      </p:pic>
    </p:spTree>
    <p:extLst>
      <p:ext uri="{BB962C8B-B14F-4D97-AF65-F5344CB8AC3E}">
        <p14:creationId xmlns:p14="http://schemas.microsoft.com/office/powerpoint/2010/main" val="32553041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8FB7E61-1F1C-445A-92ED-95741C53E109}"/>
              </a:ext>
            </a:extLst>
          </p:cNvPr>
          <p:cNvSpPr>
            <a:spLocks noGrp="1" noChangeArrowheads="1"/>
          </p:cNvSpPr>
          <p:nvPr>
            <p:ph idx="1"/>
          </p:nvPr>
        </p:nvSpPr>
        <p:spPr>
          <a:xfrm>
            <a:off x="838200" y="1106090"/>
            <a:ext cx="7848600" cy="3487340"/>
          </a:xfrm>
        </p:spPr>
        <p:txBody>
          <a:bodyPr>
            <a:noAutofit/>
          </a:bodyPr>
          <a:lstStyle/>
          <a:p>
            <a:pPr marL="0" indent="0">
              <a:spcBef>
                <a:spcPts val="1800"/>
              </a:spcBef>
              <a:buNone/>
            </a:pPr>
            <a:r>
              <a:rPr lang="en-US" sz="2400" dirty="0">
                <a:solidFill>
                  <a:schemeClr val="bg1">
                    <a:lumMod val="95000"/>
                    <a:lumOff val="5000"/>
                  </a:schemeClr>
                </a:solidFill>
                <a:latin typeface="Arial" panose="020B0604020202020204" pitchFamily="34" charset="0"/>
                <a:cs typeface="Arial" panose="020B0604020202020204" pitchFamily="34" charset="0"/>
              </a:rPr>
              <a:t>The </a:t>
            </a:r>
            <a:r>
              <a:rPr lang="en-US" sz="2400" i="1" dirty="0">
                <a:solidFill>
                  <a:schemeClr val="bg1">
                    <a:lumMod val="95000"/>
                    <a:lumOff val="5000"/>
                  </a:schemeClr>
                </a:solidFill>
                <a:latin typeface="Arial" panose="020B0604020202020204" pitchFamily="34" charset="0"/>
                <a:cs typeface="Arial" panose="020B0604020202020204" pitchFamily="34" charset="0"/>
              </a:rPr>
              <a:t>diameter</a:t>
            </a:r>
            <a:r>
              <a:rPr lang="en-US" sz="2400" dirty="0">
                <a:solidFill>
                  <a:schemeClr val="bg1">
                    <a:lumMod val="95000"/>
                    <a:lumOff val="5000"/>
                  </a:schemeClr>
                </a:solidFill>
                <a:latin typeface="Arial" panose="020B0604020202020204" pitchFamily="34" charset="0"/>
                <a:cs typeface="Arial" panose="020B0604020202020204" pitchFamily="34" charset="0"/>
              </a:rPr>
              <a:t> or </a:t>
            </a:r>
            <a:r>
              <a:rPr lang="en-US" sz="2400" i="1" dirty="0">
                <a:solidFill>
                  <a:schemeClr val="bg1">
                    <a:lumMod val="95000"/>
                    <a:lumOff val="5000"/>
                  </a:schemeClr>
                </a:solidFill>
                <a:latin typeface="Arial" panose="020B0604020202020204" pitchFamily="34" charset="0"/>
                <a:cs typeface="Arial" panose="020B0604020202020204" pitchFamily="34" charset="0"/>
              </a:rPr>
              <a:t>width</a:t>
            </a:r>
            <a:r>
              <a:rPr lang="en-US" sz="2400" dirty="0">
                <a:solidFill>
                  <a:schemeClr val="bg1">
                    <a:lumMod val="95000"/>
                    <a:lumOff val="5000"/>
                  </a:schemeClr>
                </a:solidFill>
                <a:latin typeface="Arial" panose="020B0604020202020204" pitchFamily="34" charset="0"/>
                <a:cs typeface="Arial" panose="020B0604020202020204" pitchFamily="34" charset="0"/>
              </a:rPr>
              <a:t> of a tree is the number of </a:t>
            </a:r>
            <a:r>
              <a:rPr lang="en-US" sz="2400" i="1" dirty="0">
                <a:solidFill>
                  <a:schemeClr val="bg1">
                    <a:lumMod val="95000"/>
                    <a:lumOff val="5000"/>
                  </a:schemeClr>
                </a:solidFill>
                <a:latin typeface="Arial" panose="020B0604020202020204" pitchFamily="34" charset="0"/>
                <a:cs typeface="Arial" panose="020B0604020202020204" pitchFamily="34" charset="0"/>
              </a:rPr>
              <a:t>nodes</a:t>
            </a:r>
            <a:r>
              <a:rPr lang="en-US" sz="2400" dirty="0">
                <a:solidFill>
                  <a:schemeClr val="bg1">
                    <a:lumMod val="95000"/>
                    <a:lumOff val="5000"/>
                  </a:schemeClr>
                </a:solidFill>
                <a:latin typeface="Arial" panose="020B0604020202020204" pitchFamily="34" charset="0"/>
                <a:cs typeface="Arial" panose="020B0604020202020204" pitchFamily="34" charset="0"/>
              </a:rPr>
              <a:t> on the longest path between two leaves in the tree (same as the height of a tree with maximum number of nodes).</a:t>
            </a:r>
          </a:p>
          <a:p>
            <a:pPr marL="0" indent="344488">
              <a:spcBef>
                <a:spcPts val="120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Two trees with</a:t>
            </a:r>
          </a:p>
          <a:p>
            <a:pPr marL="0" indent="344488">
              <a:spcBef>
                <a:spcPts val="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diameters of 8,</a:t>
            </a:r>
          </a:p>
          <a:p>
            <a:pPr marL="0" indent="344488">
              <a:spcBef>
                <a:spcPts val="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one through the</a:t>
            </a:r>
          </a:p>
          <a:p>
            <a:pPr marL="0" indent="344488">
              <a:spcBef>
                <a:spcPts val="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root, the other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not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a:t>
            </a:r>
          </a:p>
          <a:p>
            <a:pPr marL="0" indent="344488">
              <a:spcBef>
                <a:spcPts val="0"/>
              </a:spcBef>
              <a:buNone/>
            </a:pPr>
            <a:r>
              <a:rPr lang="en-US" altLang="en-US" sz="2400" dirty="0">
                <a:solidFill>
                  <a:schemeClr val="bg1">
                    <a:lumMod val="95000"/>
                    <a:lumOff val="5000"/>
                  </a:schemeClr>
                </a:solidFill>
                <a:latin typeface="Arial" panose="020B0604020202020204" pitchFamily="34" charset="0"/>
                <a:cs typeface="Arial" panose="020B0604020202020204" pitchFamily="34" charset="0"/>
              </a:rPr>
              <a:t>through the root.</a:t>
            </a:r>
          </a:p>
        </p:txBody>
      </p:sp>
      <p:sp>
        <p:nvSpPr>
          <p:cNvPr id="2" name="Rectangle 2">
            <a:extLst>
              <a:ext uri="{FF2B5EF4-FFF2-40B4-BE49-F238E27FC236}">
                <a16:creationId xmlns:a16="http://schemas.microsoft.com/office/drawing/2014/main" id="{B08B0DA2-76EB-4843-9453-9F152A2B2795}"/>
              </a:ext>
            </a:extLst>
          </p:cNvPr>
          <p:cNvSpPr>
            <a:spLocks noGrp="1" noChangeArrowheads="1"/>
          </p:cNvSpPr>
          <p:nvPr>
            <p:ph type="title"/>
          </p:nvPr>
        </p:nvSpPr>
        <p:spPr>
          <a:xfrm>
            <a:off x="1543050" y="285750"/>
            <a:ext cx="6057900" cy="744140"/>
          </a:xfrm>
        </p:spPr>
        <p:txBody>
          <a:bodyPr>
            <a:noAutofit/>
          </a:bodyPr>
          <a:lstStyle/>
          <a:p>
            <a:pPr eaLnBrk="1" hangingPunct="1"/>
            <a:r>
              <a:rPr lang="en-US" altLang="en-US" sz="2800" dirty="0">
                <a:solidFill>
                  <a:srgbClr val="C00000"/>
                </a:solidFill>
                <a:latin typeface="Century Gothic" panose="020B0502020202020204" pitchFamily="34" charset="0"/>
              </a:rPr>
              <a:t>Diameter or Width of a Tree</a:t>
            </a:r>
          </a:p>
        </p:txBody>
      </p:sp>
      <p:pic>
        <p:nvPicPr>
          <p:cNvPr id="7" name="Picture 6" descr="Two trees with diameter of 9, one through the root, another not through the root">
            <a:extLst>
              <a:ext uri="{FF2B5EF4-FFF2-40B4-BE49-F238E27FC236}">
                <a16:creationId xmlns:a16="http://schemas.microsoft.com/office/drawing/2014/main" id="{0A6D15E6-9EF9-4CE9-9791-851D969C2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2587323"/>
            <a:ext cx="4648200" cy="2120719"/>
          </a:xfrm>
          <a:prstGeom prst="rect">
            <a:avLst/>
          </a:prstGeom>
        </p:spPr>
      </p:pic>
    </p:spTree>
    <p:extLst>
      <p:ext uri="{BB962C8B-B14F-4D97-AF65-F5344CB8AC3E}">
        <p14:creationId xmlns:p14="http://schemas.microsoft.com/office/powerpoint/2010/main" val="17599713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20000"/>
            <a:lum/>
          </a:blip>
          <a:srcRect/>
          <a:stretch>
            <a:fillRect l="-8000" b="-27000"/>
          </a:stretch>
        </a:blipFill>
        <a:effectLst/>
      </p:bgPr>
    </p:bg>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a:xfrm>
            <a:off x="685800" y="741774"/>
            <a:ext cx="7772400" cy="685800"/>
          </a:xfrm>
        </p:spPr>
        <p:txBody>
          <a:bodyPr lIns="90488" tIns="44450" rIns="90488" bIns="44450" anchor="ctr" anchorCtr="0">
            <a:noAutofit/>
          </a:bodyPr>
          <a:lstStyle/>
          <a:p>
            <a:pPr>
              <a:defRPr/>
            </a:pPr>
            <a:r>
              <a:rPr lang="en-US" altLang="en-US" sz="2800" dirty="0">
                <a:solidFill>
                  <a:srgbClr val="CC0000"/>
                </a:solidFill>
                <a:latin typeface="Century Gothic" panose="020B0502020202020204" pitchFamily="34" charset="0"/>
                <a:cs typeface="Arial" panose="020B0604020202020204" pitchFamily="34" charset="0"/>
              </a:rPr>
              <a:t>Assignments for Module 16</a:t>
            </a:r>
          </a:p>
        </p:txBody>
      </p:sp>
      <p:sp>
        <p:nvSpPr>
          <p:cNvPr id="62469" name="Rectangle 5"/>
          <p:cNvSpPr>
            <a:spLocks noGrp="1" noChangeArrowheads="1"/>
          </p:cNvSpPr>
          <p:nvPr>
            <p:ph idx="1"/>
          </p:nvPr>
        </p:nvSpPr>
        <p:spPr>
          <a:xfrm>
            <a:off x="1200150" y="1579974"/>
            <a:ext cx="6743700" cy="2668176"/>
          </a:xfrm>
        </p:spPr>
        <p:txBody>
          <a:bodyPr lIns="90488" tIns="44450" rIns="90488" bIns="44450">
            <a:noAutofit/>
          </a:bodyPr>
          <a:lstStyle/>
          <a:p>
            <a:pPr>
              <a:spcBef>
                <a:spcPts val="1800"/>
              </a:spcBef>
              <a:defRPr/>
            </a:pPr>
            <a:r>
              <a:rPr lang="en-US" altLang="en-US" dirty="0">
                <a:solidFill>
                  <a:schemeClr val="bg1"/>
                </a:solidFill>
                <a:latin typeface="Arial" panose="020B0604020202020204" pitchFamily="34" charset="0"/>
                <a:cs typeface="Arial" panose="020B0604020202020204" pitchFamily="34" charset="0"/>
              </a:rPr>
              <a:t>Read textbook chapter 19 (Binary Trees)</a:t>
            </a:r>
          </a:p>
          <a:p>
            <a:pPr marL="344488" indent="-344488">
              <a:spcBef>
                <a:spcPts val="1800"/>
              </a:spcBef>
              <a:tabLst>
                <a:tab pos="344488" algn="l"/>
              </a:tabLst>
              <a:defRPr/>
            </a:pPr>
            <a:r>
              <a:rPr lang="en-US" altLang="en-US" dirty="0">
                <a:solidFill>
                  <a:schemeClr val="bg1"/>
                </a:solidFill>
              </a:rPr>
              <a:t>Complete Lab 16 </a:t>
            </a:r>
          </a:p>
          <a:p>
            <a:pPr marL="344488" indent="-344488">
              <a:spcBef>
                <a:spcPts val="1800"/>
              </a:spcBef>
              <a:tabLst>
                <a:tab pos="344488" algn="l"/>
              </a:tabLst>
              <a:defRPr/>
            </a:pPr>
            <a:r>
              <a:rPr lang="en-US" altLang="en-US" dirty="0">
                <a:solidFill>
                  <a:schemeClr val="bg1"/>
                </a:solidFill>
              </a:rPr>
              <a:t>Complete old homework and lab assignments </a:t>
            </a:r>
          </a:p>
          <a:p>
            <a:pPr marL="344488" indent="-344488">
              <a:spcBef>
                <a:spcPts val="1800"/>
              </a:spcBef>
              <a:tabLst>
                <a:tab pos="344488" algn="l"/>
              </a:tabLst>
              <a:defRPr/>
            </a:pPr>
            <a:r>
              <a:rPr lang="en-US" altLang="en-US" sz="2400" dirty="0">
                <a:solidFill>
                  <a:schemeClr val="bg1"/>
                </a:solidFill>
              </a:rPr>
              <a:t>Complete final or research projects</a:t>
            </a:r>
          </a:p>
          <a:p>
            <a:pPr marL="344488" indent="-344488">
              <a:spcBef>
                <a:spcPts val="1800"/>
              </a:spcBef>
              <a:tabLst>
                <a:tab pos="344488" algn="l"/>
              </a:tabLst>
              <a:defRPr/>
            </a:pPr>
            <a:r>
              <a:rPr lang="en-US" altLang="en-US" dirty="0">
                <a:solidFill>
                  <a:schemeClr val="bg1"/>
                </a:solidFill>
              </a:rPr>
              <a:t>Prepare for final exam</a:t>
            </a:r>
            <a:endParaRPr lang="en-US" altLang="en-US" sz="2400" dirty="0">
              <a:solidFill>
                <a:srgbClr val="FFC000"/>
              </a:solidFill>
            </a:endParaRPr>
          </a:p>
        </p:txBody>
      </p:sp>
    </p:spTree>
    <p:extLst>
      <p:ext uri="{BB962C8B-B14F-4D97-AF65-F5344CB8AC3E}">
        <p14:creationId xmlns:p14="http://schemas.microsoft.com/office/powerpoint/2010/main" val="591410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tx1"/>
            </a:gs>
            <a:gs pos="7000">
              <a:srgbClr val="00B8E7"/>
            </a:gs>
            <a:gs pos="0">
              <a:srgbClr val="00B0F0"/>
            </a:gs>
            <a:gs pos="93000">
              <a:srgbClr val="72BF44"/>
            </a:gs>
            <a:gs pos="92000">
              <a:schemeClr val="tx1"/>
            </a:gs>
          </a:gsLst>
          <a:lin ang="2700000" scaled="1"/>
          <a:tileRect/>
        </a:gra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FB9B6B-65CC-49E0-A146-5AF9FEA62A50}"/>
              </a:ext>
            </a:extLst>
          </p:cNvPr>
          <p:cNvSpPr>
            <a:spLocks noGrp="1" noChangeArrowheads="1"/>
          </p:cNvSpPr>
          <p:nvPr>
            <p:ph type="title"/>
          </p:nvPr>
        </p:nvSpPr>
        <p:spPr>
          <a:xfrm>
            <a:off x="266700" y="456010"/>
            <a:ext cx="8610600" cy="744140"/>
          </a:xfrm>
        </p:spPr>
        <p:txBody>
          <a:bodyPr>
            <a:noAutofit/>
          </a:bodyPr>
          <a:lstStyle/>
          <a:p>
            <a:pPr eaLnBrk="1" hangingPunct="1"/>
            <a:r>
              <a:rPr lang="en-US" altLang="en-US" sz="2800" dirty="0">
                <a:solidFill>
                  <a:srgbClr val="C00000"/>
                </a:solidFill>
                <a:latin typeface="Century Gothic" panose="020B0502020202020204" pitchFamily="34" charset="0"/>
              </a:rPr>
              <a:t>Binary Tree Terminology</a:t>
            </a:r>
          </a:p>
        </p:txBody>
      </p:sp>
      <p:sp>
        <p:nvSpPr>
          <p:cNvPr id="44" name="Line 30">
            <a:extLst>
              <a:ext uri="{FF2B5EF4-FFF2-40B4-BE49-F238E27FC236}">
                <a16:creationId xmlns:a16="http://schemas.microsoft.com/office/drawing/2014/main" id="{B7AA0D68-EA19-4B33-9029-91EEB8CED1E1}"/>
              </a:ext>
            </a:extLst>
          </p:cNvPr>
          <p:cNvSpPr>
            <a:spLocks noChangeShapeType="1"/>
          </p:cNvSpPr>
          <p:nvPr/>
        </p:nvSpPr>
        <p:spPr bwMode="auto">
          <a:xfrm flipV="1">
            <a:off x="3980499" y="3028950"/>
            <a:ext cx="896302" cy="114300"/>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40" name="Rectangle 3">
            <a:extLst>
              <a:ext uri="{FF2B5EF4-FFF2-40B4-BE49-F238E27FC236}">
                <a16:creationId xmlns:a16="http://schemas.microsoft.com/office/drawing/2014/main" id="{EBC2E46B-5C1B-4049-AC5F-6303E4AD7499}"/>
              </a:ext>
            </a:extLst>
          </p:cNvPr>
          <p:cNvSpPr>
            <a:spLocks noGrp="1" noChangeArrowheads="1"/>
          </p:cNvSpPr>
          <p:nvPr>
            <p:ph idx="1"/>
          </p:nvPr>
        </p:nvSpPr>
        <p:spPr>
          <a:xfrm>
            <a:off x="650903" y="2409825"/>
            <a:ext cx="3295085" cy="2438400"/>
          </a:xfrm>
        </p:spPr>
        <p:txBody>
          <a:bodyPr>
            <a:noAutofit/>
          </a:bodyPr>
          <a:lstStyle/>
          <a:p>
            <a:pPr>
              <a:buClr>
                <a:schemeClr val="tx1"/>
              </a:buClr>
              <a:buNone/>
            </a:pPr>
            <a:r>
              <a:rPr lang="en-US" altLang="en-US" sz="2400" dirty="0">
                <a:solidFill>
                  <a:schemeClr val="accent2"/>
                </a:solidFill>
                <a:latin typeface="Arial" panose="020B0604020202020204" pitchFamily="34" charset="0"/>
                <a:cs typeface="Arial" panose="020B0604020202020204" pitchFamily="34" charset="0"/>
              </a:rPr>
              <a:t>	</a:t>
            </a:r>
            <a:r>
              <a:rPr lang="en-US" altLang="en-US" sz="2400" dirty="0">
                <a:solidFill>
                  <a:schemeClr val="bg1">
                    <a:lumMod val="95000"/>
                    <a:lumOff val="5000"/>
                  </a:schemeClr>
                </a:solidFill>
                <a:latin typeface="Arial" panose="020B0604020202020204" pitchFamily="34" charset="0"/>
                <a:cs typeface="Arial" panose="020B0604020202020204" pitchFamily="34" charset="0"/>
              </a:rPr>
              <a:t>The </a:t>
            </a:r>
            <a:r>
              <a:rPr lang="en-US" altLang="en-US" sz="2400" i="1" dirty="0">
                <a:solidFill>
                  <a:schemeClr val="bg1">
                    <a:lumMod val="95000"/>
                    <a:lumOff val="5000"/>
                  </a:schemeClr>
                </a:solidFill>
                <a:latin typeface="Arial" panose="020B0604020202020204" pitchFamily="34" charset="0"/>
                <a:cs typeface="Arial" panose="020B0604020202020204" pitchFamily="34" charset="0"/>
              </a:rPr>
              <a:t>parent</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of the node containing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28</a:t>
            </a:r>
            <a:r>
              <a:rPr lang="en-US" altLang="en-US" sz="2400" dirty="0">
                <a:solidFill>
                  <a:schemeClr val="bg1">
                    <a:lumMod val="95000"/>
                    <a:lumOff val="5000"/>
                  </a:schemeClr>
                </a:solidFill>
                <a:latin typeface="Arial" panose="020B0604020202020204" pitchFamily="34" charset="0"/>
                <a:cs typeface="Arial" panose="020B0604020202020204" pitchFamily="34" charset="0"/>
              </a:rPr>
              <a:t> is the node with  </a:t>
            </a:r>
            <a:r>
              <a:rPr lang="en-US" altLang="en-US" sz="2400" b="1" dirty="0">
                <a:solidFill>
                  <a:schemeClr val="bg1">
                    <a:lumMod val="95000"/>
                    <a:lumOff val="5000"/>
                  </a:schemeClr>
                </a:solidFill>
                <a:latin typeface="Arial" panose="020B0604020202020204" pitchFamily="34" charset="0"/>
                <a:cs typeface="Arial" panose="020B0604020202020204" pitchFamily="34" charset="0"/>
              </a:rPr>
              <a:t>85</a:t>
            </a:r>
            <a:r>
              <a:rPr lang="en-US" altLang="en-US" sz="2400" dirty="0">
                <a:solidFill>
                  <a:schemeClr val="bg1">
                    <a:lumMod val="95000"/>
                    <a:lumOff val="5000"/>
                  </a:schemeClr>
                </a:solidFill>
                <a:latin typeface="Arial" panose="020B0604020202020204" pitchFamily="34" charset="0"/>
                <a:cs typeface="Arial" panose="020B0604020202020204" pitchFamily="34" charset="0"/>
              </a:rPr>
              <a:t>.</a:t>
            </a:r>
          </a:p>
        </p:txBody>
      </p:sp>
      <p:sp>
        <p:nvSpPr>
          <p:cNvPr id="38" name="Rectangle 37">
            <a:extLst>
              <a:ext uri="{FF2B5EF4-FFF2-40B4-BE49-F238E27FC236}">
                <a16:creationId xmlns:a16="http://schemas.microsoft.com/office/drawing/2014/main" id="{C36CF93B-3156-4748-AA7D-33C0D94C50BE}"/>
              </a:ext>
            </a:extLst>
          </p:cNvPr>
          <p:cNvSpPr>
            <a:spLocks noChangeArrowheads="1"/>
          </p:cNvSpPr>
          <p:nvPr/>
        </p:nvSpPr>
        <p:spPr bwMode="auto">
          <a:xfrm>
            <a:off x="5991014" y="1885950"/>
            <a:ext cx="342901"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39" name="Rectangle 17">
            <a:extLst>
              <a:ext uri="{FF2B5EF4-FFF2-40B4-BE49-F238E27FC236}">
                <a16:creationId xmlns:a16="http://schemas.microsoft.com/office/drawing/2014/main" id="{7CCFF47B-47C8-49F9-80B0-5E4495949AAD}"/>
              </a:ext>
            </a:extLst>
          </p:cNvPr>
          <p:cNvSpPr>
            <a:spLocks noChangeArrowheads="1"/>
          </p:cNvSpPr>
          <p:nvPr/>
        </p:nvSpPr>
        <p:spPr bwMode="auto">
          <a:xfrm>
            <a:off x="5819565" y="2457450"/>
            <a:ext cx="68580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63</a:t>
            </a:r>
          </a:p>
        </p:txBody>
      </p:sp>
      <p:sp>
        <p:nvSpPr>
          <p:cNvPr id="42" name="Rectangle 18">
            <a:extLst>
              <a:ext uri="{FF2B5EF4-FFF2-40B4-BE49-F238E27FC236}">
                <a16:creationId xmlns:a16="http://schemas.microsoft.com/office/drawing/2014/main" id="{8718AD77-1020-43F4-885A-9B52E4E5C4F3}"/>
              </a:ext>
            </a:extLst>
          </p:cNvPr>
          <p:cNvSpPr>
            <a:spLocks noChangeArrowheads="1"/>
          </p:cNvSpPr>
          <p:nvPr/>
        </p:nvSpPr>
        <p:spPr bwMode="auto">
          <a:xfrm>
            <a:off x="6333915" y="24574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43" name="Rectangle 19">
            <a:extLst>
              <a:ext uri="{FF2B5EF4-FFF2-40B4-BE49-F238E27FC236}">
                <a16:creationId xmlns:a16="http://schemas.microsoft.com/office/drawing/2014/main" id="{C7C4FD54-BD6B-45BE-8503-1771675A358C}"/>
              </a:ext>
            </a:extLst>
          </p:cNvPr>
          <p:cNvSpPr>
            <a:spLocks noChangeArrowheads="1"/>
          </p:cNvSpPr>
          <p:nvPr/>
        </p:nvSpPr>
        <p:spPr bwMode="auto">
          <a:xfrm>
            <a:off x="6162465" y="2457450"/>
            <a:ext cx="171450" cy="285750"/>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67" name="Rectangle 20">
            <a:extLst>
              <a:ext uri="{FF2B5EF4-FFF2-40B4-BE49-F238E27FC236}">
                <a16:creationId xmlns:a16="http://schemas.microsoft.com/office/drawing/2014/main" id="{C5F99986-C888-41CA-B038-DE455B380184}"/>
              </a:ext>
            </a:extLst>
          </p:cNvPr>
          <p:cNvSpPr>
            <a:spLocks noChangeArrowheads="1"/>
          </p:cNvSpPr>
          <p:nvPr/>
        </p:nvSpPr>
        <p:spPr bwMode="auto">
          <a:xfrm>
            <a:off x="6848265" y="297180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54</a:t>
            </a:r>
          </a:p>
        </p:txBody>
      </p:sp>
      <p:sp>
        <p:nvSpPr>
          <p:cNvPr id="78" name="Rectangle 21">
            <a:extLst>
              <a:ext uri="{FF2B5EF4-FFF2-40B4-BE49-F238E27FC236}">
                <a16:creationId xmlns:a16="http://schemas.microsoft.com/office/drawing/2014/main" id="{D5263B16-3BB9-475B-97CB-9ABE82DA3915}"/>
              </a:ext>
            </a:extLst>
          </p:cNvPr>
          <p:cNvSpPr>
            <a:spLocks noChangeArrowheads="1"/>
          </p:cNvSpPr>
          <p:nvPr/>
        </p:nvSpPr>
        <p:spPr bwMode="auto">
          <a:xfrm>
            <a:off x="7362615" y="2971800"/>
            <a:ext cx="17145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79" name="Rectangle 22">
            <a:extLst>
              <a:ext uri="{FF2B5EF4-FFF2-40B4-BE49-F238E27FC236}">
                <a16:creationId xmlns:a16="http://schemas.microsoft.com/office/drawing/2014/main" id="{9E36668E-124D-465C-984D-CE05A11995BE}"/>
              </a:ext>
            </a:extLst>
          </p:cNvPr>
          <p:cNvSpPr>
            <a:spLocks noChangeArrowheads="1"/>
          </p:cNvSpPr>
          <p:nvPr/>
        </p:nvSpPr>
        <p:spPr bwMode="auto">
          <a:xfrm>
            <a:off x="7191165" y="297180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0" name="Rectangle 23">
            <a:extLst>
              <a:ext uri="{FF2B5EF4-FFF2-40B4-BE49-F238E27FC236}">
                <a16:creationId xmlns:a16="http://schemas.microsoft.com/office/drawing/2014/main" id="{95E06E51-7A1E-4ED3-A2F6-9EFFBECE6A58}"/>
              </a:ext>
            </a:extLst>
          </p:cNvPr>
          <p:cNvSpPr>
            <a:spLocks noChangeArrowheads="1"/>
          </p:cNvSpPr>
          <p:nvPr/>
        </p:nvSpPr>
        <p:spPr bwMode="auto">
          <a:xfrm>
            <a:off x="5076615" y="2971800"/>
            <a:ext cx="685800" cy="285750"/>
          </a:xfrm>
          <a:prstGeom prst="rect">
            <a:avLst/>
          </a:prstGeom>
          <a:solidFill>
            <a:schemeClr val="accent6">
              <a:lumMod val="20000"/>
              <a:lumOff val="80000"/>
            </a:schemeClr>
          </a:solidFill>
          <a:ln w="25400">
            <a:solidFill>
              <a:srgbClr val="FF0000"/>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85</a:t>
            </a:r>
          </a:p>
        </p:txBody>
      </p:sp>
      <p:sp>
        <p:nvSpPr>
          <p:cNvPr id="81" name="Rectangle 24">
            <a:extLst>
              <a:ext uri="{FF2B5EF4-FFF2-40B4-BE49-F238E27FC236}">
                <a16:creationId xmlns:a16="http://schemas.microsoft.com/office/drawing/2014/main" id="{5F091B6D-E76C-435B-9572-7518683CC7FA}"/>
              </a:ext>
            </a:extLst>
          </p:cNvPr>
          <p:cNvSpPr>
            <a:spLocks noChangeArrowheads="1"/>
          </p:cNvSpPr>
          <p:nvPr/>
        </p:nvSpPr>
        <p:spPr bwMode="auto">
          <a:xfrm>
            <a:off x="5590965" y="29718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2" name="Rectangle 25">
            <a:extLst>
              <a:ext uri="{FF2B5EF4-FFF2-40B4-BE49-F238E27FC236}">
                <a16:creationId xmlns:a16="http://schemas.microsoft.com/office/drawing/2014/main" id="{9EBA50C5-7259-4A01-BEAC-0F3E9E31EFDE}"/>
              </a:ext>
            </a:extLst>
          </p:cNvPr>
          <p:cNvSpPr>
            <a:spLocks noChangeArrowheads="1"/>
          </p:cNvSpPr>
          <p:nvPr/>
        </p:nvSpPr>
        <p:spPr bwMode="auto">
          <a:xfrm>
            <a:off x="5419515" y="2971800"/>
            <a:ext cx="171450" cy="285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3" name="Rectangle 26">
            <a:extLst>
              <a:ext uri="{FF2B5EF4-FFF2-40B4-BE49-F238E27FC236}">
                <a16:creationId xmlns:a16="http://schemas.microsoft.com/office/drawing/2014/main" id="{6B4F7C01-EE4D-491A-BB07-10DA95806E44}"/>
              </a:ext>
            </a:extLst>
          </p:cNvPr>
          <p:cNvSpPr>
            <a:spLocks noChangeArrowheads="1"/>
          </p:cNvSpPr>
          <p:nvPr/>
        </p:nvSpPr>
        <p:spPr bwMode="auto">
          <a:xfrm>
            <a:off x="4676565" y="34861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28</a:t>
            </a:r>
          </a:p>
        </p:txBody>
      </p:sp>
      <p:sp>
        <p:nvSpPr>
          <p:cNvPr id="84" name="Rectangle 27">
            <a:extLst>
              <a:ext uri="{FF2B5EF4-FFF2-40B4-BE49-F238E27FC236}">
                <a16:creationId xmlns:a16="http://schemas.microsoft.com/office/drawing/2014/main" id="{BAA4F1F1-0581-4311-8957-FF3D24D26D43}"/>
              </a:ext>
            </a:extLst>
          </p:cNvPr>
          <p:cNvSpPr>
            <a:spLocks noChangeArrowheads="1"/>
          </p:cNvSpPr>
          <p:nvPr/>
        </p:nvSpPr>
        <p:spPr bwMode="auto">
          <a:xfrm>
            <a:off x="519091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5" name="Rectangle 28">
            <a:extLst>
              <a:ext uri="{FF2B5EF4-FFF2-40B4-BE49-F238E27FC236}">
                <a16:creationId xmlns:a16="http://schemas.microsoft.com/office/drawing/2014/main" id="{BF1B28E4-C739-4593-9FEF-3CE2DCFE777B}"/>
              </a:ext>
            </a:extLst>
          </p:cNvPr>
          <p:cNvSpPr>
            <a:spLocks noChangeArrowheads="1"/>
          </p:cNvSpPr>
          <p:nvPr/>
        </p:nvSpPr>
        <p:spPr bwMode="auto">
          <a:xfrm>
            <a:off x="501946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6" name="Rectangle 29">
            <a:extLst>
              <a:ext uri="{FF2B5EF4-FFF2-40B4-BE49-F238E27FC236}">
                <a16:creationId xmlns:a16="http://schemas.microsoft.com/office/drawing/2014/main" id="{B98BDFF7-070A-42E7-9FBA-C8DA27801519}"/>
              </a:ext>
            </a:extLst>
          </p:cNvPr>
          <p:cNvSpPr>
            <a:spLocks noChangeArrowheads="1"/>
          </p:cNvSpPr>
          <p:nvPr/>
        </p:nvSpPr>
        <p:spPr bwMode="auto">
          <a:xfrm>
            <a:off x="6562515" y="3486150"/>
            <a:ext cx="685800" cy="285750"/>
          </a:xfrm>
          <a:prstGeom prst="rect">
            <a:avLst/>
          </a:prstGeom>
          <a:noFill/>
          <a:ln w="19050">
            <a:solidFill>
              <a:srgbClr val="4F81BD"/>
            </a:solidFill>
            <a:miter lim="800000"/>
            <a:headEnd/>
            <a:tailEnd/>
          </a:ln>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bg1">
                    <a:lumMod val="95000"/>
                    <a:lumOff val="5000"/>
                  </a:schemeClr>
                </a:solidFill>
                <a:latin typeface="Times New Roman" panose="02020603050405020304" pitchFamily="18" charset="0"/>
              </a:rPr>
              <a:t>37</a:t>
            </a:r>
          </a:p>
        </p:txBody>
      </p:sp>
      <p:sp>
        <p:nvSpPr>
          <p:cNvPr id="87" name="Rectangle 30">
            <a:extLst>
              <a:ext uri="{FF2B5EF4-FFF2-40B4-BE49-F238E27FC236}">
                <a16:creationId xmlns:a16="http://schemas.microsoft.com/office/drawing/2014/main" id="{AED06586-3B6F-49C0-B962-3545FEA372AE}"/>
              </a:ext>
            </a:extLst>
          </p:cNvPr>
          <p:cNvSpPr>
            <a:spLocks noChangeArrowheads="1"/>
          </p:cNvSpPr>
          <p:nvPr/>
        </p:nvSpPr>
        <p:spPr bwMode="auto">
          <a:xfrm>
            <a:off x="707686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solidFill>
                <a:schemeClr val="bg1">
                  <a:lumMod val="95000"/>
                  <a:lumOff val="5000"/>
                </a:schemeClr>
              </a:solidFill>
              <a:latin typeface="Times New Roman" panose="02020603050405020304" pitchFamily="18" charset="0"/>
            </a:endParaRPr>
          </a:p>
        </p:txBody>
      </p:sp>
      <p:sp>
        <p:nvSpPr>
          <p:cNvPr id="88" name="Rectangle 31">
            <a:extLst>
              <a:ext uri="{FF2B5EF4-FFF2-40B4-BE49-F238E27FC236}">
                <a16:creationId xmlns:a16="http://schemas.microsoft.com/office/drawing/2014/main" id="{ED3ABC90-C700-49DC-94C8-9F05D7112C5E}"/>
              </a:ext>
            </a:extLst>
          </p:cNvPr>
          <p:cNvSpPr>
            <a:spLocks noChangeArrowheads="1"/>
          </p:cNvSpPr>
          <p:nvPr/>
        </p:nvSpPr>
        <p:spPr bwMode="auto">
          <a:xfrm>
            <a:off x="6905415" y="3486150"/>
            <a:ext cx="171450" cy="285750"/>
          </a:xfrm>
          <a:prstGeom prst="rect">
            <a:avLst/>
          </a:prstGeom>
          <a:noFill/>
          <a:ln w="19050">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wrap="none" anchor="ctr">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1">
                  <a:lumMod val="95000"/>
                  <a:lumOff val="5000"/>
                </a:schemeClr>
              </a:solidFill>
              <a:latin typeface="Times New Roman" panose="02020603050405020304" pitchFamily="18" charset="0"/>
            </a:endParaRPr>
          </a:p>
        </p:txBody>
      </p:sp>
      <p:sp>
        <p:nvSpPr>
          <p:cNvPr id="89" name="Line 33">
            <a:extLst>
              <a:ext uri="{FF2B5EF4-FFF2-40B4-BE49-F238E27FC236}">
                <a16:creationId xmlns:a16="http://schemas.microsoft.com/office/drawing/2014/main" id="{C20D46F6-4192-4F4E-80A4-405C8609E7D0}"/>
              </a:ext>
            </a:extLst>
          </p:cNvPr>
          <p:cNvSpPr>
            <a:spLocks noChangeShapeType="1"/>
          </p:cNvSpPr>
          <p:nvPr/>
        </p:nvSpPr>
        <p:spPr bwMode="auto">
          <a:xfrm>
            <a:off x="6162465" y="2057400"/>
            <a:ext cx="0" cy="40005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0" name="Line 34">
            <a:extLst>
              <a:ext uri="{FF2B5EF4-FFF2-40B4-BE49-F238E27FC236}">
                <a16:creationId xmlns:a16="http://schemas.microsoft.com/office/drawing/2014/main" id="{CDC7C276-2F2F-4C65-8204-01A73668A681}"/>
              </a:ext>
            </a:extLst>
          </p:cNvPr>
          <p:cNvSpPr>
            <a:spLocks noChangeShapeType="1"/>
          </p:cNvSpPr>
          <p:nvPr/>
        </p:nvSpPr>
        <p:spPr bwMode="auto">
          <a:xfrm flipH="1">
            <a:off x="5419515" y="2628900"/>
            <a:ext cx="814374"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91" name="Line 36">
            <a:extLst>
              <a:ext uri="{FF2B5EF4-FFF2-40B4-BE49-F238E27FC236}">
                <a16:creationId xmlns:a16="http://schemas.microsoft.com/office/drawing/2014/main" id="{AE20EC6B-D967-481A-840B-A400EA4B4715}"/>
              </a:ext>
            </a:extLst>
          </p:cNvPr>
          <p:cNvSpPr>
            <a:spLocks noChangeShapeType="1"/>
          </p:cNvSpPr>
          <p:nvPr/>
        </p:nvSpPr>
        <p:spPr bwMode="auto">
          <a:xfrm flipH="1">
            <a:off x="5019465" y="3143250"/>
            <a:ext cx="5143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92" name="Line 37">
            <a:extLst>
              <a:ext uri="{FF2B5EF4-FFF2-40B4-BE49-F238E27FC236}">
                <a16:creationId xmlns:a16="http://schemas.microsoft.com/office/drawing/2014/main" id="{6E71802C-9A1C-491A-9F14-0C05D4F8E37A}"/>
              </a:ext>
            </a:extLst>
          </p:cNvPr>
          <p:cNvSpPr>
            <a:spLocks noChangeShapeType="1"/>
          </p:cNvSpPr>
          <p:nvPr/>
        </p:nvSpPr>
        <p:spPr bwMode="auto">
          <a:xfrm>
            <a:off x="5648115" y="3143250"/>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3" name="Line 38">
            <a:extLst>
              <a:ext uri="{FF2B5EF4-FFF2-40B4-BE49-F238E27FC236}">
                <a16:creationId xmlns:a16="http://schemas.microsoft.com/office/drawing/2014/main" id="{F7E4A82F-54F8-4334-97AA-2A57924441F2}"/>
              </a:ext>
            </a:extLst>
          </p:cNvPr>
          <p:cNvSpPr>
            <a:spLocks noChangeShapeType="1"/>
          </p:cNvSpPr>
          <p:nvPr/>
        </p:nvSpPr>
        <p:spPr bwMode="auto">
          <a:xfrm flipH="1">
            <a:off x="6905415" y="3143250"/>
            <a:ext cx="40005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dirty="0">
              <a:solidFill>
                <a:schemeClr val="bg1">
                  <a:lumMod val="95000"/>
                  <a:lumOff val="5000"/>
                </a:schemeClr>
              </a:solidFill>
            </a:endParaRPr>
          </a:p>
        </p:txBody>
      </p:sp>
      <p:sp>
        <p:nvSpPr>
          <p:cNvPr id="94" name="Line 39">
            <a:extLst>
              <a:ext uri="{FF2B5EF4-FFF2-40B4-BE49-F238E27FC236}">
                <a16:creationId xmlns:a16="http://schemas.microsoft.com/office/drawing/2014/main" id="{F9F176F8-D6F1-46F5-9B34-7A462B00C0C7}"/>
              </a:ext>
            </a:extLst>
          </p:cNvPr>
          <p:cNvSpPr>
            <a:spLocks noChangeShapeType="1"/>
          </p:cNvSpPr>
          <p:nvPr/>
        </p:nvSpPr>
        <p:spPr bwMode="auto">
          <a:xfrm>
            <a:off x="6433927" y="2628900"/>
            <a:ext cx="757238"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5" name="Text Box 41">
            <a:extLst>
              <a:ext uri="{FF2B5EF4-FFF2-40B4-BE49-F238E27FC236}">
                <a16:creationId xmlns:a16="http://schemas.microsoft.com/office/drawing/2014/main" id="{F3094D42-65B2-4D17-8464-6AF1CB68F93B}"/>
              </a:ext>
            </a:extLst>
          </p:cNvPr>
          <p:cNvSpPr txBox="1">
            <a:spLocks noChangeArrowheads="1"/>
          </p:cNvSpPr>
          <p:nvPr/>
        </p:nvSpPr>
        <p:spPr bwMode="auto">
          <a:xfrm>
            <a:off x="7419764" y="3486150"/>
            <a:ext cx="704849"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96" name="Text Box 42">
            <a:extLst>
              <a:ext uri="{FF2B5EF4-FFF2-40B4-BE49-F238E27FC236}">
                <a16:creationId xmlns:a16="http://schemas.microsoft.com/office/drawing/2014/main" id="{07CD05D9-D479-412A-9C12-EF8BE5013D53}"/>
              </a:ext>
            </a:extLst>
          </p:cNvPr>
          <p:cNvSpPr txBox="1">
            <a:spLocks noChangeArrowheads="1"/>
          </p:cNvSpPr>
          <p:nvPr/>
        </p:nvSpPr>
        <p:spPr bwMode="auto">
          <a:xfrm>
            <a:off x="4309853" y="3943350"/>
            <a:ext cx="68580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ndara" panose="020E0502030303020204" pitchFamily="34" charset="0"/>
              </a:rPr>
              <a:t>nullptr</a:t>
            </a:r>
            <a:endParaRPr lang="en-US" altLang="en-US" sz="1350" b="1" baseline="0" dirty="0">
              <a:solidFill>
                <a:srgbClr val="0000FF"/>
              </a:solidFill>
              <a:latin typeface="Candara" panose="020E0502030303020204" pitchFamily="34" charset="0"/>
            </a:endParaRPr>
          </a:p>
        </p:txBody>
      </p:sp>
      <p:sp>
        <p:nvSpPr>
          <p:cNvPr id="97" name="Text Box 43">
            <a:extLst>
              <a:ext uri="{FF2B5EF4-FFF2-40B4-BE49-F238E27FC236}">
                <a16:creationId xmlns:a16="http://schemas.microsoft.com/office/drawing/2014/main" id="{6416271D-2075-47E7-AAE3-16511DCD1D79}"/>
              </a:ext>
            </a:extLst>
          </p:cNvPr>
          <p:cNvSpPr txBox="1">
            <a:spLocks noChangeArrowheads="1"/>
          </p:cNvSpPr>
          <p:nvPr/>
        </p:nvSpPr>
        <p:spPr bwMode="auto">
          <a:xfrm>
            <a:off x="5305214" y="3943350"/>
            <a:ext cx="681037"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98" name="Line 44">
            <a:extLst>
              <a:ext uri="{FF2B5EF4-FFF2-40B4-BE49-F238E27FC236}">
                <a16:creationId xmlns:a16="http://schemas.microsoft.com/office/drawing/2014/main" id="{E3448809-F6A3-4EEA-8208-76452E708464}"/>
              </a:ext>
            </a:extLst>
          </p:cNvPr>
          <p:cNvSpPr>
            <a:spLocks noChangeShapeType="1"/>
          </p:cNvSpPr>
          <p:nvPr/>
        </p:nvSpPr>
        <p:spPr bwMode="auto">
          <a:xfrm flipH="1">
            <a:off x="4733715" y="36576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99" name="Line 45">
            <a:extLst>
              <a:ext uri="{FF2B5EF4-FFF2-40B4-BE49-F238E27FC236}">
                <a16:creationId xmlns:a16="http://schemas.microsoft.com/office/drawing/2014/main" id="{837BDA23-EB48-45CE-BB1C-7315B50D19B1}"/>
              </a:ext>
            </a:extLst>
          </p:cNvPr>
          <p:cNvSpPr>
            <a:spLocks noChangeShapeType="1"/>
          </p:cNvSpPr>
          <p:nvPr/>
        </p:nvSpPr>
        <p:spPr bwMode="auto">
          <a:xfrm>
            <a:off x="5305215" y="36576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0" name="Text Box 46">
            <a:extLst>
              <a:ext uri="{FF2B5EF4-FFF2-40B4-BE49-F238E27FC236}">
                <a16:creationId xmlns:a16="http://schemas.microsoft.com/office/drawing/2014/main" id="{21AEFF29-9CBD-444B-B44A-D8FD58B0EB3C}"/>
              </a:ext>
            </a:extLst>
          </p:cNvPr>
          <p:cNvSpPr txBox="1">
            <a:spLocks noChangeArrowheads="1"/>
          </p:cNvSpPr>
          <p:nvPr/>
        </p:nvSpPr>
        <p:spPr bwMode="auto">
          <a:xfrm>
            <a:off x="6162465" y="3943350"/>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01" name="Text Box 47">
            <a:extLst>
              <a:ext uri="{FF2B5EF4-FFF2-40B4-BE49-F238E27FC236}">
                <a16:creationId xmlns:a16="http://schemas.microsoft.com/office/drawing/2014/main" id="{CD2126C0-139B-4F76-809F-59F9846DAD27}"/>
              </a:ext>
            </a:extLst>
          </p:cNvPr>
          <p:cNvSpPr txBox="1">
            <a:spLocks noChangeArrowheads="1"/>
          </p:cNvSpPr>
          <p:nvPr/>
        </p:nvSpPr>
        <p:spPr bwMode="auto">
          <a:xfrm>
            <a:off x="7191165" y="3943350"/>
            <a:ext cx="704850"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350" b="1"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102" name="Line 48">
            <a:extLst>
              <a:ext uri="{FF2B5EF4-FFF2-40B4-BE49-F238E27FC236}">
                <a16:creationId xmlns:a16="http://schemas.microsoft.com/office/drawing/2014/main" id="{7E0D0EA8-66A8-4379-BE7E-C77CE7920797}"/>
              </a:ext>
            </a:extLst>
          </p:cNvPr>
          <p:cNvSpPr>
            <a:spLocks noChangeShapeType="1"/>
          </p:cNvSpPr>
          <p:nvPr/>
        </p:nvSpPr>
        <p:spPr bwMode="auto">
          <a:xfrm flipH="1">
            <a:off x="6619665" y="3657600"/>
            <a:ext cx="4000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3" name="Line 49">
            <a:extLst>
              <a:ext uri="{FF2B5EF4-FFF2-40B4-BE49-F238E27FC236}">
                <a16:creationId xmlns:a16="http://schemas.microsoft.com/office/drawing/2014/main" id="{0681B755-71F6-4D52-81E6-6A9372E63A74}"/>
              </a:ext>
            </a:extLst>
          </p:cNvPr>
          <p:cNvSpPr>
            <a:spLocks noChangeShapeType="1"/>
          </p:cNvSpPr>
          <p:nvPr/>
        </p:nvSpPr>
        <p:spPr bwMode="auto">
          <a:xfrm>
            <a:off x="7191165" y="3657600"/>
            <a:ext cx="285750" cy="2286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4" name="Line 37">
            <a:extLst>
              <a:ext uri="{FF2B5EF4-FFF2-40B4-BE49-F238E27FC236}">
                <a16:creationId xmlns:a16="http://schemas.microsoft.com/office/drawing/2014/main" id="{5B902585-18E2-408A-B28E-CBF623AAD20C}"/>
              </a:ext>
            </a:extLst>
          </p:cNvPr>
          <p:cNvSpPr>
            <a:spLocks noChangeShapeType="1"/>
          </p:cNvSpPr>
          <p:nvPr/>
        </p:nvSpPr>
        <p:spPr bwMode="auto">
          <a:xfrm>
            <a:off x="7445482" y="3144882"/>
            <a:ext cx="228600" cy="342900"/>
          </a:xfrm>
          <a:prstGeom prst="line">
            <a:avLst/>
          </a:prstGeom>
          <a:noFill/>
          <a:ln w="19050">
            <a:solidFill>
              <a:schemeClr val="accent1"/>
            </a:solidFill>
            <a:round/>
            <a:headEnd type="oval" w="med" len="med"/>
            <a:tailEnd type="triangle" w="med" len="med"/>
          </a:ln>
          <a:extLst>
            <a:ext uri="{909E8E84-426E-40DD-AFC4-6F175D3DCCD1}">
              <a14:hiddenFill xmlns:a14="http://schemas.microsoft.com/office/drawing/2010/main">
                <a:noFill/>
              </a14:hiddenFill>
            </a:ext>
          </a:extLst>
        </p:spPr>
        <p:txBody>
          <a:bodyPr>
            <a:noAutofit/>
          </a:bodyPr>
          <a:lstStyle/>
          <a:p>
            <a:endParaRPr lang="en-US" sz="1800">
              <a:solidFill>
                <a:schemeClr val="bg1">
                  <a:lumMod val="95000"/>
                  <a:lumOff val="5000"/>
                </a:schemeClr>
              </a:solidFill>
            </a:endParaRPr>
          </a:p>
        </p:txBody>
      </p:sp>
      <p:sp>
        <p:nvSpPr>
          <p:cNvPr id="105" name="Text Box 40">
            <a:extLst>
              <a:ext uri="{FF2B5EF4-FFF2-40B4-BE49-F238E27FC236}">
                <a16:creationId xmlns:a16="http://schemas.microsoft.com/office/drawing/2014/main" id="{9E8572F8-551C-4018-ABF1-F5F280B955B2}"/>
              </a:ext>
            </a:extLst>
          </p:cNvPr>
          <p:cNvSpPr txBox="1">
            <a:spLocks noChangeArrowheads="1"/>
          </p:cNvSpPr>
          <p:nvPr/>
        </p:nvSpPr>
        <p:spPr bwMode="auto">
          <a:xfrm>
            <a:off x="5641445" y="3478984"/>
            <a:ext cx="719138" cy="300082"/>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no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baseline="0" dirty="0" err="1">
                <a:solidFill>
                  <a:srgbClr val="0000FF"/>
                </a:solidFill>
                <a:latin typeface="Calibri" panose="020F0502020204030204" pitchFamily="34" charset="0"/>
                <a:cs typeface="Calibri" panose="020F0502020204030204" pitchFamily="34" charset="0"/>
              </a:rPr>
              <a:t>nullptr</a:t>
            </a:r>
            <a:endParaRPr lang="en-US" altLang="en-US" sz="1350" b="1" baseline="0" dirty="0">
              <a:solidFill>
                <a:srgbClr val="0000FF"/>
              </a:solidFill>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A467B6E9-D713-4871-8B15-548CE968B2A7}"/>
              </a:ext>
            </a:extLst>
          </p:cNvPr>
          <p:cNvSpPr/>
          <p:nvPr/>
        </p:nvSpPr>
        <p:spPr>
          <a:xfrm>
            <a:off x="6333915" y="1901419"/>
            <a:ext cx="642938" cy="231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root</a:t>
            </a:r>
          </a:p>
        </p:txBody>
      </p:sp>
    </p:spTree>
    <p:extLst>
      <p:ext uri="{BB962C8B-B14F-4D97-AF65-F5344CB8AC3E}">
        <p14:creationId xmlns:p14="http://schemas.microsoft.com/office/powerpoint/2010/main" val="207417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46381537</TotalTime>
  <Pages>43</Pages>
  <Words>4069</Words>
  <Application>Microsoft Office PowerPoint</Application>
  <PresentationFormat>On-screen Show (16:9)</PresentationFormat>
  <Paragraphs>896</Paragraphs>
  <Slides>85</Slides>
  <Notes>85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85</vt:i4>
      </vt:variant>
    </vt:vector>
  </HeadingPairs>
  <TitlesOfParts>
    <vt:vector size="94" baseType="lpstr">
      <vt:lpstr>Arial</vt:lpstr>
      <vt:lpstr>Calibri</vt:lpstr>
      <vt:lpstr>Candara</vt:lpstr>
      <vt:lpstr>Century Gothic</vt:lpstr>
      <vt:lpstr>Courier New</vt:lpstr>
      <vt:lpstr>Times New Roman</vt:lpstr>
      <vt:lpstr>Office Theme</vt:lpstr>
      <vt:lpstr>Office Theme</vt:lpstr>
      <vt:lpstr>Office Theme</vt:lpstr>
      <vt:lpstr>PowerPoint Presentation</vt:lpstr>
      <vt:lpstr>Agenda</vt:lpstr>
      <vt:lpstr>Topics</vt:lpstr>
      <vt:lpstr>Definition and Application of Binary Trees</vt:lpstr>
      <vt:lpstr>Terminology</vt:lpstr>
      <vt:lpstr>Binary Tree Terminology</vt:lpstr>
      <vt:lpstr>Binary Tree Terminology</vt:lpstr>
      <vt:lpstr>Binary Tree Terminology</vt:lpstr>
      <vt:lpstr>Binary Tree Terminology</vt:lpstr>
      <vt:lpstr>Binary Tree Terminology</vt:lpstr>
      <vt:lpstr>Subtrees of Binary Trees</vt:lpstr>
      <vt:lpstr>Subtrees of Binary Trees</vt:lpstr>
      <vt:lpstr>Uses of Binary Trees</vt:lpstr>
      <vt:lpstr>Uses of Binary Search Trees</vt:lpstr>
      <vt:lpstr>Why Are Trees Drawn Upside Down?</vt:lpstr>
      <vt:lpstr>Why Are Trees Drawn Upside Down?</vt:lpstr>
      <vt:lpstr>Binary Search Tree Operations</vt:lpstr>
      <vt:lpstr>Binary Search Tree Node</vt:lpstr>
      <vt:lpstr>TreeNode  Constructor</vt:lpstr>
      <vt:lpstr>Creating a New Node</vt:lpstr>
      <vt:lpstr>BinaryTree  Constructor</vt:lpstr>
      <vt:lpstr>Binary Search Tree Outline</vt:lpstr>
      <vt:lpstr>Binary Search Tree Outline</vt:lpstr>
      <vt:lpstr>Inserting an Item into a Binary Search Tree</vt:lpstr>
      <vt:lpstr>Building a Binary Search Tree</vt:lpstr>
      <vt:lpstr>Building a Binary Search Tree</vt:lpstr>
      <vt:lpstr>Building a Binary Search Tree</vt:lpstr>
      <vt:lpstr>Building a Binary Search Tree</vt:lpstr>
      <vt:lpstr>Building a Binary Search Tree</vt:lpstr>
      <vt:lpstr>Building a Binary Search Tree</vt:lpstr>
      <vt:lpstr>Building a Binary Search Tree</vt:lpstr>
      <vt:lpstr>Building a Binary Search Tree</vt:lpstr>
      <vt:lpstr>Building a Binary Search Tree</vt:lpstr>
      <vt:lpstr>Building a Binary Search Tree</vt:lpstr>
      <vt:lpstr>Inserting an item into a Binary Search Tree</vt:lpstr>
      <vt:lpstr>Inserting an item into a Binary Search Tree</vt:lpstr>
      <vt:lpstr>Inserting an item into a Binary Search Tree</vt:lpstr>
      <vt:lpstr>Inserting an item into a Binary Search Tree</vt:lpstr>
      <vt:lpstr>Insertion Detail - External</vt:lpstr>
      <vt:lpstr>Insertion Detail</vt:lpstr>
      <vt:lpstr>Insertion Detail (continued)</vt:lpstr>
      <vt:lpstr>Deleting a Leaf Node</vt:lpstr>
      <vt:lpstr>Deleting a Node with One Child</vt:lpstr>
      <vt:lpstr>Deleting a Node with One Child</vt:lpstr>
      <vt:lpstr>Deleting a Node with Two Children</vt:lpstr>
      <vt:lpstr>Deleting a Node with Two Children</vt:lpstr>
      <vt:lpstr>Three Techniques to Traverse a Binary Tree</vt:lpstr>
      <vt:lpstr>PowerPoint Presentation</vt:lpstr>
      <vt:lpstr>Traversing a Binary Tree</vt:lpstr>
      <vt:lpstr>Observations</vt:lpstr>
      <vt:lpstr>Searching in a Binary Tree</vt:lpstr>
      <vt:lpstr>Searching Implementation Detail</vt:lpstr>
      <vt:lpstr>Template Considerations for Binary Search Trees</vt:lpstr>
      <vt:lpstr>Exercise #1</vt:lpstr>
      <vt:lpstr>Building The Tree</vt:lpstr>
      <vt:lpstr>Building The Tree</vt:lpstr>
      <vt:lpstr>Building The Tree</vt:lpstr>
      <vt:lpstr>Building The Tree</vt:lpstr>
      <vt:lpstr>Building The Tree</vt:lpstr>
      <vt:lpstr>Building The Tree</vt:lpstr>
      <vt:lpstr>Preorder Traversal</vt:lpstr>
      <vt:lpstr>Inorder Traversal</vt:lpstr>
      <vt:lpstr>Postorder Traversal</vt:lpstr>
      <vt:lpstr>Binary Search Tree</vt:lpstr>
      <vt:lpstr>Tree from part 1 f, 7, L, A, x, 3, n, 4, A, y</vt:lpstr>
      <vt:lpstr>Redefining a Set</vt:lpstr>
      <vt:lpstr>Efficiency of Binary Search Trees</vt:lpstr>
      <vt:lpstr>Efficiency of Binary Search Trees</vt:lpstr>
      <vt:lpstr>Efficiency of Binary Search Trees</vt:lpstr>
      <vt:lpstr>Efficiency of Binary Search Trees</vt:lpstr>
      <vt:lpstr>How Do Trees Become Unbalanced?</vt:lpstr>
      <vt:lpstr>Unbalanced</vt:lpstr>
      <vt:lpstr>PowerPoint Presentation</vt:lpstr>
      <vt:lpstr>How To Balance A Tree</vt:lpstr>
      <vt:lpstr>PowerPoint Presentation</vt:lpstr>
      <vt:lpstr>How To Enter A Balanced Tree</vt:lpstr>
      <vt:lpstr>Recursive Balancing Using Binary Division</vt:lpstr>
      <vt:lpstr>How To Balance A Tree</vt:lpstr>
      <vt:lpstr>Level-by-Level Balancing Using Binary Division</vt:lpstr>
      <vt:lpstr>Exercise #2</vt:lpstr>
      <vt:lpstr>Answer</vt:lpstr>
      <vt:lpstr>Building The Tree  Are there other  structures with the same data values which also are balanced?</vt:lpstr>
      <vt:lpstr>Height And Depth of a Tree</vt:lpstr>
      <vt:lpstr>Diameter or Width of a Tree</vt:lpstr>
      <vt:lpstr>Assignments for Module 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16  Binary search trees</dc:title>
  <dc:creator>Chris Merrill;MC;Merrill;Christopher S.</dc:creator>
  <cp:lastModifiedBy>Merrill, Christopher S.</cp:lastModifiedBy>
  <cp:revision>1952</cp:revision>
  <cp:lastPrinted>2004-01-21T18:59:43Z</cp:lastPrinted>
  <dcterms:created xsi:type="dcterms:W3CDTF">1997-12-26T22:05:58Z</dcterms:created>
  <dcterms:modified xsi:type="dcterms:W3CDTF">2022-12-07T03:09:10Z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E:\CIM 205 - Perry\Intersql</vt:lpwstr>
  </property>
</Properties>
</file>