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82e579b6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6" name="Google Shape;666;g282e579b6b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282e579b6b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2" name="Google Shape;742;g282e579b6be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82e579b6b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7" name="Google Shape;817;g282e579b6be_0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28044a030ed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2" name="Google Shape;892;g28044a030ed_0_4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28044a030ed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7" name="Google Shape;967;g28044a030ed_0_4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28044a030ed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2" name="Google Shape;1042;g28044a030ed_0_5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282f7c654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7" name="Google Shape;1117;g282f7c6549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282f7c6549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3" name="Google Shape;1193;g282f7c6549d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282f7c6549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9" name="Google Shape;1269;g282f7c6549d_0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d7bf502dd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g1d7bf502dd1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5fc218e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215fc218e3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15fdf8d475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215fdf8d475_0_3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15fdf8d475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g215fdf8d475_0_4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8044a030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5" name="Google Shape;365;g28044a030e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8044a030ed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1" name="Google Shape;441;g28044a030ed_0_2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8044a030e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6" name="Google Shape;516;g28044a030ed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8044a030e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1" name="Google Shape;591;g28044a030ed_0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" name="Google Shape;58;p13"/>
          <p:cNvSpPr/>
          <p:nvPr/>
        </p:nvSpPr>
        <p:spPr>
          <a:xfrm rot="-8100000">
            <a:off x="-263203" y="1567091"/>
            <a:ext cx="568090" cy="568090"/>
          </a:xfrm>
          <a:prstGeom prst="rtTriangle">
            <a:avLst/>
          </a:prstGeom>
          <a:solidFill>
            <a:schemeClr val="lt1">
              <a:alpha val="741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122085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b="0" l="17703" r="22670" t="0"/>
          <a:stretch/>
        </p:blipFill>
        <p:spPr>
          <a:xfrm>
            <a:off x="6075730" y="-3440"/>
            <a:ext cx="6129239" cy="686143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>
            <p:ph type="ctrTitle"/>
          </p:nvPr>
        </p:nvSpPr>
        <p:spPr>
          <a:xfrm>
            <a:off x="217525" y="583200"/>
            <a:ext cx="4824600" cy="22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571"/>
              <a:buFont typeface="Arial"/>
              <a:buNone/>
            </a:pPr>
            <a:r>
              <a:rPr b="1" lang="en-US" sz="3850">
                <a:solidFill>
                  <a:schemeClr val="accent5"/>
                </a:solidFill>
                <a:highlight>
                  <a:srgbClr val="FFFFFF"/>
                </a:highlight>
              </a:rPr>
              <a:t>PROGRAMACIÓ ORIENTADA A OBJECTES</a:t>
            </a:r>
            <a:endParaRPr b="1" sz="3850">
              <a:solidFill>
                <a:srgbClr val="98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61250"/>
              <a:buFont typeface="Arial"/>
              <a:buNone/>
            </a:pPr>
            <a:r>
              <a:t/>
            </a:r>
            <a:endParaRPr b="1" sz="2400">
              <a:solidFill>
                <a:srgbClr val="980000"/>
              </a:solidFill>
            </a:endParaRPr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445025" y="3567275"/>
            <a:ext cx="5466300" cy="30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b="1" lang="en-US" sz="3000"/>
              <a:t>CFGS DAW</a:t>
            </a:r>
            <a:endParaRPr b="1" sz="30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/>
              <a:t>MP03</a:t>
            </a:r>
            <a:r>
              <a:rPr lang="en-US" sz="1900"/>
              <a:t>  	Programació</a:t>
            </a:r>
            <a:endParaRPr sz="19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b="1" lang="en-US" sz="1900">
                <a:solidFill>
                  <a:schemeClr val="dk2"/>
                </a:solidFill>
              </a:rPr>
              <a:t>UF</a:t>
            </a:r>
            <a:r>
              <a:rPr b="1" lang="en-US" sz="1900"/>
              <a:t>1</a:t>
            </a:r>
            <a:r>
              <a:rPr lang="en-US" sz="1900"/>
              <a:t>		POO</a:t>
            </a:r>
            <a:endParaRPr b="1" sz="19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2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669" name="Google Shape;669;p22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70" name="Google Shape;670;p2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1" name="Google Shape;671;p2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2" name="Google Shape;672;p2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3" name="Google Shape;673;p2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4" name="Google Shape;674;p22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5" name="Google Shape;675;p22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6" name="Google Shape;676;p22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7" name="Google Shape;677;p22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8" name="Google Shape;678;p22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9" name="Google Shape;679;p22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0" name="Google Shape;680;p22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1" name="Google Shape;681;p22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2" name="Google Shape;682;p22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3" name="Google Shape;683;p22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4" name="Google Shape;684;p22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5" name="Google Shape;685;p2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6" name="Google Shape;686;p2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7" name="Google Shape;687;p22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8" name="Google Shape;688;p22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9" name="Google Shape;689;p22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0" name="Google Shape;690;p22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1" name="Google Shape;691;p22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2" name="Google Shape;692;p22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3" name="Google Shape;693;p22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4" name="Google Shape;694;p22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5" name="Google Shape;695;p22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6" name="Google Shape;696;p22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7" name="Google Shape;697;p2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8" name="Google Shape;698;p22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99" name="Google Shape;699;p22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0" name="Google Shape;700;p22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1" name="Google Shape;701;p22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702" name="Google Shape;702;p22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03" name="Google Shape;703;p2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4" name="Google Shape;704;p2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5" name="Google Shape;705;p2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6" name="Google Shape;706;p2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7" name="Google Shape;707;p22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8" name="Google Shape;708;p22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9" name="Google Shape;709;p22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0" name="Google Shape;710;p22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1" name="Google Shape;711;p22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2" name="Google Shape;712;p22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3" name="Google Shape;713;p22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4" name="Google Shape;714;p22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5" name="Google Shape;715;p22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6" name="Google Shape;716;p22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7" name="Google Shape;717;p22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8" name="Google Shape;718;p2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9" name="Google Shape;719;p2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0" name="Google Shape;720;p22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1" name="Google Shape;721;p22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2" name="Google Shape;722;p22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3" name="Google Shape;723;p22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4" name="Google Shape;724;p22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5" name="Google Shape;725;p22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6" name="Google Shape;726;p22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7" name="Google Shape;727;p22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8" name="Google Shape;728;p22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9" name="Google Shape;729;p22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0" name="Google Shape;730;p2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1" name="Google Shape;731;p22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32" name="Google Shape;732;p22"/>
          <p:cNvSpPr/>
          <p:nvPr/>
        </p:nvSpPr>
        <p:spPr>
          <a:xfrm>
            <a:off x="0" y="0"/>
            <a:ext cx="122085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3" name="Google Shape;733;p22"/>
          <p:cNvSpPr/>
          <p:nvPr/>
        </p:nvSpPr>
        <p:spPr>
          <a:xfrm rot="-8100000">
            <a:off x="-263203" y="1567091"/>
            <a:ext cx="568090" cy="568090"/>
          </a:xfrm>
          <a:prstGeom prst="rtTriangle">
            <a:avLst/>
          </a:prstGeom>
          <a:solidFill>
            <a:schemeClr val="lt1">
              <a:alpha val="741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4" name="Google Shape;734;p22"/>
          <p:cNvSpPr/>
          <p:nvPr/>
        </p:nvSpPr>
        <p:spPr>
          <a:xfrm>
            <a:off x="240174" y="652900"/>
            <a:ext cx="11753100" cy="56061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5" name="Google Shape;735;p22"/>
          <p:cNvSpPr txBox="1"/>
          <p:nvPr/>
        </p:nvSpPr>
        <p:spPr>
          <a:xfrm>
            <a:off x="339924" y="697946"/>
            <a:ext cx="11553600" cy="5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</p:txBody>
      </p:sp>
      <p:sp>
        <p:nvSpPr>
          <p:cNvPr id="736" name="Google Shape;736;p22"/>
          <p:cNvSpPr txBox="1"/>
          <p:nvPr/>
        </p:nvSpPr>
        <p:spPr>
          <a:xfrm>
            <a:off x="240186" y="38140"/>
            <a:ext cx="87414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1600">
                <a:solidFill>
                  <a:schemeClr val="dk2"/>
                </a:solidFill>
              </a:rPr>
              <a:t>F3 - PROGRAMACIÓ ORIENTADA A OBJECTES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2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accent5"/>
                </a:solidFill>
              </a:rPr>
              <a:t>DE UML A CLASSE</a:t>
            </a:r>
            <a:endParaRPr b="1" sz="11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738" name="Google Shape;738;p22"/>
          <p:cNvSpPr txBox="1"/>
          <p:nvPr>
            <p:ph idx="1" type="body"/>
          </p:nvPr>
        </p:nvSpPr>
        <p:spPr>
          <a:xfrm>
            <a:off x="423900" y="1758675"/>
            <a:ext cx="60318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Una vegada que el procés d'abstracció ha conclòs i tenim llest el disseny de la classe desitjada, el pas següent és implementar la classe.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739" name="Google Shape;7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1973" y="1151398"/>
            <a:ext cx="4555201" cy="455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3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745" name="Google Shape;745;p23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46" name="Google Shape;746;p23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7" name="Google Shape;747;p23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8" name="Google Shape;748;p23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9" name="Google Shape;749;p23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0" name="Google Shape;750;p23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1" name="Google Shape;751;p23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2" name="Google Shape;752;p23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3" name="Google Shape;753;p23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4" name="Google Shape;754;p23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5" name="Google Shape;755;p23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6" name="Google Shape;756;p23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7" name="Google Shape;757;p23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8" name="Google Shape;758;p23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9" name="Google Shape;759;p23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0" name="Google Shape;760;p23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1" name="Google Shape;761;p23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2" name="Google Shape;762;p23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3" name="Google Shape;763;p23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4" name="Google Shape;764;p23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5" name="Google Shape;765;p23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6" name="Google Shape;766;p23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7" name="Google Shape;767;p23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8" name="Google Shape;768;p23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9" name="Google Shape;769;p23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0" name="Google Shape;770;p23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1" name="Google Shape;771;p23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2" name="Google Shape;772;p23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3" name="Google Shape;773;p23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4" name="Google Shape;774;p23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75" name="Google Shape;775;p23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76" name="Google Shape;776;p23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77" name="Google Shape;777;p23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778" name="Google Shape;778;p23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9" name="Google Shape;779;p23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0" name="Google Shape;780;p23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1" name="Google Shape;781;p23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2" name="Google Shape;782;p23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3" name="Google Shape;783;p23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4" name="Google Shape;784;p23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5" name="Google Shape;785;p23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6" name="Google Shape;786;p23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7" name="Google Shape;787;p23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8" name="Google Shape;788;p23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9" name="Google Shape;789;p23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0" name="Google Shape;790;p23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1" name="Google Shape;791;p23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2" name="Google Shape;792;p23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3" name="Google Shape;793;p23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4" name="Google Shape;794;p23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5" name="Google Shape;795;p23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6" name="Google Shape;796;p23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7" name="Google Shape;797;p23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8" name="Google Shape;798;p23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9" name="Google Shape;799;p23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0" name="Google Shape;800;p23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1" name="Google Shape;801;p23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2" name="Google Shape;802;p23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3" name="Google Shape;803;p23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4" name="Google Shape;804;p23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5" name="Google Shape;805;p23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6" name="Google Shape;806;p23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7" name="Google Shape;807;p23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08" name="Google Shape;808;p23"/>
          <p:cNvSpPr/>
          <p:nvPr/>
        </p:nvSpPr>
        <p:spPr>
          <a:xfrm>
            <a:off x="0" y="0"/>
            <a:ext cx="122085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09" name="Google Shape;809;p23"/>
          <p:cNvSpPr/>
          <p:nvPr/>
        </p:nvSpPr>
        <p:spPr>
          <a:xfrm rot="-8100000">
            <a:off x="-263203" y="1567091"/>
            <a:ext cx="568090" cy="568090"/>
          </a:xfrm>
          <a:prstGeom prst="rtTriangle">
            <a:avLst/>
          </a:prstGeom>
          <a:solidFill>
            <a:schemeClr val="lt1">
              <a:alpha val="741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10" name="Google Shape;810;p23"/>
          <p:cNvSpPr/>
          <p:nvPr/>
        </p:nvSpPr>
        <p:spPr>
          <a:xfrm>
            <a:off x="240174" y="652900"/>
            <a:ext cx="11753100" cy="56061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11" name="Google Shape;811;p23"/>
          <p:cNvSpPr txBox="1"/>
          <p:nvPr/>
        </p:nvSpPr>
        <p:spPr>
          <a:xfrm>
            <a:off x="339924" y="697946"/>
            <a:ext cx="11553600" cy="5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</p:txBody>
      </p:sp>
      <p:sp>
        <p:nvSpPr>
          <p:cNvPr id="812" name="Google Shape;812;p23"/>
          <p:cNvSpPr txBox="1"/>
          <p:nvPr/>
        </p:nvSpPr>
        <p:spPr>
          <a:xfrm>
            <a:off x="240186" y="38140"/>
            <a:ext cx="87414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1600">
                <a:solidFill>
                  <a:schemeClr val="dk2"/>
                </a:solidFill>
              </a:rPr>
              <a:t>F3 - PROGRAMACIÓ ORIENTADA A OBJECTES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2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accent5"/>
                </a:solidFill>
              </a:rPr>
              <a:t>DE UML A CLASSE</a:t>
            </a:r>
            <a:endParaRPr b="1" sz="11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814" name="Google Shape;814;p23"/>
          <p:cNvSpPr txBox="1"/>
          <p:nvPr>
            <p:ph idx="1" type="body"/>
          </p:nvPr>
        </p:nvSpPr>
        <p:spPr>
          <a:xfrm>
            <a:off x="423900" y="175868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Aquesta classe CuentaBancaria representa un compte bancari, amb les següents caracterisitiques: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propietat numeroCuenta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propietat saldo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propietat titular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constructor, ens permet crear un compte bancari, inicialitzant les dades del compte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depositar() acció de dipositar diners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retirar() acció de retirar diners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4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820" name="Google Shape;820;p2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21" name="Google Shape;821;p2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2" name="Google Shape;822;p2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3" name="Google Shape;823;p2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4" name="Google Shape;824;p2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5" name="Google Shape;825;p24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6" name="Google Shape;826;p24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7" name="Google Shape;827;p24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8" name="Google Shape;828;p24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9" name="Google Shape;829;p24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0" name="Google Shape;830;p24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1" name="Google Shape;831;p24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2" name="Google Shape;832;p24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3" name="Google Shape;833;p24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4" name="Google Shape;834;p24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5" name="Google Shape;835;p24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6" name="Google Shape;836;p2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7" name="Google Shape;837;p2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8" name="Google Shape;838;p24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9" name="Google Shape;839;p24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0" name="Google Shape;840;p24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1" name="Google Shape;841;p24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2" name="Google Shape;842;p24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3" name="Google Shape;843;p24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4" name="Google Shape;844;p24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5" name="Google Shape;845;p24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6" name="Google Shape;846;p24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7" name="Google Shape;847;p24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8" name="Google Shape;848;p2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9" name="Google Shape;849;p24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50" name="Google Shape;850;p24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51" name="Google Shape;851;p24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52" name="Google Shape;852;p24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853" name="Google Shape;853;p2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54" name="Google Shape;854;p2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5" name="Google Shape;855;p2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6" name="Google Shape;856;p2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7" name="Google Shape;857;p2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8" name="Google Shape;858;p24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9" name="Google Shape;859;p24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0" name="Google Shape;860;p24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1" name="Google Shape;861;p24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2" name="Google Shape;862;p24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3" name="Google Shape;863;p24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4" name="Google Shape;864;p24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5" name="Google Shape;865;p24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6" name="Google Shape;866;p24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7" name="Google Shape;867;p24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8" name="Google Shape;868;p24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9" name="Google Shape;869;p2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0" name="Google Shape;870;p2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1" name="Google Shape;871;p24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2" name="Google Shape;872;p24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3" name="Google Shape;873;p24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4" name="Google Shape;874;p24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5" name="Google Shape;875;p24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6" name="Google Shape;876;p24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7" name="Google Shape;877;p24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8" name="Google Shape;878;p24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9" name="Google Shape;879;p24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0" name="Google Shape;880;p24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1" name="Google Shape;881;p2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2" name="Google Shape;882;p24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83" name="Google Shape;883;p24"/>
          <p:cNvSpPr/>
          <p:nvPr/>
        </p:nvSpPr>
        <p:spPr>
          <a:xfrm>
            <a:off x="0" y="0"/>
            <a:ext cx="122085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4" name="Google Shape;884;p24"/>
          <p:cNvSpPr/>
          <p:nvPr/>
        </p:nvSpPr>
        <p:spPr>
          <a:xfrm rot="-8100000">
            <a:off x="-263203" y="1567091"/>
            <a:ext cx="568090" cy="568090"/>
          </a:xfrm>
          <a:prstGeom prst="rtTriangle">
            <a:avLst/>
          </a:prstGeom>
          <a:solidFill>
            <a:schemeClr val="lt1">
              <a:alpha val="741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5" name="Google Shape;885;p24"/>
          <p:cNvSpPr/>
          <p:nvPr/>
        </p:nvSpPr>
        <p:spPr>
          <a:xfrm>
            <a:off x="240174" y="652900"/>
            <a:ext cx="11753100" cy="56061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6" name="Google Shape;886;p24"/>
          <p:cNvSpPr txBox="1"/>
          <p:nvPr/>
        </p:nvSpPr>
        <p:spPr>
          <a:xfrm>
            <a:off x="339924" y="697946"/>
            <a:ext cx="11553600" cy="5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</p:txBody>
      </p:sp>
      <p:sp>
        <p:nvSpPr>
          <p:cNvPr id="887" name="Google Shape;887;p24"/>
          <p:cNvSpPr txBox="1"/>
          <p:nvPr/>
        </p:nvSpPr>
        <p:spPr>
          <a:xfrm>
            <a:off x="240186" y="38140"/>
            <a:ext cx="87414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1600">
                <a:solidFill>
                  <a:schemeClr val="dk2"/>
                </a:solidFill>
              </a:rPr>
              <a:t>F3 - PROGRAMACIÓ ORIENTADA A OBJECTES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2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accent5"/>
                </a:solidFill>
              </a:rPr>
              <a:t>DE UML A CLASSE</a:t>
            </a:r>
            <a:endParaRPr b="1" sz="11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889" name="Google Shape;889;p24"/>
          <p:cNvSpPr txBox="1"/>
          <p:nvPr>
            <p:ph idx="1" type="body"/>
          </p:nvPr>
        </p:nvSpPr>
        <p:spPr>
          <a:xfrm>
            <a:off x="423900" y="175868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Per definir una classe en C# definirem un bloc de codi que s'inicia amb la paraula reservada class seguida del nom de la classe amb la primera lletra en majúscula.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  <a:highlight>
                  <a:schemeClr val="accent6"/>
                </a:highlight>
              </a:rPr>
              <a:t>Variables internes</a:t>
            </a:r>
            <a:r>
              <a:rPr lang="en-US" sz="2000">
                <a:solidFill>
                  <a:schemeClr val="dk1"/>
                </a:solidFill>
              </a:rPr>
              <a:t> (per norma general privades)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Per a cada </a:t>
            </a:r>
            <a:r>
              <a:rPr lang="en-US" sz="2000">
                <a:solidFill>
                  <a:schemeClr val="dk1"/>
                </a:solidFill>
                <a:highlight>
                  <a:schemeClr val="accent6"/>
                </a:highlight>
              </a:rPr>
              <a:t>propietat</a:t>
            </a:r>
            <a:r>
              <a:rPr lang="en-US" sz="2000">
                <a:solidFill>
                  <a:schemeClr val="dk1"/>
                </a:solidFill>
              </a:rPr>
              <a:t>, definirem un bloc públic (get,set)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Per a cada </a:t>
            </a:r>
            <a:r>
              <a:rPr lang="en-US" sz="2000">
                <a:solidFill>
                  <a:schemeClr val="dk1"/>
                </a:solidFill>
                <a:highlight>
                  <a:srgbClr val="FFFF00"/>
                </a:highlight>
              </a:rPr>
              <a:t>constructor</a:t>
            </a:r>
            <a:r>
              <a:rPr lang="en-US" sz="2000">
                <a:solidFill>
                  <a:schemeClr val="dk1"/>
                </a:solidFill>
              </a:rPr>
              <a:t>, definirem una funció amb el mateix nom de la classe i la seva llista de paràmetres corresponents. El nombre del constructor sempre és igual al nombre de la classe.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Per a cada </a:t>
            </a:r>
            <a:r>
              <a:rPr lang="en-US" sz="2000">
                <a:solidFill>
                  <a:schemeClr val="dk1"/>
                </a:solidFill>
                <a:highlight>
                  <a:schemeClr val="accent6"/>
                </a:highlight>
              </a:rPr>
              <a:t>mètode</a:t>
            </a:r>
            <a:r>
              <a:rPr lang="en-US" sz="2000">
                <a:solidFill>
                  <a:schemeClr val="dk1"/>
                </a:solidFill>
              </a:rPr>
              <a:t>, definirem una funció pública amb el nom del mètode i la seva llista de paràmetres corresponents. Els noms dels mètodes sempre amb majúscula.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25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895" name="Google Shape;895;p25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96" name="Google Shape;896;p25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7" name="Google Shape;897;p25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8" name="Google Shape;898;p25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9" name="Google Shape;899;p25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0" name="Google Shape;900;p25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1" name="Google Shape;901;p25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2" name="Google Shape;902;p25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3" name="Google Shape;903;p25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4" name="Google Shape;904;p25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5" name="Google Shape;905;p25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6" name="Google Shape;906;p25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7" name="Google Shape;907;p25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8" name="Google Shape;908;p25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9" name="Google Shape;909;p25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0" name="Google Shape;910;p25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1" name="Google Shape;911;p25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2" name="Google Shape;912;p25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3" name="Google Shape;913;p25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4" name="Google Shape;914;p25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5" name="Google Shape;915;p25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6" name="Google Shape;916;p25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7" name="Google Shape;917;p25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8" name="Google Shape;918;p25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9" name="Google Shape;919;p25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0" name="Google Shape;920;p25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1" name="Google Shape;921;p25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2" name="Google Shape;922;p25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3" name="Google Shape;923;p25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4" name="Google Shape;924;p25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25" name="Google Shape;925;p25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26" name="Google Shape;926;p25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27" name="Google Shape;927;p25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928" name="Google Shape;928;p25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29" name="Google Shape;929;p25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0" name="Google Shape;930;p25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1" name="Google Shape;931;p25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2" name="Google Shape;932;p25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3" name="Google Shape;933;p25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4" name="Google Shape;934;p25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5" name="Google Shape;935;p25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6" name="Google Shape;936;p25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7" name="Google Shape;937;p25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8" name="Google Shape;938;p25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9" name="Google Shape;939;p25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0" name="Google Shape;940;p25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1" name="Google Shape;941;p25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2" name="Google Shape;942;p25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3" name="Google Shape;943;p25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4" name="Google Shape;944;p25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5" name="Google Shape;945;p25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6" name="Google Shape;946;p25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7" name="Google Shape;947;p25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8" name="Google Shape;948;p25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9" name="Google Shape;949;p25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0" name="Google Shape;950;p25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1" name="Google Shape;951;p25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2" name="Google Shape;952;p25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3" name="Google Shape;953;p25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4" name="Google Shape;954;p25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5" name="Google Shape;955;p25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6" name="Google Shape;956;p25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7" name="Google Shape;957;p25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58" name="Google Shape;958;p25"/>
          <p:cNvSpPr/>
          <p:nvPr/>
        </p:nvSpPr>
        <p:spPr>
          <a:xfrm>
            <a:off x="0" y="0"/>
            <a:ext cx="122085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59" name="Google Shape;959;p25"/>
          <p:cNvSpPr/>
          <p:nvPr/>
        </p:nvSpPr>
        <p:spPr>
          <a:xfrm rot="-8100000">
            <a:off x="-263203" y="1567091"/>
            <a:ext cx="568090" cy="568090"/>
          </a:xfrm>
          <a:prstGeom prst="rtTriangle">
            <a:avLst/>
          </a:prstGeom>
          <a:solidFill>
            <a:schemeClr val="lt1">
              <a:alpha val="741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60" name="Google Shape;960;p25"/>
          <p:cNvSpPr/>
          <p:nvPr/>
        </p:nvSpPr>
        <p:spPr>
          <a:xfrm>
            <a:off x="240174" y="652900"/>
            <a:ext cx="11753100" cy="56061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61" name="Google Shape;961;p25"/>
          <p:cNvSpPr txBox="1"/>
          <p:nvPr/>
        </p:nvSpPr>
        <p:spPr>
          <a:xfrm>
            <a:off x="339924" y="697946"/>
            <a:ext cx="11553600" cy="5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</p:txBody>
      </p:sp>
      <p:sp>
        <p:nvSpPr>
          <p:cNvPr id="962" name="Google Shape;962;p25"/>
          <p:cNvSpPr txBox="1"/>
          <p:nvPr/>
        </p:nvSpPr>
        <p:spPr>
          <a:xfrm>
            <a:off x="240186" y="38140"/>
            <a:ext cx="87414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1600">
                <a:solidFill>
                  <a:schemeClr val="dk2"/>
                </a:solidFill>
              </a:rPr>
              <a:t>F3 - PROGRAMACIÓ ORIENTADA A OBJECTES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2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accent5"/>
                </a:solidFill>
              </a:rPr>
              <a:t>POO</a:t>
            </a:r>
            <a:endParaRPr b="1" sz="11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964" name="Google Shape;964;p25"/>
          <p:cNvSpPr txBox="1"/>
          <p:nvPr>
            <p:ph idx="1" type="body"/>
          </p:nvPr>
        </p:nvSpPr>
        <p:spPr>
          <a:xfrm>
            <a:off x="423900" y="175868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Respectant el principi d'encapsulació del paradigma orientat a objectes, les dades interns d'un objecte han de protegir-se de qualsevol possible manipulació externa, per tant, per a cada propietat definida per a la classe, declara una variable privada dins del codi de la classe.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Les variables internes han de tenir el mateix tipus de dades que la seva propietat corresponent i han de declarar-se amb el modificador </a:t>
            </a:r>
            <a:r>
              <a:rPr b="1" lang="en-US" sz="2000">
                <a:solidFill>
                  <a:schemeClr val="dk1"/>
                </a:solidFill>
                <a:highlight>
                  <a:schemeClr val="accent6"/>
                </a:highlight>
              </a:rPr>
              <a:t>private</a:t>
            </a: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</a:rPr>
              <a:t>  </a:t>
            </a:r>
            <a:r>
              <a:rPr lang="en-US" sz="2000">
                <a:solidFill>
                  <a:schemeClr val="dk1"/>
                </a:solidFill>
              </a:rPr>
              <a:t>perquè no hi hagi cap accés extern des de fora de la classe.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FF0000"/>
                </a:solidFill>
              </a:rPr>
              <a:t>* El principi d’encapsulació, o d’ocultació d’informació, es basa en l’ocultació de les decisions de disseny, de manera que canvis en una classe afectin al mínim possible el programari ja desenvolupat *</a:t>
            </a:r>
            <a:endParaRPr i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26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970" name="Google Shape;970;p26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71" name="Google Shape;971;p2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2" name="Google Shape;972;p2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3" name="Google Shape;973;p2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4" name="Google Shape;974;p2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5" name="Google Shape;975;p26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6" name="Google Shape;976;p26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7" name="Google Shape;977;p26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8" name="Google Shape;978;p26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9" name="Google Shape;979;p26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0" name="Google Shape;980;p26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1" name="Google Shape;981;p26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2" name="Google Shape;982;p26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3" name="Google Shape;983;p26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4" name="Google Shape;984;p26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5" name="Google Shape;985;p26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6" name="Google Shape;986;p2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7" name="Google Shape;987;p2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8" name="Google Shape;988;p26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9" name="Google Shape;989;p26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0" name="Google Shape;990;p26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1" name="Google Shape;991;p26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2" name="Google Shape;992;p26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3" name="Google Shape;993;p26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4" name="Google Shape;994;p26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5" name="Google Shape;995;p26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6" name="Google Shape;996;p26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7" name="Google Shape;997;p26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8" name="Google Shape;998;p2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9" name="Google Shape;999;p26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00" name="Google Shape;1000;p26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01" name="Google Shape;1001;p26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02" name="Google Shape;1002;p26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003" name="Google Shape;1003;p26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04" name="Google Shape;1004;p2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5" name="Google Shape;1005;p2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6" name="Google Shape;1006;p2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7" name="Google Shape;1007;p2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8" name="Google Shape;1008;p26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9" name="Google Shape;1009;p26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0" name="Google Shape;1010;p26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1" name="Google Shape;1011;p26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2" name="Google Shape;1012;p26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3" name="Google Shape;1013;p26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4" name="Google Shape;1014;p26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5" name="Google Shape;1015;p26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6" name="Google Shape;1016;p26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7" name="Google Shape;1017;p26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8" name="Google Shape;1018;p26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9" name="Google Shape;1019;p2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0" name="Google Shape;1020;p2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1" name="Google Shape;1021;p26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2" name="Google Shape;1022;p26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3" name="Google Shape;1023;p26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4" name="Google Shape;1024;p26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5" name="Google Shape;1025;p26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6" name="Google Shape;1026;p26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7" name="Google Shape;1027;p26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8" name="Google Shape;1028;p26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9" name="Google Shape;1029;p26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0" name="Google Shape;1030;p26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1" name="Google Shape;1031;p2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2" name="Google Shape;1032;p26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33" name="Google Shape;1033;p26"/>
          <p:cNvSpPr/>
          <p:nvPr/>
        </p:nvSpPr>
        <p:spPr>
          <a:xfrm>
            <a:off x="0" y="0"/>
            <a:ext cx="122085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4" name="Google Shape;1034;p26"/>
          <p:cNvSpPr/>
          <p:nvPr/>
        </p:nvSpPr>
        <p:spPr>
          <a:xfrm rot="-8100000">
            <a:off x="-263203" y="1567091"/>
            <a:ext cx="568090" cy="568090"/>
          </a:xfrm>
          <a:prstGeom prst="rtTriangle">
            <a:avLst/>
          </a:prstGeom>
          <a:solidFill>
            <a:schemeClr val="lt1">
              <a:alpha val="741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5" name="Google Shape;1035;p26"/>
          <p:cNvSpPr/>
          <p:nvPr/>
        </p:nvSpPr>
        <p:spPr>
          <a:xfrm>
            <a:off x="240174" y="652900"/>
            <a:ext cx="11753100" cy="56061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6" name="Google Shape;1036;p26"/>
          <p:cNvSpPr txBox="1"/>
          <p:nvPr/>
        </p:nvSpPr>
        <p:spPr>
          <a:xfrm>
            <a:off x="339924" y="697946"/>
            <a:ext cx="11553600" cy="5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</p:txBody>
      </p:sp>
      <p:sp>
        <p:nvSpPr>
          <p:cNvPr id="1037" name="Google Shape;1037;p26"/>
          <p:cNvSpPr txBox="1"/>
          <p:nvPr/>
        </p:nvSpPr>
        <p:spPr>
          <a:xfrm>
            <a:off x="240186" y="38140"/>
            <a:ext cx="87414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1600">
                <a:solidFill>
                  <a:schemeClr val="dk2"/>
                </a:solidFill>
              </a:rPr>
              <a:t>F3 - PROGRAMACIÓ ORIENTADA A OBJECTES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2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accent5"/>
                </a:solidFill>
              </a:rPr>
              <a:t>POO</a:t>
            </a:r>
            <a:endParaRPr b="1" sz="11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039" name="Google Shape;1039;p26"/>
          <p:cNvSpPr txBox="1"/>
          <p:nvPr>
            <p:ph idx="1" type="body"/>
          </p:nvPr>
        </p:nvSpPr>
        <p:spPr>
          <a:xfrm>
            <a:off x="423900" y="175868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MOTIUS PER L'ENCAPSULACIÓ: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Facilitar el manteniment de la classe, ja que si per algun motiu es creu que cal efectuar alguna reestructuració de dades o de funcionament intern, es podran efectuar els canvis pertinents sense afectar les aplicacions desenvolupades.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Programar defensivament, garantir que l’estat d’un objecte sempre serà consistent i els seus atributs tindran assignats valors considerats correctes.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Mai podrem establir que el funcionament intern d’una classe no canviarà en el futur.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7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045" name="Google Shape;1045;p2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46" name="Google Shape;1046;p27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7" name="Google Shape;1047;p27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8" name="Google Shape;1048;p27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9" name="Google Shape;1049;p27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0" name="Google Shape;1050;p27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1" name="Google Shape;1051;p27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2" name="Google Shape;1052;p27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3" name="Google Shape;1053;p27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4" name="Google Shape;1054;p27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5" name="Google Shape;1055;p27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6" name="Google Shape;1056;p27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7" name="Google Shape;1057;p27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8" name="Google Shape;1058;p27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9" name="Google Shape;1059;p27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0" name="Google Shape;1060;p27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1" name="Google Shape;1061;p27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2" name="Google Shape;1062;p27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3" name="Google Shape;1063;p27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4" name="Google Shape;1064;p27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5" name="Google Shape;1065;p27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6" name="Google Shape;1066;p27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7" name="Google Shape;1067;p27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8" name="Google Shape;1068;p27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9" name="Google Shape;1069;p27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0" name="Google Shape;1070;p27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1" name="Google Shape;1071;p27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2" name="Google Shape;1072;p27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3" name="Google Shape;1073;p27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4" name="Google Shape;1074;p27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75" name="Google Shape;1075;p27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6" name="Google Shape;1076;p27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7" name="Google Shape;1077;p27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078" name="Google Shape;1078;p2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79" name="Google Shape;1079;p27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0" name="Google Shape;1080;p27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1" name="Google Shape;1081;p27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2" name="Google Shape;1082;p27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3" name="Google Shape;1083;p27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4" name="Google Shape;1084;p27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5" name="Google Shape;1085;p27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6" name="Google Shape;1086;p27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7" name="Google Shape;1087;p27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8" name="Google Shape;1088;p27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9" name="Google Shape;1089;p27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0" name="Google Shape;1090;p27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1" name="Google Shape;1091;p27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2" name="Google Shape;1092;p27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3" name="Google Shape;1093;p27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4" name="Google Shape;1094;p27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5" name="Google Shape;1095;p27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6" name="Google Shape;1096;p27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7" name="Google Shape;1097;p27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8" name="Google Shape;1098;p27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9" name="Google Shape;1099;p27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0" name="Google Shape;1100;p27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1" name="Google Shape;1101;p27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2" name="Google Shape;1102;p27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3" name="Google Shape;1103;p27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4" name="Google Shape;1104;p27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5" name="Google Shape;1105;p27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6" name="Google Shape;1106;p27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7" name="Google Shape;1107;p27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08" name="Google Shape;1108;p27"/>
          <p:cNvSpPr/>
          <p:nvPr/>
        </p:nvSpPr>
        <p:spPr>
          <a:xfrm>
            <a:off x="0" y="0"/>
            <a:ext cx="122085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9" name="Google Shape;1109;p27"/>
          <p:cNvSpPr/>
          <p:nvPr/>
        </p:nvSpPr>
        <p:spPr>
          <a:xfrm rot="-8100000">
            <a:off x="-263203" y="1567091"/>
            <a:ext cx="568090" cy="568090"/>
          </a:xfrm>
          <a:prstGeom prst="rtTriangle">
            <a:avLst/>
          </a:prstGeom>
          <a:solidFill>
            <a:schemeClr val="lt1">
              <a:alpha val="741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0" name="Google Shape;1110;p27"/>
          <p:cNvSpPr/>
          <p:nvPr/>
        </p:nvSpPr>
        <p:spPr>
          <a:xfrm>
            <a:off x="240174" y="652900"/>
            <a:ext cx="11753100" cy="56061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1" name="Google Shape;1111;p27"/>
          <p:cNvSpPr txBox="1"/>
          <p:nvPr/>
        </p:nvSpPr>
        <p:spPr>
          <a:xfrm>
            <a:off x="339924" y="697946"/>
            <a:ext cx="11553600" cy="5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</p:txBody>
      </p:sp>
      <p:sp>
        <p:nvSpPr>
          <p:cNvPr id="1112" name="Google Shape;1112;p27"/>
          <p:cNvSpPr txBox="1"/>
          <p:nvPr/>
        </p:nvSpPr>
        <p:spPr>
          <a:xfrm>
            <a:off x="240186" y="38140"/>
            <a:ext cx="87414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1600">
                <a:solidFill>
                  <a:schemeClr val="dk2"/>
                </a:solidFill>
              </a:rPr>
              <a:t>F3 - PROGRAMACIÓ ORIENTADA A OBJECTES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2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accent5"/>
                </a:solidFill>
              </a:rPr>
              <a:t>POO</a:t>
            </a:r>
            <a:endParaRPr b="1" sz="11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114" name="Google Shape;1114;p27"/>
          <p:cNvSpPr txBox="1"/>
          <p:nvPr>
            <p:ph idx="1" type="body"/>
          </p:nvPr>
        </p:nvSpPr>
        <p:spPr>
          <a:xfrm>
            <a:off x="423900" y="175868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Per poder llegir o escriure els valors emmagatzemats a les variables internes, el paradigma orientat als objectes estableix: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Una funció accesora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Permet recuperar un valor dins de l'objecte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Una funció mutadora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Permet modificar el valor respetant les regles i condicions que la classe establezca.</a:t>
            </a:r>
            <a:endParaRPr i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FF0000"/>
                </a:solidFill>
              </a:rPr>
              <a:t>* getters / setters</a:t>
            </a:r>
            <a:endParaRPr b="1" i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28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120" name="Google Shape;1120;p28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21" name="Google Shape;1121;p28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2" name="Google Shape;1122;p28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3" name="Google Shape;1123;p28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4" name="Google Shape;1124;p28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5" name="Google Shape;1125;p28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6" name="Google Shape;1126;p28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7" name="Google Shape;1127;p28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8" name="Google Shape;1128;p28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9" name="Google Shape;1129;p28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0" name="Google Shape;1130;p28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1" name="Google Shape;1131;p28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2" name="Google Shape;1132;p28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3" name="Google Shape;1133;p28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4" name="Google Shape;1134;p28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5" name="Google Shape;1135;p28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6" name="Google Shape;1136;p28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7" name="Google Shape;1137;p28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8" name="Google Shape;1138;p28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9" name="Google Shape;1139;p28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0" name="Google Shape;1140;p28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1" name="Google Shape;1141;p28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2" name="Google Shape;1142;p28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3" name="Google Shape;1143;p28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4" name="Google Shape;1144;p28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5" name="Google Shape;1145;p28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6" name="Google Shape;1146;p28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7" name="Google Shape;1147;p28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8" name="Google Shape;1148;p28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9" name="Google Shape;1149;p28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50" name="Google Shape;1150;p28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51" name="Google Shape;1151;p28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52" name="Google Shape;1152;p28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153" name="Google Shape;1153;p28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54" name="Google Shape;1154;p28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5" name="Google Shape;1155;p28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6" name="Google Shape;1156;p28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7" name="Google Shape;1157;p28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8" name="Google Shape;1158;p28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9" name="Google Shape;1159;p28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0" name="Google Shape;1160;p28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1" name="Google Shape;1161;p28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2" name="Google Shape;1162;p28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3" name="Google Shape;1163;p28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4" name="Google Shape;1164;p28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5" name="Google Shape;1165;p28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6" name="Google Shape;1166;p28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7" name="Google Shape;1167;p28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8" name="Google Shape;1168;p28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9" name="Google Shape;1169;p28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0" name="Google Shape;1170;p28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1" name="Google Shape;1171;p28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2" name="Google Shape;1172;p28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3" name="Google Shape;1173;p28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4" name="Google Shape;1174;p28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5" name="Google Shape;1175;p28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6" name="Google Shape;1176;p28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7" name="Google Shape;1177;p28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8" name="Google Shape;1178;p28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9" name="Google Shape;1179;p28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0" name="Google Shape;1180;p28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1" name="Google Shape;1181;p28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2" name="Google Shape;1182;p28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83" name="Google Shape;1183;p28"/>
          <p:cNvSpPr/>
          <p:nvPr/>
        </p:nvSpPr>
        <p:spPr>
          <a:xfrm>
            <a:off x="0" y="0"/>
            <a:ext cx="122085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84" name="Google Shape;1184;p28"/>
          <p:cNvSpPr/>
          <p:nvPr/>
        </p:nvSpPr>
        <p:spPr>
          <a:xfrm rot="-8100000">
            <a:off x="-263203" y="1567091"/>
            <a:ext cx="568090" cy="568090"/>
          </a:xfrm>
          <a:prstGeom prst="rtTriangle">
            <a:avLst/>
          </a:prstGeom>
          <a:solidFill>
            <a:schemeClr val="lt1">
              <a:alpha val="741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85" name="Google Shape;1185;p28"/>
          <p:cNvSpPr/>
          <p:nvPr/>
        </p:nvSpPr>
        <p:spPr>
          <a:xfrm>
            <a:off x="227699" y="625950"/>
            <a:ext cx="11753100" cy="56061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86" name="Google Shape;1186;p28"/>
          <p:cNvSpPr txBox="1"/>
          <p:nvPr/>
        </p:nvSpPr>
        <p:spPr>
          <a:xfrm>
            <a:off x="339925" y="697950"/>
            <a:ext cx="5137500" cy="5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</p:txBody>
      </p:sp>
      <p:sp>
        <p:nvSpPr>
          <p:cNvPr id="1187" name="Google Shape;1187;p28"/>
          <p:cNvSpPr txBox="1"/>
          <p:nvPr/>
        </p:nvSpPr>
        <p:spPr>
          <a:xfrm>
            <a:off x="240186" y="38140"/>
            <a:ext cx="87414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1600">
                <a:solidFill>
                  <a:schemeClr val="dk2"/>
                </a:solidFill>
              </a:rPr>
              <a:t>F3 - PROGRAMACIÓ ORIENTADA A OBJECTES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2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accent5"/>
                </a:solidFill>
              </a:rPr>
              <a:t>DE UML A CLASSE - PROPIETATS</a:t>
            </a:r>
            <a:endParaRPr b="1" sz="11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189" name="Google Shape;1189;p28"/>
          <p:cNvSpPr txBox="1"/>
          <p:nvPr>
            <p:ph idx="1" type="body"/>
          </p:nvPr>
        </p:nvSpPr>
        <p:spPr>
          <a:xfrm>
            <a:off x="423900" y="1758675"/>
            <a:ext cx="44202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>
                <a:solidFill>
                  <a:schemeClr val="accent5"/>
                </a:solidFill>
              </a:rPr>
              <a:t>“ Per a la nostra classe, els accessoris de les propietats simplement retornen el valor de la variable interna i els mutadors només guarden el valor rebut en la variable interna “</a:t>
            </a:r>
            <a:endParaRPr b="1" i="1" sz="2200">
              <a:solidFill>
                <a:schemeClr val="accent5"/>
              </a:solidFill>
            </a:endParaRPr>
          </a:p>
        </p:txBody>
      </p:sp>
      <p:sp>
        <p:nvSpPr>
          <p:cNvPr id="1190" name="Google Shape;1190;p28"/>
          <p:cNvSpPr txBox="1"/>
          <p:nvPr>
            <p:ph idx="1" type="body"/>
          </p:nvPr>
        </p:nvSpPr>
        <p:spPr>
          <a:xfrm>
            <a:off x="5582975" y="1604850"/>
            <a:ext cx="62988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98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private int x;</a:t>
            </a:r>
            <a:endParaRPr b="1" sz="2000">
              <a:solidFill>
                <a:srgbClr val="98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98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98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int GetX()</a:t>
            </a:r>
            <a:endParaRPr b="1" sz="2000">
              <a:solidFill>
                <a:srgbClr val="98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98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98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98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return this.x;</a:t>
            </a:r>
            <a:endParaRPr b="1" sz="2000">
              <a:solidFill>
                <a:srgbClr val="98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98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98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98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98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SetX(int value)</a:t>
            </a:r>
            <a:endParaRPr b="1" sz="2000">
              <a:solidFill>
                <a:srgbClr val="98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98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98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98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this.x = value;</a:t>
            </a:r>
            <a:endParaRPr b="1" sz="2000">
              <a:solidFill>
                <a:srgbClr val="98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98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29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196" name="Google Shape;1196;p29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97" name="Google Shape;1197;p29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8" name="Google Shape;1198;p29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9" name="Google Shape;1199;p29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0" name="Google Shape;1200;p29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1" name="Google Shape;1201;p29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2" name="Google Shape;1202;p29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3" name="Google Shape;1203;p29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4" name="Google Shape;1204;p29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5" name="Google Shape;1205;p29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6" name="Google Shape;1206;p29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7" name="Google Shape;1207;p29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8" name="Google Shape;1208;p29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9" name="Google Shape;1209;p29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0" name="Google Shape;1210;p29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1" name="Google Shape;1211;p29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2" name="Google Shape;1212;p29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3" name="Google Shape;1213;p29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4" name="Google Shape;1214;p29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5" name="Google Shape;1215;p29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6" name="Google Shape;1216;p29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7" name="Google Shape;1217;p29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8" name="Google Shape;1218;p29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9" name="Google Shape;1219;p29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0" name="Google Shape;1220;p29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1" name="Google Shape;1221;p29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2" name="Google Shape;1222;p29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3" name="Google Shape;1223;p29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4" name="Google Shape;1224;p29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5" name="Google Shape;1225;p29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26" name="Google Shape;1226;p29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27" name="Google Shape;1227;p29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28" name="Google Shape;1228;p29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229" name="Google Shape;1229;p29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30" name="Google Shape;1230;p29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1" name="Google Shape;1231;p29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2" name="Google Shape;1232;p29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3" name="Google Shape;1233;p29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4" name="Google Shape;1234;p29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5" name="Google Shape;1235;p29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6" name="Google Shape;1236;p29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7" name="Google Shape;1237;p29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8" name="Google Shape;1238;p29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9" name="Google Shape;1239;p29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0" name="Google Shape;1240;p29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1" name="Google Shape;1241;p29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2" name="Google Shape;1242;p29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3" name="Google Shape;1243;p29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4" name="Google Shape;1244;p29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5" name="Google Shape;1245;p29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6" name="Google Shape;1246;p29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7" name="Google Shape;1247;p29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8" name="Google Shape;1248;p29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9" name="Google Shape;1249;p29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0" name="Google Shape;1250;p29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1" name="Google Shape;1251;p29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2" name="Google Shape;1252;p29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3" name="Google Shape;1253;p29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4" name="Google Shape;1254;p29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5" name="Google Shape;1255;p29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6" name="Google Shape;1256;p29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7" name="Google Shape;1257;p29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8" name="Google Shape;1258;p29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59" name="Google Shape;1259;p29"/>
          <p:cNvSpPr/>
          <p:nvPr/>
        </p:nvSpPr>
        <p:spPr>
          <a:xfrm>
            <a:off x="0" y="0"/>
            <a:ext cx="122085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60" name="Google Shape;1260;p29"/>
          <p:cNvSpPr/>
          <p:nvPr/>
        </p:nvSpPr>
        <p:spPr>
          <a:xfrm rot="-8100000">
            <a:off x="-263203" y="1567091"/>
            <a:ext cx="568090" cy="568090"/>
          </a:xfrm>
          <a:prstGeom prst="rtTriangle">
            <a:avLst/>
          </a:prstGeom>
          <a:solidFill>
            <a:schemeClr val="lt1">
              <a:alpha val="741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61" name="Google Shape;1261;p29"/>
          <p:cNvSpPr/>
          <p:nvPr/>
        </p:nvSpPr>
        <p:spPr>
          <a:xfrm>
            <a:off x="227699" y="625950"/>
            <a:ext cx="11753100" cy="56061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62" name="Google Shape;1262;p29"/>
          <p:cNvSpPr txBox="1"/>
          <p:nvPr/>
        </p:nvSpPr>
        <p:spPr>
          <a:xfrm>
            <a:off x="339925" y="697950"/>
            <a:ext cx="5137500" cy="5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</p:txBody>
      </p:sp>
      <p:sp>
        <p:nvSpPr>
          <p:cNvPr id="1263" name="Google Shape;1263;p29"/>
          <p:cNvSpPr txBox="1"/>
          <p:nvPr/>
        </p:nvSpPr>
        <p:spPr>
          <a:xfrm>
            <a:off x="240186" y="38140"/>
            <a:ext cx="87414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1600">
                <a:solidFill>
                  <a:schemeClr val="dk2"/>
                </a:solidFill>
              </a:rPr>
              <a:t>F3 - PROGRAMACIÓ ORIENTADA A OBJECTES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2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accent5"/>
                </a:solidFill>
              </a:rPr>
              <a:t>DE UML A CLASSE - CONSTRUCTORS</a:t>
            </a:r>
            <a:endParaRPr b="1" sz="11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265" name="Google Shape;1265;p29"/>
          <p:cNvSpPr txBox="1"/>
          <p:nvPr>
            <p:ph idx="1" type="body"/>
          </p:nvPr>
        </p:nvSpPr>
        <p:spPr>
          <a:xfrm>
            <a:off x="423900" y="1758675"/>
            <a:ext cx="44202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Un constructor en el paradigma orientat a objectes és una funció dins del codi de la classe, que té la funció de “crear” un objecte de la classe.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266" name="Google Shape;1266;p29"/>
          <p:cNvSpPr txBox="1"/>
          <p:nvPr>
            <p:ph idx="1" type="body"/>
          </p:nvPr>
        </p:nvSpPr>
        <p:spPr>
          <a:xfrm>
            <a:off x="4776825" y="1757250"/>
            <a:ext cx="71049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98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CuentaBancaria(string titular, double saldoInicial, string numeroCuenta)</a:t>
            </a:r>
            <a:endParaRPr b="1" sz="200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this.titular = titular;</a:t>
            </a:r>
            <a:endParaRPr b="1" sz="200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this.saldo = saldoInicial;</a:t>
            </a:r>
            <a:endParaRPr b="1" sz="200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this.numeroCuenta = numeroCuenta;</a:t>
            </a:r>
            <a:endParaRPr b="1" sz="200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98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98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30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272" name="Google Shape;1272;p30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73" name="Google Shape;1273;p30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4" name="Google Shape;1274;p30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5" name="Google Shape;1275;p30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6" name="Google Shape;1276;p30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7" name="Google Shape;1277;p30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8" name="Google Shape;1278;p30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9" name="Google Shape;1279;p30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0" name="Google Shape;1280;p30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1" name="Google Shape;1281;p30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2" name="Google Shape;1282;p30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3" name="Google Shape;1283;p30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4" name="Google Shape;1284;p30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5" name="Google Shape;1285;p30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6" name="Google Shape;1286;p30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7" name="Google Shape;1287;p30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8" name="Google Shape;1288;p30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9" name="Google Shape;1289;p30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0" name="Google Shape;1290;p30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1" name="Google Shape;1291;p30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2" name="Google Shape;1292;p30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3" name="Google Shape;1293;p30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4" name="Google Shape;1294;p30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5" name="Google Shape;1295;p30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6" name="Google Shape;1296;p30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7" name="Google Shape;1297;p30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8" name="Google Shape;1298;p30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9" name="Google Shape;1299;p30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0" name="Google Shape;1300;p30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1" name="Google Shape;1301;p30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02" name="Google Shape;1302;p30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03" name="Google Shape;1303;p30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04" name="Google Shape;1304;p30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305" name="Google Shape;1305;p30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06" name="Google Shape;1306;p30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7" name="Google Shape;1307;p30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8" name="Google Shape;1308;p30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9" name="Google Shape;1309;p30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0" name="Google Shape;1310;p30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1" name="Google Shape;1311;p30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2" name="Google Shape;1312;p30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3" name="Google Shape;1313;p30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4" name="Google Shape;1314;p30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5" name="Google Shape;1315;p30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6" name="Google Shape;1316;p30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7" name="Google Shape;1317;p30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8" name="Google Shape;1318;p30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9" name="Google Shape;1319;p30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0" name="Google Shape;1320;p30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1" name="Google Shape;1321;p30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2" name="Google Shape;1322;p30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3" name="Google Shape;1323;p30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4" name="Google Shape;1324;p30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5" name="Google Shape;1325;p30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6" name="Google Shape;1326;p30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7" name="Google Shape;1327;p30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8" name="Google Shape;1328;p30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9" name="Google Shape;1329;p30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0" name="Google Shape;1330;p30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1" name="Google Shape;1331;p30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2" name="Google Shape;1332;p30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3" name="Google Shape;1333;p30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4" name="Google Shape;1334;p30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35" name="Google Shape;1335;p30"/>
          <p:cNvSpPr/>
          <p:nvPr/>
        </p:nvSpPr>
        <p:spPr>
          <a:xfrm>
            <a:off x="0" y="0"/>
            <a:ext cx="122085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36" name="Google Shape;1336;p30"/>
          <p:cNvSpPr/>
          <p:nvPr/>
        </p:nvSpPr>
        <p:spPr>
          <a:xfrm rot="-8100000">
            <a:off x="-263203" y="1567091"/>
            <a:ext cx="568090" cy="568090"/>
          </a:xfrm>
          <a:prstGeom prst="rtTriangle">
            <a:avLst/>
          </a:prstGeom>
          <a:solidFill>
            <a:schemeClr val="lt1">
              <a:alpha val="741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37" name="Google Shape;1337;p30"/>
          <p:cNvSpPr/>
          <p:nvPr/>
        </p:nvSpPr>
        <p:spPr>
          <a:xfrm>
            <a:off x="227699" y="625950"/>
            <a:ext cx="11753100" cy="56061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38" name="Google Shape;1338;p30"/>
          <p:cNvSpPr txBox="1"/>
          <p:nvPr/>
        </p:nvSpPr>
        <p:spPr>
          <a:xfrm>
            <a:off x="339925" y="697950"/>
            <a:ext cx="5137500" cy="5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</p:txBody>
      </p:sp>
      <p:sp>
        <p:nvSpPr>
          <p:cNvPr id="1339" name="Google Shape;1339;p30"/>
          <p:cNvSpPr txBox="1"/>
          <p:nvPr/>
        </p:nvSpPr>
        <p:spPr>
          <a:xfrm>
            <a:off x="240186" y="38140"/>
            <a:ext cx="87414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1600">
                <a:solidFill>
                  <a:schemeClr val="dk2"/>
                </a:solidFill>
              </a:rPr>
              <a:t>F3 - PROGRAMACIÓ ORIENTADA A OBJECTES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3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accent5"/>
                </a:solidFill>
              </a:rPr>
              <a:t>DE UML A CLASSE - METÒDES</a:t>
            </a:r>
            <a:endParaRPr b="1" sz="11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341" name="Google Shape;1341;p30"/>
          <p:cNvSpPr txBox="1"/>
          <p:nvPr>
            <p:ph idx="1" type="body"/>
          </p:nvPr>
        </p:nvSpPr>
        <p:spPr>
          <a:xfrm>
            <a:off x="423900" y="1758675"/>
            <a:ext cx="44202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per a cada mètode s'ha d'implementar el codi que correspon a les accions que realitzen aquest mètode.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342" name="Google Shape;1342;p30"/>
          <p:cNvSpPr txBox="1"/>
          <p:nvPr>
            <p:ph idx="1" type="body"/>
          </p:nvPr>
        </p:nvSpPr>
        <p:spPr>
          <a:xfrm>
            <a:off x="4480550" y="1604850"/>
            <a:ext cx="74013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public void Retirar(double cantidad)</a:t>
            </a:r>
            <a:endParaRPr b="1" sz="200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200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lang="en-US" sz="2000">
                <a:solidFill>
                  <a:schemeClr val="accent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 (cantidad &lt;= saldo)</a:t>
            </a:r>
            <a:endParaRPr b="1" sz="2000">
              <a:solidFill>
                <a:schemeClr val="accent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accent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1" sz="2000">
              <a:solidFill>
                <a:schemeClr val="accent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accent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saldo -= cantidad;</a:t>
            </a:r>
            <a:endParaRPr b="1" sz="2000">
              <a:solidFill>
                <a:schemeClr val="accent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accent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000">
              <a:solidFill>
                <a:schemeClr val="accent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accent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else</a:t>
            </a:r>
            <a:endParaRPr b="1" sz="2000">
              <a:solidFill>
                <a:schemeClr val="accent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accent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1" sz="2000">
              <a:solidFill>
                <a:schemeClr val="accent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accent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Console.WriteLine("Saldo insuficiente");</a:t>
            </a:r>
            <a:endParaRPr b="1" sz="2000">
              <a:solidFill>
                <a:schemeClr val="accent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accent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000">
              <a:solidFill>
                <a:schemeClr val="accent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200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98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98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98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68" name="Google Shape;68;p1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9" name="Google Shape;69;p1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1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1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1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14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14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14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14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14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14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14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14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14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14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14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1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" name="Google Shape;85;p1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" name="Google Shape;86;p14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" name="Google Shape;87;p14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" name="Google Shape;88;p14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" name="Google Shape;89;p14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" name="Google Shape;90;p14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" name="Google Shape;91;p14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" name="Google Shape;92;p14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" name="Google Shape;93;p14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" name="Google Shape;94;p14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" name="Google Shape;95;p14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" name="Google Shape;96;p1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" name="Google Shape;97;p14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8" name="Google Shape;98;p14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01" name="Google Shape;101;p1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2" name="Google Shape;102;p1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1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" name="Google Shape;104;p1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" name="Google Shape;105;p1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" name="Google Shape;106;p14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" name="Google Shape;107;p14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" name="Google Shape;108;p14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" name="Google Shape;109;p14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" name="Google Shape;110;p14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" name="Google Shape;111;p14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" name="Google Shape;112;p14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" name="Google Shape;113;p14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14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14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14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" name="Google Shape;117;p1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" name="Google Shape;119;p14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" name="Google Shape;120;p14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" name="Google Shape;121;p14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" name="Google Shape;122;p14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" name="Google Shape;123;p14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" name="Google Shape;124;p14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" name="Google Shape;125;p14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" name="Google Shape;126;p14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" name="Google Shape;127;p14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" name="Google Shape;128;p14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" name="Google Shape;129;p1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" name="Google Shape;130;p14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1" name="Google Shape;131;p14"/>
          <p:cNvSpPr/>
          <p:nvPr/>
        </p:nvSpPr>
        <p:spPr>
          <a:xfrm>
            <a:off x="0" y="0"/>
            <a:ext cx="122085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2" name="Google Shape;132;p14"/>
          <p:cNvSpPr/>
          <p:nvPr/>
        </p:nvSpPr>
        <p:spPr>
          <a:xfrm rot="-8100000">
            <a:off x="-263203" y="1567091"/>
            <a:ext cx="568090" cy="568090"/>
          </a:xfrm>
          <a:prstGeom prst="rtTriangle">
            <a:avLst/>
          </a:prstGeom>
          <a:solidFill>
            <a:schemeClr val="lt1">
              <a:alpha val="741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3" name="Google Shape;133;p14"/>
          <p:cNvSpPr/>
          <p:nvPr/>
        </p:nvSpPr>
        <p:spPr>
          <a:xfrm>
            <a:off x="240174" y="652900"/>
            <a:ext cx="11753100" cy="56061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4" name="Google Shape;134;p14"/>
          <p:cNvSpPr txBox="1"/>
          <p:nvPr/>
        </p:nvSpPr>
        <p:spPr>
          <a:xfrm>
            <a:off x="311199" y="717096"/>
            <a:ext cx="11553600" cy="5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240186" y="38140"/>
            <a:ext cx="87414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1600">
                <a:solidFill>
                  <a:schemeClr val="dk2"/>
                </a:solidFill>
              </a:rPr>
              <a:t>F3 - PROGRAMACIÓ ORIENTADA A OBJECTES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11">
                <a:solidFill>
                  <a:schemeClr val="accent5"/>
                </a:solidFill>
              </a:rPr>
              <a:t>POO</a:t>
            </a:r>
            <a:endParaRPr b="1" sz="341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436375" y="1650558"/>
            <a:ext cx="11360700" cy="4555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dk1"/>
                </a:solidFill>
              </a:rPr>
              <a:t>ARA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700">
                <a:solidFill>
                  <a:schemeClr val="accent5"/>
                </a:solidFill>
              </a:rPr>
              <a:t>“Prenem el problema de partida i anem sotmetent el nostre problema a un procés de divisió en subproblemes més petits fins a arribar a problemes més senzills que podem resoldre” (procedural)</a:t>
            </a:r>
            <a:endParaRPr b="1" i="1" sz="27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7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</a:rPr>
              <a:t>POO</a:t>
            </a:r>
            <a:endParaRPr b="1" sz="2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700">
                <a:solidFill>
                  <a:schemeClr val="accent5"/>
                </a:solidFill>
              </a:rPr>
              <a:t>“La forma de programar ja no es basa en les estructures i la programació modular, sinó que es basa en classes i objectes, intentant simular objectes de la vida real”  </a:t>
            </a:r>
            <a:endParaRPr b="1" i="1" sz="27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43" name="Google Shape;143;p15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4" name="Google Shape;144;p15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5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" name="Google Shape;146;p15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" name="Google Shape;147;p15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" name="Google Shape;148;p15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" name="Google Shape;149;p15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" name="Google Shape;150;p15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" name="Google Shape;151;p15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" name="Google Shape;152;p15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" name="Google Shape;153;p15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" name="Google Shape;154;p15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" name="Google Shape;155;p15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" name="Google Shape;156;p15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" name="Google Shape;157;p15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" name="Google Shape;158;p15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" name="Google Shape;159;p15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" name="Google Shape;160;p15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" name="Google Shape;161;p15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" name="Google Shape;162;p15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" name="Google Shape;163;p15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" name="Google Shape;164;p15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" name="Google Shape;165;p15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p15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Google Shape;167;p15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" name="Google Shape;168;p15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" name="Google Shape;169;p15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" name="Google Shape;170;p15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" name="Google Shape;171;p15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" name="Google Shape;172;p15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73" name="Google Shape;173;p15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76" name="Google Shape;176;p15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7" name="Google Shape;177;p15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15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15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15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" name="Google Shape;181;p15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2" name="Google Shape;182;p15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" name="Google Shape;183;p15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" name="Google Shape;184;p15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" name="Google Shape;185;p15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" name="Google Shape;186;p15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" name="Google Shape;187;p15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" name="Google Shape;188;p15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" name="Google Shape;189;p15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" name="Google Shape;190;p15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" name="Google Shape;191;p15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" name="Google Shape;192;p15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" name="Google Shape;193;p15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" name="Google Shape;194;p15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" name="Google Shape;195;p15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p15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" name="Google Shape;197;p15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" name="Google Shape;198;p15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" name="Google Shape;199;p15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15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" name="Google Shape;201;p15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" name="Google Shape;202;p15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15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" name="Google Shape;204;p15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" name="Google Shape;205;p15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6" name="Google Shape;206;p15"/>
          <p:cNvSpPr/>
          <p:nvPr/>
        </p:nvSpPr>
        <p:spPr>
          <a:xfrm>
            <a:off x="0" y="0"/>
            <a:ext cx="122085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7" name="Google Shape;207;p15"/>
          <p:cNvSpPr/>
          <p:nvPr/>
        </p:nvSpPr>
        <p:spPr>
          <a:xfrm rot="-8100000">
            <a:off x="-263203" y="1567091"/>
            <a:ext cx="568090" cy="568090"/>
          </a:xfrm>
          <a:prstGeom prst="rtTriangle">
            <a:avLst/>
          </a:prstGeom>
          <a:solidFill>
            <a:schemeClr val="lt1">
              <a:alpha val="741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8" name="Google Shape;208;p15"/>
          <p:cNvSpPr/>
          <p:nvPr/>
        </p:nvSpPr>
        <p:spPr>
          <a:xfrm>
            <a:off x="240174" y="652900"/>
            <a:ext cx="11753100" cy="56061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9" name="Google Shape;209;p15"/>
          <p:cNvSpPr txBox="1"/>
          <p:nvPr/>
        </p:nvSpPr>
        <p:spPr>
          <a:xfrm>
            <a:off x="311199" y="717096"/>
            <a:ext cx="11553600" cy="5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</p:txBody>
      </p:sp>
      <p:sp>
        <p:nvSpPr>
          <p:cNvPr id="210" name="Google Shape;210;p15"/>
          <p:cNvSpPr txBox="1"/>
          <p:nvPr/>
        </p:nvSpPr>
        <p:spPr>
          <a:xfrm>
            <a:off x="240186" y="38140"/>
            <a:ext cx="87414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1600">
                <a:solidFill>
                  <a:schemeClr val="dk2"/>
                </a:solidFill>
              </a:rPr>
              <a:t>F3 - PROGRAMACIÓ ORIENTADA A OBJECTES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accent5"/>
                </a:solidFill>
              </a:rPr>
              <a:t>POO</a:t>
            </a:r>
            <a:endParaRPr b="1" sz="33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212" name="Google Shape;212;p15"/>
          <p:cNvSpPr txBox="1"/>
          <p:nvPr>
            <p:ph idx="1" type="body"/>
          </p:nvPr>
        </p:nvSpPr>
        <p:spPr>
          <a:xfrm>
            <a:off x="436375" y="1650558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lnSpcReduction="1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L’evolució en l’enginyeria del programari sorgeix a partir dels anys 80.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El procés se centra a simular elements reals associats al problema de la forma més propera possible.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Les aplicacions orientades a objectes estan formades per un conjunt d'objectes que interaccionen enviant-se missatges per produir resultats.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Un objecte és una instància d'una classe.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18" name="Google Shape;218;p16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9" name="Google Shape;219;p1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1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1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2" name="Google Shape;222;p1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3" name="Google Shape;223;p16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" name="Google Shape;224;p16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" name="Google Shape;225;p16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6" name="Google Shape;226;p16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7" name="Google Shape;227;p16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8" name="Google Shape;228;p16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9" name="Google Shape;229;p16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" name="Google Shape;230;p16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" name="Google Shape;231;p16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" name="Google Shape;232;p16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" name="Google Shape;233;p16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4" name="Google Shape;234;p1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" name="Google Shape;235;p1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6" name="Google Shape;236;p16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7" name="Google Shape;237;p16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8" name="Google Shape;238;p16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" name="Google Shape;239;p16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" name="Google Shape;240;p16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1" name="Google Shape;241;p16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" name="Google Shape;242;p16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" name="Google Shape;243;p16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" name="Google Shape;244;p16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" name="Google Shape;245;p16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6" name="Google Shape;246;p1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7" name="Google Shape;247;p16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8" name="Google Shape;248;p16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9" name="Google Shape;249;p16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0" name="Google Shape;250;p16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51" name="Google Shape;251;p16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2" name="Google Shape;252;p1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3" name="Google Shape;253;p1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4" name="Google Shape;254;p1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" name="Google Shape;255;p1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p16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7" name="Google Shape;257;p16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p16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" name="Google Shape;259;p16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" name="Google Shape;260;p16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16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16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16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16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16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16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1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1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16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16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16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16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16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16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16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16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" name="Google Shape;277;p16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" name="Google Shape;278;p16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" name="Google Shape;279;p1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0" name="Google Shape;280;p16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81" name="Google Shape;281;p16"/>
          <p:cNvSpPr/>
          <p:nvPr/>
        </p:nvSpPr>
        <p:spPr>
          <a:xfrm>
            <a:off x="0" y="0"/>
            <a:ext cx="122085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2" name="Google Shape;282;p16"/>
          <p:cNvSpPr/>
          <p:nvPr/>
        </p:nvSpPr>
        <p:spPr>
          <a:xfrm rot="-8100000">
            <a:off x="-263203" y="1567091"/>
            <a:ext cx="568090" cy="568090"/>
          </a:xfrm>
          <a:prstGeom prst="rtTriangle">
            <a:avLst/>
          </a:prstGeom>
          <a:solidFill>
            <a:schemeClr val="lt1">
              <a:alpha val="741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3" name="Google Shape;283;p16"/>
          <p:cNvSpPr/>
          <p:nvPr/>
        </p:nvSpPr>
        <p:spPr>
          <a:xfrm>
            <a:off x="240174" y="652900"/>
            <a:ext cx="11753100" cy="56061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4" name="Google Shape;284;p16"/>
          <p:cNvSpPr txBox="1"/>
          <p:nvPr/>
        </p:nvSpPr>
        <p:spPr>
          <a:xfrm>
            <a:off x="311199" y="717096"/>
            <a:ext cx="11553600" cy="5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</p:txBody>
      </p:sp>
      <p:sp>
        <p:nvSpPr>
          <p:cNvPr id="285" name="Google Shape;285;p16"/>
          <p:cNvSpPr txBox="1"/>
          <p:nvPr/>
        </p:nvSpPr>
        <p:spPr>
          <a:xfrm>
            <a:off x="240186" y="38140"/>
            <a:ext cx="87414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1600">
                <a:solidFill>
                  <a:schemeClr val="dk2"/>
                </a:solidFill>
              </a:rPr>
              <a:t>F3 - PROGRAMACIÓ ORIENTADA A OBJECTES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accent5"/>
                </a:solidFill>
              </a:rPr>
              <a:t>CLASSE</a:t>
            </a:r>
            <a:endParaRPr b="1" sz="33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287" name="Google Shape;287;p16"/>
          <p:cNvSpPr txBox="1"/>
          <p:nvPr>
            <p:ph idx="1" type="body"/>
          </p:nvPr>
        </p:nvSpPr>
        <p:spPr>
          <a:xfrm>
            <a:off x="436375" y="1650558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lnSpcReduction="2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Una classe és un grup o conjunt de dades repartits de la següent manera: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Atributs, defineixen les propietats que definiran les característiques d'un objecte.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Mètodes, defineixen els comportaments i com és relacionen els objectes els uns amb els altres.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Tant els atributs com els mètodes són els membres de la classe.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93" name="Google Shape;293;p1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94" name="Google Shape;294;p17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5" name="Google Shape;295;p17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" name="Google Shape;296;p17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" name="Google Shape;297;p17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8" name="Google Shape;298;p17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9" name="Google Shape;299;p17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0" name="Google Shape;300;p17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" name="Google Shape;301;p17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2" name="Google Shape;302;p17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" name="Google Shape;303;p17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" name="Google Shape;304;p17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" name="Google Shape;305;p17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" name="Google Shape;306;p17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" name="Google Shape;307;p17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8" name="Google Shape;308;p17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9" name="Google Shape;309;p17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0" name="Google Shape;310;p17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1" name="Google Shape;311;p17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2" name="Google Shape;312;p17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3" name="Google Shape;313;p17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4" name="Google Shape;314;p17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5" name="Google Shape;315;p17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6" name="Google Shape;316;p17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7" name="Google Shape;317;p17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8" name="Google Shape;318;p17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9" name="Google Shape;319;p17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0" name="Google Shape;320;p17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1" name="Google Shape;321;p17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7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23" name="Google Shape;323;p17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4" name="Google Shape;324;p17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5" name="Google Shape;325;p17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26" name="Google Shape;326;p1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27" name="Google Shape;327;p17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7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7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7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7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7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7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7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7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7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7" name="Google Shape;337;p17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" name="Google Shape;338;p17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" name="Google Shape;339;p17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0" name="Google Shape;340;p17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1" name="Google Shape;341;p17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2" name="Google Shape;342;p17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3" name="Google Shape;343;p17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4" name="Google Shape;344;p17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5" name="Google Shape;345;p17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6" name="Google Shape;346;p17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7" name="Google Shape;347;p17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8" name="Google Shape;348;p17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9" name="Google Shape;349;p17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0" name="Google Shape;350;p17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1" name="Google Shape;351;p17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2" name="Google Shape;352;p17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" name="Google Shape;353;p17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4" name="Google Shape;354;p17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5" name="Google Shape;355;p17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56" name="Google Shape;356;p17"/>
          <p:cNvSpPr/>
          <p:nvPr/>
        </p:nvSpPr>
        <p:spPr>
          <a:xfrm>
            <a:off x="0" y="0"/>
            <a:ext cx="122085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7" name="Google Shape;357;p17"/>
          <p:cNvSpPr/>
          <p:nvPr/>
        </p:nvSpPr>
        <p:spPr>
          <a:xfrm rot="-8100000">
            <a:off x="-263203" y="1567091"/>
            <a:ext cx="568090" cy="568090"/>
          </a:xfrm>
          <a:prstGeom prst="rtTriangle">
            <a:avLst/>
          </a:prstGeom>
          <a:solidFill>
            <a:schemeClr val="lt1">
              <a:alpha val="741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8" name="Google Shape;358;p17"/>
          <p:cNvSpPr/>
          <p:nvPr/>
        </p:nvSpPr>
        <p:spPr>
          <a:xfrm>
            <a:off x="240174" y="652900"/>
            <a:ext cx="11753100" cy="56061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9" name="Google Shape;359;p17"/>
          <p:cNvSpPr txBox="1"/>
          <p:nvPr/>
        </p:nvSpPr>
        <p:spPr>
          <a:xfrm>
            <a:off x="311199" y="717096"/>
            <a:ext cx="11553600" cy="5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</p:txBody>
      </p:sp>
      <p:sp>
        <p:nvSpPr>
          <p:cNvPr id="360" name="Google Shape;360;p17"/>
          <p:cNvSpPr txBox="1"/>
          <p:nvPr/>
        </p:nvSpPr>
        <p:spPr>
          <a:xfrm>
            <a:off x="240186" y="38140"/>
            <a:ext cx="87414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1600">
                <a:solidFill>
                  <a:schemeClr val="dk2"/>
                </a:solidFill>
              </a:rPr>
              <a:t>F3 - PROGRAMACIÓ ORIENTADA A OBJECTES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accent5"/>
                </a:solidFill>
              </a:rPr>
              <a:t>OBJECTE</a:t>
            </a:r>
            <a:endParaRPr b="1" sz="33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362" name="Google Shape;362;p17"/>
          <p:cNvSpPr txBox="1"/>
          <p:nvPr>
            <p:ph idx="1" type="body"/>
          </p:nvPr>
        </p:nvSpPr>
        <p:spPr>
          <a:xfrm>
            <a:off x="436375" y="1650558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  <a:highlight>
                  <a:schemeClr val="accent6"/>
                </a:highlight>
              </a:rPr>
              <a:t>un objecte és una instància concreta d'una classe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Té una identitat única.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L’estat que es pot canviar a través de les seves propietats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El comportament es pot manipular a través dels seus mètodes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8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68" name="Google Shape;368;p18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69" name="Google Shape;369;p18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0" name="Google Shape;370;p18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1" name="Google Shape;371;p18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2" name="Google Shape;372;p18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3" name="Google Shape;373;p18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4" name="Google Shape;374;p18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5" name="Google Shape;375;p18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6" name="Google Shape;376;p18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7" name="Google Shape;377;p18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8" name="Google Shape;378;p18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9" name="Google Shape;379;p18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0" name="Google Shape;380;p18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1" name="Google Shape;381;p18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2" name="Google Shape;382;p18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3" name="Google Shape;383;p18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4" name="Google Shape;384;p18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5" name="Google Shape;385;p18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6" name="Google Shape;386;p18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7" name="Google Shape;387;p18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8" name="Google Shape;388;p18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9" name="Google Shape;389;p18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0" name="Google Shape;390;p18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1" name="Google Shape;391;p18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2" name="Google Shape;392;p18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3" name="Google Shape;393;p18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4" name="Google Shape;394;p18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5" name="Google Shape;395;p18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6" name="Google Shape;396;p18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7" name="Google Shape;397;p18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98" name="Google Shape;398;p18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9" name="Google Shape;399;p18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0" name="Google Shape;400;p18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01" name="Google Shape;401;p18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2" name="Google Shape;402;p18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3" name="Google Shape;403;p18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4" name="Google Shape;404;p18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5" name="Google Shape;405;p18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6" name="Google Shape;406;p18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7" name="Google Shape;407;p18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8" name="Google Shape;408;p18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9" name="Google Shape;409;p18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0" name="Google Shape;410;p18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1" name="Google Shape;411;p18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2" name="Google Shape;412;p18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3" name="Google Shape;413;p18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4" name="Google Shape;414;p18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5" name="Google Shape;415;p18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6" name="Google Shape;416;p18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7" name="Google Shape;417;p18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8" name="Google Shape;418;p18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9" name="Google Shape;419;p18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0" name="Google Shape;420;p18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1" name="Google Shape;421;p18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2" name="Google Shape;422;p18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3" name="Google Shape;423;p18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4" name="Google Shape;424;p18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5" name="Google Shape;425;p18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6" name="Google Shape;426;p18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7" name="Google Shape;427;p18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8" name="Google Shape;428;p18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9" name="Google Shape;429;p18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0" name="Google Shape;430;p18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31" name="Google Shape;431;p18"/>
          <p:cNvSpPr/>
          <p:nvPr/>
        </p:nvSpPr>
        <p:spPr>
          <a:xfrm>
            <a:off x="0" y="0"/>
            <a:ext cx="122085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2" name="Google Shape;432;p18"/>
          <p:cNvSpPr/>
          <p:nvPr/>
        </p:nvSpPr>
        <p:spPr>
          <a:xfrm rot="-8100000">
            <a:off x="-263203" y="1567091"/>
            <a:ext cx="568090" cy="568090"/>
          </a:xfrm>
          <a:prstGeom prst="rtTriangle">
            <a:avLst/>
          </a:prstGeom>
          <a:solidFill>
            <a:schemeClr val="lt1">
              <a:alpha val="741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3" name="Google Shape;433;p18"/>
          <p:cNvSpPr/>
          <p:nvPr/>
        </p:nvSpPr>
        <p:spPr>
          <a:xfrm>
            <a:off x="240174" y="652900"/>
            <a:ext cx="11753100" cy="56061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4" name="Google Shape;434;p18"/>
          <p:cNvSpPr txBox="1"/>
          <p:nvPr/>
        </p:nvSpPr>
        <p:spPr>
          <a:xfrm>
            <a:off x="222700" y="796900"/>
            <a:ext cx="5070000" cy="5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</p:txBody>
      </p:sp>
      <p:sp>
        <p:nvSpPr>
          <p:cNvPr id="435" name="Google Shape;435;p18"/>
          <p:cNvSpPr txBox="1"/>
          <p:nvPr/>
        </p:nvSpPr>
        <p:spPr>
          <a:xfrm>
            <a:off x="240186" y="38140"/>
            <a:ext cx="87414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1600">
                <a:solidFill>
                  <a:schemeClr val="dk2"/>
                </a:solidFill>
              </a:rPr>
              <a:t>F3 - PROGRAMACIÓ ORIENTADA A OBJECTES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accent5"/>
                </a:solidFill>
              </a:rPr>
              <a:t>DIAGRAMA DE CLASSES</a:t>
            </a:r>
            <a:endParaRPr b="1" sz="3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437" name="Google Shape;437;p18"/>
          <p:cNvSpPr txBox="1"/>
          <p:nvPr>
            <p:ph idx="1" type="body"/>
          </p:nvPr>
        </p:nvSpPr>
        <p:spPr>
          <a:xfrm>
            <a:off x="436375" y="1703800"/>
            <a:ext cx="66339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accent1"/>
                </a:solidFill>
              </a:rPr>
              <a:t>CLASSE</a:t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Cada classe es representa per un rectangle amb tres compartiments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Nom de la classe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Atributs de la classe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Accions o Mètodes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438" name="Google Shape;4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9975" y="1584850"/>
            <a:ext cx="2914650" cy="38862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9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44" name="Google Shape;444;p19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45" name="Google Shape;445;p19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6" name="Google Shape;446;p19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7" name="Google Shape;447;p19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8" name="Google Shape;448;p19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9" name="Google Shape;449;p19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0" name="Google Shape;450;p19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1" name="Google Shape;451;p19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2" name="Google Shape;452;p19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3" name="Google Shape;453;p19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4" name="Google Shape;454;p19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5" name="Google Shape;455;p19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6" name="Google Shape;456;p19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7" name="Google Shape;457;p19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8" name="Google Shape;458;p19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9" name="Google Shape;459;p19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0" name="Google Shape;460;p19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1" name="Google Shape;461;p19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2" name="Google Shape;462;p19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3" name="Google Shape;463;p19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4" name="Google Shape;464;p19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5" name="Google Shape;465;p19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6" name="Google Shape;466;p19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7" name="Google Shape;467;p19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8" name="Google Shape;468;p19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9" name="Google Shape;469;p19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0" name="Google Shape;470;p19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1" name="Google Shape;471;p19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2" name="Google Shape;472;p19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3" name="Google Shape;473;p19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74" name="Google Shape;474;p19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5" name="Google Shape;475;p19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6" name="Google Shape;476;p19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77" name="Google Shape;477;p19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8" name="Google Shape;478;p19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9" name="Google Shape;479;p19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0" name="Google Shape;480;p19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1" name="Google Shape;481;p19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2" name="Google Shape;482;p19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3" name="Google Shape;483;p19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4" name="Google Shape;484;p19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5" name="Google Shape;485;p19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6" name="Google Shape;486;p19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7" name="Google Shape;487;p19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8" name="Google Shape;488;p19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9" name="Google Shape;489;p19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0" name="Google Shape;490;p19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1" name="Google Shape;491;p19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2" name="Google Shape;492;p19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3" name="Google Shape;493;p19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4" name="Google Shape;494;p19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5" name="Google Shape;495;p19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6" name="Google Shape;496;p19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7" name="Google Shape;497;p19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8" name="Google Shape;498;p19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9" name="Google Shape;499;p19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0" name="Google Shape;500;p19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1" name="Google Shape;501;p19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2" name="Google Shape;502;p19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3" name="Google Shape;503;p19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4" name="Google Shape;504;p19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5" name="Google Shape;505;p19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6" name="Google Shape;506;p19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07" name="Google Shape;507;p19"/>
          <p:cNvSpPr/>
          <p:nvPr/>
        </p:nvSpPr>
        <p:spPr>
          <a:xfrm>
            <a:off x="0" y="0"/>
            <a:ext cx="122085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08" name="Google Shape;508;p19"/>
          <p:cNvSpPr/>
          <p:nvPr/>
        </p:nvSpPr>
        <p:spPr>
          <a:xfrm rot="-8100000">
            <a:off x="-263203" y="1567091"/>
            <a:ext cx="568090" cy="568090"/>
          </a:xfrm>
          <a:prstGeom prst="rtTriangle">
            <a:avLst/>
          </a:prstGeom>
          <a:solidFill>
            <a:schemeClr val="lt1">
              <a:alpha val="741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09" name="Google Shape;509;p19"/>
          <p:cNvSpPr/>
          <p:nvPr/>
        </p:nvSpPr>
        <p:spPr>
          <a:xfrm>
            <a:off x="240174" y="652900"/>
            <a:ext cx="11753100" cy="56061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10" name="Google Shape;510;p19"/>
          <p:cNvSpPr txBox="1"/>
          <p:nvPr/>
        </p:nvSpPr>
        <p:spPr>
          <a:xfrm>
            <a:off x="339924" y="697946"/>
            <a:ext cx="11553600" cy="5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</p:txBody>
      </p:sp>
      <p:sp>
        <p:nvSpPr>
          <p:cNvPr id="511" name="Google Shape;511;p19"/>
          <p:cNvSpPr txBox="1"/>
          <p:nvPr/>
        </p:nvSpPr>
        <p:spPr>
          <a:xfrm>
            <a:off x="240186" y="38140"/>
            <a:ext cx="87414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1600">
                <a:solidFill>
                  <a:schemeClr val="dk2"/>
                </a:solidFill>
              </a:rPr>
              <a:t>F3 - PROGRAMACIÓ ORIENTADA A OBJECTES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accent5"/>
                </a:solidFill>
              </a:rPr>
              <a:t>POO</a:t>
            </a:r>
            <a:endParaRPr b="1" sz="11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513" name="Google Shape;513;p19"/>
          <p:cNvSpPr txBox="1"/>
          <p:nvPr>
            <p:ph idx="1" type="body"/>
          </p:nvPr>
        </p:nvSpPr>
        <p:spPr>
          <a:xfrm>
            <a:off x="423900" y="175868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Per definir una classe en C# definirem un bloc de codi que s'inicia amb la paraula reservada class seguida del nom de la classe amb la primera lletra en majúscula.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  <a:highlight>
                  <a:schemeClr val="accent6"/>
                </a:highlight>
              </a:rPr>
              <a:t>Variables internes</a:t>
            </a:r>
            <a:r>
              <a:rPr lang="en-US" sz="2000">
                <a:solidFill>
                  <a:schemeClr val="dk1"/>
                </a:solidFill>
              </a:rPr>
              <a:t> (per norma general privades)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Per a cada </a:t>
            </a:r>
            <a:r>
              <a:rPr lang="en-US" sz="2000">
                <a:solidFill>
                  <a:schemeClr val="dk1"/>
                </a:solidFill>
                <a:highlight>
                  <a:schemeClr val="accent6"/>
                </a:highlight>
              </a:rPr>
              <a:t>propietat</a:t>
            </a:r>
            <a:r>
              <a:rPr lang="en-US" sz="2000">
                <a:solidFill>
                  <a:schemeClr val="dk1"/>
                </a:solidFill>
              </a:rPr>
              <a:t>, definirem un bloc públic (get,set)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Per a cada </a:t>
            </a:r>
            <a:r>
              <a:rPr lang="en-US" sz="2000">
                <a:solidFill>
                  <a:schemeClr val="dk1"/>
                </a:solidFill>
                <a:highlight>
                  <a:srgbClr val="FFFF00"/>
                </a:highlight>
              </a:rPr>
              <a:t>constructor</a:t>
            </a:r>
            <a:r>
              <a:rPr lang="en-US" sz="2000">
                <a:solidFill>
                  <a:schemeClr val="dk1"/>
                </a:solidFill>
              </a:rPr>
              <a:t>, definirem una funció amb el mateix nom de la classe i la seva llista de paràmetres corresponents. El nombre del constructor sempre és igual al nombre de la classe.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Per a cada </a:t>
            </a:r>
            <a:r>
              <a:rPr lang="en-US" sz="2000">
                <a:solidFill>
                  <a:schemeClr val="dk1"/>
                </a:solidFill>
                <a:highlight>
                  <a:schemeClr val="accent6"/>
                </a:highlight>
              </a:rPr>
              <a:t>mètode</a:t>
            </a:r>
            <a:r>
              <a:rPr lang="en-US" sz="2000">
                <a:solidFill>
                  <a:schemeClr val="dk1"/>
                </a:solidFill>
              </a:rPr>
              <a:t>, definirem una funció pública amb el nom del mètode i la seva llista de paràmetres corresponents. Els noms dels mètodes sempre amb majúscula.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Google Shape;520;p20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1" name="Google Shape;521;p20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2" name="Google Shape;522;p20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3" name="Google Shape;523;p20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4" name="Google Shape;524;p20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5" name="Google Shape;525;p20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6" name="Google Shape;526;p20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7" name="Google Shape;527;p20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8" name="Google Shape;528;p20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9" name="Google Shape;529;p20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0" name="Google Shape;530;p20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1" name="Google Shape;531;p20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2" name="Google Shape;532;p20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3" name="Google Shape;533;p20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4" name="Google Shape;534;p20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5" name="Google Shape;535;p20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6" name="Google Shape;536;p20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7" name="Google Shape;537;p20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8" name="Google Shape;538;p20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9" name="Google Shape;539;p20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0" name="Google Shape;540;p20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1" name="Google Shape;541;p20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2" name="Google Shape;542;p20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3" name="Google Shape;543;p20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4" name="Google Shape;544;p20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5" name="Google Shape;545;p20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6" name="Google Shape;546;p20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7" name="Google Shape;547;p20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8" name="Google Shape;548;p20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49" name="Google Shape;549;p20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0" name="Google Shape;550;p20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1" name="Google Shape;551;p20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552" name="Google Shape;552;p20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3" name="Google Shape;553;p20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4" name="Google Shape;554;p20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5" name="Google Shape;555;p20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6" name="Google Shape;556;p20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7" name="Google Shape;557;p20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8" name="Google Shape;558;p20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9" name="Google Shape;559;p20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0" name="Google Shape;560;p20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1" name="Google Shape;561;p20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2" name="Google Shape;562;p20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3" name="Google Shape;563;p20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4" name="Google Shape;564;p20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5" name="Google Shape;565;p20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6" name="Google Shape;566;p20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7" name="Google Shape;567;p20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8" name="Google Shape;568;p20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9" name="Google Shape;569;p20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0" name="Google Shape;570;p20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1" name="Google Shape;571;p20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2" name="Google Shape;572;p20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3" name="Google Shape;573;p20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4" name="Google Shape;574;p20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5" name="Google Shape;575;p20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6" name="Google Shape;576;p20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7" name="Google Shape;577;p20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8" name="Google Shape;578;p20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9" name="Google Shape;579;p20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0" name="Google Shape;580;p20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1" name="Google Shape;581;p20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82" name="Google Shape;582;p20"/>
          <p:cNvSpPr/>
          <p:nvPr/>
        </p:nvSpPr>
        <p:spPr>
          <a:xfrm>
            <a:off x="0" y="0"/>
            <a:ext cx="122085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3" name="Google Shape;583;p20"/>
          <p:cNvSpPr/>
          <p:nvPr/>
        </p:nvSpPr>
        <p:spPr>
          <a:xfrm rot="-8100000">
            <a:off x="-263203" y="1567091"/>
            <a:ext cx="568090" cy="568090"/>
          </a:xfrm>
          <a:prstGeom prst="rtTriangle">
            <a:avLst/>
          </a:prstGeom>
          <a:solidFill>
            <a:schemeClr val="lt1">
              <a:alpha val="741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4" name="Google Shape;584;p20"/>
          <p:cNvSpPr/>
          <p:nvPr/>
        </p:nvSpPr>
        <p:spPr>
          <a:xfrm>
            <a:off x="240174" y="652900"/>
            <a:ext cx="11753100" cy="56061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5" name="Google Shape;585;p20"/>
          <p:cNvSpPr txBox="1"/>
          <p:nvPr/>
        </p:nvSpPr>
        <p:spPr>
          <a:xfrm>
            <a:off x="317699" y="724896"/>
            <a:ext cx="11553600" cy="5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</p:txBody>
      </p:sp>
      <p:sp>
        <p:nvSpPr>
          <p:cNvPr id="586" name="Google Shape;586;p20"/>
          <p:cNvSpPr txBox="1"/>
          <p:nvPr/>
        </p:nvSpPr>
        <p:spPr>
          <a:xfrm>
            <a:off x="240186" y="38140"/>
            <a:ext cx="87414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1600">
                <a:solidFill>
                  <a:schemeClr val="dk2"/>
                </a:solidFill>
              </a:rPr>
              <a:t>F3 - PROGRAMACIÓ ORIENTADA A OBJECTES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-US" sz="3000">
                <a:solidFill>
                  <a:schemeClr val="accent5"/>
                </a:solidFill>
              </a:rPr>
              <a:t>POO</a:t>
            </a:r>
            <a:endParaRPr b="1" sz="3000">
              <a:solidFill>
                <a:schemeClr val="accent5"/>
              </a:solidFill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b="1" sz="3000">
              <a:solidFill>
                <a:schemeClr val="accent5"/>
              </a:solidFill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588" name="Google Shape;588;p20"/>
          <p:cNvSpPr txBox="1"/>
          <p:nvPr>
            <p:ph idx="1" type="body"/>
          </p:nvPr>
        </p:nvSpPr>
        <p:spPr>
          <a:xfrm>
            <a:off x="436375" y="1703808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</a:rPr>
              <a:t>QUÈ ÉS L'ENCAPSULACIÓ?</a:t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</a:endParaRPr>
          </a:p>
          <a:p>
            <a:pPr indent="-342900" lvl="0" marL="457200" marR="423544" rtl="0" algn="l">
              <a:lnSpc>
                <a:spcPct val="100000"/>
              </a:lnSpc>
              <a:spcBef>
                <a:spcPts val="1405"/>
              </a:spcBef>
              <a:spcAft>
                <a:spcPts val="0"/>
              </a:spcAft>
              <a:buClr>
                <a:srgbClr val="1CACE4"/>
              </a:buClr>
              <a:buSzPts val="1800"/>
              <a:buChar char="●"/>
            </a:pPr>
            <a:r>
              <a:rPr lang="en-US" sz="1800">
                <a:solidFill>
                  <a:srgbClr val="3F3F3F"/>
                </a:solidFill>
              </a:rPr>
              <a:t>Ocultament de les dades d'un objecte de manera que només siguin accessibles mitjançant  operacions definides pel propi objecte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CE4"/>
              </a:buClr>
              <a:buSzPts val="1800"/>
              <a:buChar char="●"/>
            </a:pPr>
            <a:r>
              <a:rPr lang="en-US" sz="1800">
                <a:solidFill>
                  <a:srgbClr val="3F3F3F"/>
                </a:solidFill>
              </a:rPr>
              <a:t>L'encapsulació presenta una sèrie d'avantatges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</a:rPr>
              <a:t>Es protegeixen les dades privades de l'objecte de lectures i escriptures no</a:t>
            </a:r>
            <a:r>
              <a:rPr lang="en-US" sz="1600">
                <a:solidFill>
                  <a:schemeClr val="dk1"/>
                </a:solidFill>
              </a:rPr>
              <a:t> </a:t>
            </a:r>
            <a:r>
              <a:rPr lang="en-US" sz="1600">
                <a:solidFill>
                  <a:srgbClr val="3F3F3F"/>
                </a:solidFill>
              </a:rPr>
              <a:t>permeses </a:t>
            </a:r>
            <a:endParaRPr sz="1600">
              <a:solidFill>
                <a:srgbClr val="1CACE4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</a:rPr>
              <a:t>Permet una millor estructuració i manipulació de les dades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CE4"/>
              </a:buClr>
              <a:buSzPts val="1800"/>
              <a:buChar char="●"/>
            </a:pPr>
            <a:r>
              <a:rPr lang="en-US" sz="1800">
                <a:solidFill>
                  <a:srgbClr val="3F3F3F"/>
                </a:solidFill>
              </a:rPr>
              <a:t>Els atributs d'un objecte no haurien de ser directament manipulables per la resta dels objectes.  En cas de voler fer-los manipulables, cal implementar els procediments Get i Set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1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594" name="Google Shape;594;p21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5" name="Google Shape;595;p2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6" name="Google Shape;596;p2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7" name="Google Shape;597;p2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8" name="Google Shape;598;p2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9" name="Google Shape;599;p21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0" name="Google Shape;600;p21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1" name="Google Shape;601;p21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2" name="Google Shape;602;p21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3" name="Google Shape;603;p21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4" name="Google Shape;604;p21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5" name="Google Shape;605;p21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6" name="Google Shape;606;p21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7" name="Google Shape;607;p21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8" name="Google Shape;608;p21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9" name="Google Shape;609;p21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0" name="Google Shape;610;p2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1" name="Google Shape;611;p2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2" name="Google Shape;612;p21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3" name="Google Shape;613;p21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4" name="Google Shape;614;p21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5" name="Google Shape;615;p21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6" name="Google Shape;616;p21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7" name="Google Shape;617;p21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8" name="Google Shape;618;p21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9" name="Google Shape;619;p21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0" name="Google Shape;620;p21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1" name="Google Shape;621;p21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2" name="Google Shape;622;p2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3" name="Google Shape;623;p21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24" name="Google Shape;624;p21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25" name="Google Shape;625;p21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26" name="Google Shape;626;p21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627" name="Google Shape;627;p21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28" name="Google Shape;628;p2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9" name="Google Shape;629;p2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0" name="Google Shape;630;p2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1" name="Google Shape;631;p2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2" name="Google Shape;632;p21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3" name="Google Shape;633;p21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4" name="Google Shape;634;p21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5" name="Google Shape;635;p21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6" name="Google Shape;636;p21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7" name="Google Shape;637;p21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8" name="Google Shape;638;p21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9" name="Google Shape;639;p21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0" name="Google Shape;640;p21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1" name="Google Shape;641;p21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2" name="Google Shape;642;p21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3" name="Google Shape;643;p2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4" name="Google Shape;644;p2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5" name="Google Shape;645;p21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6" name="Google Shape;646;p21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7" name="Google Shape;647;p21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8" name="Google Shape;648;p21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9" name="Google Shape;649;p21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0" name="Google Shape;650;p21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1" name="Google Shape;651;p21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2" name="Google Shape;652;p21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3" name="Google Shape;653;p21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4" name="Google Shape;654;p21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5" name="Google Shape;655;p2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6" name="Google Shape;656;p21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57" name="Google Shape;657;p21"/>
          <p:cNvSpPr/>
          <p:nvPr/>
        </p:nvSpPr>
        <p:spPr>
          <a:xfrm>
            <a:off x="0" y="0"/>
            <a:ext cx="122085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58" name="Google Shape;658;p21"/>
          <p:cNvSpPr/>
          <p:nvPr/>
        </p:nvSpPr>
        <p:spPr>
          <a:xfrm rot="-8100000">
            <a:off x="-263203" y="1567091"/>
            <a:ext cx="568090" cy="568090"/>
          </a:xfrm>
          <a:prstGeom prst="rtTriangle">
            <a:avLst/>
          </a:prstGeom>
          <a:solidFill>
            <a:schemeClr val="lt1">
              <a:alpha val="741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59" name="Google Shape;659;p21"/>
          <p:cNvSpPr/>
          <p:nvPr/>
        </p:nvSpPr>
        <p:spPr>
          <a:xfrm>
            <a:off x="240174" y="652900"/>
            <a:ext cx="11753100" cy="56061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60" name="Google Shape;660;p21"/>
          <p:cNvSpPr txBox="1"/>
          <p:nvPr/>
        </p:nvSpPr>
        <p:spPr>
          <a:xfrm>
            <a:off x="317699" y="724896"/>
            <a:ext cx="11553600" cy="5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accent5"/>
              </a:solidFill>
            </a:endParaRPr>
          </a:p>
        </p:txBody>
      </p:sp>
      <p:sp>
        <p:nvSpPr>
          <p:cNvPr id="661" name="Google Shape;661;p21"/>
          <p:cNvSpPr txBox="1"/>
          <p:nvPr/>
        </p:nvSpPr>
        <p:spPr>
          <a:xfrm>
            <a:off x="240186" y="38140"/>
            <a:ext cx="87414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1600">
                <a:solidFill>
                  <a:schemeClr val="dk2"/>
                </a:solidFill>
              </a:rPr>
              <a:t>F3 - PROGRAMACIÓ ORIENTADA A OBJECTES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2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accent5"/>
                </a:solidFill>
              </a:rPr>
              <a:t>POO</a:t>
            </a:r>
            <a:endParaRPr b="1" sz="3000">
              <a:solidFill>
                <a:schemeClr val="accent5"/>
              </a:solidFill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5"/>
              </a:solidFill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663" name="Google Shape;663;p21"/>
          <p:cNvSpPr txBox="1"/>
          <p:nvPr>
            <p:ph idx="1" type="body"/>
          </p:nvPr>
        </p:nvSpPr>
        <p:spPr>
          <a:xfrm>
            <a:off x="436375" y="1703808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</a:rPr>
              <a:t>NIVELLS DE VISIBILITAT</a:t>
            </a:r>
            <a:endParaRPr b="1" sz="1800">
              <a:solidFill>
                <a:schemeClr val="accent1"/>
              </a:solidFill>
            </a:endParaRPr>
          </a:p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</a:endParaRPr>
          </a:p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</a:endParaRPr>
          </a:p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</a:rPr>
              <a:t> Nivells d'encapsulació venen heretats de C++</a:t>
            </a:r>
            <a:endParaRPr b="1" sz="1800">
              <a:solidFill>
                <a:srgbClr val="3F3F3F"/>
              </a:solidFill>
            </a:endParaRPr>
          </a:p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</a:endParaRPr>
          </a:p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3F3F3F"/>
              </a:solidFill>
            </a:endParaRPr>
          </a:p>
          <a:p>
            <a:pPr indent="-34290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lang="en-US" sz="1800">
                <a:solidFill>
                  <a:srgbClr val="3F3F3F"/>
                </a:solidFill>
              </a:rPr>
              <a:t>(-) Privat: Atribut o procés totalment invisible</a:t>
            </a:r>
            <a:endParaRPr sz="1800">
              <a:solidFill>
                <a:srgbClr val="3F3F3F"/>
              </a:solidFill>
            </a:endParaRPr>
          </a:p>
          <a:p>
            <a:pPr indent="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-34290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lang="en-US" sz="1800">
                <a:solidFill>
                  <a:srgbClr val="3F3F3F"/>
                </a:solidFill>
              </a:rPr>
              <a:t>(+) Públics: Visibles a altres classes</a:t>
            </a:r>
            <a:endParaRPr sz="1800">
              <a:solidFill>
                <a:srgbClr val="3F3F3F"/>
              </a:solidFill>
            </a:endParaRPr>
          </a:p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F3F3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