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3" r:id="rId17"/>
    <p:sldId id="332" r:id="rId18"/>
    <p:sldId id="334" r:id="rId19"/>
    <p:sldId id="335" r:id="rId20"/>
    <p:sldId id="336" r:id="rId21"/>
    <p:sldId id="338" r:id="rId22"/>
    <p:sldId id="339" r:id="rId23"/>
    <p:sldId id="337" r:id="rId24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3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3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8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2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9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2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8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0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7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7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hyperlink" Target="https://javascript.info/types#bigint-typ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javascript.info/comparison" TargetMode="Externa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6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script.info/function-basics#functions-comment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" TargetMode="External"/><Relationship Id="rId2" Type="http://schemas.openxmlformats.org/officeDocument/2006/relationships/hyperlink" Target="https://ecma-international.org/publications-and-standards/standards/ecma-262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aniuse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227E50E-46E2-4432-9F2F-3C45E40E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955" y="567984"/>
            <a:ext cx="5532519" cy="224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>
                <a:solidFill>
                  <a:schemeClr val="tx2"/>
                </a:solidFill>
              </a:rPr>
              <a:t>Fonaments de </a:t>
            </a:r>
            <a:br>
              <a:rPr lang="en-US" sz="4400">
                <a:solidFill>
                  <a:schemeClr val="tx2"/>
                </a:solidFill>
              </a:rPr>
            </a:br>
            <a:r>
              <a:rPr lang="en-US" sz="4400">
                <a:solidFill>
                  <a:schemeClr val="tx2"/>
                </a:solidFill>
              </a:rPr>
              <a:t>JavaScript</a:t>
            </a:r>
            <a:endParaRPr lang="en-US" sz="4400" i="1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188E46-79AB-4E04-B5C4-9763C5017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024" y="3567264"/>
            <a:ext cx="4952999" cy="300949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UF1</a:t>
            </a:r>
            <a:endParaRPr lang="en-US" sz="180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MP6 – </a:t>
            </a:r>
            <a:r>
              <a:rPr lang="en-US" sz="1800" err="1">
                <a:solidFill>
                  <a:schemeClr val="tx2"/>
                </a:solidFill>
              </a:rPr>
              <a:t>Desenvolupament</a:t>
            </a:r>
            <a:r>
              <a:rPr lang="en-US" sz="1800">
                <a:solidFill>
                  <a:schemeClr val="tx2"/>
                </a:solidFill>
              </a:rPr>
              <a:t> web </a:t>
            </a:r>
            <a:r>
              <a:rPr lang="en-US" sz="1800" err="1">
                <a:solidFill>
                  <a:schemeClr val="tx2"/>
                </a:solidFill>
              </a:rPr>
              <a:t>en</a:t>
            </a:r>
            <a:r>
              <a:rPr lang="en-US" sz="1800">
                <a:solidFill>
                  <a:schemeClr val="tx2"/>
                </a:solidFill>
              </a:rPr>
              <a:t> </a:t>
            </a:r>
            <a:r>
              <a:rPr lang="en-US" sz="1800" err="1">
                <a:solidFill>
                  <a:schemeClr val="tx2"/>
                </a:solidFill>
              </a:rPr>
              <a:t>entorn</a:t>
            </a:r>
            <a:r>
              <a:rPr lang="en-US" sz="1800">
                <a:solidFill>
                  <a:schemeClr val="tx2"/>
                </a:solidFill>
              </a:rPr>
              <a:t> client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CFGS DAW</a:t>
            </a:r>
          </a:p>
          <a:p>
            <a:pPr marL="228600" indent="-228600" algn="l">
              <a:buFont typeface="+mj-lt"/>
              <a:buAutoNum type="arabicPeriod"/>
            </a:pPr>
            <a:endParaRPr lang="en-US" sz="1800">
              <a:solidFill>
                <a:schemeClr val="tx2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Professor: Albert Guardiola </a:t>
            </a:r>
            <a:r>
              <a:rPr lang="en-US" sz="1800" err="1">
                <a:solidFill>
                  <a:schemeClr val="tx2"/>
                </a:solidFill>
              </a:rPr>
              <a:t>Escrihuela</a:t>
            </a:r>
            <a:endParaRPr lang="en-US" sz="1800">
              <a:solidFill>
                <a:schemeClr val="tx2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ETP Xavier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1F663C-7770-4303-911E-C154629B6E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05" r="22667" b="-1"/>
          <a:stretch/>
        </p:blipFill>
        <p:spPr>
          <a:xfrm>
            <a:off x="6075730" y="-3440"/>
            <a:ext cx="6129239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86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776372" y="750642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MODE ESTRICTE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367AEB-41CC-960D-89DC-6507C98C1812}"/>
              </a:ext>
            </a:extLst>
          </p:cNvPr>
          <p:cNvSpPr txBox="1">
            <a:spLocks/>
          </p:cNvSpPr>
          <p:nvPr/>
        </p:nvSpPr>
        <p:spPr>
          <a:xfrm>
            <a:off x="1122521" y="1560534"/>
            <a:ext cx="9853801" cy="636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/>
                </a:solidFill>
              </a:rPr>
              <a:t>El mode estricte desactiva la retro-compatibilitat amb codi antic (pre-ES5).</a:t>
            </a:r>
            <a:endParaRPr lang="en-US" sz="24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230CB53-A607-451F-BA4B-34DD40AFC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9699"/>
          <a:stretch/>
        </p:blipFill>
        <p:spPr>
          <a:xfrm>
            <a:off x="3523239" y="4430670"/>
            <a:ext cx="8258287" cy="120813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149F917-F1A7-641E-CE51-111005882E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3564"/>
          <a:stretch/>
        </p:blipFill>
        <p:spPr>
          <a:xfrm>
            <a:off x="1010024" y="2301756"/>
            <a:ext cx="7478169" cy="167654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F886F57-C049-1F27-BD72-871E13683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887" y="2729066"/>
            <a:ext cx="1208133" cy="120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lose, window, cancel, error, red, rounded, square icon - Download on  Iconfinder">
            <a:extLst>
              <a:ext uri="{FF2B5EF4-FFF2-40B4-BE49-F238E27FC236}">
                <a16:creationId xmlns:a16="http://schemas.microsoft.com/office/drawing/2014/main" id="{06F1B2B0-6F0D-C7A3-3A26-FD668E77A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084" y="4380385"/>
            <a:ext cx="1356563" cy="135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102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776372" y="750642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LA VELLA VAR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367AEB-41CC-960D-89DC-6507C98C1812}"/>
              </a:ext>
            </a:extLst>
          </p:cNvPr>
          <p:cNvSpPr txBox="1">
            <a:spLocks/>
          </p:cNvSpPr>
          <p:nvPr/>
        </p:nvSpPr>
        <p:spPr>
          <a:xfrm>
            <a:off x="787707" y="1449067"/>
            <a:ext cx="4182724" cy="63644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/>
                </a:solidFill>
              </a:rPr>
              <a:t>“var” </a:t>
            </a:r>
            <a:r>
              <a:rPr lang="en-US" sz="2000">
                <a:solidFill>
                  <a:srgbClr val="FFC000"/>
                </a:solidFill>
              </a:rPr>
              <a:t>no</a:t>
            </a:r>
            <a:r>
              <a:rPr lang="en-US" sz="2000">
                <a:solidFill>
                  <a:schemeClr val="tx2"/>
                </a:solidFill>
              </a:rPr>
              <a:t> té àmbit de </a:t>
            </a:r>
            <a:r>
              <a:rPr lang="en-US" sz="2000">
                <a:solidFill>
                  <a:srgbClr val="FFC000"/>
                </a:solidFill>
              </a:rPr>
              <a:t>bloque</a:t>
            </a:r>
            <a:r>
              <a:rPr lang="en-US" sz="2000">
                <a:solidFill>
                  <a:schemeClr val="tx2"/>
                </a:solidFill>
              </a:rPr>
              <a:t> (però sí de funció i global):</a:t>
            </a:r>
            <a:endParaRPr lang="en-US" sz="24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CDB79F1-A403-A10A-5F0F-AAA92AC07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57" y="2122439"/>
            <a:ext cx="4923312" cy="1278683"/>
          </a:xfrm>
          <a:prstGeom prst="rect">
            <a:avLst/>
          </a:prstGeom>
        </p:spPr>
      </p:pic>
      <p:sp>
        <p:nvSpPr>
          <p:cNvPr id="45" name="Título 1">
            <a:extLst>
              <a:ext uri="{FF2B5EF4-FFF2-40B4-BE49-F238E27FC236}">
                <a16:creationId xmlns:a16="http://schemas.microsoft.com/office/drawing/2014/main" id="{E3F403C2-C0E6-387D-D3BD-4E71BFB901F0}"/>
              </a:ext>
            </a:extLst>
          </p:cNvPr>
          <p:cNvSpPr txBox="1">
            <a:spLocks/>
          </p:cNvSpPr>
          <p:nvPr/>
        </p:nvSpPr>
        <p:spPr>
          <a:xfrm>
            <a:off x="5908668" y="1480561"/>
            <a:ext cx="4182724" cy="636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/>
                </a:solidFill>
              </a:rPr>
              <a:t>“var” permet redeclaracions:</a:t>
            </a:r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pic>
        <p:nvPicPr>
          <p:cNvPr id="82" name="Imagen 81">
            <a:extLst>
              <a:ext uri="{FF2B5EF4-FFF2-40B4-BE49-F238E27FC236}">
                <a16:creationId xmlns:a16="http://schemas.microsoft.com/office/drawing/2014/main" id="{A51C74F8-0E6B-2266-00A4-FBC580561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365" y="2119762"/>
            <a:ext cx="5986979" cy="1472084"/>
          </a:xfrm>
          <a:prstGeom prst="rect">
            <a:avLst/>
          </a:prstGeom>
        </p:spPr>
      </p:pic>
      <p:sp>
        <p:nvSpPr>
          <p:cNvPr id="118" name="Título 1">
            <a:extLst>
              <a:ext uri="{FF2B5EF4-FFF2-40B4-BE49-F238E27FC236}">
                <a16:creationId xmlns:a16="http://schemas.microsoft.com/office/drawing/2014/main" id="{2CE1737A-4390-E0A0-5546-EDC73FA2432F}"/>
              </a:ext>
            </a:extLst>
          </p:cNvPr>
          <p:cNvSpPr txBox="1">
            <a:spLocks/>
          </p:cNvSpPr>
          <p:nvPr/>
        </p:nvSpPr>
        <p:spPr>
          <a:xfrm>
            <a:off x="5908668" y="3977360"/>
            <a:ext cx="3052757" cy="7512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/>
                </a:solidFill>
              </a:rPr>
              <a:t>“var” permet declarar la variable després del seu ús </a:t>
            </a:r>
            <a:r>
              <a:rPr lang="en-US" sz="2000" i="1">
                <a:solidFill>
                  <a:schemeClr val="tx2"/>
                </a:solidFill>
              </a:rPr>
              <a:t>(hoisting</a:t>
            </a:r>
            <a:r>
              <a:rPr lang="en-US" sz="2000">
                <a:solidFill>
                  <a:schemeClr val="tx2"/>
                </a:solidFill>
              </a:rPr>
              <a:t>)</a:t>
            </a:r>
            <a:r>
              <a:rPr lang="en-US" sz="2000" i="1">
                <a:solidFill>
                  <a:schemeClr val="tx2"/>
                </a:solidFill>
              </a:rPr>
              <a:t>:</a:t>
            </a:r>
            <a:endParaRPr lang="en-US" sz="2400" i="1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pic>
        <p:nvPicPr>
          <p:cNvPr id="120" name="Imagen 119">
            <a:extLst>
              <a:ext uri="{FF2B5EF4-FFF2-40B4-BE49-F238E27FC236}">
                <a16:creationId xmlns:a16="http://schemas.microsoft.com/office/drawing/2014/main" id="{AD393262-2ADF-0820-9E5C-C1884D45A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4448" y="3879934"/>
            <a:ext cx="3072159" cy="2171106"/>
          </a:xfrm>
          <a:prstGeom prst="rect">
            <a:avLst/>
          </a:prstGeom>
        </p:spPr>
      </p:pic>
      <p:sp>
        <p:nvSpPr>
          <p:cNvPr id="121" name="Rectángulo 120">
            <a:extLst>
              <a:ext uri="{FF2B5EF4-FFF2-40B4-BE49-F238E27FC236}">
                <a16:creationId xmlns:a16="http://schemas.microsoft.com/office/drawing/2014/main" id="{EEB966C7-1311-B287-69AB-266F894E613C}"/>
              </a:ext>
            </a:extLst>
          </p:cNvPr>
          <p:cNvSpPr/>
          <p:nvPr/>
        </p:nvSpPr>
        <p:spPr>
          <a:xfrm>
            <a:off x="1339090" y="3838051"/>
            <a:ext cx="3249138" cy="232101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2" name="Título 1">
            <a:extLst>
              <a:ext uri="{FF2B5EF4-FFF2-40B4-BE49-F238E27FC236}">
                <a16:creationId xmlns:a16="http://schemas.microsoft.com/office/drawing/2014/main" id="{7194F1B9-3588-1E68-15D8-5E1B9FEE0DDA}"/>
              </a:ext>
            </a:extLst>
          </p:cNvPr>
          <p:cNvSpPr txBox="1">
            <a:spLocks/>
          </p:cNvSpPr>
          <p:nvPr/>
        </p:nvSpPr>
        <p:spPr>
          <a:xfrm>
            <a:off x="1534350" y="3950977"/>
            <a:ext cx="2874572" cy="3814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i="1">
                <a:solidFill>
                  <a:schemeClr val="tx2"/>
                </a:solidFill>
              </a:rPr>
              <a:t>La marra(na)da de las IIFEs</a:t>
            </a:r>
          </a:p>
          <a:p>
            <a:pPr algn="l"/>
            <a:endParaRPr lang="en-US" sz="2400" i="1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pic>
        <p:nvPicPr>
          <p:cNvPr id="124" name="Imagen 123">
            <a:extLst>
              <a:ext uri="{FF2B5EF4-FFF2-40B4-BE49-F238E27FC236}">
                <a16:creationId xmlns:a16="http://schemas.microsoft.com/office/drawing/2014/main" id="{2A313219-45F3-3825-7D8E-58554F9316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0977" y="4423807"/>
            <a:ext cx="2704523" cy="1553512"/>
          </a:xfrm>
          <a:prstGeom prst="rect">
            <a:avLst/>
          </a:prstGeom>
        </p:spPr>
      </p:pic>
      <p:pic>
        <p:nvPicPr>
          <p:cNvPr id="125" name="Picture 6" descr="Icono de Flecha correcta | Freepik">
            <a:extLst>
              <a:ext uri="{FF2B5EF4-FFF2-40B4-BE49-F238E27FC236}">
                <a16:creationId xmlns:a16="http://schemas.microsoft.com/office/drawing/2014/main" id="{2635AB77-64A8-962F-DCF3-A3AB37C29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47481" y="3424479"/>
            <a:ext cx="562883" cy="56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49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776372" y="750642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NOMENCLATURA DE VARIABLES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ACC309-E5EF-2F72-452F-B5B08DAC5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22" y="1612181"/>
            <a:ext cx="6115904" cy="119079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7F00021-93B7-F2E5-171A-9D48D9CC6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975" y="3010074"/>
            <a:ext cx="6190114" cy="103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43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776372" y="750642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TIPUS DE DADES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45" name="Título 1">
            <a:extLst>
              <a:ext uri="{FF2B5EF4-FFF2-40B4-BE49-F238E27FC236}">
                <a16:creationId xmlns:a16="http://schemas.microsoft.com/office/drawing/2014/main" id="{E3F403C2-C0E6-387D-D3BD-4E71BFB901F0}"/>
              </a:ext>
            </a:extLst>
          </p:cNvPr>
          <p:cNvSpPr txBox="1">
            <a:spLocks/>
          </p:cNvSpPr>
          <p:nvPr/>
        </p:nvSpPr>
        <p:spPr>
          <a:xfrm>
            <a:off x="992395" y="1627227"/>
            <a:ext cx="4182724" cy="4531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Number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BigInt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String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Boolean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null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undefined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B4D67A8-A62F-75CB-74B3-0DF676486FE9}"/>
              </a:ext>
            </a:extLst>
          </p:cNvPr>
          <p:cNvSpPr txBox="1">
            <a:spLocks/>
          </p:cNvSpPr>
          <p:nvPr/>
        </p:nvSpPr>
        <p:spPr>
          <a:xfrm>
            <a:off x="8273152" y="927893"/>
            <a:ext cx="3768188" cy="4178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800">
                <a:solidFill>
                  <a:srgbClr val="FFC000"/>
                </a:solidFill>
              </a:rPr>
              <a:t>JS té tipat dinàmic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F985918-1196-077A-EFC8-1C58ECD5F3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446"/>
          <a:stretch/>
        </p:blipFill>
        <p:spPr>
          <a:xfrm>
            <a:off x="2723288" y="1586264"/>
            <a:ext cx="2867425" cy="293405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8A29F42-C031-F654-C69A-14CD7C94E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036" y="1342294"/>
            <a:ext cx="692249" cy="69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821719D8-6079-F227-FB6D-B83EC1F74F5D}"/>
              </a:ext>
            </a:extLst>
          </p:cNvPr>
          <p:cNvSpPr txBox="1"/>
          <p:nvPr/>
        </p:nvSpPr>
        <p:spPr>
          <a:xfrm>
            <a:off x="2650358" y="2131429"/>
            <a:ext cx="4481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>
                <a:hlinkClick r:id="rId4"/>
              </a:rPr>
              <a:t>https://javascript.info/types#bigint-type</a:t>
            </a:r>
            <a:endParaRPr lang="es-ES"/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B750DCFD-2D0A-5FE5-A159-763BA21F1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5235" y="2748051"/>
            <a:ext cx="5068007" cy="1105054"/>
          </a:xfrm>
          <a:prstGeom prst="rect">
            <a:avLst/>
          </a:prstGeom>
        </p:spPr>
      </p:pic>
      <p:sp>
        <p:nvSpPr>
          <p:cNvPr id="78" name="Título 1">
            <a:extLst>
              <a:ext uri="{FF2B5EF4-FFF2-40B4-BE49-F238E27FC236}">
                <a16:creationId xmlns:a16="http://schemas.microsoft.com/office/drawing/2014/main" id="{1E8E2861-F4F5-A55A-7AE0-FF78268BA892}"/>
              </a:ext>
            </a:extLst>
          </p:cNvPr>
          <p:cNvSpPr txBox="1">
            <a:spLocks/>
          </p:cNvSpPr>
          <p:nvPr/>
        </p:nvSpPr>
        <p:spPr>
          <a:xfrm>
            <a:off x="5767909" y="4346561"/>
            <a:ext cx="1714794" cy="1059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object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symbol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AA6E0264-1613-A588-4207-1B6FC3C8B2EF}"/>
              </a:ext>
            </a:extLst>
          </p:cNvPr>
          <p:cNvSpPr/>
          <p:nvPr/>
        </p:nvSpPr>
        <p:spPr>
          <a:xfrm>
            <a:off x="8349906" y="1723978"/>
            <a:ext cx="3249138" cy="414570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D51EEDCC-CB29-909F-BA84-C31CCA6830A4}"/>
              </a:ext>
            </a:extLst>
          </p:cNvPr>
          <p:cNvSpPr txBox="1">
            <a:spLocks/>
          </p:cNvSpPr>
          <p:nvPr/>
        </p:nvSpPr>
        <p:spPr>
          <a:xfrm>
            <a:off x="8411734" y="1870824"/>
            <a:ext cx="1756689" cy="4178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800">
                <a:solidFill>
                  <a:schemeClr val="accent4">
                    <a:lumMod val="60000"/>
                    <a:lumOff val="40000"/>
                  </a:schemeClr>
                </a:solidFill>
              </a:rPr>
              <a:t>typeof()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pic>
        <p:nvPicPr>
          <p:cNvPr id="119" name="Imagen 118">
            <a:extLst>
              <a:ext uri="{FF2B5EF4-FFF2-40B4-BE49-F238E27FC236}">
                <a16:creationId xmlns:a16="http://schemas.microsoft.com/office/drawing/2014/main" id="{BB19E9DE-471F-8AD5-2D06-5AFDE7C097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0023" y="2369839"/>
            <a:ext cx="2964264" cy="336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38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776372" y="750642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CONVERSIÓ A TIPUS NUMÈRIC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5A0CD08-6F8C-CF50-FD9A-430AE3695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69" y="1338504"/>
            <a:ext cx="4868141" cy="1575905"/>
          </a:xfrm>
          <a:prstGeom prst="rect">
            <a:avLst/>
          </a:prstGeom>
        </p:spPr>
      </p:pic>
      <p:pic>
        <p:nvPicPr>
          <p:cNvPr id="82" name="Imagen 81">
            <a:extLst>
              <a:ext uri="{FF2B5EF4-FFF2-40B4-BE49-F238E27FC236}">
                <a16:creationId xmlns:a16="http://schemas.microsoft.com/office/drawing/2014/main" id="{971C065F-5B2C-5B4D-4E46-963B640B1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157" y="1546647"/>
            <a:ext cx="6118644" cy="136522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4F067D94-9C32-3C49-E508-3504B17E4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51" y="3121725"/>
            <a:ext cx="7452597" cy="264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98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776372" y="750642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COMPARACIONS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425FC18-5CF8-4088-A3F2-18375BE16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77" y="1357867"/>
            <a:ext cx="2970585" cy="1380858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F4F1313-E39D-4513-4E11-6CCA1A47D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755" y="1344851"/>
            <a:ext cx="1318178" cy="131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5732E00-A28D-E7FE-4048-209E4DD9B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871" y="2424622"/>
            <a:ext cx="3924848" cy="2172003"/>
          </a:xfrm>
          <a:prstGeom prst="rect">
            <a:avLst/>
          </a:prstGeom>
        </p:spPr>
      </p:pic>
      <p:pic>
        <p:nvPicPr>
          <p:cNvPr id="7170" name="Picture 2" descr="🤯 Cabeza Explotando Emoji">
            <a:extLst>
              <a:ext uri="{FF2B5EF4-FFF2-40B4-BE49-F238E27FC236}">
                <a16:creationId xmlns:a16="http://schemas.microsoft.com/office/drawing/2014/main" id="{5FF482A6-88C6-9372-CFBD-482A40830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112" y="1245062"/>
            <a:ext cx="1506741" cy="150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34730E16-3DE7-642D-8072-CC2D4D15F237}"/>
              </a:ext>
            </a:extLst>
          </p:cNvPr>
          <p:cNvSpPr txBox="1"/>
          <p:nvPr/>
        </p:nvSpPr>
        <p:spPr>
          <a:xfrm>
            <a:off x="1957275" y="4314684"/>
            <a:ext cx="41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>
                <a:hlinkClick r:id="rId6"/>
              </a:rPr>
              <a:t>https://javascript.info/comparison</a:t>
            </a:r>
            <a:endParaRPr lang="es-ES"/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F29477E1-7DC9-E4D8-9119-E08F78A7C2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2007" y="4700206"/>
            <a:ext cx="4677428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15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3" y="757527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IGUALTAT ESTRICTA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420879C-AACC-6F31-AD1E-7C7DD3DBEB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87" b="68520"/>
          <a:stretch/>
        </p:blipFill>
        <p:spPr>
          <a:xfrm>
            <a:off x="1023149" y="1805543"/>
            <a:ext cx="4820323" cy="636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B4FEC68-8241-8A96-AB6E-0E6E53C2CB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5216"/>
          <a:stretch/>
        </p:blipFill>
        <p:spPr>
          <a:xfrm>
            <a:off x="1071987" y="3125814"/>
            <a:ext cx="4820323" cy="557188"/>
          </a:xfrm>
          <a:prstGeom prst="rect">
            <a:avLst/>
          </a:prstGeom>
        </p:spPr>
      </p:pic>
      <p:pic>
        <p:nvPicPr>
          <p:cNvPr id="10" name="Picture 6" descr="Icono de Flecha correcta | Freepik">
            <a:extLst>
              <a:ext uri="{FF2B5EF4-FFF2-40B4-BE49-F238E27FC236}">
                <a16:creationId xmlns:a16="http://schemas.microsoft.com/office/drawing/2014/main" id="{21CD0334-8BBB-A5B3-E155-6FC90DAAF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599" y="2208580"/>
            <a:ext cx="956778" cy="95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A4F66534-1F3F-FDAC-8D38-3DFEF7F01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075" y="2416546"/>
            <a:ext cx="3934374" cy="485843"/>
          </a:xfrm>
          <a:prstGeom prst="rect">
            <a:avLst/>
          </a:prstGeom>
        </p:spPr>
      </p:pic>
      <p:pic>
        <p:nvPicPr>
          <p:cNvPr id="7168" name="Imagen 7167">
            <a:extLst>
              <a:ext uri="{FF2B5EF4-FFF2-40B4-BE49-F238E27FC236}">
                <a16:creationId xmlns:a16="http://schemas.microsoft.com/office/drawing/2014/main" id="{72134822-8EB4-9DE9-A59D-558B69C6BA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0664" y="5238834"/>
            <a:ext cx="4828904" cy="619802"/>
          </a:xfrm>
          <a:prstGeom prst="rect">
            <a:avLst/>
          </a:prstGeom>
        </p:spPr>
      </p:pic>
      <p:pic>
        <p:nvPicPr>
          <p:cNvPr id="7171" name="Imagen 7170">
            <a:extLst>
              <a:ext uri="{FF2B5EF4-FFF2-40B4-BE49-F238E27FC236}">
                <a16:creationId xmlns:a16="http://schemas.microsoft.com/office/drawing/2014/main" id="{3F5260E1-B614-3C98-51F8-4713F62251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857" y="5246037"/>
            <a:ext cx="4610743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45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3" y="757527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OPERADOR CONDICIONAL (?)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7175" name="Imagen 7174">
            <a:extLst>
              <a:ext uri="{FF2B5EF4-FFF2-40B4-BE49-F238E27FC236}">
                <a16:creationId xmlns:a16="http://schemas.microsoft.com/office/drawing/2014/main" id="{40E0BD27-CCD0-A00F-84C5-7B462CD0A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85" y="1925696"/>
            <a:ext cx="5122623" cy="2672287"/>
          </a:xfrm>
          <a:prstGeom prst="rect">
            <a:avLst/>
          </a:prstGeom>
        </p:spPr>
      </p:pic>
      <p:pic>
        <p:nvPicPr>
          <p:cNvPr id="7176" name="Picture 6" descr="Icono de Flecha correcta | Freepik">
            <a:extLst>
              <a:ext uri="{FF2B5EF4-FFF2-40B4-BE49-F238E27FC236}">
                <a16:creationId xmlns:a16="http://schemas.microsoft.com/office/drawing/2014/main" id="{96D22821-3E72-2318-83F7-3FF18E65D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847" y="3076780"/>
            <a:ext cx="956778" cy="95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Imagen 7177">
            <a:extLst>
              <a:ext uri="{FF2B5EF4-FFF2-40B4-BE49-F238E27FC236}">
                <a16:creationId xmlns:a16="http://schemas.microsoft.com/office/drawing/2014/main" id="{0B443F07-D219-58C0-7259-04C0569CC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541" y="3265778"/>
            <a:ext cx="5155861" cy="498151"/>
          </a:xfrm>
          <a:prstGeom prst="rect">
            <a:avLst/>
          </a:prstGeom>
        </p:spPr>
      </p:pic>
      <p:pic>
        <p:nvPicPr>
          <p:cNvPr id="11266" name="Picture 2" descr="🤤 Cara Babeando Emoji">
            <a:extLst>
              <a:ext uri="{FF2B5EF4-FFF2-40B4-BE49-F238E27FC236}">
                <a16:creationId xmlns:a16="http://schemas.microsoft.com/office/drawing/2014/main" id="{D07961A5-508D-9F1A-FC03-AEDBE68AC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1693" y="3919707"/>
            <a:ext cx="1441277" cy="144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925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5245BA-4A0D-0DEF-4333-A600434E6442}"/>
              </a:ext>
            </a:extLst>
          </p:cNvPr>
          <p:cNvSpPr txBox="1">
            <a:spLocks/>
          </p:cNvSpPr>
          <p:nvPr/>
        </p:nvSpPr>
        <p:spPr>
          <a:xfrm>
            <a:off x="805203" y="757527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OPERADOR </a:t>
            </a:r>
            <a:r>
              <a:rPr lang="en-US" sz="2000" i="1">
                <a:solidFill>
                  <a:schemeClr val="accent5">
                    <a:lumMod val="75000"/>
                  </a:schemeClr>
                </a:solidFill>
              </a:rPr>
              <a:t>NULLISH COALESCING</a:t>
            </a:r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 (??)</a:t>
            </a:r>
          </a:p>
        </p:txBody>
      </p:sp>
      <p:pic>
        <p:nvPicPr>
          <p:cNvPr id="3" name="Picture 2" descr="🤤 Cara Babeando Emoji">
            <a:extLst>
              <a:ext uri="{FF2B5EF4-FFF2-40B4-BE49-F238E27FC236}">
                <a16:creationId xmlns:a16="http://schemas.microsoft.com/office/drawing/2014/main" id="{91A978C4-2E40-DD6D-A6B2-FA123CB8A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080" y="4549906"/>
            <a:ext cx="1214166" cy="121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B341FBD-8BF3-ACF3-6DA6-EE0382993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753" y="3909685"/>
            <a:ext cx="6487915" cy="97194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2ADA634-9A8C-CA1B-3F93-DD29ADE94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435" y="1719299"/>
            <a:ext cx="6325483" cy="657317"/>
          </a:xfrm>
          <a:prstGeom prst="rect">
            <a:avLst/>
          </a:prstGeom>
        </p:spPr>
      </p:pic>
      <p:pic>
        <p:nvPicPr>
          <p:cNvPr id="7" name="Picture 6" descr="Icono de Flecha correcta | Freepik">
            <a:extLst>
              <a:ext uri="{FF2B5EF4-FFF2-40B4-BE49-F238E27FC236}">
                <a16:creationId xmlns:a16="http://schemas.microsoft.com/office/drawing/2014/main" id="{8899C836-9019-C11E-F13B-60BC6A324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46759" y="2695838"/>
            <a:ext cx="956778" cy="95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🤤 Cara Babeando Emoji">
            <a:extLst>
              <a:ext uri="{FF2B5EF4-FFF2-40B4-BE49-F238E27FC236}">
                <a16:creationId xmlns:a16="http://schemas.microsoft.com/office/drawing/2014/main" id="{0CFACA38-B6CA-30A2-6E7E-1AF976416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486" y="4543808"/>
            <a:ext cx="1214166" cy="121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521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5245BA-4A0D-0DEF-4333-A600434E6442}"/>
              </a:ext>
            </a:extLst>
          </p:cNvPr>
          <p:cNvSpPr txBox="1">
            <a:spLocks/>
          </p:cNvSpPr>
          <p:nvPr/>
        </p:nvSpPr>
        <p:spPr>
          <a:xfrm>
            <a:off x="805203" y="757527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FOR CLÀSSIC I FOR OF</a:t>
            </a:r>
          </a:p>
        </p:txBody>
      </p:sp>
      <p:pic>
        <p:nvPicPr>
          <p:cNvPr id="8" name="Picture 2" descr="🤤 Cara Babeando Emoji">
            <a:extLst>
              <a:ext uri="{FF2B5EF4-FFF2-40B4-BE49-F238E27FC236}">
                <a16:creationId xmlns:a16="http://schemas.microsoft.com/office/drawing/2014/main" id="{0CFACA38-B6CA-30A2-6E7E-1AF976416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539" y="4823037"/>
            <a:ext cx="1214166" cy="121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CAD78214-B28C-F8FC-2409-C0BF88F3C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790" y="1517750"/>
            <a:ext cx="5781750" cy="440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4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JAVASCRIPT I ECMASCRIPT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2D6635-E85E-DD68-98F6-8ED45FD6A638}"/>
              </a:ext>
            </a:extLst>
          </p:cNvPr>
          <p:cNvSpPr txBox="1">
            <a:spLocks/>
          </p:cNvSpPr>
          <p:nvPr/>
        </p:nvSpPr>
        <p:spPr>
          <a:xfrm>
            <a:off x="1108417" y="2182728"/>
            <a:ext cx="2083205" cy="4354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err="1">
                <a:solidFill>
                  <a:schemeClr val="tx2"/>
                </a:solidFill>
              </a:rPr>
              <a:t>LiveScript</a:t>
            </a:r>
            <a:r>
              <a:rPr lang="en-US" sz="2400">
                <a:solidFill>
                  <a:schemeClr val="tx2"/>
                </a:solidFill>
              </a:rPr>
              <a:t> (1995)</a:t>
            </a: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pic>
        <p:nvPicPr>
          <p:cNvPr id="1030" name="Picture 6" descr="Icono de Flecha correcta | Freepik">
            <a:extLst>
              <a:ext uri="{FF2B5EF4-FFF2-40B4-BE49-F238E27FC236}">
                <a16:creationId xmlns:a16="http://schemas.microsoft.com/office/drawing/2014/main" id="{E1D0C185-1291-2AD6-712E-0907149C7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765" y="1901984"/>
            <a:ext cx="862944" cy="86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cono de Flecha correcta | Freepik">
            <a:extLst>
              <a:ext uri="{FF2B5EF4-FFF2-40B4-BE49-F238E27FC236}">
                <a16:creationId xmlns:a16="http://schemas.microsoft.com/office/drawing/2014/main" id="{521C8879-58FA-1A25-9993-FC3A75C16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120" y="1885993"/>
            <a:ext cx="862944" cy="86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CMAScript el estándar de JavaScript | EDteam">
            <a:extLst>
              <a:ext uri="{FF2B5EF4-FFF2-40B4-BE49-F238E27FC236}">
                <a16:creationId xmlns:a16="http://schemas.microsoft.com/office/drawing/2014/main" id="{9358C06E-9673-FEB4-5984-1FB169D89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324" y="1563029"/>
            <a:ext cx="1725837" cy="145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errar llave 40">
            <a:extLst>
              <a:ext uri="{FF2B5EF4-FFF2-40B4-BE49-F238E27FC236}">
                <a16:creationId xmlns:a16="http://schemas.microsoft.com/office/drawing/2014/main" id="{D11345B2-F214-CD60-1E28-0E2D8B8C8388}"/>
              </a:ext>
            </a:extLst>
          </p:cNvPr>
          <p:cNvSpPr/>
          <p:nvPr/>
        </p:nvSpPr>
        <p:spPr>
          <a:xfrm rot="5400000">
            <a:off x="4254521" y="361120"/>
            <a:ext cx="287158" cy="648981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33658456-E1B6-D3AC-67DC-E01C2E86A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695" y="3952738"/>
            <a:ext cx="2106124" cy="57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Ecma International Logo &amp; Brand Assets (SVG, PNG and vector) - Brandfetch">
            <a:extLst>
              <a:ext uri="{FF2B5EF4-FFF2-40B4-BE49-F238E27FC236}">
                <a16:creationId xmlns:a16="http://schemas.microsoft.com/office/drawing/2014/main" id="{6E5C2D0A-D71D-3867-9A5B-01B918242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837" y="3942160"/>
            <a:ext cx="1927405" cy="51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errar llave 44">
            <a:extLst>
              <a:ext uri="{FF2B5EF4-FFF2-40B4-BE49-F238E27FC236}">
                <a16:creationId xmlns:a16="http://schemas.microsoft.com/office/drawing/2014/main" id="{9CA43E18-6DC1-FADB-38AF-420C59737FD3}"/>
              </a:ext>
            </a:extLst>
          </p:cNvPr>
          <p:cNvSpPr/>
          <p:nvPr/>
        </p:nvSpPr>
        <p:spPr>
          <a:xfrm rot="5400000">
            <a:off x="9773755" y="2119406"/>
            <a:ext cx="287158" cy="297324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Título 1">
            <a:extLst>
              <a:ext uri="{FF2B5EF4-FFF2-40B4-BE49-F238E27FC236}">
                <a16:creationId xmlns:a16="http://schemas.microsoft.com/office/drawing/2014/main" id="{D20F366C-6CCC-BD19-B6B4-BD8264535479}"/>
              </a:ext>
            </a:extLst>
          </p:cNvPr>
          <p:cNvSpPr txBox="1">
            <a:spLocks/>
          </p:cNvSpPr>
          <p:nvPr/>
        </p:nvSpPr>
        <p:spPr>
          <a:xfrm>
            <a:off x="4894785" y="2149734"/>
            <a:ext cx="2648491" cy="4354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>
                <a:solidFill>
                  <a:schemeClr val="tx2"/>
                </a:solidFill>
              </a:rPr>
              <a:t>JavaScript (1995-1997)</a:t>
            </a: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pic>
        <p:nvPicPr>
          <p:cNvPr id="1042" name="Picture 18" descr="Java Logo, symbol, meaning, history, PNG, brand">
            <a:extLst>
              <a:ext uri="{FF2B5EF4-FFF2-40B4-BE49-F238E27FC236}">
                <a16:creationId xmlns:a16="http://schemas.microsoft.com/office/drawing/2014/main" id="{6921D333-C3AA-4D5E-56CB-204C3C8BC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922" y="4626478"/>
            <a:ext cx="1931190" cy="108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Conector: curvado 79">
            <a:extLst>
              <a:ext uri="{FF2B5EF4-FFF2-40B4-BE49-F238E27FC236}">
                <a16:creationId xmlns:a16="http://schemas.microsoft.com/office/drawing/2014/main" id="{267E4291-3E97-4E1F-2D38-5EBBDD3268D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13312" y="3340870"/>
            <a:ext cx="1806128" cy="544119"/>
          </a:xfrm>
          <a:prstGeom prst="curvedConnector3">
            <a:avLst>
              <a:gd name="adj1" fmla="val 27552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4" name="Picture 20" descr="JavaScript Versions - GeeksforGeeks">
            <a:extLst>
              <a:ext uri="{FF2B5EF4-FFF2-40B4-BE49-F238E27FC236}">
                <a16:creationId xmlns:a16="http://schemas.microsoft.com/office/drawing/2014/main" id="{A4A0B445-54BF-DECE-E742-06470E0B52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41"/>
          <a:stretch/>
        </p:blipFill>
        <p:spPr bwMode="auto">
          <a:xfrm>
            <a:off x="8119774" y="4589275"/>
            <a:ext cx="3680957" cy="158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977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5245BA-4A0D-0DEF-4333-A600434E6442}"/>
              </a:ext>
            </a:extLst>
          </p:cNvPr>
          <p:cNvSpPr txBox="1">
            <a:spLocks/>
          </p:cNvSpPr>
          <p:nvPr/>
        </p:nvSpPr>
        <p:spPr>
          <a:xfrm>
            <a:off x="805203" y="757527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FUNCIONS: PARÀMETRES PER DEFECTE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A320AD5-A8A9-29D1-07C9-77A90786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70" y="1389108"/>
            <a:ext cx="5564577" cy="141716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AB91146-3DE1-76D9-0499-238CAA5E9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860" y="2569433"/>
            <a:ext cx="5216368" cy="3524573"/>
          </a:xfrm>
          <a:prstGeom prst="rect">
            <a:avLst/>
          </a:prstGeom>
        </p:spPr>
      </p:pic>
      <p:sp>
        <p:nvSpPr>
          <p:cNvPr id="41" name="Título 1">
            <a:extLst>
              <a:ext uri="{FF2B5EF4-FFF2-40B4-BE49-F238E27FC236}">
                <a16:creationId xmlns:a16="http://schemas.microsoft.com/office/drawing/2014/main" id="{05A8168F-CDB8-CF5C-059F-7EDEF1B6BA61}"/>
              </a:ext>
            </a:extLst>
          </p:cNvPr>
          <p:cNvSpPr txBox="1">
            <a:spLocks/>
          </p:cNvSpPr>
          <p:nvPr/>
        </p:nvSpPr>
        <p:spPr>
          <a:xfrm>
            <a:off x="4473191" y="5485618"/>
            <a:ext cx="2140406" cy="636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/>
                </a:solidFill>
              </a:rPr>
              <a:t>JavaScript antic:</a:t>
            </a:r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496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5245BA-4A0D-0DEF-4333-A600434E6442}"/>
              </a:ext>
            </a:extLst>
          </p:cNvPr>
          <p:cNvSpPr txBox="1">
            <a:spLocks/>
          </p:cNvSpPr>
          <p:nvPr/>
        </p:nvSpPr>
        <p:spPr>
          <a:xfrm>
            <a:off x="805203" y="757527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FUNCIONS. DECLARACIÓ VS. EXPRESSIÓ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4E6116-1ADD-6C13-132D-68BC35F05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019" y="2110293"/>
            <a:ext cx="3277433" cy="121182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9225BF4-93F3-938A-99D4-AC5A8B4F5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044" y="2131741"/>
            <a:ext cx="5206811" cy="1083579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CFCAA6C0-D2DD-706D-41E6-B9C956DD179E}"/>
              </a:ext>
            </a:extLst>
          </p:cNvPr>
          <p:cNvSpPr txBox="1">
            <a:spLocks/>
          </p:cNvSpPr>
          <p:nvPr/>
        </p:nvSpPr>
        <p:spPr>
          <a:xfrm>
            <a:off x="835111" y="1570519"/>
            <a:ext cx="2570597" cy="4146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/>
                </a:solidFill>
              </a:rPr>
              <a:t>Declaració de funció:</a:t>
            </a:r>
            <a:endParaRPr lang="en-US" sz="24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2428ADEC-155A-7EE8-832D-D9733D5A7DCA}"/>
              </a:ext>
            </a:extLst>
          </p:cNvPr>
          <p:cNvSpPr txBox="1">
            <a:spLocks/>
          </p:cNvSpPr>
          <p:nvPr/>
        </p:nvSpPr>
        <p:spPr>
          <a:xfrm>
            <a:off x="5375385" y="1516138"/>
            <a:ext cx="3524097" cy="4146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/>
                </a:solidFill>
              </a:rPr>
              <a:t>Funció como una expressió:</a:t>
            </a:r>
            <a:endParaRPr lang="en-US" sz="24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43" name="Título 1">
            <a:extLst>
              <a:ext uri="{FF2B5EF4-FFF2-40B4-BE49-F238E27FC236}">
                <a16:creationId xmlns:a16="http://schemas.microsoft.com/office/drawing/2014/main" id="{FA9EDB0F-D0BE-28F8-CD31-8E0D3D2DB566}"/>
              </a:ext>
            </a:extLst>
          </p:cNvPr>
          <p:cNvSpPr txBox="1">
            <a:spLocks/>
          </p:cNvSpPr>
          <p:nvPr/>
        </p:nvSpPr>
        <p:spPr>
          <a:xfrm>
            <a:off x="6112613" y="3705472"/>
            <a:ext cx="4541179" cy="7413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>
                <a:solidFill>
                  <a:schemeClr val="tx2"/>
                </a:solidFill>
              </a:rPr>
              <a:t>-Permet assignar la funció a altres variables (“copiar-la”), o passar-la com a paràmetre d’una funció (p.ex. com un </a:t>
            </a:r>
            <a:r>
              <a:rPr lang="en-US" sz="2400" i="1">
                <a:solidFill>
                  <a:schemeClr val="tx2"/>
                </a:solidFill>
              </a:rPr>
              <a:t>callback</a:t>
            </a:r>
            <a:r>
              <a:rPr lang="en-US" sz="2400">
                <a:solidFill>
                  <a:schemeClr val="tx2"/>
                </a:solidFill>
              </a:rPr>
              <a:t>)</a:t>
            </a: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45" name="Título 1">
            <a:extLst>
              <a:ext uri="{FF2B5EF4-FFF2-40B4-BE49-F238E27FC236}">
                <a16:creationId xmlns:a16="http://schemas.microsoft.com/office/drawing/2014/main" id="{45878052-FB33-5319-F2E4-A4ADFA5B2F58}"/>
              </a:ext>
            </a:extLst>
          </p:cNvPr>
          <p:cNvSpPr txBox="1">
            <a:spLocks/>
          </p:cNvSpPr>
          <p:nvPr/>
        </p:nvSpPr>
        <p:spPr>
          <a:xfrm>
            <a:off x="6104306" y="4664354"/>
            <a:ext cx="4096011" cy="5354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>
                <a:solidFill>
                  <a:schemeClr val="tx2"/>
                </a:solidFill>
              </a:rPr>
              <a:t>-No es pot invocar abans d’haver-la declarat en el codi</a:t>
            </a: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394043B9-F55F-419B-984E-5F4D3F3D2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701" y="3514049"/>
            <a:ext cx="847293" cy="84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Close, window, cancel, error, red, rounded, square icon - Download on  Iconfinder">
            <a:extLst>
              <a:ext uri="{FF2B5EF4-FFF2-40B4-BE49-F238E27FC236}">
                <a16:creationId xmlns:a16="http://schemas.microsoft.com/office/drawing/2014/main" id="{FA1A8B56-C3F6-3771-9490-AA653BFA5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701" y="4475618"/>
            <a:ext cx="876810" cy="87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032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5245BA-4A0D-0DEF-4333-A600434E6442}"/>
              </a:ext>
            </a:extLst>
          </p:cNvPr>
          <p:cNvSpPr txBox="1">
            <a:spLocks/>
          </p:cNvSpPr>
          <p:nvPr/>
        </p:nvSpPr>
        <p:spPr>
          <a:xfrm>
            <a:off x="805203" y="757527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FUNCIONS. NOTACIÓ FLETXA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1563C4E-90C0-1C29-5956-CF7ED6917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334" y="3167446"/>
            <a:ext cx="4441294" cy="42625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0008D35-67AB-2421-EE5A-1E8D9C9AF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983" y="1872903"/>
            <a:ext cx="6361961" cy="351878"/>
          </a:xfrm>
          <a:prstGeom prst="rect">
            <a:avLst/>
          </a:prstGeom>
        </p:spPr>
      </p:pic>
      <p:pic>
        <p:nvPicPr>
          <p:cNvPr id="41" name="Picture 6" descr="Icono de Flecha correcta | Freepik">
            <a:extLst>
              <a:ext uri="{FF2B5EF4-FFF2-40B4-BE49-F238E27FC236}">
                <a16:creationId xmlns:a16="http://schemas.microsoft.com/office/drawing/2014/main" id="{E542C6A6-2F00-0DFD-DD1D-ECB5C8A4F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591" y="1686274"/>
            <a:ext cx="766609" cy="76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Icono de Flecha correcta | Freepik">
            <a:extLst>
              <a:ext uri="{FF2B5EF4-FFF2-40B4-BE49-F238E27FC236}">
                <a16:creationId xmlns:a16="http://schemas.microsoft.com/office/drawing/2014/main" id="{A8D5A94D-D068-6C3A-3318-D24CE5BFD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31898" y="2387765"/>
            <a:ext cx="676159" cy="67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6" descr="Icono de Flecha correcta | Freepik">
            <a:extLst>
              <a:ext uri="{FF2B5EF4-FFF2-40B4-BE49-F238E27FC236}">
                <a16:creationId xmlns:a16="http://schemas.microsoft.com/office/drawing/2014/main" id="{EF388C73-794D-1229-E574-C3C66C023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80" y="4934775"/>
            <a:ext cx="766609" cy="76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E44E355A-87CD-B53E-BF91-B801A8F09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651" y="4482118"/>
            <a:ext cx="4791115" cy="1510610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98B1D91A-E456-AEFA-F046-EA15CBD6F7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777" y="1547809"/>
            <a:ext cx="3277433" cy="1211824"/>
          </a:xfrm>
          <a:prstGeom prst="rect">
            <a:avLst/>
          </a:prstGeom>
        </p:spPr>
      </p:pic>
      <p:pic>
        <p:nvPicPr>
          <p:cNvPr id="120" name="Imagen 119">
            <a:extLst>
              <a:ext uri="{FF2B5EF4-FFF2-40B4-BE49-F238E27FC236}">
                <a16:creationId xmlns:a16="http://schemas.microsoft.com/office/drawing/2014/main" id="{390AB678-735E-2B2D-23EE-5B2069AEBA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9855" y="4363496"/>
            <a:ext cx="4446468" cy="166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63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5245BA-4A0D-0DEF-4333-A600434E6442}"/>
              </a:ext>
            </a:extLst>
          </p:cNvPr>
          <p:cNvSpPr txBox="1">
            <a:spLocks/>
          </p:cNvSpPr>
          <p:nvPr/>
        </p:nvSpPr>
        <p:spPr>
          <a:xfrm>
            <a:off x="805203" y="757527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FUNCIONS = COMENTARIS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8C61FD8-54E8-AACD-2B6A-188211F1D944}"/>
              </a:ext>
            </a:extLst>
          </p:cNvPr>
          <p:cNvSpPr txBox="1">
            <a:spLocks/>
          </p:cNvSpPr>
          <p:nvPr/>
        </p:nvSpPr>
        <p:spPr>
          <a:xfrm>
            <a:off x="4823004" y="2977160"/>
            <a:ext cx="2618373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>
                <a:solidFill>
                  <a:schemeClr val="accent5">
                    <a:lumMod val="75000"/>
                  </a:schemeClr>
                </a:solidFill>
              </a:rPr>
              <a:t>PUES ESO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C901630-BDDC-CA49-2E69-1273C2CEDF6E}"/>
              </a:ext>
            </a:extLst>
          </p:cNvPr>
          <p:cNvSpPr txBox="1"/>
          <p:nvPr/>
        </p:nvSpPr>
        <p:spPr>
          <a:xfrm>
            <a:off x="3306892" y="4709115"/>
            <a:ext cx="7347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>
                <a:hlinkClick r:id="rId2"/>
              </a:rPr>
              <a:t>https://javascript.info/function-basics#functions-comments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382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ENTORN JAVASCRIPT AL NAVEGADOR WEB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1032" name="Picture 8" descr="ECMAScript el estándar de JavaScript | EDteam">
            <a:extLst>
              <a:ext uri="{FF2B5EF4-FFF2-40B4-BE49-F238E27FC236}">
                <a16:creationId xmlns:a16="http://schemas.microsoft.com/office/drawing/2014/main" id="{9358C06E-9673-FEB4-5984-1FB169D89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494" y="1642249"/>
            <a:ext cx="1725837" cy="145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2459DF6-ECA2-1897-F296-4C7F1A94E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25" y="3283329"/>
            <a:ext cx="5273617" cy="2775295"/>
          </a:xfrm>
          <a:prstGeom prst="rect">
            <a:avLst/>
          </a:prstGeom>
        </p:spPr>
      </p:pic>
      <p:pic>
        <p:nvPicPr>
          <p:cNvPr id="3" name="Picture 10" descr="This en JavaScript">
            <a:extLst>
              <a:ext uri="{FF2B5EF4-FFF2-40B4-BE49-F238E27FC236}">
                <a16:creationId xmlns:a16="http://schemas.microsoft.com/office/drawing/2014/main" id="{52EE4F2E-EAB2-DC52-A7AF-230FA2646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149" y="1760818"/>
            <a:ext cx="2374788" cy="123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A05E6AC-AF8B-7C2D-7866-57DA45FBA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6670" y="1977329"/>
            <a:ext cx="1761180" cy="799519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999F60A8-8A30-99DD-4F0B-22FAF9744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5161" y="1987831"/>
            <a:ext cx="1935580" cy="831391"/>
          </a:xfrm>
          <a:prstGeom prst="rect">
            <a:avLst/>
          </a:prstGeom>
        </p:spPr>
      </p:pic>
      <p:sp>
        <p:nvSpPr>
          <p:cNvPr id="43" name="Signo más 42">
            <a:extLst>
              <a:ext uri="{FF2B5EF4-FFF2-40B4-BE49-F238E27FC236}">
                <a16:creationId xmlns:a16="http://schemas.microsoft.com/office/drawing/2014/main" id="{B169344C-9D3A-4DAF-3C00-E1593C35440A}"/>
              </a:ext>
            </a:extLst>
          </p:cNvPr>
          <p:cNvSpPr/>
          <p:nvPr/>
        </p:nvSpPr>
        <p:spPr>
          <a:xfrm>
            <a:off x="3043868" y="2074814"/>
            <a:ext cx="678826" cy="662161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Signo más 44">
            <a:extLst>
              <a:ext uri="{FF2B5EF4-FFF2-40B4-BE49-F238E27FC236}">
                <a16:creationId xmlns:a16="http://schemas.microsoft.com/office/drawing/2014/main" id="{C98CCFC6-C514-A744-937F-13750C0D21DE}"/>
              </a:ext>
            </a:extLst>
          </p:cNvPr>
          <p:cNvSpPr/>
          <p:nvPr/>
        </p:nvSpPr>
        <p:spPr>
          <a:xfrm>
            <a:off x="5620228" y="2063978"/>
            <a:ext cx="678826" cy="662161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s igual a 46">
            <a:extLst>
              <a:ext uri="{FF2B5EF4-FFF2-40B4-BE49-F238E27FC236}">
                <a16:creationId xmlns:a16="http://schemas.microsoft.com/office/drawing/2014/main" id="{4AFD7F64-2D88-E153-4F25-1B6FDE4D700B}"/>
              </a:ext>
            </a:extLst>
          </p:cNvPr>
          <p:cNvSpPr/>
          <p:nvPr/>
        </p:nvSpPr>
        <p:spPr>
          <a:xfrm>
            <a:off x="8396023" y="2198018"/>
            <a:ext cx="483061" cy="394079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8" name="Título 1">
            <a:extLst>
              <a:ext uri="{FF2B5EF4-FFF2-40B4-BE49-F238E27FC236}">
                <a16:creationId xmlns:a16="http://schemas.microsoft.com/office/drawing/2014/main" id="{CE8480F3-B616-95A4-706B-E6BC48E7FB6F}"/>
              </a:ext>
            </a:extLst>
          </p:cNvPr>
          <p:cNvSpPr txBox="1">
            <a:spLocks/>
          </p:cNvSpPr>
          <p:nvPr/>
        </p:nvSpPr>
        <p:spPr>
          <a:xfrm>
            <a:off x="9386682" y="1073803"/>
            <a:ext cx="2405324" cy="60052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>
                <a:solidFill>
                  <a:schemeClr val="tx2"/>
                </a:solidFill>
              </a:rPr>
              <a:t>*</a:t>
            </a:r>
            <a:r>
              <a:rPr lang="en-US" sz="2400" err="1">
                <a:solidFill>
                  <a:schemeClr val="tx2"/>
                </a:solidFill>
              </a:rPr>
              <a:t>Vàlid</a:t>
            </a:r>
            <a:r>
              <a:rPr lang="en-US" sz="2400">
                <a:solidFill>
                  <a:schemeClr val="tx2"/>
                </a:solidFill>
              </a:rPr>
              <a:t> </a:t>
            </a:r>
            <a:r>
              <a:rPr lang="en-US" sz="2400" err="1">
                <a:solidFill>
                  <a:schemeClr val="tx2"/>
                </a:solidFill>
              </a:rPr>
              <a:t>solament</a:t>
            </a:r>
            <a:r>
              <a:rPr lang="en-US" sz="2400">
                <a:solidFill>
                  <a:schemeClr val="tx2"/>
                </a:solidFill>
              </a:rPr>
              <a:t> al </a:t>
            </a:r>
            <a:r>
              <a:rPr lang="en-US" sz="2400" err="1">
                <a:solidFill>
                  <a:schemeClr val="tx2"/>
                </a:solidFill>
              </a:rPr>
              <a:t>navegador</a:t>
            </a:r>
            <a:r>
              <a:rPr lang="en-US" sz="2400">
                <a:solidFill>
                  <a:schemeClr val="tx2"/>
                </a:solidFill>
              </a:rPr>
              <a:t> web</a:t>
            </a: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pic>
        <p:nvPicPr>
          <p:cNvPr id="2050" name="Picture 2" descr="V8 (intérprete de JavaScript) - Wikipedia, la enciclopedia libre">
            <a:extLst>
              <a:ext uri="{FF2B5EF4-FFF2-40B4-BE49-F238E27FC236}">
                <a16:creationId xmlns:a16="http://schemas.microsoft.com/office/drawing/2014/main" id="{AB0B4BDF-E07C-3F3E-3395-B98D520C3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969" y="3971221"/>
            <a:ext cx="1384161" cy="138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676F2DC-290B-6E48-FB77-5DEDEF814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226" y="3828896"/>
            <a:ext cx="1329720" cy="113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ítulo 1">
            <a:extLst>
              <a:ext uri="{FF2B5EF4-FFF2-40B4-BE49-F238E27FC236}">
                <a16:creationId xmlns:a16="http://schemas.microsoft.com/office/drawing/2014/main" id="{E094A352-0FD1-EE64-41B5-1ED5538BEF85}"/>
              </a:ext>
            </a:extLst>
          </p:cNvPr>
          <p:cNvSpPr txBox="1">
            <a:spLocks/>
          </p:cNvSpPr>
          <p:nvPr/>
        </p:nvSpPr>
        <p:spPr>
          <a:xfrm>
            <a:off x="6654862" y="5355383"/>
            <a:ext cx="3016949" cy="63644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>
                <a:solidFill>
                  <a:schemeClr val="tx2"/>
                </a:solidFill>
              </a:rPr>
              <a:t>Per exemple, el motor V8 de Chrome és un intèrpret d’ECMA</a:t>
            </a: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74AFD963-3B1C-CEB2-955E-F2D74A69ADF2}"/>
              </a:ext>
            </a:extLst>
          </p:cNvPr>
          <p:cNvSpPr/>
          <p:nvPr/>
        </p:nvSpPr>
        <p:spPr>
          <a:xfrm>
            <a:off x="6355161" y="3925019"/>
            <a:ext cx="3431778" cy="21172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981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EL QUE JS POT FER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064D12-A4E9-893C-A34A-DFD0B11F7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77" y="1644098"/>
            <a:ext cx="10158220" cy="332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1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EL QUE JS </a:t>
            </a:r>
            <a:r>
              <a:rPr lang="en-US" sz="3200" b="1">
                <a:solidFill>
                  <a:schemeClr val="accent5">
                    <a:lumMod val="75000"/>
                  </a:schemeClr>
                </a:solidFill>
              </a:rPr>
              <a:t>NO</a:t>
            </a:r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 POT FER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3074" name="Picture 2" descr="Icono a color de Javascript en PNG, SVG">
            <a:extLst>
              <a:ext uri="{FF2B5EF4-FFF2-40B4-BE49-F238E27FC236}">
                <a16:creationId xmlns:a16="http://schemas.microsoft.com/office/drawing/2014/main" id="{93E0B210-92BE-F601-8635-19D0F89D6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917" y="1038407"/>
            <a:ext cx="1143527" cy="114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ile Icon | Minimal Outline Iconpack | Praveen S.">
            <a:extLst>
              <a:ext uri="{FF2B5EF4-FFF2-40B4-BE49-F238E27FC236}">
                <a16:creationId xmlns:a16="http://schemas.microsoft.com/office/drawing/2014/main" id="{87183889-6875-232D-7AF5-017C0FC0D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096447" y="2433190"/>
            <a:ext cx="1302193" cy="130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indows Mobile - Wikipedia, la enciclopedia libre">
            <a:extLst>
              <a:ext uri="{FF2B5EF4-FFF2-40B4-BE49-F238E27FC236}">
                <a16:creationId xmlns:a16="http://schemas.microsoft.com/office/drawing/2014/main" id="{82BB77B1-916C-07A2-13AB-FF9349B20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6402" y="2528970"/>
            <a:ext cx="1200926" cy="105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6AAE3B3-FB30-8612-E1F9-D1F0AD588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589" y="1643631"/>
            <a:ext cx="8338257" cy="1375977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F17BF9F4-2A3B-38B1-A905-774893C666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701" y="4381435"/>
            <a:ext cx="8244510" cy="1102609"/>
          </a:xfrm>
          <a:prstGeom prst="rect">
            <a:avLst/>
          </a:prstGeom>
        </p:spPr>
      </p:pic>
      <p:pic>
        <p:nvPicPr>
          <p:cNvPr id="3080" name="Picture 8" descr="Same Origin Policy (SOP) – AppSec Monkey">
            <a:extLst>
              <a:ext uri="{FF2B5EF4-FFF2-40B4-BE49-F238E27FC236}">
                <a16:creationId xmlns:a16="http://schemas.microsoft.com/office/drawing/2014/main" id="{532593F4-5C98-D479-5FEF-E18880E93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335" y="4381435"/>
            <a:ext cx="2349663" cy="122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674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776372" y="750642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ELS LLENGUATGES TRANSPILATS A JS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2" name="Picture 2" descr="Icono a color de Javascript en PNG, SVG">
            <a:extLst>
              <a:ext uri="{FF2B5EF4-FFF2-40B4-BE49-F238E27FC236}">
                <a16:creationId xmlns:a16="http://schemas.microsoft.com/office/drawing/2014/main" id="{4D4BE1FD-6467-E5DF-F8B9-7DB0B9863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830" y="2746795"/>
            <a:ext cx="1143527" cy="114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74E8433F-C6CF-9428-030A-76937C188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475" y="1993478"/>
            <a:ext cx="1329720" cy="113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B1C962D-EDD8-7195-C0FA-7D8D770B236A}"/>
              </a:ext>
            </a:extLst>
          </p:cNvPr>
          <p:cNvSpPr/>
          <p:nvPr/>
        </p:nvSpPr>
        <p:spPr>
          <a:xfrm>
            <a:off x="7890663" y="2203850"/>
            <a:ext cx="3431778" cy="25971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53409E9-920A-1B79-BFDB-3C3706943C46}"/>
              </a:ext>
            </a:extLst>
          </p:cNvPr>
          <p:cNvSpPr txBox="1">
            <a:spLocks/>
          </p:cNvSpPr>
          <p:nvPr/>
        </p:nvSpPr>
        <p:spPr>
          <a:xfrm>
            <a:off x="8191010" y="4112101"/>
            <a:ext cx="3016949" cy="63644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>
                <a:solidFill>
                  <a:schemeClr val="tx2"/>
                </a:solidFill>
              </a:rPr>
              <a:t>Actualment, els navegadors només saben interpretar JS</a:t>
            </a: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pic>
        <p:nvPicPr>
          <p:cNvPr id="7" name="Picture 6" descr="Icono de Flecha correcta | Freepik">
            <a:extLst>
              <a:ext uri="{FF2B5EF4-FFF2-40B4-BE49-F238E27FC236}">
                <a16:creationId xmlns:a16="http://schemas.microsoft.com/office/drawing/2014/main" id="{F9460CEA-A011-D918-5075-19030FED2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753" y="2890646"/>
            <a:ext cx="862944" cy="86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errar llave 7">
            <a:extLst>
              <a:ext uri="{FF2B5EF4-FFF2-40B4-BE49-F238E27FC236}">
                <a16:creationId xmlns:a16="http://schemas.microsoft.com/office/drawing/2014/main" id="{8A6F8340-F81B-BDF1-BE7E-6BAB0E0C2933}"/>
              </a:ext>
            </a:extLst>
          </p:cNvPr>
          <p:cNvSpPr/>
          <p:nvPr/>
        </p:nvSpPr>
        <p:spPr>
          <a:xfrm>
            <a:off x="5739349" y="2092263"/>
            <a:ext cx="287158" cy="297324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098" name="Picture 2" descr="Typescript Fundamentals Part 1: - DEV Community">
            <a:extLst>
              <a:ext uri="{FF2B5EF4-FFF2-40B4-BE49-F238E27FC236}">
                <a16:creationId xmlns:a16="http://schemas.microsoft.com/office/drawing/2014/main" id="{0D0DFC7B-D738-9804-3A80-2A170D7F8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178" y="2004959"/>
            <a:ext cx="1817374" cy="76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art, un lenguaje del futuro | EDteam">
            <a:extLst>
              <a:ext uri="{FF2B5EF4-FFF2-40B4-BE49-F238E27FC236}">
                <a16:creationId xmlns:a16="http://schemas.microsoft.com/office/drawing/2014/main" id="{0AE23FF8-27BF-3A11-B4BA-864695A96C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24" b="28460"/>
          <a:stretch/>
        </p:blipFill>
        <p:spPr bwMode="auto">
          <a:xfrm>
            <a:off x="2935840" y="3107796"/>
            <a:ext cx="2467720" cy="81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Kotlin, primeros pasos - Adictos al trabajo">
            <a:extLst>
              <a:ext uri="{FF2B5EF4-FFF2-40B4-BE49-F238E27FC236}">
                <a16:creationId xmlns:a16="http://schemas.microsoft.com/office/drawing/2014/main" id="{45D917ED-FFD2-E442-B961-46FC12F8F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500" y="4125538"/>
            <a:ext cx="2418938" cy="96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51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776372" y="750642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DOCUMENTACIÓN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53409E9-920A-1B79-BFDB-3C3706943C46}"/>
              </a:ext>
            </a:extLst>
          </p:cNvPr>
          <p:cNvSpPr txBox="1">
            <a:spLocks/>
          </p:cNvSpPr>
          <p:nvPr/>
        </p:nvSpPr>
        <p:spPr>
          <a:xfrm>
            <a:off x="1122523" y="1560534"/>
            <a:ext cx="3016949" cy="636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/>
                </a:solidFill>
              </a:rPr>
              <a:t>Estàndard</a:t>
            </a:r>
            <a:endParaRPr lang="en-US" sz="24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43A9B2B0-756C-B3E9-39D2-ECBB5CBA5906}"/>
              </a:ext>
            </a:extLst>
          </p:cNvPr>
          <p:cNvSpPr txBox="1"/>
          <p:nvPr/>
        </p:nvSpPr>
        <p:spPr>
          <a:xfrm>
            <a:off x="1519430" y="1961180"/>
            <a:ext cx="8738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>
                <a:hlinkClick r:id="rId2"/>
              </a:rPr>
              <a:t>https://ecma-international.org/publications-and-standards/standards/ecma-262/</a:t>
            </a:r>
            <a:endParaRPr lang="es-ES"/>
          </a:p>
        </p:txBody>
      </p:sp>
      <p:sp>
        <p:nvSpPr>
          <p:cNvPr id="43" name="Título 1">
            <a:extLst>
              <a:ext uri="{FF2B5EF4-FFF2-40B4-BE49-F238E27FC236}">
                <a16:creationId xmlns:a16="http://schemas.microsoft.com/office/drawing/2014/main" id="{5169483B-F841-720A-CD05-E535471C3705}"/>
              </a:ext>
            </a:extLst>
          </p:cNvPr>
          <p:cNvSpPr txBox="1">
            <a:spLocks/>
          </p:cNvSpPr>
          <p:nvPr/>
        </p:nvSpPr>
        <p:spPr>
          <a:xfrm>
            <a:off x="1122523" y="2774820"/>
            <a:ext cx="3016949" cy="636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/>
                </a:solidFill>
              </a:rPr>
              <a:t>Manual</a:t>
            </a:r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455F39FA-542B-1B8B-0835-FBA8E76D0064}"/>
              </a:ext>
            </a:extLst>
          </p:cNvPr>
          <p:cNvSpPr txBox="1"/>
          <p:nvPr/>
        </p:nvSpPr>
        <p:spPr>
          <a:xfrm>
            <a:off x="1570110" y="3246130"/>
            <a:ext cx="8637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>
                <a:hlinkClick r:id="rId3"/>
              </a:rPr>
              <a:t>https://developer.mozilla.org/en-US/docs/Web/JavaScript/Reference</a:t>
            </a:r>
            <a:endParaRPr lang="es-ES"/>
          </a:p>
        </p:txBody>
      </p:sp>
      <p:sp>
        <p:nvSpPr>
          <p:cNvPr id="78" name="Título 1">
            <a:extLst>
              <a:ext uri="{FF2B5EF4-FFF2-40B4-BE49-F238E27FC236}">
                <a16:creationId xmlns:a16="http://schemas.microsoft.com/office/drawing/2014/main" id="{F39D0576-ED97-3F9D-643E-ACAA5FC860F6}"/>
              </a:ext>
            </a:extLst>
          </p:cNvPr>
          <p:cNvSpPr txBox="1">
            <a:spLocks/>
          </p:cNvSpPr>
          <p:nvPr/>
        </p:nvSpPr>
        <p:spPr>
          <a:xfrm>
            <a:off x="1154071" y="3978917"/>
            <a:ext cx="3016949" cy="636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/>
                </a:solidFill>
              </a:rPr>
              <a:t>Listas de compatibilidad</a:t>
            </a:r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620DC090-8DEC-2198-A25D-47E463620E5E}"/>
              </a:ext>
            </a:extLst>
          </p:cNvPr>
          <p:cNvSpPr txBox="1"/>
          <p:nvPr/>
        </p:nvSpPr>
        <p:spPr>
          <a:xfrm>
            <a:off x="1584735" y="4532694"/>
            <a:ext cx="6120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>
                <a:hlinkClick r:id="rId4"/>
              </a:rPr>
              <a:t>https://caniuse.com/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5295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776372" y="750642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JS ÉS LAXE AMB ELS PUNT I COMES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88771D1-4B1D-F811-28F9-E3875FCAC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354" y="2445821"/>
            <a:ext cx="3717051" cy="126056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391B997-A978-A139-C6D3-FD1829140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972" y="1942630"/>
            <a:ext cx="3171674" cy="112743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BB6147B-15FB-480B-0289-AC22E883E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023" y="3610688"/>
            <a:ext cx="2655930" cy="1367188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1F2ABAA5-4019-6762-19BE-C997BC1A7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201" y="3752428"/>
            <a:ext cx="2131520" cy="21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lose, window, cancel, error, red, rounded, square icon - Download on  Iconfinder">
            <a:extLst>
              <a:ext uri="{FF2B5EF4-FFF2-40B4-BE49-F238E27FC236}">
                <a16:creationId xmlns:a16="http://schemas.microsoft.com/office/drawing/2014/main" id="{334ADED4-7374-D0E1-5B71-B3DD6C229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155" y="3815472"/>
            <a:ext cx="1921475" cy="192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560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776372" y="750642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DECLARACIÓ DE VARIABLES: LET I CONST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367AEB-41CC-960D-89DC-6507C98C1812}"/>
              </a:ext>
            </a:extLst>
          </p:cNvPr>
          <p:cNvSpPr txBox="1">
            <a:spLocks/>
          </p:cNvSpPr>
          <p:nvPr/>
        </p:nvSpPr>
        <p:spPr>
          <a:xfrm>
            <a:off x="1122522" y="1560534"/>
            <a:ext cx="8242097" cy="636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/>
                </a:solidFill>
              </a:rPr>
              <a:t>ES6 exigeix declarar variables i constants antes de fer-les servir.</a:t>
            </a:r>
            <a:endParaRPr lang="en-US" sz="24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F1B81564-5C1E-DA72-12B2-9EE04E2B7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110" y="2109900"/>
            <a:ext cx="4583120" cy="1484058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10E43F97-1B07-3ABD-4ABA-E7A3594B4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94" y="2324479"/>
            <a:ext cx="5638976" cy="611345"/>
          </a:xfrm>
          <a:prstGeom prst="rect">
            <a:avLst/>
          </a:prstGeom>
        </p:spPr>
      </p:pic>
      <p:pic>
        <p:nvPicPr>
          <p:cNvPr id="78" name="Imagen 77">
            <a:extLst>
              <a:ext uri="{FF2B5EF4-FFF2-40B4-BE49-F238E27FC236}">
                <a16:creationId xmlns:a16="http://schemas.microsoft.com/office/drawing/2014/main" id="{4CAB8867-0AF7-C8C9-57F5-9FF8FCCA0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6394" y="4605167"/>
            <a:ext cx="6820961" cy="1021368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406D7C57-E767-5EFB-A47A-9DBA3D3E1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551" y="4319721"/>
            <a:ext cx="1470546" cy="147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ítulo 1">
            <a:extLst>
              <a:ext uri="{FF2B5EF4-FFF2-40B4-BE49-F238E27FC236}">
                <a16:creationId xmlns:a16="http://schemas.microsoft.com/office/drawing/2014/main" id="{B7F43565-3E0B-CF63-E420-067723356984}"/>
              </a:ext>
            </a:extLst>
          </p:cNvPr>
          <p:cNvSpPr txBox="1">
            <a:spLocks/>
          </p:cNvSpPr>
          <p:nvPr/>
        </p:nvSpPr>
        <p:spPr>
          <a:xfrm>
            <a:off x="1022728" y="3075735"/>
            <a:ext cx="5204471" cy="5867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rgbClr val="FFC000"/>
                </a:solidFill>
              </a:rPr>
              <a:t>alcance </a:t>
            </a:r>
            <a:r>
              <a:rPr lang="en-US" sz="2000" i="1">
                <a:solidFill>
                  <a:srgbClr val="FFC000"/>
                </a:solidFill>
              </a:rPr>
              <a:t>(scope):</a:t>
            </a:r>
            <a:r>
              <a:rPr lang="en-US" sz="2000">
                <a:solidFill>
                  <a:srgbClr val="FFC000"/>
                </a:solidFill>
              </a:rPr>
              <a:t> bloque, función y global.</a:t>
            </a:r>
            <a:endParaRPr lang="en-US" sz="2400">
              <a:solidFill>
                <a:srgbClr val="FFC000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  <a:p>
            <a:pPr algn="l"/>
            <a:endParaRPr lang="en-US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696378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0F3F1"/>
      </a:lt2>
      <a:accent1>
        <a:srgbClr val="E729D3"/>
      </a:accent1>
      <a:accent2>
        <a:srgbClr val="9917D5"/>
      </a:accent2>
      <a:accent3>
        <a:srgbClr val="5C29E7"/>
      </a:accent3>
      <a:accent4>
        <a:srgbClr val="2842D8"/>
      </a:accent4>
      <a:accent5>
        <a:srgbClr val="2994E7"/>
      </a:accent5>
      <a:accent6>
        <a:srgbClr val="15BFC2"/>
      </a:accent6>
      <a:hlink>
        <a:srgbClr val="3F72BF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6398</TotalTime>
  <Words>836</Words>
  <Application>Microsoft Office PowerPoint</Application>
  <PresentationFormat>Panorámica</PresentationFormat>
  <Paragraphs>185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Avenir Next LT Pro</vt:lpstr>
      <vt:lpstr>Posterama</vt:lpstr>
      <vt:lpstr>SineVTI</vt:lpstr>
      <vt:lpstr>Fonaments de  JavaScript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U1-Introducció a les bases de dades i als SGDB</dc:title>
  <dc:creator>Albert Guardiola</dc:creator>
  <cp:lastModifiedBy>Albert Guardiola</cp:lastModifiedBy>
  <cp:revision>269</cp:revision>
  <dcterms:created xsi:type="dcterms:W3CDTF">2021-07-22T08:21:48Z</dcterms:created>
  <dcterms:modified xsi:type="dcterms:W3CDTF">2024-09-18T05:49:53Z</dcterms:modified>
</cp:coreProperties>
</file>