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9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9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Objectes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CLONAT D’OBJECTES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0" name="Título 1">
            <a:extLst>
              <a:ext uri="{FF2B5EF4-FFF2-40B4-BE49-F238E27FC236}">
                <a16:creationId xmlns:a16="http://schemas.microsoft.com/office/drawing/2014/main" id="{71280292-15D6-27D1-8985-8FDB37C30D83}"/>
              </a:ext>
            </a:extLst>
          </p:cNvPr>
          <p:cNvSpPr txBox="1">
            <a:spLocks/>
          </p:cNvSpPr>
          <p:nvPr/>
        </p:nvSpPr>
        <p:spPr>
          <a:xfrm>
            <a:off x="7847643" y="3591534"/>
            <a:ext cx="3800765" cy="999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rgbClr val="FFC000"/>
                </a:solidFill>
              </a:rPr>
              <a:t>Si l’objecte original conté propietats que són elles mateixes objectes, en copiarà només la referència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61D5D6-5F84-9DED-D668-1A8191CD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0" y="1606300"/>
            <a:ext cx="5922540" cy="3619768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2DB46E49-D38D-71C3-F1D9-394A3C5C8789}"/>
              </a:ext>
            </a:extLst>
          </p:cNvPr>
          <p:cNvSpPr/>
          <p:nvPr/>
        </p:nvSpPr>
        <p:spPr>
          <a:xfrm rot="16200000">
            <a:off x="7057988" y="3194297"/>
            <a:ext cx="362511" cy="33101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3997276A-6008-33BD-7F1D-3102FD2B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96" y="3245361"/>
            <a:ext cx="3924848" cy="26673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10CBE8F-4F41-CDB8-FCE4-16CB907BD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40" y="5055216"/>
            <a:ext cx="3829584" cy="314369"/>
          </a:xfrm>
          <a:prstGeom prst="rect">
            <a:avLst/>
          </a:prstGeom>
        </p:spPr>
      </p:pic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F509E943-5225-C7B7-4E73-1BB08F4ED018}"/>
              </a:ext>
            </a:extLst>
          </p:cNvPr>
          <p:cNvSpPr/>
          <p:nvPr/>
        </p:nvSpPr>
        <p:spPr>
          <a:xfrm>
            <a:off x="9531500" y="4624773"/>
            <a:ext cx="362511" cy="33101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DB28B0B-5B54-1006-52B3-69EA4155DDFA}"/>
              </a:ext>
            </a:extLst>
          </p:cNvPr>
          <p:cNvSpPr txBox="1">
            <a:spLocks/>
          </p:cNvSpPr>
          <p:nvPr/>
        </p:nvSpPr>
        <p:spPr>
          <a:xfrm>
            <a:off x="8080500" y="5448491"/>
            <a:ext cx="3490098" cy="62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rgbClr val="00B050"/>
                </a:solidFill>
              </a:rPr>
              <a:t>Es capaç de clonar objectes niats (</a:t>
            </a:r>
            <a:r>
              <a:rPr lang="en-US" sz="1900">
                <a:solidFill>
                  <a:srgbClr val="00B050"/>
                </a:solidFill>
              </a:rPr>
              <a:t>nested</a:t>
            </a:r>
            <a:r>
              <a:rPr lang="en-US" sz="1900" i="1">
                <a:solidFill>
                  <a:srgbClr val="00B050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91966" y="21492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DB28B0B-5B54-1006-52B3-69EA4155DDFA}"/>
              </a:ext>
            </a:extLst>
          </p:cNvPr>
          <p:cNvSpPr txBox="1">
            <a:spLocks/>
          </p:cNvSpPr>
          <p:nvPr/>
        </p:nvSpPr>
        <p:spPr>
          <a:xfrm>
            <a:off x="997320" y="1565783"/>
            <a:ext cx="7664825" cy="62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>
                <a:solidFill>
                  <a:schemeClr val="tx1"/>
                </a:solidFill>
              </a:rPr>
              <a:t>El motor de JavaScript és capaç de trobar i eliminar automàticament els valors inabastables (</a:t>
            </a:r>
            <a:r>
              <a:rPr lang="en-US" sz="1900" i="1">
                <a:solidFill>
                  <a:schemeClr val="tx1"/>
                </a:solidFill>
              </a:rPr>
              <a:t>unreachable</a:t>
            </a:r>
            <a:r>
              <a:rPr lang="en-US" sz="190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2CF00-C3C4-51ED-1E32-286BECD0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41" y="2474220"/>
            <a:ext cx="3707332" cy="11264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F23809-9AB9-8ACB-BD93-24BA1C5C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15" y="3892922"/>
            <a:ext cx="1851975" cy="18012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CE036A-7539-D2E0-57EA-B45CA0E5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00" y="2638601"/>
            <a:ext cx="1251426" cy="457252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C681153-7D99-ACDB-AC8D-4486D9459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207" y="3916601"/>
            <a:ext cx="2324912" cy="176478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C358B9AB-5954-5871-61FA-3870B51AC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0355" y="2760709"/>
            <a:ext cx="2353852" cy="28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4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ALGORITME SIMPLE DE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91966" y="21492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139442-F834-C429-BF4D-3019552D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7" y="2050351"/>
            <a:ext cx="3559080" cy="179444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A1D4B1C-F7FE-8D37-11E0-077CE4D9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66" y="2081216"/>
            <a:ext cx="3564114" cy="181626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EB196C6F-9B9D-6A02-0364-4D8476AFF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06" y="2088266"/>
            <a:ext cx="3501196" cy="1790877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5AB6EEAF-F777-EE80-AE3C-32B0FBC62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858" y="4076147"/>
            <a:ext cx="3603093" cy="1845794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16B402E0-F589-769C-C67A-13FBDEEE3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010" y="4073583"/>
            <a:ext cx="3934744" cy="1994415"/>
          </a:xfrm>
          <a:prstGeom prst="rect">
            <a:avLst/>
          </a:prstGeom>
        </p:spPr>
      </p:pic>
      <p:sp>
        <p:nvSpPr>
          <p:cNvPr id="120" name="Título 1">
            <a:extLst>
              <a:ext uri="{FF2B5EF4-FFF2-40B4-BE49-F238E27FC236}">
                <a16:creationId xmlns:a16="http://schemas.microsoft.com/office/drawing/2014/main" id="{7D17482C-5231-1FD3-2EF5-1D068A378430}"/>
              </a:ext>
            </a:extLst>
          </p:cNvPr>
          <p:cNvSpPr txBox="1">
            <a:spLocks/>
          </p:cNvSpPr>
          <p:nvPr/>
        </p:nvSpPr>
        <p:spPr>
          <a:xfrm>
            <a:off x="532169" y="1869554"/>
            <a:ext cx="532587" cy="812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EB85596B-259C-8B59-C781-897F28FEE7C9}"/>
              </a:ext>
            </a:extLst>
          </p:cNvPr>
          <p:cNvSpPr txBox="1">
            <a:spLocks/>
          </p:cNvSpPr>
          <p:nvPr/>
        </p:nvSpPr>
        <p:spPr>
          <a:xfrm>
            <a:off x="4506340" y="1919052"/>
            <a:ext cx="532587" cy="812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2" name="Título 1">
            <a:extLst>
              <a:ext uri="{FF2B5EF4-FFF2-40B4-BE49-F238E27FC236}">
                <a16:creationId xmlns:a16="http://schemas.microsoft.com/office/drawing/2014/main" id="{7C509793-D249-AB80-5E6C-96718B398267}"/>
              </a:ext>
            </a:extLst>
          </p:cNvPr>
          <p:cNvSpPr txBox="1">
            <a:spLocks/>
          </p:cNvSpPr>
          <p:nvPr/>
        </p:nvSpPr>
        <p:spPr>
          <a:xfrm>
            <a:off x="8415165" y="1859799"/>
            <a:ext cx="532587" cy="812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:a16="http://schemas.microsoft.com/office/drawing/2014/main" id="{B53EF563-087C-EC88-B39A-2283CDEA4DD8}"/>
              </a:ext>
            </a:extLst>
          </p:cNvPr>
          <p:cNvSpPr txBox="1">
            <a:spLocks/>
          </p:cNvSpPr>
          <p:nvPr/>
        </p:nvSpPr>
        <p:spPr>
          <a:xfrm>
            <a:off x="1654747" y="3876207"/>
            <a:ext cx="532587" cy="812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4" name="Título 1">
            <a:extLst>
              <a:ext uri="{FF2B5EF4-FFF2-40B4-BE49-F238E27FC236}">
                <a16:creationId xmlns:a16="http://schemas.microsoft.com/office/drawing/2014/main" id="{A637B684-C0A9-E076-F957-A63A4161DEC2}"/>
              </a:ext>
            </a:extLst>
          </p:cNvPr>
          <p:cNvSpPr txBox="1">
            <a:spLocks/>
          </p:cNvSpPr>
          <p:nvPr/>
        </p:nvSpPr>
        <p:spPr>
          <a:xfrm>
            <a:off x="5510951" y="3857037"/>
            <a:ext cx="532587" cy="812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5" name="Título 1">
            <a:extLst>
              <a:ext uri="{FF2B5EF4-FFF2-40B4-BE49-F238E27FC236}">
                <a16:creationId xmlns:a16="http://schemas.microsoft.com/office/drawing/2014/main" id="{519EC912-4933-B6CF-3729-C2D51D1553B3}"/>
              </a:ext>
            </a:extLst>
          </p:cNvPr>
          <p:cNvSpPr txBox="1">
            <a:spLocks/>
          </p:cNvSpPr>
          <p:nvPr/>
        </p:nvSpPr>
        <p:spPr>
          <a:xfrm>
            <a:off x="1125019" y="1478756"/>
            <a:ext cx="7664825" cy="62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>
                <a:solidFill>
                  <a:schemeClr val="tx1"/>
                </a:solidFill>
              </a:rPr>
              <a:t>Exemple de l’algoritme </a:t>
            </a:r>
            <a:r>
              <a:rPr lang="en-US" sz="1900" i="1">
                <a:solidFill>
                  <a:schemeClr val="tx1"/>
                </a:solidFill>
              </a:rPr>
              <a:t>mark-and-sweep.</a:t>
            </a:r>
            <a:endParaRPr lang="en-US" sz="19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7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MÈTODES D’OBJECTE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511E6BD-F202-B42F-89AB-5C9F5FE1E5B8}"/>
              </a:ext>
            </a:extLst>
          </p:cNvPr>
          <p:cNvSpPr txBox="1">
            <a:spLocks/>
          </p:cNvSpPr>
          <p:nvPr/>
        </p:nvSpPr>
        <p:spPr>
          <a:xfrm>
            <a:off x="4571298" y="2410677"/>
            <a:ext cx="2627882" cy="375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chemeClr val="tx1"/>
                </a:solidFill>
              </a:rPr>
              <a:t>equivalent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73CE2CE8-B395-59B4-AD9E-615B5128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53" y="168957"/>
            <a:ext cx="2938769" cy="3501034"/>
          </a:xfrm>
          <a:prstGeom prst="rect">
            <a:avLst/>
          </a:prstGeom>
        </p:spPr>
      </p:pic>
      <p:sp>
        <p:nvSpPr>
          <p:cNvPr id="82" name="Título 1">
            <a:extLst>
              <a:ext uri="{FF2B5EF4-FFF2-40B4-BE49-F238E27FC236}">
                <a16:creationId xmlns:a16="http://schemas.microsoft.com/office/drawing/2014/main" id="{A44B62C4-4B72-EC92-7E4E-BDD78BC987AD}"/>
              </a:ext>
            </a:extLst>
          </p:cNvPr>
          <p:cNvSpPr txBox="1">
            <a:spLocks/>
          </p:cNvSpPr>
          <p:nvPr/>
        </p:nvSpPr>
        <p:spPr>
          <a:xfrm>
            <a:off x="4602718" y="4669412"/>
            <a:ext cx="2627882" cy="375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chemeClr val="tx1"/>
                </a:solidFill>
              </a:rPr>
              <a:t>equivalent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40AF25EC-EC4D-5EB9-151D-8BFA407B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4" y="2085592"/>
            <a:ext cx="4105848" cy="304842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F1A120B7-2065-3927-6489-6F165EFD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40" y="3952738"/>
            <a:ext cx="3222730" cy="24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9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EN ELS MÈTODES D’OBJECTE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511E6BD-F202-B42F-89AB-5C9F5FE1E5B8}"/>
              </a:ext>
            </a:extLst>
          </p:cNvPr>
          <p:cNvSpPr txBox="1">
            <a:spLocks/>
          </p:cNvSpPr>
          <p:nvPr/>
        </p:nvSpPr>
        <p:spPr>
          <a:xfrm>
            <a:off x="7242571" y="1366944"/>
            <a:ext cx="3308005" cy="45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rgbClr val="FFC000"/>
                </a:solidFill>
              </a:rPr>
              <a:t>Perquè no fem servir el propi nom de l’objecte?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8D4DF5-CFF3-084F-92B9-286982B4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78" y="1922240"/>
            <a:ext cx="4090396" cy="316201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0B3E7C0-CD42-E593-D862-A5E85B0075E8}"/>
              </a:ext>
            </a:extLst>
          </p:cNvPr>
          <p:cNvSpPr/>
          <p:nvPr/>
        </p:nvSpPr>
        <p:spPr>
          <a:xfrm>
            <a:off x="1708030" y="3360274"/>
            <a:ext cx="1085880" cy="6480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A3C5C0-C463-6DF2-8BFE-997FBE3B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09" y="1912704"/>
            <a:ext cx="5667957" cy="326705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DB0FA42-DB92-F60A-C230-448A8A60C49E}"/>
              </a:ext>
            </a:extLst>
          </p:cNvPr>
          <p:cNvSpPr/>
          <p:nvPr/>
        </p:nvSpPr>
        <p:spPr>
          <a:xfrm>
            <a:off x="5826575" y="1210099"/>
            <a:ext cx="6090031" cy="47709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F66162A-B6A1-E7A8-138D-20DF7294FCA8}"/>
              </a:ext>
            </a:extLst>
          </p:cNvPr>
          <p:cNvSpPr/>
          <p:nvPr/>
        </p:nvSpPr>
        <p:spPr>
          <a:xfrm>
            <a:off x="6818875" y="2878713"/>
            <a:ext cx="734784" cy="53769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5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LLIURE (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UNBOUND THIS)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94567C-2624-7E91-73A2-84F433B8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8" y="1767289"/>
            <a:ext cx="7275801" cy="3788037"/>
          </a:xfrm>
          <a:prstGeom prst="rect">
            <a:avLst/>
          </a:prstGeom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CFC26A9A-A35B-FA61-92AE-AF640A014E3F}"/>
              </a:ext>
            </a:extLst>
          </p:cNvPr>
          <p:cNvSpPr txBox="1">
            <a:spLocks/>
          </p:cNvSpPr>
          <p:nvPr/>
        </p:nvSpPr>
        <p:spPr>
          <a:xfrm>
            <a:off x="8273152" y="1534840"/>
            <a:ext cx="3545280" cy="15421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chemeClr val="tx1"/>
                </a:solidFill>
              </a:rPr>
              <a:t>Permet </a:t>
            </a:r>
            <a:r>
              <a:rPr lang="en-US" sz="1900" b="1" i="1">
                <a:solidFill>
                  <a:schemeClr val="tx1"/>
                </a:solidFill>
              </a:rPr>
              <a:t>reutilitzar funcions amb </a:t>
            </a:r>
            <a:r>
              <a:rPr lang="en-US" sz="1900" b="1">
                <a:solidFill>
                  <a:schemeClr val="tx1"/>
                </a:solidFill>
              </a:rPr>
              <a:t>this</a:t>
            </a:r>
            <a:r>
              <a:rPr lang="en-US" sz="1900" b="1" i="1">
                <a:solidFill>
                  <a:schemeClr val="tx1"/>
                </a:solidFill>
              </a:rPr>
              <a:t> </a:t>
            </a:r>
            <a:r>
              <a:rPr lang="en-US" sz="1900" i="1">
                <a:solidFill>
                  <a:schemeClr val="tx1"/>
                </a:solidFill>
              </a:rPr>
              <a:t>per a diferents objectes. </a:t>
            </a:r>
          </a:p>
          <a:p>
            <a:endParaRPr lang="en-US" sz="1900" i="1" u="sng">
              <a:solidFill>
                <a:schemeClr val="tx1"/>
              </a:solidFill>
            </a:endParaRPr>
          </a:p>
          <a:p>
            <a:r>
              <a:rPr lang="en-US" sz="1900" i="1" u="sng">
                <a:solidFill>
                  <a:schemeClr val="tx1"/>
                </a:solidFill>
              </a:rPr>
              <a:t>L’objecte this s’avalua en temps d’execució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6D6D1384-0A56-86B3-B95B-1D2992CA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232" y="4417505"/>
            <a:ext cx="2429214" cy="1343212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06B0FBF9-D088-2D0E-FE31-DE354A7E44AF}"/>
              </a:ext>
            </a:extLst>
          </p:cNvPr>
          <p:cNvSpPr/>
          <p:nvPr/>
        </p:nvSpPr>
        <p:spPr>
          <a:xfrm>
            <a:off x="8799881" y="3824245"/>
            <a:ext cx="3116725" cy="21568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BA385425-73DE-9B44-B155-798028615F94}"/>
              </a:ext>
            </a:extLst>
          </p:cNvPr>
          <p:cNvSpPr txBox="1">
            <a:spLocks/>
          </p:cNvSpPr>
          <p:nvPr/>
        </p:nvSpPr>
        <p:spPr>
          <a:xfrm>
            <a:off x="9412903" y="3975473"/>
            <a:ext cx="1803426" cy="324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rgbClr val="FFC000"/>
                </a:solidFill>
              </a:rPr>
              <a:t>Ups!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2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LES FUNCIONS FLETXA NO TENEN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THIS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CFC26A9A-A35B-FA61-92AE-AF640A014E3F}"/>
              </a:ext>
            </a:extLst>
          </p:cNvPr>
          <p:cNvSpPr txBox="1">
            <a:spLocks/>
          </p:cNvSpPr>
          <p:nvPr/>
        </p:nvSpPr>
        <p:spPr>
          <a:xfrm>
            <a:off x="8288106" y="2060674"/>
            <a:ext cx="3053077" cy="704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>
                <a:solidFill>
                  <a:srgbClr val="FFC000"/>
                </a:solidFill>
              </a:rPr>
              <a:t>Les funcions fletxa no tenen el seu propi </a:t>
            </a:r>
            <a:r>
              <a:rPr lang="en-US" sz="1900" i="1">
                <a:solidFill>
                  <a:srgbClr val="FFC000"/>
                </a:solidFill>
              </a:rPr>
              <a:t>this</a:t>
            </a:r>
            <a:endParaRPr lang="en-US" sz="1900" i="1" u="sng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38D90-D236-BA34-594E-C405BC1B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55" y="1484242"/>
            <a:ext cx="5524401" cy="19436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3F0FDB-8FD2-D1D0-4A10-2D9B2636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67" y="3613458"/>
            <a:ext cx="5794353" cy="2508004"/>
          </a:xfrm>
          <a:prstGeom prst="rect">
            <a:avLst/>
          </a:prstGeom>
        </p:spPr>
      </p:pic>
      <p:sp>
        <p:nvSpPr>
          <p:cNvPr id="82" name="Título 1">
            <a:extLst>
              <a:ext uri="{FF2B5EF4-FFF2-40B4-BE49-F238E27FC236}">
                <a16:creationId xmlns:a16="http://schemas.microsoft.com/office/drawing/2014/main" id="{4A811A1C-E75B-C93F-8EC3-7C7DFEBFAC47}"/>
              </a:ext>
            </a:extLst>
          </p:cNvPr>
          <p:cNvSpPr txBox="1">
            <a:spLocks/>
          </p:cNvSpPr>
          <p:nvPr/>
        </p:nvSpPr>
        <p:spPr>
          <a:xfrm>
            <a:off x="8357782" y="4277107"/>
            <a:ext cx="3053077" cy="704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>
                <a:solidFill>
                  <a:schemeClr val="accent1">
                    <a:lumMod val="75000"/>
                  </a:schemeClr>
                </a:solidFill>
              </a:rPr>
              <a:t>Prenen el </a:t>
            </a:r>
            <a:r>
              <a:rPr lang="en-US" sz="1900" i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900">
                <a:solidFill>
                  <a:schemeClr val="accent1">
                    <a:lumMod val="75000"/>
                  </a:schemeClr>
                </a:solidFill>
              </a:rPr>
              <a:t> de la funció a dins de la qual es criden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6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CONSTRUCTORES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CFC26A9A-A35B-FA61-92AE-AF640A014E3F}"/>
              </a:ext>
            </a:extLst>
          </p:cNvPr>
          <p:cNvSpPr txBox="1">
            <a:spLocks/>
          </p:cNvSpPr>
          <p:nvPr/>
        </p:nvSpPr>
        <p:spPr>
          <a:xfrm>
            <a:off x="8616299" y="939340"/>
            <a:ext cx="3053077" cy="704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rgbClr val="00B050"/>
                </a:solidFill>
              </a:rPr>
              <a:t>Els constructors permeten reutilitzar codi</a:t>
            </a:r>
            <a:endParaRPr lang="en-US" sz="1600" i="1" u="sng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CED05E-CAD8-0474-C0E3-CF98CD94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08" y="1821376"/>
            <a:ext cx="2975589" cy="22981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06B43A-75C9-09DB-FCDF-7334ACBA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59" y="1880934"/>
            <a:ext cx="3288842" cy="229614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9E63941F-9961-E29D-FE08-9BC20C43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893" y="4688906"/>
            <a:ext cx="1973410" cy="102219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396B528B-8E8C-4192-4327-FD3B88242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698" y="5002985"/>
            <a:ext cx="3620005" cy="409632"/>
          </a:xfrm>
          <a:prstGeom prst="rect">
            <a:avLst/>
          </a:prstGeom>
        </p:spPr>
      </p:pic>
      <p:sp>
        <p:nvSpPr>
          <p:cNvPr id="84" name="Título 1">
            <a:extLst>
              <a:ext uri="{FF2B5EF4-FFF2-40B4-BE49-F238E27FC236}">
                <a16:creationId xmlns:a16="http://schemas.microsoft.com/office/drawing/2014/main" id="{9304FA2F-D7D7-B486-10D6-4157C840AE9A}"/>
              </a:ext>
            </a:extLst>
          </p:cNvPr>
          <p:cNvSpPr txBox="1">
            <a:spLocks/>
          </p:cNvSpPr>
          <p:nvPr/>
        </p:nvSpPr>
        <p:spPr>
          <a:xfrm>
            <a:off x="5152052" y="5002985"/>
            <a:ext cx="2627882" cy="375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chemeClr val="tx1"/>
                </a:solidFill>
              </a:rPr>
              <a:t>és equivalent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17" name="Título 1">
            <a:extLst>
              <a:ext uri="{FF2B5EF4-FFF2-40B4-BE49-F238E27FC236}">
                <a16:creationId xmlns:a16="http://schemas.microsoft.com/office/drawing/2014/main" id="{B15CFDD7-E906-102E-2A69-AB13EDF54845}"/>
              </a:ext>
            </a:extLst>
          </p:cNvPr>
          <p:cNvSpPr txBox="1">
            <a:spLocks/>
          </p:cNvSpPr>
          <p:nvPr/>
        </p:nvSpPr>
        <p:spPr>
          <a:xfrm>
            <a:off x="4493483" y="2834784"/>
            <a:ext cx="2627882" cy="375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i="1">
                <a:solidFill>
                  <a:schemeClr val="tx1"/>
                </a:solidFill>
              </a:rPr>
              <a:t>és equivalent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F2447C4-7E17-B46A-474E-18C115CEF55E}"/>
              </a:ext>
            </a:extLst>
          </p:cNvPr>
          <p:cNvSpPr/>
          <p:nvPr/>
        </p:nvSpPr>
        <p:spPr>
          <a:xfrm>
            <a:off x="2348843" y="2936399"/>
            <a:ext cx="855127" cy="50273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99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 PROBLEMA DE LES PROPIETATS NO EXISTENTS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B1F489-2A1E-0F80-CBF7-B0572A35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6" y="1440257"/>
            <a:ext cx="11128220" cy="40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9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LA SOLUCIÓ: ENCADENAMENT OPCIONAL ( 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?.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6C6ABA-F088-AE51-56EF-42C9E2EE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04" y="1903591"/>
            <a:ext cx="7056944" cy="5367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26545F-39BB-F450-3650-BA265B6B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60" y="5090745"/>
            <a:ext cx="8550466" cy="561810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916A4525-A614-CD49-BA34-9DACE44E07D9}"/>
              </a:ext>
            </a:extLst>
          </p:cNvPr>
          <p:cNvSpPr txBox="1">
            <a:spLocks/>
          </p:cNvSpPr>
          <p:nvPr/>
        </p:nvSpPr>
        <p:spPr>
          <a:xfrm>
            <a:off x="1042455" y="4464728"/>
            <a:ext cx="5631283" cy="88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tx1"/>
                </a:solidFill>
              </a:rPr>
              <a:t>Ús real al accedir a propietats d’elements del DOM</a:t>
            </a:r>
            <a:endParaRPr lang="en-US" sz="1800" i="1" u="sng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rgbClr val="FFC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D3D8459-D6DF-31F3-BA9E-42AD4434CDC3}"/>
              </a:ext>
            </a:extLst>
          </p:cNvPr>
          <p:cNvSpPr/>
          <p:nvPr/>
        </p:nvSpPr>
        <p:spPr>
          <a:xfrm>
            <a:off x="5579036" y="2785952"/>
            <a:ext cx="6090031" cy="12860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9CE3DB89-627A-FE1C-6CB7-CEA5CF87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186" y="2956963"/>
            <a:ext cx="3247171" cy="36218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608FE4FC-2AE2-24B0-508B-CE4C85FF4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297" y="3513219"/>
            <a:ext cx="3160043" cy="376515"/>
          </a:xfrm>
          <a:prstGeom prst="rect">
            <a:avLst/>
          </a:prstGeom>
        </p:spPr>
      </p:pic>
      <p:sp>
        <p:nvSpPr>
          <p:cNvPr id="82" name="Título 1">
            <a:extLst>
              <a:ext uri="{FF2B5EF4-FFF2-40B4-BE49-F238E27FC236}">
                <a16:creationId xmlns:a16="http://schemas.microsoft.com/office/drawing/2014/main" id="{6345FD37-311D-3ED4-C8B6-D9C8EE565602}"/>
              </a:ext>
            </a:extLst>
          </p:cNvPr>
          <p:cNvSpPr txBox="1">
            <a:spLocks/>
          </p:cNvSpPr>
          <p:nvPr/>
        </p:nvSpPr>
        <p:spPr>
          <a:xfrm>
            <a:off x="5406122" y="2916345"/>
            <a:ext cx="2306198" cy="88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00B050"/>
                </a:solidFill>
              </a:rPr>
              <a:t>Altres sintaxis possibles:</a:t>
            </a:r>
            <a:endParaRPr lang="en-US" sz="1800" i="1" u="sng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00B050"/>
              </a:solidFill>
            </a:endParaRPr>
          </a:p>
          <a:p>
            <a:pPr algn="l"/>
            <a:endParaRPr lang="en-US" sz="1600">
              <a:solidFill>
                <a:srgbClr val="00B050"/>
              </a:solidFill>
            </a:endParaRPr>
          </a:p>
          <a:p>
            <a:pPr algn="l"/>
            <a:endParaRPr lang="en-US" sz="1600">
              <a:solidFill>
                <a:srgbClr val="00B050"/>
              </a:solidFill>
            </a:endParaRPr>
          </a:p>
          <a:p>
            <a:pPr algn="l"/>
            <a:endParaRPr lang="en-US" sz="1600">
              <a:solidFill>
                <a:srgbClr val="00B050"/>
              </a:solidFill>
            </a:endParaRPr>
          </a:p>
          <a:p>
            <a:pPr algn="l"/>
            <a:endParaRPr 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6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DECLARACIÓ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F67C9-ABF6-B646-1F73-BF671C73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38" y="4455885"/>
            <a:ext cx="2084285" cy="14887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8451795-AF9B-F4B4-9CED-3F522DD33807}"/>
              </a:ext>
            </a:extLst>
          </p:cNvPr>
          <p:cNvSpPr txBox="1">
            <a:spLocks/>
          </p:cNvSpPr>
          <p:nvPr/>
        </p:nvSpPr>
        <p:spPr>
          <a:xfrm>
            <a:off x="892346" y="1600284"/>
            <a:ext cx="5970504" cy="53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Declaració amb </a:t>
            </a:r>
            <a:r>
              <a:rPr lang="en-US" sz="2300">
                <a:solidFill>
                  <a:schemeClr val="tx2"/>
                </a:solidFill>
              </a:rPr>
              <a:t>constructor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EC3129-F1D2-7228-B960-1236A073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24" y="4444636"/>
            <a:ext cx="2382336" cy="1752522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98E9EFE-2D60-BB65-82A7-9A2844B7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1618"/>
          <a:stretch/>
        </p:blipFill>
        <p:spPr>
          <a:xfrm>
            <a:off x="1227885" y="2221285"/>
            <a:ext cx="6182588" cy="372632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3642999C-BEF9-EB34-16CD-C6CB5512A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958" y="3327253"/>
            <a:ext cx="2482166" cy="911956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578CA48B-86DA-8755-FC74-2C6485D5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1913" r="72149" b="561"/>
          <a:stretch/>
        </p:blipFill>
        <p:spPr>
          <a:xfrm>
            <a:off x="2313788" y="3504746"/>
            <a:ext cx="2064226" cy="363641"/>
          </a:xfrm>
          <a:prstGeom prst="rect">
            <a:avLst/>
          </a:prstGeom>
        </p:spPr>
      </p:pic>
      <p:sp>
        <p:nvSpPr>
          <p:cNvPr id="84" name="Título 1">
            <a:extLst>
              <a:ext uri="{FF2B5EF4-FFF2-40B4-BE49-F238E27FC236}">
                <a16:creationId xmlns:a16="http://schemas.microsoft.com/office/drawing/2014/main" id="{76B5E030-74B0-A0B1-88A6-672C16F577E1}"/>
              </a:ext>
            </a:extLst>
          </p:cNvPr>
          <p:cNvSpPr txBox="1">
            <a:spLocks/>
          </p:cNvSpPr>
          <p:nvPr/>
        </p:nvSpPr>
        <p:spPr>
          <a:xfrm>
            <a:off x="868986" y="2912166"/>
            <a:ext cx="5534744" cy="361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>
                <a:solidFill>
                  <a:schemeClr val="tx2"/>
                </a:solidFill>
              </a:rPr>
              <a:t>Declaració literal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9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LA SOLUCIÓ: ENCADENAMENT OPCIONAL ( 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?.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6BE86A-B4E6-0580-91CF-94731751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71" y="1681828"/>
            <a:ext cx="10245748" cy="3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LA SOLUCIÓ: ENCADENAMENT OPCIONAL ( 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?.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1017D6-06B6-B0E9-2499-BAA64C40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9" y="1767289"/>
            <a:ext cx="8424009" cy="27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ACCÉS A PROPIETATS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9A5779-5123-C734-7E39-26D235A2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73" y="1739401"/>
            <a:ext cx="2904380" cy="164726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9E2EA0C-F199-D180-76AA-C4AE81D5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23" y="3005426"/>
            <a:ext cx="3848637" cy="62873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652D7F15-D488-8889-B2C4-0FD95BA35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23" y="1827243"/>
            <a:ext cx="4105848" cy="857370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D9861DB7-80C1-BC01-859C-9E0CDFD3D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739" y="4300563"/>
            <a:ext cx="3057952" cy="276264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4F1810E4-169B-8146-C3B4-BA7624E64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623" y="5252888"/>
            <a:ext cx="1933845" cy="438211"/>
          </a:xfrm>
          <a:prstGeom prst="rect">
            <a:avLst/>
          </a:prstGeom>
        </p:spPr>
      </p:pic>
      <p:sp>
        <p:nvSpPr>
          <p:cNvPr id="120" name="Flecha: hacia abajo 119">
            <a:extLst>
              <a:ext uri="{FF2B5EF4-FFF2-40B4-BE49-F238E27FC236}">
                <a16:creationId xmlns:a16="http://schemas.microsoft.com/office/drawing/2014/main" id="{BEFD708C-27C8-5DF0-C03A-4320EC663EF6}"/>
              </a:ext>
            </a:extLst>
          </p:cNvPr>
          <p:cNvSpPr/>
          <p:nvPr/>
        </p:nvSpPr>
        <p:spPr>
          <a:xfrm>
            <a:off x="5669706" y="3688789"/>
            <a:ext cx="362511" cy="33101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7AFACC57-B916-3A22-B824-86BA422E3C78}"/>
              </a:ext>
            </a:extLst>
          </p:cNvPr>
          <p:cNvSpPr txBox="1">
            <a:spLocks/>
          </p:cNvSpPr>
          <p:nvPr/>
        </p:nvSpPr>
        <p:spPr>
          <a:xfrm>
            <a:off x="8284296" y="4296231"/>
            <a:ext cx="3285214" cy="3309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(notació </a:t>
            </a:r>
            <a:r>
              <a:rPr lang="en-US" sz="2400" i="1">
                <a:solidFill>
                  <a:schemeClr val="tx2"/>
                </a:solidFill>
              </a:rPr>
              <a:t>square brackets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2" name="Título 1">
            <a:extLst>
              <a:ext uri="{FF2B5EF4-FFF2-40B4-BE49-F238E27FC236}">
                <a16:creationId xmlns:a16="http://schemas.microsoft.com/office/drawing/2014/main" id="{83D25CFD-8D2E-3EBF-1A84-1E40E8140E34}"/>
              </a:ext>
            </a:extLst>
          </p:cNvPr>
          <p:cNvSpPr txBox="1">
            <a:spLocks/>
          </p:cNvSpPr>
          <p:nvPr/>
        </p:nvSpPr>
        <p:spPr>
          <a:xfrm>
            <a:off x="1496256" y="5346194"/>
            <a:ext cx="3285214" cy="3309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Esborrar propietat: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PROPIETATS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SHORTHAND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27" name="Imagen 126">
            <a:extLst>
              <a:ext uri="{FF2B5EF4-FFF2-40B4-BE49-F238E27FC236}">
                <a16:creationId xmlns:a16="http://schemas.microsoft.com/office/drawing/2014/main" id="{B14F810F-DE5F-3643-DED6-324DAF69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60" y="1957299"/>
            <a:ext cx="5125165" cy="3115110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DEA15016-AC06-8E93-149C-101BDA04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146" y="2474656"/>
            <a:ext cx="426779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OPERADOR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D’EXISTÈNCIA (DE PROPIETAT)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3CDF41-7B90-C728-1399-CDB30B87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48" y="2054446"/>
            <a:ext cx="6925642" cy="116221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EC35F6-0FB6-FA93-DB8F-9E20E7F97C00}"/>
              </a:ext>
            </a:extLst>
          </p:cNvPr>
          <p:cNvSpPr txBox="1">
            <a:spLocks/>
          </p:cNvSpPr>
          <p:nvPr/>
        </p:nvSpPr>
        <p:spPr>
          <a:xfrm>
            <a:off x="1892193" y="3916434"/>
            <a:ext cx="5388188" cy="4146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La </a:t>
            </a:r>
            <a:r>
              <a:rPr lang="en-US" sz="2400" i="1">
                <a:solidFill>
                  <a:srgbClr val="92D050"/>
                </a:solidFill>
              </a:rPr>
              <a:t>key</a:t>
            </a:r>
            <a:r>
              <a:rPr lang="en-US" sz="2400">
                <a:solidFill>
                  <a:schemeClr val="tx2"/>
                </a:solidFill>
              </a:rPr>
              <a:t> ha de ser una cadena de caràcters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D0A0C580-A7F6-A8A9-AD5A-14B0F2402F5F}"/>
              </a:ext>
            </a:extLst>
          </p:cNvPr>
          <p:cNvSpPr/>
          <p:nvPr/>
        </p:nvSpPr>
        <p:spPr>
          <a:xfrm rot="10800000">
            <a:off x="2399151" y="3334930"/>
            <a:ext cx="211899" cy="38650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70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OPERADOR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D’EXISTÈNCIA (DE PROPIETAT)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3CDF41-7B90-C728-1399-CDB30B87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29" y="1528894"/>
            <a:ext cx="6925642" cy="116221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EC35F6-0FB6-FA93-DB8F-9E20E7F97C00}"/>
              </a:ext>
            </a:extLst>
          </p:cNvPr>
          <p:cNvSpPr txBox="1">
            <a:spLocks/>
          </p:cNvSpPr>
          <p:nvPr/>
        </p:nvSpPr>
        <p:spPr>
          <a:xfrm>
            <a:off x="1723551" y="3293913"/>
            <a:ext cx="5388188" cy="4146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La </a:t>
            </a:r>
            <a:r>
              <a:rPr lang="en-US" sz="2400" i="1">
                <a:solidFill>
                  <a:srgbClr val="92D050"/>
                </a:solidFill>
              </a:rPr>
              <a:t>key</a:t>
            </a:r>
            <a:r>
              <a:rPr lang="en-US" sz="2400">
                <a:solidFill>
                  <a:schemeClr val="tx2"/>
                </a:solidFill>
              </a:rPr>
              <a:t> ha de ser una cadena de caràcters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D0A0C580-A7F6-A8A9-AD5A-14B0F2402F5F}"/>
              </a:ext>
            </a:extLst>
          </p:cNvPr>
          <p:cNvSpPr/>
          <p:nvPr/>
        </p:nvSpPr>
        <p:spPr>
          <a:xfrm rot="10800000">
            <a:off x="2251564" y="2775307"/>
            <a:ext cx="211899" cy="38650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255C737-112F-5B8C-492F-0BA6A4649ED6}"/>
              </a:ext>
            </a:extLst>
          </p:cNvPr>
          <p:cNvSpPr/>
          <p:nvPr/>
        </p:nvSpPr>
        <p:spPr>
          <a:xfrm>
            <a:off x="3261763" y="3882115"/>
            <a:ext cx="8455799" cy="209896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A200804-29A5-78C4-B40B-C9D40BE5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33" y="4085385"/>
            <a:ext cx="5425059" cy="1654173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B2F74AB1-9E7F-3881-78AB-14C571644894}"/>
              </a:ext>
            </a:extLst>
          </p:cNvPr>
          <p:cNvSpPr txBox="1">
            <a:spLocks/>
          </p:cNvSpPr>
          <p:nvPr/>
        </p:nvSpPr>
        <p:spPr>
          <a:xfrm>
            <a:off x="3500957" y="4084348"/>
            <a:ext cx="2405142" cy="830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>
                <a:solidFill>
                  <a:srgbClr val="FFC000"/>
                </a:solidFill>
              </a:rPr>
              <a:t>L’operador </a:t>
            </a:r>
            <a:r>
              <a:rPr lang="en-US" sz="1900" i="1">
                <a:solidFill>
                  <a:srgbClr val="FFC000"/>
                </a:solidFill>
              </a:rPr>
              <a:t>in</a:t>
            </a:r>
            <a:r>
              <a:rPr lang="en-US" sz="1900">
                <a:solidFill>
                  <a:srgbClr val="FFC000"/>
                </a:solidFill>
              </a:rPr>
              <a:t> és immune al cas “value undefined”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0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ITERANT SOBRE PROPIETATS D’UN OBJECTE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2F74AB1-9E7F-3881-78AB-14C571644894}"/>
              </a:ext>
            </a:extLst>
          </p:cNvPr>
          <p:cNvSpPr txBox="1">
            <a:spLocks/>
          </p:cNvSpPr>
          <p:nvPr/>
        </p:nvSpPr>
        <p:spPr>
          <a:xfrm>
            <a:off x="1178714" y="2446295"/>
            <a:ext cx="4239697" cy="4655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>
                <a:solidFill>
                  <a:schemeClr val="tx1"/>
                </a:solidFill>
              </a:rPr>
              <a:t>Claus </a:t>
            </a:r>
            <a:r>
              <a:rPr lang="en-US" sz="1900" i="1">
                <a:solidFill>
                  <a:schemeClr val="tx1"/>
                </a:solidFill>
              </a:rPr>
              <a:t>integer -&gt;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claus recorregudes per ordre numèric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0C7D5AA-0883-05BD-6A1E-872BAFF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0" y="1497277"/>
            <a:ext cx="6620799" cy="914528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216EAABF-3346-F4CF-5DC3-5A9CA9A3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94" y="3016934"/>
            <a:ext cx="3581900" cy="3048425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E981DC51-D7FF-3557-A128-568F9DB46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774" y="3030569"/>
            <a:ext cx="3913200" cy="3115177"/>
          </a:xfrm>
          <a:prstGeom prst="rect">
            <a:avLst/>
          </a:prstGeom>
        </p:spPr>
      </p:pic>
      <p:sp>
        <p:nvSpPr>
          <p:cNvPr id="118" name="Título 1">
            <a:extLst>
              <a:ext uri="{FF2B5EF4-FFF2-40B4-BE49-F238E27FC236}">
                <a16:creationId xmlns:a16="http://schemas.microsoft.com/office/drawing/2014/main" id="{6A33EDDD-3078-BA09-AA7E-601FAB631C18}"/>
              </a:ext>
            </a:extLst>
          </p:cNvPr>
          <p:cNvSpPr txBox="1">
            <a:spLocks/>
          </p:cNvSpPr>
          <p:nvPr/>
        </p:nvSpPr>
        <p:spPr>
          <a:xfrm>
            <a:off x="5867732" y="2425874"/>
            <a:ext cx="4239697" cy="4655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>
                <a:solidFill>
                  <a:schemeClr val="tx1"/>
                </a:solidFill>
              </a:rPr>
              <a:t>Claus no </a:t>
            </a:r>
            <a:r>
              <a:rPr lang="en-US" sz="1900" i="1">
                <a:solidFill>
                  <a:schemeClr val="tx1"/>
                </a:solidFill>
              </a:rPr>
              <a:t>integer -&gt;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claus recorregudes per ordre de creació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OBJECTES S’EMMAGATZEMEN PER REFERÈNCIA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F45673-0D52-D02F-93CB-CFAC6156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51" y="2779666"/>
            <a:ext cx="1936712" cy="11444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1E8E49-CC8A-3F2E-0D00-FC49A427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79" y="2692242"/>
            <a:ext cx="2222723" cy="15096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DF61B5-3920-D811-21E0-8ECA7887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91" y="1515087"/>
            <a:ext cx="2619741" cy="771633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89725B4F-3E21-9FC1-326A-30CF9FE9E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885" y="1461423"/>
            <a:ext cx="2573248" cy="104226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C685E9AC-6B1A-D5E9-58DC-81D16BD0B1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8431" r="55613" b="-852"/>
          <a:stretch/>
        </p:blipFill>
        <p:spPr>
          <a:xfrm>
            <a:off x="1122760" y="4910052"/>
            <a:ext cx="2257933" cy="469111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EB59C60F-EEAA-53EA-62BA-22F5CBCC5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295" y="4410349"/>
            <a:ext cx="3719823" cy="1659032"/>
          </a:xfrm>
          <a:prstGeom prst="rect">
            <a:avLst/>
          </a:prstGeom>
        </p:spPr>
      </p:pic>
      <p:sp>
        <p:nvSpPr>
          <p:cNvPr id="120" name="Título 1">
            <a:extLst>
              <a:ext uri="{FF2B5EF4-FFF2-40B4-BE49-F238E27FC236}">
                <a16:creationId xmlns:a16="http://schemas.microsoft.com/office/drawing/2014/main" id="{71280292-15D6-27D1-8985-8FDB37C30D83}"/>
              </a:ext>
            </a:extLst>
          </p:cNvPr>
          <p:cNvSpPr txBox="1">
            <a:spLocks/>
          </p:cNvSpPr>
          <p:nvPr/>
        </p:nvSpPr>
        <p:spPr>
          <a:xfrm>
            <a:off x="8316969" y="4971910"/>
            <a:ext cx="2957755" cy="666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>
                <a:solidFill>
                  <a:srgbClr val="00B050"/>
                </a:solidFill>
              </a:rPr>
              <a:t>Es copia només la referència!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9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QUAN SÓN IGUALS DOS OBJECTES?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0" name="Título 1">
            <a:extLst>
              <a:ext uri="{FF2B5EF4-FFF2-40B4-BE49-F238E27FC236}">
                <a16:creationId xmlns:a16="http://schemas.microsoft.com/office/drawing/2014/main" id="{71280292-15D6-27D1-8985-8FDB37C30D83}"/>
              </a:ext>
            </a:extLst>
          </p:cNvPr>
          <p:cNvSpPr txBox="1">
            <a:spLocks/>
          </p:cNvSpPr>
          <p:nvPr/>
        </p:nvSpPr>
        <p:spPr>
          <a:xfrm>
            <a:off x="6668282" y="4291940"/>
            <a:ext cx="3800765" cy="999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>
                <a:solidFill>
                  <a:srgbClr val="00B050"/>
                </a:solidFill>
              </a:rPr>
              <a:t>Dos objectes són </a:t>
            </a:r>
            <a:r>
              <a:rPr lang="en-US" sz="1900" b="1">
                <a:solidFill>
                  <a:srgbClr val="00B050"/>
                </a:solidFill>
              </a:rPr>
              <a:t>iguals</a:t>
            </a:r>
            <a:r>
              <a:rPr lang="en-US" sz="1900">
                <a:solidFill>
                  <a:srgbClr val="00B050"/>
                </a:solidFill>
              </a:rPr>
              <a:t> (en valor) quan tenen la mateixa referència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02982A-9627-013F-1B8A-894DCCD3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0295"/>
          <a:stretch/>
        </p:blipFill>
        <p:spPr>
          <a:xfrm>
            <a:off x="1291585" y="1838313"/>
            <a:ext cx="7382905" cy="15318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E74562-3FFD-5EB0-5724-57333DE9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097" r="35463"/>
          <a:stretch/>
        </p:blipFill>
        <p:spPr>
          <a:xfrm>
            <a:off x="1331312" y="4072217"/>
            <a:ext cx="4764688" cy="12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705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763</Words>
  <Application>Microsoft Office PowerPoint</Application>
  <PresentationFormat>Panorámica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Posterama</vt:lpstr>
      <vt:lpstr>SineVTI</vt:lpstr>
      <vt:lpstr>Objectes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277</cp:revision>
  <dcterms:created xsi:type="dcterms:W3CDTF">2021-07-22T08:21:48Z</dcterms:created>
  <dcterms:modified xsi:type="dcterms:W3CDTF">2024-10-01T05:11:26Z</dcterms:modified>
</cp:coreProperties>
</file>