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834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725" y="98900"/>
            <a:ext cx="8054340" cy="6019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98900"/>
            <a:ext cx="8054340" cy="6019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1900" y="968830"/>
            <a:ext cx="7931784" cy="329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rojecte-mvc/index.php?id=2" TargetMode="External"/><Relationship Id="rId2" Type="http://schemas.openxmlformats.org/officeDocument/2006/relationships/hyperlink" Target="http://localhost/projecte-mvc/index.php?id=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/projecte-mvc/index.php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mailto:noreply@aplicacio.com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mailto:usuari@example.com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mailto:usuari@example.com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mailto:usuari@example.com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396" y="2310028"/>
            <a:ext cx="8107680" cy="1177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613785" marR="5080" indent="-3601720">
              <a:lnSpc>
                <a:spcPct val="100800"/>
              </a:lnSpc>
              <a:spcBef>
                <a:spcPts val="90"/>
              </a:spcBef>
            </a:pPr>
            <a:r>
              <a:rPr dirty="0"/>
              <a:t>UF2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dirty="0"/>
              <a:t>Generació</a:t>
            </a:r>
            <a:r>
              <a:rPr spc="-15" dirty="0"/>
              <a:t> </a:t>
            </a:r>
            <a:r>
              <a:rPr dirty="0"/>
              <a:t>dinàmica</a:t>
            </a:r>
            <a:r>
              <a:rPr spc="-20" dirty="0"/>
              <a:t> </a:t>
            </a:r>
            <a:r>
              <a:rPr dirty="0"/>
              <a:t>de</a:t>
            </a:r>
            <a:r>
              <a:rPr spc="-15" dirty="0"/>
              <a:t> </a:t>
            </a:r>
            <a:r>
              <a:rPr spc="-10" dirty="0"/>
              <a:t>pàgines </a:t>
            </a:r>
            <a:r>
              <a:rPr spc="-25" dirty="0"/>
              <a:t>web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Introducció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968830"/>
            <a:ext cx="7098665" cy="364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Context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i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importància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1500" dirty="0">
                <a:latin typeface="Arial MT"/>
                <a:cs typeface="Arial MT"/>
              </a:rPr>
              <a:t>Per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què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separar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lògica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negoci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aplicació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web?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1500" dirty="0">
                <a:latin typeface="Arial MT"/>
                <a:cs typeface="Arial MT"/>
              </a:rPr>
              <a:t>En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aplicació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web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combinen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tres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components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principals:</a:t>
            </a: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sz="1500" dirty="0">
                <a:latin typeface="Arial MT"/>
                <a:cs typeface="Arial MT"/>
              </a:rPr>
              <a:t>Interfície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(HTML,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CSS,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JS)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→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veu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l’usuari.</a:t>
            </a: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spcBef>
                <a:spcPts val="270"/>
              </a:spcBef>
              <a:buChar char="●"/>
              <a:tabLst>
                <a:tab pos="469265" algn="l"/>
              </a:tabLst>
            </a:pPr>
            <a:r>
              <a:rPr sz="1500" dirty="0">
                <a:latin typeface="Arial MT"/>
                <a:cs typeface="Arial MT"/>
              </a:rPr>
              <a:t>Lògica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negoci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→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Les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regles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defineixen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l’aplicació.</a:t>
            </a: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spcBef>
                <a:spcPts val="270"/>
              </a:spcBef>
              <a:buChar char="●"/>
              <a:tabLst>
                <a:tab pos="469265" algn="l"/>
              </a:tabLst>
            </a:pPr>
            <a:r>
              <a:rPr sz="1500" spc="-10" dirty="0">
                <a:latin typeface="Arial MT"/>
                <a:cs typeface="Arial MT"/>
              </a:rPr>
              <a:t>Emmagatzematge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dades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(Base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dades).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1500" dirty="0">
                <a:latin typeface="Arial MT"/>
                <a:cs typeface="Arial MT"/>
              </a:rPr>
              <a:t>Problemes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comuns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del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codi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sense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separació:</a:t>
            </a: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sz="1500" dirty="0">
                <a:latin typeface="Arial MT"/>
                <a:cs typeface="Arial MT"/>
              </a:rPr>
              <a:t>Barreja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codi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HTML</a:t>
            </a:r>
            <a:r>
              <a:rPr sz="1500" spc="-9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amb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lògica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→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sigui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difícil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mantenir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depurar.</a:t>
            </a: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spcBef>
                <a:spcPts val="270"/>
              </a:spcBef>
              <a:buChar char="●"/>
              <a:tabLst>
                <a:tab pos="469265" algn="l"/>
              </a:tabLst>
            </a:pPr>
            <a:r>
              <a:rPr sz="1500" dirty="0">
                <a:latin typeface="Arial MT"/>
                <a:cs typeface="Arial MT"/>
              </a:rPr>
              <a:t>Falta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reutilització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→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Cada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pàgina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crea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zero.</a:t>
            </a:r>
            <a:endParaRPr sz="1500">
              <a:latin typeface="Arial MT"/>
              <a:cs typeface="Arial MT"/>
            </a:endParaRPr>
          </a:p>
          <a:p>
            <a:pPr marL="469900" marR="5080" indent="-344170">
              <a:lnSpc>
                <a:spcPct val="114999"/>
              </a:lnSpc>
              <a:buChar char="●"/>
              <a:tabLst>
                <a:tab pos="469900" algn="l"/>
              </a:tabLst>
            </a:pPr>
            <a:r>
              <a:rPr sz="1500" dirty="0">
                <a:latin typeface="Arial MT"/>
                <a:cs typeface="Arial MT"/>
              </a:rPr>
              <a:t>Complicacions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treballar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equip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→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Desenvolupadors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front-</a:t>
            </a:r>
            <a:r>
              <a:rPr sz="1500" dirty="0">
                <a:latin typeface="Arial MT"/>
                <a:cs typeface="Arial MT"/>
              </a:rPr>
              <a:t>end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back-</a:t>
            </a:r>
            <a:r>
              <a:rPr sz="1500" spc="-25" dirty="0">
                <a:latin typeface="Arial MT"/>
                <a:cs typeface="Arial MT"/>
              </a:rPr>
              <a:t>end </a:t>
            </a:r>
            <a:r>
              <a:rPr sz="1500" spc="-10" dirty="0">
                <a:latin typeface="Arial MT"/>
                <a:cs typeface="Arial MT"/>
              </a:rPr>
              <a:t>interfereixen.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Introducció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968830"/>
            <a:ext cx="6830695" cy="2288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Context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i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importància</a:t>
            </a:r>
            <a:endParaRPr sz="1500">
              <a:latin typeface="Arial"/>
              <a:cs typeface="Arial"/>
            </a:endParaRPr>
          </a:p>
          <a:p>
            <a:pPr marL="12700" marR="1711960">
              <a:lnSpc>
                <a:spcPct val="181700"/>
              </a:lnSpc>
            </a:pPr>
            <a:r>
              <a:rPr sz="1500" dirty="0">
                <a:latin typeface="Arial MT"/>
                <a:cs typeface="Arial MT"/>
              </a:rPr>
              <a:t>Per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què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és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important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separació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responsabilitats? </a:t>
            </a:r>
            <a:r>
              <a:rPr sz="1500" dirty="0">
                <a:latin typeface="Arial MT"/>
                <a:cs typeface="Arial MT"/>
              </a:rPr>
              <a:t>Avantatges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principals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separació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lògica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negoci:</a:t>
            </a: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sz="1500" spc="-10" dirty="0">
                <a:latin typeface="Arial MT"/>
                <a:cs typeface="Arial MT"/>
              </a:rPr>
              <a:t>Manteniment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fàcil: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Cada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part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del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codi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s’actualitza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separat.</a:t>
            </a: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spcBef>
                <a:spcPts val="270"/>
              </a:spcBef>
              <a:buChar char="●"/>
              <a:tabLst>
                <a:tab pos="469265" algn="l"/>
              </a:tabLst>
            </a:pPr>
            <a:r>
              <a:rPr sz="1500" spc="-10" dirty="0">
                <a:latin typeface="Arial MT"/>
                <a:cs typeface="Arial MT"/>
              </a:rPr>
              <a:t>Reutilització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del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codi: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lògica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pot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reutilitzar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altres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parts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del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projecte.</a:t>
            </a: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spcBef>
                <a:spcPts val="270"/>
              </a:spcBef>
              <a:buChar char="●"/>
              <a:tabLst>
                <a:tab pos="469265" algn="l"/>
              </a:tabLst>
            </a:pPr>
            <a:r>
              <a:rPr sz="1500" spc="-10" dirty="0">
                <a:latin typeface="Arial MT"/>
                <a:cs typeface="Arial MT"/>
              </a:rPr>
              <a:t>Col·laboració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més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fluida: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Front-</a:t>
            </a:r>
            <a:r>
              <a:rPr sz="1500" dirty="0">
                <a:latin typeface="Arial MT"/>
                <a:cs typeface="Arial MT"/>
              </a:rPr>
              <a:t>end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back-</a:t>
            </a:r>
            <a:r>
              <a:rPr sz="1500" dirty="0">
                <a:latin typeface="Arial MT"/>
                <a:cs typeface="Arial MT"/>
              </a:rPr>
              <a:t>end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treballen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paral·lel.</a:t>
            </a: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spcBef>
                <a:spcPts val="270"/>
              </a:spcBef>
              <a:buChar char="●"/>
              <a:tabLst>
                <a:tab pos="469265" algn="l"/>
              </a:tabLst>
            </a:pPr>
            <a:r>
              <a:rPr sz="1500" dirty="0">
                <a:latin typeface="Arial MT"/>
                <a:cs typeface="Arial MT"/>
              </a:rPr>
              <a:t>Millor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escalabilidad: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Fàcil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afegir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noves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funcionalitats.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Introducció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968830"/>
            <a:ext cx="7752080" cy="2772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Objectius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de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la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sessió</a:t>
            </a:r>
            <a:endParaRPr sz="1500">
              <a:latin typeface="Arial"/>
              <a:cs typeface="Arial"/>
            </a:endParaRPr>
          </a:p>
          <a:p>
            <a:pPr marL="469265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sz="1500" spc="-10" dirty="0">
                <a:latin typeface="Arial MT"/>
                <a:cs typeface="Arial MT"/>
              </a:rPr>
              <a:t>Comprendre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què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és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lògica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negoci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15"/>
              </a:spcBef>
              <a:buFont typeface="Arial MT"/>
              <a:buChar char="●"/>
            </a:pP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500" dirty="0">
                <a:latin typeface="Arial MT"/>
                <a:cs typeface="Arial MT"/>
              </a:rPr>
              <a:t>Com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aquesta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lògica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negoci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relaciona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amb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resta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l’aplicació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web.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15"/>
              </a:spcBef>
              <a:buFont typeface="Arial MT"/>
              <a:buChar char="●"/>
            </a:pP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500" dirty="0">
                <a:latin typeface="Arial MT"/>
                <a:cs typeface="Arial MT"/>
              </a:rPr>
              <a:t>Reconèixer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problemes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barrejar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codi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com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evitar-los.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15"/>
              </a:spcBef>
              <a:buFont typeface="Arial MT"/>
              <a:buChar char="●"/>
            </a:pP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500" dirty="0">
                <a:latin typeface="Arial MT"/>
                <a:cs typeface="Arial MT"/>
              </a:rPr>
              <a:t>Introduir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patró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MVC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com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solució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estructurar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codi.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15"/>
              </a:spcBef>
              <a:buFont typeface="Arial MT"/>
              <a:buChar char="●"/>
            </a:pP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500" dirty="0">
                <a:latin typeface="Arial MT"/>
                <a:cs typeface="Arial MT"/>
              </a:rPr>
              <a:t>Analitzar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casos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pràctics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senzills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mostren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separació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lògica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presentació.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Introducció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816430"/>
            <a:ext cx="7733030" cy="4239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latin typeface="Arial"/>
                <a:cs typeface="Arial"/>
              </a:rPr>
              <a:t>Conceptes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b="1" spc="-20" dirty="0">
                <a:latin typeface="Arial"/>
                <a:cs typeface="Arial"/>
              </a:rPr>
              <a:t>clau</a:t>
            </a:r>
            <a:endParaRPr sz="1500">
              <a:latin typeface="Arial"/>
              <a:cs typeface="Arial"/>
            </a:endParaRPr>
          </a:p>
          <a:p>
            <a:pPr marL="469265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sz="1500" dirty="0">
                <a:latin typeface="Arial MT"/>
                <a:cs typeface="Arial MT"/>
              </a:rPr>
              <a:t>Què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és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lògica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negoci?</a:t>
            </a:r>
            <a:endParaRPr sz="1500">
              <a:latin typeface="Arial MT"/>
              <a:cs typeface="Arial MT"/>
            </a:endParaRPr>
          </a:p>
          <a:p>
            <a:pPr marL="927100" marR="5080" lvl="1" indent="-344170">
              <a:lnSpc>
                <a:spcPct val="114999"/>
              </a:lnSpc>
              <a:buChar char="○"/>
              <a:tabLst>
                <a:tab pos="927100" algn="l"/>
              </a:tabLst>
            </a:pPr>
            <a:r>
              <a:rPr sz="1500" dirty="0">
                <a:latin typeface="Arial MT"/>
                <a:cs typeface="Arial MT"/>
              </a:rPr>
              <a:t>La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lògica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negoci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és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conjunt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reglas,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processos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càlculs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defineixen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el </a:t>
            </a:r>
            <a:r>
              <a:rPr sz="1500" dirty="0">
                <a:latin typeface="Arial MT"/>
                <a:cs typeface="Arial MT"/>
              </a:rPr>
              <a:t>que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fa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l’aplicació.</a:t>
            </a:r>
            <a:endParaRPr sz="1500">
              <a:latin typeface="Arial MT"/>
              <a:cs typeface="Arial MT"/>
            </a:endParaRPr>
          </a:p>
          <a:p>
            <a:pPr marL="926465" lvl="1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500" dirty="0">
                <a:latin typeface="Arial MT"/>
                <a:cs typeface="Arial MT"/>
              </a:rPr>
              <a:t>Són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exemples:</a:t>
            </a:r>
            <a:endParaRPr sz="1500">
              <a:latin typeface="Arial MT"/>
              <a:cs typeface="Arial MT"/>
            </a:endParaRPr>
          </a:p>
          <a:p>
            <a:pPr marL="1383665" lvl="2" indent="-418465">
              <a:lnSpc>
                <a:spcPct val="100000"/>
              </a:lnSpc>
              <a:spcBef>
                <a:spcPts val="270"/>
              </a:spcBef>
              <a:buFont typeface="MS PGothic"/>
              <a:buChar char="➢"/>
              <a:tabLst>
                <a:tab pos="1383665" algn="l"/>
              </a:tabLst>
            </a:pPr>
            <a:r>
              <a:rPr sz="1500" dirty="0">
                <a:latin typeface="Arial MT"/>
                <a:cs typeface="Arial MT"/>
              </a:rPr>
              <a:t>Si</a:t>
            </a:r>
            <a:r>
              <a:rPr sz="1500" spc="-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client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ha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comprat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més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100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340" dirty="0">
                <a:latin typeface="Arial MT"/>
                <a:cs typeface="Arial MT"/>
              </a:rPr>
              <a:t>€,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aplica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10%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descompte.</a:t>
            </a:r>
            <a:endParaRPr sz="1500">
              <a:latin typeface="Arial MT"/>
              <a:cs typeface="Arial MT"/>
            </a:endParaRPr>
          </a:p>
          <a:p>
            <a:pPr marL="1383665" lvl="2" indent="-418465">
              <a:lnSpc>
                <a:spcPct val="100000"/>
              </a:lnSpc>
              <a:spcBef>
                <a:spcPts val="270"/>
              </a:spcBef>
              <a:buFont typeface="MS PGothic"/>
              <a:buChar char="➢"/>
              <a:tabLst>
                <a:tab pos="1383665" algn="l"/>
              </a:tabLst>
            </a:pPr>
            <a:r>
              <a:rPr sz="1500" dirty="0">
                <a:latin typeface="Arial MT"/>
                <a:cs typeface="Arial MT"/>
              </a:rPr>
              <a:t>Només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usuaris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administradors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poden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accedir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certs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continguts.</a:t>
            </a:r>
            <a:endParaRPr sz="1500">
              <a:latin typeface="Arial MT"/>
              <a:cs typeface="Arial MT"/>
            </a:endParaRPr>
          </a:p>
          <a:p>
            <a:pPr lvl="2">
              <a:lnSpc>
                <a:spcPct val="100000"/>
              </a:lnSpc>
              <a:spcBef>
                <a:spcPts val="615"/>
              </a:spcBef>
              <a:buFont typeface="MS PGothic"/>
              <a:buChar char="➢"/>
            </a:pP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500" dirty="0">
                <a:latin typeface="Arial MT"/>
                <a:cs typeface="Arial MT"/>
              </a:rPr>
              <a:t>On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troba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lògica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negoci?</a:t>
            </a:r>
            <a:endParaRPr sz="1500">
              <a:latin typeface="Arial MT"/>
              <a:cs typeface="Arial MT"/>
            </a:endParaRPr>
          </a:p>
          <a:p>
            <a:pPr marL="926465" lvl="1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500" spc="-10" dirty="0">
                <a:latin typeface="Arial MT"/>
                <a:cs typeface="Arial MT"/>
              </a:rPr>
              <a:t>Normalment,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servidor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(per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exemple,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fitxers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50" dirty="0">
                <a:latin typeface="Arial MT"/>
                <a:cs typeface="Arial MT"/>
              </a:rPr>
              <a:t>PHP,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Python,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Java,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etc.).</a:t>
            </a:r>
            <a:endParaRPr sz="15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615"/>
              </a:spcBef>
              <a:buFont typeface="Arial MT"/>
              <a:buChar char="○"/>
            </a:pP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500" dirty="0">
                <a:latin typeface="Arial MT"/>
                <a:cs typeface="Arial MT"/>
              </a:rPr>
              <a:t>Exemple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regla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negoci:</a:t>
            </a:r>
            <a:endParaRPr sz="1500">
              <a:latin typeface="Arial MT"/>
              <a:cs typeface="Arial MT"/>
            </a:endParaRPr>
          </a:p>
          <a:p>
            <a:pPr marL="575310" marR="4269740" indent="-106045">
              <a:lnSpc>
                <a:spcPct val="114999"/>
              </a:lnSpc>
              <a:spcBef>
                <a:spcPts val="1200"/>
              </a:spcBef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function</a:t>
            </a:r>
            <a:r>
              <a:rPr sz="15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calculaDescompte($total)</a:t>
            </a:r>
            <a:r>
              <a:rPr sz="15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{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return</a:t>
            </a:r>
            <a:r>
              <a:rPr sz="15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$total</a:t>
            </a:r>
            <a:r>
              <a:rPr sz="15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&gt;</a:t>
            </a:r>
            <a:r>
              <a:rPr sz="15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100</a:t>
            </a:r>
            <a:r>
              <a:rPr sz="15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?</a:t>
            </a:r>
            <a:r>
              <a:rPr sz="15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10</a:t>
            </a:r>
            <a:r>
              <a:rPr sz="15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:</a:t>
            </a:r>
            <a:r>
              <a:rPr sz="15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25" dirty="0">
                <a:solidFill>
                  <a:srgbClr val="0000FF"/>
                </a:solidFill>
                <a:latin typeface="Arial MT"/>
                <a:cs typeface="Arial MT"/>
              </a:rPr>
              <a:t>0;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270"/>
              </a:spcBef>
            </a:pP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}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Introducció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1121230"/>
            <a:ext cx="6851650" cy="2509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latin typeface="Arial"/>
                <a:cs typeface="Arial"/>
              </a:rPr>
              <a:t>Conceptes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b="1" spc="-20" dirty="0">
                <a:latin typeface="Arial"/>
                <a:cs typeface="Arial"/>
              </a:rPr>
              <a:t>clau</a:t>
            </a:r>
            <a:endParaRPr sz="1500">
              <a:latin typeface="Arial"/>
              <a:cs typeface="Arial"/>
            </a:endParaRPr>
          </a:p>
          <a:p>
            <a:pPr marL="469265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sz="1500" dirty="0">
                <a:latin typeface="Arial MT"/>
                <a:cs typeface="Arial MT"/>
              </a:rPr>
              <a:t>Codi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barrejat:</a:t>
            </a:r>
            <a:endParaRPr sz="1500">
              <a:latin typeface="Arial MT"/>
              <a:cs typeface="Arial MT"/>
            </a:endParaRPr>
          </a:p>
          <a:p>
            <a:pPr marL="926465" lvl="1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500" dirty="0">
                <a:latin typeface="Arial MT"/>
                <a:cs typeface="Arial MT"/>
              </a:rPr>
              <a:t>HTML,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CSS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lògica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junts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mateix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fitxer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→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Difícil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mantenir.</a:t>
            </a:r>
            <a:endParaRPr sz="1500">
              <a:latin typeface="Arial MT"/>
              <a:cs typeface="Arial MT"/>
            </a:endParaRPr>
          </a:p>
          <a:p>
            <a:pPr marL="926465" lvl="1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500" dirty="0">
                <a:latin typeface="Arial MT"/>
                <a:cs typeface="Arial MT"/>
              </a:rPr>
              <a:t>Exemple</a:t>
            </a:r>
            <a:r>
              <a:rPr sz="1500" spc="-7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senzill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d’un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fragment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codi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barrejat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(HTML</a:t>
            </a:r>
            <a:r>
              <a:rPr sz="1500" spc="-9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+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PHP).</a:t>
            </a:r>
            <a:endParaRPr sz="15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615"/>
              </a:spcBef>
              <a:buFont typeface="Arial MT"/>
              <a:buChar char="○"/>
            </a:pP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500" dirty="0">
                <a:latin typeface="Arial MT"/>
                <a:cs typeface="Arial MT"/>
              </a:rPr>
              <a:t>Codi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separat:</a:t>
            </a:r>
            <a:endParaRPr sz="1500">
              <a:latin typeface="Arial MT"/>
              <a:cs typeface="Arial MT"/>
            </a:endParaRPr>
          </a:p>
          <a:p>
            <a:pPr marL="926465" lvl="1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500" dirty="0">
                <a:latin typeface="Arial MT"/>
                <a:cs typeface="Arial MT"/>
              </a:rPr>
              <a:t>Cada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responsabilitat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fitxer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mòdul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diferent.</a:t>
            </a:r>
            <a:endParaRPr sz="1500">
              <a:latin typeface="Arial MT"/>
              <a:cs typeface="Arial MT"/>
            </a:endParaRPr>
          </a:p>
          <a:p>
            <a:pPr marL="927100" marR="5080" lvl="1" indent="-344170">
              <a:lnSpc>
                <a:spcPct val="114999"/>
              </a:lnSpc>
              <a:buChar char="○"/>
              <a:tabLst>
                <a:tab pos="927100" algn="l"/>
              </a:tabLst>
            </a:pPr>
            <a:r>
              <a:rPr sz="1500" spc="-10" dirty="0">
                <a:latin typeface="Arial MT"/>
                <a:cs typeface="Arial MT"/>
              </a:rPr>
              <a:t>Introducció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bàsica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concepte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Model,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Vista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Controlador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(MVC)</a:t>
            </a:r>
            <a:r>
              <a:rPr sz="1500" spc="-50" dirty="0">
                <a:latin typeface="Arial MT"/>
                <a:cs typeface="Arial MT"/>
              </a:rPr>
              <a:t> → </a:t>
            </a:r>
            <a:r>
              <a:rPr sz="1500" spc="-10" dirty="0">
                <a:latin typeface="Arial MT"/>
                <a:cs typeface="Arial MT"/>
              </a:rPr>
              <a:t>Desenvolupat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més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endavant.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4645" y="2350000"/>
            <a:ext cx="3653790" cy="6019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Lògica</a:t>
            </a:r>
            <a:r>
              <a:rPr spc="-25" dirty="0"/>
              <a:t> </a:t>
            </a:r>
            <a:r>
              <a:rPr dirty="0"/>
              <a:t>de</a:t>
            </a:r>
            <a:r>
              <a:rPr spc="-15" dirty="0"/>
              <a:t> </a:t>
            </a:r>
            <a:r>
              <a:rPr spc="-10" dirty="0"/>
              <a:t>negoci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Lògica</a:t>
            </a:r>
            <a:r>
              <a:rPr spc="-25" dirty="0"/>
              <a:t> </a:t>
            </a:r>
            <a:r>
              <a:rPr dirty="0"/>
              <a:t>de</a:t>
            </a:r>
            <a:r>
              <a:rPr spc="-15" dirty="0"/>
              <a:t> </a:t>
            </a:r>
            <a:r>
              <a:rPr spc="-10" dirty="0"/>
              <a:t>negoci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1121230"/>
            <a:ext cx="7700009" cy="329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0" indent="-20955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22250" algn="l"/>
              </a:tabLst>
            </a:pPr>
            <a:r>
              <a:rPr sz="1500" b="1" dirty="0">
                <a:latin typeface="Arial"/>
                <a:cs typeface="Arial"/>
              </a:rPr>
              <a:t>Què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és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la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lògica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de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negoci?</a:t>
            </a:r>
            <a:endParaRPr sz="1500">
              <a:latin typeface="Arial"/>
              <a:cs typeface="Arial"/>
            </a:endParaRPr>
          </a:p>
          <a:p>
            <a:pPr marL="469265" lvl="1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sz="1500" spc="-10" dirty="0">
                <a:latin typeface="Arial MT"/>
                <a:cs typeface="Arial MT"/>
              </a:rPr>
              <a:t>Definició:</a:t>
            </a:r>
            <a:endParaRPr sz="1500">
              <a:latin typeface="Arial MT"/>
              <a:cs typeface="Arial MT"/>
            </a:endParaRPr>
          </a:p>
          <a:p>
            <a:pPr marL="927100" marR="5080" lvl="2" indent="-344170">
              <a:lnSpc>
                <a:spcPct val="114999"/>
              </a:lnSpc>
              <a:buChar char="○"/>
              <a:tabLst>
                <a:tab pos="927100" algn="l"/>
              </a:tabLst>
            </a:pPr>
            <a:r>
              <a:rPr sz="1500" dirty="0">
                <a:latin typeface="Arial MT"/>
                <a:cs typeface="Arial MT"/>
              </a:rPr>
              <a:t>És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conjunt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regles,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càlculs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processos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governen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funcionament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d’una </a:t>
            </a:r>
            <a:r>
              <a:rPr sz="1500" spc="-10" dirty="0">
                <a:latin typeface="Arial MT"/>
                <a:cs typeface="Arial MT"/>
              </a:rPr>
              <a:t>aplicació.</a:t>
            </a:r>
            <a:endParaRPr sz="1500">
              <a:latin typeface="Arial MT"/>
              <a:cs typeface="Arial MT"/>
            </a:endParaRPr>
          </a:p>
          <a:p>
            <a:pPr marL="926465" lvl="2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500" dirty="0">
                <a:latin typeface="Arial MT"/>
                <a:cs typeface="Arial MT"/>
              </a:rPr>
              <a:t>Decideix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què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cal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fer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base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unes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regles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preestablertes.</a:t>
            </a:r>
            <a:endParaRPr sz="1500">
              <a:latin typeface="Arial MT"/>
              <a:cs typeface="Arial MT"/>
            </a:endParaRPr>
          </a:p>
          <a:p>
            <a:pPr marL="926465" lvl="2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500" dirty="0">
                <a:latin typeface="Arial MT"/>
                <a:cs typeface="Arial MT"/>
              </a:rPr>
              <a:t>Separa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les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operacions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funcionals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interfície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visual.</a:t>
            </a:r>
            <a:endParaRPr sz="1500">
              <a:latin typeface="Arial MT"/>
              <a:cs typeface="Arial MT"/>
            </a:endParaRPr>
          </a:p>
          <a:p>
            <a:pPr marL="927100" marR="340360" lvl="2" indent="-344170">
              <a:lnSpc>
                <a:spcPct val="114999"/>
              </a:lnSpc>
              <a:buChar char="○"/>
              <a:tabLst>
                <a:tab pos="927100" algn="l"/>
              </a:tabLst>
            </a:pPr>
            <a:r>
              <a:rPr sz="1500" spc="-10" dirty="0">
                <a:latin typeface="Arial MT"/>
                <a:cs typeface="Arial MT"/>
              </a:rPr>
              <a:t>Determina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com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usuaris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interactuen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amb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sistema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quines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respostes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es </a:t>
            </a:r>
            <a:r>
              <a:rPr sz="1500" spc="-10" dirty="0">
                <a:latin typeface="Arial MT"/>
                <a:cs typeface="Arial MT"/>
              </a:rPr>
              <a:t>generen.</a:t>
            </a:r>
            <a:endParaRPr sz="1500">
              <a:latin typeface="Arial MT"/>
              <a:cs typeface="Arial MT"/>
            </a:endParaRPr>
          </a:p>
          <a:p>
            <a:pPr marL="926465" lvl="2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500" dirty="0">
                <a:latin typeface="Arial MT"/>
                <a:cs typeface="Arial MT"/>
              </a:rPr>
              <a:t>Per</a:t>
            </a:r>
            <a:r>
              <a:rPr sz="1500" spc="-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exemple,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una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botiga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online:</a:t>
            </a:r>
            <a:endParaRPr sz="1500">
              <a:latin typeface="Arial MT"/>
              <a:cs typeface="Arial MT"/>
            </a:endParaRPr>
          </a:p>
          <a:p>
            <a:pPr marL="1384300" marR="86360" lvl="3" indent="-344170">
              <a:lnSpc>
                <a:spcPct val="114999"/>
              </a:lnSpc>
              <a:buChar char="○"/>
              <a:tabLst>
                <a:tab pos="1384300" algn="l"/>
              </a:tabLst>
            </a:pPr>
            <a:r>
              <a:rPr sz="1500" dirty="0">
                <a:latin typeface="Arial MT"/>
                <a:cs typeface="Arial MT"/>
              </a:rPr>
              <a:t>Regla:</a:t>
            </a:r>
            <a:r>
              <a:rPr sz="1500" spc="-9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“Si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total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compra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supera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100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340" dirty="0">
                <a:latin typeface="Arial MT"/>
                <a:cs typeface="Arial MT"/>
              </a:rPr>
              <a:t>€,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aplica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descompte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del </a:t>
            </a:r>
            <a:r>
              <a:rPr sz="1500" spc="-10" dirty="0">
                <a:latin typeface="Arial MT"/>
                <a:cs typeface="Arial MT"/>
              </a:rPr>
              <a:t>10%.”</a:t>
            </a:r>
            <a:endParaRPr sz="1500">
              <a:latin typeface="Arial MT"/>
              <a:cs typeface="Arial MT"/>
            </a:endParaRPr>
          </a:p>
          <a:p>
            <a:pPr marL="1383665" lvl="3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1383665" algn="l"/>
              </a:tabLst>
            </a:pPr>
            <a:r>
              <a:rPr sz="1500" spc="-10" dirty="0">
                <a:latin typeface="Arial MT"/>
                <a:cs typeface="Arial MT"/>
              </a:rPr>
              <a:t>Processos: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Càlcul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preus,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gestió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d’inventari,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validació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pagaments.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Lògica</a:t>
            </a:r>
            <a:r>
              <a:rPr spc="-25" dirty="0"/>
              <a:t> </a:t>
            </a:r>
            <a:r>
              <a:rPr dirty="0"/>
              <a:t>de</a:t>
            </a:r>
            <a:r>
              <a:rPr spc="-15" dirty="0"/>
              <a:t> </a:t>
            </a:r>
            <a:r>
              <a:rPr spc="-10" dirty="0"/>
              <a:t>negoci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1121230"/>
            <a:ext cx="7892415" cy="3823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0" indent="-20955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22250" algn="l"/>
              </a:tabLst>
            </a:pPr>
            <a:r>
              <a:rPr sz="1500" b="1" dirty="0">
                <a:latin typeface="Arial"/>
                <a:cs typeface="Arial"/>
              </a:rPr>
              <a:t>Què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és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la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lògica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de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negoci?</a:t>
            </a:r>
            <a:endParaRPr sz="1500">
              <a:latin typeface="Arial"/>
              <a:cs typeface="Arial"/>
            </a:endParaRPr>
          </a:p>
          <a:p>
            <a:pPr marL="469265" lvl="1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sz="1500" dirty="0">
                <a:latin typeface="Arial MT"/>
                <a:cs typeface="Arial MT"/>
              </a:rPr>
              <a:t>Per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què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és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important?</a:t>
            </a:r>
            <a:endParaRPr sz="1500">
              <a:latin typeface="Arial MT"/>
              <a:cs typeface="Arial MT"/>
            </a:endParaRPr>
          </a:p>
          <a:p>
            <a:pPr marL="926465" lvl="2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500" spc="-10" dirty="0">
                <a:latin typeface="Arial MT"/>
                <a:cs typeface="Arial MT"/>
              </a:rPr>
              <a:t>Centralitza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funcionament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principal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l’aplicació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lloc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específic.</a:t>
            </a:r>
            <a:endParaRPr sz="1500">
              <a:latin typeface="Arial MT"/>
              <a:cs typeface="Arial MT"/>
            </a:endParaRPr>
          </a:p>
          <a:p>
            <a:pPr marL="927100" marR="216535" lvl="2" indent="-344170">
              <a:lnSpc>
                <a:spcPct val="114999"/>
              </a:lnSpc>
              <a:buChar char="○"/>
              <a:tabLst>
                <a:tab pos="927100" algn="l"/>
              </a:tabLst>
            </a:pPr>
            <a:r>
              <a:rPr sz="1500" dirty="0">
                <a:latin typeface="Arial MT"/>
                <a:cs typeface="Arial MT"/>
              </a:rPr>
              <a:t>Permet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mantenir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actualitzar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fàcilment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les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regles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del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negoci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sense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afectar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altres </a:t>
            </a:r>
            <a:r>
              <a:rPr sz="1500" dirty="0">
                <a:latin typeface="Arial MT"/>
                <a:cs typeface="Arial MT"/>
              </a:rPr>
              <a:t>parts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del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sistema.</a:t>
            </a:r>
            <a:endParaRPr sz="1500">
              <a:latin typeface="Arial MT"/>
              <a:cs typeface="Arial MT"/>
            </a:endParaRPr>
          </a:p>
          <a:p>
            <a:pPr lvl="2">
              <a:lnSpc>
                <a:spcPct val="100000"/>
              </a:lnSpc>
              <a:spcBef>
                <a:spcPts val="615"/>
              </a:spcBef>
              <a:buFont typeface="Arial MT"/>
              <a:buChar char="○"/>
            </a:pPr>
            <a:endParaRPr sz="1500">
              <a:latin typeface="Arial MT"/>
              <a:cs typeface="Arial MT"/>
            </a:endParaRPr>
          </a:p>
          <a:p>
            <a:pPr marL="469265" lvl="1" indent="-34353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500" spc="-10" dirty="0">
                <a:latin typeface="Arial MT"/>
                <a:cs typeface="Arial MT"/>
              </a:rPr>
              <a:t>Exemples:</a:t>
            </a:r>
            <a:endParaRPr sz="1500">
              <a:latin typeface="Arial MT"/>
              <a:cs typeface="Arial MT"/>
            </a:endParaRPr>
          </a:p>
          <a:p>
            <a:pPr marL="927100" marR="153670" lvl="2" indent="-344170">
              <a:lnSpc>
                <a:spcPct val="114999"/>
              </a:lnSpc>
              <a:buChar char="○"/>
              <a:tabLst>
                <a:tab pos="927100" algn="l"/>
              </a:tabLst>
            </a:pPr>
            <a:r>
              <a:rPr sz="1500" dirty="0">
                <a:latin typeface="Arial MT"/>
                <a:cs typeface="Arial MT"/>
              </a:rPr>
              <a:t>Regla</a:t>
            </a:r>
            <a:r>
              <a:rPr sz="1500" spc="-8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descompte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compra: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Si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client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compra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més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100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340" dirty="0">
                <a:latin typeface="Arial MT"/>
                <a:cs typeface="Arial MT"/>
              </a:rPr>
              <a:t>€,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aplica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un </a:t>
            </a:r>
            <a:r>
              <a:rPr sz="1500" dirty="0">
                <a:latin typeface="Arial MT"/>
                <a:cs typeface="Arial MT"/>
              </a:rPr>
              <a:t>10%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descompte.</a:t>
            </a:r>
            <a:endParaRPr sz="1500">
              <a:latin typeface="Arial MT"/>
              <a:cs typeface="Arial MT"/>
            </a:endParaRPr>
          </a:p>
          <a:p>
            <a:pPr marL="1383665" lvl="3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1383665" algn="l"/>
              </a:tabLst>
            </a:pPr>
            <a:r>
              <a:rPr sz="1500" spc="-10" dirty="0">
                <a:latin typeface="Arial MT"/>
                <a:cs typeface="Arial MT"/>
              </a:rPr>
              <a:t>Pseudocodi:</a:t>
            </a:r>
            <a:endParaRPr sz="1500">
              <a:latin typeface="Arial MT"/>
              <a:cs typeface="Arial MT"/>
            </a:endParaRPr>
          </a:p>
          <a:p>
            <a:pPr marL="1384300">
              <a:lnSpc>
                <a:spcPct val="100000"/>
              </a:lnSpc>
              <a:spcBef>
                <a:spcPts val="270"/>
              </a:spcBef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if</a:t>
            </a:r>
            <a:r>
              <a:rPr sz="15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totalCompra</a:t>
            </a:r>
            <a:r>
              <a:rPr sz="15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&gt;</a:t>
            </a:r>
            <a:r>
              <a:rPr sz="15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0000FF"/>
                </a:solidFill>
                <a:latin typeface="Arial MT"/>
                <a:cs typeface="Arial MT"/>
              </a:rPr>
              <a:t>100:</a:t>
            </a:r>
            <a:endParaRPr sz="1500">
              <a:latin typeface="Arial MT"/>
              <a:cs typeface="Arial MT"/>
            </a:endParaRPr>
          </a:p>
          <a:p>
            <a:pPr marL="1595120">
              <a:lnSpc>
                <a:spcPct val="100000"/>
              </a:lnSpc>
              <a:spcBef>
                <a:spcPts val="270"/>
              </a:spcBef>
            </a:pP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descompte</a:t>
            </a:r>
            <a:r>
              <a:rPr sz="15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5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totalCompra</a:t>
            </a:r>
            <a:r>
              <a:rPr sz="15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*</a:t>
            </a:r>
            <a:r>
              <a:rPr sz="1500" spc="-20" dirty="0">
                <a:solidFill>
                  <a:srgbClr val="0000FF"/>
                </a:solidFill>
                <a:latin typeface="Arial MT"/>
                <a:cs typeface="Arial MT"/>
              </a:rPr>
              <a:t> 0.10</a:t>
            </a:r>
            <a:endParaRPr sz="1500">
              <a:latin typeface="Arial MT"/>
              <a:cs typeface="Arial MT"/>
            </a:endParaRPr>
          </a:p>
          <a:p>
            <a:pPr marL="927100" marR="5080" lvl="2" indent="-344170">
              <a:lnSpc>
                <a:spcPct val="114999"/>
              </a:lnSpc>
              <a:buChar char="○"/>
              <a:tabLst>
                <a:tab pos="927100" algn="l"/>
              </a:tabLst>
            </a:pPr>
            <a:r>
              <a:rPr sz="1500" dirty="0">
                <a:latin typeface="Arial MT"/>
                <a:cs typeface="Arial MT"/>
              </a:rPr>
              <a:t>Control</a:t>
            </a:r>
            <a:r>
              <a:rPr sz="1500" spc="-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d’accés: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Permetre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només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certs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rols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(ex.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administrador)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puguin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accedir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continguts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protegits.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Lògica</a:t>
            </a:r>
            <a:r>
              <a:rPr spc="-25" dirty="0"/>
              <a:t> </a:t>
            </a:r>
            <a:r>
              <a:rPr dirty="0"/>
              <a:t>de</a:t>
            </a:r>
            <a:r>
              <a:rPr spc="-15" dirty="0"/>
              <a:t> </a:t>
            </a:r>
            <a:r>
              <a:rPr spc="-10" dirty="0"/>
              <a:t>negoci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1121230"/>
            <a:ext cx="7944484" cy="3713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0" indent="-20955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222250" algn="l"/>
              </a:tabLst>
            </a:pPr>
            <a:r>
              <a:rPr sz="1500" b="1" dirty="0">
                <a:latin typeface="Arial"/>
                <a:cs typeface="Arial"/>
              </a:rPr>
              <a:t>Per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què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està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en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el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servidor?</a:t>
            </a:r>
            <a:endParaRPr sz="1500">
              <a:latin typeface="Arial"/>
              <a:cs typeface="Arial"/>
            </a:endParaRPr>
          </a:p>
          <a:p>
            <a:pPr marL="12700" marR="335915">
              <a:lnSpc>
                <a:spcPct val="114999"/>
              </a:lnSpc>
              <a:spcBef>
                <a:spcPts val="1200"/>
              </a:spcBef>
            </a:pPr>
            <a:r>
              <a:rPr sz="1500" dirty="0">
                <a:latin typeface="Arial MT"/>
                <a:cs typeface="Arial MT"/>
              </a:rPr>
              <a:t>La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lògica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negoci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sol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implementar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servidor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diverses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raons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fonamentals,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que </a:t>
            </a:r>
            <a:r>
              <a:rPr sz="1500" dirty="0">
                <a:latin typeface="Arial MT"/>
                <a:cs typeface="Arial MT"/>
              </a:rPr>
              <a:t>milloren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tant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seguretat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com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funcionalitat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l'aplicació.</a:t>
            </a:r>
            <a:r>
              <a:rPr sz="1500" spc="-9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Aquí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tens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detall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dels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motius principals:</a:t>
            </a:r>
            <a:endParaRPr sz="1500">
              <a:latin typeface="Arial MT"/>
              <a:cs typeface="Arial MT"/>
            </a:endParaRPr>
          </a:p>
          <a:p>
            <a:pPr marL="469265" lvl="1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sz="1500" spc="-10" dirty="0">
                <a:latin typeface="Arial MT"/>
                <a:cs typeface="Arial MT"/>
              </a:rPr>
              <a:t>Seguretat</a:t>
            </a:r>
            <a:endParaRPr sz="1500">
              <a:latin typeface="Arial MT"/>
              <a:cs typeface="Arial MT"/>
            </a:endParaRPr>
          </a:p>
          <a:p>
            <a:pPr marL="927100" marR="323850" lvl="2" indent="-344170">
              <a:lnSpc>
                <a:spcPct val="114999"/>
              </a:lnSpc>
              <a:buChar char="○"/>
              <a:tabLst>
                <a:tab pos="927100" algn="l"/>
              </a:tabLst>
            </a:pPr>
            <a:r>
              <a:rPr sz="1500" spc="-10" dirty="0">
                <a:latin typeface="Arial MT"/>
                <a:cs typeface="Arial MT"/>
              </a:rPr>
              <a:t>Protecció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contra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manipulacions: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Si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les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regles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negoci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(descomptes,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permisos </a:t>
            </a:r>
            <a:r>
              <a:rPr sz="1500" dirty="0">
                <a:latin typeface="Arial MT"/>
                <a:cs typeface="Arial MT"/>
              </a:rPr>
              <a:t>d'accés,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càlculs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crítics)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estiguessin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client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(per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exemple,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JavaScript),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els </a:t>
            </a:r>
            <a:r>
              <a:rPr sz="1500" dirty="0">
                <a:latin typeface="Arial MT"/>
                <a:cs typeface="Arial MT"/>
              </a:rPr>
              <a:t>usuaris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podrien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modificar-</a:t>
            </a:r>
            <a:r>
              <a:rPr sz="1500" dirty="0">
                <a:latin typeface="Arial MT"/>
                <a:cs typeface="Arial MT"/>
              </a:rPr>
              <a:t>les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fàcilment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manipulant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codi.</a:t>
            </a:r>
            <a:endParaRPr sz="1500">
              <a:latin typeface="Arial MT"/>
              <a:cs typeface="Arial MT"/>
            </a:endParaRPr>
          </a:p>
          <a:p>
            <a:pPr marL="1384300" marR="5080" lvl="3" indent="-344170">
              <a:lnSpc>
                <a:spcPct val="114999"/>
              </a:lnSpc>
              <a:buChar char="○"/>
              <a:tabLst>
                <a:tab pos="1384300" algn="l"/>
              </a:tabLst>
            </a:pPr>
            <a:r>
              <a:rPr sz="1500" dirty="0">
                <a:latin typeface="Arial MT"/>
                <a:cs typeface="Arial MT"/>
              </a:rPr>
              <a:t>Exemple: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descompte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aplicat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incorrectament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usuari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modifica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35" dirty="0">
                <a:latin typeface="Arial MT"/>
                <a:cs typeface="Arial MT"/>
              </a:rPr>
              <a:t>un </a:t>
            </a:r>
            <a:r>
              <a:rPr sz="1500" spc="-10" dirty="0">
                <a:latin typeface="Arial MT"/>
                <a:cs typeface="Arial MT"/>
              </a:rPr>
              <a:t>paràmetre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una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sol·licitud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HTTP.</a:t>
            </a:r>
            <a:endParaRPr sz="1500">
              <a:latin typeface="Arial MT"/>
              <a:cs typeface="Arial MT"/>
            </a:endParaRPr>
          </a:p>
          <a:p>
            <a:pPr lvl="3">
              <a:lnSpc>
                <a:spcPct val="100000"/>
              </a:lnSpc>
              <a:spcBef>
                <a:spcPts val="345"/>
              </a:spcBef>
              <a:buFont typeface="Arial MT"/>
              <a:buChar char="○"/>
            </a:pPr>
            <a:endParaRPr sz="1500">
              <a:latin typeface="Arial MT"/>
              <a:cs typeface="Arial MT"/>
            </a:endParaRPr>
          </a:p>
          <a:p>
            <a:pPr marL="927100" marR="311150" lvl="2" indent="-344170">
              <a:lnSpc>
                <a:spcPct val="114999"/>
              </a:lnSpc>
              <a:buChar char="○"/>
              <a:tabLst>
                <a:tab pos="927100" algn="l"/>
              </a:tabLst>
            </a:pPr>
            <a:r>
              <a:rPr sz="1500" dirty="0">
                <a:latin typeface="Arial MT"/>
                <a:cs typeface="Arial MT"/>
              </a:rPr>
              <a:t>Control</a:t>
            </a:r>
            <a:r>
              <a:rPr sz="1500" spc="-7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centralitzat:</a:t>
            </a:r>
            <a:r>
              <a:rPr sz="1500" spc="-9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servidor,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les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regles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poden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controlar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actualitzar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sense exposar-</a:t>
            </a:r>
            <a:r>
              <a:rPr sz="1500" dirty="0">
                <a:latin typeface="Arial MT"/>
                <a:cs typeface="Arial MT"/>
              </a:rPr>
              <a:t>les</a:t>
            </a:r>
            <a:r>
              <a:rPr sz="1500" spc="-20" dirty="0">
                <a:latin typeface="Arial MT"/>
                <a:cs typeface="Arial MT"/>
              </a:rPr>
              <a:t> públicament.</a:t>
            </a:r>
            <a:r>
              <a:rPr sz="1500" spc="-8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Això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minimitza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risc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d'abusos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</a:t>
            </a:r>
            <a:r>
              <a:rPr sz="1500" spc="-10" dirty="0">
                <a:latin typeface="Arial MT"/>
                <a:cs typeface="Arial MT"/>
              </a:rPr>
              <a:t> errors.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Lògica</a:t>
            </a:r>
            <a:r>
              <a:rPr spc="-25" dirty="0"/>
              <a:t> </a:t>
            </a:r>
            <a:r>
              <a:rPr dirty="0"/>
              <a:t>de</a:t>
            </a:r>
            <a:r>
              <a:rPr spc="-15" dirty="0"/>
              <a:t> </a:t>
            </a:r>
            <a:r>
              <a:rPr spc="-10" dirty="0"/>
              <a:t>negoci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1121230"/>
            <a:ext cx="7920990" cy="329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0" indent="-20955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222250" algn="l"/>
              </a:tabLst>
            </a:pPr>
            <a:r>
              <a:rPr sz="1500" b="1" dirty="0">
                <a:latin typeface="Arial"/>
                <a:cs typeface="Arial"/>
              </a:rPr>
              <a:t>Per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què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està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en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el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servidor?</a:t>
            </a:r>
            <a:endParaRPr sz="1500">
              <a:latin typeface="Arial"/>
              <a:cs typeface="Arial"/>
            </a:endParaRPr>
          </a:p>
          <a:p>
            <a:pPr marL="469265" lvl="1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sz="1500" spc="-10" dirty="0">
                <a:latin typeface="Arial MT"/>
                <a:cs typeface="Arial MT"/>
              </a:rPr>
              <a:t>Reutilització:</a:t>
            </a:r>
            <a:endParaRPr sz="1500">
              <a:latin typeface="Arial MT"/>
              <a:cs typeface="Arial MT"/>
            </a:endParaRPr>
          </a:p>
          <a:p>
            <a:pPr marL="927100" marR="405130" lvl="2" indent="-344170">
              <a:lnSpc>
                <a:spcPct val="114999"/>
              </a:lnSpc>
              <a:buChar char="○"/>
              <a:tabLst>
                <a:tab pos="927100" algn="l"/>
              </a:tabLst>
            </a:pPr>
            <a:r>
              <a:rPr sz="1500" spc="-20" dirty="0">
                <a:latin typeface="Arial MT"/>
                <a:cs typeface="Arial MT"/>
              </a:rPr>
              <a:t>Multi-</a:t>
            </a:r>
            <a:r>
              <a:rPr sz="1500" spc="-10" dirty="0">
                <a:latin typeface="Arial MT"/>
                <a:cs typeface="Arial MT"/>
              </a:rPr>
              <a:t>plataforma: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Quan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lògica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negoci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està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servidor,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pot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ser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compartida </a:t>
            </a:r>
            <a:r>
              <a:rPr sz="1500" dirty="0">
                <a:latin typeface="Arial MT"/>
                <a:cs typeface="Arial MT"/>
              </a:rPr>
              <a:t>entre</a:t>
            </a:r>
            <a:r>
              <a:rPr sz="1500" spc="-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diferents</a:t>
            </a:r>
            <a:r>
              <a:rPr sz="1500" spc="-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interfícies</a:t>
            </a:r>
            <a:r>
              <a:rPr sz="1500" spc="-6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d'usuari:</a:t>
            </a:r>
            <a:endParaRPr sz="1500">
              <a:latin typeface="Arial MT"/>
              <a:cs typeface="Arial MT"/>
            </a:endParaRPr>
          </a:p>
          <a:p>
            <a:pPr marL="1383665" lvl="3" indent="-418465">
              <a:lnSpc>
                <a:spcPct val="100000"/>
              </a:lnSpc>
              <a:spcBef>
                <a:spcPts val="270"/>
              </a:spcBef>
              <a:buFont typeface="MS PGothic"/>
              <a:buChar char="➢"/>
              <a:tabLst>
                <a:tab pos="1383665" algn="l"/>
              </a:tabLst>
            </a:pPr>
            <a:r>
              <a:rPr sz="1500" dirty="0">
                <a:latin typeface="Arial MT"/>
                <a:cs typeface="Arial MT"/>
              </a:rPr>
              <a:t>Aplicacions</a:t>
            </a:r>
            <a:r>
              <a:rPr sz="1500" spc="-85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web.</a:t>
            </a:r>
            <a:endParaRPr sz="1500">
              <a:latin typeface="Arial MT"/>
              <a:cs typeface="Arial MT"/>
            </a:endParaRPr>
          </a:p>
          <a:p>
            <a:pPr marL="1383665" lvl="3" indent="-418465">
              <a:lnSpc>
                <a:spcPct val="100000"/>
              </a:lnSpc>
              <a:spcBef>
                <a:spcPts val="270"/>
              </a:spcBef>
              <a:buFont typeface="MS PGothic"/>
              <a:buChar char="➢"/>
              <a:tabLst>
                <a:tab pos="1383665" algn="l"/>
              </a:tabLst>
            </a:pPr>
            <a:r>
              <a:rPr sz="1500" dirty="0">
                <a:latin typeface="Arial MT"/>
                <a:cs typeface="Arial MT"/>
              </a:rPr>
              <a:t>Aplicacions</a:t>
            </a:r>
            <a:r>
              <a:rPr sz="1500" spc="-8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mòbils.</a:t>
            </a:r>
            <a:endParaRPr sz="1500">
              <a:latin typeface="Arial MT"/>
              <a:cs typeface="Arial MT"/>
            </a:endParaRPr>
          </a:p>
          <a:p>
            <a:pPr marL="1383665" lvl="3" indent="-418465">
              <a:lnSpc>
                <a:spcPct val="100000"/>
              </a:lnSpc>
              <a:spcBef>
                <a:spcPts val="270"/>
              </a:spcBef>
              <a:buFont typeface="MS PGothic"/>
              <a:buChar char="➢"/>
              <a:tabLst>
                <a:tab pos="1383665" algn="l"/>
              </a:tabLst>
            </a:pPr>
            <a:r>
              <a:rPr sz="1500" dirty="0">
                <a:latin typeface="Arial MT"/>
                <a:cs typeface="Arial MT"/>
              </a:rPr>
              <a:t>APIs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serveis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externs.</a:t>
            </a:r>
            <a:endParaRPr sz="1500">
              <a:latin typeface="Arial MT"/>
              <a:cs typeface="Arial MT"/>
            </a:endParaRPr>
          </a:p>
          <a:p>
            <a:pPr marL="1384300" marR="5080" lvl="3" indent="-419100">
              <a:lnSpc>
                <a:spcPct val="114999"/>
              </a:lnSpc>
              <a:buFont typeface="MS PGothic"/>
              <a:buChar char="➢"/>
              <a:tabLst>
                <a:tab pos="1384300" algn="l"/>
              </a:tabLst>
            </a:pPr>
            <a:r>
              <a:rPr sz="1500" dirty="0">
                <a:latin typeface="Arial MT"/>
                <a:cs typeface="Arial MT"/>
              </a:rPr>
              <a:t>Exemple: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sistema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gestió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comandes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s'utilitza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tant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des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d'una </a:t>
            </a:r>
            <a:r>
              <a:rPr sz="1500" dirty="0">
                <a:latin typeface="Arial MT"/>
                <a:cs typeface="Arial MT"/>
              </a:rPr>
              <a:t>pàgina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web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com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d'una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app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mòbil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pot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fer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servir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mateixa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lògica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càlcul </a:t>
            </a:r>
            <a:r>
              <a:rPr sz="1500" dirty="0">
                <a:latin typeface="Arial MT"/>
                <a:cs typeface="Arial MT"/>
              </a:rPr>
              <a:t>d'impostos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gestió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d'inventari.</a:t>
            </a:r>
            <a:endParaRPr sz="1500">
              <a:latin typeface="Arial MT"/>
              <a:cs typeface="Arial MT"/>
            </a:endParaRPr>
          </a:p>
          <a:p>
            <a:pPr marL="927100" marR="330835" lvl="2" indent="-344170">
              <a:lnSpc>
                <a:spcPct val="114999"/>
              </a:lnSpc>
              <a:buChar char="○"/>
              <a:tabLst>
                <a:tab pos="927100" algn="l"/>
              </a:tabLst>
            </a:pPr>
            <a:r>
              <a:rPr sz="1500" spc="-10" dirty="0">
                <a:latin typeface="Arial MT"/>
                <a:cs typeface="Arial MT"/>
              </a:rPr>
              <a:t>Evolutius: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Quan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lògica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s'actualitza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servidor,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totes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les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interfícies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d'usuari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es </a:t>
            </a:r>
            <a:r>
              <a:rPr sz="1500" spc="-10" dirty="0">
                <a:latin typeface="Arial MT"/>
                <a:cs typeface="Arial MT"/>
              </a:rPr>
              <a:t>beneficien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del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canvi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automàticament.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Definició</a:t>
            </a:r>
            <a:r>
              <a:rPr spc="-15" dirty="0"/>
              <a:t> </a:t>
            </a:r>
            <a:r>
              <a:rPr dirty="0"/>
              <a:t>i</a:t>
            </a:r>
            <a:r>
              <a:rPr spc="-15" dirty="0"/>
              <a:t> </a:t>
            </a:r>
            <a:r>
              <a:rPr dirty="0"/>
              <a:t>característiques</a:t>
            </a:r>
            <a:r>
              <a:rPr spc="-5" dirty="0"/>
              <a:t> </a:t>
            </a:r>
            <a:r>
              <a:rPr spc="-10" dirty="0"/>
              <a:t>principals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968830"/>
            <a:ext cx="7838440" cy="3077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Què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és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la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generació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dinàmica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de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pàgines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spc="-20" dirty="0">
                <a:latin typeface="Arial"/>
                <a:cs typeface="Arial"/>
              </a:rPr>
              <a:t>web?</a:t>
            </a:r>
            <a:endParaRPr sz="1500">
              <a:latin typeface="Arial"/>
              <a:cs typeface="Arial"/>
            </a:endParaRPr>
          </a:p>
          <a:p>
            <a:pPr marL="469900" marR="5080" indent="-344170">
              <a:lnSpc>
                <a:spcPct val="114999"/>
              </a:lnSpc>
              <a:spcBef>
                <a:spcPts val="1200"/>
              </a:spcBef>
              <a:buChar char="●"/>
              <a:tabLst>
                <a:tab pos="469900" algn="l"/>
              </a:tabLst>
            </a:pPr>
            <a:r>
              <a:rPr sz="1500" dirty="0">
                <a:latin typeface="Arial MT"/>
                <a:cs typeface="Arial MT"/>
              </a:rPr>
              <a:t>Consisteix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creació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contingut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personalitzat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adaptat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moment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d'accés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part </a:t>
            </a:r>
            <a:r>
              <a:rPr sz="1500" dirty="0">
                <a:latin typeface="Arial MT"/>
                <a:cs typeface="Arial MT"/>
              </a:rPr>
              <a:t>d'un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usuari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funció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dades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actualitzades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esdeveniments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temps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real.</a:t>
            </a:r>
            <a:endParaRPr sz="1500">
              <a:latin typeface="Arial MT"/>
              <a:cs typeface="Arial MT"/>
            </a:endParaRPr>
          </a:p>
          <a:p>
            <a:pPr marL="469900" marR="43180" indent="-344170">
              <a:lnSpc>
                <a:spcPct val="114999"/>
              </a:lnSpc>
              <a:buChar char="●"/>
              <a:tabLst>
                <a:tab pos="469900" algn="l"/>
              </a:tabLst>
            </a:pPr>
            <a:r>
              <a:rPr sz="1500" dirty="0">
                <a:latin typeface="Arial MT"/>
                <a:cs typeface="Arial MT"/>
              </a:rPr>
              <a:t>A</a:t>
            </a:r>
            <a:r>
              <a:rPr sz="1500" spc="-10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diferència</a:t>
            </a:r>
            <a:r>
              <a:rPr sz="1500" spc="-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les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pàgines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estàtiques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(HTML</a:t>
            </a:r>
            <a:r>
              <a:rPr sz="1500" spc="-9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pur),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les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dinàmiques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utilitzen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llenguatges </a:t>
            </a:r>
            <a:r>
              <a:rPr sz="1500" dirty="0">
                <a:latin typeface="Arial MT"/>
                <a:cs typeface="Arial MT"/>
              </a:rPr>
              <a:t>com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PHP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Python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generar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contingut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temps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real.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1500" b="1" spc="-10" dirty="0">
                <a:latin typeface="Arial"/>
                <a:cs typeface="Arial"/>
              </a:rPr>
              <a:t>Característiques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principals:</a:t>
            </a:r>
            <a:endParaRPr sz="1500">
              <a:latin typeface="Arial"/>
              <a:cs typeface="Arial"/>
            </a:endParaRPr>
          </a:p>
          <a:p>
            <a:pPr marL="469265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sz="1500" spc="-10" dirty="0">
                <a:latin typeface="Arial MT"/>
                <a:cs typeface="Arial MT"/>
              </a:rPr>
              <a:t>Interacció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amb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bases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dades.</a:t>
            </a: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spcBef>
                <a:spcPts val="270"/>
              </a:spcBef>
              <a:buChar char="●"/>
              <a:tabLst>
                <a:tab pos="469265" algn="l"/>
              </a:tabLst>
            </a:pPr>
            <a:r>
              <a:rPr sz="1500" spc="-10" dirty="0">
                <a:latin typeface="Arial MT"/>
                <a:cs typeface="Arial MT"/>
              </a:rPr>
              <a:t>Capacitat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d'adaptar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contingut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l'usuari.</a:t>
            </a: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spcBef>
                <a:spcPts val="270"/>
              </a:spcBef>
              <a:buChar char="●"/>
              <a:tabLst>
                <a:tab pos="469265" algn="l"/>
              </a:tabLst>
            </a:pPr>
            <a:r>
              <a:rPr sz="1500" spc="-10" dirty="0">
                <a:latin typeface="Arial MT"/>
                <a:cs typeface="Arial MT"/>
              </a:rPr>
              <a:t>Processament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formularis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entrada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d'usuari.</a:t>
            </a: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spcBef>
                <a:spcPts val="270"/>
              </a:spcBef>
              <a:buChar char="●"/>
              <a:tabLst>
                <a:tab pos="469265" algn="l"/>
              </a:tabLst>
            </a:pPr>
            <a:r>
              <a:rPr sz="1500" spc="-10" dirty="0">
                <a:latin typeface="Arial MT"/>
                <a:cs typeface="Arial MT"/>
              </a:rPr>
              <a:t>Integració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amb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altres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serveis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com</a:t>
            </a:r>
            <a:r>
              <a:rPr sz="1500" spc="-9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API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plataformes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tercers.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Lògica</a:t>
            </a:r>
            <a:r>
              <a:rPr spc="-25" dirty="0"/>
              <a:t> </a:t>
            </a:r>
            <a:r>
              <a:rPr dirty="0"/>
              <a:t>de</a:t>
            </a:r>
            <a:r>
              <a:rPr spc="-15" dirty="0"/>
              <a:t> </a:t>
            </a:r>
            <a:r>
              <a:rPr spc="-10" dirty="0"/>
              <a:t>negoci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1121230"/>
            <a:ext cx="7911465" cy="3823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0" indent="-20955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222250" algn="l"/>
              </a:tabLst>
            </a:pPr>
            <a:r>
              <a:rPr sz="1500" b="1" dirty="0">
                <a:latin typeface="Arial"/>
                <a:cs typeface="Arial"/>
              </a:rPr>
              <a:t>Per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què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està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en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el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servidor?</a:t>
            </a:r>
            <a:endParaRPr sz="1500">
              <a:latin typeface="Arial"/>
              <a:cs typeface="Arial"/>
            </a:endParaRPr>
          </a:p>
          <a:p>
            <a:pPr marL="469265" lvl="1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sz="1500" spc="-10" dirty="0">
                <a:latin typeface="Arial MT"/>
                <a:cs typeface="Arial MT"/>
              </a:rPr>
              <a:t>Capacitat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processament:</a:t>
            </a:r>
            <a:endParaRPr sz="1500">
              <a:latin typeface="Arial MT"/>
              <a:cs typeface="Arial MT"/>
            </a:endParaRPr>
          </a:p>
          <a:p>
            <a:pPr marL="927100" marR="361315" lvl="2" indent="-344170">
              <a:lnSpc>
                <a:spcPct val="114999"/>
              </a:lnSpc>
              <a:buChar char="○"/>
              <a:tabLst>
                <a:tab pos="927100" algn="l"/>
              </a:tabLst>
            </a:pPr>
            <a:r>
              <a:rPr sz="1500" dirty="0">
                <a:latin typeface="Arial MT"/>
                <a:cs typeface="Arial MT"/>
              </a:rPr>
              <a:t>Execució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més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potent: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servidors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tenen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més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capacitat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executar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càlculs </a:t>
            </a:r>
            <a:r>
              <a:rPr sz="1500" dirty="0">
                <a:latin typeface="Arial MT"/>
                <a:cs typeface="Arial MT"/>
              </a:rPr>
              <a:t>complexos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gestionar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grans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volums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dades,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cosa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seria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problemàtica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al </a:t>
            </a:r>
            <a:r>
              <a:rPr sz="1500" dirty="0">
                <a:latin typeface="Arial MT"/>
                <a:cs typeface="Arial MT"/>
              </a:rPr>
              <a:t>client,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especialment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dispositius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mòbils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amb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menys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recursos.</a:t>
            </a:r>
            <a:endParaRPr sz="1500">
              <a:latin typeface="Arial MT"/>
              <a:cs typeface="Arial MT"/>
            </a:endParaRPr>
          </a:p>
          <a:p>
            <a:pPr marL="927100" marR="140335" lvl="2" indent="-344170">
              <a:lnSpc>
                <a:spcPct val="114999"/>
              </a:lnSpc>
              <a:buChar char="○"/>
              <a:tabLst>
                <a:tab pos="927100" algn="l"/>
              </a:tabLst>
            </a:pPr>
            <a:r>
              <a:rPr sz="1500" dirty="0">
                <a:latin typeface="Arial MT"/>
                <a:cs typeface="Arial MT"/>
              </a:rPr>
              <a:t>Gestió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d’operacions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crítiques: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Operacions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com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accedir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bases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dades,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validar credencials,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executar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processos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massius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s'executen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servidor</a:t>
            </a:r>
            <a:endParaRPr sz="1500">
              <a:latin typeface="Arial MT"/>
              <a:cs typeface="Arial MT"/>
            </a:endParaRPr>
          </a:p>
          <a:p>
            <a:pPr lvl="2">
              <a:lnSpc>
                <a:spcPct val="100000"/>
              </a:lnSpc>
              <a:spcBef>
                <a:spcPts val="615"/>
              </a:spcBef>
              <a:buFont typeface="Arial MT"/>
              <a:buChar char="○"/>
            </a:pPr>
            <a:endParaRPr sz="1500">
              <a:latin typeface="Arial MT"/>
              <a:cs typeface="Arial MT"/>
            </a:endParaRPr>
          </a:p>
          <a:p>
            <a:pPr marL="469265" lvl="1" indent="-34353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500" spc="-10" dirty="0">
                <a:latin typeface="Arial MT"/>
                <a:cs typeface="Arial MT"/>
              </a:rPr>
              <a:t>Consistència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dels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resultats</a:t>
            </a:r>
            <a:endParaRPr sz="1500">
              <a:latin typeface="Arial MT"/>
              <a:cs typeface="Arial MT"/>
            </a:endParaRPr>
          </a:p>
          <a:p>
            <a:pPr marL="927100" marR="5080" lvl="2" indent="-344170">
              <a:lnSpc>
                <a:spcPct val="114999"/>
              </a:lnSpc>
              <a:buChar char="○"/>
              <a:tabLst>
                <a:tab pos="927100" algn="l"/>
              </a:tabLst>
            </a:pPr>
            <a:r>
              <a:rPr sz="1500" spc="-10" dirty="0">
                <a:latin typeface="Arial MT"/>
                <a:cs typeface="Arial MT"/>
              </a:rPr>
              <a:t>Unificació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regles: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Les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regles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aplicades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servidor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garanteixen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tothom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rebi</a:t>
            </a:r>
            <a:r>
              <a:rPr sz="1500" spc="5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10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mateix</a:t>
            </a:r>
            <a:r>
              <a:rPr sz="1500" spc="-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resultat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davant</a:t>
            </a:r>
            <a:r>
              <a:rPr sz="1500" spc="-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d’una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mateixa</a:t>
            </a:r>
            <a:r>
              <a:rPr sz="1500" spc="-6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sol·licitud.</a:t>
            </a:r>
            <a:r>
              <a:rPr sz="1500" spc="-9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Això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elimina</a:t>
            </a:r>
            <a:r>
              <a:rPr sz="1500" spc="-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discrepàncies</a:t>
            </a:r>
            <a:r>
              <a:rPr sz="1500" spc="-6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entre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pot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fer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client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altre.</a:t>
            </a:r>
            <a:endParaRPr sz="1500">
              <a:latin typeface="Arial MT"/>
              <a:cs typeface="Arial MT"/>
            </a:endParaRPr>
          </a:p>
          <a:p>
            <a:pPr marL="1384300" marR="375920" lvl="3" indent="-419100">
              <a:lnSpc>
                <a:spcPct val="114999"/>
              </a:lnSpc>
              <a:buFont typeface="MS PGothic"/>
              <a:buChar char="➢"/>
              <a:tabLst>
                <a:tab pos="1384300" algn="l"/>
              </a:tabLst>
            </a:pPr>
            <a:r>
              <a:rPr sz="1500" dirty="0">
                <a:latin typeface="Arial MT"/>
                <a:cs typeface="Arial MT"/>
              </a:rPr>
              <a:t>Exemple: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Els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preus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d'una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botiga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online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poden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variar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perquè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usuari </a:t>
            </a:r>
            <a:r>
              <a:rPr sz="1500" dirty="0">
                <a:latin typeface="Arial MT"/>
                <a:cs typeface="Arial MT"/>
              </a:rPr>
              <a:t>tingui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versió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antiga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del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codi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client.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Lògica</a:t>
            </a:r>
            <a:r>
              <a:rPr spc="-25" dirty="0"/>
              <a:t> </a:t>
            </a:r>
            <a:r>
              <a:rPr dirty="0"/>
              <a:t>de</a:t>
            </a:r>
            <a:r>
              <a:rPr spc="-15" dirty="0"/>
              <a:t> </a:t>
            </a:r>
            <a:r>
              <a:rPr spc="-10" dirty="0"/>
              <a:t>negoci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1121230"/>
            <a:ext cx="7967980" cy="35610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0" indent="-209550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222250" algn="l"/>
              </a:tabLst>
            </a:pPr>
            <a:r>
              <a:rPr sz="1500" b="1" dirty="0">
                <a:latin typeface="Arial"/>
                <a:cs typeface="Arial"/>
              </a:rPr>
              <a:t>Relació</a:t>
            </a:r>
            <a:r>
              <a:rPr sz="1500" b="1" spc="-4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amb</a:t>
            </a:r>
            <a:r>
              <a:rPr sz="1500" b="1" spc="-4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la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resta</a:t>
            </a:r>
            <a:r>
              <a:rPr sz="1500" b="1" spc="-4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de</a:t>
            </a:r>
            <a:r>
              <a:rPr sz="1500" b="1" spc="-45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l’aplicació</a:t>
            </a:r>
            <a:endParaRPr sz="1500">
              <a:latin typeface="Arial"/>
              <a:cs typeface="Arial"/>
            </a:endParaRPr>
          </a:p>
          <a:p>
            <a:pPr marL="469265" lvl="1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sz="1500" dirty="0">
                <a:latin typeface="Arial MT"/>
                <a:cs typeface="Arial MT"/>
              </a:rPr>
              <a:t>Relació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amb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les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altres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capes:</a:t>
            </a:r>
            <a:endParaRPr sz="1500">
              <a:latin typeface="Arial MT"/>
              <a:cs typeface="Arial MT"/>
            </a:endParaRPr>
          </a:p>
          <a:p>
            <a:pPr marL="926465" lvl="2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500" spc="-10" dirty="0">
                <a:latin typeface="Arial MT"/>
                <a:cs typeface="Arial MT"/>
              </a:rPr>
              <a:t>Vista</a:t>
            </a:r>
            <a:endParaRPr sz="1500">
              <a:latin typeface="Arial MT"/>
              <a:cs typeface="Arial MT"/>
            </a:endParaRPr>
          </a:p>
          <a:p>
            <a:pPr marL="1383665" lvl="3" indent="-418465">
              <a:lnSpc>
                <a:spcPct val="100000"/>
              </a:lnSpc>
              <a:spcBef>
                <a:spcPts val="270"/>
              </a:spcBef>
              <a:buFont typeface="MS PGothic"/>
              <a:buChar char="➢"/>
              <a:tabLst>
                <a:tab pos="1383665" algn="l"/>
              </a:tabLst>
            </a:pPr>
            <a:r>
              <a:rPr sz="1500" dirty="0">
                <a:latin typeface="Arial MT"/>
                <a:cs typeface="Arial MT"/>
              </a:rPr>
              <a:t>Rep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les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accions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l’usuari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(formularis,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clics,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etc.)</a:t>
            </a:r>
            <a:endParaRPr sz="1500">
              <a:latin typeface="Arial MT"/>
              <a:cs typeface="Arial MT"/>
            </a:endParaRPr>
          </a:p>
          <a:p>
            <a:pPr marL="1384300" marR="74930" lvl="3" indent="-419100">
              <a:lnSpc>
                <a:spcPct val="114999"/>
              </a:lnSpc>
              <a:buFont typeface="MS PGothic"/>
              <a:buChar char="➢"/>
              <a:tabLst>
                <a:tab pos="1384300" algn="l"/>
              </a:tabLst>
            </a:pPr>
            <a:r>
              <a:rPr sz="1500" dirty="0">
                <a:latin typeface="Arial MT"/>
                <a:cs typeface="Arial MT"/>
              </a:rPr>
              <a:t>Mostra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resultats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provinents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lògica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negoci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(p.ex.,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"Descompte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aplicat: 10%")</a:t>
            </a:r>
            <a:endParaRPr sz="1500">
              <a:latin typeface="Arial MT"/>
              <a:cs typeface="Arial MT"/>
            </a:endParaRPr>
          </a:p>
          <a:p>
            <a:pPr marL="926465" lvl="2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500" spc="-10" dirty="0">
                <a:latin typeface="Arial MT"/>
                <a:cs typeface="Arial MT"/>
              </a:rPr>
              <a:t>Controlador</a:t>
            </a:r>
            <a:endParaRPr sz="1500">
              <a:latin typeface="Arial MT"/>
              <a:cs typeface="Arial MT"/>
            </a:endParaRPr>
          </a:p>
          <a:p>
            <a:pPr marL="1383665" lvl="3" indent="-418465">
              <a:lnSpc>
                <a:spcPct val="100000"/>
              </a:lnSpc>
              <a:spcBef>
                <a:spcPts val="270"/>
              </a:spcBef>
              <a:buFont typeface="MS PGothic"/>
              <a:buChar char="➢"/>
              <a:tabLst>
                <a:tab pos="1383665" algn="l"/>
              </a:tabLst>
            </a:pPr>
            <a:r>
              <a:rPr sz="1500" dirty="0">
                <a:latin typeface="Arial MT"/>
                <a:cs typeface="Arial MT"/>
              </a:rPr>
              <a:t>Fa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pont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entre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Vista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Lògica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Negoci.</a:t>
            </a:r>
            <a:endParaRPr sz="1500">
              <a:latin typeface="Arial MT"/>
              <a:cs typeface="Arial MT"/>
            </a:endParaRPr>
          </a:p>
          <a:p>
            <a:pPr marL="1384300" marR="5080" lvl="3" indent="-419100">
              <a:lnSpc>
                <a:spcPct val="114999"/>
              </a:lnSpc>
              <a:buFont typeface="MS PGothic"/>
              <a:buChar char="➢"/>
              <a:tabLst>
                <a:tab pos="1384300" algn="l"/>
              </a:tabLst>
            </a:pPr>
            <a:r>
              <a:rPr sz="1500" dirty="0">
                <a:latin typeface="Arial MT"/>
                <a:cs typeface="Arial MT"/>
              </a:rPr>
              <a:t>Envia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dades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l’usuari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Lògica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Negoci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rep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resultat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retornar-</a:t>
            </a:r>
            <a:r>
              <a:rPr sz="1500" dirty="0">
                <a:latin typeface="Arial MT"/>
                <a:cs typeface="Arial MT"/>
              </a:rPr>
              <a:t>lo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60" dirty="0">
                <a:latin typeface="Arial MT"/>
                <a:cs typeface="Arial MT"/>
              </a:rPr>
              <a:t>a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Vista.</a:t>
            </a:r>
            <a:endParaRPr sz="1500">
              <a:latin typeface="Arial MT"/>
              <a:cs typeface="Arial MT"/>
            </a:endParaRPr>
          </a:p>
          <a:p>
            <a:pPr marL="926465" lvl="2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500" dirty="0">
                <a:latin typeface="Arial MT"/>
                <a:cs typeface="Arial MT"/>
              </a:rPr>
              <a:t>Base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dades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(Model):</a:t>
            </a:r>
            <a:endParaRPr sz="1500">
              <a:latin typeface="Arial MT"/>
              <a:cs typeface="Arial MT"/>
            </a:endParaRPr>
          </a:p>
          <a:p>
            <a:pPr marL="1384300" marR="45085" lvl="3" indent="-419100">
              <a:lnSpc>
                <a:spcPct val="114999"/>
              </a:lnSpc>
              <a:buFont typeface="MS PGothic"/>
              <a:buChar char="➢"/>
              <a:tabLst>
                <a:tab pos="1384300" algn="l"/>
              </a:tabLst>
            </a:pPr>
            <a:r>
              <a:rPr sz="1500" dirty="0">
                <a:latin typeface="Arial MT"/>
                <a:cs typeface="Arial MT"/>
              </a:rPr>
              <a:t>La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lògica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negoci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consulta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actualitza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les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dades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necessàries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aplicar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les </a:t>
            </a:r>
            <a:r>
              <a:rPr sz="1500" spc="-10" dirty="0">
                <a:latin typeface="Arial MT"/>
                <a:cs typeface="Arial MT"/>
              </a:rPr>
              <a:t>regles.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Lògica</a:t>
            </a:r>
            <a:r>
              <a:rPr spc="-25" dirty="0"/>
              <a:t> </a:t>
            </a:r>
            <a:r>
              <a:rPr dirty="0"/>
              <a:t>de</a:t>
            </a:r>
            <a:r>
              <a:rPr spc="-15" dirty="0"/>
              <a:t> </a:t>
            </a:r>
            <a:r>
              <a:rPr spc="-10" dirty="0"/>
              <a:t>negoci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1121230"/>
            <a:ext cx="7705090" cy="2509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0" indent="-209550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222250" algn="l"/>
              </a:tabLst>
            </a:pPr>
            <a:r>
              <a:rPr sz="1500" b="1" dirty="0">
                <a:latin typeface="Arial"/>
                <a:cs typeface="Arial"/>
              </a:rPr>
              <a:t>Relació</a:t>
            </a:r>
            <a:r>
              <a:rPr sz="1500" b="1" spc="-4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amb</a:t>
            </a:r>
            <a:r>
              <a:rPr sz="1500" b="1" spc="-4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la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resta</a:t>
            </a:r>
            <a:r>
              <a:rPr sz="1500" b="1" spc="-4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de</a:t>
            </a:r>
            <a:r>
              <a:rPr sz="1500" b="1" spc="-45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l’aplicació</a:t>
            </a:r>
            <a:endParaRPr sz="1500">
              <a:latin typeface="Arial"/>
              <a:cs typeface="Arial"/>
            </a:endParaRPr>
          </a:p>
          <a:p>
            <a:pPr marL="469265" lvl="1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sz="1500" dirty="0">
                <a:latin typeface="Arial MT"/>
                <a:cs typeface="Arial MT"/>
              </a:rPr>
              <a:t>Exemples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pràctics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flux:</a:t>
            </a:r>
            <a:endParaRPr sz="1500">
              <a:latin typeface="Arial MT"/>
              <a:cs typeface="Arial MT"/>
            </a:endParaRPr>
          </a:p>
          <a:p>
            <a:pPr marL="926465" lvl="2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500" dirty="0">
                <a:latin typeface="Arial MT"/>
                <a:cs typeface="Arial MT"/>
              </a:rPr>
              <a:t>Cas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senzill: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Carret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compra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amb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descompte:</a:t>
            </a:r>
            <a:endParaRPr sz="1500">
              <a:latin typeface="Arial MT"/>
              <a:cs typeface="Arial MT"/>
            </a:endParaRPr>
          </a:p>
          <a:p>
            <a:pPr marL="1383665" lvl="3" indent="-387350">
              <a:lnSpc>
                <a:spcPct val="100000"/>
              </a:lnSpc>
              <a:spcBef>
                <a:spcPts val="270"/>
              </a:spcBef>
              <a:buAutoNum type="arabicPeriod"/>
              <a:tabLst>
                <a:tab pos="1383665" algn="l"/>
              </a:tabLst>
            </a:pPr>
            <a:r>
              <a:rPr sz="1500" spc="-10" dirty="0">
                <a:latin typeface="Arial MT"/>
                <a:cs typeface="Arial MT"/>
              </a:rPr>
              <a:t>L’usuari</a:t>
            </a:r>
            <a:r>
              <a:rPr sz="1500" spc="-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introdueix</a:t>
            </a:r>
            <a:r>
              <a:rPr sz="1500" spc="-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producte</a:t>
            </a:r>
            <a:r>
              <a:rPr sz="1500" spc="-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</a:t>
            </a:r>
            <a:r>
              <a:rPr sz="1500" spc="-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carret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(Vista).</a:t>
            </a:r>
            <a:endParaRPr sz="1500">
              <a:latin typeface="Arial MT"/>
              <a:cs typeface="Arial MT"/>
            </a:endParaRPr>
          </a:p>
          <a:p>
            <a:pPr marL="1384300" marR="5080" lvl="3" indent="-387985">
              <a:lnSpc>
                <a:spcPct val="114999"/>
              </a:lnSpc>
              <a:buAutoNum type="arabicPeriod"/>
              <a:tabLst>
                <a:tab pos="1384300" algn="l"/>
              </a:tabLst>
            </a:pPr>
            <a:r>
              <a:rPr sz="1500" dirty="0">
                <a:latin typeface="Arial MT"/>
                <a:cs typeface="Arial MT"/>
              </a:rPr>
              <a:t>El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controlador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gestiona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aquesta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sol·licitud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passa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total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compra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la </a:t>
            </a:r>
            <a:r>
              <a:rPr sz="1500" dirty="0">
                <a:latin typeface="Arial MT"/>
                <a:cs typeface="Arial MT"/>
              </a:rPr>
              <a:t>Lògica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Negoci.</a:t>
            </a:r>
            <a:endParaRPr sz="1500">
              <a:latin typeface="Arial MT"/>
              <a:cs typeface="Arial MT"/>
            </a:endParaRPr>
          </a:p>
          <a:p>
            <a:pPr marL="1384300" marR="386080" lvl="3" indent="-387985">
              <a:lnSpc>
                <a:spcPct val="114999"/>
              </a:lnSpc>
              <a:buAutoNum type="arabicPeriod"/>
              <a:tabLst>
                <a:tab pos="1384300" algn="l"/>
              </a:tabLst>
            </a:pPr>
            <a:r>
              <a:rPr sz="1500" dirty="0">
                <a:latin typeface="Arial MT"/>
                <a:cs typeface="Arial MT"/>
              </a:rPr>
              <a:t>La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Lògica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Negoci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aplica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descompte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si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cal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actualitza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Base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de </a:t>
            </a:r>
            <a:r>
              <a:rPr sz="1500" spc="-10" dirty="0">
                <a:latin typeface="Arial MT"/>
                <a:cs typeface="Arial MT"/>
              </a:rPr>
              <a:t>Dades.</a:t>
            </a:r>
            <a:endParaRPr sz="1500">
              <a:latin typeface="Arial MT"/>
              <a:cs typeface="Arial MT"/>
            </a:endParaRPr>
          </a:p>
          <a:p>
            <a:pPr marL="1383665" lvl="3" indent="-387350">
              <a:lnSpc>
                <a:spcPct val="100000"/>
              </a:lnSpc>
              <a:spcBef>
                <a:spcPts val="270"/>
              </a:spcBef>
              <a:buAutoNum type="arabicPeriod"/>
              <a:tabLst>
                <a:tab pos="1383665" algn="l"/>
              </a:tabLst>
            </a:pPr>
            <a:r>
              <a:rPr sz="1500" dirty="0">
                <a:latin typeface="Arial MT"/>
                <a:cs typeface="Arial MT"/>
              </a:rPr>
              <a:t>El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controlador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envia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total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actualitzat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Vista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mostrar-</a:t>
            </a:r>
            <a:r>
              <a:rPr sz="1500" dirty="0">
                <a:latin typeface="Arial MT"/>
                <a:cs typeface="Arial MT"/>
              </a:rPr>
              <a:t>ho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l’usuari.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Lògica</a:t>
            </a:r>
            <a:r>
              <a:rPr spc="-25" dirty="0"/>
              <a:t> </a:t>
            </a:r>
            <a:r>
              <a:rPr dirty="0"/>
              <a:t>de</a:t>
            </a:r>
            <a:r>
              <a:rPr spc="-15" dirty="0"/>
              <a:t> </a:t>
            </a:r>
            <a:r>
              <a:rPr spc="-10" dirty="0"/>
              <a:t>negoci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892630"/>
            <a:ext cx="4951730" cy="408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0" indent="-209550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222250" algn="l"/>
              </a:tabLst>
            </a:pPr>
            <a:r>
              <a:rPr sz="1500" b="1" dirty="0">
                <a:latin typeface="Arial"/>
                <a:cs typeface="Arial"/>
              </a:rPr>
              <a:t>Relació</a:t>
            </a:r>
            <a:r>
              <a:rPr sz="1500" b="1" spc="-4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amb</a:t>
            </a:r>
            <a:r>
              <a:rPr sz="1500" b="1" spc="-4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la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resta</a:t>
            </a:r>
            <a:r>
              <a:rPr sz="1500" b="1" spc="-4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de</a:t>
            </a:r>
            <a:r>
              <a:rPr sz="1500" b="1" spc="-45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l’aplicació</a:t>
            </a:r>
            <a:endParaRPr sz="1500">
              <a:latin typeface="Arial"/>
              <a:cs typeface="Arial"/>
            </a:endParaRPr>
          </a:p>
          <a:p>
            <a:pPr marL="469265" lvl="1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sz="1500" dirty="0">
                <a:latin typeface="Arial MT"/>
                <a:cs typeface="Arial MT"/>
              </a:rPr>
              <a:t>Exemples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visualitzat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codi: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15"/>
              </a:spcBef>
            </a:pP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</a:pPr>
            <a:r>
              <a:rPr sz="1500" dirty="0">
                <a:latin typeface="Arial MT"/>
                <a:cs typeface="Arial MT"/>
              </a:rPr>
              <a:t>//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Vista: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L'usuari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envia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sol·licitud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270"/>
              </a:spcBef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&lt;form</a:t>
            </a:r>
            <a:r>
              <a:rPr sz="15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action="controlador.php"</a:t>
            </a:r>
            <a:r>
              <a:rPr sz="15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method="post"&gt;</a:t>
            </a:r>
            <a:endParaRPr sz="1500">
              <a:latin typeface="Arial MT"/>
              <a:cs typeface="Arial MT"/>
            </a:endParaRPr>
          </a:p>
          <a:p>
            <a:pPr marL="680720">
              <a:lnSpc>
                <a:spcPct val="100000"/>
              </a:lnSpc>
              <a:spcBef>
                <a:spcPts val="270"/>
              </a:spcBef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&lt;input</a:t>
            </a:r>
            <a:r>
              <a:rPr sz="15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type="text"</a:t>
            </a:r>
            <a:r>
              <a:rPr sz="15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name="product"</a:t>
            </a:r>
            <a:r>
              <a:rPr sz="15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value="Tassa"&gt;</a:t>
            </a:r>
            <a:endParaRPr sz="1500">
              <a:latin typeface="Arial MT"/>
              <a:cs typeface="Arial MT"/>
            </a:endParaRPr>
          </a:p>
          <a:p>
            <a:pPr marL="680720">
              <a:lnSpc>
                <a:spcPct val="100000"/>
              </a:lnSpc>
              <a:spcBef>
                <a:spcPts val="270"/>
              </a:spcBef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&lt;input</a:t>
            </a: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type="submit"</a:t>
            </a: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value="Afegir"&gt;&lt;/form&gt;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270"/>
              </a:spcBef>
            </a:pPr>
            <a:r>
              <a:rPr sz="1500" dirty="0">
                <a:latin typeface="Arial MT"/>
                <a:cs typeface="Arial MT"/>
              </a:rPr>
              <a:t>//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Controlador: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Processa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sol·licitud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270"/>
              </a:spcBef>
            </a:pP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$producte</a:t>
            </a:r>
            <a:r>
              <a:rPr sz="15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5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$_POST['producte'];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270"/>
              </a:spcBef>
            </a:pP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$preuFinal</a:t>
            </a:r>
            <a:r>
              <a:rPr sz="15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5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aplicarDescompte($producte);</a:t>
            </a:r>
            <a:endParaRPr sz="1500">
              <a:latin typeface="Arial MT"/>
              <a:cs typeface="Arial MT"/>
            </a:endParaRPr>
          </a:p>
          <a:p>
            <a:pPr marL="469900" marR="1138555">
              <a:lnSpc>
                <a:spcPct val="114999"/>
              </a:lnSpc>
            </a:pPr>
            <a:r>
              <a:rPr sz="1500" dirty="0">
                <a:latin typeface="Arial MT"/>
                <a:cs typeface="Arial MT"/>
              </a:rPr>
              <a:t>//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Lògica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20" dirty="0">
                <a:latin typeface="Arial MT"/>
                <a:cs typeface="Arial MT"/>
              </a:rPr>
              <a:t> Negoci:</a:t>
            </a:r>
            <a:r>
              <a:rPr sz="1500" spc="-8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Aplica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les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reglas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function</a:t>
            </a:r>
            <a:r>
              <a:rPr sz="15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aplicarDescompte($producte) </a:t>
            </a:r>
            <a:r>
              <a:rPr sz="1500" spc="-60" dirty="0">
                <a:solidFill>
                  <a:srgbClr val="0000FF"/>
                </a:solidFill>
                <a:latin typeface="Arial MT"/>
                <a:cs typeface="Arial MT"/>
              </a:rPr>
              <a:t>{</a:t>
            </a:r>
            <a:endParaRPr sz="1500">
              <a:latin typeface="Arial MT"/>
              <a:cs typeface="Arial MT"/>
            </a:endParaRPr>
          </a:p>
          <a:p>
            <a:pPr marL="680720">
              <a:lnSpc>
                <a:spcPct val="100000"/>
              </a:lnSpc>
              <a:spcBef>
                <a:spcPts val="270"/>
              </a:spcBef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$preu</a:t>
            </a:r>
            <a:r>
              <a:rPr sz="15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5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obtenirPreu($producte);</a:t>
            </a:r>
            <a:endParaRPr sz="1500">
              <a:latin typeface="Arial MT"/>
              <a:cs typeface="Arial MT"/>
            </a:endParaRPr>
          </a:p>
          <a:p>
            <a:pPr marL="680720">
              <a:lnSpc>
                <a:spcPct val="100000"/>
              </a:lnSpc>
              <a:spcBef>
                <a:spcPts val="270"/>
              </a:spcBef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return</a:t>
            </a:r>
            <a:r>
              <a:rPr sz="15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($preu</a:t>
            </a:r>
            <a:r>
              <a:rPr sz="15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&gt;</a:t>
            </a:r>
            <a:r>
              <a:rPr sz="15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100)</a:t>
            </a:r>
            <a:r>
              <a:rPr sz="15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?</a:t>
            </a:r>
            <a:r>
              <a:rPr sz="15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$preu</a:t>
            </a:r>
            <a:r>
              <a:rPr sz="15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*</a:t>
            </a:r>
            <a:r>
              <a:rPr sz="15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0.90</a:t>
            </a:r>
            <a:r>
              <a:rPr sz="15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:</a:t>
            </a:r>
            <a:r>
              <a:rPr sz="15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$preu;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270"/>
              </a:spcBef>
            </a:pP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}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7966" y="2350000"/>
            <a:ext cx="6259830" cy="6019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Codi</a:t>
            </a:r>
            <a:r>
              <a:rPr spc="-30" dirty="0"/>
              <a:t> </a:t>
            </a:r>
            <a:r>
              <a:rPr dirty="0"/>
              <a:t>barrejat</a:t>
            </a:r>
            <a:r>
              <a:rPr spc="-20" dirty="0"/>
              <a:t> </a:t>
            </a:r>
            <a:r>
              <a:rPr dirty="0"/>
              <a:t>vs.</a:t>
            </a:r>
            <a:r>
              <a:rPr spc="-20" dirty="0"/>
              <a:t> </a:t>
            </a:r>
            <a:r>
              <a:rPr dirty="0"/>
              <a:t>codi</a:t>
            </a:r>
            <a:r>
              <a:rPr spc="-15" dirty="0"/>
              <a:t> </a:t>
            </a:r>
            <a:r>
              <a:rPr spc="-10" dirty="0"/>
              <a:t>separat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065530">
              <a:lnSpc>
                <a:spcPct val="100000"/>
              </a:lnSpc>
              <a:spcBef>
                <a:spcPts val="130"/>
              </a:spcBef>
            </a:pPr>
            <a:r>
              <a:rPr dirty="0"/>
              <a:t>Codi</a:t>
            </a:r>
            <a:r>
              <a:rPr spc="-30" dirty="0"/>
              <a:t> </a:t>
            </a:r>
            <a:r>
              <a:rPr dirty="0"/>
              <a:t>barrejat</a:t>
            </a:r>
            <a:r>
              <a:rPr spc="-20" dirty="0"/>
              <a:t> </a:t>
            </a:r>
            <a:r>
              <a:rPr dirty="0"/>
              <a:t>vs.</a:t>
            </a:r>
            <a:r>
              <a:rPr spc="-20" dirty="0"/>
              <a:t> </a:t>
            </a:r>
            <a:r>
              <a:rPr dirty="0"/>
              <a:t>codi</a:t>
            </a:r>
            <a:r>
              <a:rPr spc="-15" dirty="0"/>
              <a:t> </a:t>
            </a:r>
            <a:r>
              <a:rPr spc="-10" dirty="0"/>
              <a:t>separat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1121230"/>
            <a:ext cx="7924800" cy="3976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0" indent="-20955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22250" algn="l"/>
              </a:tabLst>
            </a:pPr>
            <a:r>
              <a:rPr sz="1500" b="1" dirty="0">
                <a:latin typeface="Arial"/>
                <a:cs typeface="Arial"/>
              </a:rPr>
              <a:t>Què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és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el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codi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barrejat?</a:t>
            </a:r>
            <a:endParaRPr sz="1500">
              <a:latin typeface="Arial"/>
              <a:cs typeface="Arial"/>
            </a:endParaRPr>
          </a:p>
          <a:p>
            <a:pPr marL="469900" marR="5080" lvl="1" indent="-344170">
              <a:lnSpc>
                <a:spcPct val="114999"/>
              </a:lnSpc>
              <a:spcBef>
                <a:spcPts val="1200"/>
              </a:spcBef>
              <a:buChar char="●"/>
              <a:tabLst>
                <a:tab pos="469900" algn="l"/>
              </a:tabLst>
            </a:pPr>
            <a:r>
              <a:rPr sz="1500" spc="-10" dirty="0">
                <a:latin typeface="Arial MT"/>
                <a:cs typeface="Arial MT"/>
              </a:rPr>
              <a:t>Definició: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Codi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diferents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responsabilitats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(lògica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negoci,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interfície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d'usuari,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accés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50" dirty="0">
                <a:latin typeface="Arial MT"/>
                <a:cs typeface="Arial MT"/>
              </a:rPr>
              <a:t>a </a:t>
            </a:r>
            <a:r>
              <a:rPr sz="1500" dirty="0">
                <a:latin typeface="Arial MT"/>
                <a:cs typeface="Arial MT"/>
              </a:rPr>
              <a:t>dades)</a:t>
            </a:r>
            <a:r>
              <a:rPr sz="1500" spc="-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estan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barrejades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mateixos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fitxers.</a:t>
            </a:r>
            <a:endParaRPr sz="1500">
              <a:latin typeface="Arial MT"/>
              <a:cs typeface="Arial MT"/>
            </a:endParaRPr>
          </a:p>
          <a:p>
            <a:pPr marL="927100" marR="286385" lvl="2" indent="-344170">
              <a:lnSpc>
                <a:spcPct val="114999"/>
              </a:lnSpc>
              <a:buChar char="○"/>
              <a:tabLst>
                <a:tab pos="927100" algn="l"/>
              </a:tabLst>
            </a:pPr>
            <a:r>
              <a:rPr sz="1500" dirty="0">
                <a:latin typeface="Arial MT"/>
                <a:cs typeface="Arial MT"/>
              </a:rPr>
              <a:t>Exemple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senzill: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aplicació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PHP</a:t>
            </a:r>
            <a:r>
              <a:rPr sz="1500" spc="-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inclou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mateix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fitxer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HTML,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CSS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50" dirty="0">
                <a:latin typeface="Arial MT"/>
                <a:cs typeface="Arial MT"/>
              </a:rPr>
              <a:t>i </a:t>
            </a:r>
            <a:r>
              <a:rPr sz="1500" dirty="0">
                <a:latin typeface="Arial MT"/>
                <a:cs typeface="Arial MT"/>
              </a:rPr>
              <a:t>càlculs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lògica.</a:t>
            </a:r>
            <a:endParaRPr sz="15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1470"/>
              </a:spcBef>
            </a:pP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&lt;h1&gt;Compra&lt;/h1&gt;</a:t>
            </a:r>
            <a:endParaRPr sz="15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270"/>
              </a:spcBef>
            </a:pPr>
            <a:r>
              <a:rPr sz="1500" spc="-25" dirty="0">
                <a:solidFill>
                  <a:srgbClr val="0000FF"/>
                </a:solidFill>
                <a:latin typeface="Arial MT"/>
                <a:cs typeface="Arial MT"/>
              </a:rPr>
              <a:t>&lt;p&gt;Total:</a:t>
            </a:r>
            <a:r>
              <a:rPr sz="1500" spc="-6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&lt;?php</a:t>
            </a:r>
            <a:r>
              <a:rPr sz="1500" spc="-5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echo</a:t>
            </a:r>
            <a:r>
              <a:rPr sz="1500" spc="-5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$total;</a:t>
            </a: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?&gt;&lt;/p&gt;</a:t>
            </a:r>
            <a:endParaRPr sz="15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270"/>
              </a:spcBef>
            </a:pP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&lt;?php</a:t>
            </a:r>
            <a:endParaRPr sz="15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270"/>
              </a:spcBef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if</a:t>
            </a:r>
            <a:r>
              <a:rPr sz="15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($total</a:t>
            </a:r>
            <a:r>
              <a:rPr sz="15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&gt;</a:t>
            </a:r>
            <a:r>
              <a:rPr sz="15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100)</a:t>
            </a:r>
            <a:r>
              <a:rPr sz="15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{</a:t>
            </a:r>
            <a:endParaRPr sz="1500">
              <a:latin typeface="Arial MT"/>
              <a:cs typeface="Arial MT"/>
            </a:endParaRPr>
          </a:p>
          <a:p>
            <a:pPr marL="1032510">
              <a:lnSpc>
                <a:spcPct val="100000"/>
              </a:lnSpc>
              <a:spcBef>
                <a:spcPts val="270"/>
              </a:spcBef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echo</a:t>
            </a:r>
            <a:r>
              <a:rPr sz="1500" spc="-6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"&lt;p&gt;Descompte</a:t>
            </a:r>
            <a:r>
              <a:rPr sz="1500" spc="-6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aplicat:</a:t>
            </a:r>
            <a:r>
              <a:rPr sz="1500" spc="-6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10%&lt;/p&gt;";</a:t>
            </a:r>
            <a:endParaRPr sz="15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270"/>
              </a:spcBef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}</a:t>
            </a:r>
            <a:r>
              <a:rPr sz="15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else</a:t>
            </a:r>
            <a:r>
              <a:rPr sz="15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{</a:t>
            </a:r>
            <a:endParaRPr sz="1500">
              <a:latin typeface="Arial MT"/>
              <a:cs typeface="Arial MT"/>
            </a:endParaRPr>
          </a:p>
          <a:p>
            <a:pPr marL="1032510">
              <a:lnSpc>
                <a:spcPct val="100000"/>
              </a:lnSpc>
              <a:spcBef>
                <a:spcPts val="270"/>
              </a:spcBef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echo</a:t>
            </a: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"&lt;p&gt;No</a:t>
            </a:r>
            <a:r>
              <a:rPr sz="15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hi</a:t>
            </a:r>
            <a:r>
              <a:rPr sz="15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ha</a:t>
            </a:r>
            <a:r>
              <a:rPr sz="15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descompte.&lt;/p&gt;";</a:t>
            </a:r>
            <a:endParaRPr sz="15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270"/>
              </a:spcBef>
            </a:pP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}</a:t>
            </a:r>
            <a:endParaRPr sz="15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270"/>
              </a:spcBef>
            </a:pPr>
            <a:r>
              <a:rPr sz="1500" spc="-25" dirty="0">
                <a:solidFill>
                  <a:srgbClr val="0000FF"/>
                </a:solidFill>
                <a:latin typeface="Arial MT"/>
                <a:cs typeface="Arial MT"/>
              </a:rPr>
              <a:t>?&gt;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065530">
              <a:lnSpc>
                <a:spcPct val="100000"/>
              </a:lnSpc>
              <a:spcBef>
                <a:spcPts val="130"/>
              </a:spcBef>
            </a:pPr>
            <a:r>
              <a:rPr dirty="0"/>
              <a:t>Codi</a:t>
            </a:r>
            <a:r>
              <a:rPr spc="-30" dirty="0"/>
              <a:t> </a:t>
            </a:r>
            <a:r>
              <a:rPr dirty="0"/>
              <a:t>barrejat</a:t>
            </a:r>
            <a:r>
              <a:rPr spc="-20" dirty="0"/>
              <a:t> </a:t>
            </a:r>
            <a:r>
              <a:rPr dirty="0"/>
              <a:t>vs.</a:t>
            </a:r>
            <a:r>
              <a:rPr spc="-20" dirty="0"/>
              <a:t> </a:t>
            </a:r>
            <a:r>
              <a:rPr dirty="0"/>
              <a:t>codi</a:t>
            </a:r>
            <a:r>
              <a:rPr spc="-15" dirty="0"/>
              <a:t> </a:t>
            </a:r>
            <a:r>
              <a:rPr spc="-10" dirty="0"/>
              <a:t>separat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1121230"/>
            <a:ext cx="7668259" cy="3865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0" indent="-20955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222250" algn="l"/>
              </a:tabLst>
            </a:pPr>
            <a:r>
              <a:rPr sz="1500" b="1" spc="-10" dirty="0">
                <a:latin typeface="Arial"/>
                <a:cs typeface="Arial"/>
              </a:rPr>
              <a:t>Problemes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del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codi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barrejat:</a:t>
            </a:r>
            <a:endParaRPr sz="1500">
              <a:latin typeface="Arial"/>
              <a:cs typeface="Arial"/>
            </a:endParaRPr>
          </a:p>
          <a:p>
            <a:pPr marL="469900" marR="40005" lvl="1" indent="-344170">
              <a:lnSpc>
                <a:spcPct val="114999"/>
              </a:lnSpc>
              <a:spcBef>
                <a:spcPts val="1200"/>
              </a:spcBef>
              <a:buChar char="●"/>
              <a:tabLst>
                <a:tab pos="469900" algn="l"/>
              </a:tabLst>
            </a:pPr>
            <a:r>
              <a:rPr sz="1500" spc="-10" dirty="0">
                <a:latin typeface="Arial MT"/>
                <a:cs typeface="Arial MT"/>
              </a:rPr>
              <a:t>Dificultat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mantenir-</a:t>
            </a:r>
            <a:r>
              <a:rPr sz="1500" spc="-10" dirty="0">
                <a:latin typeface="Arial MT"/>
                <a:cs typeface="Arial MT"/>
              </a:rPr>
              <a:t>lo:</a:t>
            </a:r>
            <a:r>
              <a:rPr sz="1500" spc="-9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Afegir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noves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funcionalitats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corregir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errors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és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complicat,</a:t>
            </a:r>
            <a:r>
              <a:rPr sz="1500" spc="-25" dirty="0">
                <a:latin typeface="Arial MT"/>
                <a:cs typeface="Arial MT"/>
              </a:rPr>
              <a:t> ja </a:t>
            </a:r>
            <a:r>
              <a:rPr sz="1500" dirty="0">
                <a:latin typeface="Arial MT"/>
                <a:cs typeface="Arial MT"/>
              </a:rPr>
              <a:t>que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qualsevol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canvi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pot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afectar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altres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parts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del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codi.</a:t>
            </a:r>
            <a:endParaRPr sz="1500">
              <a:latin typeface="Arial MT"/>
              <a:cs typeface="Arial MT"/>
            </a:endParaRPr>
          </a:p>
          <a:p>
            <a:pPr marL="469900" marR="700405" lvl="1" indent="-344170">
              <a:lnSpc>
                <a:spcPct val="114999"/>
              </a:lnSpc>
              <a:buChar char="●"/>
              <a:tabLst>
                <a:tab pos="469900" algn="l"/>
              </a:tabLst>
            </a:pPr>
            <a:r>
              <a:rPr sz="1500" spc="-10" dirty="0">
                <a:latin typeface="Arial MT"/>
                <a:cs typeface="Arial MT"/>
              </a:rPr>
              <a:t>Escalabilitat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limitada: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Difícil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adaptar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l'aplicació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nous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requeriments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ampliar funcionalitats.</a:t>
            </a:r>
            <a:endParaRPr sz="1500">
              <a:latin typeface="Arial MT"/>
              <a:cs typeface="Arial MT"/>
            </a:endParaRPr>
          </a:p>
          <a:p>
            <a:pPr marL="469265" lvl="1" indent="-343535">
              <a:lnSpc>
                <a:spcPct val="100000"/>
              </a:lnSpc>
              <a:spcBef>
                <a:spcPts val="270"/>
              </a:spcBef>
              <a:buChar char="●"/>
              <a:tabLst>
                <a:tab pos="469265" algn="l"/>
              </a:tabLst>
            </a:pPr>
            <a:r>
              <a:rPr sz="1500" dirty="0">
                <a:latin typeface="Arial MT"/>
                <a:cs typeface="Arial MT"/>
              </a:rPr>
              <a:t>Baixa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reutilització: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Fragments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codi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difícilment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reutilitzables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altres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projectes.</a:t>
            </a:r>
            <a:endParaRPr sz="1500">
              <a:latin typeface="Arial MT"/>
              <a:cs typeface="Arial MT"/>
            </a:endParaRPr>
          </a:p>
          <a:p>
            <a:pPr marL="469900" marR="5080" lvl="1" indent="-344170">
              <a:lnSpc>
                <a:spcPct val="114999"/>
              </a:lnSpc>
              <a:buChar char="●"/>
              <a:tabLst>
                <a:tab pos="469900" algn="l"/>
              </a:tabLst>
            </a:pPr>
            <a:r>
              <a:rPr sz="1500" dirty="0">
                <a:latin typeface="Arial MT"/>
                <a:cs typeface="Arial MT"/>
              </a:rPr>
              <a:t>Augment</a:t>
            </a:r>
            <a:r>
              <a:rPr sz="1500" spc="-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riscos: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Barrejar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HTML</a:t>
            </a:r>
            <a:r>
              <a:rPr sz="1500" spc="-9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amb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càlculs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negoci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pot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introduir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vulnerabilitats, </a:t>
            </a:r>
            <a:r>
              <a:rPr sz="1500" dirty="0">
                <a:latin typeface="Arial MT"/>
                <a:cs typeface="Arial MT"/>
              </a:rPr>
              <a:t>com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l'injecció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codi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(XSS,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SQL</a:t>
            </a:r>
            <a:r>
              <a:rPr sz="1500" spc="-7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injection).</a:t>
            </a:r>
            <a:endParaRPr sz="1500">
              <a:latin typeface="Arial MT"/>
              <a:cs typeface="Arial MT"/>
            </a:endParaRPr>
          </a:p>
          <a:p>
            <a:pPr marL="222250" indent="-209550">
              <a:lnSpc>
                <a:spcPct val="100000"/>
              </a:lnSpc>
              <a:spcBef>
                <a:spcPts val="1470"/>
              </a:spcBef>
              <a:buAutoNum type="arabicPeriod" startAt="2"/>
              <a:tabLst>
                <a:tab pos="222250" algn="l"/>
              </a:tabLst>
            </a:pPr>
            <a:r>
              <a:rPr sz="1500" b="1" dirty="0">
                <a:latin typeface="Arial"/>
                <a:cs typeface="Arial"/>
              </a:rPr>
              <a:t>Codi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separat:</a:t>
            </a:r>
            <a:r>
              <a:rPr sz="1500" b="1" spc="-55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Avantatges</a:t>
            </a:r>
            <a:endParaRPr sz="1500">
              <a:latin typeface="Arial"/>
              <a:cs typeface="Arial"/>
            </a:endParaRPr>
          </a:p>
          <a:p>
            <a:pPr marL="469265" lvl="1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sz="1500" spc="-10" dirty="0">
                <a:latin typeface="Arial MT"/>
                <a:cs typeface="Arial MT"/>
              </a:rPr>
              <a:t>Modularitat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manteniment: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Cada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component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té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seva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responsabilitat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definida.</a:t>
            </a:r>
            <a:endParaRPr sz="1500">
              <a:latin typeface="Arial MT"/>
              <a:cs typeface="Arial MT"/>
            </a:endParaRPr>
          </a:p>
          <a:p>
            <a:pPr marL="469265" lvl="1" indent="-343535">
              <a:lnSpc>
                <a:spcPct val="100000"/>
              </a:lnSpc>
              <a:spcBef>
                <a:spcPts val="270"/>
              </a:spcBef>
              <a:buChar char="●"/>
              <a:tabLst>
                <a:tab pos="469265" algn="l"/>
              </a:tabLst>
            </a:pPr>
            <a:r>
              <a:rPr sz="1500" spc="-10" dirty="0">
                <a:latin typeface="Arial MT"/>
                <a:cs typeface="Arial MT"/>
              </a:rPr>
              <a:t>Reutilització: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Fragments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codi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reutilitzables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altres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aplicacions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projectes.</a:t>
            </a:r>
            <a:endParaRPr sz="1500">
              <a:latin typeface="Arial MT"/>
              <a:cs typeface="Arial MT"/>
            </a:endParaRPr>
          </a:p>
          <a:p>
            <a:pPr marL="469900" marR="90170" lvl="1" indent="-344170">
              <a:lnSpc>
                <a:spcPct val="114999"/>
              </a:lnSpc>
              <a:buChar char="●"/>
              <a:tabLst>
                <a:tab pos="469900" algn="l"/>
              </a:tabLst>
            </a:pPr>
            <a:r>
              <a:rPr sz="1500" spc="-10" dirty="0">
                <a:latin typeface="Arial MT"/>
                <a:cs typeface="Arial MT"/>
              </a:rPr>
              <a:t>Col·laboració: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Facilita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treball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equip,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ja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desenvolupadors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poden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treballar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en </a:t>
            </a:r>
            <a:r>
              <a:rPr sz="1500" dirty="0">
                <a:latin typeface="Arial MT"/>
                <a:cs typeface="Arial MT"/>
              </a:rPr>
              <a:t>diferents</a:t>
            </a:r>
            <a:r>
              <a:rPr sz="1500" spc="-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components</a:t>
            </a:r>
            <a:r>
              <a:rPr sz="1500" spc="-7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alhora.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8289" y="2350000"/>
            <a:ext cx="5306060" cy="6019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Introducció</a:t>
            </a:r>
            <a:r>
              <a:rPr spc="-35" dirty="0"/>
              <a:t> </a:t>
            </a:r>
            <a:r>
              <a:rPr dirty="0"/>
              <a:t>al</a:t>
            </a:r>
            <a:r>
              <a:rPr spc="-25" dirty="0"/>
              <a:t> </a:t>
            </a:r>
            <a:r>
              <a:rPr dirty="0"/>
              <a:t>patró</a:t>
            </a:r>
            <a:r>
              <a:rPr spc="-25" dirty="0"/>
              <a:t> MVC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546225">
              <a:lnSpc>
                <a:spcPct val="100000"/>
              </a:lnSpc>
              <a:spcBef>
                <a:spcPts val="130"/>
              </a:spcBef>
            </a:pPr>
            <a:r>
              <a:rPr dirty="0"/>
              <a:t>Introducció</a:t>
            </a:r>
            <a:r>
              <a:rPr spc="-35" dirty="0"/>
              <a:t> </a:t>
            </a:r>
            <a:r>
              <a:rPr dirty="0"/>
              <a:t>al</a:t>
            </a:r>
            <a:r>
              <a:rPr spc="-25" dirty="0"/>
              <a:t> </a:t>
            </a:r>
            <a:r>
              <a:rPr dirty="0"/>
              <a:t>patró</a:t>
            </a:r>
            <a:r>
              <a:rPr spc="-25" dirty="0"/>
              <a:t> MVC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1121230"/>
            <a:ext cx="7738745" cy="401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0" indent="-20955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22250" algn="l"/>
              </a:tabLst>
            </a:pPr>
            <a:r>
              <a:rPr sz="1500" b="1" dirty="0">
                <a:latin typeface="Arial"/>
                <a:cs typeface="Arial"/>
              </a:rPr>
              <a:t>Per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què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necessitem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b="1" spc="-20" dirty="0">
                <a:latin typeface="Arial"/>
                <a:cs typeface="Arial"/>
              </a:rPr>
              <a:t>MVC?</a:t>
            </a:r>
            <a:endParaRPr sz="1500">
              <a:latin typeface="Arial"/>
              <a:cs typeface="Arial"/>
            </a:endParaRPr>
          </a:p>
          <a:p>
            <a:pPr marL="469265" lvl="1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sz="1500" dirty="0">
                <a:latin typeface="Arial MT"/>
                <a:cs typeface="Arial MT"/>
              </a:rPr>
              <a:t>Separar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responsabilitats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ajuda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fer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codi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més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net,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escalable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fàcil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mantenir.</a:t>
            </a:r>
            <a:endParaRPr sz="1500">
              <a:latin typeface="Arial MT"/>
              <a:cs typeface="Arial MT"/>
            </a:endParaRPr>
          </a:p>
          <a:p>
            <a:pPr marL="469900" marR="36195" lvl="1" indent="-344170">
              <a:lnSpc>
                <a:spcPct val="114999"/>
              </a:lnSpc>
              <a:buChar char="●"/>
              <a:tabLst>
                <a:tab pos="469900" algn="l"/>
              </a:tabLst>
            </a:pPr>
            <a:r>
              <a:rPr sz="1500" dirty="0">
                <a:latin typeface="Arial MT"/>
                <a:cs typeface="Arial MT"/>
              </a:rPr>
              <a:t>MVC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és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patró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utilitzat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àmpliament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desenvolupament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web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gestionar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aquesta separació.</a:t>
            </a:r>
            <a:endParaRPr sz="1500">
              <a:latin typeface="Arial MT"/>
              <a:cs typeface="Arial MT"/>
            </a:endParaRPr>
          </a:p>
          <a:p>
            <a:pPr marL="222250" indent="-209550">
              <a:lnSpc>
                <a:spcPct val="100000"/>
              </a:lnSpc>
              <a:spcBef>
                <a:spcPts val="1470"/>
              </a:spcBef>
              <a:buAutoNum type="arabicPeriod"/>
              <a:tabLst>
                <a:tab pos="222250" algn="l"/>
              </a:tabLst>
            </a:pPr>
            <a:r>
              <a:rPr sz="1500" b="1" dirty="0">
                <a:latin typeface="Arial"/>
                <a:cs typeface="Arial"/>
              </a:rPr>
              <a:t>Components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del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patró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b="1" spc="-20" dirty="0">
                <a:latin typeface="Arial"/>
                <a:cs typeface="Arial"/>
              </a:rPr>
              <a:t>MVC:</a:t>
            </a:r>
            <a:endParaRPr sz="1500">
              <a:latin typeface="Arial"/>
              <a:cs typeface="Arial"/>
            </a:endParaRPr>
          </a:p>
          <a:p>
            <a:pPr marL="469265" lvl="1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sz="1500" spc="-10" dirty="0">
                <a:latin typeface="Arial MT"/>
                <a:cs typeface="Arial MT"/>
              </a:rPr>
              <a:t>Model:</a:t>
            </a:r>
            <a:endParaRPr sz="1500">
              <a:latin typeface="Arial MT"/>
              <a:cs typeface="Arial MT"/>
            </a:endParaRPr>
          </a:p>
          <a:p>
            <a:pPr marL="926465" lvl="2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500" spc="-10" dirty="0">
                <a:latin typeface="Arial MT"/>
                <a:cs typeface="Arial MT"/>
              </a:rPr>
              <a:t>Responsable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lògica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negoci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gestió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dades.</a:t>
            </a:r>
            <a:endParaRPr sz="1500">
              <a:latin typeface="Arial MT"/>
              <a:cs typeface="Arial MT"/>
            </a:endParaRPr>
          </a:p>
          <a:p>
            <a:pPr marL="926465" lvl="2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500" spc="-10" dirty="0">
                <a:latin typeface="Arial MT"/>
                <a:cs typeface="Arial MT"/>
              </a:rPr>
              <a:t>Interactua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amb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bases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dades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altres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fonts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dades.</a:t>
            </a:r>
            <a:endParaRPr sz="1500">
              <a:latin typeface="Arial MT"/>
              <a:cs typeface="Arial MT"/>
            </a:endParaRPr>
          </a:p>
          <a:p>
            <a:pPr marL="927100" marR="5080" lvl="2" indent="-344170">
              <a:lnSpc>
                <a:spcPct val="114999"/>
              </a:lnSpc>
              <a:buChar char="○"/>
              <a:tabLst>
                <a:tab pos="927100" algn="l"/>
              </a:tabLst>
            </a:pPr>
            <a:r>
              <a:rPr sz="1500" dirty="0">
                <a:latin typeface="Arial MT"/>
                <a:cs typeface="Arial MT"/>
              </a:rPr>
              <a:t>Exemple: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funció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calcular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descompte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obtenir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articles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d'una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base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dades.</a:t>
            </a:r>
            <a:endParaRPr sz="1500">
              <a:latin typeface="Arial MT"/>
              <a:cs typeface="Arial MT"/>
            </a:endParaRPr>
          </a:p>
          <a:p>
            <a:pPr marL="1032510" marR="3754754" indent="-106045">
              <a:lnSpc>
                <a:spcPct val="114999"/>
              </a:lnSpc>
              <a:spcBef>
                <a:spcPts val="1200"/>
              </a:spcBef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function</a:t>
            </a:r>
            <a:r>
              <a:rPr sz="15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calcularDescompte($total) </a:t>
            </a: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{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return</a:t>
            </a:r>
            <a:r>
              <a:rPr sz="15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$total</a:t>
            </a:r>
            <a:r>
              <a:rPr sz="15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&gt;</a:t>
            </a:r>
            <a:r>
              <a:rPr sz="15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100</a:t>
            </a:r>
            <a:r>
              <a:rPr sz="15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?</a:t>
            </a:r>
            <a:r>
              <a:rPr sz="15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10</a:t>
            </a:r>
            <a:r>
              <a:rPr sz="15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:</a:t>
            </a:r>
            <a:r>
              <a:rPr sz="15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25" dirty="0">
                <a:solidFill>
                  <a:srgbClr val="0000FF"/>
                </a:solidFill>
                <a:latin typeface="Arial MT"/>
                <a:cs typeface="Arial MT"/>
              </a:rPr>
              <a:t>0;</a:t>
            </a:r>
            <a:endParaRPr sz="15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270"/>
              </a:spcBef>
            </a:pP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}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546225">
              <a:lnSpc>
                <a:spcPct val="100000"/>
              </a:lnSpc>
              <a:spcBef>
                <a:spcPts val="130"/>
              </a:spcBef>
            </a:pPr>
            <a:r>
              <a:rPr dirty="0"/>
              <a:t>Introducció</a:t>
            </a:r>
            <a:r>
              <a:rPr spc="-35" dirty="0"/>
              <a:t> </a:t>
            </a:r>
            <a:r>
              <a:rPr dirty="0"/>
              <a:t>al</a:t>
            </a:r>
            <a:r>
              <a:rPr spc="-25" dirty="0"/>
              <a:t> </a:t>
            </a:r>
            <a:r>
              <a:rPr dirty="0"/>
              <a:t>patró</a:t>
            </a:r>
            <a:r>
              <a:rPr spc="-25" dirty="0"/>
              <a:t> MVC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1121230"/>
            <a:ext cx="5921375" cy="3077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0" indent="-20955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222250" algn="l"/>
              </a:tabLst>
            </a:pPr>
            <a:r>
              <a:rPr sz="1500" b="1" dirty="0">
                <a:latin typeface="Arial"/>
                <a:cs typeface="Arial"/>
              </a:rPr>
              <a:t>Components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del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patró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b="1" spc="-20" dirty="0">
                <a:latin typeface="Arial"/>
                <a:cs typeface="Arial"/>
              </a:rPr>
              <a:t>MVC:</a:t>
            </a:r>
            <a:endParaRPr sz="1500">
              <a:latin typeface="Arial"/>
              <a:cs typeface="Arial"/>
            </a:endParaRPr>
          </a:p>
          <a:p>
            <a:pPr marL="469265" lvl="1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sz="1500" spc="-10" dirty="0">
                <a:latin typeface="Arial MT"/>
                <a:cs typeface="Arial MT"/>
              </a:rPr>
              <a:t>Vista:</a:t>
            </a:r>
            <a:endParaRPr sz="1500">
              <a:latin typeface="Arial MT"/>
              <a:cs typeface="Arial MT"/>
            </a:endParaRPr>
          </a:p>
          <a:p>
            <a:pPr marL="926465" lvl="2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500" dirty="0">
                <a:latin typeface="Arial MT"/>
                <a:cs typeface="Arial MT"/>
              </a:rPr>
              <a:t>Genera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contingut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mostra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l’usuari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(HTML,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CSS).</a:t>
            </a:r>
            <a:endParaRPr sz="1500">
              <a:latin typeface="Arial MT"/>
              <a:cs typeface="Arial MT"/>
            </a:endParaRPr>
          </a:p>
          <a:p>
            <a:pPr marL="926465" lvl="2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500" dirty="0">
                <a:latin typeface="Arial MT"/>
                <a:cs typeface="Arial MT"/>
              </a:rPr>
              <a:t>No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conté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lògica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negoci,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només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presentació.</a:t>
            </a:r>
            <a:endParaRPr sz="15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1470"/>
              </a:spcBef>
            </a:pP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&lt;h1&gt;Benvingut&lt;/h1&gt;</a:t>
            </a:r>
            <a:endParaRPr sz="15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270"/>
              </a:spcBef>
            </a:pPr>
            <a:r>
              <a:rPr sz="1500" spc="-25" dirty="0">
                <a:solidFill>
                  <a:srgbClr val="0000FF"/>
                </a:solidFill>
                <a:latin typeface="Arial MT"/>
                <a:cs typeface="Arial MT"/>
              </a:rPr>
              <a:t>&lt;p&gt;Total</a:t>
            </a: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de</a:t>
            </a:r>
            <a:r>
              <a:rPr sz="15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la</a:t>
            </a: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compra:</a:t>
            </a:r>
            <a:r>
              <a:rPr sz="15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&lt;?=</a:t>
            </a:r>
            <a:r>
              <a:rPr sz="15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$total</a:t>
            </a: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?&gt;</a:t>
            </a:r>
            <a:r>
              <a:rPr sz="15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€&lt;/p&gt;</a:t>
            </a:r>
            <a:endParaRPr sz="15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270"/>
              </a:spcBef>
            </a:pP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&lt;p&gt;Descompte</a:t>
            </a:r>
            <a:r>
              <a:rPr sz="1500" spc="-5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aplicat:</a:t>
            </a: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&lt;?=</a:t>
            </a: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$descompte</a:t>
            </a: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?&gt;%&lt;/p&gt;</a:t>
            </a:r>
            <a:endParaRPr sz="1500">
              <a:latin typeface="Arial MT"/>
              <a:cs typeface="Arial MT"/>
            </a:endParaRPr>
          </a:p>
          <a:p>
            <a:pPr marL="469265" lvl="1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sz="1500" spc="-10" dirty="0">
                <a:latin typeface="Arial MT"/>
                <a:cs typeface="Arial MT"/>
              </a:rPr>
              <a:t>Controlador:</a:t>
            </a:r>
            <a:endParaRPr sz="1500">
              <a:latin typeface="Arial MT"/>
              <a:cs typeface="Arial MT"/>
            </a:endParaRPr>
          </a:p>
          <a:p>
            <a:pPr marL="926465" lvl="2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500" dirty="0">
                <a:latin typeface="Arial MT"/>
                <a:cs typeface="Arial MT"/>
              </a:rPr>
              <a:t>Gestiona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les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sol·licituds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l’usuari.</a:t>
            </a:r>
            <a:endParaRPr sz="1500">
              <a:latin typeface="Arial MT"/>
              <a:cs typeface="Arial MT"/>
            </a:endParaRPr>
          </a:p>
          <a:p>
            <a:pPr marL="926465" lvl="2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500" dirty="0">
                <a:latin typeface="Arial MT"/>
                <a:cs typeface="Arial MT"/>
              </a:rPr>
              <a:t>Coordina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les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accions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entre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Model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Vista.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Avantatges</a:t>
            </a:r>
            <a:r>
              <a:rPr spc="-80" dirty="0"/>
              <a:t> </a:t>
            </a:r>
            <a:r>
              <a:rPr spc="-10" dirty="0"/>
              <a:t>principals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Contingut</a:t>
            </a:r>
            <a:r>
              <a:rPr spc="-45" dirty="0"/>
              <a:t> </a:t>
            </a:r>
            <a:r>
              <a:rPr dirty="0"/>
              <a:t>actualitzat</a:t>
            </a:r>
            <a:r>
              <a:rPr spc="-40" dirty="0"/>
              <a:t> </a:t>
            </a:r>
            <a:r>
              <a:rPr dirty="0"/>
              <a:t>en</a:t>
            </a:r>
            <a:r>
              <a:rPr spc="-40" dirty="0"/>
              <a:t> </a:t>
            </a:r>
            <a:r>
              <a:rPr dirty="0"/>
              <a:t>temps</a:t>
            </a:r>
            <a:r>
              <a:rPr spc="-40" dirty="0"/>
              <a:t> </a:t>
            </a:r>
            <a:r>
              <a:rPr spc="-20" dirty="0"/>
              <a:t>real:</a:t>
            </a:r>
          </a:p>
          <a:p>
            <a:pPr marL="469900" marR="5080" indent="-344170">
              <a:lnSpc>
                <a:spcPct val="114999"/>
              </a:lnSpc>
              <a:spcBef>
                <a:spcPts val="1200"/>
              </a:spcBef>
              <a:buChar char="●"/>
              <a:tabLst>
                <a:tab pos="469900" algn="l"/>
              </a:tabLst>
            </a:pPr>
            <a:r>
              <a:rPr b="0" spc="-10" dirty="0">
                <a:latin typeface="Arial MT"/>
                <a:cs typeface="Arial MT"/>
              </a:rPr>
              <a:t>Permeten</a:t>
            </a:r>
            <a:r>
              <a:rPr b="0" spc="-5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que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el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contingut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es</a:t>
            </a:r>
            <a:r>
              <a:rPr b="0" spc="-4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generi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automàticament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en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funció</a:t>
            </a:r>
            <a:r>
              <a:rPr b="0" spc="-4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de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dades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actualitzades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spc="-50" dirty="0">
                <a:latin typeface="Arial MT"/>
                <a:cs typeface="Arial MT"/>
              </a:rPr>
              <a:t>o </a:t>
            </a:r>
            <a:r>
              <a:rPr b="0" spc="-10" dirty="0">
                <a:latin typeface="Arial MT"/>
                <a:cs typeface="Arial MT"/>
              </a:rPr>
              <a:t>esdeveniments</a:t>
            </a:r>
            <a:r>
              <a:rPr b="0" spc="-2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en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temps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real.</a:t>
            </a:r>
          </a:p>
          <a:p>
            <a:pPr>
              <a:lnSpc>
                <a:spcPct val="100000"/>
              </a:lnSpc>
              <a:spcBef>
                <a:spcPts val="345"/>
              </a:spcBef>
              <a:buFont typeface="Arial MT"/>
              <a:buChar char="●"/>
            </a:pPr>
            <a:endParaRPr b="0" spc="-10" dirty="0">
              <a:latin typeface="Arial MT"/>
              <a:cs typeface="Arial MT"/>
            </a:endParaRPr>
          </a:p>
          <a:p>
            <a:pPr marL="469900" marR="48895" indent="-344170">
              <a:lnSpc>
                <a:spcPct val="114999"/>
              </a:lnSpc>
              <a:buChar char="●"/>
              <a:tabLst>
                <a:tab pos="469900" algn="l"/>
              </a:tabLst>
            </a:pPr>
            <a:r>
              <a:rPr b="0" spc="-10" dirty="0">
                <a:latin typeface="Arial MT"/>
                <a:cs typeface="Arial MT"/>
              </a:rPr>
              <a:t>Especialment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útil</a:t>
            </a:r>
            <a:r>
              <a:rPr b="0" spc="-3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en</a:t>
            </a:r>
            <a:r>
              <a:rPr b="0" spc="-3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casos</a:t>
            </a:r>
            <a:r>
              <a:rPr b="0" spc="-3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on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la</a:t>
            </a:r>
            <a:r>
              <a:rPr b="0" spc="-3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informació</a:t>
            </a:r>
            <a:r>
              <a:rPr b="0" spc="-3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canvia</a:t>
            </a:r>
            <a:r>
              <a:rPr b="0" spc="-3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constantment,</a:t>
            </a:r>
            <a:r>
              <a:rPr b="0" spc="-3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com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botigues</a:t>
            </a:r>
            <a:r>
              <a:rPr b="0" spc="-3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en</a:t>
            </a:r>
            <a:r>
              <a:rPr b="0" spc="-3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línia, </a:t>
            </a:r>
            <a:r>
              <a:rPr b="0" dirty="0">
                <a:latin typeface="Arial MT"/>
                <a:cs typeface="Arial MT"/>
              </a:rPr>
              <a:t>notícies,</a:t>
            </a:r>
            <a:r>
              <a:rPr b="0" spc="-6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xarxes</a:t>
            </a:r>
            <a:r>
              <a:rPr b="0" spc="-5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socials</a:t>
            </a:r>
            <a:r>
              <a:rPr b="0" spc="-6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o</a:t>
            </a:r>
            <a:r>
              <a:rPr b="0" spc="-5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previsions</a:t>
            </a:r>
            <a:r>
              <a:rPr b="0" spc="-60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meteorològiques.</a:t>
            </a:r>
          </a:p>
          <a:p>
            <a:pPr>
              <a:lnSpc>
                <a:spcPct val="100000"/>
              </a:lnSpc>
              <a:spcBef>
                <a:spcPts val="615"/>
              </a:spcBef>
              <a:buFont typeface="Arial MT"/>
              <a:buChar char="●"/>
            </a:pPr>
            <a:endParaRPr b="0" spc="-10" dirty="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b="0" spc="-10" dirty="0">
                <a:latin typeface="Arial MT"/>
                <a:cs typeface="Arial MT"/>
              </a:rPr>
              <a:t>Exemples:</a:t>
            </a:r>
          </a:p>
          <a:p>
            <a:pPr marL="927100" marR="17145" lvl="1" indent="-344170">
              <a:lnSpc>
                <a:spcPct val="114999"/>
              </a:lnSpc>
              <a:buChar char="○"/>
              <a:tabLst>
                <a:tab pos="927100" algn="l"/>
              </a:tabLst>
            </a:pPr>
            <a:r>
              <a:rPr sz="1500" dirty="0">
                <a:latin typeface="Arial MT"/>
                <a:cs typeface="Arial MT"/>
              </a:rPr>
              <a:t>Un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lloc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web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comerç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electrònic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mostra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l'estoc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disponible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temps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real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evitar </a:t>
            </a:r>
            <a:r>
              <a:rPr sz="1500" dirty="0">
                <a:latin typeface="Arial MT"/>
                <a:cs typeface="Arial MT"/>
              </a:rPr>
              <a:t>vendes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productes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esgotats.</a:t>
            </a:r>
            <a:endParaRPr sz="1500">
              <a:latin typeface="Arial MT"/>
              <a:cs typeface="Arial MT"/>
            </a:endParaRPr>
          </a:p>
          <a:p>
            <a:pPr marL="927100" marR="567690" lvl="1" indent="-344170">
              <a:lnSpc>
                <a:spcPct val="114999"/>
              </a:lnSpc>
              <a:buChar char="○"/>
              <a:tabLst>
                <a:tab pos="927100" algn="l"/>
              </a:tabLst>
            </a:pPr>
            <a:r>
              <a:rPr sz="1500" dirty="0">
                <a:latin typeface="Arial MT"/>
                <a:cs typeface="Arial MT"/>
              </a:rPr>
              <a:t>Una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pàgina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notícies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mostra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titulars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actualitzats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d'una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base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dades, </a:t>
            </a:r>
            <a:r>
              <a:rPr sz="1500" dirty="0">
                <a:latin typeface="Arial MT"/>
                <a:cs typeface="Arial MT"/>
              </a:rPr>
              <a:t>evitant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necessitat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d'editar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manualment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contingut.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546225">
              <a:lnSpc>
                <a:spcPct val="100000"/>
              </a:lnSpc>
              <a:spcBef>
                <a:spcPts val="130"/>
              </a:spcBef>
            </a:pPr>
            <a:r>
              <a:rPr dirty="0"/>
              <a:t>Introducció</a:t>
            </a:r>
            <a:r>
              <a:rPr spc="-35" dirty="0"/>
              <a:t> </a:t>
            </a:r>
            <a:r>
              <a:rPr dirty="0"/>
              <a:t>al</a:t>
            </a:r>
            <a:r>
              <a:rPr spc="-25" dirty="0"/>
              <a:t> </a:t>
            </a:r>
            <a:r>
              <a:rPr dirty="0"/>
              <a:t>patró</a:t>
            </a:r>
            <a:r>
              <a:rPr spc="-25" dirty="0"/>
              <a:t> MVC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1121230"/>
            <a:ext cx="5793740" cy="3340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0" indent="-209550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222250" algn="l"/>
              </a:tabLst>
            </a:pPr>
            <a:r>
              <a:rPr sz="1500" b="1" dirty="0">
                <a:latin typeface="Arial"/>
                <a:cs typeface="Arial"/>
              </a:rPr>
              <a:t>Flux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de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dades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en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spc="-20" dirty="0">
                <a:latin typeface="Arial"/>
                <a:cs typeface="Arial"/>
              </a:rPr>
              <a:t>MVC:</a:t>
            </a:r>
            <a:endParaRPr sz="1500">
              <a:latin typeface="Arial"/>
              <a:cs typeface="Arial"/>
            </a:endParaRPr>
          </a:p>
          <a:p>
            <a:pPr marL="469265" lvl="1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sz="1500" spc="-10" dirty="0">
                <a:latin typeface="Arial MT"/>
                <a:cs typeface="Arial MT"/>
              </a:rPr>
              <a:t>L’usuari</a:t>
            </a:r>
            <a:r>
              <a:rPr sz="1500" spc="-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realitza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una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acció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(per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exemple,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clicar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botó).</a:t>
            </a:r>
            <a:endParaRPr sz="1500">
              <a:latin typeface="Arial MT"/>
              <a:cs typeface="Arial MT"/>
            </a:endParaRPr>
          </a:p>
          <a:p>
            <a:pPr marL="469265" lvl="1" indent="-343535">
              <a:lnSpc>
                <a:spcPct val="100000"/>
              </a:lnSpc>
              <a:spcBef>
                <a:spcPts val="270"/>
              </a:spcBef>
              <a:buChar char="●"/>
              <a:tabLst>
                <a:tab pos="469265" algn="l"/>
              </a:tabLst>
            </a:pPr>
            <a:r>
              <a:rPr sz="1500" dirty="0">
                <a:latin typeface="Arial MT"/>
                <a:cs typeface="Arial MT"/>
              </a:rPr>
              <a:t>El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controlador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processa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sol·licitud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interactua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amb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Model.</a:t>
            </a:r>
            <a:endParaRPr sz="1500">
              <a:latin typeface="Arial MT"/>
              <a:cs typeface="Arial MT"/>
            </a:endParaRPr>
          </a:p>
          <a:p>
            <a:pPr marL="469265" lvl="1" indent="-343535">
              <a:lnSpc>
                <a:spcPct val="100000"/>
              </a:lnSpc>
              <a:spcBef>
                <a:spcPts val="270"/>
              </a:spcBef>
              <a:buChar char="●"/>
              <a:tabLst>
                <a:tab pos="469265" algn="l"/>
              </a:tabLst>
            </a:pPr>
            <a:r>
              <a:rPr sz="1500" dirty="0">
                <a:latin typeface="Arial MT"/>
                <a:cs typeface="Arial MT"/>
              </a:rPr>
              <a:t>El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Model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retorna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les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dades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controlador.</a:t>
            </a:r>
            <a:endParaRPr sz="1500">
              <a:latin typeface="Arial MT"/>
              <a:cs typeface="Arial MT"/>
            </a:endParaRPr>
          </a:p>
          <a:p>
            <a:pPr marL="469265" lvl="1" indent="-343535">
              <a:lnSpc>
                <a:spcPct val="100000"/>
              </a:lnSpc>
              <a:spcBef>
                <a:spcPts val="270"/>
              </a:spcBef>
              <a:buChar char="●"/>
              <a:tabLst>
                <a:tab pos="469265" algn="l"/>
              </a:tabLst>
            </a:pPr>
            <a:r>
              <a:rPr sz="1500" dirty="0">
                <a:latin typeface="Arial MT"/>
                <a:cs typeface="Arial MT"/>
              </a:rPr>
              <a:t>El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controlador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passa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les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dades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Vista.</a:t>
            </a:r>
            <a:endParaRPr sz="1500">
              <a:latin typeface="Arial MT"/>
              <a:cs typeface="Arial MT"/>
            </a:endParaRPr>
          </a:p>
          <a:p>
            <a:pPr marL="469265" lvl="1" indent="-343535">
              <a:lnSpc>
                <a:spcPct val="100000"/>
              </a:lnSpc>
              <a:spcBef>
                <a:spcPts val="270"/>
              </a:spcBef>
              <a:buChar char="●"/>
              <a:tabLst>
                <a:tab pos="469265" algn="l"/>
              </a:tabLst>
            </a:pPr>
            <a:r>
              <a:rPr sz="1500" dirty="0">
                <a:latin typeface="Arial MT"/>
                <a:cs typeface="Arial MT"/>
              </a:rPr>
              <a:t>La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Vista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genera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contingut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mostra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l’usuari.</a:t>
            </a:r>
            <a:endParaRPr sz="15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Font typeface="Arial MT"/>
              <a:buChar char="●"/>
            </a:pPr>
            <a:endParaRPr sz="15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90"/>
              </a:spcBef>
              <a:buFont typeface="Arial MT"/>
              <a:buChar char="●"/>
            </a:pPr>
            <a:endParaRPr sz="1500">
              <a:latin typeface="Arial MT"/>
              <a:cs typeface="Arial MT"/>
            </a:endParaRPr>
          </a:p>
          <a:p>
            <a:pPr marL="222250" indent="-209550">
              <a:lnSpc>
                <a:spcPct val="100000"/>
              </a:lnSpc>
              <a:buAutoNum type="arabicPeriod" startAt="3"/>
              <a:tabLst>
                <a:tab pos="222250" algn="l"/>
              </a:tabLst>
            </a:pPr>
            <a:r>
              <a:rPr sz="1500" b="1" spc="-10" dirty="0">
                <a:latin typeface="Arial"/>
                <a:cs typeface="Arial"/>
              </a:rPr>
              <a:t>Beneficis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del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patró</a:t>
            </a:r>
            <a:r>
              <a:rPr sz="1500" b="1" spc="-20" dirty="0">
                <a:latin typeface="Arial"/>
                <a:cs typeface="Arial"/>
              </a:rPr>
              <a:t> MVC:</a:t>
            </a:r>
            <a:endParaRPr sz="1500">
              <a:latin typeface="Arial"/>
              <a:cs typeface="Arial"/>
            </a:endParaRPr>
          </a:p>
          <a:p>
            <a:pPr marL="469265" lvl="1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sz="1500" spc="-10" dirty="0">
                <a:latin typeface="Arial MT"/>
                <a:cs typeface="Arial MT"/>
              </a:rPr>
              <a:t>Organització: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Clarifica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les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responsabilitats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cada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component.</a:t>
            </a:r>
            <a:endParaRPr sz="1500">
              <a:latin typeface="Arial MT"/>
              <a:cs typeface="Arial MT"/>
            </a:endParaRPr>
          </a:p>
          <a:p>
            <a:pPr marL="469265" lvl="1" indent="-343535">
              <a:lnSpc>
                <a:spcPct val="100000"/>
              </a:lnSpc>
              <a:spcBef>
                <a:spcPts val="270"/>
              </a:spcBef>
              <a:buChar char="●"/>
              <a:tabLst>
                <a:tab pos="469265" algn="l"/>
              </a:tabLst>
            </a:pPr>
            <a:r>
              <a:rPr sz="1500" spc="-10" dirty="0">
                <a:latin typeface="Arial MT"/>
                <a:cs typeface="Arial MT"/>
              </a:rPr>
              <a:t>Escalabilitat: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Facilita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l’addició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noves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funcionalitats.</a:t>
            </a:r>
            <a:endParaRPr sz="1500">
              <a:latin typeface="Arial MT"/>
              <a:cs typeface="Arial MT"/>
            </a:endParaRPr>
          </a:p>
          <a:p>
            <a:pPr marL="469265" lvl="1" indent="-343535">
              <a:lnSpc>
                <a:spcPct val="100000"/>
              </a:lnSpc>
              <a:spcBef>
                <a:spcPts val="270"/>
              </a:spcBef>
              <a:buChar char="●"/>
              <a:tabLst>
                <a:tab pos="469265" algn="l"/>
              </a:tabLst>
            </a:pPr>
            <a:r>
              <a:rPr sz="1500" spc="-10" dirty="0">
                <a:latin typeface="Arial MT"/>
                <a:cs typeface="Arial MT"/>
              </a:rPr>
              <a:t>Reutilització: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Les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Vistes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Models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poden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reutilitzar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fàcilment.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396" y="2310028"/>
            <a:ext cx="8107680" cy="1177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613785" marR="5080" indent="-3601720">
              <a:lnSpc>
                <a:spcPct val="100800"/>
              </a:lnSpc>
              <a:spcBef>
                <a:spcPts val="90"/>
              </a:spcBef>
            </a:pPr>
            <a:r>
              <a:rPr dirty="0"/>
              <a:t>UF2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dirty="0"/>
              <a:t>Generació</a:t>
            </a:r>
            <a:r>
              <a:rPr spc="-15" dirty="0"/>
              <a:t> </a:t>
            </a:r>
            <a:r>
              <a:rPr dirty="0"/>
              <a:t>dinàmica</a:t>
            </a:r>
            <a:r>
              <a:rPr spc="-20" dirty="0"/>
              <a:t> </a:t>
            </a:r>
            <a:r>
              <a:rPr dirty="0"/>
              <a:t>de</a:t>
            </a:r>
            <a:r>
              <a:rPr spc="-15" dirty="0"/>
              <a:t> </a:t>
            </a:r>
            <a:r>
              <a:rPr spc="-10" dirty="0"/>
              <a:t>pàgines </a:t>
            </a:r>
            <a:r>
              <a:rPr spc="-25" dirty="0"/>
              <a:t>web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679" y="2310028"/>
            <a:ext cx="8161020" cy="1177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40355" marR="5080" indent="-2828290">
              <a:lnSpc>
                <a:spcPct val="100800"/>
              </a:lnSpc>
              <a:spcBef>
                <a:spcPts val="90"/>
              </a:spcBef>
            </a:pPr>
            <a:r>
              <a:rPr dirty="0"/>
              <a:t>Mecanismes</a:t>
            </a:r>
            <a:r>
              <a:rPr spc="-10" dirty="0"/>
              <a:t> </a:t>
            </a:r>
            <a:r>
              <a:rPr dirty="0"/>
              <a:t>de</a:t>
            </a:r>
            <a:r>
              <a:rPr spc="-10" dirty="0"/>
              <a:t> </a:t>
            </a:r>
            <a:r>
              <a:rPr dirty="0"/>
              <a:t>separació</a:t>
            </a:r>
            <a:r>
              <a:rPr spc="-10" dirty="0"/>
              <a:t> </a:t>
            </a:r>
            <a:r>
              <a:rPr dirty="0"/>
              <a:t>de</a:t>
            </a:r>
            <a:r>
              <a:rPr spc="-10" dirty="0"/>
              <a:t> </a:t>
            </a:r>
            <a:r>
              <a:rPr dirty="0"/>
              <a:t>la</a:t>
            </a:r>
            <a:r>
              <a:rPr spc="-10" dirty="0"/>
              <a:t> lògica </a:t>
            </a:r>
            <a:r>
              <a:rPr dirty="0"/>
              <a:t>de</a:t>
            </a:r>
            <a:r>
              <a:rPr spc="-15" dirty="0"/>
              <a:t> </a:t>
            </a:r>
            <a:r>
              <a:rPr dirty="0"/>
              <a:t>negoci</a:t>
            </a:r>
            <a:r>
              <a:rPr spc="-15" dirty="0"/>
              <a:t> </a:t>
            </a:r>
            <a:r>
              <a:rPr spc="-25" dirty="0"/>
              <a:t>II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Introducció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Context</a:t>
            </a:r>
            <a:r>
              <a:rPr spc="-35" dirty="0"/>
              <a:t> </a:t>
            </a:r>
            <a:r>
              <a:rPr dirty="0"/>
              <a:t>i</a:t>
            </a:r>
            <a:r>
              <a:rPr spc="-30" dirty="0"/>
              <a:t> </a:t>
            </a:r>
            <a:r>
              <a:rPr spc="-10" dirty="0"/>
              <a:t>importància</a:t>
            </a:r>
          </a:p>
          <a:p>
            <a:pPr marL="12700" marR="5080">
              <a:lnSpc>
                <a:spcPct val="114999"/>
              </a:lnSpc>
              <a:spcBef>
                <a:spcPts val="1200"/>
              </a:spcBef>
            </a:pPr>
            <a:r>
              <a:rPr b="0" dirty="0">
                <a:latin typeface="Arial MT"/>
                <a:cs typeface="Arial MT"/>
              </a:rPr>
              <a:t>El</a:t>
            </a:r>
            <a:r>
              <a:rPr b="0" spc="-50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desenvolupament</a:t>
            </a:r>
            <a:r>
              <a:rPr b="0" spc="-4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d’aplicacions</a:t>
            </a:r>
            <a:r>
              <a:rPr b="0" spc="-4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web</a:t>
            </a:r>
            <a:r>
              <a:rPr b="0" spc="-4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ha</a:t>
            </a:r>
            <a:r>
              <a:rPr b="0" spc="-4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evolucionat</a:t>
            </a:r>
            <a:r>
              <a:rPr b="0" spc="-5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cap</a:t>
            </a:r>
            <a:r>
              <a:rPr b="0" spc="-4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a</a:t>
            </a:r>
            <a:r>
              <a:rPr b="0" spc="-4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estructures</a:t>
            </a:r>
            <a:r>
              <a:rPr b="0" spc="-4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més</a:t>
            </a:r>
            <a:r>
              <a:rPr b="0" spc="-4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organitzades</a:t>
            </a:r>
            <a:r>
              <a:rPr b="0" spc="-50" dirty="0">
                <a:latin typeface="Arial MT"/>
                <a:cs typeface="Arial MT"/>
              </a:rPr>
              <a:t> i </a:t>
            </a:r>
            <a:r>
              <a:rPr b="0" spc="-10" dirty="0">
                <a:latin typeface="Arial MT"/>
                <a:cs typeface="Arial MT"/>
              </a:rPr>
              <a:t>escalables.</a:t>
            </a:r>
          </a:p>
          <a:p>
            <a:pPr marL="12700" marR="628650">
              <a:lnSpc>
                <a:spcPct val="114999"/>
              </a:lnSpc>
              <a:spcBef>
                <a:spcPts val="1200"/>
              </a:spcBef>
            </a:pPr>
            <a:r>
              <a:rPr b="0" dirty="0">
                <a:latin typeface="Arial MT"/>
                <a:cs typeface="Arial MT"/>
              </a:rPr>
              <a:t>A</a:t>
            </a:r>
            <a:r>
              <a:rPr b="0" spc="-10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mesura</a:t>
            </a:r>
            <a:r>
              <a:rPr b="0" spc="-6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que</a:t>
            </a:r>
            <a:r>
              <a:rPr b="0" spc="-4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els</a:t>
            </a:r>
            <a:r>
              <a:rPr b="0" spc="-4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projectes</a:t>
            </a:r>
            <a:r>
              <a:rPr b="0" spc="-4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creixen</a:t>
            </a:r>
            <a:r>
              <a:rPr b="0" spc="-4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en</a:t>
            </a:r>
            <a:r>
              <a:rPr b="0" spc="-4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complexitat,</a:t>
            </a:r>
            <a:r>
              <a:rPr b="0" spc="-4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separar</a:t>
            </a:r>
            <a:r>
              <a:rPr b="0" spc="-4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la</a:t>
            </a:r>
            <a:r>
              <a:rPr b="0" spc="-4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lògica</a:t>
            </a:r>
            <a:r>
              <a:rPr b="0" spc="-4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de</a:t>
            </a:r>
            <a:r>
              <a:rPr b="0" spc="-4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negoci</a:t>
            </a:r>
            <a:r>
              <a:rPr b="0" spc="-4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de</a:t>
            </a:r>
            <a:r>
              <a:rPr b="0" spc="-45" dirty="0">
                <a:latin typeface="Arial MT"/>
                <a:cs typeface="Arial MT"/>
              </a:rPr>
              <a:t> </a:t>
            </a:r>
            <a:r>
              <a:rPr b="0" spc="-25" dirty="0">
                <a:latin typeface="Arial MT"/>
                <a:cs typeface="Arial MT"/>
              </a:rPr>
              <a:t>la </a:t>
            </a:r>
            <a:r>
              <a:rPr b="0" spc="-10" dirty="0">
                <a:latin typeface="Arial MT"/>
                <a:cs typeface="Arial MT"/>
              </a:rPr>
              <a:t>presentació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esdevé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fonamental</a:t>
            </a:r>
            <a:r>
              <a:rPr b="0" spc="-3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per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millorar:</a:t>
            </a:r>
          </a:p>
          <a:p>
            <a:pPr marL="469265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b="0" spc="-10" dirty="0">
                <a:latin typeface="Arial MT"/>
                <a:cs typeface="Arial MT"/>
              </a:rPr>
              <a:t>Manteniments</a:t>
            </a:r>
          </a:p>
          <a:p>
            <a:pPr marL="469265" indent="-343535">
              <a:lnSpc>
                <a:spcPct val="100000"/>
              </a:lnSpc>
              <a:spcBef>
                <a:spcPts val="270"/>
              </a:spcBef>
              <a:buChar char="●"/>
              <a:tabLst>
                <a:tab pos="469265" algn="l"/>
              </a:tabLst>
            </a:pPr>
            <a:r>
              <a:rPr b="0" spc="-10" dirty="0">
                <a:latin typeface="Arial MT"/>
                <a:cs typeface="Arial MT"/>
              </a:rPr>
              <a:t>Reutilització</a:t>
            </a:r>
          </a:p>
          <a:p>
            <a:pPr marL="469265" indent="-343535">
              <a:lnSpc>
                <a:spcPct val="100000"/>
              </a:lnSpc>
              <a:spcBef>
                <a:spcPts val="270"/>
              </a:spcBef>
              <a:buChar char="●"/>
              <a:tabLst>
                <a:tab pos="469265" algn="l"/>
              </a:tabLst>
            </a:pPr>
            <a:r>
              <a:rPr b="0" spc="-10" dirty="0">
                <a:latin typeface="Arial MT"/>
                <a:cs typeface="Arial MT"/>
              </a:rPr>
              <a:t>Col·laboracions </a:t>
            </a:r>
            <a:r>
              <a:rPr b="0" dirty="0">
                <a:latin typeface="Arial MT"/>
                <a:cs typeface="Arial MT"/>
              </a:rPr>
              <a:t>entre</a:t>
            </a:r>
            <a:r>
              <a:rPr b="0" spc="-10" dirty="0">
                <a:latin typeface="Arial MT"/>
                <a:cs typeface="Arial MT"/>
              </a:rPr>
              <a:t> equips.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Introducció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Context</a:t>
            </a:r>
            <a:r>
              <a:rPr spc="-35" dirty="0"/>
              <a:t> </a:t>
            </a:r>
            <a:r>
              <a:rPr dirty="0"/>
              <a:t>i</a:t>
            </a:r>
            <a:r>
              <a:rPr spc="-30" dirty="0"/>
              <a:t> </a:t>
            </a:r>
            <a:r>
              <a:rPr spc="-10" dirty="0"/>
              <a:t>importància</a:t>
            </a:r>
          </a:p>
          <a:p>
            <a:pPr marL="12700" marR="5080">
              <a:lnSpc>
                <a:spcPct val="114999"/>
              </a:lnSpc>
              <a:spcBef>
                <a:spcPts val="1200"/>
              </a:spcBef>
            </a:pPr>
            <a:r>
              <a:rPr dirty="0"/>
              <a:t>El</a:t>
            </a:r>
            <a:r>
              <a:rPr spc="-35" dirty="0"/>
              <a:t> </a:t>
            </a:r>
            <a:r>
              <a:rPr dirty="0"/>
              <a:t>patró</a:t>
            </a:r>
            <a:r>
              <a:rPr spc="-30" dirty="0"/>
              <a:t> </a:t>
            </a:r>
            <a:r>
              <a:rPr dirty="0"/>
              <a:t>MVC</a:t>
            </a:r>
            <a:r>
              <a:rPr spc="-30" dirty="0"/>
              <a:t> </a:t>
            </a:r>
            <a:r>
              <a:rPr spc="-10" dirty="0"/>
              <a:t>(Model-Vista-</a:t>
            </a:r>
            <a:r>
              <a:rPr dirty="0"/>
              <a:t>Controlador)</a:t>
            </a:r>
            <a:r>
              <a:rPr spc="-5" dirty="0"/>
              <a:t> </a:t>
            </a:r>
            <a:r>
              <a:rPr b="0" dirty="0">
                <a:latin typeface="Arial MT"/>
                <a:cs typeface="Arial MT"/>
              </a:rPr>
              <a:t>és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una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de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les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arquitectures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més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utilitzades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spc="-25" dirty="0">
                <a:latin typeface="Arial MT"/>
                <a:cs typeface="Arial MT"/>
              </a:rPr>
              <a:t>per </a:t>
            </a:r>
            <a:r>
              <a:rPr b="0" dirty="0">
                <a:latin typeface="Arial MT"/>
                <a:cs typeface="Arial MT"/>
              </a:rPr>
              <a:t>aconseguir</a:t>
            </a:r>
            <a:r>
              <a:rPr b="0" spc="-8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aquesta</a:t>
            </a:r>
            <a:r>
              <a:rPr b="0" spc="-8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separació.</a:t>
            </a:r>
          </a:p>
          <a:p>
            <a:pPr marL="12700" marR="580390">
              <a:lnSpc>
                <a:spcPct val="114999"/>
              </a:lnSpc>
              <a:spcBef>
                <a:spcPts val="1200"/>
              </a:spcBef>
            </a:pPr>
            <a:r>
              <a:rPr b="0" spc="-25" dirty="0">
                <a:latin typeface="Arial MT"/>
                <a:cs typeface="Arial MT"/>
              </a:rPr>
              <a:t>Tanmateix,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no</a:t>
            </a:r>
            <a:r>
              <a:rPr b="0" spc="-3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és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l’única</a:t>
            </a:r>
            <a:r>
              <a:rPr b="0" spc="-3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estratègia: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l’ús</a:t>
            </a:r>
            <a:r>
              <a:rPr b="0" spc="-3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de</a:t>
            </a:r>
            <a:r>
              <a:rPr b="0" spc="-5" dirty="0">
                <a:latin typeface="Arial MT"/>
                <a:cs typeface="Arial MT"/>
              </a:rPr>
              <a:t> </a:t>
            </a:r>
            <a:r>
              <a:rPr dirty="0"/>
              <a:t>serveis</a:t>
            </a:r>
            <a:r>
              <a:rPr spc="-40" dirty="0"/>
              <a:t> </a:t>
            </a:r>
            <a:r>
              <a:rPr dirty="0"/>
              <a:t>i</a:t>
            </a:r>
            <a:r>
              <a:rPr spc="-35" dirty="0"/>
              <a:t> </a:t>
            </a:r>
            <a:r>
              <a:rPr dirty="0"/>
              <a:t>llibreries</a:t>
            </a:r>
            <a:r>
              <a:rPr spc="-30" dirty="0"/>
              <a:t> </a:t>
            </a:r>
            <a:r>
              <a:rPr b="0" dirty="0">
                <a:latin typeface="Arial MT"/>
                <a:cs typeface="Arial MT"/>
              </a:rPr>
              <a:t>ofereix</a:t>
            </a:r>
            <a:r>
              <a:rPr b="0" spc="-3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mecanismes complementaris</a:t>
            </a:r>
            <a:r>
              <a:rPr b="0" spc="-4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que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poden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simplificar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i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organitzar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encara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més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el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codi.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Introducció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968830"/>
            <a:ext cx="7955280" cy="2772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Objectius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de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la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sessió</a:t>
            </a:r>
            <a:endParaRPr sz="1500">
              <a:latin typeface="Arial"/>
              <a:cs typeface="Arial"/>
            </a:endParaRPr>
          </a:p>
          <a:p>
            <a:pPr marL="469265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sz="1500" spc="-10" dirty="0">
                <a:latin typeface="Arial MT"/>
                <a:cs typeface="Arial MT"/>
              </a:rPr>
              <a:t>Comprendre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com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estructurar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aplicacions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PHP</a:t>
            </a:r>
            <a:r>
              <a:rPr sz="1500" spc="-7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utilitzant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patró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MVC.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45"/>
              </a:spcBef>
              <a:buFont typeface="Arial MT"/>
              <a:buChar char="●"/>
            </a:pPr>
            <a:endParaRPr sz="1500">
              <a:latin typeface="Arial MT"/>
              <a:cs typeface="Arial MT"/>
            </a:endParaRPr>
          </a:p>
          <a:p>
            <a:pPr marL="469900" marR="5080" indent="-344170">
              <a:lnSpc>
                <a:spcPct val="114999"/>
              </a:lnSpc>
              <a:buChar char="●"/>
              <a:tabLst>
                <a:tab pos="469900" algn="l"/>
              </a:tabLst>
            </a:pPr>
            <a:r>
              <a:rPr sz="1500" dirty="0">
                <a:latin typeface="Arial MT"/>
                <a:cs typeface="Arial MT"/>
              </a:rPr>
              <a:t>Introduir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l’ús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serveis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llibreries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com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mecanismes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complementaris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separació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lògica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negoci.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45"/>
              </a:spcBef>
              <a:buFont typeface="Arial MT"/>
              <a:buChar char="●"/>
            </a:pPr>
            <a:endParaRPr sz="1500">
              <a:latin typeface="Arial MT"/>
              <a:cs typeface="Arial MT"/>
            </a:endParaRPr>
          </a:p>
          <a:p>
            <a:pPr marL="469900" marR="15875" indent="-344170">
              <a:lnSpc>
                <a:spcPct val="114999"/>
              </a:lnSpc>
              <a:buChar char="●"/>
              <a:tabLst>
                <a:tab pos="469900" algn="l"/>
              </a:tabLst>
            </a:pPr>
            <a:r>
              <a:rPr sz="1500" dirty="0">
                <a:latin typeface="Arial MT"/>
                <a:cs typeface="Arial MT"/>
              </a:rPr>
              <a:t>Aprendre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diferenciar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les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responsabilitats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cada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component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mecanisme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escriure </a:t>
            </a:r>
            <a:r>
              <a:rPr sz="1500" dirty="0">
                <a:latin typeface="Arial MT"/>
                <a:cs typeface="Arial MT"/>
              </a:rPr>
              <a:t>codi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més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organitzat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reutilitzable.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15"/>
              </a:spcBef>
              <a:buFont typeface="Arial MT"/>
              <a:buChar char="●"/>
            </a:pP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500" dirty="0">
                <a:latin typeface="Arial MT"/>
                <a:cs typeface="Arial MT"/>
              </a:rPr>
              <a:t>Aplicar</a:t>
            </a:r>
            <a:r>
              <a:rPr sz="1500" spc="-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exemples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pràctics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integren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aquestes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tècniques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escenaris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reals.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Introducció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1121230"/>
            <a:ext cx="7836534" cy="35610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latin typeface="Arial"/>
                <a:cs typeface="Arial"/>
              </a:rPr>
              <a:t>Conceptes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b="1" spc="-20" dirty="0">
                <a:latin typeface="Arial"/>
                <a:cs typeface="Arial"/>
              </a:rPr>
              <a:t>clau</a:t>
            </a:r>
            <a:endParaRPr sz="1500">
              <a:latin typeface="Arial"/>
              <a:cs typeface="Arial"/>
            </a:endParaRPr>
          </a:p>
          <a:p>
            <a:pPr marL="469900" marR="5080" indent="-344170">
              <a:lnSpc>
                <a:spcPct val="114999"/>
              </a:lnSpc>
              <a:spcBef>
                <a:spcPts val="1200"/>
              </a:spcBef>
              <a:buChar char="●"/>
              <a:tabLst>
                <a:tab pos="469900" algn="l"/>
              </a:tabLst>
            </a:pPr>
            <a:r>
              <a:rPr sz="1500" dirty="0">
                <a:latin typeface="Arial MT"/>
                <a:cs typeface="Arial MT"/>
              </a:rPr>
              <a:t>Model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(M):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Gestiona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lògica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negoci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tractament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dades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(interacció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amb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bases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dades,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càlculs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aplicació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regles).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45"/>
              </a:spcBef>
              <a:buFont typeface="Arial MT"/>
              <a:buChar char="●"/>
            </a:pPr>
            <a:endParaRPr sz="1500">
              <a:latin typeface="Arial MT"/>
              <a:cs typeface="Arial MT"/>
            </a:endParaRPr>
          </a:p>
          <a:p>
            <a:pPr marL="469900" marR="356870" indent="-344170">
              <a:lnSpc>
                <a:spcPct val="114999"/>
              </a:lnSpc>
              <a:buChar char="●"/>
              <a:tabLst>
                <a:tab pos="469900" algn="l"/>
              </a:tabLst>
            </a:pPr>
            <a:r>
              <a:rPr sz="1500" dirty="0">
                <a:latin typeface="Arial MT"/>
                <a:cs typeface="Arial MT"/>
              </a:rPr>
              <a:t>Vista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(V):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S’encarrega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presentació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informació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interacció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amb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l’usuari (HTML</a:t>
            </a:r>
            <a:r>
              <a:rPr sz="1500" spc="-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interfície).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45"/>
              </a:spcBef>
              <a:buFont typeface="Arial MT"/>
              <a:buChar char="●"/>
            </a:pPr>
            <a:endParaRPr sz="1500">
              <a:latin typeface="Arial MT"/>
              <a:cs typeface="Arial MT"/>
            </a:endParaRPr>
          </a:p>
          <a:p>
            <a:pPr marL="469900" marR="238125" indent="-344170">
              <a:lnSpc>
                <a:spcPct val="114999"/>
              </a:lnSpc>
              <a:buChar char="●"/>
              <a:tabLst>
                <a:tab pos="469900" algn="l"/>
              </a:tabLst>
            </a:pPr>
            <a:r>
              <a:rPr sz="1500" dirty="0">
                <a:latin typeface="Arial MT"/>
                <a:cs typeface="Arial MT"/>
              </a:rPr>
              <a:t>Controlador</a:t>
            </a:r>
            <a:r>
              <a:rPr sz="1500" spc="-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(C):</a:t>
            </a:r>
            <a:r>
              <a:rPr sz="1500" spc="-6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Connecta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models</a:t>
            </a:r>
            <a:r>
              <a:rPr sz="1500" spc="-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vistes.</a:t>
            </a:r>
            <a:r>
              <a:rPr sz="1500" spc="-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Processa</a:t>
            </a:r>
            <a:r>
              <a:rPr sz="1500" spc="-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sol·licituds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d’usuari,</a:t>
            </a:r>
            <a:r>
              <a:rPr sz="1500" spc="-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gestiona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la </a:t>
            </a:r>
            <a:r>
              <a:rPr sz="1500" dirty="0">
                <a:latin typeface="Arial MT"/>
                <a:cs typeface="Arial MT"/>
              </a:rPr>
              <a:t>lògica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d’aplicació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decideix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quina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vista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mostrar.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45"/>
              </a:spcBef>
              <a:buFont typeface="Arial MT"/>
              <a:buChar char="●"/>
            </a:pPr>
            <a:endParaRPr sz="1500">
              <a:latin typeface="Arial MT"/>
              <a:cs typeface="Arial MT"/>
            </a:endParaRPr>
          </a:p>
          <a:p>
            <a:pPr marL="469900" marR="153035" indent="-344170">
              <a:lnSpc>
                <a:spcPct val="114999"/>
              </a:lnSpc>
              <a:buChar char="●"/>
              <a:tabLst>
                <a:tab pos="469900" algn="l"/>
              </a:tabLst>
            </a:pPr>
            <a:r>
              <a:rPr sz="1500" spc="-10" dirty="0">
                <a:latin typeface="Arial MT"/>
                <a:cs typeface="Arial MT"/>
              </a:rPr>
              <a:t>Separació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responsabilitats: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principi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fonamental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del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patró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MVC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és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mantenir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cada </a:t>
            </a:r>
            <a:r>
              <a:rPr sz="1500" spc="-10" dirty="0">
                <a:latin typeface="Arial MT"/>
                <a:cs typeface="Arial MT"/>
              </a:rPr>
              <a:t>component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enfocat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responsabilitat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específica,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millorant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l’organització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la </a:t>
            </a:r>
            <a:r>
              <a:rPr sz="1500" spc="-10" dirty="0">
                <a:latin typeface="Arial MT"/>
                <a:cs typeface="Arial MT"/>
              </a:rPr>
              <a:t>col·laboració.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Introducció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892630"/>
            <a:ext cx="7964170" cy="408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latin typeface="Arial"/>
                <a:cs typeface="Arial"/>
              </a:rPr>
              <a:t>Conceptes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b="1" spc="-20" dirty="0">
                <a:latin typeface="Arial"/>
                <a:cs typeface="Arial"/>
              </a:rPr>
              <a:t>clau</a:t>
            </a:r>
            <a:endParaRPr sz="1500">
              <a:latin typeface="Arial"/>
              <a:cs typeface="Arial"/>
            </a:endParaRPr>
          </a:p>
          <a:p>
            <a:pPr marL="469265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sz="1500" spc="-10" dirty="0">
                <a:latin typeface="Arial MT"/>
                <a:cs typeface="Arial MT"/>
              </a:rPr>
              <a:t>Serveis:</a:t>
            </a:r>
            <a:endParaRPr sz="1500">
              <a:latin typeface="Arial MT"/>
              <a:cs typeface="Arial MT"/>
            </a:endParaRPr>
          </a:p>
          <a:p>
            <a:pPr marL="927100" marR="795020" lvl="1" indent="-344170">
              <a:lnSpc>
                <a:spcPct val="114999"/>
              </a:lnSpc>
              <a:buChar char="○"/>
              <a:tabLst>
                <a:tab pos="927100" algn="l"/>
              </a:tabLst>
            </a:pPr>
            <a:r>
              <a:rPr sz="1500" spc="-10" dirty="0">
                <a:latin typeface="Arial MT"/>
                <a:cs typeface="Arial MT"/>
              </a:rPr>
              <a:t>Encapsulen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lògica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específica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negoci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pot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ser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utilitzada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diversos </a:t>
            </a:r>
            <a:r>
              <a:rPr sz="1500" dirty="0">
                <a:latin typeface="Arial MT"/>
                <a:cs typeface="Arial MT"/>
              </a:rPr>
              <a:t>components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dins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del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mateix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projecte.</a:t>
            </a:r>
            <a:endParaRPr sz="1500">
              <a:latin typeface="Arial MT"/>
              <a:cs typeface="Arial MT"/>
            </a:endParaRPr>
          </a:p>
          <a:p>
            <a:pPr marL="927100" marR="114300" lvl="1" indent="-344170">
              <a:lnSpc>
                <a:spcPct val="114999"/>
              </a:lnSpc>
              <a:buChar char="○"/>
              <a:tabLst>
                <a:tab pos="927100" algn="l"/>
              </a:tabLst>
            </a:pPr>
            <a:r>
              <a:rPr sz="1500" dirty="0">
                <a:latin typeface="Arial MT"/>
                <a:cs typeface="Arial MT"/>
              </a:rPr>
              <a:t>Es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relacionen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estretament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amb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les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necessitats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l'aplicació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ajuden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estructurar </a:t>
            </a:r>
            <a:r>
              <a:rPr sz="1500" dirty="0">
                <a:latin typeface="Arial MT"/>
                <a:cs typeface="Arial MT"/>
              </a:rPr>
              <a:t>funcionalitats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complexes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manera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modular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reutilitzable.</a:t>
            </a:r>
            <a:endParaRPr sz="1500">
              <a:latin typeface="Arial MT"/>
              <a:cs typeface="Arial MT"/>
            </a:endParaRPr>
          </a:p>
          <a:p>
            <a:pPr marL="927100" marR="5080" lvl="1" indent="-344170">
              <a:lnSpc>
                <a:spcPct val="114999"/>
              </a:lnSpc>
              <a:buChar char="○"/>
              <a:tabLst>
                <a:tab pos="927100" algn="l"/>
              </a:tabLst>
            </a:pPr>
            <a:r>
              <a:rPr sz="1500" spc="-10" dirty="0">
                <a:latin typeface="Arial MT"/>
                <a:cs typeface="Arial MT"/>
              </a:rPr>
              <a:t>Exemples: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calcular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total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d’una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comanda,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gestionar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notificacions,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enviar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correus </a:t>
            </a:r>
            <a:r>
              <a:rPr sz="1500" dirty="0">
                <a:latin typeface="Arial MT"/>
                <a:cs typeface="Arial MT"/>
              </a:rPr>
              <a:t>electrònics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diferents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mòduls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l'aplicació.</a:t>
            </a:r>
            <a:endParaRPr sz="15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615"/>
              </a:spcBef>
              <a:buFont typeface="Arial MT"/>
              <a:buChar char="○"/>
            </a:pP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500" spc="-10" dirty="0">
                <a:latin typeface="Arial MT"/>
                <a:cs typeface="Arial MT"/>
              </a:rPr>
              <a:t>Llibreries:</a:t>
            </a:r>
            <a:endParaRPr sz="1500">
              <a:latin typeface="Arial MT"/>
              <a:cs typeface="Arial MT"/>
            </a:endParaRPr>
          </a:p>
          <a:p>
            <a:pPr marL="927100" marR="546735" lvl="1" indent="-344170">
              <a:lnSpc>
                <a:spcPct val="114999"/>
              </a:lnSpc>
              <a:buChar char="○"/>
              <a:tabLst>
                <a:tab pos="927100" algn="l"/>
              </a:tabLst>
            </a:pPr>
            <a:r>
              <a:rPr sz="1500" dirty="0">
                <a:latin typeface="Arial MT"/>
                <a:cs typeface="Arial MT"/>
              </a:rPr>
              <a:t>Agrupen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funcions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genèriques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independents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l'aplicació,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pensades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ser </a:t>
            </a:r>
            <a:r>
              <a:rPr sz="1500" dirty="0">
                <a:latin typeface="Arial MT"/>
                <a:cs typeface="Arial MT"/>
              </a:rPr>
              <a:t>reutilitzades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diversos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projectes.</a:t>
            </a:r>
            <a:endParaRPr sz="1500">
              <a:latin typeface="Arial MT"/>
              <a:cs typeface="Arial MT"/>
            </a:endParaRPr>
          </a:p>
          <a:p>
            <a:pPr marL="927100" marR="168910" lvl="1" indent="-344170">
              <a:lnSpc>
                <a:spcPct val="114999"/>
              </a:lnSpc>
              <a:buChar char="○"/>
              <a:tabLst>
                <a:tab pos="927100" algn="l"/>
              </a:tabLst>
            </a:pPr>
            <a:r>
              <a:rPr sz="1500" spc="-10" dirty="0">
                <a:latin typeface="Arial MT"/>
                <a:cs typeface="Arial MT"/>
              </a:rPr>
              <a:t>Proporcionen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eines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utilitàries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poden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ser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usades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diferents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contextos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sense dependre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lògica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específica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d’un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projecte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concret.</a:t>
            </a:r>
            <a:endParaRPr sz="1500">
              <a:latin typeface="Arial MT"/>
              <a:cs typeface="Arial MT"/>
            </a:endParaRPr>
          </a:p>
          <a:p>
            <a:pPr marL="926465" lvl="1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500" spc="-10" dirty="0">
                <a:latin typeface="Arial MT"/>
                <a:cs typeface="Arial MT"/>
              </a:rPr>
              <a:t>Exemples: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funcions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validació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formularis,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tractament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d’arxius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càlcul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d'IVA.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98900"/>
            <a:ext cx="7625715" cy="6019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Patró</a:t>
            </a:r>
            <a:r>
              <a:rPr spc="-10" dirty="0"/>
              <a:t> </a:t>
            </a:r>
            <a:r>
              <a:rPr dirty="0"/>
              <a:t>MVC:</a:t>
            </a:r>
            <a:r>
              <a:rPr spc="-10" dirty="0"/>
              <a:t> </a:t>
            </a:r>
            <a:r>
              <a:rPr dirty="0"/>
              <a:t>Components</a:t>
            </a:r>
            <a:r>
              <a:rPr spc="-5" dirty="0"/>
              <a:t> </a:t>
            </a:r>
            <a:r>
              <a:rPr dirty="0"/>
              <a:t>i</a:t>
            </a:r>
            <a:r>
              <a:rPr spc="-210" dirty="0"/>
              <a:t> </a:t>
            </a:r>
            <a:r>
              <a:rPr spc="-10" dirty="0"/>
              <a:t>Aplicació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664030"/>
            <a:ext cx="7908925" cy="4349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Model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spc="-20" dirty="0">
                <a:latin typeface="Arial"/>
                <a:cs typeface="Arial"/>
              </a:rPr>
              <a:t>(M):</a:t>
            </a:r>
            <a:endParaRPr sz="1500">
              <a:latin typeface="Arial"/>
              <a:cs typeface="Arial"/>
            </a:endParaRPr>
          </a:p>
          <a:p>
            <a:pPr marL="469265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sz="1500" spc="-10" dirty="0">
                <a:latin typeface="Arial MT"/>
                <a:cs typeface="Arial MT"/>
              </a:rPr>
              <a:t>Responsabilitats</a:t>
            </a:r>
            <a:r>
              <a:rPr sz="1500" spc="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principals:</a:t>
            </a:r>
            <a:endParaRPr sz="1500">
              <a:latin typeface="Arial MT"/>
              <a:cs typeface="Arial MT"/>
            </a:endParaRPr>
          </a:p>
          <a:p>
            <a:pPr marL="926465" lvl="1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500" dirty="0">
                <a:latin typeface="Arial MT"/>
                <a:cs typeface="Arial MT"/>
              </a:rPr>
              <a:t>Gestionar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les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dades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l'aplicació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lògica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negoci.</a:t>
            </a:r>
            <a:endParaRPr sz="1500">
              <a:latin typeface="Arial MT"/>
              <a:cs typeface="Arial MT"/>
            </a:endParaRPr>
          </a:p>
          <a:p>
            <a:pPr marL="926465" lvl="1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500" spc="-10" dirty="0">
                <a:latin typeface="Arial MT"/>
                <a:cs typeface="Arial MT"/>
              </a:rPr>
              <a:t>Accedir,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manipular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guardar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dades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fonts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d'emmagatzematge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(bases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dades).</a:t>
            </a:r>
            <a:endParaRPr sz="1500">
              <a:latin typeface="Arial MT"/>
              <a:cs typeface="Arial MT"/>
            </a:endParaRPr>
          </a:p>
          <a:p>
            <a:pPr marL="926465" lvl="1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500" dirty="0">
                <a:latin typeface="Arial MT"/>
                <a:cs typeface="Arial MT"/>
              </a:rPr>
              <a:t>Aplicar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regles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restriccions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pròpies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l’aplicació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(validacions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càlculs).</a:t>
            </a:r>
            <a:endParaRPr sz="15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615"/>
              </a:spcBef>
              <a:buFont typeface="Arial MT"/>
              <a:buChar char="○"/>
            </a:pP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500" spc="-10" dirty="0">
                <a:latin typeface="Arial MT"/>
                <a:cs typeface="Arial MT"/>
              </a:rPr>
              <a:t>Característiques</a:t>
            </a:r>
            <a:r>
              <a:rPr sz="1500" spc="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clau:</a:t>
            </a:r>
            <a:endParaRPr sz="1500">
              <a:latin typeface="Arial MT"/>
              <a:cs typeface="Arial MT"/>
            </a:endParaRPr>
          </a:p>
          <a:p>
            <a:pPr marL="926465" lvl="1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500" dirty="0">
                <a:latin typeface="Arial MT"/>
                <a:cs typeface="Arial MT"/>
              </a:rPr>
              <a:t>El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model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interactua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directament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amb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l’usuari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ni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genera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interfícies.</a:t>
            </a:r>
            <a:endParaRPr sz="1500">
              <a:latin typeface="Arial MT"/>
              <a:cs typeface="Arial MT"/>
            </a:endParaRPr>
          </a:p>
          <a:p>
            <a:pPr marL="926465" lvl="1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500" spc="-10" dirty="0">
                <a:latin typeface="Arial MT"/>
                <a:cs typeface="Arial MT"/>
              </a:rPr>
              <a:t>Proporciona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dades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controlador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(arrays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objectes).</a:t>
            </a:r>
            <a:endParaRPr sz="1500">
              <a:latin typeface="Arial MT"/>
              <a:cs typeface="Arial MT"/>
            </a:endParaRPr>
          </a:p>
          <a:p>
            <a:pPr marL="926465" lvl="1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500" dirty="0">
                <a:latin typeface="Arial MT"/>
                <a:cs typeface="Arial MT"/>
              </a:rPr>
              <a:t>És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reutilitzable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independent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del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controlador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vista.</a:t>
            </a:r>
            <a:endParaRPr sz="15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615"/>
              </a:spcBef>
              <a:buFont typeface="Arial MT"/>
              <a:buChar char="○"/>
            </a:pP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500" spc="-10" dirty="0">
                <a:latin typeface="Arial MT"/>
                <a:cs typeface="Arial MT"/>
              </a:rPr>
              <a:t>Exemples:</a:t>
            </a:r>
            <a:endParaRPr sz="1500">
              <a:latin typeface="Arial MT"/>
              <a:cs typeface="Arial MT"/>
            </a:endParaRPr>
          </a:p>
          <a:p>
            <a:pPr marL="927100" marR="915035" lvl="1" indent="-344170">
              <a:lnSpc>
                <a:spcPct val="114999"/>
              </a:lnSpc>
              <a:buChar char="○"/>
              <a:tabLst>
                <a:tab pos="927100" algn="l"/>
              </a:tabLst>
            </a:pPr>
            <a:r>
              <a:rPr sz="1500" dirty="0">
                <a:latin typeface="Arial MT"/>
                <a:cs typeface="Arial MT"/>
              </a:rPr>
              <a:t>Recuperar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dades: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Obtenir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llista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productes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d'una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base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dades</a:t>
            </a:r>
            <a:r>
              <a:rPr sz="1500" spc="-50" dirty="0">
                <a:latin typeface="Arial MT"/>
                <a:cs typeface="Arial MT"/>
              </a:rPr>
              <a:t> i </a:t>
            </a:r>
            <a:r>
              <a:rPr sz="1500" spc="-10" dirty="0">
                <a:latin typeface="Arial MT"/>
                <a:cs typeface="Arial MT"/>
              </a:rPr>
              <a:t>retornar-</a:t>
            </a:r>
            <a:r>
              <a:rPr sz="1500" dirty="0">
                <a:latin typeface="Arial MT"/>
                <a:cs typeface="Arial MT"/>
              </a:rPr>
              <a:t>los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controlador.</a:t>
            </a:r>
            <a:endParaRPr sz="1500">
              <a:latin typeface="Arial MT"/>
              <a:cs typeface="Arial MT"/>
            </a:endParaRPr>
          </a:p>
          <a:p>
            <a:pPr marL="926465" lvl="1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500" dirty="0">
                <a:latin typeface="Arial MT"/>
                <a:cs typeface="Arial MT"/>
              </a:rPr>
              <a:t>Guardar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dades: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Emmagatzemar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informació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d’una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comanda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base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dades.</a:t>
            </a:r>
            <a:endParaRPr sz="1500">
              <a:latin typeface="Arial MT"/>
              <a:cs typeface="Arial MT"/>
            </a:endParaRPr>
          </a:p>
          <a:p>
            <a:pPr marL="926465" lvl="1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500" dirty="0">
                <a:latin typeface="Arial MT"/>
                <a:cs typeface="Arial MT"/>
              </a:rPr>
              <a:t>Aplicar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regles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negoci: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Determinar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si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usuari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té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dret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descompte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específic.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Patró</a:t>
            </a:r>
            <a:r>
              <a:rPr spc="-10" dirty="0"/>
              <a:t> </a:t>
            </a:r>
            <a:r>
              <a:rPr dirty="0"/>
              <a:t>MVC:</a:t>
            </a:r>
            <a:r>
              <a:rPr spc="-10" dirty="0"/>
              <a:t> </a:t>
            </a:r>
            <a:r>
              <a:rPr dirty="0"/>
              <a:t>Components</a:t>
            </a:r>
            <a:r>
              <a:rPr spc="-5" dirty="0"/>
              <a:t> </a:t>
            </a:r>
            <a:r>
              <a:rPr dirty="0"/>
              <a:t>i</a:t>
            </a:r>
            <a:r>
              <a:rPr spc="-210" dirty="0"/>
              <a:t> </a:t>
            </a:r>
            <a:r>
              <a:rPr spc="-10" dirty="0"/>
              <a:t>Aplicació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968830"/>
            <a:ext cx="7814309" cy="3823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Vista</a:t>
            </a:r>
            <a:r>
              <a:rPr sz="1500" b="1" spc="-80" dirty="0">
                <a:latin typeface="Arial"/>
                <a:cs typeface="Arial"/>
              </a:rPr>
              <a:t> </a:t>
            </a:r>
            <a:r>
              <a:rPr sz="1500" b="1" spc="-20" dirty="0">
                <a:latin typeface="Arial"/>
                <a:cs typeface="Arial"/>
              </a:rPr>
              <a:t>(V):</a:t>
            </a:r>
            <a:endParaRPr sz="1500">
              <a:latin typeface="Arial"/>
              <a:cs typeface="Arial"/>
            </a:endParaRPr>
          </a:p>
          <a:p>
            <a:pPr marL="469265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sz="1500" spc="-10" dirty="0">
                <a:latin typeface="Arial MT"/>
                <a:cs typeface="Arial MT"/>
              </a:rPr>
              <a:t>Responsabilitats</a:t>
            </a:r>
            <a:r>
              <a:rPr sz="1500" spc="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principals:</a:t>
            </a:r>
            <a:endParaRPr sz="1500">
              <a:latin typeface="Arial MT"/>
              <a:cs typeface="Arial MT"/>
            </a:endParaRPr>
          </a:p>
          <a:p>
            <a:pPr marL="926465" lvl="1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500" dirty="0">
                <a:latin typeface="Arial MT"/>
                <a:cs typeface="Arial MT"/>
              </a:rPr>
              <a:t>Presentar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informació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l’usuari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manera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clara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atractiva.</a:t>
            </a:r>
            <a:endParaRPr sz="1500">
              <a:latin typeface="Arial MT"/>
              <a:cs typeface="Arial MT"/>
            </a:endParaRPr>
          </a:p>
          <a:p>
            <a:pPr marL="926465" lvl="1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500" dirty="0">
                <a:latin typeface="Arial MT"/>
                <a:cs typeface="Arial MT"/>
              </a:rPr>
              <a:t>Mostrar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dades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provenen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del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model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(generalment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través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del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controlador).</a:t>
            </a:r>
            <a:endParaRPr sz="1500">
              <a:latin typeface="Arial MT"/>
              <a:cs typeface="Arial MT"/>
            </a:endParaRPr>
          </a:p>
          <a:p>
            <a:pPr marL="926465" lvl="1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500" dirty="0">
                <a:latin typeface="Arial MT"/>
                <a:cs typeface="Arial MT"/>
              </a:rPr>
              <a:t>Acceptar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interaccions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bàsiques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l’usuari,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com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fer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clics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omplir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formularis.</a:t>
            </a:r>
            <a:endParaRPr sz="15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615"/>
              </a:spcBef>
              <a:buFont typeface="Arial MT"/>
              <a:buChar char="○"/>
            </a:pP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500" spc="-10" dirty="0">
                <a:latin typeface="Arial MT"/>
                <a:cs typeface="Arial MT"/>
              </a:rPr>
              <a:t>Característiques</a:t>
            </a:r>
            <a:r>
              <a:rPr sz="1500" spc="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clau:</a:t>
            </a:r>
            <a:endParaRPr sz="1500">
              <a:latin typeface="Arial MT"/>
              <a:cs typeface="Arial MT"/>
            </a:endParaRPr>
          </a:p>
          <a:p>
            <a:pPr marL="926465" lvl="1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500" dirty="0">
                <a:latin typeface="Arial MT"/>
                <a:cs typeface="Arial MT"/>
              </a:rPr>
              <a:t>La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vista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conté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lògica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negoci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ni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interacciona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directament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amb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model.</a:t>
            </a:r>
            <a:endParaRPr sz="1500">
              <a:latin typeface="Arial MT"/>
              <a:cs typeface="Arial MT"/>
            </a:endParaRPr>
          </a:p>
          <a:p>
            <a:pPr marL="926465" lvl="1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500" dirty="0">
                <a:latin typeface="Arial MT"/>
                <a:cs typeface="Arial MT"/>
              </a:rPr>
              <a:t>Pot</a:t>
            </a:r>
            <a:r>
              <a:rPr sz="1500" spc="-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incloure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plantilles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dinàmiques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integrar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dades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del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model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HTML.</a:t>
            </a:r>
            <a:endParaRPr sz="15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615"/>
              </a:spcBef>
              <a:buFont typeface="Arial MT"/>
              <a:buChar char="○"/>
            </a:pP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500" spc="-10" dirty="0">
                <a:latin typeface="Arial MT"/>
                <a:cs typeface="Arial MT"/>
              </a:rPr>
              <a:t>Exemples:</a:t>
            </a:r>
            <a:endParaRPr sz="1500">
              <a:latin typeface="Arial MT"/>
              <a:cs typeface="Arial MT"/>
            </a:endParaRPr>
          </a:p>
          <a:p>
            <a:pPr marL="926465" lvl="1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500" dirty="0">
                <a:latin typeface="Arial MT"/>
                <a:cs typeface="Arial MT"/>
              </a:rPr>
              <a:t>Llistat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dades: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Mostrar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taula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amb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llista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d’usuaris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productes.</a:t>
            </a:r>
            <a:endParaRPr sz="1500">
              <a:latin typeface="Arial MT"/>
              <a:cs typeface="Arial MT"/>
            </a:endParaRPr>
          </a:p>
          <a:p>
            <a:pPr marL="927100" marR="5080" lvl="1" indent="-344170">
              <a:lnSpc>
                <a:spcPct val="114999"/>
              </a:lnSpc>
              <a:buChar char="○"/>
              <a:tabLst>
                <a:tab pos="927100" algn="l"/>
              </a:tabLst>
            </a:pPr>
            <a:r>
              <a:rPr sz="1500" dirty="0">
                <a:latin typeface="Arial MT"/>
                <a:cs typeface="Arial MT"/>
              </a:rPr>
              <a:t>Missatges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d’error: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Mostrar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missatge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com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"El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formulari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és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vàlid"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si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les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dades </a:t>
            </a:r>
            <a:r>
              <a:rPr sz="1500" dirty="0">
                <a:latin typeface="Arial MT"/>
                <a:cs typeface="Arial MT"/>
              </a:rPr>
              <a:t>no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poden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processar.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Avantatges</a:t>
            </a:r>
            <a:r>
              <a:rPr spc="-80" dirty="0"/>
              <a:t> </a:t>
            </a:r>
            <a:r>
              <a:rPr spc="-10" dirty="0"/>
              <a:t>principals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Personalització:</a:t>
            </a:r>
          </a:p>
          <a:p>
            <a:pPr marL="469900" marR="55244" indent="-344170">
              <a:lnSpc>
                <a:spcPct val="114999"/>
              </a:lnSpc>
              <a:spcBef>
                <a:spcPts val="1200"/>
              </a:spcBef>
              <a:buChar char="●"/>
              <a:tabLst>
                <a:tab pos="469900" algn="l"/>
              </a:tabLst>
            </a:pPr>
            <a:r>
              <a:rPr b="0" dirty="0">
                <a:latin typeface="Arial MT"/>
                <a:cs typeface="Arial MT"/>
              </a:rPr>
              <a:t>Una</a:t>
            </a:r>
            <a:r>
              <a:rPr b="0" spc="-4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pàgina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dinàmica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pot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spc="-20" dirty="0">
                <a:latin typeface="Arial MT"/>
                <a:cs typeface="Arial MT"/>
              </a:rPr>
              <a:t>personalitzar-</a:t>
            </a:r>
            <a:r>
              <a:rPr b="0" dirty="0">
                <a:latin typeface="Arial MT"/>
                <a:cs typeface="Arial MT"/>
              </a:rPr>
              <a:t>se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segons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les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necessitats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i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preferències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de</a:t>
            </a:r>
            <a:r>
              <a:rPr b="0" spc="-45" dirty="0">
                <a:latin typeface="Arial MT"/>
                <a:cs typeface="Arial MT"/>
              </a:rPr>
              <a:t> </a:t>
            </a:r>
            <a:r>
              <a:rPr b="0" spc="-20" dirty="0">
                <a:latin typeface="Arial MT"/>
                <a:cs typeface="Arial MT"/>
              </a:rPr>
              <a:t>cada </a:t>
            </a:r>
            <a:r>
              <a:rPr b="0" spc="-10" dirty="0">
                <a:latin typeface="Arial MT"/>
                <a:cs typeface="Arial MT"/>
              </a:rPr>
              <a:t>usuari</a:t>
            </a:r>
          </a:p>
          <a:p>
            <a:pPr marL="469900" marR="111760" indent="-344170">
              <a:lnSpc>
                <a:spcPct val="114999"/>
              </a:lnSpc>
              <a:buChar char="●"/>
              <a:tabLst>
                <a:tab pos="469900" algn="l"/>
              </a:tabLst>
            </a:pPr>
            <a:r>
              <a:rPr b="0" dirty="0">
                <a:latin typeface="Arial MT"/>
                <a:cs typeface="Arial MT"/>
              </a:rPr>
              <a:t>La</a:t>
            </a:r>
            <a:r>
              <a:rPr b="0" spc="-3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personalització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es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pot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aconseguir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utilitzant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informació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com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la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seva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ubicació,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historial </a:t>
            </a:r>
            <a:r>
              <a:rPr b="0" dirty="0">
                <a:latin typeface="Arial MT"/>
                <a:cs typeface="Arial MT"/>
              </a:rPr>
              <a:t>de</a:t>
            </a:r>
            <a:r>
              <a:rPr b="0" spc="-3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compres</a:t>
            </a:r>
            <a:r>
              <a:rPr b="0" spc="-3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o</a:t>
            </a:r>
            <a:r>
              <a:rPr b="0" spc="-3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interessos.</a:t>
            </a:r>
          </a:p>
          <a:p>
            <a:pPr marL="469265" indent="-343535">
              <a:lnSpc>
                <a:spcPct val="100000"/>
              </a:lnSpc>
              <a:spcBef>
                <a:spcPts val="270"/>
              </a:spcBef>
              <a:buChar char="●"/>
              <a:tabLst>
                <a:tab pos="469265" algn="l"/>
              </a:tabLst>
            </a:pPr>
            <a:r>
              <a:rPr b="0" dirty="0">
                <a:latin typeface="Arial MT"/>
                <a:cs typeface="Arial MT"/>
              </a:rPr>
              <a:t>Exemples</a:t>
            </a:r>
            <a:r>
              <a:rPr b="0" spc="-7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pràctics:</a:t>
            </a:r>
          </a:p>
          <a:p>
            <a:pPr marL="926465" lvl="1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500" dirty="0">
                <a:latin typeface="Arial MT"/>
                <a:cs typeface="Arial MT"/>
              </a:rPr>
              <a:t>Pàgina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recomanacions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personalitzades:</a:t>
            </a:r>
            <a:endParaRPr sz="1500">
              <a:latin typeface="Arial MT"/>
              <a:cs typeface="Arial MT"/>
            </a:endParaRPr>
          </a:p>
          <a:p>
            <a:pPr marL="1384300" marR="109855" lvl="2" indent="-419100">
              <a:lnSpc>
                <a:spcPct val="114999"/>
              </a:lnSpc>
              <a:buFont typeface="MS PGothic"/>
              <a:buChar char="➢"/>
              <a:tabLst>
                <a:tab pos="1384300" algn="l"/>
              </a:tabLst>
            </a:pPr>
            <a:r>
              <a:rPr sz="1500" dirty="0">
                <a:latin typeface="Arial MT"/>
                <a:cs typeface="Arial MT"/>
              </a:rPr>
              <a:t>Amazon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mostra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recomanacions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basades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l'historial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compres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cerques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l'usuari</a:t>
            </a:r>
            <a:endParaRPr sz="1500">
              <a:latin typeface="Arial MT"/>
              <a:cs typeface="Arial MT"/>
            </a:endParaRPr>
          </a:p>
          <a:p>
            <a:pPr marL="926465" lvl="1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500" spc="-10" dirty="0">
                <a:latin typeface="Arial MT"/>
                <a:cs typeface="Arial MT"/>
              </a:rPr>
              <a:t>Contingut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personalitzat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ubicació:</a:t>
            </a:r>
            <a:endParaRPr sz="1500">
              <a:latin typeface="Arial MT"/>
              <a:cs typeface="Arial MT"/>
            </a:endParaRPr>
          </a:p>
          <a:p>
            <a:pPr marL="1384300" marR="5080" lvl="2" indent="-419100">
              <a:lnSpc>
                <a:spcPct val="114999"/>
              </a:lnSpc>
              <a:buFont typeface="MS PGothic"/>
              <a:buChar char="➢"/>
              <a:tabLst>
                <a:tab pos="1384300" algn="l"/>
              </a:tabLst>
            </a:pPr>
            <a:r>
              <a:rPr sz="1500" dirty="0">
                <a:latin typeface="Arial MT"/>
                <a:cs typeface="Arial MT"/>
              </a:rPr>
              <a:t>Una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pàgina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meteorològica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mostra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temps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local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funció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l'IP</a:t>
            </a:r>
            <a:r>
              <a:rPr sz="1500" spc="-7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l'usuari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60" dirty="0">
                <a:latin typeface="Arial MT"/>
                <a:cs typeface="Arial MT"/>
              </a:rPr>
              <a:t>o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seva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ubicació.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Patró</a:t>
            </a:r>
            <a:r>
              <a:rPr spc="-10" dirty="0"/>
              <a:t> </a:t>
            </a:r>
            <a:r>
              <a:rPr dirty="0"/>
              <a:t>MVC:</a:t>
            </a:r>
            <a:r>
              <a:rPr spc="-10" dirty="0"/>
              <a:t> </a:t>
            </a:r>
            <a:r>
              <a:rPr dirty="0"/>
              <a:t>Components</a:t>
            </a:r>
            <a:r>
              <a:rPr spc="-5" dirty="0"/>
              <a:t> </a:t>
            </a:r>
            <a:r>
              <a:rPr dirty="0"/>
              <a:t>i</a:t>
            </a:r>
            <a:r>
              <a:rPr spc="-210" dirty="0"/>
              <a:t> </a:t>
            </a:r>
            <a:r>
              <a:rPr spc="-10" dirty="0"/>
              <a:t>Aplicació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740230"/>
            <a:ext cx="7868284" cy="4349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Controlador</a:t>
            </a:r>
            <a:r>
              <a:rPr sz="1500" b="1" spc="-55" dirty="0">
                <a:latin typeface="Arial"/>
                <a:cs typeface="Arial"/>
              </a:rPr>
              <a:t> </a:t>
            </a:r>
            <a:r>
              <a:rPr sz="1500" b="1" spc="-20" dirty="0">
                <a:latin typeface="Arial"/>
                <a:cs typeface="Arial"/>
              </a:rPr>
              <a:t>(C):</a:t>
            </a:r>
            <a:endParaRPr sz="1500">
              <a:latin typeface="Arial"/>
              <a:cs typeface="Arial"/>
            </a:endParaRPr>
          </a:p>
          <a:p>
            <a:pPr marL="469265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sz="1500" spc="-10" dirty="0">
                <a:latin typeface="Arial MT"/>
                <a:cs typeface="Arial MT"/>
              </a:rPr>
              <a:t>Responsabilitats</a:t>
            </a:r>
            <a:r>
              <a:rPr sz="1500" spc="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principals:</a:t>
            </a:r>
            <a:endParaRPr sz="1500">
              <a:latin typeface="Arial MT"/>
              <a:cs typeface="Arial MT"/>
            </a:endParaRPr>
          </a:p>
          <a:p>
            <a:pPr marL="926465" lvl="1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500" dirty="0">
                <a:latin typeface="Arial MT"/>
                <a:cs typeface="Arial MT"/>
              </a:rPr>
              <a:t>Actuar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com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intermediari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entre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model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vista.</a:t>
            </a:r>
            <a:endParaRPr sz="1500">
              <a:latin typeface="Arial MT"/>
              <a:cs typeface="Arial MT"/>
            </a:endParaRPr>
          </a:p>
          <a:p>
            <a:pPr marL="927100" marR="5080" lvl="1" indent="-344170">
              <a:lnSpc>
                <a:spcPct val="114999"/>
              </a:lnSpc>
              <a:buChar char="○"/>
              <a:tabLst>
                <a:tab pos="927100" algn="l"/>
              </a:tabLst>
            </a:pPr>
            <a:r>
              <a:rPr sz="1500" dirty="0">
                <a:latin typeface="Arial MT"/>
                <a:cs typeface="Arial MT"/>
              </a:rPr>
              <a:t>Processar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les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sol·licituds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l'usuari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(normalment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través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d’una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URL</a:t>
            </a:r>
            <a:r>
              <a:rPr sz="1500" spc="-9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accions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en </a:t>
            </a:r>
            <a:r>
              <a:rPr sz="1500" dirty="0">
                <a:latin typeface="Arial MT"/>
                <a:cs typeface="Arial MT"/>
              </a:rPr>
              <a:t>una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interfície).</a:t>
            </a:r>
            <a:endParaRPr sz="1500">
              <a:latin typeface="Arial MT"/>
              <a:cs typeface="Arial MT"/>
            </a:endParaRPr>
          </a:p>
          <a:p>
            <a:pPr marL="926465" lvl="1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500" dirty="0">
                <a:latin typeface="Arial MT"/>
                <a:cs typeface="Arial MT"/>
              </a:rPr>
              <a:t>Coordinar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quines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dades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s’han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d’obtenir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del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model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quina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vista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s’ha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mostrar.</a:t>
            </a:r>
            <a:endParaRPr sz="15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615"/>
              </a:spcBef>
              <a:buFont typeface="Arial MT"/>
              <a:buChar char="○"/>
            </a:pP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500" spc="-10" dirty="0">
                <a:latin typeface="Arial MT"/>
                <a:cs typeface="Arial MT"/>
              </a:rPr>
              <a:t>Característiques</a:t>
            </a:r>
            <a:r>
              <a:rPr sz="1500" spc="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clau:</a:t>
            </a:r>
            <a:endParaRPr sz="1500">
              <a:latin typeface="Arial MT"/>
              <a:cs typeface="Arial MT"/>
            </a:endParaRPr>
          </a:p>
          <a:p>
            <a:pPr marL="926465" lvl="1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500" dirty="0">
                <a:latin typeface="Arial MT"/>
                <a:cs typeface="Arial MT"/>
              </a:rPr>
              <a:t>El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controlador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guarda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dades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ni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és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responsable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del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seu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emmagatzematge.</a:t>
            </a:r>
            <a:endParaRPr sz="1500">
              <a:latin typeface="Arial MT"/>
              <a:cs typeface="Arial MT"/>
            </a:endParaRPr>
          </a:p>
          <a:p>
            <a:pPr marL="926465" lvl="1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500" dirty="0">
                <a:latin typeface="Arial MT"/>
                <a:cs typeface="Arial MT"/>
              </a:rPr>
              <a:t>Està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enfocat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processar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sol·licituds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coordinar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les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respostes.</a:t>
            </a:r>
            <a:endParaRPr sz="15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615"/>
              </a:spcBef>
              <a:buFont typeface="Arial MT"/>
              <a:buChar char="○"/>
            </a:pP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500" spc="-10" dirty="0">
                <a:latin typeface="Arial MT"/>
                <a:cs typeface="Arial MT"/>
              </a:rPr>
              <a:t>Exemples:</a:t>
            </a:r>
            <a:endParaRPr sz="1500">
              <a:latin typeface="Arial MT"/>
              <a:cs typeface="Arial MT"/>
            </a:endParaRPr>
          </a:p>
          <a:p>
            <a:pPr marL="926465" lvl="1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500" dirty="0">
                <a:latin typeface="Arial MT"/>
                <a:cs typeface="Arial MT"/>
              </a:rPr>
              <a:t>Rebre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sol·licituds: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Gestionar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petició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HTTP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POST</a:t>
            </a:r>
            <a:r>
              <a:rPr sz="1500" spc="-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crear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nou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usuari.</a:t>
            </a:r>
            <a:endParaRPr sz="1500">
              <a:latin typeface="Arial MT"/>
              <a:cs typeface="Arial MT"/>
            </a:endParaRPr>
          </a:p>
          <a:p>
            <a:pPr marL="926465" lvl="1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500" dirty="0">
                <a:latin typeface="Arial MT"/>
                <a:cs typeface="Arial MT"/>
              </a:rPr>
              <a:t>Sol·licitar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model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guardi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nou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producte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base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dades.</a:t>
            </a:r>
            <a:endParaRPr sz="1500">
              <a:latin typeface="Arial MT"/>
              <a:cs typeface="Arial MT"/>
            </a:endParaRPr>
          </a:p>
          <a:p>
            <a:pPr marL="926465" lvl="1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500" dirty="0">
                <a:latin typeface="Arial MT"/>
                <a:cs typeface="Arial MT"/>
              </a:rPr>
              <a:t>Processar</a:t>
            </a:r>
            <a:r>
              <a:rPr sz="1500" spc="-7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errors</a:t>
            </a:r>
            <a:endParaRPr sz="1500">
              <a:latin typeface="Arial MT"/>
              <a:cs typeface="Arial MT"/>
            </a:endParaRPr>
          </a:p>
          <a:p>
            <a:pPr marL="926465" lvl="1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500" dirty="0">
                <a:latin typeface="Arial MT"/>
                <a:cs typeface="Arial MT"/>
              </a:rPr>
              <a:t>Decidir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quina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vista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mostrar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Patró</a:t>
            </a:r>
            <a:r>
              <a:rPr spc="-10" dirty="0"/>
              <a:t> </a:t>
            </a:r>
            <a:r>
              <a:rPr dirty="0"/>
              <a:t>MVC:</a:t>
            </a:r>
            <a:r>
              <a:rPr spc="-10" dirty="0"/>
              <a:t> </a:t>
            </a:r>
            <a:r>
              <a:rPr dirty="0"/>
              <a:t>Components</a:t>
            </a:r>
            <a:r>
              <a:rPr spc="-5" dirty="0"/>
              <a:t> </a:t>
            </a:r>
            <a:r>
              <a:rPr dirty="0"/>
              <a:t>i</a:t>
            </a:r>
            <a:r>
              <a:rPr spc="-210" dirty="0"/>
              <a:t> </a:t>
            </a:r>
            <a:r>
              <a:rPr spc="-10" dirty="0"/>
              <a:t>Aplicació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968830"/>
            <a:ext cx="7895590" cy="408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Flux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de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Dades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en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b="1" spc="-20" dirty="0">
                <a:latin typeface="Arial"/>
                <a:cs typeface="Arial"/>
              </a:rPr>
              <a:t>MVC:</a:t>
            </a:r>
            <a:endParaRPr sz="1500">
              <a:latin typeface="Arial"/>
              <a:cs typeface="Arial"/>
            </a:endParaRPr>
          </a:p>
          <a:p>
            <a:pPr marL="469265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sz="1500" spc="-10" dirty="0">
                <a:latin typeface="Arial MT"/>
                <a:cs typeface="Arial MT"/>
              </a:rPr>
              <a:t>Seqüència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típica:</a:t>
            </a:r>
            <a:endParaRPr sz="1500">
              <a:latin typeface="Arial MT"/>
              <a:cs typeface="Arial MT"/>
            </a:endParaRPr>
          </a:p>
          <a:p>
            <a:pPr marL="926465" lvl="1" indent="-387350">
              <a:lnSpc>
                <a:spcPct val="100000"/>
              </a:lnSpc>
              <a:spcBef>
                <a:spcPts val="270"/>
              </a:spcBef>
              <a:buAutoNum type="arabicPeriod"/>
              <a:tabLst>
                <a:tab pos="926465" algn="l"/>
              </a:tabLst>
            </a:pPr>
            <a:r>
              <a:rPr sz="1500" spc="-10" dirty="0">
                <a:latin typeface="Arial MT"/>
                <a:cs typeface="Arial MT"/>
              </a:rPr>
              <a:t>L’usuari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realitza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acció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(com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enviar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formulari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fer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clic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botó).</a:t>
            </a:r>
            <a:endParaRPr sz="1500">
              <a:latin typeface="Arial MT"/>
              <a:cs typeface="Arial MT"/>
            </a:endParaRPr>
          </a:p>
          <a:p>
            <a:pPr marL="927100" marR="694055" lvl="1" indent="-387985">
              <a:lnSpc>
                <a:spcPct val="114999"/>
              </a:lnSpc>
              <a:buAutoNum type="arabicPeriod"/>
              <a:tabLst>
                <a:tab pos="927100" algn="l"/>
              </a:tabLst>
            </a:pPr>
            <a:r>
              <a:rPr sz="1500" dirty="0">
                <a:latin typeface="Arial MT"/>
                <a:cs typeface="Arial MT"/>
              </a:rPr>
              <a:t>El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controlador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processa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sol·licitud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decideix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quines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operacions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s’han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de </a:t>
            </a:r>
            <a:r>
              <a:rPr sz="1500" spc="-10" dirty="0">
                <a:latin typeface="Arial MT"/>
                <a:cs typeface="Arial MT"/>
              </a:rPr>
              <a:t>realitzar.</a:t>
            </a:r>
            <a:endParaRPr sz="1500">
              <a:latin typeface="Arial MT"/>
              <a:cs typeface="Arial MT"/>
            </a:endParaRPr>
          </a:p>
          <a:p>
            <a:pPr marL="926465" lvl="1" indent="-387350">
              <a:lnSpc>
                <a:spcPct val="100000"/>
              </a:lnSpc>
              <a:spcBef>
                <a:spcPts val="270"/>
              </a:spcBef>
              <a:buAutoNum type="arabicPeriod"/>
              <a:tabLst>
                <a:tab pos="926465" algn="l"/>
              </a:tabLst>
            </a:pPr>
            <a:r>
              <a:rPr sz="1500" dirty="0">
                <a:latin typeface="Arial MT"/>
                <a:cs typeface="Arial MT"/>
              </a:rPr>
              <a:t>El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controlador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invoca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model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gestionar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les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dades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necessàries.</a:t>
            </a:r>
            <a:endParaRPr sz="1500">
              <a:latin typeface="Arial MT"/>
              <a:cs typeface="Arial MT"/>
            </a:endParaRPr>
          </a:p>
          <a:p>
            <a:pPr marL="926465" lvl="1" indent="-387350">
              <a:lnSpc>
                <a:spcPct val="100000"/>
              </a:lnSpc>
              <a:spcBef>
                <a:spcPts val="270"/>
              </a:spcBef>
              <a:buAutoNum type="arabicPeriod"/>
              <a:tabLst>
                <a:tab pos="926465" algn="l"/>
              </a:tabLst>
            </a:pPr>
            <a:r>
              <a:rPr sz="1500" dirty="0">
                <a:latin typeface="Arial MT"/>
                <a:cs typeface="Arial MT"/>
              </a:rPr>
              <a:t>El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controlador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envia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resultat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vista,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ho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presenta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l'usuari.</a:t>
            </a:r>
            <a:endParaRPr sz="15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615"/>
              </a:spcBef>
              <a:buFont typeface="Arial MT"/>
              <a:buAutoNum type="arabicPeriod"/>
            </a:pP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500" dirty="0">
                <a:latin typeface="Arial MT"/>
                <a:cs typeface="Arial MT"/>
              </a:rPr>
              <a:t>Exemple:</a:t>
            </a:r>
            <a:r>
              <a:rPr sz="1500" spc="-7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Llistat</a:t>
            </a:r>
            <a:r>
              <a:rPr sz="1500" spc="-7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6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Productes</a:t>
            </a:r>
            <a:endParaRPr sz="1500">
              <a:latin typeface="Arial MT"/>
              <a:cs typeface="Arial MT"/>
            </a:endParaRPr>
          </a:p>
          <a:p>
            <a:pPr marL="926465" lvl="1" indent="-387350">
              <a:lnSpc>
                <a:spcPct val="100000"/>
              </a:lnSpc>
              <a:spcBef>
                <a:spcPts val="270"/>
              </a:spcBef>
              <a:buAutoNum type="arabicPeriod"/>
              <a:tabLst>
                <a:tab pos="926465" algn="l"/>
              </a:tabLst>
            </a:pPr>
            <a:r>
              <a:rPr sz="1500" dirty="0">
                <a:latin typeface="Arial MT"/>
                <a:cs typeface="Arial MT"/>
              </a:rPr>
              <a:t>Usuari: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Clica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botó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veure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llistat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productes.</a:t>
            </a:r>
            <a:endParaRPr sz="1500">
              <a:latin typeface="Arial MT"/>
              <a:cs typeface="Arial MT"/>
            </a:endParaRPr>
          </a:p>
          <a:p>
            <a:pPr marL="927100" marR="114300" lvl="1" indent="-387985">
              <a:lnSpc>
                <a:spcPct val="114999"/>
              </a:lnSpc>
              <a:buAutoNum type="arabicPeriod"/>
              <a:tabLst>
                <a:tab pos="927100" algn="l"/>
              </a:tabLst>
            </a:pPr>
            <a:r>
              <a:rPr sz="1500" spc="-10" dirty="0">
                <a:latin typeface="Arial MT"/>
                <a:cs typeface="Arial MT"/>
              </a:rPr>
              <a:t>Controlador: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Rep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sol·licitud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demana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model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obtingui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productes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la </a:t>
            </a:r>
            <a:r>
              <a:rPr sz="1500" dirty="0">
                <a:latin typeface="Arial MT"/>
                <a:cs typeface="Arial MT"/>
              </a:rPr>
              <a:t>base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dades.</a:t>
            </a:r>
            <a:endParaRPr sz="1500">
              <a:latin typeface="Arial MT"/>
              <a:cs typeface="Arial MT"/>
            </a:endParaRPr>
          </a:p>
          <a:p>
            <a:pPr marL="927100" marR="5080" lvl="1" indent="-387985">
              <a:lnSpc>
                <a:spcPct val="114999"/>
              </a:lnSpc>
              <a:buAutoNum type="arabicPeriod"/>
              <a:tabLst>
                <a:tab pos="927100" algn="l"/>
              </a:tabLst>
            </a:pPr>
            <a:r>
              <a:rPr sz="1500" dirty="0">
                <a:latin typeface="Arial MT"/>
                <a:cs typeface="Arial MT"/>
              </a:rPr>
              <a:t>Model: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Executa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una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consulta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SQL</a:t>
            </a:r>
            <a:r>
              <a:rPr sz="1500" spc="-1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recuperar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llistat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productes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retorna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les </a:t>
            </a:r>
            <a:r>
              <a:rPr sz="1500" spc="-10" dirty="0">
                <a:latin typeface="Arial MT"/>
                <a:cs typeface="Arial MT"/>
              </a:rPr>
              <a:t>dades.</a:t>
            </a:r>
            <a:endParaRPr sz="1500">
              <a:latin typeface="Arial MT"/>
              <a:cs typeface="Arial MT"/>
            </a:endParaRPr>
          </a:p>
          <a:p>
            <a:pPr marL="926465" lvl="1" indent="-387350">
              <a:lnSpc>
                <a:spcPct val="100000"/>
              </a:lnSpc>
              <a:spcBef>
                <a:spcPts val="270"/>
              </a:spcBef>
              <a:buAutoNum type="arabicPeriod"/>
              <a:tabLst>
                <a:tab pos="926465" algn="l"/>
              </a:tabLst>
            </a:pPr>
            <a:r>
              <a:rPr sz="1500" dirty="0">
                <a:latin typeface="Arial MT"/>
                <a:cs typeface="Arial MT"/>
              </a:rPr>
              <a:t>Vista: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Genera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taula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HTML</a:t>
            </a:r>
            <a:r>
              <a:rPr sz="1500" spc="-9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amb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productes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obtinguts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mostra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l'usuari.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Patró</a:t>
            </a:r>
            <a:r>
              <a:rPr spc="-10" dirty="0"/>
              <a:t> </a:t>
            </a:r>
            <a:r>
              <a:rPr dirty="0"/>
              <a:t>MVC:</a:t>
            </a:r>
            <a:r>
              <a:rPr spc="-10" dirty="0"/>
              <a:t> </a:t>
            </a:r>
            <a:r>
              <a:rPr dirty="0"/>
              <a:t>Components</a:t>
            </a:r>
            <a:r>
              <a:rPr spc="-5" dirty="0"/>
              <a:t> </a:t>
            </a:r>
            <a:r>
              <a:rPr dirty="0"/>
              <a:t>i</a:t>
            </a:r>
            <a:r>
              <a:rPr spc="-210" dirty="0"/>
              <a:t> </a:t>
            </a:r>
            <a:r>
              <a:rPr spc="-10" dirty="0"/>
              <a:t>Aplicació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968830"/>
            <a:ext cx="7930515" cy="3823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20" dirty="0">
                <a:latin typeface="Arial"/>
                <a:cs typeface="Arial"/>
              </a:rPr>
              <a:t>Avantatges</a:t>
            </a:r>
            <a:r>
              <a:rPr sz="1500" b="1" spc="-8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Addicionals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del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Patró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b="1" spc="-20" dirty="0">
                <a:latin typeface="Arial"/>
                <a:cs typeface="Arial"/>
              </a:rPr>
              <a:t>MVC:</a:t>
            </a:r>
            <a:endParaRPr sz="1500">
              <a:latin typeface="Arial"/>
              <a:cs typeface="Arial"/>
            </a:endParaRPr>
          </a:p>
          <a:p>
            <a:pPr marL="469900" marR="895985" indent="-344170">
              <a:lnSpc>
                <a:spcPct val="114999"/>
              </a:lnSpc>
              <a:spcBef>
                <a:spcPts val="1200"/>
              </a:spcBef>
              <a:buChar char="●"/>
              <a:tabLst>
                <a:tab pos="469900" algn="l"/>
              </a:tabLst>
            </a:pPr>
            <a:r>
              <a:rPr sz="1500" spc="-10" dirty="0">
                <a:latin typeface="Arial MT"/>
                <a:cs typeface="Arial MT"/>
              </a:rPr>
              <a:t>Organització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clara: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Cada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component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té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responsabilitat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definida,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reduint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la </a:t>
            </a:r>
            <a:r>
              <a:rPr sz="1500" spc="-10" dirty="0">
                <a:latin typeface="Arial MT"/>
                <a:cs typeface="Arial MT"/>
              </a:rPr>
              <a:t>complexitat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del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codi.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45"/>
              </a:spcBef>
              <a:buFont typeface="Arial MT"/>
              <a:buChar char="●"/>
            </a:pPr>
            <a:endParaRPr sz="1500">
              <a:latin typeface="Arial MT"/>
              <a:cs typeface="Arial MT"/>
            </a:endParaRPr>
          </a:p>
          <a:p>
            <a:pPr marL="469900" marR="5080" indent="-344170">
              <a:lnSpc>
                <a:spcPct val="114999"/>
              </a:lnSpc>
              <a:buChar char="●"/>
              <a:tabLst>
                <a:tab pos="469900" algn="l"/>
              </a:tabLst>
            </a:pPr>
            <a:r>
              <a:rPr sz="1500" dirty="0">
                <a:latin typeface="Arial MT"/>
                <a:cs typeface="Arial MT"/>
              </a:rPr>
              <a:t>Facilitat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manteniment: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És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més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senzill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localitzar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corregir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errors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gràcies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separació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funcions.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15"/>
              </a:spcBef>
              <a:buFont typeface="Arial MT"/>
              <a:buChar char="●"/>
            </a:pP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500" spc="-10" dirty="0">
                <a:latin typeface="Arial MT"/>
                <a:cs typeface="Arial MT"/>
              </a:rPr>
              <a:t>Escalabilitat: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Permet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afegir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funcionalitats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sense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afectar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els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components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ja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existents.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45"/>
              </a:spcBef>
              <a:buFont typeface="Arial MT"/>
              <a:buChar char="●"/>
            </a:pPr>
            <a:endParaRPr sz="1500">
              <a:latin typeface="Arial MT"/>
              <a:cs typeface="Arial MT"/>
            </a:endParaRPr>
          </a:p>
          <a:p>
            <a:pPr marL="469900" marR="860425" indent="-344170">
              <a:lnSpc>
                <a:spcPct val="114999"/>
              </a:lnSpc>
              <a:buChar char="●"/>
              <a:tabLst>
                <a:tab pos="469900" algn="l"/>
              </a:tabLst>
            </a:pPr>
            <a:r>
              <a:rPr sz="1500" spc="-10" dirty="0">
                <a:latin typeface="Arial MT"/>
                <a:cs typeface="Arial MT"/>
              </a:rPr>
              <a:t>Reutilització: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models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les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vistes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poden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reutilitzats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diferents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parts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de </a:t>
            </a:r>
            <a:r>
              <a:rPr sz="1500" spc="-10" dirty="0">
                <a:latin typeface="Arial MT"/>
                <a:cs typeface="Arial MT"/>
              </a:rPr>
              <a:t>l'aplicació.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45"/>
              </a:spcBef>
              <a:buFont typeface="Arial MT"/>
              <a:buChar char="●"/>
            </a:pPr>
            <a:endParaRPr sz="1500">
              <a:latin typeface="Arial MT"/>
              <a:cs typeface="Arial MT"/>
            </a:endParaRPr>
          </a:p>
          <a:p>
            <a:pPr marL="469900" marR="25400" indent="-344170">
              <a:lnSpc>
                <a:spcPct val="114999"/>
              </a:lnSpc>
              <a:buChar char="●"/>
              <a:tabLst>
                <a:tab pos="469900" algn="l"/>
              </a:tabLst>
            </a:pPr>
            <a:r>
              <a:rPr sz="1500" spc="-10" dirty="0">
                <a:latin typeface="Arial MT"/>
                <a:cs typeface="Arial MT"/>
              </a:rPr>
              <a:t>Col·laboració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eficient: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Equips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diferents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poden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treballar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simultàniament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models,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vistes</a:t>
            </a:r>
            <a:r>
              <a:rPr sz="1500" spc="5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controladors.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Patró</a:t>
            </a:r>
            <a:r>
              <a:rPr spc="-35" dirty="0"/>
              <a:t> </a:t>
            </a:r>
            <a:r>
              <a:rPr dirty="0"/>
              <a:t>MVC:</a:t>
            </a:r>
            <a:r>
              <a:rPr spc="-20" dirty="0"/>
              <a:t> </a:t>
            </a:r>
            <a:r>
              <a:rPr dirty="0"/>
              <a:t>Exemple</a:t>
            </a:r>
            <a:r>
              <a:rPr spc="-20" dirty="0"/>
              <a:t> </a:t>
            </a:r>
            <a:r>
              <a:rPr spc="-10" dirty="0"/>
              <a:t>pràctic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968830"/>
            <a:ext cx="7821295" cy="3976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0" indent="-20955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22250" algn="l"/>
              </a:tabLst>
            </a:pPr>
            <a:r>
              <a:rPr sz="1500" b="1" dirty="0">
                <a:latin typeface="Arial"/>
                <a:cs typeface="Arial"/>
              </a:rPr>
              <a:t>Model: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model/user_model.php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&lt;?php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function</a:t>
            </a:r>
            <a:r>
              <a:rPr sz="15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getUserById($id)</a:t>
            </a:r>
            <a:r>
              <a:rPr sz="15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{</a:t>
            </a:r>
            <a:endParaRPr sz="1500">
              <a:latin typeface="Arial MT"/>
              <a:cs typeface="Arial MT"/>
            </a:endParaRPr>
          </a:p>
          <a:p>
            <a:pPr marL="223520">
              <a:lnSpc>
                <a:spcPct val="100000"/>
              </a:lnSpc>
              <a:spcBef>
                <a:spcPts val="270"/>
              </a:spcBef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$users</a:t>
            </a:r>
            <a:r>
              <a:rPr sz="15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5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[</a:t>
            </a:r>
            <a:endParaRPr sz="1500">
              <a:latin typeface="Arial MT"/>
              <a:cs typeface="Arial MT"/>
            </a:endParaRPr>
          </a:p>
          <a:p>
            <a:pPr marL="434340">
              <a:lnSpc>
                <a:spcPct val="100000"/>
              </a:lnSpc>
              <a:spcBef>
                <a:spcPts val="270"/>
              </a:spcBef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1</a:t>
            </a:r>
            <a:r>
              <a:rPr sz="15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=&gt;</a:t>
            </a:r>
            <a:r>
              <a:rPr sz="15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['nom'</a:t>
            </a:r>
            <a:r>
              <a:rPr sz="15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=&gt;</a:t>
            </a:r>
            <a:r>
              <a:rPr sz="15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'Anna',</a:t>
            </a:r>
            <a:r>
              <a:rPr sz="15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'edat'</a:t>
            </a:r>
            <a:r>
              <a:rPr sz="15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=&gt;</a:t>
            </a:r>
            <a:r>
              <a:rPr sz="15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0000FF"/>
                </a:solidFill>
                <a:latin typeface="Arial MT"/>
                <a:cs typeface="Arial MT"/>
              </a:rPr>
              <a:t>31],</a:t>
            </a:r>
            <a:endParaRPr sz="1500">
              <a:latin typeface="Arial MT"/>
              <a:cs typeface="Arial MT"/>
            </a:endParaRPr>
          </a:p>
          <a:p>
            <a:pPr marL="434340">
              <a:lnSpc>
                <a:spcPct val="100000"/>
              </a:lnSpc>
              <a:spcBef>
                <a:spcPts val="270"/>
              </a:spcBef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2</a:t>
            </a: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=&gt;</a:t>
            </a:r>
            <a:r>
              <a:rPr sz="15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['nom'</a:t>
            </a:r>
            <a:r>
              <a:rPr sz="15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=&gt;</a:t>
            </a:r>
            <a:r>
              <a:rPr sz="15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'Joan',</a:t>
            </a:r>
            <a:r>
              <a:rPr sz="15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'edat'</a:t>
            </a:r>
            <a:r>
              <a:rPr sz="15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=&gt;</a:t>
            </a:r>
            <a:r>
              <a:rPr sz="15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0000FF"/>
                </a:solidFill>
                <a:latin typeface="Arial MT"/>
                <a:cs typeface="Arial MT"/>
              </a:rPr>
              <a:t>26],</a:t>
            </a:r>
            <a:endParaRPr sz="1500">
              <a:latin typeface="Arial MT"/>
              <a:cs typeface="Arial MT"/>
            </a:endParaRPr>
          </a:p>
          <a:p>
            <a:pPr marL="223520">
              <a:lnSpc>
                <a:spcPct val="100000"/>
              </a:lnSpc>
              <a:spcBef>
                <a:spcPts val="270"/>
              </a:spcBef>
            </a:pPr>
            <a:r>
              <a:rPr sz="1500" spc="-25" dirty="0">
                <a:solidFill>
                  <a:srgbClr val="0000FF"/>
                </a:solidFill>
                <a:latin typeface="Arial MT"/>
                <a:cs typeface="Arial MT"/>
              </a:rPr>
              <a:t>];</a:t>
            </a:r>
            <a:endParaRPr sz="1500">
              <a:latin typeface="Arial MT"/>
              <a:cs typeface="Arial MT"/>
            </a:endParaRPr>
          </a:p>
          <a:p>
            <a:pPr marL="223520">
              <a:lnSpc>
                <a:spcPct val="100000"/>
              </a:lnSpc>
              <a:spcBef>
                <a:spcPts val="270"/>
              </a:spcBef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return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 isset($users[$id])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?</a:t>
            </a:r>
            <a:r>
              <a:rPr sz="15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$users[$id]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: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 null;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}</a:t>
            </a:r>
            <a:endParaRPr sz="1500">
              <a:latin typeface="Arial MT"/>
              <a:cs typeface="Arial MT"/>
            </a:endParaRPr>
          </a:p>
          <a:p>
            <a:pPr marL="469265" lvl="1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sz="1500" dirty="0">
                <a:latin typeface="Arial MT"/>
                <a:cs typeface="Arial MT"/>
              </a:rPr>
              <a:t>Gestiona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font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dades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l'aplicació.</a:t>
            </a:r>
            <a:endParaRPr sz="1500">
              <a:latin typeface="Arial MT"/>
              <a:cs typeface="Arial MT"/>
            </a:endParaRPr>
          </a:p>
          <a:p>
            <a:pPr marL="469265" lvl="1" indent="-343535">
              <a:lnSpc>
                <a:spcPct val="100000"/>
              </a:lnSpc>
              <a:spcBef>
                <a:spcPts val="270"/>
              </a:spcBef>
              <a:buChar char="●"/>
              <a:tabLst>
                <a:tab pos="469265" algn="l"/>
              </a:tabLst>
            </a:pPr>
            <a:r>
              <a:rPr sz="1500" dirty="0">
                <a:latin typeface="Arial MT"/>
                <a:cs typeface="Arial MT"/>
              </a:rPr>
              <a:t>Defineix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funció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getUserById($id),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retorna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usuari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segons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seu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ID.</a:t>
            </a:r>
            <a:endParaRPr sz="1500">
              <a:latin typeface="Arial MT"/>
              <a:cs typeface="Arial MT"/>
            </a:endParaRPr>
          </a:p>
          <a:p>
            <a:pPr marL="469265" lvl="1" indent="-343535">
              <a:lnSpc>
                <a:spcPct val="100000"/>
              </a:lnSpc>
              <a:spcBef>
                <a:spcPts val="270"/>
              </a:spcBef>
              <a:buChar char="●"/>
              <a:tabLst>
                <a:tab pos="469265" algn="l"/>
              </a:tabLst>
            </a:pPr>
            <a:r>
              <a:rPr sz="1500" dirty="0">
                <a:latin typeface="Arial MT"/>
                <a:cs typeface="Arial MT"/>
              </a:rPr>
              <a:t>El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model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encapsula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les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dades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lògica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obtenir-les.</a:t>
            </a:r>
            <a:endParaRPr sz="1500">
              <a:latin typeface="Arial MT"/>
              <a:cs typeface="Arial MT"/>
            </a:endParaRPr>
          </a:p>
          <a:p>
            <a:pPr marL="469900" marR="5080" lvl="1" indent="-344170">
              <a:lnSpc>
                <a:spcPct val="114999"/>
              </a:lnSpc>
              <a:buChar char="●"/>
              <a:tabLst>
                <a:tab pos="469900" algn="l"/>
              </a:tabLst>
            </a:pPr>
            <a:r>
              <a:rPr sz="1500" dirty="0">
                <a:latin typeface="Arial MT"/>
                <a:cs typeface="Arial MT"/>
              </a:rPr>
              <a:t>Aquesta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separació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permet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reutilitzar-</a:t>
            </a:r>
            <a:r>
              <a:rPr sz="1500" dirty="0">
                <a:latin typeface="Arial MT"/>
                <a:cs typeface="Arial MT"/>
              </a:rPr>
              <a:t>lo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altres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parts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l'aplicació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sense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dependre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de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vista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controlador.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Patró</a:t>
            </a:r>
            <a:r>
              <a:rPr spc="-35" dirty="0"/>
              <a:t> </a:t>
            </a:r>
            <a:r>
              <a:rPr dirty="0"/>
              <a:t>MVC:</a:t>
            </a:r>
            <a:r>
              <a:rPr spc="-20" dirty="0"/>
              <a:t> </a:t>
            </a:r>
            <a:r>
              <a:rPr dirty="0"/>
              <a:t>Exemple</a:t>
            </a:r>
            <a:r>
              <a:rPr spc="-20" dirty="0"/>
              <a:t> </a:t>
            </a:r>
            <a:r>
              <a:rPr spc="-10" dirty="0"/>
              <a:t>pràctic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968830"/>
            <a:ext cx="7262495" cy="3976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0" indent="-20955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222250" algn="l"/>
              </a:tabLst>
            </a:pPr>
            <a:r>
              <a:rPr sz="1500" b="1" dirty="0">
                <a:latin typeface="Arial"/>
                <a:cs typeface="Arial"/>
              </a:rPr>
              <a:t>Controlador: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controller/user_controller.php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&lt;?php</a:t>
            </a:r>
            <a:endParaRPr sz="1500">
              <a:latin typeface="Arial MT"/>
              <a:cs typeface="Arial MT"/>
            </a:endParaRPr>
          </a:p>
          <a:p>
            <a:pPr marL="12700" marR="4006215">
              <a:lnSpc>
                <a:spcPct val="114999"/>
              </a:lnSpc>
            </a:pP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include_once</a:t>
            </a:r>
            <a:r>
              <a:rPr sz="15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'model/user_model.php';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function</a:t>
            </a:r>
            <a:r>
              <a:rPr sz="15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handleUserRequest($id)</a:t>
            </a:r>
            <a:r>
              <a:rPr sz="15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{</a:t>
            </a:r>
            <a:endParaRPr sz="1500">
              <a:latin typeface="Arial MT"/>
              <a:cs typeface="Arial MT"/>
            </a:endParaRPr>
          </a:p>
          <a:p>
            <a:pPr marL="223520" marR="4598035">
              <a:lnSpc>
                <a:spcPct val="114999"/>
              </a:lnSpc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$user</a:t>
            </a:r>
            <a:r>
              <a:rPr sz="15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5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getUserById($id);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include</a:t>
            </a:r>
            <a:r>
              <a:rPr sz="1500" spc="-8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'view/user_view.php';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}</a:t>
            </a:r>
            <a:endParaRPr sz="1500">
              <a:latin typeface="Arial MT"/>
              <a:cs typeface="Arial MT"/>
            </a:endParaRPr>
          </a:p>
          <a:p>
            <a:pPr marL="469265" lvl="1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sz="1500" dirty="0">
                <a:latin typeface="Arial MT"/>
                <a:cs typeface="Arial MT"/>
              </a:rPr>
              <a:t>Actua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com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intermediari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entre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sol·licitud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l'usuari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(entrada)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model/vista.</a:t>
            </a:r>
            <a:endParaRPr sz="1500">
              <a:latin typeface="Arial MT"/>
              <a:cs typeface="Arial MT"/>
            </a:endParaRPr>
          </a:p>
          <a:p>
            <a:pPr marL="469265" lvl="1" indent="-343535">
              <a:lnSpc>
                <a:spcPct val="100000"/>
              </a:lnSpc>
              <a:spcBef>
                <a:spcPts val="270"/>
              </a:spcBef>
              <a:buChar char="●"/>
              <a:tabLst>
                <a:tab pos="469265" algn="l"/>
              </a:tabLst>
            </a:pPr>
            <a:r>
              <a:rPr sz="1500" dirty="0">
                <a:latin typeface="Arial MT"/>
                <a:cs typeface="Arial MT"/>
              </a:rPr>
              <a:t>Processa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sol·licitud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d'un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perfil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d'usuari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amb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funció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handleUserRequest($id):</a:t>
            </a:r>
            <a:endParaRPr sz="1500">
              <a:latin typeface="Arial MT"/>
              <a:cs typeface="Arial MT"/>
            </a:endParaRPr>
          </a:p>
          <a:p>
            <a:pPr marL="926465" lvl="2" indent="-387350">
              <a:lnSpc>
                <a:spcPct val="100000"/>
              </a:lnSpc>
              <a:spcBef>
                <a:spcPts val="270"/>
              </a:spcBef>
              <a:buAutoNum type="arabicPeriod"/>
              <a:tabLst>
                <a:tab pos="926465" algn="l"/>
              </a:tabLst>
            </a:pPr>
            <a:r>
              <a:rPr sz="1500" dirty="0">
                <a:latin typeface="Arial MT"/>
                <a:cs typeface="Arial MT"/>
              </a:rPr>
              <a:t>Inclou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fitxer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del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model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accedir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getUserById($id).</a:t>
            </a:r>
            <a:endParaRPr sz="1500">
              <a:latin typeface="Arial MT"/>
              <a:cs typeface="Arial MT"/>
            </a:endParaRPr>
          </a:p>
          <a:p>
            <a:pPr marL="926465" lvl="2" indent="-387350">
              <a:lnSpc>
                <a:spcPct val="100000"/>
              </a:lnSpc>
              <a:spcBef>
                <a:spcPts val="270"/>
              </a:spcBef>
              <a:buAutoNum type="arabicPeriod"/>
              <a:tabLst>
                <a:tab pos="926465" algn="l"/>
              </a:tabLst>
            </a:pPr>
            <a:r>
              <a:rPr sz="1500" dirty="0">
                <a:latin typeface="Arial MT"/>
                <a:cs typeface="Arial MT"/>
              </a:rPr>
              <a:t>Obté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l'usuari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corresponent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amb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funció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del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model.</a:t>
            </a:r>
            <a:endParaRPr sz="1500">
              <a:latin typeface="Arial MT"/>
              <a:cs typeface="Arial MT"/>
            </a:endParaRPr>
          </a:p>
          <a:p>
            <a:pPr marL="926465" lvl="2" indent="-387350">
              <a:lnSpc>
                <a:spcPct val="100000"/>
              </a:lnSpc>
              <a:spcBef>
                <a:spcPts val="270"/>
              </a:spcBef>
              <a:buAutoNum type="arabicPeriod"/>
              <a:tabLst>
                <a:tab pos="926465" algn="l"/>
              </a:tabLst>
            </a:pPr>
            <a:r>
              <a:rPr sz="1500" dirty="0">
                <a:latin typeface="Arial MT"/>
                <a:cs typeface="Arial MT"/>
              </a:rPr>
              <a:t>Passa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les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dades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obtingudes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del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model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vista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(view/user_view.php).</a:t>
            </a:r>
            <a:endParaRPr sz="1500">
              <a:latin typeface="Arial MT"/>
              <a:cs typeface="Arial MT"/>
            </a:endParaRPr>
          </a:p>
          <a:p>
            <a:pPr marL="469265" lvl="1" indent="-343535">
              <a:lnSpc>
                <a:spcPct val="100000"/>
              </a:lnSpc>
              <a:spcBef>
                <a:spcPts val="270"/>
              </a:spcBef>
              <a:buChar char="●"/>
              <a:tabLst>
                <a:tab pos="469265" algn="l"/>
              </a:tabLst>
            </a:pPr>
            <a:r>
              <a:rPr sz="1500" dirty="0">
                <a:latin typeface="Arial MT"/>
                <a:cs typeface="Arial MT"/>
              </a:rPr>
              <a:t>Manté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lògica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separada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presentació.</a:t>
            </a:r>
            <a:endParaRPr sz="1500">
              <a:latin typeface="Arial MT"/>
              <a:cs typeface="Arial MT"/>
            </a:endParaRPr>
          </a:p>
          <a:p>
            <a:pPr marL="469265" lvl="1" indent="-343535">
              <a:lnSpc>
                <a:spcPct val="100000"/>
              </a:lnSpc>
              <a:spcBef>
                <a:spcPts val="270"/>
              </a:spcBef>
              <a:buChar char="●"/>
              <a:tabLst>
                <a:tab pos="469265" algn="l"/>
              </a:tabLst>
            </a:pPr>
            <a:r>
              <a:rPr sz="1500" dirty="0">
                <a:latin typeface="Arial MT"/>
                <a:cs typeface="Arial MT"/>
              </a:rPr>
              <a:t>Decideix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quina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vista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utilitzar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amb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quines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dades,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segons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sol·licitud.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Patró</a:t>
            </a:r>
            <a:r>
              <a:rPr spc="-35" dirty="0"/>
              <a:t> </a:t>
            </a:r>
            <a:r>
              <a:rPr dirty="0"/>
              <a:t>MVC:</a:t>
            </a:r>
            <a:r>
              <a:rPr spc="-20" dirty="0"/>
              <a:t> </a:t>
            </a:r>
            <a:r>
              <a:rPr dirty="0"/>
              <a:t>Exemple</a:t>
            </a:r>
            <a:r>
              <a:rPr spc="-20" dirty="0"/>
              <a:t> </a:t>
            </a:r>
            <a:r>
              <a:rPr spc="-10" dirty="0"/>
              <a:t>pràctic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968830"/>
            <a:ext cx="5340985" cy="408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3.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Vista: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view/user_view.php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&lt;!DOCTYPE</a:t>
            </a:r>
            <a:r>
              <a:rPr sz="15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html&gt;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&lt;html&gt;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&lt;head&gt;</a:t>
            </a:r>
            <a:endParaRPr sz="1500">
              <a:latin typeface="Arial MT"/>
              <a:cs typeface="Arial MT"/>
            </a:endParaRPr>
          </a:p>
          <a:p>
            <a:pPr marL="223520">
              <a:lnSpc>
                <a:spcPct val="100000"/>
              </a:lnSpc>
              <a:spcBef>
                <a:spcPts val="270"/>
              </a:spcBef>
            </a:pP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&lt;title&gt;Perfil</a:t>
            </a:r>
            <a:r>
              <a:rPr sz="15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d'Usuari&lt;/title&gt;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&lt;/head&gt;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&lt;body&gt;</a:t>
            </a:r>
            <a:endParaRPr sz="1500">
              <a:latin typeface="Arial MT"/>
              <a:cs typeface="Arial MT"/>
            </a:endParaRPr>
          </a:p>
          <a:p>
            <a:pPr marL="223520">
              <a:lnSpc>
                <a:spcPct val="100000"/>
              </a:lnSpc>
              <a:spcBef>
                <a:spcPts val="270"/>
              </a:spcBef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&lt;?php</a:t>
            </a:r>
            <a:r>
              <a:rPr sz="1500" spc="-6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if</a:t>
            </a:r>
            <a:r>
              <a:rPr sz="1500" spc="-5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($user):</a:t>
            </a:r>
            <a:r>
              <a:rPr sz="1500" spc="-5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25" dirty="0">
                <a:solidFill>
                  <a:srgbClr val="0000FF"/>
                </a:solidFill>
                <a:latin typeface="Arial MT"/>
                <a:cs typeface="Arial MT"/>
              </a:rPr>
              <a:t>?&gt;</a:t>
            </a:r>
            <a:endParaRPr sz="1500">
              <a:latin typeface="Arial MT"/>
              <a:cs typeface="Arial MT"/>
            </a:endParaRPr>
          </a:p>
          <a:p>
            <a:pPr marL="434340">
              <a:lnSpc>
                <a:spcPct val="100000"/>
              </a:lnSpc>
              <a:spcBef>
                <a:spcPts val="270"/>
              </a:spcBef>
            </a:pP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&lt;h1&gt;Perfil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 de &lt;?=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htmlspecialchars($user['nom'])</a:t>
            </a:r>
            <a:r>
              <a:rPr sz="1500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?&gt;&lt;/h1&gt;</a:t>
            </a:r>
            <a:endParaRPr sz="1500">
              <a:latin typeface="Arial MT"/>
              <a:cs typeface="Arial MT"/>
            </a:endParaRPr>
          </a:p>
          <a:p>
            <a:pPr marL="434340">
              <a:lnSpc>
                <a:spcPct val="100000"/>
              </a:lnSpc>
              <a:spcBef>
                <a:spcPts val="270"/>
              </a:spcBef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&lt;p&gt;Edat:</a:t>
            </a:r>
            <a:r>
              <a:rPr sz="1500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&lt;?=</a:t>
            </a:r>
            <a:r>
              <a:rPr sz="1500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htmlspecialchars($user['edat'])</a:t>
            </a:r>
            <a:r>
              <a:rPr sz="1500" spc="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?&gt;&lt;/p&gt;</a:t>
            </a:r>
            <a:endParaRPr sz="1500">
              <a:latin typeface="Arial MT"/>
              <a:cs typeface="Arial MT"/>
            </a:endParaRPr>
          </a:p>
          <a:p>
            <a:pPr marL="223520">
              <a:lnSpc>
                <a:spcPct val="100000"/>
              </a:lnSpc>
              <a:spcBef>
                <a:spcPts val="270"/>
              </a:spcBef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&lt;?php</a:t>
            </a:r>
            <a:r>
              <a:rPr sz="1500" spc="-6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else:</a:t>
            </a:r>
            <a:r>
              <a:rPr sz="1500" spc="-6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25" dirty="0">
                <a:solidFill>
                  <a:srgbClr val="0000FF"/>
                </a:solidFill>
                <a:latin typeface="Arial MT"/>
                <a:cs typeface="Arial MT"/>
              </a:rPr>
              <a:t>?&gt;</a:t>
            </a:r>
            <a:endParaRPr sz="1500">
              <a:latin typeface="Arial MT"/>
              <a:cs typeface="Arial MT"/>
            </a:endParaRPr>
          </a:p>
          <a:p>
            <a:pPr marL="434340">
              <a:lnSpc>
                <a:spcPct val="100000"/>
              </a:lnSpc>
              <a:spcBef>
                <a:spcPts val="270"/>
              </a:spcBef>
            </a:pP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&lt;p&gt;L'usuari</a:t>
            </a:r>
            <a:r>
              <a:rPr sz="15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no</a:t>
            </a:r>
            <a:r>
              <a:rPr sz="15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existeix.&lt;/p&gt;</a:t>
            </a:r>
            <a:endParaRPr sz="1500">
              <a:latin typeface="Arial MT"/>
              <a:cs typeface="Arial MT"/>
            </a:endParaRPr>
          </a:p>
          <a:p>
            <a:pPr marL="223520">
              <a:lnSpc>
                <a:spcPct val="100000"/>
              </a:lnSpc>
              <a:spcBef>
                <a:spcPts val="270"/>
              </a:spcBef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&lt;?php</a:t>
            </a:r>
            <a:r>
              <a:rPr sz="1500" spc="-7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endif;</a:t>
            </a:r>
            <a:r>
              <a:rPr sz="1500" spc="-6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25" dirty="0">
                <a:solidFill>
                  <a:srgbClr val="0000FF"/>
                </a:solidFill>
                <a:latin typeface="Arial MT"/>
                <a:cs typeface="Arial MT"/>
              </a:rPr>
              <a:t>?&gt;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&lt;/body&gt;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&lt;/html&gt;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Patró</a:t>
            </a:r>
            <a:r>
              <a:rPr spc="-35" dirty="0"/>
              <a:t> </a:t>
            </a:r>
            <a:r>
              <a:rPr dirty="0"/>
              <a:t>MVC:</a:t>
            </a:r>
            <a:r>
              <a:rPr spc="-20" dirty="0"/>
              <a:t> </a:t>
            </a:r>
            <a:r>
              <a:rPr dirty="0"/>
              <a:t>Exemple</a:t>
            </a:r>
            <a:r>
              <a:rPr spc="-20" dirty="0"/>
              <a:t> </a:t>
            </a:r>
            <a:r>
              <a:rPr spc="-10" dirty="0"/>
              <a:t>pràctic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968830"/>
            <a:ext cx="7592695" cy="2966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0" indent="-209550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222250" algn="l"/>
              </a:tabLst>
            </a:pPr>
            <a:r>
              <a:rPr sz="1500" b="1" dirty="0">
                <a:latin typeface="Arial"/>
                <a:cs typeface="Arial"/>
              </a:rPr>
              <a:t>Vista:</a:t>
            </a:r>
            <a:r>
              <a:rPr sz="1500" b="1" spc="-70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view/user_view.php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1500" dirty="0">
                <a:latin typeface="Arial MT"/>
                <a:cs typeface="Arial MT"/>
              </a:rPr>
              <a:t>Què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fa?</a:t>
            </a:r>
            <a:endParaRPr sz="1500">
              <a:latin typeface="Arial MT"/>
              <a:cs typeface="Arial MT"/>
            </a:endParaRPr>
          </a:p>
          <a:p>
            <a:pPr marL="469265" lvl="1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sz="1500" dirty="0">
                <a:latin typeface="Arial MT"/>
                <a:cs typeface="Arial MT"/>
              </a:rPr>
              <a:t>Genera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interfície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d'usuari.</a:t>
            </a:r>
            <a:endParaRPr sz="1500">
              <a:latin typeface="Arial MT"/>
              <a:cs typeface="Arial MT"/>
            </a:endParaRPr>
          </a:p>
          <a:p>
            <a:pPr marL="469265" lvl="1" indent="-343535">
              <a:lnSpc>
                <a:spcPct val="100000"/>
              </a:lnSpc>
              <a:spcBef>
                <a:spcPts val="270"/>
              </a:spcBef>
              <a:buChar char="●"/>
              <a:tabLst>
                <a:tab pos="469265" algn="l"/>
              </a:tabLst>
            </a:pPr>
            <a:r>
              <a:rPr sz="1500" dirty="0">
                <a:latin typeface="Arial MT"/>
                <a:cs typeface="Arial MT"/>
              </a:rPr>
              <a:t>Mostra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informació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passada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pel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controlador:</a:t>
            </a:r>
            <a:endParaRPr sz="1500">
              <a:latin typeface="Arial MT"/>
              <a:cs typeface="Arial MT"/>
            </a:endParaRPr>
          </a:p>
          <a:p>
            <a:pPr marL="926465" lvl="2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500" dirty="0">
                <a:latin typeface="Arial MT"/>
                <a:cs typeface="Arial MT"/>
              </a:rPr>
              <a:t>Si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l'usuari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existeix,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mostra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nom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l’edat.</a:t>
            </a:r>
            <a:endParaRPr sz="1500">
              <a:latin typeface="Arial MT"/>
              <a:cs typeface="Arial MT"/>
            </a:endParaRPr>
          </a:p>
          <a:p>
            <a:pPr marL="926465" lvl="2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500" dirty="0">
                <a:latin typeface="Arial MT"/>
                <a:cs typeface="Arial MT"/>
              </a:rPr>
              <a:t>Si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no,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mostra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missatge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“L'usuari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existeix.”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1500" dirty="0">
                <a:latin typeface="Arial MT"/>
                <a:cs typeface="Arial MT"/>
              </a:rPr>
              <a:t>Per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què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és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important?</a:t>
            </a:r>
            <a:endParaRPr sz="1500">
              <a:latin typeface="Arial MT"/>
              <a:cs typeface="Arial MT"/>
            </a:endParaRPr>
          </a:p>
          <a:p>
            <a:pPr marL="469265" lvl="1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sz="1500" dirty="0">
                <a:latin typeface="Arial MT"/>
                <a:cs typeface="Arial MT"/>
              </a:rPr>
              <a:t>Separa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completament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lògica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negoci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(model/controlador)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interfície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gràfica.</a:t>
            </a:r>
            <a:endParaRPr sz="1500">
              <a:latin typeface="Arial MT"/>
              <a:cs typeface="Arial MT"/>
            </a:endParaRPr>
          </a:p>
          <a:p>
            <a:pPr marL="469265" lvl="1" indent="-343535">
              <a:lnSpc>
                <a:spcPct val="100000"/>
              </a:lnSpc>
              <a:spcBef>
                <a:spcPts val="270"/>
              </a:spcBef>
              <a:buChar char="●"/>
              <a:tabLst>
                <a:tab pos="469265" algn="l"/>
              </a:tabLst>
            </a:pPr>
            <a:r>
              <a:rPr sz="1500" dirty="0">
                <a:latin typeface="Arial MT"/>
                <a:cs typeface="Arial MT"/>
              </a:rPr>
              <a:t>Permet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personalitzar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presentació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sense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alterar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model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controlador.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Patró</a:t>
            </a:r>
            <a:r>
              <a:rPr spc="-35" dirty="0"/>
              <a:t> </a:t>
            </a:r>
            <a:r>
              <a:rPr dirty="0"/>
              <a:t>MVC:</a:t>
            </a:r>
            <a:r>
              <a:rPr spc="-20" dirty="0"/>
              <a:t> </a:t>
            </a:r>
            <a:r>
              <a:rPr dirty="0"/>
              <a:t>Exemple</a:t>
            </a:r>
            <a:r>
              <a:rPr spc="-20" dirty="0"/>
              <a:t> </a:t>
            </a:r>
            <a:r>
              <a:rPr spc="-10" dirty="0"/>
              <a:t>pràctic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816430"/>
            <a:ext cx="7298055" cy="3187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0" indent="-209550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222250" algn="l"/>
              </a:tabLst>
            </a:pPr>
            <a:r>
              <a:rPr sz="1500" b="1" dirty="0">
                <a:latin typeface="Arial"/>
                <a:cs typeface="Arial"/>
              </a:rPr>
              <a:t>Punt</a:t>
            </a:r>
            <a:r>
              <a:rPr sz="1500" b="1" spc="-4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d'Entrada: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index.php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&lt;?php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include_once</a:t>
            </a:r>
            <a:r>
              <a:rPr sz="15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'controller/user_controller.php';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//</a:t>
            </a:r>
            <a:r>
              <a:rPr sz="15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Verifica</a:t>
            </a:r>
            <a:r>
              <a:rPr sz="15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si</a:t>
            </a:r>
            <a:r>
              <a:rPr sz="15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s'ha</a:t>
            </a:r>
            <a:r>
              <a:rPr sz="15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passat</a:t>
            </a:r>
            <a:r>
              <a:rPr sz="15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un</a:t>
            </a:r>
            <a:r>
              <a:rPr sz="15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ID</a:t>
            </a:r>
            <a:r>
              <a:rPr sz="15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d'usuari</a:t>
            </a:r>
            <a:r>
              <a:rPr sz="15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mitjançant</a:t>
            </a:r>
            <a:r>
              <a:rPr sz="15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la</a:t>
            </a:r>
            <a:r>
              <a:rPr sz="15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25" dirty="0">
                <a:solidFill>
                  <a:srgbClr val="0000FF"/>
                </a:solidFill>
                <a:latin typeface="Arial MT"/>
                <a:cs typeface="Arial MT"/>
              </a:rPr>
              <a:t>URL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$id</a:t>
            </a:r>
            <a:r>
              <a:rPr sz="1500" spc="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500" spc="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isset($_GET['id'])</a:t>
            </a:r>
            <a:r>
              <a:rPr sz="1500" spc="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?</a:t>
            </a:r>
            <a:r>
              <a:rPr sz="1500" spc="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intval($_GET['id'])</a:t>
            </a:r>
            <a:r>
              <a:rPr sz="1500" spc="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:</a:t>
            </a:r>
            <a:r>
              <a:rPr sz="1500" spc="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null;</a:t>
            </a:r>
            <a:endParaRPr sz="1500">
              <a:latin typeface="Arial MT"/>
              <a:cs typeface="Arial MT"/>
            </a:endParaRPr>
          </a:p>
          <a:p>
            <a:pPr marL="12700" marR="5162550">
              <a:lnSpc>
                <a:spcPct val="114999"/>
              </a:lnSpc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//</a:t>
            </a:r>
            <a:r>
              <a:rPr sz="15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Gestiona</a:t>
            </a:r>
            <a:r>
              <a:rPr sz="15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la</a:t>
            </a:r>
            <a:r>
              <a:rPr sz="15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sol·licitud handleUserRequest($id);</a:t>
            </a:r>
            <a:endParaRPr sz="1500">
              <a:latin typeface="Arial MT"/>
              <a:cs typeface="Arial MT"/>
            </a:endParaRPr>
          </a:p>
          <a:p>
            <a:pPr marL="469265" lvl="1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sz="1500" dirty="0">
                <a:latin typeface="Arial MT"/>
                <a:cs typeface="Arial MT"/>
              </a:rPr>
              <a:t>Actua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com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punt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central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l'aplicació</a:t>
            </a:r>
            <a:endParaRPr sz="1500">
              <a:latin typeface="Arial MT"/>
              <a:cs typeface="Arial MT"/>
            </a:endParaRPr>
          </a:p>
          <a:p>
            <a:pPr marL="926465" lvl="2" indent="-387350">
              <a:lnSpc>
                <a:spcPct val="100000"/>
              </a:lnSpc>
              <a:spcBef>
                <a:spcPts val="270"/>
              </a:spcBef>
              <a:buAutoNum type="arabicPeriod"/>
              <a:tabLst>
                <a:tab pos="926465" algn="l"/>
              </a:tabLst>
            </a:pPr>
            <a:r>
              <a:rPr sz="1500" dirty="0">
                <a:latin typeface="Arial MT"/>
                <a:cs typeface="Arial MT"/>
              </a:rPr>
              <a:t>Inclou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controlador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(controller/user_controller.php).</a:t>
            </a:r>
            <a:endParaRPr sz="1500">
              <a:latin typeface="Arial MT"/>
              <a:cs typeface="Arial MT"/>
            </a:endParaRPr>
          </a:p>
          <a:p>
            <a:pPr marL="926465" lvl="2" indent="-387350">
              <a:lnSpc>
                <a:spcPct val="100000"/>
              </a:lnSpc>
              <a:spcBef>
                <a:spcPts val="270"/>
              </a:spcBef>
              <a:buAutoNum type="arabicPeriod"/>
              <a:tabLst>
                <a:tab pos="926465" algn="l"/>
              </a:tabLst>
            </a:pPr>
            <a:r>
              <a:rPr sz="1500" dirty="0">
                <a:latin typeface="Arial MT"/>
                <a:cs typeface="Arial MT"/>
              </a:rPr>
              <a:t>Recull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l'ID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l'usuari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URL</a:t>
            </a:r>
            <a:r>
              <a:rPr sz="1500" spc="-10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($_GET['id']).</a:t>
            </a:r>
            <a:endParaRPr sz="1500">
              <a:latin typeface="Arial MT"/>
              <a:cs typeface="Arial MT"/>
            </a:endParaRPr>
          </a:p>
          <a:p>
            <a:pPr marL="926465" lvl="2" indent="-387350">
              <a:lnSpc>
                <a:spcPct val="100000"/>
              </a:lnSpc>
              <a:spcBef>
                <a:spcPts val="270"/>
              </a:spcBef>
              <a:buAutoNum type="arabicPeriod"/>
              <a:tabLst>
                <a:tab pos="926465" algn="l"/>
              </a:tabLst>
            </a:pPr>
            <a:r>
              <a:rPr sz="1500" dirty="0">
                <a:latin typeface="Arial MT"/>
                <a:cs typeface="Arial MT"/>
              </a:rPr>
              <a:t>Crida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controlador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perquè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gestioni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sol·licitud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(handleUserRequest($id)).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Patró</a:t>
            </a:r>
            <a:r>
              <a:rPr spc="-35" dirty="0"/>
              <a:t> </a:t>
            </a:r>
            <a:r>
              <a:rPr dirty="0"/>
              <a:t>MVC:</a:t>
            </a:r>
            <a:r>
              <a:rPr spc="-20" dirty="0"/>
              <a:t> </a:t>
            </a:r>
            <a:r>
              <a:rPr dirty="0"/>
              <a:t>Exemple</a:t>
            </a:r>
            <a:r>
              <a:rPr spc="-20" dirty="0"/>
              <a:t> </a:t>
            </a:r>
            <a:r>
              <a:rPr spc="-10" dirty="0"/>
              <a:t>pràctic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816430"/>
            <a:ext cx="7801609" cy="4239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0" indent="-209550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222250" algn="l"/>
              </a:tabLst>
            </a:pPr>
            <a:r>
              <a:rPr sz="1500" b="1" dirty="0">
                <a:latin typeface="Arial"/>
                <a:cs typeface="Arial"/>
              </a:rPr>
              <a:t>Punt</a:t>
            </a:r>
            <a:r>
              <a:rPr sz="1500" b="1" spc="-4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d'Entrada: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index.php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&lt;?php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include_once</a:t>
            </a:r>
            <a:r>
              <a:rPr sz="15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'controller/user_controller.php';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//</a:t>
            </a:r>
            <a:r>
              <a:rPr sz="15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Verifica</a:t>
            </a:r>
            <a:r>
              <a:rPr sz="15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si</a:t>
            </a:r>
            <a:r>
              <a:rPr sz="15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s'ha</a:t>
            </a:r>
            <a:r>
              <a:rPr sz="15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passat</a:t>
            </a:r>
            <a:r>
              <a:rPr sz="15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un</a:t>
            </a:r>
            <a:r>
              <a:rPr sz="15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ID</a:t>
            </a:r>
            <a:r>
              <a:rPr sz="15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d'usuari</a:t>
            </a:r>
            <a:r>
              <a:rPr sz="15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mitjançant</a:t>
            </a:r>
            <a:r>
              <a:rPr sz="15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la</a:t>
            </a:r>
            <a:r>
              <a:rPr sz="15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25" dirty="0">
                <a:solidFill>
                  <a:srgbClr val="0000FF"/>
                </a:solidFill>
                <a:latin typeface="Arial MT"/>
                <a:cs typeface="Arial MT"/>
              </a:rPr>
              <a:t>URL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$id</a:t>
            </a:r>
            <a:r>
              <a:rPr sz="1500" spc="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500" spc="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isset($_GET['id'])</a:t>
            </a:r>
            <a:r>
              <a:rPr sz="1500" spc="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?</a:t>
            </a:r>
            <a:r>
              <a:rPr sz="1500" spc="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intval($_GET['id'])</a:t>
            </a:r>
            <a:r>
              <a:rPr sz="1500" spc="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:</a:t>
            </a:r>
            <a:r>
              <a:rPr sz="1500" spc="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null;</a:t>
            </a:r>
            <a:endParaRPr sz="1500">
              <a:latin typeface="Arial MT"/>
              <a:cs typeface="Arial MT"/>
            </a:endParaRPr>
          </a:p>
          <a:p>
            <a:pPr marL="12700" marR="5666740">
              <a:lnSpc>
                <a:spcPct val="114999"/>
              </a:lnSpc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//</a:t>
            </a:r>
            <a:r>
              <a:rPr sz="15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Gestiona</a:t>
            </a:r>
            <a:r>
              <a:rPr sz="15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la</a:t>
            </a:r>
            <a:r>
              <a:rPr sz="15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sol·licitud handleUserRequest($id);</a:t>
            </a:r>
            <a:endParaRPr sz="1500">
              <a:latin typeface="Arial MT"/>
              <a:cs typeface="Arial MT"/>
            </a:endParaRPr>
          </a:p>
          <a:p>
            <a:pPr marL="469265" lvl="1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sz="1500" dirty="0">
                <a:latin typeface="Arial MT"/>
                <a:cs typeface="Arial MT"/>
              </a:rPr>
              <a:t>Exemple</a:t>
            </a:r>
            <a:r>
              <a:rPr sz="1500" spc="-7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sol·licituds</a:t>
            </a:r>
            <a:r>
              <a:rPr sz="1500" spc="-6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possibles:</a:t>
            </a:r>
            <a:endParaRPr sz="1500">
              <a:latin typeface="Arial MT"/>
              <a:cs typeface="Arial MT"/>
            </a:endParaRPr>
          </a:p>
          <a:p>
            <a:pPr marL="926465" lvl="2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500" spc="-20" dirty="0">
                <a:latin typeface="Arial MT"/>
                <a:cs typeface="Arial MT"/>
                <a:hlinkClick r:id="rId2"/>
              </a:rPr>
              <a:t>http://localhost/projecte-</a:t>
            </a:r>
            <a:r>
              <a:rPr sz="1500" spc="-10" dirty="0">
                <a:latin typeface="Arial MT"/>
                <a:cs typeface="Arial MT"/>
                <a:hlinkClick r:id="rId2"/>
              </a:rPr>
              <a:t>mvc/index.php?id=1: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Mostra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perfil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l'usuari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amb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ID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1.</a:t>
            </a:r>
            <a:endParaRPr sz="1500">
              <a:latin typeface="Arial MT"/>
              <a:cs typeface="Arial MT"/>
            </a:endParaRPr>
          </a:p>
          <a:p>
            <a:pPr marL="926465" lvl="2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500" spc="-20" dirty="0">
                <a:latin typeface="Arial MT"/>
                <a:cs typeface="Arial MT"/>
                <a:hlinkClick r:id="rId3"/>
              </a:rPr>
              <a:t>http://localhost/projecte-</a:t>
            </a:r>
            <a:r>
              <a:rPr sz="1500" spc="-10" dirty="0">
                <a:latin typeface="Arial MT"/>
                <a:cs typeface="Arial MT"/>
                <a:hlinkClick r:id="rId3"/>
              </a:rPr>
              <a:t>mvc/index.php?id=2: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Mostra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perfil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l'usuari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amb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ID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2.</a:t>
            </a:r>
            <a:endParaRPr sz="1500">
              <a:latin typeface="Arial MT"/>
              <a:cs typeface="Arial MT"/>
            </a:endParaRPr>
          </a:p>
          <a:p>
            <a:pPr marL="927100" marR="506095" lvl="2" indent="-344170">
              <a:lnSpc>
                <a:spcPct val="114999"/>
              </a:lnSpc>
              <a:buChar char="○"/>
              <a:tabLst>
                <a:tab pos="927100" algn="l"/>
              </a:tabLst>
            </a:pPr>
            <a:r>
              <a:rPr sz="1500" spc="-20" dirty="0">
                <a:latin typeface="Arial MT"/>
                <a:cs typeface="Arial MT"/>
                <a:hlinkClick r:id="rId4"/>
              </a:rPr>
              <a:t>http://localhost/projecte-</a:t>
            </a:r>
            <a:r>
              <a:rPr sz="1500" spc="-10" dirty="0">
                <a:latin typeface="Arial MT"/>
                <a:cs typeface="Arial MT"/>
                <a:hlinkClick r:id="rId4"/>
              </a:rPr>
              <a:t>mvc/index.php: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Mostra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missatge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“L'usuari</a:t>
            </a:r>
            <a:r>
              <a:rPr sz="1500" spc="-25" dirty="0">
                <a:latin typeface="Arial MT"/>
                <a:cs typeface="Arial MT"/>
              </a:rPr>
              <a:t> no </a:t>
            </a:r>
            <a:r>
              <a:rPr sz="1500" dirty="0">
                <a:latin typeface="Arial MT"/>
                <a:cs typeface="Arial MT"/>
              </a:rPr>
              <a:t>existeix.”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perquè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s'ha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passat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cap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ID.</a:t>
            </a:r>
            <a:endParaRPr sz="1500">
              <a:latin typeface="Arial MT"/>
              <a:cs typeface="Arial MT"/>
            </a:endParaRPr>
          </a:p>
          <a:p>
            <a:pPr lvl="2">
              <a:lnSpc>
                <a:spcPct val="100000"/>
              </a:lnSpc>
              <a:spcBef>
                <a:spcPts val="345"/>
              </a:spcBef>
              <a:buFont typeface="Arial MT"/>
              <a:buChar char="○"/>
            </a:pPr>
            <a:endParaRPr sz="1500">
              <a:latin typeface="Arial MT"/>
              <a:cs typeface="Arial MT"/>
            </a:endParaRPr>
          </a:p>
          <a:p>
            <a:pPr marL="469900" marR="55880" lvl="1" indent="-344170">
              <a:lnSpc>
                <a:spcPct val="114999"/>
              </a:lnSpc>
              <a:buChar char="●"/>
              <a:tabLst>
                <a:tab pos="469900" algn="l"/>
              </a:tabLst>
            </a:pPr>
            <a:r>
              <a:rPr sz="1500" spc="-10" dirty="0">
                <a:latin typeface="Arial MT"/>
                <a:cs typeface="Arial MT"/>
              </a:rPr>
              <a:t>Centralitza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gestió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sol·licituds,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permetent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totes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les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peticions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passin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sol </a:t>
            </a:r>
            <a:r>
              <a:rPr sz="1500" dirty="0">
                <a:latin typeface="Arial MT"/>
                <a:cs typeface="Arial MT"/>
              </a:rPr>
              <a:t>punt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abans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d’arribar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controlador.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Patró</a:t>
            </a:r>
            <a:r>
              <a:rPr spc="-35" dirty="0"/>
              <a:t> </a:t>
            </a:r>
            <a:r>
              <a:rPr dirty="0"/>
              <a:t>MVC:</a:t>
            </a:r>
            <a:r>
              <a:rPr spc="-20" dirty="0"/>
              <a:t> </a:t>
            </a:r>
            <a:r>
              <a:rPr dirty="0"/>
              <a:t>Exemple</a:t>
            </a:r>
            <a:r>
              <a:rPr spc="-20" dirty="0"/>
              <a:t> </a:t>
            </a:r>
            <a:r>
              <a:rPr spc="-10" dirty="0"/>
              <a:t>pràctic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816430"/>
            <a:ext cx="6428740" cy="3991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5.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Estructura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del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Projecte</a:t>
            </a:r>
            <a:endParaRPr sz="1500">
              <a:latin typeface="Arial"/>
              <a:cs typeface="Arial"/>
            </a:endParaRPr>
          </a:p>
          <a:p>
            <a:pPr marL="12700" marR="5080">
              <a:lnSpc>
                <a:spcPct val="181700"/>
              </a:lnSpc>
            </a:pPr>
            <a:r>
              <a:rPr sz="1500" dirty="0">
                <a:latin typeface="Arial MT"/>
                <a:cs typeface="Arial MT"/>
              </a:rPr>
              <a:t>La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separació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carpetes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reflecteix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les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responsabilitats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cada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component: </a:t>
            </a:r>
            <a:r>
              <a:rPr sz="1500" spc="-20" dirty="0">
                <a:latin typeface="Arial MT"/>
                <a:cs typeface="Arial MT"/>
              </a:rPr>
              <a:t>projecte-mvc/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  <a:tabLst>
                <a:tab pos="1673860" algn="l"/>
              </a:tabLst>
            </a:pPr>
            <a:r>
              <a:rPr sz="1500" spc="-455" dirty="0">
                <a:latin typeface="Arial MT"/>
                <a:cs typeface="Arial MT"/>
              </a:rPr>
              <a:t>├──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controller/</a:t>
            </a:r>
            <a:r>
              <a:rPr sz="1500" dirty="0">
                <a:latin typeface="Arial MT"/>
                <a:cs typeface="Arial MT"/>
              </a:rPr>
              <a:t>	#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Conté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controlador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(gestió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sol·licituds).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  <a:tabLst>
                <a:tab pos="289560" algn="l"/>
              </a:tabLst>
            </a:pPr>
            <a:r>
              <a:rPr sz="1500" spc="-620" dirty="0">
                <a:latin typeface="Arial MT"/>
                <a:cs typeface="Arial MT"/>
              </a:rPr>
              <a:t>│</a:t>
            </a:r>
            <a:r>
              <a:rPr sz="1500" dirty="0">
                <a:latin typeface="Arial MT"/>
                <a:cs typeface="Arial MT"/>
              </a:rPr>
              <a:t>	</a:t>
            </a:r>
            <a:r>
              <a:rPr sz="1500" spc="-455" dirty="0">
                <a:latin typeface="Arial MT"/>
                <a:cs typeface="Arial MT"/>
              </a:rPr>
              <a:t>└──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user_controller.php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  <a:tabLst>
                <a:tab pos="1673860" algn="l"/>
              </a:tabLst>
            </a:pPr>
            <a:r>
              <a:rPr sz="1500" spc="-455" dirty="0">
                <a:latin typeface="Arial MT"/>
                <a:cs typeface="Arial MT"/>
              </a:rPr>
              <a:t>├──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model/</a:t>
            </a:r>
            <a:r>
              <a:rPr sz="1500" dirty="0">
                <a:latin typeface="Arial MT"/>
                <a:cs typeface="Arial MT"/>
              </a:rPr>
              <a:t>	#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Conté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model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(gestió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dades).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  <a:tabLst>
                <a:tab pos="289560" algn="l"/>
              </a:tabLst>
            </a:pPr>
            <a:r>
              <a:rPr sz="1500" spc="-620" dirty="0">
                <a:latin typeface="Arial MT"/>
                <a:cs typeface="Arial MT"/>
              </a:rPr>
              <a:t>│</a:t>
            </a:r>
            <a:r>
              <a:rPr sz="1500" dirty="0">
                <a:latin typeface="Arial MT"/>
                <a:cs typeface="Arial MT"/>
              </a:rPr>
              <a:t>	</a:t>
            </a:r>
            <a:r>
              <a:rPr sz="1500" spc="-455" dirty="0">
                <a:latin typeface="Arial MT"/>
                <a:cs typeface="Arial MT"/>
              </a:rPr>
              <a:t>└──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user_model.php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  <a:tabLst>
                <a:tab pos="1588770" algn="l"/>
              </a:tabLst>
            </a:pPr>
            <a:r>
              <a:rPr sz="1500" spc="-455" dirty="0">
                <a:latin typeface="Arial MT"/>
                <a:cs typeface="Arial MT"/>
              </a:rPr>
              <a:t>├──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view/</a:t>
            </a:r>
            <a:r>
              <a:rPr sz="1500" dirty="0">
                <a:latin typeface="Arial MT"/>
                <a:cs typeface="Arial MT"/>
              </a:rPr>
              <a:t>	#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Conté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vista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(interfície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d'usuari).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  <a:tabLst>
                <a:tab pos="289560" algn="l"/>
              </a:tabLst>
            </a:pPr>
            <a:r>
              <a:rPr sz="1500" spc="-620" dirty="0">
                <a:latin typeface="Arial MT"/>
                <a:cs typeface="Arial MT"/>
              </a:rPr>
              <a:t>│</a:t>
            </a:r>
            <a:r>
              <a:rPr sz="1500" dirty="0">
                <a:latin typeface="Arial MT"/>
                <a:cs typeface="Arial MT"/>
              </a:rPr>
              <a:t>	</a:t>
            </a:r>
            <a:r>
              <a:rPr sz="1500" spc="-455" dirty="0">
                <a:latin typeface="Arial MT"/>
                <a:cs typeface="Arial MT"/>
              </a:rPr>
              <a:t>└──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user_view.php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  <a:tabLst>
                <a:tab pos="1770380" algn="l"/>
              </a:tabLst>
            </a:pPr>
            <a:r>
              <a:rPr sz="1500" spc="-455" dirty="0">
                <a:latin typeface="Arial MT"/>
                <a:cs typeface="Arial MT"/>
              </a:rPr>
              <a:t>└──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index.php</a:t>
            </a:r>
            <a:r>
              <a:rPr sz="1500" dirty="0">
                <a:latin typeface="Arial MT"/>
                <a:cs typeface="Arial MT"/>
              </a:rPr>
              <a:t>	#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Punt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d'entrada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principal.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Avantatges</a:t>
            </a:r>
            <a:r>
              <a:rPr spc="-80" dirty="0"/>
              <a:t> </a:t>
            </a:r>
            <a:r>
              <a:rPr spc="-10" dirty="0"/>
              <a:t>principals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968830"/>
            <a:ext cx="7875270" cy="303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latin typeface="Arial"/>
                <a:cs typeface="Arial"/>
              </a:rPr>
              <a:t>Interacció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amb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l'usuari:</a:t>
            </a:r>
            <a:endParaRPr sz="1500">
              <a:latin typeface="Arial"/>
              <a:cs typeface="Arial"/>
            </a:endParaRPr>
          </a:p>
          <a:p>
            <a:pPr marL="469900" marR="5080" indent="-344170">
              <a:lnSpc>
                <a:spcPct val="114999"/>
              </a:lnSpc>
              <a:spcBef>
                <a:spcPts val="1200"/>
              </a:spcBef>
              <a:buChar char="●"/>
              <a:tabLst>
                <a:tab pos="469900" algn="l"/>
              </a:tabLst>
            </a:pPr>
            <a:r>
              <a:rPr sz="1500" dirty="0">
                <a:latin typeface="Arial MT"/>
                <a:cs typeface="Arial MT"/>
              </a:rPr>
              <a:t>Permet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interactuar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directament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amb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usuaris,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captant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dades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temps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real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mostrant </a:t>
            </a:r>
            <a:r>
              <a:rPr sz="1500" dirty="0">
                <a:latin typeface="Arial MT"/>
                <a:cs typeface="Arial MT"/>
              </a:rPr>
              <a:t>resultats</a:t>
            </a:r>
            <a:r>
              <a:rPr sz="1500" spc="-6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personalitzats.</a:t>
            </a:r>
            <a:endParaRPr sz="1500">
              <a:latin typeface="Arial MT"/>
              <a:cs typeface="Arial MT"/>
            </a:endParaRPr>
          </a:p>
          <a:p>
            <a:pPr marL="469900" marR="284480" indent="-344170">
              <a:lnSpc>
                <a:spcPct val="114999"/>
              </a:lnSpc>
              <a:buChar char="●"/>
              <a:tabLst>
                <a:tab pos="469900" algn="l"/>
              </a:tabLst>
            </a:pPr>
            <a:r>
              <a:rPr sz="1500" dirty="0">
                <a:latin typeface="Arial MT"/>
                <a:cs typeface="Arial MT"/>
              </a:rPr>
              <a:t>El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contingut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pot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modificar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segons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les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accions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l'usuari,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com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omplir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formulari, </a:t>
            </a:r>
            <a:r>
              <a:rPr sz="1500" dirty="0">
                <a:latin typeface="Arial MT"/>
                <a:cs typeface="Arial MT"/>
              </a:rPr>
              <a:t>seleccionar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opció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fer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clic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botó.</a:t>
            </a: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spcBef>
                <a:spcPts val="270"/>
              </a:spcBef>
              <a:buChar char="●"/>
              <a:tabLst>
                <a:tab pos="469265" algn="l"/>
              </a:tabLst>
            </a:pPr>
            <a:r>
              <a:rPr sz="1500" dirty="0">
                <a:latin typeface="Arial MT"/>
                <a:cs typeface="Arial MT"/>
              </a:rPr>
              <a:t>Exemples</a:t>
            </a:r>
            <a:r>
              <a:rPr sz="1500" spc="-7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pràctics:</a:t>
            </a:r>
            <a:endParaRPr sz="1500">
              <a:latin typeface="Arial MT"/>
              <a:cs typeface="Arial MT"/>
            </a:endParaRPr>
          </a:p>
          <a:p>
            <a:pPr marL="926465" lvl="1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500" dirty="0">
                <a:latin typeface="Arial MT"/>
                <a:cs typeface="Arial MT"/>
              </a:rPr>
              <a:t>Formularis</a:t>
            </a:r>
            <a:r>
              <a:rPr sz="1500" spc="-8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interactius:</a:t>
            </a:r>
            <a:endParaRPr sz="1500">
              <a:latin typeface="Arial MT"/>
              <a:cs typeface="Arial MT"/>
            </a:endParaRPr>
          </a:p>
          <a:p>
            <a:pPr marL="1384300" marR="240665" lvl="2" indent="-419100">
              <a:lnSpc>
                <a:spcPct val="114999"/>
              </a:lnSpc>
              <a:buFont typeface="MS PGothic"/>
              <a:buChar char="➢"/>
              <a:tabLst>
                <a:tab pos="1384300" algn="l"/>
              </a:tabLst>
            </a:pPr>
            <a:r>
              <a:rPr sz="1500" dirty="0">
                <a:latin typeface="Arial MT"/>
                <a:cs typeface="Arial MT"/>
              </a:rPr>
              <a:t>Un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formulari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subscripció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verifica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si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correu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ja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està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registrat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abans </a:t>
            </a:r>
            <a:r>
              <a:rPr sz="1500" spc="-20" dirty="0">
                <a:latin typeface="Arial MT"/>
                <a:cs typeface="Arial MT"/>
              </a:rPr>
              <a:t>d'acceptar-</a:t>
            </a:r>
            <a:r>
              <a:rPr sz="1500" spc="-25" dirty="0">
                <a:latin typeface="Arial MT"/>
                <a:cs typeface="Arial MT"/>
              </a:rPr>
              <a:t>lo.</a:t>
            </a:r>
            <a:endParaRPr sz="1500">
              <a:latin typeface="Arial MT"/>
              <a:cs typeface="Arial MT"/>
            </a:endParaRPr>
          </a:p>
          <a:p>
            <a:pPr marL="926465" lvl="1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500" spc="-10" dirty="0">
                <a:latin typeface="Arial MT"/>
                <a:cs typeface="Arial MT"/>
              </a:rPr>
              <a:t>Actualització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contingut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funció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d'una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acció:</a:t>
            </a:r>
            <a:endParaRPr sz="1500">
              <a:latin typeface="Arial MT"/>
              <a:cs typeface="Arial MT"/>
            </a:endParaRPr>
          </a:p>
          <a:p>
            <a:pPr marL="1383665" lvl="2" indent="-418465">
              <a:lnSpc>
                <a:spcPct val="100000"/>
              </a:lnSpc>
              <a:spcBef>
                <a:spcPts val="270"/>
              </a:spcBef>
              <a:buFont typeface="MS PGothic"/>
              <a:buChar char="➢"/>
              <a:tabLst>
                <a:tab pos="1383665" algn="l"/>
              </a:tabLst>
            </a:pPr>
            <a:r>
              <a:rPr sz="1500" dirty="0">
                <a:latin typeface="Arial MT"/>
                <a:cs typeface="Arial MT"/>
              </a:rPr>
              <a:t>Mostrar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resultats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pàgina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cerca.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Patró</a:t>
            </a:r>
            <a:r>
              <a:rPr spc="-35" dirty="0"/>
              <a:t> </a:t>
            </a:r>
            <a:r>
              <a:rPr dirty="0"/>
              <a:t>MVC:</a:t>
            </a:r>
            <a:r>
              <a:rPr spc="-20" dirty="0"/>
              <a:t> </a:t>
            </a:r>
            <a:r>
              <a:rPr dirty="0"/>
              <a:t>Exemple</a:t>
            </a:r>
            <a:r>
              <a:rPr spc="-20" dirty="0"/>
              <a:t> </a:t>
            </a:r>
            <a:r>
              <a:rPr spc="-10" dirty="0"/>
              <a:t>pràctic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816430"/>
            <a:ext cx="6889750" cy="3492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0" indent="-209550">
              <a:lnSpc>
                <a:spcPct val="100000"/>
              </a:lnSpc>
              <a:spcBef>
                <a:spcPts val="100"/>
              </a:spcBef>
              <a:buAutoNum type="arabicPeriod" startAt="6"/>
              <a:tabLst>
                <a:tab pos="222250" algn="l"/>
              </a:tabLst>
            </a:pPr>
            <a:r>
              <a:rPr sz="1500" b="1" dirty="0">
                <a:latin typeface="Arial"/>
                <a:cs typeface="Arial"/>
              </a:rPr>
              <a:t>Explicació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del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b="1" spc="-20" dirty="0">
                <a:latin typeface="Arial"/>
                <a:cs typeface="Arial"/>
              </a:rPr>
              <a:t>Flux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1500" dirty="0">
                <a:latin typeface="Arial MT"/>
                <a:cs typeface="Arial MT"/>
              </a:rPr>
              <a:t>Exemple: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Sol·licitud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id=1</a:t>
            </a:r>
            <a:endParaRPr sz="1500">
              <a:latin typeface="Arial MT"/>
              <a:cs typeface="Arial MT"/>
            </a:endParaRPr>
          </a:p>
          <a:p>
            <a:pPr marL="469265" lvl="1" indent="-387350">
              <a:lnSpc>
                <a:spcPct val="100000"/>
              </a:lnSpc>
              <a:spcBef>
                <a:spcPts val="1470"/>
              </a:spcBef>
              <a:buAutoNum type="arabicPeriod"/>
              <a:tabLst>
                <a:tab pos="469265" algn="l"/>
              </a:tabLst>
            </a:pPr>
            <a:r>
              <a:rPr sz="1500" dirty="0">
                <a:latin typeface="Arial MT"/>
                <a:cs typeface="Arial MT"/>
              </a:rPr>
              <a:t>L'usuari</a:t>
            </a:r>
            <a:r>
              <a:rPr sz="1500" spc="-7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accedeix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index.php?id=1.</a:t>
            </a:r>
            <a:endParaRPr sz="1500">
              <a:latin typeface="Arial MT"/>
              <a:cs typeface="Arial MT"/>
            </a:endParaRPr>
          </a:p>
          <a:p>
            <a:pPr marL="469265" marR="155575" lvl="1" indent="-387350">
              <a:lnSpc>
                <a:spcPct val="181700"/>
              </a:lnSpc>
              <a:spcBef>
                <a:spcPts val="870"/>
              </a:spcBef>
              <a:buAutoNum type="arabicPeriod"/>
              <a:tabLst>
                <a:tab pos="927100" algn="l"/>
              </a:tabLst>
            </a:pPr>
            <a:r>
              <a:rPr sz="1500" dirty="0">
                <a:latin typeface="Arial MT"/>
                <a:cs typeface="Arial MT"/>
              </a:rPr>
              <a:t>El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fitxer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index.php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recull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l'ID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crida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controlador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(handleUserRequest(1)). 	</a:t>
            </a:r>
            <a:r>
              <a:rPr sz="1500" dirty="0">
                <a:latin typeface="Arial MT"/>
                <a:cs typeface="Arial MT"/>
              </a:rPr>
              <a:t>['nom'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=&gt;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'Anna',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'edat'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=&gt;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31]</a:t>
            </a:r>
            <a:endParaRPr sz="1500">
              <a:latin typeface="Arial MT"/>
              <a:cs typeface="Arial MT"/>
            </a:endParaRPr>
          </a:p>
          <a:p>
            <a:pPr marL="469265" lvl="1" indent="-387350">
              <a:lnSpc>
                <a:spcPct val="100000"/>
              </a:lnSpc>
              <a:spcBef>
                <a:spcPts val="1470"/>
              </a:spcBef>
              <a:buAutoNum type="arabicPeriod"/>
              <a:tabLst>
                <a:tab pos="469265" algn="l"/>
              </a:tabLst>
            </a:pPr>
            <a:r>
              <a:rPr sz="1500" dirty="0">
                <a:latin typeface="Arial MT"/>
                <a:cs typeface="Arial MT"/>
              </a:rPr>
              <a:t>El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controlador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crida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model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(getUserById(1))</a:t>
            </a:r>
            <a:endParaRPr sz="15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610"/>
              </a:spcBef>
              <a:buFont typeface="Arial MT"/>
              <a:buAutoNum type="arabicPeriod"/>
            </a:pPr>
            <a:endParaRPr sz="1500">
              <a:latin typeface="Arial MT"/>
              <a:cs typeface="Arial MT"/>
            </a:endParaRPr>
          </a:p>
          <a:p>
            <a:pPr marL="469265" lvl="1" indent="-38735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265" algn="l"/>
              </a:tabLst>
            </a:pPr>
            <a:r>
              <a:rPr sz="1500" dirty="0">
                <a:latin typeface="Arial MT"/>
                <a:cs typeface="Arial MT"/>
              </a:rPr>
              <a:t>El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controlador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carrega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vista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(user_view.php)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passa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les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dades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l'usuari.</a:t>
            </a:r>
            <a:endParaRPr sz="15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610"/>
              </a:spcBef>
              <a:buFont typeface="Arial MT"/>
              <a:buAutoNum type="arabicPeriod"/>
            </a:pPr>
            <a:endParaRPr sz="1500">
              <a:latin typeface="Arial MT"/>
              <a:cs typeface="Arial MT"/>
            </a:endParaRPr>
          </a:p>
          <a:p>
            <a:pPr marL="469265" lvl="1" indent="-38735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265" algn="l"/>
              </a:tabLst>
            </a:pPr>
            <a:r>
              <a:rPr sz="1500" dirty="0">
                <a:latin typeface="Arial MT"/>
                <a:cs typeface="Arial MT"/>
              </a:rPr>
              <a:t>La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vista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mostra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pàgina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amb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perfil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d'Anna.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Serveis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968830"/>
            <a:ext cx="7814945" cy="3602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Què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-20" dirty="0">
                <a:latin typeface="Arial"/>
                <a:cs typeface="Arial"/>
              </a:rPr>
              <a:t>són?</a:t>
            </a:r>
            <a:endParaRPr sz="1500">
              <a:latin typeface="Arial"/>
              <a:cs typeface="Arial"/>
            </a:endParaRPr>
          </a:p>
          <a:p>
            <a:pPr marL="469900" marR="90805" indent="-344170">
              <a:lnSpc>
                <a:spcPct val="114999"/>
              </a:lnSpc>
              <a:spcBef>
                <a:spcPts val="1200"/>
              </a:spcBef>
              <a:buChar char="●"/>
              <a:tabLst>
                <a:tab pos="469900" algn="l"/>
              </a:tabLst>
            </a:pPr>
            <a:r>
              <a:rPr sz="1500" dirty="0">
                <a:latin typeface="Arial MT"/>
                <a:cs typeface="Arial MT"/>
              </a:rPr>
              <a:t>Els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serveis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encapsulen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una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b="1" dirty="0">
                <a:latin typeface="Arial"/>
                <a:cs typeface="Arial"/>
              </a:rPr>
              <a:t>part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de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la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lògica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de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negoci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spc="-10" dirty="0">
                <a:latin typeface="Arial MT"/>
                <a:cs typeface="Arial MT"/>
              </a:rPr>
              <a:t>específica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d'una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aplicació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en </a:t>
            </a:r>
            <a:r>
              <a:rPr sz="1500" dirty="0">
                <a:latin typeface="Arial MT"/>
                <a:cs typeface="Arial MT"/>
              </a:rPr>
              <a:t>un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mòdul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reutilitzable.</a:t>
            </a:r>
            <a:endParaRPr sz="1500">
              <a:latin typeface="Arial MT"/>
              <a:cs typeface="Arial MT"/>
            </a:endParaRPr>
          </a:p>
          <a:p>
            <a:pPr marL="469900" marR="55244" indent="-344170">
              <a:lnSpc>
                <a:spcPct val="114999"/>
              </a:lnSpc>
              <a:buChar char="●"/>
              <a:tabLst>
                <a:tab pos="469900" algn="l"/>
              </a:tabLst>
            </a:pPr>
            <a:r>
              <a:rPr sz="1500" spc="-10" dirty="0">
                <a:latin typeface="Arial MT"/>
                <a:cs typeface="Arial MT"/>
              </a:rPr>
              <a:t>Normalment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fan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servir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realitzar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tasques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concretes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poden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utilitzades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per </a:t>
            </a:r>
            <a:r>
              <a:rPr sz="1500" dirty="0">
                <a:latin typeface="Arial MT"/>
                <a:cs typeface="Arial MT"/>
              </a:rPr>
              <a:t>diferents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parts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l'aplicació.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1500" b="1" dirty="0">
                <a:latin typeface="Arial"/>
                <a:cs typeface="Arial"/>
              </a:rPr>
              <a:t>Quan</a:t>
            </a:r>
            <a:r>
              <a:rPr sz="1500" b="1" spc="30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utilitzar-</a:t>
            </a:r>
            <a:r>
              <a:rPr sz="1500" b="1" spc="-20" dirty="0">
                <a:latin typeface="Arial"/>
                <a:cs typeface="Arial"/>
              </a:rPr>
              <a:t>los?</a:t>
            </a:r>
            <a:endParaRPr sz="1500">
              <a:latin typeface="Arial"/>
              <a:cs typeface="Arial"/>
            </a:endParaRPr>
          </a:p>
          <a:p>
            <a:pPr marL="469900" marR="5080" indent="-344170">
              <a:lnSpc>
                <a:spcPct val="114999"/>
              </a:lnSpc>
              <a:spcBef>
                <a:spcPts val="1200"/>
              </a:spcBef>
              <a:buChar char="●"/>
              <a:tabLst>
                <a:tab pos="469900" algn="l"/>
              </a:tabLst>
            </a:pPr>
            <a:r>
              <a:rPr sz="1500" dirty="0">
                <a:latin typeface="Arial MT"/>
                <a:cs typeface="Arial MT"/>
              </a:rPr>
              <a:t>Quan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tens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una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funcionalitat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relacionada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amb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l’aplicació,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però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ha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ser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reutilitzada </a:t>
            </a:r>
            <a:r>
              <a:rPr sz="1500" dirty="0">
                <a:latin typeface="Arial MT"/>
                <a:cs typeface="Arial MT"/>
              </a:rPr>
              <a:t>per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diversos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controladors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mòduls.</a:t>
            </a: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spcBef>
                <a:spcPts val="270"/>
              </a:spcBef>
              <a:buChar char="●"/>
              <a:tabLst>
                <a:tab pos="469265" algn="l"/>
              </a:tabLst>
            </a:pPr>
            <a:r>
              <a:rPr sz="1500" spc="-10" dirty="0">
                <a:latin typeface="Arial MT"/>
                <a:cs typeface="Arial MT"/>
              </a:rPr>
              <a:t>Exemple:</a:t>
            </a:r>
            <a:endParaRPr sz="1500">
              <a:latin typeface="Arial MT"/>
              <a:cs typeface="Arial MT"/>
            </a:endParaRPr>
          </a:p>
          <a:p>
            <a:pPr marL="926465" lvl="1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500" dirty="0">
                <a:latin typeface="Arial MT"/>
                <a:cs typeface="Arial MT"/>
              </a:rPr>
              <a:t>Interactuar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amb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una</a:t>
            </a:r>
            <a:r>
              <a:rPr sz="1500" spc="-9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API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externa.</a:t>
            </a:r>
            <a:endParaRPr sz="1500">
              <a:latin typeface="Arial MT"/>
              <a:cs typeface="Arial MT"/>
            </a:endParaRPr>
          </a:p>
          <a:p>
            <a:pPr marL="926465" lvl="1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500" dirty="0">
                <a:latin typeface="Arial MT"/>
                <a:cs typeface="Arial MT"/>
              </a:rPr>
              <a:t>Processar</a:t>
            </a:r>
            <a:r>
              <a:rPr sz="1500" spc="-7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pagaments.</a:t>
            </a:r>
            <a:endParaRPr sz="1500">
              <a:latin typeface="Arial MT"/>
              <a:cs typeface="Arial MT"/>
            </a:endParaRPr>
          </a:p>
          <a:p>
            <a:pPr marL="926465" lvl="1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500" dirty="0">
                <a:latin typeface="Arial MT"/>
                <a:cs typeface="Arial MT"/>
              </a:rPr>
              <a:t>Gestionar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l'enviament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correus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electrònics.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Serveis:</a:t>
            </a:r>
            <a:r>
              <a:rPr spc="-35" dirty="0"/>
              <a:t> </a:t>
            </a:r>
            <a:r>
              <a:rPr dirty="0"/>
              <a:t>Exemple</a:t>
            </a:r>
            <a:r>
              <a:rPr spc="-30" dirty="0"/>
              <a:t> </a:t>
            </a:r>
            <a:r>
              <a:rPr spc="-10" dirty="0"/>
              <a:t>pràctic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968830"/>
            <a:ext cx="7802245" cy="2551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Servei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d’enviament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de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correus</a:t>
            </a:r>
            <a:endParaRPr sz="1500">
              <a:latin typeface="Arial"/>
              <a:cs typeface="Arial"/>
            </a:endParaRPr>
          </a:p>
          <a:p>
            <a:pPr marL="12700" marR="506095">
              <a:lnSpc>
                <a:spcPct val="114999"/>
              </a:lnSpc>
              <a:spcBef>
                <a:spcPts val="1200"/>
              </a:spcBef>
            </a:pPr>
            <a:r>
              <a:rPr sz="1500" spc="-40" dirty="0">
                <a:latin typeface="Arial MT"/>
                <a:cs typeface="Arial MT"/>
              </a:rPr>
              <a:t>Tens </a:t>
            </a:r>
            <a:r>
              <a:rPr sz="1500" dirty="0">
                <a:latin typeface="Arial MT"/>
                <a:cs typeface="Arial MT"/>
              </a:rPr>
              <a:t>una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aplicació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ha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gestionar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l'enviament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correus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electrònics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diferents situacions:</a:t>
            </a:r>
            <a:endParaRPr sz="1500">
              <a:latin typeface="Arial MT"/>
              <a:cs typeface="Arial MT"/>
            </a:endParaRPr>
          </a:p>
          <a:p>
            <a:pPr marL="469265" indent="-387350">
              <a:lnSpc>
                <a:spcPct val="100000"/>
              </a:lnSpc>
              <a:spcBef>
                <a:spcPts val="1470"/>
              </a:spcBef>
              <a:buAutoNum type="arabicPeriod"/>
              <a:tabLst>
                <a:tab pos="469265" algn="l"/>
              </a:tabLst>
            </a:pPr>
            <a:r>
              <a:rPr sz="1500" dirty="0">
                <a:latin typeface="Arial MT"/>
                <a:cs typeface="Arial MT"/>
              </a:rPr>
              <a:t>Quan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usuari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registra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(confirmació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compte).</a:t>
            </a:r>
            <a:endParaRPr sz="1500">
              <a:latin typeface="Arial MT"/>
              <a:cs typeface="Arial MT"/>
            </a:endParaRPr>
          </a:p>
          <a:p>
            <a:pPr marL="469265" indent="-387350">
              <a:lnSpc>
                <a:spcPct val="100000"/>
              </a:lnSpc>
              <a:spcBef>
                <a:spcPts val="270"/>
              </a:spcBef>
              <a:buAutoNum type="arabicPeriod"/>
              <a:tabLst>
                <a:tab pos="469265" algn="l"/>
              </a:tabLst>
            </a:pPr>
            <a:r>
              <a:rPr sz="1500" dirty="0">
                <a:latin typeface="Arial MT"/>
                <a:cs typeface="Arial MT"/>
              </a:rPr>
              <a:t>Quan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usuari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sol·licita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recuperar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meva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contrasenya.</a:t>
            </a:r>
            <a:endParaRPr sz="1500">
              <a:latin typeface="Arial MT"/>
              <a:cs typeface="Arial MT"/>
            </a:endParaRPr>
          </a:p>
          <a:p>
            <a:pPr marL="469265" indent="-387350">
              <a:lnSpc>
                <a:spcPct val="100000"/>
              </a:lnSpc>
              <a:spcBef>
                <a:spcPts val="270"/>
              </a:spcBef>
              <a:buAutoNum type="arabicPeriod"/>
              <a:tabLst>
                <a:tab pos="469265" algn="l"/>
              </a:tabLst>
            </a:pPr>
            <a:r>
              <a:rPr sz="1500" dirty="0">
                <a:latin typeface="Arial MT"/>
                <a:cs typeface="Arial MT"/>
              </a:rPr>
              <a:t>Quan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vol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enviar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notificació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automàtica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sobre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activitat.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1500" dirty="0">
                <a:latin typeface="Arial MT"/>
                <a:cs typeface="Arial MT"/>
              </a:rPr>
              <a:t>En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lloc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duplicar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funcionalitat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diverses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parts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del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projecte,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encapsulem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lògica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un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500" b="1" dirty="0">
                <a:latin typeface="Arial"/>
                <a:cs typeface="Arial"/>
              </a:rPr>
              <a:t>servei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d’enviament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de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correus</a:t>
            </a:r>
            <a:r>
              <a:rPr sz="1500" spc="-10" dirty="0">
                <a:latin typeface="Arial MT"/>
                <a:cs typeface="Arial MT"/>
              </a:rPr>
              <a:t>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Serveis:</a:t>
            </a:r>
            <a:r>
              <a:rPr spc="-35" dirty="0"/>
              <a:t> </a:t>
            </a:r>
            <a:r>
              <a:rPr dirty="0"/>
              <a:t>Exemple</a:t>
            </a:r>
            <a:r>
              <a:rPr spc="-30" dirty="0"/>
              <a:t> </a:t>
            </a:r>
            <a:r>
              <a:rPr spc="-10" dirty="0"/>
              <a:t>pràctic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968830"/>
            <a:ext cx="6525895" cy="3797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Servei:</a:t>
            </a:r>
            <a:r>
              <a:rPr sz="1500" b="1" spc="-60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servei_email.php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function</a:t>
            </a:r>
            <a:r>
              <a:rPr sz="1500" spc="-6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enviarEmail($destinatari,</a:t>
            </a:r>
            <a:r>
              <a:rPr sz="1500" spc="-6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$assumpte,</a:t>
            </a:r>
            <a:r>
              <a:rPr sz="1500" spc="-6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$missatge)</a:t>
            </a:r>
            <a:r>
              <a:rPr sz="1500" spc="-6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{</a:t>
            </a:r>
            <a:endParaRPr sz="1500">
              <a:latin typeface="Arial MT"/>
              <a:cs typeface="Arial MT"/>
            </a:endParaRPr>
          </a:p>
          <a:p>
            <a:pPr marL="223520">
              <a:lnSpc>
                <a:spcPct val="100000"/>
              </a:lnSpc>
              <a:spcBef>
                <a:spcPts val="1470"/>
              </a:spcBef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//</a:t>
            </a:r>
            <a:r>
              <a:rPr sz="15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Simulació</a:t>
            </a:r>
            <a:r>
              <a:rPr sz="15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d’enviament</a:t>
            </a:r>
            <a:r>
              <a:rPr sz="15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de</a:t>
            </a:r>
            <a:r>
              <a:rPr sz="15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correu</a:t>
            </a:r>
            <a:endParaRPr sz="1500">
              <a:latin typeface="Arial MT"/>
              <a:cs typeface="Arial MT"/>
            </a:endParaRPr>
          </a:p>
          <a:p>
            <a:pPr marL="223520">
              <a:lnSpc>
                <a:spcPct val="100000"/>
              </a:lnSpc>
              <a:spcBef>
                <a:spcPts val="1470"/>
              </a:spcBef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$headers</a:t>
            </a: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"From:</a:t>
            </a:r>
            <a:r>
              <a:rPr sz="15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2"/>
              </a:rPr>
              <a:t>noreply@aplicacio.com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\r\n";</a:t>
            </a:r>
            <a:endParaRPr sz="1500">
              <a:latin typeface="Arial MT"/>
              <a:cs typeface="Arial MT"/>
            </a:endParaRPr>
          </a:p>
          <a:p>
            <a:pPr marL="223520">
              <a:lnSpc>
                <a:spcPct val="100000"/>
              </a:lnSpc>
              <a:spcBef>
                <a:spcPts val="270"/>
              </a:spcBef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$headers</a:t>
            </a:r>
            <a:r>
              <a:rPr sz="15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.=</a:t>
            </a:r>
            <a:r>
              <a:rPr sz="15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0000FF"/>
                </a:solidFill>
                <a:latin typeface="Arial MT"/>
                <a:cs typeface="Arial MT"/>
              </a:rPr>
              <a:t>"Content-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Type:</a:t>
            </a:r>
            <a:r>
              <a:rPr sz="15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text/plain;</a:t>
            </a:r>
            <a:r>
              <a:rPr sz="15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0000FF"/>
                </a:solidFill>
                <a:latin typeface="Arial MT"/>
                <a:cs typeface="Arial MT"/>
              </a:rPr>
              <a:t>charset=UTF-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8\r\n";</a:t>
            </a:r>
            <a:endParaRPr sz="1500">
              <a:latin typeface="Arial MT"/>
              <a:cs typeface="Arial MT"/>
            </a:endParaRPr>
          </a:p>
          <a:p>
            <a:pPr marL="223520">
              <a:lnSpc>
                <a:spcPct val="100000"/>
              </a:lnSpc>
              <a:spcBef>
                <a:spcPts val="1470"/>
              </a:spcBef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//</a:t>
            </a:r>
            <a:r>
              <a:rPr sz="15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Simulem</a:t>
            </a:r>
            <a:r>
              <a:rPr sz="15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que</a:t>
            </a:r>
            <a:r>
              <a:rPr sz="15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el</a:t>
            </a:r>
            <a:r>
              <a:rPr sz="15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correu</a:t>
            </a:r>
            <a:r>
              <a:rPr sz="15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s'envia</a:t>
            </a:r>
            <a:endParaRPr sz="1500">
              <a:latin typeface="Arial MT"/>
              <a:cs typeface="Arial MT"/>
            </a:endParaRPr>
          </a:p>
          <a:p>
            <a:pPr marL="223520" marR="5080">
              <a:lnSpc>
                <a:spcPct val="114999"/>
              </a:lnSpc>
              <a:spcBef>
                <a:spcPts val="1200"/>
              </a:spcBef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echo</a:t>
            </a:r>
            <a:r>
              <a:rPr sz="15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"S'ha</a:t>
            </a:r>
            <a:r>
              <a:rPr sz="15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enviat</a:t>
            </a:r>
            <a:r>
              <a:rPr sz="15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un</a:t>
            </a:r>
            <a:r>
              <a:rPr sz="15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correu</a:t>
            </a:r>
            <a:r>
              <a:rPr sz="15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sz="15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$destinatari</a:t>
            </a:r>
            <a:r>
              <a:rPr sz="15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amb</a:t>
            </a:r>
            <a:r>
              <a:rPr sz="15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l'assumpte</a:t>
            </a:r>
            <a:r>
              <a:rPr sz="15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'$assumpte'.\n";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echo</a:t>
            </a:r>
            <a:r>
              <a:rPr sz="15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"Missatge:</a:t>
            </a:r>
            <a:r>
              <a:rPr sz="15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$missatge\n";</a:t>
            </a:r>
            <a:endParaRPr sz="1500">
              <a:latin typeface="Arial MT"/>
              <a:cs typeface="Arial MT"/>
            </a:endParaRPr>
          </a:p>
          <a:p>
            <a:pPr marL="223520" marR="915669" indent="210820">
              <a:lnSpc>
                <a:spcPct val="114999"/>
              </a:lnSpc>
              <a:spcBef>
                <a:spcPts val="1200"/>
              </a:spcBef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//</a:t>
            </a:r>
            <a:r>
              <a:rPr sz="15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Retornem</a:t>
            </a:r>
            <a:r>
              <a:rPr sz="15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true</a:t>
            </a:r>
            <a:r>
              <a:rPr sz="15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per</a:t>
            </a:r>
            <a:r>
              <a:rPr sz="15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indicar</a:t>
            </a:r>
            <a:r>
              <a:rPr sz="15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que</a:t>
            </a:r>
            <a:r>
              <a:rPr sz="15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l'enviament</a:t>
            </a:r>
            <a:r>
              <a:rPr sz="15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ha</a:t>
            </a:r>
            <a:r>
              <a:rPr sz="15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estat</a:t>
            </a:r>
            <a:r>
              <a:rPr sz="15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correcte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return</a:t>
            </a:r>
            <a:r>
              <a:rPr sz="1500" spc="-7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true;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}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Serveis:</a:t>
            </a:r>
            <a:r>
              <a:rPr spc="-35" dirty="0"/>
              <a:t> </a:t>
            </a:r>
            <a:r>
              <a:rPr dirty="0"/>
              <a:t>Exemple</a:t>
            </a:r>
            <a:r>
              <a:rPr spc="-30" dirty="0"/>
              <a:t> </a:t>
            </a:r>
            <a:r>
              <a:rPr spc="-10" dirty="0"/>
              <a:t>pràctic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968830"/>
            <a:ext cx="7435850" cy="3534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Ús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en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diferents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parts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de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l’aplicació: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1500" b="1" dirty="0">
                <a:latin typeface="Arial"/>
                <a:cs typeface="Arial"/>
              </a:rPr>
              <a:t>1.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Quan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un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usuari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es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registra:</a:t>
            </a:r>
            <a:endParaRPr sz="1500">
              <a:latin typeface="Arial"/>
              <a:cs typeface="Arial"/>
            </a:endParaRPr>
          </a:p>
          <a:p>
            <a:pPr marL="12700" marR="5196205">
              <a:lnSpc>
                <a:spcPct val="181700"/>
              </a:lnSpc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//</a:t>
            </a:r>
            <a:r>
              <a:rPr sz="15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Incloem</a:t>
            </a:r>
            <a:r>
              <a:rPr sz="15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el</a:t>
            </a:r>
            <a:r>
              <a:rPr sz="15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servei</a:t>
            </a:r>
            <a:r>
              <a:rPr sz="1500" spc="5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include</a:t>
            </a:r>
            <a:r>
              <a:rPr sz="1500" spc="-8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'servei_email.php';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//</a:t>
            </a: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Exemple</a:t>
            </a: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0000FF"/>
                </a:solidFill>
                <a:latin typeface="Arial MT"/>
                <a:cs typeface="Arial MT"/>
              </a:rPr>
              <a:t>d'ús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$destinatari</a:t>
            </a:r>
            <a:r>
              <a:rPr sz="15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 "</a:t>
            </a:r>
            <a:r>
              <a:rPr sz="15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2"/>
              </a:rPr>
              <a:t>usuari@example.com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";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$assumpte</a:t>
            </a:r>
            <a:r>
              <a:rPr sz="15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5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"Confirmació</a:t>
            </a:r>
            <a:r>
              <a:rPr sz="15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de</a:t>
            </a:r>
            <a:r>
              <a:rPr sz="15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registre";</a:t>
            </a:r>
            <a:endParaRPr sz="1500">
              <a:latin typeface="Arial MT"/>
              <a:cs typeface="Arial MT"/>
            </a:endParaRPr>
          </a:p>
          <a:p>
            <a:pPr marL="12700" marR="5080">
              <a:lnSpc>
                <a:spcPct val="114999"/>
              </a:lnSpc>
            </a:pP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$missatge</a:t>
            </a:r>
            <a:r>
              <a:rPr sz="15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5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"Gràcies</a:t>
            </a:r>
            <a:r>
              <a:rPr sz="15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per</a:t>
            </a:r>
            <a:r>
              <a:rPr sz="15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0000FF"/>
                </a:solidFill>
                <a:latin typeface="Arial MT"/>
                <a:cs typeface="Arial MT"/>
              </a:rPr>
              <a:t>registrar-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te</a:t>
            </a:r>
            <a:r>
              <a:rPr sz="15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sz="15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la</a:t>
            </a:r>
            <a:r>
              <a:rPr sz="15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nostra</a:t>
            </a:r>
            <a:r>
              <a:rPr sz="15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aplicació!</a:t>
            </a:r>
            <a:r>
              <a:rPr sz="15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Fes</a:t>
            </a:r>
            <a:r>
              <a:rPr sz="15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clic</a:t>
            </a:r>
            <a:r>
              <a:rPr sz="15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al</a:t>
            </a:r>
            <a:r>
              <a:rPr sz="15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següent</a:t>
            </a:r>
            <a:r>
              <a:rPr sz="1500" spc="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</a:rPr>
              <a:t>enllaç</a:t>
            </a:r>
            <a:r>
              <a:rPr sz="1500" spc="-25" dirty="0">
                <a:solidFill>
                  <a:srgbClr val="0097A7"/>
                </a:solidFill>
                <a:latin typeface="Arial MT"/>
                <a:cs typeface="Arial MT"/>
              </a:rPr>
              <a:t> </a:t>
            </a:r>
            <a:r>
              <a:rPr sz="1500" spc="-25" dirty="0">
                <a:solidFill>
                  <a:srgbClr val="0000FF"/>
                </a:solidFill>
                <a:latin typeface="Arial MT"/>
                <a:cs typeface="Arial MT"/>
              </a:rPr>
              <a:t>per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confirmar</a:t>
            </a:r>
            <a:r>
              <a:rPr sz="15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el</a:t>
            </a:r>
            <a:r>
              <a:rPr sz="15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teu</a:t>
            </a:r>
            <a:r>
              <a:rPr sz="15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compte.";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enviarEmail($destinatari,</a:t>
            </a:r>
            <a:r>
              <a:rPr sz="15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$assumpte,</a:t>
            </a:r>
            <a:r>
              <a:rPr sz="15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$missatge);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Serveis:</a:t>
            </a:r>
            <a:r>
              <a:rPr spc="-35" dirty="0"/>
              <a:t> </a:t>
            </a:r>
            <a:r>
              <a:rPr dirty="0"/>
              <a:t>Exemple</a:t>
            </a:r>
            <a:r>
              <a:rPr spc="-30" dirty="0"/>
              <a:t> </a:t>
            </a:r>
            <a:r>
              <a:rPr spc="-10" dirty="0"/>
              <a:t>pràctic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968830"/>
            <a:ext cx="6184265" cy="3382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Ús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en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diferents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parts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de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l’aplicació: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1500" b="1" dirty="0">
                <a:latin typeface="Arial"/>
                <a:cs typeface="Arial"/>
              </a:rPr>
              <a:t>2.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Quan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un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usuari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sol·licita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recuperar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la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seva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contrasenya:</a:t>
            </a:r>
            <a:endParaRPr sz="1500">
              <a:latin typeface="Arial"/>
              <a:cs typeface="Arial"/>
            </a:endParaRPr>
          </a:p>
          <a:p>
            <a:pPr marL="12700" marR="3943985">
              <a:lnSpc>
                <a:spcPct val="181700"/>
              </a:lnSpc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//</a:t>
            </a:r>
            <a:r>
              <a:rPr sz="15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Incloem</a:t>
            </a:r>
            <a:r>
              <a:rPr sz="15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el</a:t>
            </a:r>
            <a:r>
              <a:rPr sz="15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servei</a:t>
            </a:r>
            <a:r>
              <a:rPr sz="1500" spc="5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include</a:t>
            </a:r>
            <a:r>
              <a:rPr sz="1500" spc="-8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'servei_email.php';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//</a:t>
            </a: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Exemple</a:t>
            </a: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0000FF"/>
                </a:solidFill>
                <a:latin typeface="Arial MT"/>
                <a:cs typeface="Arial MT"/>
              </a:rPr>
              <a:t>d'ús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$destinatari</a:t>
            </a:r>
            <a:r>
              <a:rPr sz="15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 "</a:t>
            </a:r>
            <a:r>
              <a:rPr sz="15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2"/>
              </a:rPr>
              <a:t>usuari@example.com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";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$assumpte</a:t>
            </a:r>
            <a:r>
              <a:rPr sz="15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5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"Recuperació</a:t>
            </a:r>
            <a:r>
              <a:rPr sz="15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de</a:t>
            </a:r>
            <a:r>
              <a:rPr sz="15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contrasenya";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$missatge</a:t>
            </a:r>
            <a:r>
              <a:rPr sz="15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5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"Fes</a:t>
            </a:r>
            <a:r>
              <a:rPr sz="15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clic</a:t>
            </a:r>
            <a:r>
              <a:rPr sz="15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al</a:t>
            </a:r>
            <a:r>
              <a:rPr sz="15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següent</a:t>
            </a:r>
            <a:r>
              <a:rPr sz="15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</a:rPr>
              <a:t>enllaç</a:t>
            </a:r>
            <a:r>
              <a:rPr sz="1500" spc="-40" dirty="0">
                <a:solidFill>
                  <a:srgbClr val="0097A7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per</a:t>
            </a:r>
            <a:r>
              <a:rPr sz="15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restablir</a:t>
            </a:r>
            <a:r>
              <a:rPr sz="15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la</a:t>
            </a:r>
            <a:r>
              <a:rPr sz="15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teva</a:t>
            </a:r>
            <a:r>
              <a:rPr sz="15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contrasenya”;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enviarEmail($destinatari,</a:t>
            </a:r>
            <a:r>
              <a:rPr sz="15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$assumpte,</a:t>
            </a:r>
            <a:r>
              <a:rPr sz="15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$missatge);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Serveis:</a:t>
            </a:r>
            <a:r>
              <a:rPr spc="-35" dirty="0"/>
              <a:t> </a:t>
            </a:r>
            <a:r>
              <a:rPr dirty="0"/>
              <a:t>Exemple</a:t>
            </a:r>
            <a:r>
              <a:rPr spc="-30" dirty="0"/>
              <a:t> </a:t>
            </a:r>
            <a:r>
              <a:rPr spc="-10" dirty="0"/>
              <a:t>pràctic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Ús</a:t>
            </a:r>
            <a:r>
              <a:rPr spc="-30" dirty="0"/>
              <a:t> </a:t>
            </a:r>
            <a:r>
              <a:rPr dirty="0"/>
              <a:t>en</a:t>
            </a:r>
            <a:r>
              <a:rPr spc="-25" dirty="0"/>
              <a:t> </a:t>
            </a:r>
            <a:r>
              <a:rPr spc="-10" dirty="0"/>
              <a:t>diferents</a:t>
            </a:r>
            <a:r>
              <a:rPr spc="-25" dirty="0"/>
              <a:t> </a:t>
            </a:r>
            <a:r>
              <a:rPr dirty="0"/>
              <a:t>parts</a:t>
            </a:r>
            <a:r>
              <a:rPr spc="-2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l’aplicació:</a:t>
            </a: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dirty="0"/>
              <a:t>3.</a:t>
            </a:r>
            <a:r>
              <a:rPr spc="-40" dirty="0"/>
              <a:t> </a:t>
            </a:r>
            <a:r>
              <a:rPr dirty="0"/>
              <a:t>Per</a:t>
            </a:r>
            <a:r>
              <a:rPr spc="-40" dirty="0"/>
              <a:t> </a:t>
            </a:r>
            <a:r>
              <a:rPr dirty="0"/>
              <a:t>enviar</a:t>
            </a:r>
            <a:r>
              <a:rPr spc="-35" dirty="0"/>
              <a:t> </a:t>
            </a:r>
            <a:r>
              <a:rPr dirty="0"/>
              <a:t>una</a:t>
            </a:r>
            <a:r>
              <a:rPr spc="-40" dirty="0"/>
              <a:t> </a:t>
            </a:r>
            <a:r>
              <a:rPr dirty="0"/>
              <a:t>notificació</a:t>
            </a:r>
            <a:r>
              <a:rPr spc="-35" dirty="0"/>
              <a:t> </a:t>
            </a:r>
            <a:r>
              <a:rPr spc="-10" dirty="0"/>
              <a:t>automàtica</a:t>
            </a:r>
            <a:r>
              <a:rPr spc="-40" dirty="0"/>
              <a:t> </a:t>
            </a:r>
            <a:r>
              <a:rPr dirty="0"/>
              <a:t>sobre</a:t>
            </a:r>
            <a:r>
              <a:rPr spc="-40" dirty="0"/>
              <a:t> </a:t>
            </a:r>
            <a:r>
              <a:rPr dirty="0"/>
              <a:t>una</a:t>
            </a:r>
            <a:r>
              <a:rPr spc="-35" dirty="0"/>
              <a:t> </a:t>
            </a:r>
            <a:r>
              <a:rPr spc="-10" dirty="0"/>
              <a:t>activitat:</a:t>
            </a:r>
          </a:p>
          <a:p>
            <a:pPr marL="12700" marR="5475605">
              <a:lnSpc>
                <a:spcPct val="181700"/>
              </a:lnSpc>
            </a:pPr>
            <a:r>
              <a:rPr b="0" dirty="0">
                <a:solidFill>
                  <a:srgbClr val="0000FF"/>
                </a:solidFill>
                <a:latin typeface="Arial MT"/>
                <a:cs typeface="Arial MT"/>
              </a:rPr>
              <a:t>//</a:t>
            </a:r>
            <a:r>
              <a:rPr b="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0000FF"/>
                </a:solidFill>
                <a:latin typeface="Arial MT"/>
                <a:cs typeface="Arial MT"/>
              </a:rPr>
              <a:t>Incloem</a:t>
            </a:r>
            <a:r>
              <a:rPr b="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0000FF"/>
                </a:solidFill>
                <a:latin typeface="Arial MT"/>
                <a:cs typeface="Arial MT"/>
              </a:rPr>
              <a:t>el</a:t>
            </a:r>
            <a:r>
              <a:rPr b="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b="0" spc="-10" dirty="0">
                <a:solidFill>
                  <a:srgbClr val="0000FF"/>
                </a:solidFill>
                <a:latin typeface="Arial MT"/>
                <a:cs typeface="Arial MT"/>
              </a:rPr>
              <a:t>servei</a:t>
            </a:r>
            <a:r>
              <a:rPr b="0" spc="5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0000FF"/>
                </a:solidFill>
                <a:latin typeface="Arial MT"/>
                <a:cs typeface="Arial MT"/>
              </a:rPr>
              <a:t>include</a:t>
            </a:r>
            <a:r>
              <a:rPr b="0" spc="-8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b="0" spc="-10" dirty="0">
                <a:solidFill>
                  <a:srgbClr val="0000FF"/>
                </a:solidFill>
                <a:latin typeface="Arial MT"/>
                <a:cs typeface="Arial MT"/>
              </a:rPr>
              <a:t>'servei_email.php';</a:t>
            </a: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b="0" dirty="0">
                <a:solidFill>
                  <a:srgbClr val="0000FF"/>
                </a:solidFill>
                <a:latin typeface="Arial MT"/>
                <a:cs typeface="Arial MT"/>
              </a:rPr>
              <a:t>//</a:t>
            </a:r>
            <a:r>
              <a:rPr b="0" spc="-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0000FF"/>
                </a:solidFill>
                <a:latin typeface="Arial MT"/>
                <a:cs typeface="Arial MT"/>
              </a:rPr>
              <a:t>Exemple</a:t>
            </a:r>
            <a:r>
              <a:rPr b="0" spc="-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b="0" spc="-20" dirty="0">
                <a:solidFill>
                  <a:srgbClr val="0000FF"/>
                </a:solidFill>
                <a:latin typeface="Arial MT"/>
                <a:cs typeface="Arial MT"/>
              </a:rPr>
              <a:t>d'ús</a:t>
            </a: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b="0" spc="-10" dirty="0">
                <a:solidFill>
                  <a:srgbClr val="0000FF"/>
                </a:solidFill>
                <a:latin typeface="Arial MT"/>
                <a:cs typeface="Arial MT"/>
              </a:rPr>
              <a:t>$destinatari</a:t>
            </a:r>
            <a:r>
              <a:rPr b="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b="0" spc="-10" dirty="0">
                <a:solidFill>
                  <a:srgbClr val="0000FF"/>
                </a:solidFill>
                <a:latin typeface="Arial MT"/>
                <a:cs typeface="Arial MT"/>
              </a:rPr>
              <a:t> "</a:t>
            </a:r>
            <a:r>
              <a:rPr b="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2"/>
              </a:rPr>
              <a:t>usuari@example.com</a:t>
            </a:r>
            <a:r>
              <a:rPr b="0" spc="-10" dirty="0">
                <a:solidFill>
                  <a:srgbClr val="0000FF"/>
                </a:solidFill>
                <a:latin typeface="Arial MT"/>
                <a:cs typeface="Arial MT"/>
              </a:rPr>
              <a:t>";</a:t>
            </a: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b="0" spc="-10" dirty="0">
                <a:solidFill>
                  <a:srgbClr val="0000FF"/>
                </a:solidFill>
                <a:latin typeface="Arial MT"/>
                <a:cs typeface="Arial MT"/>
              </a:rPr>
              <a:t>$assumpte</a:t>
            </a:r>
            <a:r>
              <a:rPr b="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b="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0000FF"/>
                </a:solidFill>
                <a:latin typeface="Arial MT"/>
                <a:cs typeface="Arial MT"/>
              </a:rPr>
              <a:t>"Nova</a:t>
            </a:r>
            <a:r>
              <a:rPr b="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0000FF"/>
                </a:solidFill>
                <a:latin typeface="Arial MT"/>
                <a:cs typeface="Arial MT"/>
              </a:rPr>
              <a:t>activitat</a:t>
            </a:r>
            <a:r>
              <a:rPr b="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0000FF"/>
                </a:solidFill>
                <a:latin typeface="Arial MT"/>
                <a:cs typeface="Arial MT"/>
              </a:rPr>
              <a:t>al</a:t>
            </a:r>
            <a:r>
              <a:rPr b="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0000FF"/>
                </a:solidFill>
                <a:latin typeface="Arial MT"/>
                <a:cs typeface="Arial MT"/>
              </a:rPr>
              <a:t>teu</a:t>
            </a:r>
            <a:r>
              <a:rPr b="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b="0" spc="-10" dirty="0">
                <a:solidFill>
                  <a:srgbClr val="0000FF"/>
                </a:solidFill>
                <a:latin typeface="Arial MT"/>
                <a:cs typeface="Arial MT"/>
              </a:rPr>
              <a:t>compte";</a:t>
            </a:r>
          </a:p>
          <a:p>
            <a:pPr marL="12700" marR="5080">
              <a:lnSpc>
                <a:spcPct val="114999"/>
              </a:lnSpc>
            </a:pPr>
            <a:r>
              <a:rPr b="0" spc="-10" dirty="0">
                <a:solidFill>
                  <a:srgbClr val="0000FF"/>
                </a:solidFill>
                <a:latin typeface="Arial MT"/>
                <a:cs typeface="Arial MT"/>
              </a:rPr>
              <a:t>$missatge</a:t>
            </a:r>
            <a:r>
              <a:rPr b="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b="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0000FF"/>
                </a:solidFill>
                <a:latin typeface="Arial MT"/>
                <a:cs typeface="Arial MT"/>
              </a:rPr>
              <a:t>"Hola!</a:t>
            </a:r>
            <a:r>
              <a:rPr b="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0000FF"/>
                </a:solidFill>
                <a:latin typeface="Arial MT"/>
                <a:cs typeface="Arial MT"/>
              </a:rPr>
              <a:t>Hi</a:t>
            </a:r>
            <a:r>
              <a:rPr b="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0000FF"/>
                </a:solidFill>
                <a:latin typeface="Arial MT"/>
                <a:cs typeface="Arial MT"/>
              </a:rPr>
              <a:t>ha</a:t>
            </a:r>
            <a:r>
              <a:rPr b="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0000FF"/>
                </a:solidFill>
                <a:latin typeface="Arial MT"/>
                <a:cs typeface="Arial MT"/>
              </a:rPr>
              <a:t>hagut</a:t>
            </a:r>
            <a:r>
              <a:rPr b="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0000FF"/>
                </a:solidFill>
                <a:latin typeface="Arial MT"/>
                <a:cs typeface="Arial MT"/>
              </a:rPr>
              <a:t>una</a:t>
            </a:r>
            <a:r>
              <a:rPr b="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0000FF"/>
                </a:solidFill>
                <a:latin typeface="Arial MT"/>
                <a:cs typeface="Arial MT"/>
              </a:rPr>
              <a:t>nova</a:t>
            </a:r>
            <a:r>
              <a:rPr b="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0000FF"/>
                </a:solidFill>
                <a:latin typeface="Arial MT"/>
                <a:cs typeface="Arial MT"/>
              </a:rPr>
              <a:t>activitat</a:t>
            </a:r>
            <a:r>
              <a:rPr b="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0000FF"/>
                </a:solidFill>
                <a:latin typeface="Arial MT"/>
                <a:cs typeface="Arial MT"/>
              </a:rPr>
              <a:t>al</a:t>
            </a:r>
            <a:r>
              <a:rPr b="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0000FF"/>
                </a:solidFill>
                <a:latin typeface="Arial MT"/>
                <a:cs typeface="Arial MT"/>
              </a:rPr>
              <a:t>teu</a:t>
            </a:r>
            <a:r>
              <a:rPr b="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0000FF"/>
                </a:solidFill>
                <a:latin typeface="Arial MT"/>
                <a:cs typeface="Arial MT"/>
              </a:rPr>
              <a:t>compte.</a:t>
            </a:r>
            <a:r>
              <a:rPr b="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0000FF"/>
                </a:solidFill>
                <a:latin typeface="Arial MT"/>
                <a:cs typeface="Arial MT"/>
              </a:rPr>
              <a:t>Visita</a:t>
            </a:r>
            <a:r>
              <a:rPr b="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b="0" spc="-10" dirty="0">
                <a:solidFill>
                  <a:srgbClr val="0000FF"/>
                </a:solidFill>
                <a:latin typeface="Arial MT"/>
                <a:cs typeface="Arial MT"/>
              </a:rPr>
              <a:t>l'aplicació</a:t>
            </a:r>
            <a:r>
              <a:rPr b="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0000FF"/>
                </a:solidFill>
                <a:latin typeface="Arial MT"/>
                <a:cs typeface="Arial MT"/>
              </a:rPr>
              <a:t>per</a:t>
            </a:r>
            <a:r>
              <a:rPr b="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b="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b="0" spc="-25" dirty="0">
                <a:solidFill>
                  <a:srgbClr val="0000FF"/>
                </a:solidFill>
                <a:latin typeface="Arial MT"/>
                <a:cs typeface="Arial MT"/>
              </a:rPr>
              <a:t>més </a:t>
            </a:r>
            <a:r>
              <a:rPr b="0" spc="-10" dirty="0">
                <a:solidFill>
                  <a:srgbClr val="0000FF"/>
                </a:solidFill>
                <a:latin typeface="Arial MT"/>
                <a:cs typeface="Arial MT"/>
              </a:rPr>
              <a:t>informació.";</a:t>
            </a: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b="0" spc="-10" dirty="0">
                <a:solidFill>
                  <a:srgbClr val="0000FF"/>
                </a:solidFill>
                <a:latin typeface="Arial MT"/>
                <a:cs typeface="Arial MT"/>
              </a:rPr>
              <a:t>enviarEmail($destinatari,</a:t>
            </a:r>
            <a:r>
              <a:rPr b="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b="0" spc="-10" dirty="0">
                <a:solidFill>
                  <a:srgbClr val="0000FF"/>
                </a:solidFill>
                <a:latin typeface="Arial MT"/>
                <a:cs typeface="Arial MT"/>
              </a:rPr>
              <a:t>$assumpte,</a:t>
            </a:r>
            <a:r>
              <a:rPr b="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b="0" spc="-10" dirty="0">
                <a:solidFill>
                  <a:srgbClr val="0000FF"/>
                </a:solidFill>
                <a:latin typeface="Arial MT"/>
                <a:cs typeface="Arial MT"/>
              </a:rPr>
              <a:t>$missatge);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Serveis:</a:t>
            </a:r>
            <a:r>
              <a:rPr spc="-35" dirty="0"/>
              <a:t> </a:t>
            </a:r>
            <a:r>
              <a:rPr dirty="0"/>
              <a:t>Exemple</a:t>
            </a:r>
            <a:r>
              <a:rPr spc="-30" dirty="0"/>
              <a:t> </a:t>
            </a:r>
            <a:r>
              <a:rPr spc="-10" dirty="0"/>
              <a:t>pràctic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968830"/>
            <a:ext cx="7677784" cy="19837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Punts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clau:</a:t>
            </a:r>
            <a:endParaRPr sz="1500">
              <a:latin typeface="Arial"/>
              <a:cs typeface="Arial"/>
            </a:endParaRPr>
          </a:p>
          <a:p>
            <a:pPr marL="469265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sz="1500" dirty="0">
                <a:latin typeface="Arial MT"/>
                <a:cs typeface="Arial MT"/>
              </a:rPr>
              <a:t>El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servei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b="1" dirty="0">
                <a:latin typeface="Arial"/>
                <a:cs typeface="Arial"/>
              </a:rPr>
              <a:t>enviarEmail()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spc="-10" dirty="0">
                <a:latin typeface="Arial MT"/>
                <a:cs typeface="Arial MT"/>
              </a:rPr>
              <a:t>encapsula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funcionalitat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d’enviament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correus.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15"/>
              </a:spcBef>
              <a:buFont typeface="Arial MT"/>
              <a:buChar char="●"/>
            </a:pP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500" dirty="0">
                <a:latin typeface="Arial MT"/>
                <a:cs typeface="Arial MT"/>
              </a:rPr>
              <a:t>Pot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ser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cridat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diferents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parts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l’aplicació,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evitant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duplicació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codi.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45"/>
              </a:spcBef>
              <a:buFont typeface="Arial MT"/>
              <a:buChar char="●"/>
            </a:pPr>
            <a:endParaRPr sz="1500">
              <a:latin typeface="Arial MT"/>
              <a:cs typeface="Arial MT"/>
            </a:endParaRPr>
          </a:p>
          <a:p>
            <a:pPr marL="469900" marR="5080" indent="-344170">
              <a:lnSpc>
                <a:spcPct val="114999"/>
              </a:lnSpc>
              <a:buChar char="●"/>
              <a:tabLst>
                <a:tab pos="469900" algn="l"/>
              </a:tabLst>
            </a:pPr>
            <a:r>
              <a:rPr sz="1500" dirty="0">
                <a:latin typeface="Arial MT"/>
                <a:cs typeface="Arial MT"/>
              </a:rPr>
              <a:t>Si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futur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decideix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canviar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implementació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l’enviament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correus,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només </a:t>
            </a:r>
            <a:r>
              <a:rPr sz="1500" dirty="0">
                <a:latin typeface="Arial MT"/>
                <a:cs typeface="Arial MT"/>
              </a:rPr>
              <a:t>caldrà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modificar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servei,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les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parts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fan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servir.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Llibreries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968830"/>
            <a:ext cx="7882890" cy="3340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Què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-20" dirty="0">
                <a:latin typeface="Arial"/>
                <a:cs typeface="Arial"/>
              </a:rPr>
              <a:t>són?</a:t>
            </a:r>
            <a:endParaRPr sz="1500">
              <a:latin typeface="Arial"/>
              <a:cs typeface="Arial"/>
            </a:endParaRPr>
          </a:p>
          <a:p>
            <a:pPr marL="469900" marR="5080" indent="-344170">
              <a:lnSpc>
                <a:spcPct val="114999"/>
              </a:lnSpc>
              <a:spcBef>
                <a:spcPts val="1200"/>
              </a:spcBef>
              <a:buChar char="●"/>
              <a:tabLst>
                <a:tab pos="469900" algn="l"/>
              </a:tabLst>
            </a:pPr>
            <a:r>
              <a:rPr sz="1500" dirty="0">
                <a:latin typeface="Arial MT"/>
                <a:cs typeface="Arial MT"/>
              </a:rPr>
              <a:t>Una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col·lecció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funcions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genèriques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independents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poden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utilitzar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diverses </a:t>
            </a:r>
            <a:r>
              <a:rPr sz="1500" dirty="0">
                <a:latin typeface="Arial MT"/>
                <a:cs typeface="Arial MT"/>
              </a:rPr>
              <a:t>parts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d'un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projecte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fins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tot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projectes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diferents.</a:t>
            </a:r>
            <a:endParaRPr sz="1500">
              <a:latin typeface="Arial MT"/>
              <a:cs typeface="Arial MT"/>
            </a:endParaRPr>
          </a:p>
          <a:p>
            <a:pPr marL="469900" marR="181610" indent="-344170">
              <a:lnSpc>
                <a:spcPct val="114999"/>
              </a:lnSpc>
              <a:buChar char="●"/>
              <a:tabLst>
                <a:tab pos="469900" algn="l"/>
              </a:tabLst>
            </a:pPr>
            <a:r>
              <a:rPr sz="1500" dirty="0">
                <a:latin typeface="Arial MT"/>
                <a:cs typeface="Arial MT"/>
              </a:rPr>
              <a:t>Les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llibreries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tenen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dependències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específiques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amb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l'aplicació.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Estan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dissenyades </a:t>
            </a:r>
            <a:r>
              <a:rPr sz="1500" dirty="0">
                <a:latin typeface="Arial MT"/>
                <a:cs typeface="Arial MT"/>
              </a:rPr>
              <a:t>per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ser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flexibles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reutilitzables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qualsevol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context.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1500" b="1" dirty="0">
                <a:latin typeface="Arial"/>
                <a:cs typeface="Arial"/>
              </a:rPr>
              <a:t>Quan</a:t>
            </a:r>
            <a:r>
              <a:rPr sz="1500" b="1" spc="30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utilitzar-</a:t>
            </a:r>
            <a:r>
              <a:rPr sz="1500" b="1" spc="-20" dirty="0">
                <a:latin typeface="Arial"/>
                <a:cs typeface="Arial"/>
              </a:rPr>
              <a:t>los?</a:t>
            </a:r>
            <a:endParaRPr sz="1500">
              <a:latin typeface="Arial"/>
              <a:cs typeface="Arial"/>
            </a:endParaRPr>
          </a:p>
          <a:p>
            <a:pPr marL="469265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sz="1500" dirty="0">
                <a:latin typeface="Arial MT"/>
                <a:cs typeface="Arial MT"/>
              </a:rPr>
              <a:t>Quan</a:t>
            </a:r>
            <a:r>
              <a:rPr sz="1500" spc="-7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necessites</a:t>
            </a:r>
            <a:r>
              <a:rPr sz="1500" spc="-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implementar</a:t>
            </a:r>
            <a:r>
              <a:rPr sz="1500" spc="-7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funcionalitats</a:t>
            </a:r>
            <a:r>
              <a:rPr sz="1500" spc="-6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genèriques,</a:t>
            </a:r>
            <a:r>
              <a:rPr sz="1500" spc="-70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com:</a:t>
            </a:r>
            <a:endParaRPr sz="1500">
              <a:latin typeface="Arial MT"/>
              <a:cs typeface="Arial MT"/>
            </a:endParaRPr>
          </a:p>
          <a:p>
            <a:pPr marL="926465" lvl="1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500" spc="-20" dirty="0">
                <a:latin typeface="Arial MT"/>
                <a:cs typeface="Arial MT"/>
              </a:rPr>
              <a:t>Validació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dades.</a:t>
            </a:r>
            <a:endParaRPr sz="1500">
              <a:latin typeface="Arial MT"/>
              <a:cs typeface="Arial MT"/>
            </a:endParaRPr>
          </a:p>
          <a:p>
            <a:pPr marL="926465" lvl="1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500" dirty="0">
                <a:latin typeface="Arial MT"/>
                <a:cs typeface="Arial MT"/>
              </a:rPr>
              <a:t>Càlculs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matemàtics.</a:t>
            </a:r>
            <a:endParaRPr sz="1500">
              <a:latin typeface="Arial MT"/>
              <a:cs typeface="Arial MT"/>
            </a:endParaRPr>
          </a:p>
          <a:p>
            <a:pPr marL="926465" lvl="1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500" spc="-10" dirty="0">
                <a:latin typeface="Arial MT"/>
                <a:cs typeface="Arial MT"/>
              </a:rPr>
              <a:t>Manipulació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textos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dates.</a:t>
            </a: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spcBef>
                <a:spcPts val="270"/>
              </a:spcBef>
              <a:buChar char="●"/>
              <a:tabLst>
                <a:tab pos="469265" algn="l"/>
              </a:tabLst>
            </a:pPr>
            <a:r>
              <a:rPr sz="1500" dirty="0">
                <a:latin typeface="Arial MT"/>
                <a:cs typeface="Arial MT"/>
              </a:rPr>
              <a:t>Quan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funcionalitat </a:t>
            </a:r>
            <a:r>
              <a:rPr sz="1500" b="1" dirty="0">
                <a:latin typeface="Arial"/>
                <a:cs typeface="Arial"/>
              </a:rPr>
              <a:t>no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està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directament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lligada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a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la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lògica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de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negoci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l’aplicació.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Llibreries:</a:t>
            </a:r>
            <a:r>
              <a:rPr spc="-50" dirty="0"/>
              <a:t> </a:t>
            </a:r>
            <a:r>
              <a:rPr dirty="0"/>
              <a:t>Exemple</a:t>
            </a:r>
            <a:r>
              <a:rPr spc="-40" dirty="0"/>
              <a:t> </a:t>
            </a:r>
            <a:r>
              <a:rPr spc="-10" dirty="0"/>
              <a:t>pràctic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Llibreria</a:t>
            </a:r>
            <a:r>
              <a:rPr spc="-25" dirty="0"/>
              <a:t> </a:t>
            </a:r>
            <a:r>
              <a:rPr dirty="0"/>
              <a:t>de</a:t>
            </a:r>
            <a:r>
              <a:rPr spc="-20" dirty="0"/>
              <a:t> </a:t>
            </a:r>
            <a:r>
              <a:rPr dirty="0"/>
              <a:t>càlcul</a:t>
            </a:r>
            <a:r>
              <a:rPr spc="-20" dirty="0"/>
              <a:t> </a:t>
            </a:r>
            <a:r>
              <a:rPr spc="-25" dirty="0"/>
              <a:t>d’IVA</a:t>
            </a:r>
            <a:r>
              <a:rPr spc="-75" dirty="0"/>
              <a:t> </a:t>
            </a:r>
            <a:r>
              <a:rPr dirty="0"/>
              <a:t>i</a:t>
            </a:r>
            <a:r>
              <a:rPr spc="-20" dirty="0"/>
              <a:t> </a:t>
            </a:r>
            <a:r>
              <a:rPr spc="-10" dirty="0"/>
              <a:t>conversió</a:t>
            </a:r>
            <a:r>
              <a:rPr spc="-20" dirty="0"/>
              <a:t> </a:t>
            </a:r>
            <a:r>
              <a:rPr dirty="0"/>
              <a:t>de</a:t>
            </a:r>
            <a:r>
              <a:rPr spc="-20" dirty="0"/>
              <a:t> </a:t>
            </a:r>
            <a:r>
              <a:rPr spc="-10" dirty="0"/>
              <a:t>moneda:</a:t>
            </a:r>
          </a:p>
          <a:p>
            <a:pPr marL="12700" marR="5080">
              <a:lnSpc>
                <a:spcPct val="114999"/>
              </a:lnSpc>
              <a:spcBef>
                <a:spcPts val="1200"/>
              </a:spcBef>
            </a:pPr>
            <a:r>
              <a:rPr b="0" dirty="0">
                <a:latin typeface="Arial MT"/>
                <a:cs typeface="Arial MT"/>
              </a:rPr>
              <a:t>Context:</a:t>
            </a:r>
            <a:r>
              <a:rPr b="0" spc="-9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Necessitem</a:t>
            </a:r>
            <a:r>
              <a:rPr b="0" spc="-5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calcular</a:t>
            </a:r>
            <a:r>
              <a:rPr b="0" spc="-55" dirty="0">
                <a:latin typeface="Arial MT"/>
                <a:cs typeface="Arial MT"/>
              </a:rPr>
              <a:t> </a:t>
            </a:r>
            <a:r>
              <a:rPr b="0" spc="-35" dirty="0">
                <a:latin typeface="Arial MT"/>
                <a:cs typeface="Arial MT"/>
              </a:rPr>
              <a:t>l'IVA</a:t>
            </a:r>
            <a:r>
              <a:rPr b="0" spc="-9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d'un</a:t>
            </a:r>
            <a:r>
              <a:rPr b="0" spc="-5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producte</a:t>
            </a:r>
            <a:r>
              <a:rPr b="0" spc="-5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i</a:t>
            </a:r>
            <a:r>
              <a:rPr b="0" spc="-5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convertir</a:t>
            </a:r>
            <a:r>
              <a:rPr b="0" spc="-5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preus</a:t>
            </a:r>
            <a:r>
              <a:rPr b="0" spc="-5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entre</a:t>
            </a:r>
            <a:r>
              <a:rPr b="0" spc="-5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diferents</a:t>
            </a:r>
            <a:r>
              <a:rPr b="0" spc="-5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monedes. </a:t>
            </a:r>
            <a:r>
              <a:rPr b="0" dirty="0">
                <a:latin typeface="Arial MT"/>
                <a:cs typeface="Arial MT"/>
              </a:rPr>
              <a:t>Aquestes</a:t>
            </a:r>
            <a:r>
              <a:rPr b="0" spc="-5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funcionalitats</a:t>
            </a:r>
            <a:r>
              <a:rPr b="0" spc="-5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són</a:t>
            </a:r>
            <a:r>
              <a:rPr b="0" spc="-5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genèriques</a:t>
            </a:r>
            <a:r>
              <a:rPr b="0" spc="-5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i</a:t>
            </a:r>
            <a:r>
              <a:rPr b="0" spc="-5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es</a:t>
            </a:r>
            <a:r>
              <a:rPr b="0" spc="-5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poden</a:t>
            </a:r>
            <a:r>
              <a:rPr b="0" spc="-5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utilitzar</a:t>
            </a:r>
            <a:r>
              <a:rPr b="0" spc="-5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en</a:t>
            </a:r>
            <a:r>
              <a:rPr b="0" spc="-5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diversos</a:t>
            </a:r>
            <a:r>
              <a:rPr b="0" spc="-50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projectes.</a:t>
            </a: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b="0" dirty="0">
                <a:solidFill>
                  <a:srgbClr val="0000FF"/>
                </a:solidFill>
                <a:latin typeface="Arial MT"/>
                <a:cs typeface="Arial MT"/>
              </a:rPr>
              <a:t>//</a:t>
            </a:r>
            <a:r>
              <a:rPr b="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b="0" spc="-10" dirty="0">
                <a:solidFill>
                  <a:srgbClr val="0000FF"/>
                </a:solidFill>
                <a:latin typeface="Arial MT"/>
                <a:cs typeface="Arial MT"/>
              </a:rPr>
              <a:t>Llibreria:</a:t>
            </a:r>
            <a:r>
              <a:rPr b="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b="0" spc="-10" dirty="0">
                <a:solidFill>
                  <a:srgbClr val="0000FF"/>
                </a:solidFill>
                <a:latin typeface="Arial MT"/>
                <a:cs typeface="Arial MT"/>
              </a:rPr>
              <a:t>utilitats.php</a:t>
            </a:r>
          </a:p>
          <a:p>
            <a:pPr marL="223520" marR="3745229" indent="-211454">
              <a:lnSpc>
                <a:spcPct val="114999"/>
              </a:lnSpc>
              <a:spcBef>
                <a:spcPts val="1200"/>
              </a:spcBef>
            </a:pPr>
            <a:r>
              <a:rPr b="0" dirty="0">
                <a:solidFill>
                  <a:srgbClr val="0000FF"/>
                </a:solidFill>
                <a:latin typeface="Arial MT"/>
                <a:cs typeface="Arial MT"/>
              </a:rPr>
              <a:t>function </a:t>
            </a:r>
            <a:r>
              <a:rPr b="0" spc="-20" dirty="0">
                <a:solidFill>
                  <a:srgbClr val="0000FF"/>
                </a:solidFill>
                <a:latin typeface="Arial MT"/>
                <a:cs typeface="Arial MT"/>
              </a:rPr>
              <a:t>calcularIVA($preu,</a:t>
            </a:r>
            <a:r>
              <a:rPr b="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b="0" spc="-20" dirty="0">
                <a:solidFill>
                  <a:srgbClr val="0000FF"/>
                </a:solidFill>
                <a:latin typeface="Arial MT"/>
                <a:cs typeface="Arial MT"/>
              </a:rPr>
              <a:t>$percentatgeIVA)</a:t>
            </a:r>
            <a:r>
              <a:rPr b="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b="0" spc="-50" dirty="0">
                <a:solidFill>
                  <a:srgbClr val="0000FF"/>
                </a:solidFill>
                <a:latin typeface="Arial MT"/>
                <a:cs typeface="Arial MT"/>
              </a:rPr>
              <a:t>{ </a:t>
            </a:r>
            <a:r>
              <a:rPr b="0" dirty="0">
                <a:solidFill>
                  <a:srgbClr val="0000FF"/>
                </a:solidFill>
                <a:latin typeface="Arial MT"/>
                <a:cs typeface="Arial MT"/>
              </a:rPr>
              <a:t>return</a:t>
            </a:r>
            <a:r>
              <a:rPr b="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0000FF"/>
                </a:solidFill>
                <a:latin typeface="Arial MT"/>
                <a:cs typeface="Arial MT"/>
              </a:rPr>
              <a:t>$preu</a:t>
            </a:r>
            <a:r>
              <a:rPr b="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0000FF"/>
                </a:solidFill>
                <a:latin typeface="Arial MT"/>
                <a:cs typeface="Arial MT"/>
              </a:rPr>
              <a:t>*</a:t>
            </a:r>
            <a:r>
              <a:rPr b="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b="0" spc="-25" dirty="0">
                <a:solidFill>
                  <a:srgbClr val="0000FF"/>
                </a:solidFill>
                <a:latin typeface="Arial MT"/>
                <a:cs typeface="Arial MT"/>
              </a:rPr>
              <a:t>($percentatgeIVA</a:t>
            </a:r>
            <a:r>
              <a:rPr b="0" spc="-9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0000FF"/>
                </a:solidFill>
                <a:latin typeface="Arial MT"/>
                <a:cs typeface="Arial MT"/>
              </a:rPr>
              <a:t>/</a:t>
            </a:r>
            <a:r>
              <a:rPr b="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b="0" spc="-20" dirty="0">
                <a:solidFill>
                  <a:srgbClr val="0000FF"/>
                </a:solidFill>
                <a:latin typeface="Arial MT"/>
                <a:cs typeface="Arial MT"/>
              </a:rPr>
              <a:t>100);</a:t>
            </a: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b="0" spc="-50" dirty="0">
                <a:solidFill>
                  <a:srgbClr val="0000FF"/>
                </a:solidFill>
                <a:latin typeface="Arial MT"/>
                <a:cs typeface="Arial MT"/>
              </a:rPr>
              <a:t>}</a:t>
            </a:r>
          </a:p>
          <a:p>
            <a:pPr marL="223520" marR="3354704" indent="-211454">
              <a:lnSpc>
                <a:spcPct val="114999"/>
              </a:lnSpc>
              <a:spcBef>
                <a:spcPts val="1200"/>
              </a:spcBef>
            </a:pPr>
            <a:r>
              <a:rPr b="0" dirty="0">
                <a:solidFill>
                  <a:srgbClr val="0000FF"/>
                </a:solidFill>
                <a:latin typeface="Arial MT"/>
                <a:cs typeface="Arial MT"/>
              </a:rPr>
              <a:t>function</a:t>
            </a:r>
            <a:r>
              <a:rPr b="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b="0" spc="-10" dirty="0">
                <a:solidFill>
                  <a:srgbClr val="0000FF"/>
                </a:solidFill>
                <a:latin typeface="Arial MT"/>
                <a:cs typeface="Arial MT"/>
              </a:rPr>
              <a:t>convertirMoneda($preu,</a:t>
            </a:r>
            <a:r>
              <a:rPr b="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b="0" spc="-10" dirty="0">
                <a:solidFill>
                  <a:srgbClr val="0000FF"/>
                </a:solidFill>
                <a:latin typeface="Arial MT"/>
                <a:cs typeface="Arial MT"/>
              </a:rPr>
              <a:t>$taxaConversio)</a:t>
            </a:r>
            <a:r>
              <a:rPr b="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b="0" spc="-50" dirty="0">
                <a:solidFill>
                  <a:srgbClr val="0000FF"/>
                </a:solidFill>
                <a:latin typeface="Arial MT"/>
                <a:cs typeface="Arial MT"/>
              </a:rPr>
              <a:t>{ </a:t>
            </a:r>
            <a:r>
              <a:rPr b="0" dirty="0">
                <a:solidFill>
                  <a:srgbClr val="0000FF"/>
                </a:solidFill>
                <a:latin typeface="Arial MT"/>
                <a:cs typeface="Arial MT"/>
              </a:rPr>
              <a:t>return</a:t>
            </a:r>
            <a:r>
              <a:rPr b="0" spc="-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0000FF"/>
                </a:solidFill>
                <a:latin typeface="Arial MT"/>
                <a:cs typeface="Arial MT"/>
              </a:rPr>
              <a:t>$preu</a:t>
            </a:r>
            <a:r>
              <a:rPr b="0" spc="-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0000FF"/>
                </a:solidFill>
                <a:latin typeface="Arial MT"/>
                <a:cs typeface="Arial MT"/>
              </a:rPr>
              <a:t>*</a:t>
            </a:r>
            <a:r>
              <a:rPr b="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b="0" spc="-10" dirty="0">
                <a:solidFill>
                  <a:srgbClr val="0000FF"/>
                </a:solidFill>
                <a:latin typeface="Arial MT"/>
                <a:cs typeface="Arial MT"/>
              </a:rPr>
              <a:t>$taxaConversio;</a:t>
            </a: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b="0" spc="-50" dirty="0">
                <a:solidFill>
                  <a:srgbClr val="0000FF"/>
                </a:solidFill>
                <a:latin typeface="Arial MT"/>
                <a:cs typeface="Arial MT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Avantatges</a:t>
            </a:r>
            <a:r>
              <a:rPr spc="-80" dirty="0"/>
              <a:t> </a:t>
            </a:r>
            <a:r>
              <a:rPr spc="-10" dirty="0"/>
              <a:t>principals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968830"/>
            <a:ext cx="7661909" cy="3823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Integració</a:t>
            </a:r>
            <a:r>
              <a:rPr sz="1500" b="1" spc="-4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amb</a:t>
            </a:r>
            <a:r>
              <a:rPr sz="1500" b="1" spc="-4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altres</a:t>
            </a:r>
            <a:r>
              <a:rPr sz="1500" b="1" spc="-4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aplicacions</a:t>
            </a:r>
            <a:r>
              <a:rPr sz="1500" b="1" spc="-4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i</a:t>
            </a:r>
            <a:r>
              <a:rPr sz="1500" b="1" spc="-45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serveis:</a:t>
            </a:r>
            <a:endParaRPr sz="1500">
              <a:latin typeface="Arial"/>
              <a:cs typeface="Arial"/>
            </a:endParaRPr>
          </a:p>
          <a:p>
            <a:pPr marL="469900" marR="433070" indent="-344170">
              <a:lnSpc>
                <a:spcPct val="114999"/>
              </a:lnSpc>
              <a:spcBef>
                <a:spcPts val="1200"/>
              </a:spcBef>
              <a:buChar char="●"/>
              <a:tabLst>
                <a:tab pos="469900" algn="l"/>
              </a:tabLst>
            </a:pPr>
            <a:r>
              <a:rPr sz="1500" spc="-10" dirty="0">
                <a:latin typeface="Arial MT"/>
                <a:cs typeface="Arial MT"/>
              </a:rPr>
              <a:t>Permeten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interactuar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amb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altres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sistemes,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serveis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aplicacions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mitjançant</a:t>
            </a:r>
            <a:r>
              <a:rPr sz="1500" spc="-85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APIs </a:t>
            </a:r>
            <a:r>
              <a:rPr sz="1500" dirty="0">
                <a:latin typeface="Arial MT"/>
                <a:cs typeface="Arial MT"/>
              </a:rPr>
              <a:t>(Interfícies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Programació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d’Aplicacions).</a:t>
            </a:r>
            <a:endParaRPr sz="1500">
              <a:latin typeface="Arial MT"/>
              <a:cs typeface="Arial MT"/>
            </a:endParaRPr>
          </a:p>
          <a:p>
            <a:pPr marL="469900" marR="351790" indent="-344170">
              <a:lnSpc>
                <a:spcPct val="114999"/>
              </a:lnSpc>
              <a:buChar char="●"/>
              <a:tabLst>
                <a:tab pos="469900" algn="l"/>
              </a:tabLst>
            </a:pPr>
            <a:r>
              <a:rPr sz="1500" dirty="0">
                <a:latin typeface="Arial MT"/>
                <a:cs typeface="Arial MT"/>
              </a:rPr>
              <a:t>Això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les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capaces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d'obtenir,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enviar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processar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informació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d’una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manera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fluida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50" dirty="0">
                <a:latin typeface="Arial MT"/>
                <a:cs typeface="Arial MT"/>
              </a:rPr>
              <a:t>i </a:t>
            </a:r>
            <a:r>
              <a:rPr sz="1500" spc="-10" dirty="0">
                <a:latin typeface="Arial MT"/>
                <a:cs typeface="Arial MT"/>
              </a:rPr>
              <a:t>automatitzada.</a:t>
            </a: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spcBef>
                <a:spcPts val="270"/>
              </a:spcBef>
              <a:buChar char="●"/>
              <a:tabLst>
                <a:tab pos="469265" algn="l"/>
              </a:tabLst>
            </a:pPr>
            <a:r>
              <a:rPr sz="1500" dirty="0">
                <a:latin typeface="Arial MT"/>
                <a:cs typeface="Arial MT"/>
              </a:rPr>
              <a:t>Exemples</a:t>
            </a:r>
            <a:r>
              <a:rPr sz="1500" spc="-7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pràctics:</a:t>
            </a:r>
            <a:endParaRPr sz="1500">
              <a:latin typeface="Arial MT"/>
              <a:cs typeface="Arial MT"/>
            </a:endParaRPr>
          </a:p>
          <a:p>
            <a:pPr marL="926465" lvl="1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500" spc="-10" dirty="0">
                <a:latin typeface="Arial MT"/>
                <a:cs typeface="Arial MT"/>
              </a:rPr>
              <a:t>Integració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amb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xarxes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socials:</a:t>
            </a:r>
            <a:endParaRPr sz="1500">
              <a:latin typeface="Arial MT"/>
              <a:cs typeface="Arial MT"/>
            </a:endParaRPr>
          </a:p>
          <a:p>
            <a:pPr marL="1384300" marR="5080" lvl="2" indent="-419100">
              <a:lnSpc>
                <a:spcPct val="114999"/>
              </a:lnSpc>
              <a:buFont typeface="MS PGothic"/>
              <a:buChar char="➢"/>
              <a:tabLst>
                <a:tab pos="1384300" algn="l"/>
              </a:tabLst>
            </a:pPr>
            <a:r>
              <a:rPr sz="1500" dirty="0">
                <a:latin typeface="Arial MT"/>
                <a:cs typeface="Arial MT"/>
              </a:rPr>
              <a:t>Un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lloc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web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pot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mostrar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últims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tweets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publicacions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d'Instagram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d'una empresa.</a:t>
            </a:r>
            <a:endParaRPr sz="1500">
              <a:latin typeface="Arial MT"/>
              <a:cs typeface="Arial MT"/>
            </a:endParaRPr>
          </a:p>
          <a:p>
            <a:pPr marL="926465" lvl="1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500" dirty="0">
                <a:latin typeface="Arial MT"/>
                <a:cs typeface="Arial MT"/>
              </a:rPr>
              <a:t>Pagaments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amb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serveis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com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PayPal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Stripe:</a:t>
            </a:r>
            <a:endParaRPr sz="1500">
              <a:latin typeface="Arial MT"/>
              <a:cs typeface="Arial MT"/>
            </a:endParaRPr>
          </a:p>
          <a:p>
            <a:pPr marL="1384300" marR="131445" lvl="2" indent="-419100">
              <a:lnSpc>
                <a:spcPct val="114999"/>
              </a:lnSpc>
              <a:buFont typeface="MS PGothic"/>
              <a:buChar char="➢"/>
              <a:tabLst>
                <a:tab pos="1384300" algn="l"/>
              </a:tabLst>
            </a:pPr>
            <a:r>
              <a:rPr sz="1500" dirty="0">
                <a:latin typeface="Arial MT"/>
                <a:cs typeface="Arial MT"/>
              </a:rPr>
              <a:t>Una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botiga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línia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pot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processar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pagaments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manera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segura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utilitzant </a:t>
            </a:r>
            <a:r>
              <a:rPr sz="1500" dirty="0">
                <a:latin typeface="Arial MT"/>
                <a:cs typeface="Arial MT"/>
              </a:rPr>
              <a:t>APIs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passarel·les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pagament.</a:t>
            </a:r>
            <a:endParaRPr sz="1500">
              <a:latin typeface="Arial MT"/>
              <a:cs typeface="Arial MT"/>
            </a:endParaRPr>
          </a:p>
          <a:p>
            <a:pPr marL="926465" lvl="1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500" dirty="0">
                <a:latin typeface="Arial MT"/>
                <a:cs typeface="Arial MT"/>
              </a:rPr>
              <a:t>Mapes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interactius:</a:t>
            </a:r>
            <a:endParaRPr sz="1500">
              <a:latin typeface="Arial MT"/>
              <a:cs typeface="Arial MT"/>
            </a:endParaRPr>
          </a:p>
          <a:p>
            <a:pPr marL="1383665" lvl="2" indent="-418465">
              <a:lnSpc>
                <a:spcPct val="100000"/>
              </a:lnSpc>
              <a:spcBef>
                <a:spcPts val="270"/>
              </a:spcBef>
              <a:buFont typeface="MS PGothic"/>
              <a:buChar char="➢"/>
              <a:tabLst>
                <a:tab pos="1383665" algn="l"/>
              </a:tabLst>
            </a:pPr>
            <a:r>
              <a:rPr sz="1500" dirty="0">
                <a:latin typeface="Arial MT"/>
                <a:cs typeface="Arial MT"/>
              </a:rPr>
              <a:t>Mostrar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ubicació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utilitzant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l'API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Google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Maps.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Llibreries:</a:t>
            </a:r>
            <a:r>
              <a:rPr spc="-50" dirty="0"/>
              <a:t> </a:t>
            </a:r>
            <a:r>
              <a:rPr dirty="0"/>
              <a:t>Exemple</a:t>
            </a:r>
            <a:r>
              <a:rPr spc="-40" dirty="0"/>
              <a:t> </a:t>
            </a:r>
            <a:r>
              <a:rPr spc="-10" dirty="0"/>
              <a:t>pràctic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968830"/>
            <a:ext cx="4998720" cy="4128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Ús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en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l'aplicació::</a:t>
            </a:r>
            <a:endParaRPr sz="1500">
              <a:latin typeface="Arial"/>
              <a:cs typeface="Arial"/>
            </a:endParaRPr>
          </a:p>
          <a:p>
            <a:pPr marL="12700" marR="3234690">
              <a:lnSpc>
                <a:spcPct val="114999"/>
              </a:lnSpc>
              <a:spcBef>
                <a:spcPts val="1200"/>
              </a:spcBef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//</a:t>
            </a:r>
            <a:r>
              <a:rPr sz="15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Incloem</a:t>
            </a:r>
            <a:r>
              <a:rPr sz="15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la</a:t>
            </a:r>
            <a:r>
              <a:rPr sz="15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llibreria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include</a:t>
            </a:r>
            <a:r>
              <a:rPr sz="1500" spc="-8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'utilitats.php';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//</a:t>
            </a: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Exemple</a:t>
            </a: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0000FF"/>
                </a:solidFill>
                <a:latin typeface="Arial MT"/>
                <a:cs typeface="Arial MT"/>
              </a:rPr>
              <a:t>d'ús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$preu</a:t>
            </a:r>
            <a:r>
              <a:rPr sz="15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5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0000FF"/>
                </a:solidFill>
                <a:latin typeface="Arial MT"/>
                <a:cs typeface="Arial MT"/>
              </a:rPr>
              <a:t>100;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500" spc="-25" dirty="0">
                <a:solidFill>
                  <a:srgbClr val="0000FF"/>
                </a:solidFill>
                <a:latin typeface="Arial MT"/>
                <a:cs typeface="Arial MT"/>
              </a:rPr>
              <a:t>$percentatgeIVA</a:t>
            </a:r>
            <a:r>
              <a:rPr sz="15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500" spc="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25" dirty="0">
                <a:solidFill>
                  <a:srgbClr val="0000FF"/>
                </a:solidFill>
                <a:latin typeface="Arial MT"/>
                <a:cs typeface="Arial MT"/>
              </a:rPr>
              <a:t>21;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$taxaConversio</a:t>
            </a:r>
            <a:r>
              <a:rPr sz="15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500" spc="-20" dirty="0">
                <a:solidFill>
                  <a:srgbClr val="0000FF"/>
                </a:solidFill>
                <a:latin typeface="Arial MT"/>
                <a:cs typeface="Arial MT"/>
              </a:rPr>
              <a:t> 1.1;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//</a:t>
            </a:r>
            <a:r>
              <a:rPr sz="15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Càlcul</a:t>
            </a:r>
            <a:r>
              <a:rPr sz="15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de</a:t>
            </a:r>
            <a:r>
              <a:rPr sz="15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0000FF"/>
                </a:solidFill>
                <a:latin typeface="Arial MT"/>
                <a:cs typeface="Arial MT"/>
              </a:rPr>
              <a:t>l'IVA</a:t>
            </a:r>
            <a:endParaRPr sz="1500">
              <a:latin typeface="Arial MT"/>
              <a:cs typeface="Arial MT"/>
            </a:endParaRPr>
          </a:p>
          <a:p>
            <a:pPr marL="12700" marR="1290955">
              <a:lnSpc>
                <a:spcPct val="114999"/>
              </a:lnSpc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$iva = </a:t>
            </a:r>
            <a:r>
              <a:rPr sz="1500" spc="-20" dirty="0">
                <a:solidFill>
                  <a:srgbClr val="0000FF"/>
                </a:solidFill>
                <a:latin typeface="Arial MT"/>
                <a:cs typeface="Arial MT"/>
              </a:rPr>
              <a:t>calcularIVA($preu,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$percentatgeIVA);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echo</a:t>
            </a:r>
            <a:r>
              <a:rPr sz="1500" spc="-6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"IVA:</a:t>
            </a:r>
            <a:r>
              <a:rPr sz="1500" spc="-6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$iva</a:t>
            </a:r>
            <a:r>
              <a:rPr sz="1500" spc="-6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€\n";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15"/>
              </a:spcBef>
            </a:pP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//</a:t>
            </a:r>
            <a:r>
              <a:rPr sz="15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Conversió</a:t>
            </a:r>
            <a:r>
              <a:rPr sz="15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de</a:t>
            </a:r>
            <a:r>
              <a:rPr sz="15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moneda</a:t>
            </a:r>
            <a:endParaRPr sz="1500">
              <a:latin typeface="Arial MT"/>
              <a:cs typeface="Arial MT"/>
            </a:endParaRPr>
          </a:p>
          <a:p>
            <a:pPr marL="12700" marR="5080">
              <a:lnSpc>
                <a:spcPct val="114999"/>
              </a:lnSpc>
            </a:pP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$preuConvertit</a:t>
            </a:r>
            <a:r>
              <a:rPr sz="15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5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convertirMoneda($preu,</a:t>
            </a:r>
            <a:r>
              <a:rPr sz="15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$taxaConversio);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echo</a:t>
            </a:r>
            <a:r>
              <a:rPr sz="1500" spc="-5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"Preu</a:t>
            </a:r>
            <a:r>
              <a:rPr sz="1500" spc="-5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en</a:t>
            </a: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altra</a:t>
            </a:r>
            <a:r>
              <a:rPr sz="1500" spc="-5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moneda:</a:t>
            </a: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$preuConvertit</a:t>
            </a:r>
            <a:r>
              <a:rPr sz="1500" spc="-5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 MT"/>
                <a:cs typeface="Arial MT"/>
              </a:rPr>
              <a:t>€\n";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Llibreries:</a:t>
            </a:r>
            <a:r>
              <a:rPr spc="-50" dirty="0"/>
              <a:t> </a:t>
            </a:r>
            <a:r>
              <a:rPr dirty="0"/>
              <a:t>Exemple</a:t>
            </a:r>
            <a:r>
              <a:rPr spc="-40" dirty="0"/>
              <a:t> </a:t>
            </a:r>
            <a:r>
              <a:rPr spc="-10" dirty="0"/>
              <a:t>pràctic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968830"/>
            <a:ext cx="5132070" cy="1195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Punts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clau:</a:t>
            </a:r>
            <a:endParaRPr sz="1500">
              <a:latin typeface="Arial"/>
              <a:cs typeface="Arial"/>
            </a:endParaRPr>
          </a:p>
          <a:p>
            <a:pPr marL="469265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sz="1500" dirty="0">
                <a:latin typeface="Arial MT"/>
                <a:cs typeface="Arial MT"/>
              </a:rPr>
              <a:t>Les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funcions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són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totalment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independents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l'aplicació.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15"/>
              </a:spcBef>
              <a:buFont typeface="Arial MT"/>
              <a:buChar char="●"/>
            </a:pP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500" dirty="0">
                <a:latin typeface="Arial MT"/>
                <a:cs typeface="Arial MT"/>
              </a:rPr>
              <a:t>Es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poden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reutilitzar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qualsevol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projecte.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Llibreries</a:t>
            </a:r>
            <a:r>
              <a:rPr spc="5" dirty="0"/>
              <a:t> </a:t>
            </a:r>
            <a:r>
              <a:rPr dirty="0"/>
              <a:t>vs</a:t>
            </a:r>
            <a:r>
              <a:rPr spc="5" dirty="0"/>
              <a:t> </a:t>
            </a:r>
            <a:r>
              <a:rPr spc="-10" dirty="0"/>
              <a:t>Serveis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968830"/>
            <a:ext cx="124333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latin typeface="Arial"/>
                <a:cs typeface="Arial"/>
              </a:rPr>
              <a:t>Comparativa:</a:t>
            </a:r>
            <a:endParaRPr sz="15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47737" y="1614487"/>
          <a:ext cx="7569834" cy="2831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8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marL="60134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Característica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86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Llibreries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Serveis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9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Objectiu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54546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Funcions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genèriques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i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reutilitzables.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22034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Encapsular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lògica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específica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de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negoci.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89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Relació</a:t>
                      </a:r>
                      <a:r>
                        <a:rPr sz="14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amb</a:t>
                      </a:r>
                      <a:r>
                        <a:rPr sz="14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l'aplicació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Independents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l’aplicació.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45910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Estretament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relacionats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amb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l’aplicació.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89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Exemple</a:t>
                      </a:r>
                      <a:r>
                        <a:rPr sz="14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funcional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79502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calcularIVA()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o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convertirMoneda().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53721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calcularTotalComanda()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per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diverses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parts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del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projecte.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89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Reutilització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Entre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diversos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projectes.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52832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Dins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del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mateix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projecte,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en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diversos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mòduls.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Com</a:t>
            </a:r>
            <a:r>
              <a:rPr spc="-20" dirty="0"/>
              <a:t> </a:t>
            </a:r>
            <a:r>
              <a:rPr dirty="0"/>
              <a:t>funciona</a:t>
            </a:r>
            <a:r>
              <a:rPr spc="-15" dirty="0"/>
              <a:t> </a:t>
            </a:r>
            <a:r>
              <a:rPr dirty="0"/>
              <a:t>la</a:t>
            </a:r>
            <a:r>
              <a:rPr spc="-20" dirty="0"/>
              <a:t> </a:t>
            </a:r>
            <a:r>
              <a:rPr dirty="0"/>
              <a:t>generació</a:t>
            </a:r>
            <a:r>
              <a:rPr spc="-20" dirty="0"/>
              <a:t> </a:t>
            </a:r>
            <a:r>
              <a:rPr spc="-10" dirty="0"/>
              <a:t>dinàmica?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968830"/>
            <a:ext cx="6326505" cy="303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Flux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bàsic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d'una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pàgina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dinàmica</a:t>
            </a:r>
            <a:endParaRPr sz="1500">
              <a:latin typeface="Arial"/>
              <a:cs typeface="Arial"/>
            </a:endParaRPr>
          </a:p>
          <a:p>
            <a:pPr marL="469265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sz="1500" dirty="0">
                <a:latin typeface="Arial MT"/>
                <a:cs typeface="Arial MT"/>
              </a:rPr>
              <a:t>Pas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1: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L'usuari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sol·licita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pàgina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web.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15"/>
              </a:spcBef>
              <a:buFont typeface="Arial MT"/>
              <a:buChar char="●"/>
            </a:pP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500" dirty="0">
                <a:latin typeface="Arial MT"/>
                <a:cs typeface="Arial MT"/>
              </a:rPr>
              <a:t>Pas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2: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servidor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processa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sol·licitud:</a:t>
            </a:r>
            <a:endParaRPr sz="1500">
              <a:latin typeface="Arial MT"/>
              <a:cs typeface="Arial MT"/>
            </a:endParaRPr>
          </a:p>
          <a:p>
            <a:pPr marL="926465" lvl="1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500" spc="-10" dirty="0">
                <a:latin typeface="Arial MT"/>
                <a:cs typeface="Arial MT"/>
              </a:rPr>
              <a:t>Recol·lecta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dades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d'una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base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dades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d'altres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fonts.</a:t>
            </a:r>
            <a:endParaRPr sz="1500">
              <a:latin typeface="Arial MT"/>
              <a:cs typeface="Arial MT"/>
            </a:endParaRPr>
          </a:p>
          <a:p>
            <a:pPr marL="926465" lvl="1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500" dirty="0">
                <a:latin typeface="Arial MT"/>
                <a:cs typeface="Arial MT"/>
              </a:rPr>
              <a:t>Processa</a:t>
            </a:r>
            <a:r>
              <a:rPr sz="1500" spc="-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lògica</a:t>
            </a:r>
            <a:r>
              <a:rPr sz="1500" spc="-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negoci</a:t>
            </a:r>
            <a:r>
              <a:rPr sz="1500" spc="-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(càlculs,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filtres,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regles).</a:t>
            </a:r>
            <a:endParaRPr sz="1500">
              <a:latin typeface="Arial MT"/>
              <a:cs typeface="Arial MT"/>
            </a:endParaRPr>
          </a:p>
          <a:p>
            <a:pPr marL="926465" lvl="1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500" dirty="0">
                <a:latin typeface="Arial MT"/>
                <a:cs typeface="Arial MT"/>
              </a:rPr>
              <a:t>Genera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contingut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format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HTML</a:t>
            </a:r>
            <a:r>
              <a:rPr sz="1500" spc="-8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dinàmicament.</a:t>
            </a:r>
            <a:endParaRPr sz="15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615"/>
              </a:spcBef>
              <a:buFont typeface="Arial MT"/>
              <a:buChar char="○"/>
            </a:pP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500" dirty="0">
                <a:latin typeface="Arial MT"/>
                <a:cs typeface="Arial MT"/>
              </a:rPr>
              <a:t>Pas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3: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servidor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envia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contingut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generat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navegador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l'usuari.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15"/>
              </a:spcBef>
              <a:buFont typeface="Arial MT"/>
              <a:buChar char="●"/>
            </a:pP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500" dirty="0">
                <a:latin typeface="Arial MT"/>
                <a:cs typeface="Arial MT"/>
              </a:rPr>
              <a:t>Pas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4: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navegador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mostra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pàgina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final.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Com</a:t>
            </a:r>
            <a:r>
              <a:rPr spc="-20" dirty="0"/>
              <a:t> </a:t>
            </a:r>
            <a:r>
              <a:rPr dirty="0"/>
              <a:t>funciona</a:t>
            </a:r>
            <a:r>
              <a:rPr spc="-15" dirty="0"/>
              <a:t> </a:t>
            </a:r>
            <a:r>
              <a:rPr dirty="0"/>
              <a:t>la</a:t>
            </a:r>
            <a:r>
              <a:rPr spc="-20" dirty="0"/>
              <a:t> </a:t>
            </a:r>
            <a:r>
              <a:rPr dirty="0"/>
              <a:t>generació</a:t>
            </a:r>
            <a:r>
              <a:rPr spc="-20" dirty="0"/>
              <a:t> </a:t>
            </a:r>
            <a:r>
              <a:rPr spc="-10" dirty="0"/>
              <a:t>dinàmica?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00" y="968830"/>
            <a:ext cx="305498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Flux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bàsic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d'una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pàgina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dinàmica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5143" y="1422984"/>
            <a:ext cx="8075210" cy="350241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679" y="2310028"/>
            <a:ext cx="8161020" cy="1177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040380" marR="5080" indent="-3028315">
              <a:lnSpc>
                <a:spcPct val="100800"/>
              </a:lnSpc>
              <a:spcBef>
                <a:spcPts val="90"/>
              </a:spcBef>
            </a:pPr>
            <a:r>
              <a:rPr dirty="0"/>
              <a:t>Mecanismes</a:t>
            </a:r>
            <a:r>
              <a:rPr spc="-10" dirty="0"/>
              <a:t> </a:t>
            </a:r>
            <a:r>
              <a:rPr dirty="0"/>
              <a:t>de</a:t>
            </a:r>
            <a:r>
              <a:rPr spc="-10" dirty="0"/>
              <a:t> </a:t>
            </a:r>
            <a:r>
              <a:rPr dirty="0"/>
              <a:t>separació</a:t>
            </a:r>
            <a:r>
              <a:rPr spc="-10" dirty="0"/>
              <a:t> </a:t>
            </a:r>
            <a:r>
              <a:rPr dirty="0"/>
              <a:t>de</a:t>
            </a:r>
            <a:r>
              <a:rPr spc="-10" dirty="0"/>
              <a:t> </a:t>
            </a:r>
            <a:r>
              <a:rPr dirty="0"/>
              <a:t>la</a:t>
            </a:r>
            <a:r>
              <a:rPr spc="-10" dirty="0"/>
              <a:t> lògica </a:t>
            </a:r>
            <a:r>
              <a:rPr dirty="0"/>
              <a:t>de</a:t>
            </a:r>
            <a:r>
              <a:rPr spc="-5" dirty="0"/>
              <a:t> </a:t>
            </a:r>
            <a:r>
              <a:rPr spc="-10" dirty="0"/>
              <a:t>negoci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5237</Words>
  <Application>Microsoft Office PowerPoint</Application>
  <PresentationFormat>On-screen Show (16:9)</PresentationFormat>
  <Paragraphs>582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6" baseType="lpstr">
      <vt:lpstr>MS PGothic</vt:lpstr>
      <vt:lpstr>Arial</vt:lpstr>
      <vt:lpstr>Arial MT</vt:lpstr>
      <vt:lpstr>Office Theme</vt:lpstr>
      <vt:lpstr>UF2 - Generació dinàmica de pàgines web</vt:lpstr>
      <vt:lpstr>Definició i característiques principals</vt:lpstr>
      <vt:lpstr>Avantatges principals</vt:lpstr>
      <vt:lpstr>Avantatges principals</vt:lpstr>
      <vt:lpstr>Avantatges principals</vt:lpstr>
      <vt:lpstr>Avantatges principals</vt:lpstr>
      <vt:lpstr>Com funciona la generació dinàmica?</vt:lpstr>
      <vt:lpstr>Com funciona la generació dinàmica?</vt:lpstr>
      <vt:lpstr>Mecanismes de separació de la lògica de negoci</vt:lpstr>
      <vt:lpstr>Introducció</vt:lpstr>
      <vt:lpstr>Introducció</vt:lpstr>
      <vt:lpstr>Introducció</vt:lpstr>
      <vt:lpstr>Introducció</vt:lpstr>
      <vt:lpstr>Introducció</vt:lpstr>
      <vt:lpstr>Lògica de negoci</vt:lpstr>
      <vt:lpstr>Lògica de negoci</vt:lpstr>
      <vt:lpstr>Lògica de negoci</vt:lpstr>
      <vt:lpstr>Lògica de negoci</vt:lpstr>
      <vt:lpstr>Lògica de negoci</vt:lpstr>
      <vt:lpstr>Lògica de negoci</vt:lpstr>
      <vt:lpstr>Lògica de negoci</vt:lpstr>
      <vt:lpstr>Lògica de negoci</vt:lpstr>
      <vt:lpstr>Lògica de negoci</vt:lpstr>
      <vt:lpstr>Codi barrejat vs. codi separat</vt:lpstr>
      <vt:lpstr>Codi barrejat vs. codi separat</vt:lpstr>
      <vt:lpstr>Codi barrejat vs. codi separat</vt:lpstr>
      <vt:lpstr>Introducció al patró MVC</vt:lpstr>
      <vt:lpstr>Introducció al patró MVC</vt:lpstr>
      <vt:lpstr>Introducció al patró MVC</vt:lpstr>
      <vt:lpstr>Introducció al patró MVC</vt:lpstr>
      <vt:lpstr>UF2 - Generació dinàmica de pàgines web</vt:lpstr>
      <vt:lpstr>Mecanismes de separació de la lògica de negoci II</vt:lpstr>
      <vt:lpstr>Introducció</vt:lpstr>
      <vt:lpstr>Introducció</vt:lpstr>
      <vt:lpstr>Introducció</vt:lpstr>
      <vt:lpstr>Introducció</vt:lpstr>
      <vt:lpstr>Introducció</vt:lpstr>
      <vt:lpstr>Patró MVC: Components i Aplicació</vt:lpstr>
      <vt:lpstr>Patró MVC: Components i Aplicació</vt:lpstr>
      <vt:lpstr>Patró MVC: Components i Aplicació</vt:lpstr>
      <vt:lpstr>Patró MVC: Components i Aplicació</vt:lpstr>
      <vt:lpstr>Patró MVC: Components i Aplicació</vt:lpstr>
      <vt:lpstr>Patró MVC: Exemple pràctic</vt:lpstr>
      <vt:lpstr>Patró MVC: Exemple pràctic</vt:lpstr>
      <vt:lpstr>Patró MVC: Exemple pràctic</vt:lpstr>
      <vt:lpstr>Patró MVC: Exemple pràctic</vt:lpstr>
      <vt:lpstr>Patró MVC: Exemple pràctic</vt:lpstr>
      <vt:lpstr>Patró MVC: Exemple pràctic</vt:lpstr>
      <vt:lpstr>Patró MVC: Exemple pràctic</vt:lpstr>
      <vt:lpstr>Patró MVC: Exemple pràctic</vt:lpstr>
      <vt:lpstr>Serveis</vt:lpstr>
      <vt:lpstr>Serveis: Exemple pràctic</vt:lpstr>
      <vt:lpstr>Serveis: Exemple pràctic</vt:lpstr>
      <vt:lpstr>Serveis: Exemple pràctic</vt:lpstr>
      <vt:lpstr>Serveis: Exemple pràctic</vt:lpstr>
      <vt:lpstr>Serveis: Exemple pràctic</vt:lpstr>
      <vt:lpstr>Serveis: Exemple pràctic</vt:lpstr>
      <vt:lpstr>Llibreries</vt:lpstr>
      <vt:lpstr>Llibreries: Exemple pràctic</vt:lpstr>
      <vt:lpstr>Llibreries: Exemple pràctic</vt:lpstr>
      <vt:lpstr>Llibreries: Exemple pràctic</vt:lpstr>
      <vt:lpstr>Llibreries vs Serveis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Generació dinàmica de pàgines web</dc:title>
  <cp:lastModifiedBy>J Carlo</cp:lastModifiedBy>
  <cp:revision>1</cp:revision>
  <dcterms:created xsi:type="dcterms:W3CDTF">2025-01-20T21:51:42Z</dcterms:created>
  <dcterms:modified xsi:type="dcterms:W3CDTF">2025-01-20T21:55:15Z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2025-01-20T00:00:00Z</vt:filetime>
  </property>
  <property fmtid="{D5CDD505-2E9C-101B-9397-08002B2CF9AE}" pid="3" name="Creator">
    <vt:lpwstr>Google</vt:lpwstr>
  </property>
  <property fmtid="{D5CDD505-2E9C-101B-9397-08002B2CF9AE}" pid="4" name="LastSaved">
    <vt:filetime>2025-01-20T00:00:00Z</vt:filetime>
  </property>
</Properties>
</file>