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98900"/>
            <a:ext cx="7625715" cy="601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1900" y="968830"/>
            <a:ext cx="7715250" cy="3534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/projecte-mvc/index.php?id=1" TargetMode="External"/><Relationship Id="rId3" Type="http://schemas.openxmlformats.org/officeDocument/2006/relationships/hyperlink" Target="http://localhost/projecte-mvc/index.php?id=2" TargetMode="External"/><Relationship Id="rId4" Type="http://schemas.openxmlformats.org/officeDocument/2006/relationships/hyperlink" Target="http://localhost/projecte-mvc/index.php" TargetMode="Externa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noreply@aplicacio.com" TargetMode="Externa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uari@example.com" TargetMode="Externa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uari@example.com" TargetMode="Externa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uari@example.com" TargetMode="Externa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396" y="2310028"/>
            <a:ext cx="8107680" cy="11779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613785" marR="5080" indent="-3601720">
              <a:lnSpc>
                <a:spcPct val="100800"/>
              </a:lnSpc>
              <a:spcBef>
                <a:spcPts val="90"/>
              </a:spcBef>
            </a:pPr>
            <a:r>
              <a:rPr dirty="0"/>
              <a:t>UF2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/>
              <a:t>Generació</a:t>
            </a:r>
            <a:r>
              <a:rPr dirty="0" spc="-15"/>
              <a:t> </a:t>
            </a:r>
            <a:r>
              <a:rPr dirty="0"/>
              <a:t>dinàmica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15"/>
              <a:t> </a:t>
            </a:r>
            <a:r>
              <a:rPr dirty="0" spc="-10"/>
              <a:t>pàgines </a:t>
            </a:r>
            <a:r>
              <a:rPr dirty="0" spc="-25"/>
              <a:t>web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dirty="0" spc="-10"/>
              <a:t> </a:t>
            </a:r>
            <a:r>
              <a:rPr dirty="0"/>
              <a:t>MVC:</a:t>
            </a:r>
            <a:r>
              <a:rPr dirty="0" spc="-10"/>
              <a:t> </a:t>
            </a:r>
            <a:r>
              <a:rPr dirty="0"/>
              <a:t>Components</a:t>
            </a:r>
            <a:r>
              <a:rPr dirty="0" spc="-5"/>
              <a:t> </a:t>
            </a:r>
            <a:r>
              <a:rPr dirty="0"/>
              <a:t>i</a:t>
            </a:r>
            <a:r>
              <a:rPr dirty="0" spc="-210"/>
              <a:t> </a:t>
            </a:r>
            <a:r>
              <a:rPr dirty="0" spc="-10"/>
              <a:t>Aplicació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740230"/>
            <a:ext cx="7868284" cy="434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Controlador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 spc="-20" b="1">
                <a:latin typeface="Arial"/>
                <a:cs typeface="Arial"/>
              </a:rPr>
              <a:t>(C):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Responsabilitats</a:t>
            </a:r>
            <a:r>
              <a:rPr dirty="0" sz="1500" spc="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principals: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Actuar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intermediari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entre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vista.</a:t>
            </a:r>
            <a:endParaRPr sz="1500">
              <a:latin typeface="Arial MT"/>
              <a:cs typeface="Arial MT"/>
            </a:endParaRPr>
          </a:p>
          <a:p>
            <a:pPr lvl="1" marL="927100" marR="508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Processar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sol·licituds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l'usuari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(normalment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través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URL</a:t>
            </a:r>
            <a:r>
              <a:rPr dirty="0" sz="1500" spc="-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accions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en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interfície).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Coordinar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quines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s’han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d’obtenir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quina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vista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s’ha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mostrar.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Característiques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clau: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controlador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guarda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responsable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seu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emmagatzematge.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Està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enfocat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processar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sol·licituds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coordinar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respostes.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Exemples: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Rebre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sol·licituds: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Gestionar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petició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HTTP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POST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crear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nou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usuari.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Sol·licitar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guardi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nou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producte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dades.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Processar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errors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Decidir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quina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vista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mostrar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dirty="0" spc="-10"/>
              <a:t> </a:t>
            </a:r>
            <a:r>
              <a:rPr dirty="0"/>
              <a:t>MVC:</a:t>
            </a:r>
            <a:r>
              <a:rPr dirty="0" spc="-10"/>
              <a:t> </a:t>
            </a:r>
            <a:r>
              <a:rPr dirty="0"/>
              <a:t>Components</a:t>
            </a:r>
            <a:r>
              <a:rPr dirty="0" spc="-5"/>
              <a:t> </a:t>
            </a:r>
            <a:r>
              <a:rPr dirty="0"/>
              <a:t>i</a:t>
            </a:r>
            <a:r>
              <a:rPr dirty="0" spc="-210"/>
              <a:t> </a:t>
            </a:r>
            <a:r>
              <a:rPr dirty="0" spc="-10"/>
              <a:t>Aplicació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895590" cy="408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Flux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Dades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en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spc="-20" b="1">
                <a:latin typeface="Arial"/>
                <a:cs typeface="Arial"/>
              </a:rPr>
              <a:t>MVC: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Seqüència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típica:</a:t>
            </a:r>
            <a:endParaRPr sz="1500">
              <a:latin typeface="Arial MT"/>
              <a:cs typeface="Arial MT"/>
            </a:endParaRPr>
          </a:p>
          <a:p>
            <a:pPr lvl="1" marL="926465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26465" algn="l"/>
              </a:tabLst>
            </a:pPr>
            <a:r>
              <a:rPr dirty="0" sz="1500" spc="-10">
                <a:latin typeface="Arial MT"/>
                <a:cs typeface="Arial MT"/>
              </a:rPr>
              <a:t>L’usuari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realitza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(com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enviar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formulari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clic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botó).</a:t>
            </a:r>
            <a:endParaRPr sz="1500">
              <a:latin typeface="Arial MT"/>
              <a:cs typeface="Arial MT"/>
            </a:endParaRPr>
          </a:p>
          <a:p>
            <a:pPr lvl="1" marL="927100" marR="694055" indent="-387985">
              <a:lnSpc>
                <a:spcPct val="114999"/>
              </a:lnSpc>
              <a:buAutoNum type="arabicPeriod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controlador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processa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sol·licitud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decideix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quines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operacions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s’han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de </a:t>
            </a:r>
            <a:r>
              <a:rPr dirty="0" sz="1500" spc="-10">
                <a:latin typeface="Arial MT"/>
                <a:cs typeface="Arial MT"/>
              </a:rPr>
              <a:t>realitzar.</a:t>
            </a:r>
            <a:endParaRPr sz="1500">
              <a:latin typeface="Arial MT"/>
              <a:cs typeface="Arial MT"/>
            </a:endParaRPr>
          </a:p>
          <a:p>
            <a:pPr lvl="1" marL="926465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controlador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invoca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gestionar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necessàries.</a:t>
            </a:r>
            <a:endParaRPr sz="1500">
              <a:latin typeface="Arial MT"/>
              <a:cs typeface="Arial MT"/>
            </a:endParaRPr>
          </a:p>
          <a:p>
            <a:pPr lvl="1" marL="926465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controlador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envia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resultat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vista,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presenta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l'usuari.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AutoNum type="arabicPeriod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Exemple: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Llistat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Productes</a:t>
            </a:r>
            <a:endParaRPr sz="1500">
              <a:latin typeface="Arial MT"/>
              <a:cs typeface="Arial MT"/>
            </a:endParaRPr>
          </a:p>
          <a:p>
            <a:pPr lvl="1" marL="926465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Usuari: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Clica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botó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veure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llistat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productes.</a:t>
            </a:r>
            <a:endParaRPr sz="1500">
              <a:latin typeface="Arial MT"/>
              <a:cs typeface="Arial MT"/>
            </a:endParaRPr>
          </a:p>
          <a:p>
            <a:pPr lvl="1" marL="927100" marR="114300" indent="-387985">
              <a:lnSpc>
                <a:spcPct val="114999"/>
              </a:lnSpc>
              <a:buAutoNum type="arabicPeriod"/>
              <a:tabLst>
                <a:tab pos="927100" algn="l"/>
              </a:tabLst>
            </a:pPr>
            <a:r>
              <a:rPr dirty="0" sz="1500" spc="-10">
                <a:latin typeface="Arial MT"/>
                <a:cs typeface="Arial MT"/>
              </a:rPr>
              <a:t>Controlador: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Rep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sol·licitud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demana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obtingui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productes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la </a:t>
            </a:r>
            <a:r>
              <a:rPr dirty="0" sz="1500">
                <a:latin typeface="Arial MT"/>
                <a:cs typeface="Arial MT"/>
              </a:rPr>
              <a:t>base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dades.</a:t>
            </a:r>
            <a:endParaRPr sz="1500">
              <a:latin typeface="Arial MT"/>
              <a:cs typeface="Arial MT"/>
            </a:endParaRPr>
          </a:p>
          <a:p>
            <a:pPr lvl="1" marL="927100" marR="5080" indent="-387985">
              <a:lnSpc>
                <a:spcPct val="114999"/>
              </a:lnSpc>
              <a:buAutoNum type="arabicPeriod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Model: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Executa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consulta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SQL</a:t>
            </a:r>
            <a:r>
              <a:rPr dirty="0" sz="1500" spc="-1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recuperar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llistat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productes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retorna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les </a:t>
            </a:r>
            <a:r>
              <a:rPr dirty="0" sz="1500" spc="-10">
                <a:latin typeface="Arial MT"/>
                <a:cs typeface="Arial MT"/>
              </a:rPr>
              <a:t>dades.</a:t>
            </a:r>
            <a:endParaRPr sz="1500">
              <a:latin typeface="Arial MT"/>
              <a:cs typeface="Arial MT"/>
            </a:endParaRPr>
          </a:p>
          <a:p>
            <a:pPr lvl="1" marL="926465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Vista: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Genera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taula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HTML</a:t>
            </a:r>
            <a:r>
              <a:rPr dirty="0" sz="1500" spc="-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productes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obtinguts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mostra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l'usuari.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dirty="0" spc="-10"/>
              <a:t> </a:t>
            </a:r>
            <a:r>
              <a:rPr dirty="0"/>
              <a:t>MVC:</a:t>
            </a:r>
            <a:r>
              <a:rPr dirty="0" spc="-10"/>
              <a:t> </a:t>
            </a:r>
            <a:r>
              <a:rPr dirty="0"/>
              <a:t>Components</a:t>
            </a:r>
            <a:r>
              <a:rPr dirty="0" spc="-5"/>
              <a:t> </a:t>
            </a:r>
            <a:r>
              <a:rPr dirty="0"/>
              <a:t>i</a:t>
            </a:r>
            <a:r>
              <a:rPr dirty="0" spc="-210"/>
              <a:t> </a:t>
            </a:r>
            <a:r>
              <a:rPr dirty="0" spc="-10"/>
              <a:t>Aplicació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930515" cy="3823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 b="1">
                <a:latin typeface="Arial"/>
                <a:cs typeface="Arial"/>
              </a:rPr>
              <a:t>Avantatges</a:t>
            </a:r>
            <a:r>
              <a:rPr dirty="0" sz="1500" spc="-8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Addicionals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del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Patró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spc="-20" b="1">
                <a:latin typeface="Arial"/>
                <a:cs typeface="Arial"/>
              </a:rPr>
              <a:t>MVC:</a:t>
            </a:r>
            <a:endParaRPr sz="1500">
              <a:latin typeface="Arial"/>
              <a:cs typeface="Arial"/>
            </a:endParaRPr>
          </a:p>
          <a:p>
            <a:pPr marL="469900" marR="895985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dirty="0" sz="1500" spc="-10">
                <a:latin typeface="Arial MT"/>
                <a:cs typeface="Arial MT"/>
              </a:rPr>
              <a:t>Organització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clara: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Cada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component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té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responsabilitat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definida,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reduint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la </a:t>
            </a:r>
            <a:r>
              <a:rPr dirty="0" sz="1500" spc="-10">
                <a:latin typeface="Arial MT"/>
                <a:cs typeface="Arial MT"/>
              </a:rPr>
              <a:t>complexitat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codi.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Facilitat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manteniment: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més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senzill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localitzar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corregir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errors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gràcies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separació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funcions.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Escalabilitat: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Permet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afegir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funcionalitats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sense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afectar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components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ja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existents.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860425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 spc="-10">
                <a:latin typeface="Arial MT"/>
                <a:cs typeface="Arial MT"/>
              </a:rPr>
              <a:t>Reutilització: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models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vistes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poden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reutilitzats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diferents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parts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de </a:t>
            </a:r>
            <a:r>
              <a:rPr dirty="0" sz="1500" spc="-10">
                <a:latin typeface="Arial MT"/>
                <a:cs typeface="Arial MT"/>
              </a:rPr>
              <a:t>l'aplicació.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2540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 spc="-10">
                <a:latin typeface="Arial MT"/>
                <a:cs typeface="Arial MT"/>
              </a:rPr>
              <a:t>Col·laboració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eficient: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Equips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diferents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poden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treballar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simultàniament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models,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vistes</a:t>
            </a:r>
            <a:r>
              <a:rPr dirty="0" sz="1500" spc="5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controladors.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dirty="0" spc="-35"/>
              <a:t> </a:t>
            </a:r>
            <a:r>
              <a:rPr dirty="0"/>
              <a:t>MVC:</a:t>
            </a:r>
            <a:r>
              <a:rPr dirty="0" spc="-20"/>
              <a:t> </a:t>
            </a:r>
            <a:r>
              <a:rPr dirty="0"/>
              <a:t>Exemple</a:t>
            </a:r>
            <a:r>
              <a:rPr dirty="0" spc="-20"/>
              <a:t> </a:t>
            </a:r>
            <a:r>
              <a:rPr dirty="0" spc="-10"/>
              <a:t>pràctic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821295" cy="3976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Model:</a:t>
            </a:r>
            <a:r>
              <a:rPr dirty="0" sz="1500" spc="-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model/user_model.php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function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getUserById($id)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$users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[</a:t>
            </a:r>
            <a:endParaRPr sz="1500">
              <a:latin typeface="Arial MT"/>
              <a:cs typeface="Arial MT"/>
            </a:endParaRPr>
          </a:p>
          <a:p>
            <a:pPr marL="43434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1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['nom'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'Anna',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'edat'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31],</a:t>
            </a:r>
            <a:endParaRPr sz="1500">
              <a:latin typeface="Arial MT"/>
              <a:cs typeface="Arial MT"/>
            </a:endParaRPr>
          </a:p>
          <a:p>
            <a:pPr marL="43434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2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['nom'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'Joan',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'edat'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26],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];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return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 isset($users[$id])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?</a:t>
            </a:r>
            <a:r>
              <a:rPr dirty="0" sz="1500" spc="-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$users[$id]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: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 null;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Gestiona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l'aplicació.</a:t>
            </a: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Defineix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funció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getUserById($id),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retorna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segons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seu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ID.</a:t>
            </a: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model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encapsula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lògica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obtenir-les.</a:t>
            </a:r>
            <a:endParaRPr sz="1500">
              <a:latin typeface="Arial MT"/>
              <a:cs typeface="Arial MT"/>
            </a:endParaRPr>
          </a:p>
          <a:p>
            <a:pPr lvl="1"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Aquesta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separació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permet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reutilitzar-</a:t>
            </a:r>
            <a:r>
              <a:rPr dirty="0" sz="1500">
                <a:latin typeface="Arial MT"/>
                <a:cs typeface="Arial MT"/>
              </a:rPr>
              <a:t>lo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altres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parts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l'aplicació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sense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dependre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de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vista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controlador.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dirty="0" spc="-35"/>
              <a:t> </a:t>
            </a:r>
            <a:r>
              <a:rPr dirty="0"/>
              <a:t>MVC:</a:t>
            </a:r>
            <a:r>
              <a:rPr dirty="0" spc="-20"/>
              <a:t> </a:t>
            </a:r>
            <a:r>
              <a:rPr dirty="0"/>
              <a:t>Exemple</a:t>
            </a:r>
            <a:r>
              <a:rPr dirty="0" spc="-20"/>
              <a:t> </a:t>
            </a:r>
            <a:r>
              <a:rPr dirty="0" spc="-10"/>
              <a:t>pràctic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262495" cy="3976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Controlador:</a:t>
            </a:r>
            <a:r>
              <a:rPr dirty="0" sz="1500" spc="-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controller/user_controller.php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endParaRPr sz="1500">
              <a:latin typeface="Arial MT"/>
              <a:cs typeface="Arial MT"/>
            </a:endParaRPr>
          </a:p>
          <a:p>
            <a:pPr marL="12700" marR="4006215">
              <a:lnSpc>
                <a:spcPct val="114999"/>
              </a:lnSpc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include_once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'model/user_model.php';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function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handleUserRequest($id)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223520" marR="4598035">
              <a:lnSpc>
                <a:spcPct val="114999"/>
              </a:lnSpc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$user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getUserById($id);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include</a:t>
            </a:r>
            <a:r>
              <a:rPr dirty="0" sz="1500" spc="-8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'view/user_view.php';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Actua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intermediari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entre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sol·licitud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l'usuari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(entrada)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model/vista.</a:t>
            </a: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Processa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sol·licitud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perfil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d'usuari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funció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handleUserRequest($id):</a:t>
            </a:r>
            <a:endParaRPr sz="1500">
              <a:latin typeface="Arial MT"/>
              <a:cs typeface="Arial MT"/>
            </a:endParaRPr>
          </a:p>
          <a:p>
            <a:pPr lvl="2" marL="926465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Inclou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fitxer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accedir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getUserById($id).</a:t>
            </a:r>
            <a:endParaRPr sz="1500">
              <a:latin typeface="Arial MT"/>
              <a:cs typeface="Arial MT"/>
            </a:endParaRPr>
          </a:p>
          <a:p>
            <a:pPr lvl="2" marL="926465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Obté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l'usuari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corresponent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model.</a:t>
            </a:r>
            <a:endParaRPr sz="1500">
              <a:latin typeface="Arial MT"/>
              <a:cs typeface="Arial MT"/>
            </a:endParaRPr>
          </a:p>
          <a:p>
            <a:pPr lvl="2" marL="926465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Passa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obtingudes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vista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(view/user_view.php).</a:t>
            </a: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Manté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lògica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separada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presentació.</a:t>
            </a: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Decideix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quina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vista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utilitzar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quines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segons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sol·licitud.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dirty="0" spc="-35"/>
              <a:t> </a:t>
            </a:r>
            <a:r>
              <a:rPr dirty="0"/>
              <a:t>MVC:</a:t>
            </a:r>
            <a:r>
              <a:rPr dirty="0" spc="-20"/>
              <a:t> </a:t>
            </a:r>
            <a:r>
              <a:rPr dirty="0"/>
              <a:t>Exemple</a:t>
            </a:r>
            <a:r>
              <a:rPr dirty="0" spc="-20"/>
              <a:t> </a:t>
            </a:r>
            <a:r>
              <a:rPr dirty="0" spc="-10"/>
              <a:t>pràctic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5340985" cy="408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3.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Vista: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view/user_view.php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&lt;!DOCTYPE</a:t>
            </a:r>
            <a:r>
              <a:rPr dirty="0" sz="15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html&gt;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&lt;html&gt;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&lt;head&gt;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&lt;title&gt;Perfil</a:t>
            </a:r>
            <a:r>
              <a:rPr dirty="0" sz="15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d'Usuari&lt;/title&gt;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&lt;/head&gt;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&lt;body&gt;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r>
              <a:rPr dirty="0" sz="1500" spc="-6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dirty="0" sz="15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($user):</a:t>
            </a:r>
            <a:r>
              <a:rPr dirty="0" sz="15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?&gt;</a:t>
            </a:r>
            <a:endParaRPr sz="1500">
              <a:latin typeface="Arial MT"/>
              <a:cs typeface="Arial MT"/>
            </a:endParaRPr>
          </a:p>
          <a:p>
            <a:pPr marL="43434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&lt;h1&gt;Perfil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 de &lt;?=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htmlspecialchars($user['nom'])</a:t>
            </a:r>
            <a:r>
              <a:rPr dirty="0" sz="15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?&gt;&lt;/h1&gt;</a:t>
            </a:r>
            <a:endParaRPr sz="1500">
              <a:latin typeface="Arial MT"/>
              <a:cs typeface="Arial MT"/>
            </a:endParaRPr>
          </a:p>
          <a:p>
            <a:pPr marL="43434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&lt;p&gt;Edat:</a:t>
            </a:r>
            <a:r>
              <a:rPr dirty="0" sz="15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&lt;?=</a:t>
            </a:r>
            <a:r>
              <a:rPr dirty="0" sz="15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htmlspecialchars($user['edat'])</a:t>
            </a:r>
            <a:r>
              <a:rPr dirty="0" sz="15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?&gt;&lt;/p&gt;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r>
              <a:rPr dirty="0" sz="1500" spc="-6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else:</a:t>
            </a:r>
            <a:r>
              <a:rPr dirty="0" sz="1500" spc="-6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?&gt;</a:t>
            </a:r>
            <a:endParaRPr sz="1500">
              <a:latin typeface="Arial MT"/>
              <a:cs typeface="Arial MT"/>
            </a:endParaRPr>
          </a:p>
          <a:p>
            <a:pPr marL="43434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&lt;p&gt;L'usuari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no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existeix.&lt;/p&gt;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r>
              <a:rPr dirty="0" sz="1500" spc="-7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endif;</a:t>
            </a:r>
            <a:r>
              <a:rPr dirty="0" sz="1500" spc="-6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?&gt;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&lt;/body&gt;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&lt;/html&gt;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dirty="0" spc="-35"/>
              <a:t> </a:t>
            </a:r>
            <a:r>
              <a:rPr dirty="0"/>
              <a:t>MVC:</a:t>
            </a:r>
            <a:r>
              <a:rPr dirty="0" spc="-20"/>
              <a:t> </a:t>
            </a:r>
            <a:r>
              <a:rPr dirty="0"/>
              <a:t>Exemple</a:t>
            </a:r>
            <a:r>
              <a:rPr dirty="0" spc="-20"/>
              <a:t> </a:t>
            </a:r>
            <a:r>
              <a:rPr dirty="0" spc="-10"/>
              <a:t>pràctic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592695" cy="2966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Vista:</a:t>
            </a:r>
            <a:r>
              <a:rPr dirty="0" sz="1500" spc="-7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view/user_view.php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Què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fa?</a:t>
            </a: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Genera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interfície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d'usuari.</a:t>
            </a: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Mostra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passada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controlador: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l'usuari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existeix,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mostra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l’edat.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mostra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missatge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“L'usuari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existeix.”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què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important?</a:t>
            </a: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Separa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completament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lògica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negoci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(model/controlador)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interfície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gràfica.</a:t>
            </a: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Permet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personalitzar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presentació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sense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alterar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controlador.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dirty="0" spc="-35"/>
              <a:t> </a:t>
            </a:r>
            <a:r>
              <a:rPr dirty="0"/>
              <a:t>MVC:</a:t>
            </a:r>
            <a:r>
              <a:rPr dirty="0" spc="-20"/>
              <a:t> </a:t>
            </a:r>
            <a:r>
              <a:rPr dirty="0"/>
              <a:t>Exemple</a:t>
            </a:r>
            <a:r>
              <a:rPr dirty="0" spc="-20"/>
              <a:t> </a:t>
            </a:r>
            <a:r>
              <a:rPr dirty="0" spc="-10"/>
              <a:t>pràctic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16430"/>
            <a:ext cx="7298055" cy="3187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Punt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d'Entrada: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index.php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include_once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'controller/user_controller.php';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Verifica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si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s'ha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passat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un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ID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d'usuari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mitjançant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la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URL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$id</a:t>
            </a:r>
            <a:r>
              <a:rPr dirty="0" sz="15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dirty="0" sz="15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isset($_GET['id'])</a:t>
            </a:r>
            <a:r>
              <a:rPr dirty="0" sz="15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?</a:t>
            </a:r>
            <a:r>
              <a:rPr dirty="0" sz="15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intval($_GET['id'])</a:t>
            </a:r>
            <a:r>
              <a:rPr dirty="0" sz="15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:</a:t>
            </a:r>
            <a:r>
              <a:rPr dirty="0" sz="15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null;</a:t>
            </a:r>
            <a:endParaRPr sz="1500">
              <a:latin typeface="Arial MT"/>
              <a:cs typeface="Arial MT"/>
            </a:endParaRPr>
          </a:p>
          <a:p>
            <a:pPr marL="12700" marR="5162550">
              <a:lnSpc>
                <a:spcPct val="114999"/>
              </a:lnSpc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dirty="0" sz="15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Gestiona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la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sol·licitud handleUserRequest($id);</a:t>
            </a: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Actua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punt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central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l'aplicació</a:t>
            </a:r>
            <a:endParaRPr sz="1500">
              <a:latin typeface="Arial MT"/>
              <a:cs typeface="Arial MT"/>
            </a:endParaRPr>
          </a:p>
          <a:p>
            <a:pPr lvl="2" marL="926465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Inclou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controlador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(controller/user_controller.php).</a:t>
            </a:r>
            <a:endParaRPr sz="1500">
              <a:latin typeface="Arial MT"/>
              <a:cs typeface="Arial MT"/>
            </a:endParaRPr>
          </a:p>
          <a:p>
            <a:pPr lvl="2" marL="926465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Recull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l'ID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l'usuari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URL</a:t>
            </a:r>
            <a:r>
              <a:rPr dirty="0" sz="1500" spc="-10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($_GET['id']).</a:t>
            </a:r>
            <a:endParaRPr sz="1500">
              <a:latin typeface="Arial MT"/>
              <a:cs typeface="Arial MT"/>
            </a:endParaRPr>
          </a:p>
          <a:p>
            <a:pPr lvl="2" marL="926465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Crida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controlador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perquè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gestioni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sol·licitud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(handleUserRequest($id)).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dirty="0" spc="-35"/>
              <a:t> </a:t>
            </a:r>
            <a:r>
              <a:rPr dirty="0"/>
              <a:t>MVC:</a:t>
            </a:r>
            <a:r>
              <a:rPr dirty="0" spc="-20"/>
              <a:t> </a:t>
            </a:r>
            <a:r>
              <a:rPr dirty="0"/>
              <a:t>Exemple</a:t>
            </a:r>
            <a:r>
              <a:rPr dirty="0" spc="-20"/>
              <a:t> </a:t>
            </a:r>
            <a:r>
              <a:rPr dirty="0" spc="-10"/>
              <a:t>pràctic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16430"/>
            <a:ext cx="7801609" cy="4239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Punt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d'Entrada: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index.php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include_once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'controller/user_controller.php';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Verifica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si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s'ha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passat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un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ID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d'usuari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mitjançant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la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URL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$id</a:t>
            </a:r>
            <a:r>
              <a:rPr dirty="0" sz="15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dirty="0" sz="15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isset($_GET['id'])</a:t>
            </a:r>
            <a:r>
              <a:rPr dirty="0" sz="15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?</a:t>
            </a:r>
            <a:r>
              <a:rPr dirty="0" sz="15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intval($_GET['id'])</a:t>
            </a:r>
            <a:r>
              <a:rPr dirty="0" sz="15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:</a:t>
            </a:r>
            <a:r>
              <a:rPr dirty="0" sz="15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null;</a:t>
            </a:r>
            <a:endParaRPr sz="1500">
              <a:latin typeface="Arial MT"/>
              <a:cs typeface="Arial MT"/>
            </a:endParaRPr>
          </a:p>
          <a:p>
            <a:pPr marL="12700" marR="5666740">
              <a:lnSpc>
                <a:spcPct val="114999"/>
              </a:lnSpc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dirty="0" sz="15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Gestiona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la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sol·licitud handleUserRequest($id);</a:t>
            </a: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Exemple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sol·licituds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possibles: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 spc="-20">
                <a:latin typeface="Arial MT"/>
                <a:cs typeface="Arial MT"/>
                <a:hlinkClick r:id="rId2"/>
              </a:rPr>
              <a:t>http://localhost/projecte-</a:t>
            </a:r>
            <a:r>
              <a:rPr dirty="0" sz="1500" spc="-10">
                <a:latin typeface="Arial MT"/>
                <a:cs typeface="Arial MT"/>
                <a:hlinkClick r:id="rId2"/>
              </a:rPr>
              <a:t>mvc/index.php?id=1: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Mostra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perfil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l'usuari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ID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1.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 spc="-20">
                <a:latin typeface="Arial MT"/>
                <a:cs typeface="Arial MT"/>
                <a:hlinkClick r:id="rId3"/>
              </a:rPr>
              <a:t>http://localhost/projecte-</a:t>
            </a:r>
            <a:r>
              <a:rPr dirty="0" sz="1500" spc="-10">
                <a:latin typeface="Arial MT"/>
                <a:cs typeface="Arial MT"/>
                <a:hlinkClick r:id="rId3"/>
              </a:rPr>
              <a:t>mvc/index.php?id=2: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Mostra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perfil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l'usuari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ID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2.</a:t>
            </a:r>
            <a:endParaRPr sz="1500">
              <a:latin typeface="Arial MT"/>
              <a:cs typeface="Arial MT"/>
            </a:endParaRPr>
          </a:p>
          <a:p>
            <a:pPr lvl="2" marL="927100" marR="506095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 spc="-20">
                <a:latin typeface="Arial MT"/>
                <a:cs typeface="Arial MT"/>
                <a:hlinkClick r:id="rId4"/>
              </a:rPr>
              <a:t>http://localhost/projecte-</a:t>
            </a:r>
            <a:r>
              <a:rPr dirty="0" sz="1500" spc="-10">
                <a:latin typeface="Arial MT"/>
                <a:cs typeface="Arial MT"/>
                <a:hlinkClick r:id="rId4"/>
              </a:rPr>
              <a:t>mvc/index.php: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Mostra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missatge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“L'usuari</a:t>
            </a:r>
            <a:r>
              <a:rPr dirty="0" sz="1500" spc="-25">
                <a:latin typeface="Arial MT"/>
                <a:cs typeface="Arial MT"/>
              </a:rPr>
              <a:t> no </a:t>
            </a:r>
            <a:r>
              <a:rPr dirty="0" sz="1500">
                <a:latin typeface="Arial MT"/>
                <a:cs typeface="Arial MT"/>
              </a:rPr>
              <a:t>existeix.”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perquè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s'ha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passat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cap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ID.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34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900" marR="558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 spc="-10">
                <a:latin typeface="Arial MT"/>
                <a:cs typeface="Arial MT"/>
              </a:rPr>
              <a:t>Centralitza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gestió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sol·licituds,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permetent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totes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peticions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passin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sol </a:t>
            </a:r>
            <a:r>
              <a:rPr dirty="0" sz="1500">
                <a:latin typeface="Arial MT"/>
                <a:cs typeface="Arial MT"/>
              </a:rPr>
              <a:t>punt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abans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d’arribar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controlador.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dirty="0" spc="-35"/>
              <a:t> </a:t>
            </a:r>
            <a:r>
              <a:rPr dirty="0"/>
              <a:t>MVC:</a:t>
            </a:r>
            <a:r>
              <a:rPr dirty="0" spc="-20"/>
              <a:t> </a:t>
            </a:r>
            <a:r>
              <a:rPr dirty="0"/>
              <a:t>Exemple</a:t>
            </a:r>
            <a:r>
              <a:rPr dirty="0" spc="-20"/>
              <a:t> </a:t>
            </a:r>
            <a:r>
              <a:rPr dirty="0" spc="-10"/>
              <a:t>pràctic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16430"/>
            <a:ext cx="6428740" cy="3991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5.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Estructura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del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Projecte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81700"/>
              </a:lnSpc>
            </a:pP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separació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carpetes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reflecteix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responsabilitats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cada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component: </a:t>
            </a:r>
            <a:r>
              <a:rPr dirty="0" sz="1500" spc="-20">
                <a:latin typeface="Arial MT"/>
                <a:cs typeface="Arial MT"/>
              </a:rPr>
              <a:t>projecte-mvc/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1673860" algn="l"/>
              </a:tabLst>
            </a:pPr>
            <a:r>
              <a:rPr dirty="0" sz="1500" spc="-455">
                <a:latin typeface="Arial MT"/>
                <a:cs typeface="Arial MT"/>
              </a:rPr>
              <a:t>├──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controller/</a:t>
            </a:r>
            <a:r>
              <a:rPr dirty="0" sz="1500">
                <a:latin typeface="Arial MT"/>
                <a:cs typeface="Arial MT"/>
              </a:rPr>
              <a:t>	#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Conté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controlador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(gestió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sol·licituds).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289560" algn="l"/>
              </a:tabLst>
            </a:pPr>
            <a:r>
              <a:rPr dirty="0" sz="1500" spc="-620">
                <a:latin typeface="Arial MT"/>
                <a:cs typeface="Arial MT"/>
              </a:rPr>
              <a:t>│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455">
                <a:latin typeface="Arial MT"/>
                <a:cs typeface="Arial MT"/>
              </a:rPr>
              <a:t>└──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user_controller.php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1673860" algn="l"/>
              </a:tabLst>
            </a:pPr>
            <a:r>
              <a:rPr dirty="0" sz="1500" spc="-455">
                <a:latin typeface="Arial MT"/>
                <a:cs typeface="Arial MT"/>
              </a:rPr>
              <a:t>├──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model/</a:t>
            </a:r>
            <a:r>
              <a:rPr dirty="0" sz="1500">
                <a:latin typeface="Arial MT"/>
                <a:cs typeface="Arial MT"/>
              </a:rPr>
              <a:t>	#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Conté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(gestió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dades).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289560" algn="l"/>
              </a:tabLst>
            </a:pPr>
            <a:r>
              <a:rPr dirty="0" sz="1500" spc="-620">
                <a:latin typeface="Arial MT"/>
                <a:cs typeface="Arial MT"/>
              </a:rPr>
              <a:t>│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455">
                <a:latin typeface="Arial MT"/>
                <a:cs typeface="Arial MT"/>
              </a:rPr>
              <a:t>└──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user_model.php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1588770" algn="l"/>
              </a:tabLst>
            </a:pPr>
            <a:r>
              <a:rPr dirty="0" sz="1500" spc="-455">
                <a:latin typeface="Arial MT"/>
                <a:cs typeface="Arial MT"/>
              </a:rPr>
              <a:t>├──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view/</a:t>
            </a:r>
            <a:r>
              <a:rPr dirty="0" sz="1500">
                <a:latin typeface="Arial MT"/>
                <a:cs typeface="Arial MT"/>
              </a:rPr>
              <a:t>	#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Conté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vista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(interfície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d'usuari).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289560" algn="l"/>
              </a:tabLst>
            </a:pPr>
            <a:r>
              <a:rPr dirty="0" sz="1500" spc="-620">
                <a:latin typeface="Arial MT"/>
                <a:cs typeface="Arial MT"/>
              </a:rPr>
              <a:t>│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455">
                <a:latin typeface="Arial MT"/>
                <a:cs typeface="Arial MT"/>
              </a:rPr>
              <a:t>└──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user_view.php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1770380" algn="l"/>
              </a:tabLst>
            </a:pPr>
            <a:r>
              <a:rPr dirty="0" sz="1500" spc="-455">
                <a:latin typeface="Arial MT"/>
                <a:cs typeface="Arial MT"/>
              </a:rPr>
              <a:t>└──</a:t>
            </a:r>
            <a:r>
              <a:rPr dirty="0" sz="150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index.php</a:t>
            </a:r>
            <a:r>
              <a:rPr dirty="0" sz="1500">
                <a:latin typeface="Arial MT"/>
                <a:cs typeface="Arial MT"/>
              </a:rPr>
              <a:t>	#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Punt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d'entrada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principal.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679" y="2310028"/>
            <a:ext cx="8161020" cy="11779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840355" marR="5080" indent="-2828290">
              <a:lnSpc>
                <a:spcPct val="100800"/>
              </a:lnSpc>
              <a:spcBef>
                <a:spcPts val="90"/>
              </a:spcBef>
            </a:pPr>
            <a:r>
              <a:rPr dirty="0"/>
              <a:t>Mecanismes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</a:t>
            </a:r>
            <a:r>
              <a:rPr dirty="0"/>
              <a:t>separació</a:t>
            </a:r>
            <a:r>
              <a:rPr dirty="0" spc="-10"/>
              <a:t> </a:t>
            </a:r>
            <a:r>
              <a:rPr dirty="0"/>
              <a:t>de</a:t>
            </a:r>
            <a:r>
              <a:rPr dirty="0" spc="-10"/>
              <a:t> </a:t>
            </a:r>
            <a:r>
              <a:rPr dirty="0"/>
              <a:t>la</a:t>
            </a:r>
            <a:r>
              <a:rPr dirty="0" spc="-10"/>
              <a:t> lògica </a:t>
            </a:r>
            <a:r>
              <a:rPr dirty="0"/>
              <a:t>de</a:t>
            </a:r>
            <a:r>
              <a:rPr dirty="0" spc="-15"/>
              <a:t> </a:t>
            </a:r>
            <a:r>
              <a:rPr dirty="0"/>
              <a:t>negoci</a:t>
            </a:r>
            <a:r>
              <a:rPr dirty="0" spc="-15"/>
              <a:t> </a:t>
            </a:r>
            <a:r>
              <a:rPr dirty="0" spc="-25"/>
              <a:t>II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dirty="0" spc="-35"/>
              <a:t> </a:t>
            </a:r>
            <a:r>
              <a:rPr dirty="0"/>
              <a:t>MVC:</a:t>
            </a:r>
            <a:r>
              <a:rPr dirty="0" spc="-20"/>
              <a:t> </a:t>
            </a:r>
            <a:r>
              <a:rPr dirty="0"/>
              <a:t>Exemple</a:t>
            </a:r>
            <a:r>
              <a:rPr dirty="0" spc="-20"/>
              <a:t> </a:t>
            </a:r>
            <a:r>
              <a:rPr dirty="0" spc="-10"/>
              <a:t>pràctic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16430"/>
            <a:ext cx="6889750" cy="3492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Explicació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del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spc="-20" b="1">
                <a:latin typeface="Arial"/>
                <a:cs typeface="Arial"/>
              </a:rPr>
              <a:t>Flux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Exemple: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Sol·licitud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id=1</a:t>
            </a:r>
            <a:endParaRPr sz="1500">
              <a:latin typeface="Arial MT"/>
              <a:cs typeface="Arial MT"/>
            </a:endParaRPr>
          </a:p>
          <a:p>
            <a:pPr lvl="1" marL="469265" indent="-387350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L'usuari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accedeix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index.php?id=1.</a:t>
            </a:r>
            <a:endParaRPr sz="1500">
              <a:latin typeface="Arial MT"/>
              <a:cs typeface="Arial MT"/>
            </a:endParaRPr>
          </a:p>
          <a:p>
            <a:pPr lvl="1" marL="469265" marR="155575" indent="-387350">
              <a:lnSpc>
                <a:spcPct val="181700"/>
              </a:lnSpc>
              <a:spcBef>
                <a:spcPts val="870"/>
              </a:spcBef>
              <a:buAutoNum type="arabicPeriod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fitxer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index.php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recull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l'ID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crida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controlador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(handleUserRequest(1)).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['nom'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=&gt;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'Anna',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'edat'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=&gt;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31]</a:t>
            </a:r>
            <a:endParaRPr sz="1500">
              <a:latin typeface="Arial MT"/>
              <a:cs typeface="Arial MT"/>
            </a:endParaRPr>
          </a:p>
          <a:p>
            <a:pPr lvl="1" marL="469265" indent="-387350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controlador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crida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(getUserById(1))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0"/>
              </a:spcBef>
              <a:buFont typeface="Arial MT"/>
              <a:buAutoNum type="arabicPeriod"/>
            </a:pPr>
            <a:endParaRPr sz="1500">
              <a:latin typeface="Arial MT"/>
              <a:cs typeface="Arial MT"/>
            </a:endParaRPr>
          </a:p>
          <a:p>
            <a:pPr lvl="1" marL="469265" indent="-3873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controlador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carrega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vista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(user_view.php)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passa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l'usuari.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0"/>
              </a:spcBef>
              <a:buFont typeface="Arial MT"/>
              <a:buAutoNum type="arabicPeriod"/>
            </a:pPr>
            <a:endParaRPr sz="1500">
              <a:latin typeface="Arial MT"/>
              <a:cs typeface="Arial MT"/>
            </a:endParaRPr>
          </a:p>
          <a:p>
            <a:pPr lvl="1" marL="469265" indent="-3873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vista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mostra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pàgina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perfil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d'Anna.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Serveis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814945" cy="3602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Què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spc="-20" b="1">
                <a:latin typeface="Arial"/>
                <a:cs typeface="Arial"/>
              </a:rPr>
              <a:t>són?</a:t>
            </a:r>
            <a:endParaRPr sz="1500">
              <a:latin typeface="Arial"/>
              <a:cs typeface="Arial"/>
            </a:endParaRPr>
          </a:p>
          <a:p>
            <a:pPr marL="469900" marR="90805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serveis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encapsulen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part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la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lògica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negoci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spc="-10">
                <a:latin typeface="Arial MT"/>
                <a:cs typeface="Arial MT"/>
              </a:rPr>
              <a:t>específica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d'una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aplicació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en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mòdul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reutilitzable.</a:t>
            </a:r>
            <a:endParaRPr sz="1500">
              <a:latin typeface="Arial MT"/>
              <a:cs typeface="Arial MT"/>
            </a:endParaRPr>
          </a:p>
          <a:p>
            <a:pPr marL="469900" marR="55244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 spc="-10">
                <a:latin typeface="Arial MT"/>
                <a:cs typeface="Arial MT"/>
              </a:rPr>
              <a:t>Normalment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fan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servir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realitzar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tasques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concretes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poden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utilitzades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per </a:t>
            </a:r>
            <a:r>
              <a:rPr dirty="0" sz="1500">
                <a:latin typeface="Arial MT"/>
                <a:cs typeface="Arial MT"/>
              </a:rPr>
              <a:t>diferents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parts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l'aplicació.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b="1">
                <a:latin typeface="Arial"/>
                <a:cs typeface="Arial"/>
              </a:rPr>
              <a:t>Quan</a:t>
            </a:r>
            <a:r>
              <a:rPr dirty="0" sz="1500" spc="3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utilitzar-</a:t>
            </a:r>
            <a:r>
              <a:rPr dirty="0" sz="1500" spc="-20" b="1">
                <a:latin typeface="Arial"/>
                <a:cs typeface="Arial"/>
              </a:rPr>
              <a:t>los?</a:t>
            </a:r>
            <a:endParaRPr sz="1500">
              <a:latin typeface="Arial"/>
              <a:cs typeface="Arial"/>
            </a:endParaRPr>
          </a:p>
          <a:p>
            <a:pPr marL="469900" marR="508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Quan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tens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funcionalitat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relacionada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l’aplicació,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però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reutilitzada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diversos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controladors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mòduls.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Exemple: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Interactuar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una</a:t>
            </a:r>
            <a:r>
              <a:rPr dirty="0" sz="1500" spc="-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API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externa.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Processar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pagaments.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Gestionar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l'enviament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correus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electrònics.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Serveis:</a:t>
            </a:r>
            <a:r>
              <a:rPr dirty="0" spc="-35"/>
              <a:t> </a:t>
            </a:r>
            <a:r>
              <a:rPr dirty="0"/>
              <a:t>Exemple</a:t>
            </a:r>
            <a:r>
              <a:rPr dirty="0" spc="-30"/>
              <a:t> </a:t>
            </a:r>
            <a:r>
              <a:rPr dirty="0" spc="-10"/>
              <a:t>pràctic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802245" cy="2551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Servei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d’enviament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correus</a:t>
            </a:r>
            <a:endParaRPr sz="1500">
              <a:latin typeface="Arial"/>
              <a:cs typeface="Arial"/>
            </a:endParaRPr>
          </a:p>
          <a:p>
            <a:pPr marL="12700" marR="506095">
              <a:lnSpc>
                <a:spcPct val="114999"/>
              </a:lnSpc>
              <a:spcBef>
                <a:spcPts val="1200"/>
              </a:spcBef>
            </a:pPr>
            <a:r>
              <a:rPr dirty="0" sz="1500" spc="-40">
                <a:latin typeface="Arial MT"/>
                <a:cs typeface="Arial MT"/>
              </a:rPr>
              <a:t>Tens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aplicació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gestionar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l'enviament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correus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electrònics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diferents situacions:</a:t>
            </a:r>
            <a:endParaRPr sz="1500">
              <a:latin typeface="Arial MT"/>
              <a:cs typeface="Arial MT"/>
            </a:endParaRPr>
          </a:p>
          <a:p>
            <a:pPr marL="469265" indent="-387350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Quan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registra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(confirmació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compte).</a:t>
            </a:r>
            <a:endParaRPr sz="1500">
              <a:latin typeface="Arial MT"/>
              <a:cs typeface="Arial MT"/>
            </a:endParaRPr>
          </a:p>
          <a:p>
            <a:pPr marL="469265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Quan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sol·licita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recuperar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meva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contrasenya.</a:t>
            </a:r>
            <a:endParaRPr sz="1500">
              <a:latin typeface="Arial MT"/>
              <a:cs typeface="Arial MT"/>
            </a:endParaRPr>
          </a:p>
          <a:p>
            <a:pPr marL="469265" indent="-38735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Quan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vol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enviar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notificació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automàtica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sobre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activitat.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lloc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duplicar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funcionalitat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diverses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parts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projecte,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encapsulem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lògica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un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b="1">
                <a:latin typeface="Arial"/>
                <a:cs typeface="Arial"/>
              </a:rPr>
              <a:t>servei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d’enviament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correus</a:t>
            </a:r>
            <a:r>
              <a:rPr dirty="0" sz="1500" spc="-1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Serveis:</a:t>
            </a:r>
            <a:r>
              <a:rPr dirty="0" spc="-35"/>
              <a:t> </a:t>
            </a:r>
            <a:r>
              <a:rPr dirty="0"/>
              <a:t>Exemple</a:t>
            </a:r>
            <a:r>
              <a:rPr dirty="0" spc="-30"/>
              <a:t> </a:t>
            </a:r>
            <a:r>
              <a:rPr dirty="0" spc="-10"/>
              <a:t>pràctic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6525895" cy="3797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Servei: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servei_email.php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function</a:t>
            </a:r>
            <a:r>
              <a:rPr dirty="0" sz="1500" spc="-6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enviarEmail($destinatari,</a:t>
            </a:r>
            <a:r>
              <a:rPr dirty="0" sz="1500" spc="-6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$assumpte,</a:t>
            </a:r>
            <a:r>
              <a:rPr dirty="0" sz="1500" spc="-6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$missatge)</a:t>
            </a:r>
            <a:r>
              <a:rPr dirty="0" sz="1500" spc="-6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Simulació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d’enviament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dirty="0" sz="15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correu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$headers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"From: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u="heavy" sz="15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noreply@aplicacio.com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\r\n";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$headers</a:t>
            </a:r>
            <a:r>
              <a:rPr dirty="0" sz="1500" spc="-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.=</a:t>
            </a:r>
            <a:r>
              <a:rPr dirty="0" sz="1500" spc="-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"Content-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Type:</a:t>
            </a:r>
            <a:r>
              <a:rPr dirty="0" sz="1500" spc="-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text/plain;</a:t>
            </a:r>
            <a:r>
              <a:rPr dirty="0" sz="1500" spc="-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charset=UTF-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8\r\n";</a:t>
            </a:r>
            <a:endParaRPr sz="1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Simulem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que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el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correu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s'envia</a:t>
            </a:r>
            <a:endParaRPr sz="1500">
              <a:latin typeface="Arial MT"/>
              <a:cs typeface="Arial MT"/>
            </a:endParaRPr>
          </a:p>
          <a:p>
            <a:pPr marL="223520" marR="5080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dirty="0" sz="15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"S'ha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enviat</a:t>
            </a:r>
            <a:r>
              <a:rPr dirty="0" sz="15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un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correu</a:t>
            </a:r>
            <a:r>
              <a:rPr dirty="0" sz="15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$destinatari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amb</a:t>
            </a:r>
            <a:r>
              <a:rPr dirty="0" sz="15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l'assumpte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'$assumpte'.\n";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"Missatge: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$missatge\n";</a:t>
            </a:r>
            <a:endParaRPr sz="1500">
              <a:latin typeface="Arial MT"/>
              <a:cs typeface="Arial MT"/>
            </a:endParaRPr>
          </a:p>
          <a:p>
            <a:pPr marL="223520" marR="915669" indent="210820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Retornem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true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per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indicar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que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l'enviament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ha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estat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correcte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return</a:t>
            </a:r>
            <a:r>
              <a:rPr dirty="0" sz="1500" spc="-7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true;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Serveis:</a:t>
            </a:r>
            <a:r>
              <a:rPr dirty="0" spc="-35"/>
              <a:t> </a:t>
            </a:r>
            <a:r>
              <a:rPr dirty="0"/>
              <a:t>Exemple</a:t>
            </a:r>
            <a:r>
              <a:rPr dirty="0" spc="-30"/>
              <a:t> </a:t>
            </a:r>
            <a:r>
              <a:rPr dirty="0" spc="-10"/>
              <a:t>pràctic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435850" cy="3534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Ús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en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diferents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parts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l’aplicació: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b="1">
                <a:latin typeface="Arial"/>
                <a:cs typeface="Arial"/>
              </a:rPr>
              <a:t>1.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Quan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un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usuari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es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registra:</a:t>
            </a:r>
            <a:endParaRPr sz="1500">
              <a:latin typeface="Arial"/>
              <a:cs typeface="Arial"/>
            </a:endParaRPr>
          </a:p>
          <a:p>
            <a:pPr marL="12700" marR="5196205">
              <a:lnSpc>
                <a:spcPct val="181700"/>
              </a:lnSpc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Incloem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el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servei</a:t>
            </a:r>
            <a:r>
              <a:rPr dirty="0" sz="1500" spc="5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include</a:t>
            </a:r>
            <a:r>
              <a:rPr dirty="0" sz="1500" spc="-8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'servei_email.php';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Exemple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d'ús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$destinatari</a:t>
            </a:r>
            <a:r>
              <a:rPr dirty="0" sz="15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 "</a:t>
            </a:r>
            <a:r>
              <a:rPr dirty="0" u="heavy" sz="150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usuari@example.com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";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$assumpte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"Confirmació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registre";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$missatge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"Gràcies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per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registrar-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te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la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nostra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aplicació!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Fes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clic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al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següent</a:t>
            </a:r>
            <a:r>
              <a:rPr dirty="0" sz="15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u="heavy" sz="150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enllaç</a:t>
            </a:r>
            <a:r>
              <a:rPr dirty="0" sz="1500" spc="-25">
                <a:solidFill>
                  <a:srgbClr val="0097A7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per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confirmar</a:t>
            </a:r>
            <a:r>
              <a:rPr dirty="0" sz="15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el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teu</a:t>
            </a:r>
            <a:r>
              <a:rPr dirty="0" sz="15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compte.";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enviarEmail($destinatari,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$assumpte,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$missatge);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Serveis:</a:t>
            </a:r>
            <a:r>
              <a:rPr dirty="0" spc="-35"/>
              <a:t> </a:t>
            </a:r>
            <a:r>
              <a:rPr dirty="0"/>
              <a:t>Exemple</a:t>
            </a:r>
            <a:r>
              <a:rPr dirty="0" spc="-30"/>
              <a:t> </a:t>
            </a:r>
            <a:r>
              <a:rPr dirty="0" spc="-10"/>
              <a:t>pràctic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6184265" cy="3382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Ús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en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diferents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parts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l’aplicació: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b="1">
                <a:latin typeface="Arial"/>
                <a:cs typeface="Arial"/>
              </a:rPr>
              <a:t>2.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Quan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un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usuari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sol·licita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recuperar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la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seva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contrasenya:</a:t>
            </a:r>
            <a:endParaRPr sz="1500">
              <a:latin typeface="Arial"/>
              <a:cs typeface="Arial"/>
            </a:endParaRPr>
          </a:p>
          <a:p>
            <a:pPr marL="12700" marR="3943985">
              <a:lnSpc>
                <a:spcPct val="181700"/>
              </a:lnSpc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Incloem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el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servei</a:t>
            </a:r>
            <a:r>
              <a:rPr dirty="0" sz="1500" spc="5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include</a:t>
            </a:r>
            <a:r>
              <a:rPr dirty="0" sz="1500" spc="-8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'servei_email.php';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Exemple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d'ús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$destinatari</a:t>
            </a:r>
            <a:r>
              <a:rPr dirty="0" sz="15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 "</a:t>
            </a:r>
            <a:r>
              <a:rPr dirty="0" u="heavy" sz="150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usuari@example.com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";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$assumpte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"Recuperació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contrasenya";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$missatge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"Fes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clic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al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següent</a:t>
            </a:r>
            <a:r>
              <a:rPr dirty="0" sz="15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u="heavy" sz="150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</a:rPr>
              <a:t>enllaç</a:t>
            </a:r>
            <a:r>
              <a:rPr dirty="0" sz="1500" spc="-40">
                <a:solidFill>
                  <a:srgbClr val="0097A7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per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restablir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la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teva</a:t>
            </a:r>
            <a:r>
              <a:rPr dirty="0" sz="1500" spc="-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contrasenya”;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enviarEmail($destinatari,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$assumpte,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$missatge);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Serveis:</a:t>
            </a:r>
            <a:r>
              <a:rPr dirty="0" spc="-35"/>
              <a:t> </a:t>
            </a:r>
            <a:r>
              <a:rPr dirty="0"/>
              <a:t>Exemple</a:t>
            </a:r>
            <a:r>
              <a:rPr dirty="0" spc="-30"/>
              <a:t> </a:t>
            </a:r>
            <a:r>
              <a:rPr dirty="0" spc="-10"/>
              <a:t>pràctic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Ús</a:t>
            </a:r>
            <a:r>
              <a:rPr dirty="0" spc="-30"/>
              <a:t> </a:t>
            </a:r>
            <a:r>
              <a:rPr dirty="0"/>
              <a:t>en</a:t>
            </a:r>
            <a:r>
              <a:rPr dirty="0" spc="-25"/>
              <a:t> </a:t>
            </a:r>
            <a:r>
              <a:rPr dirty="0" spc="-10"/>
              <a:t>diferents</a:t>
            </a:r>
            <a:r>
              <a:rPr dirty="0" spc="-25"/>
              <a:t> </a:t>
            </a:r>
            <a:r>
              <a:rPr dirty="0"/>
              <a:t>parts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 spc="-10"/>
              <a:t>l’aplicació:</a:t>
            </a: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/>
              <a:t>3.</a:t>
            </a:r>
            <a:r>
              <a:rPr dirty="0" spc="-40"/>
              <a:t> </a:t>
            </a:r>
            <a:r>
              <a:rPr dirty="0"/>
              <a:t>Per</a:t>
            </a:r>
            <a:r>
              <a:rPr dirty="0" spc="-40"/>
              <a:t> </a:t>
            </a:r>
            <a:r>
              <a:rPr dirty="0"/>
              <a:t>enviar</a:t>
            </a:r>
            <a:r>
              <a:rPr dirty="0" spc="-35"/>
              <a:t> </a:t>
            </a:r>
            <a:r>
              <a:rPr dirty="0"/>
              <a:t>una</a:t>
            </a:r>
            <a:r>
              <a:rPr dirty="0" spc="-40"/>
              <a:t> </a:t>
            </a:r>
            <a:r>
              <a:rPr dirty="0"/>
              <a:t>notificació</a:t>
            </a:r>
            <a:r>
              <a:rPr dirty="0" spc="-35"/>
              <a:t> </a:t>
            </a:r>
            <a:r>
              <a:rPr dirty="0" spc="-10"/>
              <a:t>automàtica</a:t>
            </a:r>
            <a:r>
              <a:rPr dirty="0" spc="-40"/>
              <a:t> </a:t>
            </a:r>
            <a:r>
              <a:rPr dirty="0"/>
              <a:t>sobre</a:t>
            </a:r>
            <a:r>
              <a:rPr dirty="0" spc="-40"/>
              <a:t> </a:t>
            </a:r>
            <a:r>
              <a:rPr dirty="0"/>
              <a:t>una</a:t>
            </a:r>
            <a:r>
              <a:rPr dirty="0" spc="-35"/>
              <a:t> </a:t>
            </a:r>
            <a:r>
              <a:rPr dirty="0" spc="-10"/>
              <a:t>activitat:</a:t>
            </a:r>
          </a:p>
          <a:p>
            <a:pPr marL="12700" marR="5475605">
              <a:lnSpc>
                <a:spcPct val="181700"/>
              </a:lnSpc>
            </a:pP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dirty="0" spc="-3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Incloem</a:t>
            </a:r>
            <a:r>
              <a:rPr dirty="0" spc="-2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el</a:t>
            </a:r>
            <a:r>
              <a:rPr dirty="0" spc="-3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0000FF"/>
                </a:solidFill>
                <a:latin typeface="Arial MT"/>
                <a:cs typeface="Arial MT"/>
              </a:rPr>
              <a:t>servei</a:t>
            </a:r>
            <a:r>
              <a:rPr dirty="0" spc="50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include</a:t>
            </a:r>
            <a:r>
              <a:rPr dirty="0" spc="-8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0000FF"/>
                </a:solidFill>
                <a:latin typeface="Arial MT"/>
                <a:cs typeface="Arial MT"/>
              </a:rPr>
              <a:t>'servei_email.php';</a:t>
            </a: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dirty="0" spc="-5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Exemple</a:t>
            </a:r>
            <a:r>
              <a:rPr dirty="0" spc="-5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pc="-20" b="0">
                <a:solidFill>
                  <a:srgbClr val="0000FF"/>
                </a:solidFill>
                <a:latin typeface="Arial MT"/>
                <a:cs typeface="Arial MT"/>
              </a:rPr>
              <a:t>d'ús</a:t>
            </a: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pc="-10" b="0">
                <a:solidFill>
                  <a:srgbClr val="0000FF"/>
                </a:solidFill>
                <a:latin typeface="Arial MT"/>
                <a:cs typeface="Arial MT"/>
              </a:rPr>
              <a:t>$destinatari</a:t>
            </a:r>
            <a:r>
              <a:rPr dirty="0" spc="-1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dirty="0" spc="-10" b="0">
                <a:solidFill>
                  <a:srgbClr val="0000FF"/>
                </a:solidFill>
                <a:latin typeface="Arial MT"/>
                <a:cs typeface="Arial MT"/>
              </a:rPr>
              <a:t> "</a:t>
            </a:r>
            <a:r>
              <a:rPr dirty="0" u="heavy" spc="-10" b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usuari@example.com</a:t>
            </a:r>
            <a:r>
              <a:rPr dirty="0" spc="-10" b="0">
                <a:solidFill>
                  <a:srgbClr val="0000FF"/>
                </a:solidFill>
                <a:latin typeface="Arial MT"/>
                <a:cs typeface="Arial MT"/>
              </a:rPr>
              <a:t>";</a:t>
            </a: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pc="-10" b="0">
                <a:solidFill>
                  <a:srgbClr val="0000FF"/>
                </a:solidFill>
                <a:latin typeface="Arial MT"/>
                <a:cs typeface="Arial MT"/>
              </a:rPr>
              <a:t>$assumpte</a:t>
            </a:r>
            <a:r>
              <a:rPr dirty="0" spc="-4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dirty="0" spc="-4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"Nova</a:t>
            </a:r>
            <a:r>
              <a:rPr dirty="0" spc="-4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activitat</a:t>
            </a:r>
            <a:r>
              <a:rPr dirty="0" spc="-4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al</a:t>
            </a:r>
            <a:r>
              <a:rPr dirty="0" spc="-4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teu</a:t>
            </a:r>
            <a:r>
              <a:rPr dirty="0" spc="-4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0000FF"/>
                </a:solidFill>
                <a:latin typeface="Arial MT"/>
                <a:cs typeface="Arial MT"/>
              </a:rPr>
              <a:t>compte";</a:t>
            </a:r>
          </a:p>
          <a:p>
            <a:pPr marL="12700" marR="5080">
              <a:lnSpc>
                <a:spcPct val="114999"/>
              </a:lnSpc>
            </a:pPr>
            <a:r>
              <a:rPr dirty="0" spc="-10" b="0">
                <a:solidFill>
                  <a:srgbClr val="0000FF"/>
                </a:solidFill>
                <a:latin typeface="Arial MT"/>
                <a:cs typeface="Arial MT"/>
              </a:rPr>
              <a:t>$missatge</a:t>
            </a:r>
            <a:r>
              <a:rPr dirty="0" spc="-4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dirty="0" spc="-4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"Hola!</a:t>
            </a:r>
            <a:r>
              <a:rPr dirty="0" spc="-4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Hi</a:t>
            </a:r>
            <a:r>
              <a:rPr dirty="0" spc="-4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ha</a:t>
            </a:r>
            <a:r>
              <a:rPr dirty="0" spc="-4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hagut</a:t>
            </a:r>
            <a:r>
              <a:rPr dirty="0" spc="-4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una</a:t>
            </a:r>
            <a:r>
              <a:rPr dirty="0" spc="-4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nova</a:t>
            </a:r>
            <a:r>
              <a:rPr dirty="0" spc="-4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activitat</a:t>
            </a:r>
            <a:r>
              <a:rPr dirty="0" spc="-4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al</a:t>
            </a:r>
            <a:r>
              <a:rPr dirty="0" spc="-4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teu</a:t>
            </a:r>
            <a:r>
              <a:rPr dirty="0" spc="-4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compte.</a:t>
            </a:r>
            <a:r>
              <a:rPr dirty="0" spc="-4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Visita</a:t>
            </a:r>
            <a:r>
              <a:rPr dirty="0" spc="-4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0000FF"/>
                </a:solidFill>
                <a:latin typeface="Arial MT"/>
                <a:cs typeface="Arial MT"/>
              </a:rPr>
              <a:t>l'aplicació</a:t>
            </a:r>
            <a:r>
              <a:rPr dirty="0" spc="-4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per</a:t>
            </a:r>
            <a:r>
              <a:rPr dirty="0" spc="-4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dirty="0" spc="-4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pc="-25" b="0">
                <a:solidFill>
                  <a:srgbClr val="0000FF"/>
                </a:solidFill>
                <a:latin typeface="Arial MT"/>
                <a:cs typeface="Arial MT"/>
              </a:rPr>
              <a:t>més </a:t>
            </a:r>
            <a:r>
              <a:rPr dirty="0" spc="-10" b="0">
                <a:solidFill>
                  <a:srgbClr val="0000FF"/>
                </a:solidFill>
                <a:latin typeface="Arial MT"/>
                <a:cs typeface="Arial MT"/>
              </a:rPr>
              <a:t>informació.";</a:t>
            </a: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pc="-10" b="0">
                <a:solidFill>
                  <a:srgbClr val="0000FF"/>
                </a:solidFill>
                <a:latin typeface="Arial MT"/>
                <a:cs typeface="Arial MT"/>
              </a:rPr>
              <a:t>enviarEmail($destinatari,</a:t>
            </a:r>
            <a:r>
              <a:rPr dirty="0" spc="-3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0000FF"/>
                </a:solidFill>
                <a:latin typeface="Arial MT"/>
                <a:cs typeface="Arial MT"/>
              </a:rPr>
              <a:t>$assumpte,</a:t>
            </a:r>
            <a:r>
              <a:rPr dirty="0" spc="-3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0000FF"/>
                </a:solidFill>
                <a:latin typeface="Arial MT"/>
                <a:cs typeface="Arial MT"/>
              </a:rPr>
              <a:t>$missatge);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Serveis:</a:t>
            </a:r>
            <a:r>
              <a:rPr dirty="0" spc="-35"/>
              <a:t> </a:t>
            </a:r>
            <a:r>
              <a:rPr dirty="0"/>
              <a:t>Exemple</a:t>
            </a:r>
            <a:r>
              <a:rPr dirty="0" spc="-30"/>
              <a:t> </a:t>
            </a:r>
            <a:r>
              <a:rPr dirty="0" spc="-10"/>
              <a:t>pràctic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677784" cy="1983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Punts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clau: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servei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enviarEmail()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spc="-10">
                <a:latin typeface="Arial MT"/>
                <a:cs typeface="Arial MT"/>
              </a:rPr>
              <a:t>encapsula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funcionalitat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d’enviament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correus.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Pot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cridat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diferents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parts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l’aplicació,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evitant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duplicació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codi.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futur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decideix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canviar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implementació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l’enviament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correus,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només </a:t>
            </a:r>
            <a:r>
              <a:rPr dirty="0" sz="1500">
                <a:latin typeface="Arial MT"/>
                <a:cs typeface="Arial MT"/>
              </a:rPr>
              <a:t>caldrà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modificar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servei,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parts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fan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servir.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Llibreries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882890" cy="334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Què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spc="-20" b="1">
                <a:latin typeface="Arial"/>
                <a:cs typeface="Arial"/>
              </a:rPr>
              <a:t>són?</a:t>
            </a:r>
            <a:endParaRPr sz="1500">
              <a:latin typeface="Arial"/>
              <a:cs typeface="Arial"/>
            </a:endParaRPr>
          </a:p>
          <a:p>
            <a:pPr marL="469900" marR="508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col·lecció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genèriques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independents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poden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utilitzar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diverses </a:t>
            </a:r>
            <a:r>
              <a:rPr dirty="0" sz="1500">
                <a:latin typeface="Arial MT"/>
                <a:cs typeface="Arial MT"/>
              </a:rPr>
              <a:t>parts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projecte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fins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projectes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diferents.</a:t>
            </a:r>
            <a:endParaRPr sz="1500">
              <a:latin typeface="Arial MT"/>
              <a:cs typeface="Arial MT"/>
            </a:endParaRPr>
          </a:p>
          <a:p>
            <a:pPr marL="469900" marR="18161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llibreries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tenen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dependències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específiques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l'aplicació.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Estan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dissenyades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flexibles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reutilitzables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qualsevol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context.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 b="1">
                <a:latin typeface="Arial"/>
                <a:cs typeface="Arial"/>
              </a:rPr>
              <a:t>Quan</a:t>
            </a:r>
            <a:r>
              <a:rPr dirty="0" sz="1500" spc="3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utilitzar-</a:t>
            </a:r>
            <a:r>
              <a:rPr dirty="0" sz="1500" spc="-20" b="1">
                <a:latin typeface="Arial"/>
                <a:cs typeface="Arial"/>
              </a:rPr>
              <a:t>los?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Quan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necessites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implementar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funcionalitats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genèriques,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com: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 spc="-20">
                <a:latin typeface="Arial MT"/>
                <a:cs typeface="Arial MT"/>
              </a:rPr>
              <a:t>Validació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dades.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Càlculs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matemàtics.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 spc="-10">
                <a:latin typeface="Arial MT"/>
                <a:cs typeface="Arial MT"/>
              </a:rPr>
              <a:t>Manipulació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textos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dates.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Quan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funcionalitat </a:t>
            </a:r>
            <a:r>
              <a:rPr dirty="0" sz="1500" b="1">
                <a:latin typeface="Arial"/>
                <a:cs typeface="Arial"/>
              </a:rPr>
              <a:t>no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està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directament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lligada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a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la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lògica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negoci</a:t>
            </a:r>
            <a:r>
              <a:rPr dirty="0" sz="1500" spc="-5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l’aplicació.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Llibreries:</a:t>
            </a:r>
            <a:r>
              <a:rPr dirty="0" spc="-50"/>
              <a:t> </a:t>
            </a:r>
            <a:r>
              <a:rPr dirty="0"/>
              <a:t>Exemple</a:t>
            </a:r>
            <a:r>
              <a:rPr dirty="0" spc="-40"/>
              <a:t> </a:t>
            </a:r>
            <a:r>
              <a:rPr dirty="0" spc="-10"/>
              <a:t>pràctic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Llibreria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càlcul</a:t>
            </a:r>
            <a:r>
              <a:rPr dirty="0" spc="-20"/>
              <a:t> </a:t>
            </a:r>
            <a:r>
              <a:rPr dirty="0" spc="-25"/>
              <a:t>d’IVA</a:t>
            </a:r>
            <a:r>
              <a:rPr dirty="0" spc="-75"/>
              <a:t> </a:t>
            </a:r>
            <a:r>
              <a:rPr dirty="0"/>
              <a:t>i</a:t>
            </a:r>
            <a:r>
              <a:rPr dirty="0" spc="-20"/>
              <a:t> </a:t>
            </a:r>
            <a:r>
              <a:rPr dirty="0" spc="-10"/>
              <a:t>conversió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10"/>
              <a:t>moneda:</a:t>
            </a: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dirty="0" b="0">
                <a:latin typeface="Arial MT"/>
                <a:cs typeface="Arial MT"/>
              </a:rPr>
              <a:t>Context:</a:t>
            </a:r>
            <a:r>
              <a:rPr dirty="0" spc="-9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Necessitem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calcular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spc="-35" b="0">
                <a:latin typeface="Arial MT"/>
                <a:cs typeface="Arial MT"/>
              </a:rPr>
              <a:t>l'IVA</a:t>
            </a:r>
            <a:r>
              <a:rPr dirty="0" spc="-9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d'un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producte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i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convertir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preus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entre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diferents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monedes. </a:t>
            </a:r>
            <a:r>
              <a:rPr dirty="0" b="0">
                <a:latin typeface="Arial MT"/>
                <a:cs typeface="Arial MT"/>
              </a:rPr>
              <a:t>Aquestes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funcionalitats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són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genèriques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i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es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poden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utilitzar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en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diversos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projectes.</a:t>
            </a: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dirty="0" spc="-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0000FF"/>
                </a:solidFill>
                <a:latin typeface="Arial MT"/>
                <a:cs typeface="Arial MT"/>
              </a:rPr>
              <a:t>Llibreria:</a:t>
            </a:r>
            <a:r>
              <a:rPr dirty="0" spc="-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0000FF"/>
                </a:solidFill>
                <a:latin typeface="Arial MT"/>
                <a:cs typeface="Arial MT"/>
              </a:rPr>
              <a:t>utilitats.php</a:t>
            </a:r>
          </a:p>
          <a:p>
            <a:pPr marL="223520" marR="3745229" indent="-211454">
              <a:lnSpc>
                <a:spcPct val="114999"/>
              </a:lnSpc>
              <a:spcBef>
                <a:spcPts val="1200"/>
              </a:spcBef>
            </a:pP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function </a:t>
            </a:r>
            <a:r>
              <a:rPr dirty="0" spc="-20" b="0">
                <a:solidFill>
                  <a:srgbClr val="0000FF"/>
                </a:solidFill>
                <a:latin typeface="Arial MT"/>
                <a:cs typeface="Arial MT"/>
              </a:rPr>
              <a:t>calcularIVA($preu,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pc="-20" b="0">
                <a:solidFill>
                  <a:srgbClr val="0000FF"/>
                </a:solidFill>
                <a:latin typeface="Arial MT"/>
                <a:cs typeface="Arial MT"/>
              </a:rPr>
              <a:t>$percentatgeIVA)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pc="-50" b="0">
                <a:solidFill>
                  <a:srgbClr val="0000FF"/>
                </a:solidFill>
                <a:latin typeface="Arial MT"/>
                <a:cs typeface="Arial MT"/>
              </a:rPr>
              <a:t>{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return</a:t>
            </a:r>
            <a:r>
              <a:rPr dirty="0" spc="-1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$preu</a:t>
            </a:r>
            <a:r>
              <a:rPr dirty="0" spc="-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*</a:t>
            </a:r>
            <a:r>
              <a:rPr dirty="0" spc="-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pc="-25" b="0">
                <a:solidFill>
                  <a:srgbClr val="0000FF"/>
                </a:solidFill>
                <a:latin typeface="Arial MT"/>
                <a:cs typeface="Arial MT"/>
              </a:rPr>
              <a:t>($percentatgeIVA</a:t>
            </a:r>
            <a:r>
              <a:rPr dirty="0" spc="-9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/</a:t>
            </a:r>
            <a:r>
              <a:rPr dirty="0" spc="-1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pc="-20" b="0">
                <a:solidFill>
                  <a:srgbClr val="0000FF"/>
                </a:solidFill>
                <a:latin typeface="Arial MT"/>
                <a:cs typeface="Arial MT"/>
              </a:rPr>
              <a:t>100);</a:t>
            </a: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pc="-50" b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</a:p>
          <a:p>
            <a:pPr marL="223520" marR="3354704" indent="-211454">
              <a:lnSpc>
                <a:spcPct val="114999"/>
              </a:lnSpc>
              <a:spcBef>
                <a:spcPts val="1200"/>
              </a:spcBef>
            </a:pP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function</a:t>
            </a:r>
            <a:r>
              <a:rPr dirty="0" spc="-4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0000FF"/>
                </a:solidFill>
                <a:latin typeface="Arial MT"/>
                <a:cs typeface="Arial MT"/>
              </a:rPr>
              <a:t>convertirMoneda($preu,</a:t>
            </a:r>
            <a:r>
              <a:rPr dirty="0" spc="-3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0000FF"/>
                </a:solidFill>
                <a:latin typeface="Arial MT"/>
                <a:cs typeface="Arial MT"/>
              </a:rPr>
              <a:t>$taxaConversio)</a:t>
            </a:r>
            <a:r>
              <a:rPr dirty="0" spc="-3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pc="-50" b="0">
                <a:solidFill>
                  <a:srgbClr val="0000FF"/>
                </a:solidFill>
                <a:latin typeface="Arial MT"/>
                <a:cs typeface="Arial MT"/>
              </a:rPr>
              <a:t>{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return</a:t>
            </a:r>
            <a:r>
              <a:rPr dirty="0" spc="-5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$preu</a:t>
            </a:r>
            <a:r>
              <a:rPr dirty="0" spc="-50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0000FF"/>
                </a:solidFill>
                <a:latin typeface="Arial MT"/>
                <a:cs typeface="Arial MT"/>
              </a:rPr>
              <a:t>*</a:t>
            </a:r>
            <a:r>
              <a:rPr dirty="0" spc="-45" b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0000FF"/>
                </a:solidFill>
                <a:latin typeface="Arial MT"/>
                <a:cs typeface="Arial MT"/>
              </a:rPr>
              <a:t>$taxaConversio;</a:t>
            </a: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pc="-50" b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Introducció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Context</a:t>
            </a:r>
            <a:r>
              <a:rPr dirty="0" spc="-35"/>
              <a:t> </a:t>
            </a:r>
            <a:r>
              <a:rPr dirty="0"/>
              <a:t>i</a:t>
            </a:r>
            <a:r>
              <a:rPr dirty="0" spc="-30"/>
              <a:t> </a:t>
            </a:r>
            <a:r>
              <a:rPr dirty="0" spc="-10"/>
              <a:t>importància</a:t>
            </a: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dirty="0" b="0">
                <a:latin typeface="Arial MT"/>
                <a:cs typeface="Arial MT"/>
              </a:rPr>
              <a:t>El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desenvolupament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d’aplicacions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web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ha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evolucionat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cap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estructures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més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organitzades</a:t>
            </a:r>
            <a:r>
              <a:rPr dirty="0" spc="-50" b="0">
                <a:latin typeface="Arial MT"/>
                <a:cs typeface="Arial MT"/>
              </a:rPr>
              <a:t> i </a:t>
            </a:r>
            <a:r>
              <a:rPr dirty="0" spc="-10" b="0">
                <a:latin typeface="Arial MT"/>
                <a:cs typeface="Arial MT"/>
              </a:rPr>
              <a:t>escalables.</a:t>
            </a:r>
          </a:p>
          <a:p>
            <a:pPr marL="12700" marR="628650">
              <a:lnSpc>
                <a:spcPct val="114999"/>
              </a:lnSpc>
              <a:spcBef>
                <a:spcPts val="1200"/>
              </a:spcBef>
            </a:pPr>
            <a:r>
              <a:rPr dirty="0" b="0">
                <a:latin typeface="Arial MT"/>
                <a:cs typeface="Arial MT"/>
              </a:rPr>
              <a:t>A</a:t>
            </a:r>
            <a:r>
              <a:rPr dirty="0" spc="-10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mesura</a:t>
            </a:r>
            <a:r>
              <a:rPr dirty="0" spc="-6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que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els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projectes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creixen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en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complexitat,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separar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la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lògica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de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negoci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de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spc="-25" b="0">
                <a:latin typeface="Arial MT"/>
                <a:cs typeface="Arial MT"/>
              </a:rPr>
              <a:t>la </a:t>
            </a:r>
            <a:r>
              <a:rPr dirty="0" spc="-10" b="0">
                <a:latin typeface="Arial MT"/>
                <a:cs typeface="Arial MT"/>
              </a:rPr>
              <a:t>presentació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esdevé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fonamental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per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millorar:</a:t>
            </a: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pc="-10" b="0">
                <a:latin typeface="Arial MT"/>
                <a:cs typeface="Arial MT"/>
              </a:rPr>
              <a:t>Manteniments</a:t>
            </a: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pc="-10" b="0">
                <a:latin typeface="Arial MT"/>
                <a:cs typeface="Arial MT"/>
              </a:rPr>
              <a:t>Reutilització</a:t>
            </a: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pc="-10" b="0">
                <a:latin typeface="Arial MT"/>
                <a:cs typeface="Arial MT"/>
              </a:rPr>
              <a:t>Col·laboracions </a:t>
            </a:r>
            <a:r>
              <a:rPr dirty="0" b="0">
                <a:latin typeface="Arial MT"/>
                <a:cs typeface="Arial MT"/>
              </a:rPr>
              <a:t>entre</a:t>
            </a:r>
            <a:r>
              <a:rPr dirty="0" spc="-10" b="0">
                <a:latin typeface="Arial MT"/>
                <a:cs typeface="Arial MT"/>
              </a:rPr>
              <a:t> equips.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Llibreries:</a:t>
            </a:r>
            <a:r>
              <a:rPr dirty="0" spc="-50"/>
              <a:t> </a:t>
            </a:r>
            <a:r>
              <a:rPr dirty="0"/>
              <a:t>Exemple</a:t>
            </a:r>
            <a:r>
              <a:rPr dirty="0" spc="-40"/>
              <a:t> </a:t>
            </a:r>
            <a:r>
              <a:rPr dirty="0" spc="-10"/>
              <a:t>pràctic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4998720" cy="4128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Ús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en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l'aplicació::</a:t>
            </a:r>
            <a:endParaRPr sz="1500">
              <a:latin typeface="Arial"/>
              <a:cs typeface="Arial"/>
            </a:endParaRPr>
          </a:p>
          <a:p>
            <a:pPr marL="12700" marR="3234690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Incloem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la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llibreria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include</a:t>
            </a:r>
            <a:r>
              <a:rPr dirty="0" sz="1500" spc="-8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'utilitats.php';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Exemple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d'ús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$preu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100;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$percentatgeIVA</a:t>
            </a:r>
            <a:r>
              <a:rPr dirty="0" sz="1500" spc="-4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dirty="0" sz="1500" spc="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21;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$taxaConversio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1.1;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Càlcul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dirty="0" sz="1500" spc="-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l'IVA</a:t>
            </a:r>
            <a:endParaRPr sz="1500">
              <a:latin typeface="Arial MT"/>
              <a:cs typeface="Arial MT"/>
            </a:endParaRPr>
          </a:p>
          <a:p>
            <a:pPr marL="12700" marR="1290955">
              <a:lnSpc>
                <a:spcPct val="114999"/>
              </a:lnSpc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$iva = 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calcularIVA($preu,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$percentatgeIVA);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dirty="0" sz="1500" spc="-6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"IVA:</a:t>
            </a:r>
            <a:r>
              <a:rPr dirty="0" sz="1500" spc="-6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$iva</a:t>
            </a:r>
            <a:r>
              <a:rPr dirty="0" sz="1500" spc="-6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€\n";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Conversió</a:t>
            </a:r>
            <a:r>
              <a:rPr dirty="0" sz="1500" spc="-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dirty="0" sz="1500" spc="-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moneda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</a:pP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$preuConvertit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dirty="0" sz="1500" spc="-3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convertirMoneda($preu,</a:t>
            </a:r>
            <a:r>
              <a:rPr dirty="0" sz="1500" spc="-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$taxaConversio);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dirty="0" sz="15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"Preu</a:t>
            </a:r>
            <a:r>
              <a:rPr dirty="0" sz="15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en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altra</a:t>
            </a:r>
            <a:r>
              <a:rPr dirty="0" sz="15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000FF"/>
                </a:solidFill>
                <a:latin typeface="Arial MT"/>
                <a:cs typeface="Arial MT"/>
              </a:rPr>
              <a:t>moneda:</a:t>
            </a:r>
            <a:r>
              <a:rPr dirty="0" sz="1500" spc="-5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$preuConvertit</a:t>
            </a:r>
            <a:r>
              <a:rPr dirty="0" sz="1500" spc="-5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0000FF"/>
                </a:solidFill>
                <a:latin typeface="Arial MT"/>
                <a:cs typeface="Arial MT"/>
              </a:rPr>
              <a:t>€\n";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Llibreries:</a:t>
            </a:r>
            <a:r>
              <a:rPr dirty="0" spc="-50"/>
              <a:t> </a:t>
            </a:r>
            <a:r>
              <a:rPr dirty="0"/>
              <a:t>Exemple</a:t>
            </a:r>
            <a:r>
              <a:rPr dirty="0" spc="-40"/>
              <a:t> </a:t>
            </a:r>
            <a:r>
              <a:rPr dirty="0" spc="-10"/>
              <a:t>pràctic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5132070" cy="1195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Punts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clau: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són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totalment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independents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l'aplicació.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poden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reutilitzar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qualsevol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projecte.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Llibreries</a:t>
            </a:r>
            <a:r>
              <a:rPr dirty="0" spc="5"/>
              <a:t> </a:t>
            </a:r>
            <a:r>
              <a:rPr dirty="0"/>
              <a:t>vs</a:t>
            </a:r>
            <a:r>
              <a:rPr dirty="0" spc="5"/>
              <a:t> </a:t>
            </a:r>
            <a:r>
              <a:rPr dirty="0" spc="-10"/>
              <a:t>Serveis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12433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Arial"/>
                <a:cs typeface="Arial"/>
              </a:rPr>
              <a:t>Comparativa: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947737" y="1614487"/>
          <a:ext cx="7656195" cy="2831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8075"/>
                <a:gridCol w="2378075"/>
                <a:gridCol w="2813684"/>
              </a:tblGrid>
              <a:tr h="395605">
                <a:tc>
                  <a:txBody>
                    <a:bodyPr/>
                    <a:lstStyle/>
                    <a:p>
                      <a:pPr marL="6013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Característica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86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Llibreries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Serveis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Objectiu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54546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Funcions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genèriques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i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reutilitzables.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2203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Encapsular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lògica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específica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de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negoci.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Relació</a:t>
                      </a:r>
                      <a:r>
                        <a:rPr dirty="0" sz="14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amb</a:t>
                      </a:r>
                      <a:r>
                        <a:rPr dirty="0" sz="14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l'aplicació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Independents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de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l’aplicació.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4591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Estretament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relacionats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amb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l’aplicació.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Exemple</a:t>
                      </a:r>
                      <a:r>
                        <a:rPr dirty="0" sz="14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funcional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950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calcularIVA()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o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convertirMoneda().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5372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calcularTotalComanda()</a:t>
                      </a:r>
                      <a:r>
                        <a:rPr dirty="0" sz="14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per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diverses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parts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del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projecte.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Reutilització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Entre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diversos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projectes.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5283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Dins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del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mateix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projecte,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en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diversos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mòduls.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Introducció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Context</a:t>
            </a:r>
            <a:r>
              <a:rPr dirty="0" spc="-35"/>
              <a:t> </a:t>
            </a:r>
            <a:r>
              <a:rPr dirty="0"/>
              <a:t>i</a:t>
            </a:r>
            <a:r>
              <a:rPr dirty="0" spc="-30"/>
              <a:t> </a:t>
            </a:r>
            <a:r>
              <a:rPr dirty="0" spc="-10"/>
              <a:t>importància</a:t>
            </a: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dirty="0"/>
              <a:t>El</a:t>
            </a:r>
            <a:r>
              <a:rPr dirty="0" spc="-35"/>
              <a:t> </a:t>
            </a:r>
            <a:r>
              <a:rPr dirty="0"/>
              <a:t>patró</a:t>
            </a:r>
            <a:r>
              <a:rPr dirty="0" spc="-30"/>
              <a:t> </a:t>
            </a:r>
            <a:r>
              <a:rPr dirty="0"/>
              <a:t>MVC</a:t>
            </a:r>
            <a:r>
              <a:rPr dirty="0" spc="-30"/>
              <a:t> </a:t>
            </a:r>
            <a:r>
              <a:rPr dirty="0" spc="-10"/>
              <a:t>(Model-Vista-</a:t>
            </a:r>
            <a:r>
              <a:rPr dirty="0"/>
              <a:t>Controlador)</a:t>
            </a:r>
            <a:r>
              <a:rPr dirty="0" spc="-5"/>
              <a:t> </a:t>
            </a:r>
            <a:r>
              <a:rPr dirty="0" b="0">
                <a:latin typeface="Arial MT"/>
                <a:cs typeface="Arial MT"/>
              </a:rPr>
              <a:t>és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una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de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les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arquitectures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més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utilitzades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spc="-25" b="0">
                <a:latin typeface="Arial MT"/>
                <a:cs typeface="Arial MT"/>
              </a:rPr>
              <a:t>per </a:t>
            </a:r>
            <a:r>
              <a:rPr dirty="0" b="0">
                <a:latin typeface="Arial MT"/>
                <a:cs typeface="Arial MT"/>
              </a:rPr>
              <a:t>aconseguir</a:t>
            </a:r>
            <a:r>
              <a:rPr dirty="0" spc="-8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aquesta</a:t>
            </a:r>
            <a:r>
              <a:rPr dirty="0" spc="-8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separació.</a:t>
            </a:r>
          </a:p>
          <a:p>
            <a:pPr marL="12700" marR="580390">
              <a:lnSpc>
                <a:spcPct val="114999"/>
              </a:lnSpc>
              <a:spcBef>
                <a:spcPts val="1200"/>
              </a:spcBef>
            </a:pPr>
            <a:r>
              <a:rPr dirty="0" spc="-25" b="0">
                <a:latin typeface="Arial MT"/>
                <a:cs typeface="Arial MT"/>
              </a:rPr>
              <a:t>Tanmateix,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no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és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l’única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estratègia: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l’ús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de</a:t>
            </a:r>
            <a:r>
              <a:rPr dirty="0" spc="-5" b="0">
                <a:latin typeface="Arial MT"/>
                <a:cs typeface="Arial MT"/>
              </a:rPr>
              <a:t> </a:t>
            </a:r>
            <a:r>
              <a:rPr dirty="0"/>
              <a:t>serveis</a:t>
            </a:r>
            <a:r>
              <a:rPr dirty="0" spc="-40"/>
              <a:t> </a:t>
            </a:r>
            <a:r>
              <a:rPr dirty="0"/>
              <a:t>i</a:t>
            </a:r>
            <a:r>
              <a:rPr dirty="0" spc="-35"/>
              <a:t> </a:t>
            </a:r>
            <a:r>
              <a:rPr dirty="0"/>
              <a:t>llibreries</a:t>
            </a:r>
            <a:r>
              <a:rPr dirty="0" spc="-30"/>
              <a:t> </a:t>
            </a:r>
            <a:r>
              <a:rPr dirty="0" b="0">
                <a:latin typeface="Arial MT"/>
                <a:cs typeface="Arial MT"/>
              </a:rPr>
              <a:t>ofereix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mecanismes complementaris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que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poden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simplificar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i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organitzar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encara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més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el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codi.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Introducció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955280" cy="2772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Objectius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la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sessió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Comprendre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estructurar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aplicacions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PHP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utilitzant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patró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MVC.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Introduir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l’ús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serveis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llibreries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mecanismes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complementaris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separació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lògica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negoci.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15875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Aprendre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diferenciar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responsabilitats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cada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component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mecanisme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escriure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més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organitzat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reutilitzable.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Aplicar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exemples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pràctics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integren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aquestes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tècniques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escenaris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reals.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Introducció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1121230"/>
            <a:ext cx="7836534" cy="35610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Arial"/>
                <a:cs typeface="Arial"/>
              </a:rPr>
              <a:t>Conceptes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spc="-20" b="1">
                <a:latin typeface="Arial"/>
                <a:cs typeface="Arial"/>
              </a:rPr>
              <a:t>clau</a:t>
            </a:r>
            <a:endParaRPr sz="1500">
              <a:latin typeface="Arial"/>
              <a:cs typeface="Arial"/>
            </a:endParaRPr>
          </a:p>
          <a:p>
            <a:pPr marL="469900" marR="5080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Model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(M):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Gestiona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lògica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negoci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tractament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(interacció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bases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càlculs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aplicació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regles).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35687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Vista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(V):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S’encarrega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presentació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interacció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l’usuari (HTML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interfície).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238125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Controlador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(C):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Connecta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models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vistes.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Processa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sol·licituds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d’usuari,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gestiona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la </a:t>
            </a:r>
            <a:r>
              <a:rPr dirty="0" sz="1500">
                <a:latin typeface="Arial MT"/>
                <a:cs typeface="Arial MT"/>
              </a:rPr>
              <a:t>lògica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d’aplicació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decideix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quina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vista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mostrar.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900" marR="153035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 spc="-10">
                <a:latin typeface="Arial MT"/>
                <a:cs typeface="Arial MT"/>
              </a:rPr>
              <a:t>Separació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responsabilitats: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principi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fonamental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patró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MVC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mantenir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cada </a:t>
            </a:r>
            <a:r>
              <a:rPr dirty="0" sz="1500" spc="-10">
                <a:latin typeface="Arial MT"/>
                <a:cs typeface="Arial MT"/>
              </a:rPr>
              <a:t>component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enfocat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responsabilitat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específica,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millorant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l’organització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la </a:t>
            </a:r>
            <a:r>
              <a:rPr dirty="0" sz="1500" spc="-10">
                <a:latin typeface="Arial MT"/>
                <a:cs typeface="Arial MT"/>
              </a:rPr>
              <a:t>col·laboració.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Introducció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92630"/>
            <a:ext cx="7964170" cy="408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Arial"/>
                <a:cs typeface="Arial"/>
              </a:rPr>
              <a:t>Conceptes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spc="-20" b="1">
                <a:latin typeface="Arial"/>
                <a:cs typeface="Arial"/>
              </a:rPr>
              <a:t>clau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Serveis:</a:t>
            </a:r>
            <a:endParaRPr sz="1500">
              <a:latin typeface="Arial MT"/>
              <a:cs typeface="Arial MT"/>
            </a:endParaRPr>
          </a:p>
          <a:p>
            <a:pPr lvl="1" marL="927100" marR="79502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 spc="-10">
                <a:latin typeface="Arial MT"/>
                <a:cs typeface="Arial MT"/>
              </a:rPr>
              <a:t>Encapsulen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lògica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específica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negoci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utilitzada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diversos </a:t>
            </a:r>
            <a:r>
              <a:rPr dirty="0" sz="1500">
                <a:latin typeface="Arial MT"/>
                <a:cs typeface="Arial MT"/>
              </a:rPr>
              <a:t>components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dins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mateix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projecte.</a:t>
            </a:r>
            <a:endParaRPr sz="1500">
              <a:latin typeface="Arial MT"/>
              <a:cs typeface="Arial MT"/>
            </a:endParaRPr>
          </a:p>
          <a:p>
            <a:pPr lvl="1" marL="927100" marR="11430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relacionen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estretament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necessitats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l'aplicació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ajuden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estructurar </a:t>
            </a:r>
            <a:r>
              <a:rPr dirty="0" sz="1500">
                <a:latin typeface="Arial MT"/>
                <a:cs typeface="Arial MT"/>
              </a:rPr>
              <a:t>funcionalitats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complexes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manera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modular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reutilitzable.</a:t>
            </a:r>
            <a:endParaRPr sz="1500">
              <a:latin typeface="Arial MT"/>
              <a:cs typeface="Arial MT"/>
            </a:endParaRPr>
          </a:p>
          <a:p>
            <a:pPr lvl="1" marL="927100" marR="508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 spc="-10">
                <a:latin typeface="Arial MT"/>
                <a:cs typeface="Arial MT"/>
              </a:rPr>
              <a:t>Exemples: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calcular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total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d’una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comanda,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gestionar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notificacions,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enviar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correus </a:t>
            </a:r>
            <a:r>
              <a:rPr dirty="0" sz="1500">
                <a:latin typeface="Arial MT"/>
                <a:cs typeface="Arial MT"/>
              </a:rPr>
              <a:t>electrònics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diferents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mòduls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l'aplicació.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Llibreries:</a:t>
            </a:r>
            <a:endParaRPr sz="1500">
              <a:latin typeface="Arial MT"/>
              <a:cs typeface="Arial MT"/>
            </a:endParaRPr>
          </a:p>
          <a:p>
            <a:pPr lvl="1" marL="927100" marR="546735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Agrupen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genèriques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independents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l'aplicació,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pensades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ser </a:t>
            </a:r>
            <a:r>
              <a:rPr dirty="0" sz="1500">
                <a:latin typeface="Arial MT"/>
                <a:cs typeface="Arial MT"/>
              </a:rPr>
              <a:t>reutilitzades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diversos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projectes.</a:t>
            </a:r>
            <a:endParaRPr sz="1500">
              <a:latin typeface="Arial MT"/>
              <a:cs typeface="Arial MT"/>
            </a:endParaRPr>
          </a:p>
          <a:p>
            <a:pPr lvl="1" marL="927100" marR="16891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 spc="-10">
                <a:latin typeface="Arial MT"/>
                <a:cs typeface="Arial MT"/>
              </a:rPr>
              <a:t>Proporcionen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eines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utilitàries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poden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usades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diferents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contextos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sense dependre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lògica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específica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projecte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concret.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 spc="-10">
                <a:latin typeface="Arial MT"/>
                <a:cs typeface="Arial MT"/>
              </a:rPr>
              <a:t>Exemples: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validació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formularis,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tractament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d’arxius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càlcul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d'IVA.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98900"/>
            <a:ext cx="7625715" cy="6019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dirty="0" spc="-10"/>
              <a:t> </a:t>
            </a:r>
            <a:r>
              <a:rPr dirty="0"/>
              <a:t>MVC:</a:t>
            </a:r>
            <a:r>
              <a:rPr dirty="0" spc="-10"/>
              <a:t> </a:t>
            </a:r>
            <a:r>
              <a:rPr dirty="0"/>
              <a:t>Components</a:t>
            </a:r>
            <a:r>
              <a:rPr dirty="0" spc="-5"/>
              <a:t> </a:t>
            </a:r>
            <a:r>
              <a:rPr dirty="0"/>
              <a:t>i</a:t>
            </a:r>
            <a:r>
              <a:rPr dirty="0" spc="-210"/>
              <a:t> </a:t>
            </a:r>
            <a:r>
              <a:rPr dirty="0" spc="-10"/>
              <a:t>Aplicació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664030"/>
            <a:ext cx="7908925" cy="434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Model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spc="-20" b="1">
                <a:latin typeface="Arial"/>
                <a:cs typeface="Arial"/>
              </a:rPr>
              <a:t>(M):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Responsabilitats</a:t>
            </a:r>
            <a:r>
              <a:rPr dirty="0" sz="1500" spc="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principals: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Gestionar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l'aplicació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lògica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negoci.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 spc="-10">
                <a:latin typeface="Arial MT"/>
                <a:cs typeface="Arial MT"/>
              </a:rPr>
              <a:t>Accedir,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manipular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guardar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fonts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d'emmagatzematge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(bases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dades).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Aplicar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regles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restriccions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pròpies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l’aplicació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(validacions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càlculs).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Característiques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clau: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interactua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directament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l’usuari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genera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interfícies.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 spc="-10">
                <a:latin typeface="Arial MT"/>
                <a:cs typeface="Arial MT"/>
              </a:rPr>
              <a:t>Proporciona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controlador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(arrays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objectes).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reutilitzable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independent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controlador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vista.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Exemples:</a:t>
            </a:r>
            <a:endParaRPr sz="1500">
              <a:latin typeface="Arial MT"/>
              <a:cs typeface="Arial MT"/>
            </a:endParaRPr>
          </a:p>
          <a:p>
            <a:pPr lvl="1" marL="927100" marR="915035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Recuperar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dades: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Obtenir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llista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productes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50">
                <a:latin typeface="Arial MT"/>
                <a:cs typeface="Arial MT"/>
              </a:rPr>
              <a:t> i </a:t>
            </a:r>
            <a:r>
              <a:rPr dirty="0" sz="1500" spc="-10">
                <a:latin typeface="Arial MT"/>
                <a:cs typeface="Arial MT"/>
              </a:rPr>
              <a:t>retornar-</a:t>
            </a:r>
            <a:r>
              <a:rPr dirty="0" sz="1500">
                <a:latin typeface="Arial MT"/>
                <a:cs typeface="Arial MT"/>
              </a:rPr>
              <a:t>los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controlador.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Guardar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dades: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Emmagatzemar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d’una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comanda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dades.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Aplicar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regles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negoci: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Determinar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té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dret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descompte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específic.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Patró</a:t>
            </a:r>
            <a:r>
              <a:rPr dirty="0" spc="-10"/>
              <a:t> </a:t>
            </a:r>
            <a:r>
              <a:rPr dirty="0"/>
              <a:t>MVC:</a:t>
            </a:r>
            <a:r>
              <a:rPr dirty="0" spc="-10"/>
              <a:t> </a:t>
            </a:r>
            <a:r>
              <a:rPr dirty="0"/>
              <a:t>Components</a:t>
            </a:r>
            <a:r>
              <a:rPr dirty="0" spc="-5"/>
              <a:t> </a:t>
            </a:r>
            <a:r>
              <a:rPr dirty="0"/>
              <a:t>i</a:t>
            </a:r>
            <a:r>
              <a:rPr dirty="0" spc="-210"/>
              <a:t> </a:t>
            </a:r>
            <a:r>
              <a:rPr dirty="0" spc="-10"/>
              <a:t>Aplicació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814309" cy="3823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Vista</a:t>
            </a:r>
            <a:r>
              <a:rPr dirty="0" sz="1500" spc="-80" b="1">
                <a:latin typeface="Arial"/>
                <a:cs typeface="Arial"/>
              </a:rPr>
              <a:t> </a:t>
            </a:r>
            <a:r>
              <a:rPr dirty="0" sz="1500" spc="-20" b="1">
                <a:latin typeface="Arial"/>
                <a:cs typeface="Arial"/>
              </a:rPr>
              <a:t>(V):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Responsabilitats</a:t>
            </a:r>
            <a:r>
              <a:rPr dirty="0" sz="1500" spc="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principals: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Presentar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l’usuari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manera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clara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atractiva.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Mostrar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provenen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(generalment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través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controlador).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Acceptar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interaccions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bàsiques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l’usuari,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clics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omplir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formularis.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Característiques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clau: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vista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conté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lògica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negoci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interacciona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directament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model.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Pot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incloure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plantilles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dinàmiques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integrar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HTML.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Exemples: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Llistat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Mostrar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taula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llista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d’usuaris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productes.</a:t>
            </a:r>
            <a:endParaRPr sz="1500">
              <a:latin typeface="Arial MT"/>
              <a:cs typeface="Arial MT"/>
            </a:endParaRPr>
          </a:p>
          <a:p>
            <a:pPr lvl="1" marL="927100" marR="508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Missatges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d’error: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Mostrar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missatge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formulari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vàlid"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dades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poden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processar.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Mecanismes de separació de la lògica de negoci (Sense POO)</dc:title>
  <dcterms:created xsi:type="dcterms:W3CDTF">2025-01-20T21:54:17Z</dcterms:created>
  <dcterms:modified xsi:type="dcterms:W3CDTF">2025-01-20T21:54:17Z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2025-01-20T00:00:00Z</vt:filetime>
  </property>
  <property fmtid="{D5CDD505-2E9C-101B-9397-08002B2CF9AE}" pid="3" name="Creator">
    <vt:lpwstr>Google</vt:lpwstr>
  </property>
  <property fmtid="{D5CDD505-2E9C-101B-9397-08002B2CF9AE}" pid="4" name="LastSaved">
    <vt:filetime>2025-01-20T00:00:00Z</vt:filetime>
  </property>
</Properties>
</file>