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2189" y="98900"/>
            <a:ext cx="7419620" cy="6075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900" y="967814"/>
            <a:ext cx="7920355" cy="282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068830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Constants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6289"/>
            <a:ext cx="7861934" cy="20281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Arial"/>
                <a:cs typeface="Arial"/>
              </a:rPr>
              <a:t>Què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és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una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constant?</a:t>
            </a:r>
            <a:endParaRPr sz="20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22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constant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identificador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(nom)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simple.</a:t>
            </a:r>
            <a:endParaRPr sz="1500">
              <a:latin typeface="Arial MT"/>
              <a:cs typeface="Arial MT"/>
            </a:endParaRPr>
          </a:p>
          <a:p>
            <a:pPr marL="469900" marR="5080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diferència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variables,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constants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immutables.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seu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s'estableix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una </a:t>
            </a:r>
            <a:r>
              <a:rPr dirty="0" sz="1500">
                <a:latin typeface="Arial MT"/>
                <a:cs typeface="Arial MT"/>
              </a:rPr>
              <a:t>sola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vegada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roman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constant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llarg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codi.</a:t>
            </a:r>
            <a:endParaRPr sz="1500">
              <a:latin typeface="Arial MT"/>
              <a:cs typeface="Arial MT"/>
            </a:endParaRPr>
          </a:p>
          <a:p>
            <a:pPr marL="469900" marR="57785" indent="-34417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constant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vàlid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comença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b="1">
                <a:latin typeface="Arial"/>
                <a:cs typeface="Arial"/>
              </a:rPr>
              <a:t>amb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una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lletra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o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un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guió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baix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(cap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signe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abans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constant).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diferència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variables,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constants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automàticament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globals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l'script.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4725" y="3421809"/>
            <a:ext cx="4262120" cy="136842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2000" b="1">
                <a:latin typeface="Arial"/>
                <a:cs typeface="Arial"/>
              </a:rPr>
              <a:t>Com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es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declara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una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constant?</a:t>
            </a:r>
            <a:endParaRPr sz="2000">
              <a:latin typeface="Arial"/>
              <a:cs typeface="Arial"/>
            </a:endParaRPr>
          </a:p>
          <a:p>
            <a:pPr marL="469265" indent="-374015">
              <a:lnSpc>
                <a:spcPct val="100000"/>
              </a:lnSpc>
              <a:spcBef>
                <a:spcPts val="1555"/>
              </a:spcBef>
              <a:buSzPct val="122580"/>
              <a:buFont typeface="Arial MT"/>
              <a:buChar char="●"/>
              <a:tabLst>
                <a:tab pos="469265" algn="l"/>
              </a:tabLst>
            </a:pPr>
            <a:r>
              <a:rPr dirty="0" sz="1550">
                <a:solidFill>
                  <a:srgbClr val="1155CC"/>
                </a:solidFill>
                <a:latin typeface="Courier New"/>
                <a:cs typeface="Courier New"/>
              </a:rPr>
              <a:t>define("PI",</a:t>
            </a:r>
            <a:r>
              <a:rPr dirty="0" sz="1550" spc="-60">
                <a:solidFill>
                  <a:srgbClr val="1155CC"/>
                </a:solidFill>
                <a:latin typeface="Courier New"/>
                <a:cs typeface="Courier New"/>
              </a:rPr>
              <a:t> </a:t>
            </a:r>
            <a:r>
              <a:rPr dirty="0" sz="1550" spc="-10">
                <a:solidFill>
                  <a:srgbClr val="1155CC"/>
                </a:solidFill>
                <a:latin typeface="Courier New"/>
                <a:cs typeface="Courier New"/>
              </a:rPr>
              <a:t>3.14159);</a:t>
            </a:r>
            <a:endParaRPr sz="1550">
              <a:latin typeface="Courier New"/>
              <a:cs typeface="Courier New"/>
            </a:endParaRPr>
          </a:p>
          <a:p>
            <a:pPr marL="469265" indent="-374015">
              <a:lnSpc>
                <a:spcPct val="100000"/>
              </a:lnSpc>
              <a:spcBef>
                <a:spcPts val="1560"/>
              </a:spcBef>
              <a:buSzPct val="122580"/>
              <a:buFont typeface="Arial MT"/>
              <a:buChar char="●"/>
              <a:tabLst>
                <a:tab pos="469265" algn="l"/>
              </a:tabLst>
            </a:pPr>
            <a:r>
              <a:rPr dirty="0" sz="1550">
                <a:solidFill>
                  <a:srgbClr val="1155CC"/>
                </a:solidFill>
                <a:latin typeface="Courier New"/>
                <a:cs typeface="Courier New"/>
              </a:rPr>
              <a:t>define("NOM_EMPRESA",</a:t>
            </a:r>
            <a:r>
              <a:rPr dirty="0" sz="1550" spc="-114">
                <a:solidFill>
                  <a:srgbClr val="1155CC"/>
                </a:solidFill>
                <a:latin typeface="Courier New"/>
                <a:cs typeface="Courier New"/>
              </a:rPr>
              <a:t> </a:t>
            </a:r>
            <a:r>
              <a:rPr dirty="0" sz="1550" spc="-10">
                <a:solidFill>
                  <a:srgbClr val="1155CC"/>
                </a:solidFill>
                <a:latin typeface="Courier New"/>
                <a:cs typeface="Courier New"/>
              </a:rPr>
              <a:t>"Accent");</a:t>
            </a:r>
            <a:endParaRPr sz="15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015489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Operadors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4070985" cy="360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comprovació:</a:t>
            </a:r>
            <a:endParaRPr sz="1500">
              <a:latin typeface="Arial MT"/>
              <a:cs typeface="Arial MT"/>
            </a:endParaRPr>
          </a:p>
          <a:p>
            <a:pPr marL="813435" marR="95504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is_float(1.25);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true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is_integer(3.4);//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false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is_numeric("3g.45");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false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numèriques: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"abs(-</a:t>
            </a:r>
            <a:r>
              <a:rPr dirty="0" sz="1500">
                <a:latin typeface="Arial MT"/>
                <a:cs typeface="Arial MT"/>
              </a:rPr>
              <a:t>15)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10">
                <a:latin typeface="Arial MT"/>
                <a:cs typeface="Arial MT"/>
              </a:rPr>
              <a:t> abs(-</a:t>
            </a:r>
            <a:r>
              <a:rPr dirty="0" sz="1500">
                <a:latin typeface="Arial MT"/>
                <a:cs typeface="Arial MT"/>
              </a:rPr>
              <a:t>15)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'&lt;br&gt;';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"pow(2,</a:t>
            </a:r>
            <a:r>
              <a:rPr dirty="0" sz="1500" spc="3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pow(2,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'&lt;br&gt;';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"sqrt(16)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sqrt(16)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'&lt;br&gt;';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"max(2,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max(2,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'&lt;br&gt;';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"min(2,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min(2,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'&lt;br&gt;';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"round(2.4)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round(2.4)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'&lt;br&gt;';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"round(2.6)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round(2.6)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'&lt;br&gt;';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7675" y="2686475"/>
            <a:ext cx="1228724" cy="19430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9737" rIns="0" bIns="0" rtlCol="0" vert="horz">
            <a:spAutoFit/>
          </a:bodyPr>
          <a:lstStyle/>
          <a:p>
            <a:pPr marL="901700">
              <a:lnSpc>
                <a:spcPct val="100000"/>
              </a:lnSpc>
              <a:spcBef>
                <a:spcPts val="130"/>
              </a:spcBef>
            </a:pPr>
            <a:r>
              <a:rPr dirty="0"/>
              <a:t>Cas</a:t>
            </a:r>
            <a:r>
              <a:rPr dirty="0" spc="25"/>
              <a:t> </a:t>
            </a:r>
            <a:r>
              <a:rPr dirty="0"/>
              <a:t>pràctic</a:t>
            </a:r>
            <a:r>
              <a:rPr dirty="0" spc="35"/>
              <a:t> </a:t>
            </a:r>
            <a:r>
              <a:rPr dirty="0"/>
              <a:t>2</a:t>
            </a:r>
            <a:r>
              <a:rPr dirty="0" spc="35"/>
              <a:t> </a:t>
            </a:r>
            <a:r>
              <a:rPr dirty="0"/>
              <a:t>-</a:t>
            </a:r>
            <a:r>
              <a:rPr dirty="0" spc="35"/>
              <a:t> </a:t>
            </a:r>
            <a:r>
              <a:rPr dirty="0"/>
              <a:t>Càlcul</a:t>
            </a:r>
            <a:r>
              <a:rPr dirty="0" spc="35"/>
              <a:t> </a:t>
            </a:r>
            <a:r>
              <a:rPr dirty="0"/>
              <a:t>amb</a:t>
            </a:r>
            <a:r>
              <a:rPr dirty="0" spc="35"/>
              <a:t> </a:t>
            </a:r>
            <a:r>
              <a:rPr dirty="0" spc="-10"/>
              <a:t>operadors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7814"/>
            <a:ext cx="7795895" cy="2827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 b="1">
                <a:latin typeface="Arial"/>
                <a:cs typeface="Arial"/>
              </a:rPr>
              <a:t>Objectiu: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1700">
                <a:latin typeface="Arial MT"/>
                <a:cs typeface="Arial MT"/>
              </a:rPr>
              <a:t>Realitzar</a:t>
            </a:r>
            <a:r>
              <a:rPr dirty="0" sz="1700" spc="-8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càlculs</a:t>
            </a:r>
            <a:r>
              <a:rPr dirty="0" sz="1700" spc="-8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utilitzant</a:t>
            </a:r>
            <a:r>
              <a:rPr dirty="0" sz="1700" spc="-8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operadors</a:t>
            </a:r>
            <a:r>
              <a:rPr dirty="0" sz="1700" spc="-8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matemàtics.</a:t>
            </a:r>
            <a:endParaRPr sz="17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700" b="1">
                <a:latin typeface="Arial"/>
                <a:cs typeface="Arial"/>
              </a:rPr>
              <a:t>Instruccions: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>
                <a:latin typeface="Arial MT"/>
                <a:cs typeface="Arial MT"/>
              </a:rPr>
              <a:t>Declara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dues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variables,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$a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amb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valor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15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$b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amb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valor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4.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Realitza </a:t>
            </a:r>
            <a:r>
              <a:rPr dirty="0" sz="1700">
                <a:latin typeface="Arial MT"/>
                <a:cs typeface="Arial MT"/>
              </a:rPr>
              <a:t>els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càlculs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següents: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1505"/>
              </a:spcBef>
              <a:buChar char="●"/>
              <a:tabLst>
                <a:tab pos="469265" algn="l"/>
              </a:tabLst>
            </a:pPr>
            <a:r>
              <a:rPr dirty="0" sz="1700" spc="-10">
                <a:latin typeface="Arial MT"/>
                <a:cs typeface="Arial MT"/>
              </a:rPr>
              <a:t>Multiplica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per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b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guarda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el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resultat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en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una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nova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variable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c.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</a:tabLst>
            </a:pPr>
            <a:r>
              <a:rPr dirty="0" sz="1700" spc="-10">
                <a:latin typeface="Arial MT"/>
                <a:cs typeface="Arial MT"/>
              </a:rPr>
              <a:t>Incrementa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</a:t>
            </a:r>
            <a:r>
              <a:rPr dirty="0" sz="1700" spc="-2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en</a:t>
            </a:r>
            <a:r>
              <a:rPr dirty="0" sz="1700" spc="-20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2.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</a:tabLst>
            </a:pPr>
            <a:r>
              <a:rPr dirty="0" sz="1700">
                <a:latin typeface="Arial MT"/>
                <a:cs typeface="Arial MT"/>
              </a:rPr>
              <a:t>Divideix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per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b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guarda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el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resultat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30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d.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9"/>
              </a:spcBef>
              <a:buChar char="●"/>
              <a:tabLst>
                <a:tab pos="469265" algn="l"/>
              </a:tabLst>
            </a:pPr>
            <a:r>
              <a:rPr dirty="0" sz="1700">
                <a:latin typeface="Arial MT"/>
                <a:cs typeface="Arial MT"/>
              </a:rPr>
              <a:t>Mostra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el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valor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final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de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d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comprova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si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és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major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o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igual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10.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56180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Arrays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5772785" cy="375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Arrays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indexats: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40">
                <a:latin typeface="Arial MT"/>
                <a:cs typeface="Arial MT"/>
              </a:rPr>
              <a:t>Tenen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índex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numèrics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comencen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zero.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Create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array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$fruits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["Banana",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"Apple",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"Orange"];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$fruits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array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("Banana",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"Apple",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"Orange");</a:t>
            </a:r>
            <a:endParaRPr sz="1500">
              <a:latin typeface="Arial MT"/>
              <a:cs typeface="Arial MT"/>
            </a:endParaRPr>
          </a:p>
          <a:p>
            <a:pPr marL="813435" marR="265684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Print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whole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'&lt;pre&gt;'; var_dump($fruits);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print_r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'&lt;/pre&gt;';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Set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index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$fruits[0]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"Peach";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Get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index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$fruits[1];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element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5821" y="98900"/>
            <a:ext cx="2531110" cy="601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Arrays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415412" y="678279"/>
            <a:ext cx="5069205" cy="4433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Arrays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indexats: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10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Append</a:t>
            </a:r>
            <a:r>
              <a:rPr dirty="0" sz="1500" spc="-6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$fruits[]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'Peach';</a:t>
            </a:r>
            <a:endParaRPr sz="1500">
              <a:latin typeface="Arial MT"/>
              <a:cs typeface="Arial MT"/>
            </a:endParaRPr>
          </a:p>
          <a:p>
            <a:pPr marL="813435" marR="1793239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Print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length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count($fruits);</a:t>
            </a:r>
            <a:endParaRPr sz="1500">
              <a:latin typeface="Arial MT"/>
              <a:cs typeface="Arial MT"/>
            </a:endParaRPr>
          </a:p>
          <a:p>
            <a:pPr marL="813435" marR="111633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10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Add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at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end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dirty="0" sz="1500" spc="-10">
                <a:latin typeface="Arial MT"/>
                <a:cs typeface="Arial MT"/>
              </a:rPr>
              <a:t>array_push($fruits,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'Foo');</a:t>
            </a:r>
            <a:endParaRPr sz="1500">
              <a:latin typeface="Arial MT"/>
              <a:cs typeface="Arial MT"/>
            </a:endParaRPr>
          </a:p>
          <a:p>
            <a:pPr marL="813435" marR="51308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Remove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from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end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dirty="0" sz="1500" spc="-10">
                <a:latin typeface="Arial MT"/>
                <a:cs typeface="Arial MT"/>
              </a:rPr>
              <a:t>array_pop($fruits);</a:t>
            </a:r>
            <a:endParaRPr sz="1500">
              <a:latin typeface="Arial MT"/>
              <a:cs typeface="Arial MT"/>
            </a:endParaRPr>
          </a:p>
          <a:p>
            <a:pPr marL="813435" marR="607695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10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Add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at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beginning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2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dirty="0" sz="1500" spc="-10">
                <a:latin typeface="Arial MT"/>
                <a:cs typeface="Arial MT"/>
              </a:rPr>
              <a:t>array_unshift($fruits,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'Apple');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500">
              <a:latin typeface="Arial MT"/>
              <a:cs typeface="Arial MT"/>
            </a:endParaRPr>
          </a:p>
          <a:p>
            <a:pPr marL="813435" marR="5080">
              <a:lnSpc>
                <a:spcPct val="114999"/>
              </a:lnSpc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Remove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from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beginning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dirty="0" sz="1500" spc="-10">
                <a:latin typeface="Arial MT"/>
                <a:cs typeface="Arial MT"/>
              </a:rPr>
              <a:t>array_shift($fruits);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56180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Arrays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6111240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Arrays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associatius: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40">
                <a:latin typeface="Arial MT"/>
                <a:cs typeface="Arial MT"/>
              </a:rPr>
              <a:t>Tenen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índexs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tipus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string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clau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única</a:t>
            </a:r>
            <a:endParaRPr sz="1500">
              <a:latin typeface="Arial MT"/>
              <a:cs typeface="Arial MT"/>
            </a:endParaRPr>
          </a:p>
          <a:p>
            <a:pPr marL="866140" marR="3886835" indent="-5334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$person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[ </a:t>
            </a:r>
            <a:r>
              <a:rPr dirty="0" sz="1500">
                <a:latin typeface="Arial MT"/>
                <a:cs typeface="Arial MT"/>
              </a:rPr>
              <a:t>'name'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=&gt;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30">
                <a:latin typeface="Arial MT"/>
                <a:cs typeface="Arial MT"/>
              </a:rPr>
              <a:t>'Toni',</a:t>
            </a:r>
            <a:endParaRPr sz="1500">
              <a:latin typeface="Arial MT"/>
              <a:cs typeface="Arial MT"/>
            </a:endParaRPr>
          </a:p>
          <a:p>
            <a:pPr marL="866140" marR="3474720">
              <a:lnSpc>
                <a:spcPct val="114999"/>
              </a:lnSpc>
            </a:pPr>
            <a:r>
              <a:rPr dirty="0" sz="1500" spc="-10">
                <a:latin typeface="Arial MT"/>
                <a:cs typeface="Arial MT"/>
              </a:rPr>
              <a:t>'surname'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=&gt;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'Costa', </a:t>
            </a:r>
            <a:r>
              <a:rPr dirty="0" sz="1500">
                <a:latin typeface="Arial MT"/>
                <a:cs typeface="Arial MT"/>
              </a:rPr>
              <a:t>'age'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=&gt;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30,</a:t>
            </a:r>
            <a:endParaRPr sz="1500">
              <a:latin typeface="Arial MT"/>
              <a:cs typeface="Arial MT"/>
            </a:endParaRPr>
          </a:p>
          <a:p>
            <a:pPr marL="86614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'hobbies'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=&gt;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['Tennis',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'Video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Games'],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 spc="-25">
                <a:latin typeface="Arial MT"/>
                <a:cs typeface="Arial MT"/>
              </a:rPr>
              <a:t>];</a:t>
            </a:r>
            <a:endParaRPr sz="1500">
              <a:latin typeface="Arial MT"/>
              <a:cs typeface="Arial MT"/>
            </a:endParaRPr>
          </a:p>
          <a:p>
            <a:pPr marL="813435" marR="3429635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Get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134F5C"/>
                </a:solidFill>
                <a:latin typeface="Arial MT"/>
                <a:cs typeface="Arial MT"/>
              </a:rPr>
              <a:t>key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$person['name'];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Set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dirty="0" sz="1500" spc="-3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dirty="0" sz="1500" spc="-3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134F5C"/>
                </a:solidFill>
                <a:latin typeface="Arial MT"/>
                <a:cs typeface="Arial MT"/>
              </a:rPr>
              <a:t>key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$person['channel']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'TravelMedia';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dirty="0" sz="1500" spc="-45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Modify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dirty="0" sz="1500" spc="-4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dirty="0" sz="1500" spc="-25">
                <a:solidFill>
                  <a:srgbClr val="134F5C"/>
                </a:solidFill>
                <a:latin typeface="Arial MT"/>
                <a:cs typeface="Arial MT"/>
              </a:rPr>
              <a:t>key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$person['channel']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'TraversyMedia';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56180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Arrays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452310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Arrays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multidimensionals: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40">
                <a:latin typeface="Arial MT"/>
                <a:cs typeface="Arial MT"/>
              </a:rPr>
              <a:t>Tenen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arrays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8999" y="1404440"/>
            <a:ext cx="2070735" cy="228600"/>
          </a:xfrm>
          <a:prstGeom prst="rect">
            <a:avLst/>
          </a:prstGeom>
          <a:solidFill>
            <a:srgbClr val="F4F1F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>
                <a:solidFill>
                  <a:srgbClr val="EE9900"/>
                </a:solidFill>
                <a:latin typeface="Courier New"/>
                <a:cs typeface="Courier New"/>
              </a:rPr>
              <a:t>$personas</a:t>
            </a:r>
            <a:r>
              <a:rPr dirty="0" sz="1500" spc="-20">
                <a:solidFill>
                  <a:srgbClr val="EE990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500" spc="-2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0077AA"/>
                </a:solidFill>
                <a:latin typeface="Courier New"/>
                <a:cs typeface="Courier New"/>
              </a:rPr>
              <a:t>array</a:t>
            </a:r>
            <a:r>
              <a:rPr dirty="0" sz="1500" spc="-1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28999" y="1819730"/>
            <a:ext cx="5030470" cy="228600"/>
          </a:xfrm>
          <a:prstGeom prst="rect">
            <a:avLst/>
          </a:prstGeom>
          <a:solidFill>
            <a:srgbClr val="F4F1F0"/>
          </a:solidFill>
        </p:spPr>
        <p:txBody>
          <a:bodyPr wrap="square" lIns="0" tIns="0" rIns="0" bIns="0" rtlCol="0" vert="horz">
            <a:spAutoFit/>
          </a:bodyPr>
          <a:lstStyle/>
          <a:p>
            <a:pPr marL="457200">
              <a:lnSpc>
                <a:spcPts val="1739"/>
              </a:lnSpc>
            </a:pPr>
            <a:r>
              <a:rPr dirty="0" sz="1500">
                <a:solidFill>
                  <a:srgbClr val="0077AA"/>
                </a:solidFill>
                <a:latin typeface="Courier New"/>
                <a:cs typeface="Courier New"/>
              </a:rPr>
              <a:t>array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500">
                <a:solidFill>
                  <a:srgbClr val="669900"/>
                </a:solidFill>
                <a:latin typeface="Courier New"/>
                <a:cs typeface="Courier New"/>
              </a:rPr>
              <a:t>"Nombre"</a:t>
            </a:r>
            <a:r>
              <a:rPr dirty="0" sz="1500" spc="-25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9A6E39"/>
                </a:solidFill>
                <a:latin typeface="Courier New"/>
                <a:cs typeface="Courier New"/>
              </a:rPr>
              <a:t>=&gt;</a:t>
            </a:r>
            <a:r>
              <a:rPr dirty="0" sz="1500" spc="-25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669900"/>
                </a:solidFill>
                <a:latin typeface="Courier New"/>
                <a:cs typeface="Courier New"/>
              </a:rPr>
              <a:t>"Juan"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dirty="0" sz="150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669900"/>
                </a:solidFill>
                <a:latin typeface="Courier New"/>
                <a:cs typeface="Courier New"/>
              </a:rPr>
              <a:t>"Edad"</a:t>
            </a:r>
            <a:r>
              <a:rPr dirty="0" sz="1500" spc="-25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9A6E39"/>
                </a:solidFill>
                <a:latin typeface="Courier New"/>
                <a:cs typeface="Courier New"/>
              </a:rPr>
              <a:t>=&gt;</a:t>
            </a:r>
            <a:r>
              <a:rPr dirty="0" sz="1500" spc="-2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500" spc="-20">
                <a:solidFill>
                  <a:srgbClr val="990055"/>
                </a:solidFill>
                <a:latin typeface="Courier New"/>
                <a:cs typeface="Courier New"/>
              </a:rPr>
              <a:t>25</a:t>
            </a:r>
            <a:r>
              <a:rPr dirty="0" sz="1500" spc="-20">
                <a:solidFill>
                  <a:srgbClr val="999999"/>
                </a:solidFill>
                <a:latin typeface="Courier New"/>
                <a:cs typeface="Courier New"/>
              </a:rPr>
              <a:t>),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28999" y="2235019"/>
            <a:ext cx="5043170" cy="228600"/>
          </a:xfrm>
          <a:prstGeom prst="rect">
            <a:avLst/>
          </a:prstGeom>
          <a:solidFill>
            <a:srgbClr val="F4F1F0"/>
          </a:solidFill>
        </p:spPr>
        <p:txBody>
          <a:bodyPr wrap="square" lIns="0" tIns="0" rIns="0" bIns="0" rtlCol="0" vert="horz">
            <a:spAutoFit/>
          </a:bodyPr>
          <a:lstStyle/>
          <a:p>
            <a:pPr marL="457200">
              <a:lnSpc>
                <a:spcPts val="1739"/>
              </a:lnSpc>
            </a:pPr>
            <a:r>
              <a:rPr dirty="0" sz="1500">
                <a:solidFill>
                  <a:srgbClr val="0077AA"/>
                </a:solidFill>
                <a:latin typeface="Courier New"/>
                <a:cs typeface="Courier New"/>
              </a:rPr>
              <a:t>array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500">
                <a:solidFill>
                  <a:srgbClr val="669900"/>
                </a:solidFill>
                <a:latin typeface="Courier New"/>
                <a:cs typeface="Courier New"/>
              </a:rPr>
              <a:t>"Nombre"</a:t>
            </a:r>
            <a:r>
              <a:rPr dirty="0" sz="1500" spc="-35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9A6E39"/>
                </a:solidFill>
                <a:latin typeface="Courier New"/>
                <a:cs typeface="Courier New"/>
              </a:rPr>
              <a:t>=&gt;</a:t>
            </a:r>
            <a:r>
              <a:rPr dirty="0" sz="1500" spc="-25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669900"/>
                </a:solidFill>
                <a:latin typeface="Courier New"/>
                <a:cs typeface="Courier New"/>
              </a:rPr>
              <a:t>"María"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dirty="0" sz="1500" spc="-2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669900"/>
                </a:solidFill>
                <a:latin typeface="Courier New"/>
                <a:cs typeface="Courier New"/>
              </a:rPr>
              <a:t>"Edad"</a:t>
            </a:r>
            <a:r>
              <a:rPr dirty="0" sz="1500" spc="-25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9A6E39"/>
                </a:solidFill>
                <a:latin typeface="Courier New"/>
                <a:cs typeface="Courier New"/>
              </a:rPr>
              <a:t>=&gt;</a:t>
            </a:r>
            <a:r>
              <a:rPr dirty="0" sz="1500" spc="-2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500" spc="-25">
                <a:solidFill>
                  <a:srgbClr val="990055"/>
                </a:solidFill>
                <a:latin typeface="Courier New"/>
                <a:cs typeface="Courier New"/>
              </a:rPr>
              <a:t>30</a:t>
            </a:r>
            <a:r>
              <a:rPr dirty="0" sz="1500" spc="-25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686199" y="2650309"/>
            <a:ext cx="172085" cy="167640"/>
          </a:xfrm>
          <a:custGeom>
            <a:avLst/>
            <a:gdLst/>
            <a:ahLst/>
            <a:cxnLst/>
            <a:rect l="l" t="t" r="r" b="b"/>
            <a:pathLst>
              <a:path w="172085" h="167639">
                <a:moveTo>
                  <a:pt x="171477" y="167639"/>
                </a:moveTo>
                <a:lnTo>
                  <a:pt x="0" y="167639"/>
                </a:lnTo>
                <a:lnTo>
                  <a:pt x="0" y="0"/>
                </a:lnTo>
                <a:lnTo>
                  <a:pt x="171477" y="0"/>
                </a:lnTo>
                <a:lnTo>
                  <a:pt x="171477" y="167639"/>
                </a:lnTo>
                <a:close/>
              </a:path>
            </a:pathLst>
          </a:custGeom>
          <a:solidFill>
            <a:srgbClr val="F4F1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15437" y="2632021"/>
            <a:ext cx="2039620" cy="655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635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100">
              <a:latin typeface="Courier New"/>
              <a:cs typeface="Courier New"/>
            </a:endParaRPr>
          </a:p>
          <a:p>
            <a:pPr marL="356235" indent="-343535">
              <a:lnSpc>
                <a:spcPct val="100000"/>
              </a:lnSpc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Accés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modificació: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28999" y="3469459"/>
            <a:ext cx="6059170" cy="228600"/>
          </a:xfrm>
          <a:prstGeom prst="rect">
            <a:avLst/>
          </a:prstGeom>
          <a:solidFill>
            <a:srgbClr val="F4F1F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500" spc="-35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EE9900"/>
                </a:solidFill>
                <a:latin typeface="Courier New"/>
                <a:cs typeface="Courier New"/>
              </a:rPr>
              <a:t>$personas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dirty="0" sz="1500">
                <a:solidFill>
                  <a:srgbClr val="990055"/>
                </a:solidFill>
                <a:latin typeface="Courier New"/>
                <a:cs typeface="Courier New"/>
              </a:rPr>
              <a:t>0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][</a:t>
            </a:r>
            <a:r>
              <a:rPr dirty="0" sz="1500">
                <a:solidFill>
                  <a:srgbClr val="669900"/>
                </a:solidFill>
                <a:latin typeface="Courier New"/>
                <a:cs typeface="Courier New"/>
              </a:rPr>
              <a:t>"Nombre"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];</a:t>
            </a:r>
            <a:r>
              <a:rPr dirty="0" sz="1500" spc="-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708090"/>
                </a:solidFill>
                <a:latin typeface="Courier New"/>
                <a:cs typeface="Courier New"/>
              </a:rPr>
              <a:t>//</a:t>
            </a:r>
            <a:r>
              <a:rPr dirty="0" sz="1500" spc="-4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708090"/>
                </a:solidFill>
                <a:latin typeface="Courier New"/>
                <a:cs typeface="Courier New"/>
              </a:rPr>
              <a:t>Això</a:t>
            </a:r>
            <a:r>
              <a:rPr dirty="0" sz="1500" spc="-35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708090"/>
                </a:solidFill>
                <a:latin typeface="Courier New"/>
                <a:cs typeface="Courier New"/>
              </a:rPr>
              <a:t>imprimirà</a:t>
            </a:r>
            <a:r>
              <a:rPr dirty="0" sz="1500" spc="-35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708090"/>
                </a:solidFill>
                <a:latin typeface="Courier New"/>
                <a:cs typeface="Courier New"/>
              </a:rPr>
              <a:t>"Juan"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28999" y="3884749"/>
            <a:ext cx="6173470" cy="228600"/>
          </a:xfrm>
          <a:prstGeom prst="rect">
            <a:avLst/>
          </a:prstGeom>
          <a:solidFill>
            <a:srgbClr val="F4F1F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>
                <a:solidFill>
                  <a:srgbClr val="EE9900"/>
                </a:solidFill>
                <a:latin typeface="Courier New"/>
                <a:cs typeface="Courier New"/>
              </a:rPr>
              <a:t>$personas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dirty="0" sz="1500">
                <a:solidFill>
                  <a:srgbClr val="990055"/>
                </a:solidFill>
                <a:latin typeface="Courier New"/>
                <a:cs typeface="Courier New"/>
              </a:rPr>
              <a:t>1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][</a:t>
            </a:r>
            <a:r>
              <a:rPr dirty="0" sz="1500">
                <a:solidFill>
                  <a:srgbClr val="669900"/>
                </a:solidFill>
                <a:latin typeface="Courier New"/>
                <a:cs typeface="Courier New"/>
              </a:rPr>
              <a:t>"Edad"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]</a:t>
            </a:r>
            <a:r>
              <a:rPr dirty="0" sz="1500" spc="-3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500" spc="-2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990055"/>
                </a:solidFill>
                <a:latin typeface="Courier New"/>
                <a:cs typeface="Courier New"/>
              </a:rPr>
              <a:t>35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dirty="0" sz="150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708090"/>
                </a:solidFill>
                <a:latin typeface="Courier New"/>
                <a:cs typeface="Courier New"/>
              </a:rPr>
              <a:t>//</a:t>
            </a:r>
            <a:r>
              <a:rPr dirty="0" sz="1500" spc="-25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708090"/>
                </a:solidFill>
                <a:latin typeface="Courier New"/>
                <a:cs typeface="Courier New"/>
              </a:rPr>
              <a:t>Modifica</a:t>
            </a:r>
            <a:r>
              <a:rPr dirty="0" sz="1500" spc="-25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708090"/>
                </a:solidFill>
                <a:latin typeface="Courier New"/>
                <a:cs typeface="Courier New"/>
              </a:rPr>
              <a:t>l’edat</a:t>
            </a:r>
            <a:r>
              <a:rPr dirty="0" sz="1500" spc="-25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708090"/>
                </a:solidFill>
                <a:latin typeface="Courier New"/>
                <a:cs typeface="Courier New"/>
              </a:rPr>
              <a:t>de</a:t>
            </a:r>
            <a:r>
              <a:rPr dirty="0" sz="1500" spc="-25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dirty="0" sz="1500" spc="-10">
                <a:solidFill>
                  <a:srgbClr val="708090"/>
                </a:solidFill>
                <a:latin typeface="Courier New"/>
                <a:cs typeface="Courier New"/>
              </a:rPr>
              <a:t>María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28999" y="4300039"/>
            <a:ext cx="5373370" cy="228600"/>
          </a:xfrm>
          <a:prstGeom prst="rect">
            <a:avLst/>
          </a:prstGeom>
          <a:solidFill>
            <a:srgbClr val="F4F1F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50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500" spc="-35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EE9900"/>
                </a:solidFill>
                <a:latin typeface="Courier New"/>
                <a:cs typeface="Courier New"/>
              </a:rPr>
              <a:t>$personas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dirty="0" sz="1500">
                <a:solidFill>
                  <a:srgbClr val="990055"/>
                </a:solidFill>
                <a:latin typeface="Courier New"/>
                <a:cs typeface="Courier New"/>
              </a:rPr>
              <a:t>1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][</a:t>
            </a:r>
            <a:r>
              <a:rPr dirty="0" sz="1500">
                <a:solidFill>
                  <a:srgbClr val="669900"/>
                </a:solidFill>
                <a:latin typeface="Courier New"/>
                <a:cs typeface="Courier New"/>
              </a:rPr>
              <a:t>"Edad"</a:t>
            </a:r>
            <a:r>
              <a:rPr dirty="0" sz="1500">
                <a:solidFill>
                  <a:srgbClr val="999999"/>
                </a:solidFill>
                <a:latin typeface="Courier New"/>
                <a:cs typeface="Courier New"/>
              </a:rPr>
              <a:t>];</a:t>
            </a:r>
            <a:r>
              <a:rPr dirty="0" sz="1500" spc="-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708090"/>
                </a:solidFill>
                <a:latin typeface="Courier New"/>
                <a:cs typeface="Courier New"/>
              </a:rPr>
              <a:t>//</a:t>
            </a:r>
            <a:r>
              <a:rPr dirty="0" sz="1500" spc="-35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708090"/>
                </a:solidFill>
                <a:latin typeface="Courier New"/>
                <a:cs typeface="Courier New"/>
              </a:rPr>
              <a:t>Això</a:t>
            </a:r>
            <a:r>
              <a:rPr dirty="0" sz="1500" spc="-35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dirty="0" sz="1500">
                <a:solidFill>
                  <a:srgbClr val="708090"/>
                </a:solidFill>
                <a:latin typeface="Courier New"/>
                <a:cs typeface="Courier New"/>
              </a:rPr>
              <a:t>imprimirà</a:t>
            </a:r>
            <a:r>
              <a:rPr dirty="0" sz="1500" spc="-3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dirty="0" sz="1500" spc="-25">
                <a:solidFill>
                  <a:srgbClr val="708090"/>
                </a:solidFill>
                <a:latin typeface="Courier New"/>
                <a:cs typeface="Courier New"/>
              </a:rPr>
              <a:t>35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9737" rIns="0" bIns="0" rtlCol="0" vert="horz">
            <a:spAutoFit/>
          </a:bodyPr>
          <a:lstStyle/>
          <a:p>
            <a:pPr marL="428625">
              <a:lnSpc>
                <a:spcPct val="100000"/>
              </a:lnSpc>
              <a:spcBef>
                <a:spcPts val="130"/>
              </a:spcBef>
            </a:pPr>
            <a:r>
              <a:rPr dirty="0"/>
              <a:t>Cas</a:t>
            </a:r>
            <a:r>
              <a:rPr dirty="0" spc="50"/>
              <a:t> </a:t>
            </a:r>
            <a:r>
              <a:rPr dirty="0"/>
              <a:t>pràctic</a:t>
            </a:r>
            <a:r>
              <a:rPr dirty="0" spc="55"/>
              <a:t> </a:t>
            </a:r>
            <a:r>
              <a:rPr dirty="0"/>
              <a:t>3</a:t>
            </a:r>
            <a:r>
              <a:rPr dirty="0" spc="50"/>
              <a:t> </a:t>
            </a:r>
            <a:r>
              <a:rPr dirty="0"/>
              <a:t>-</a:t>
            </a:r>
            <a:r>
              <a:rPr dirty="0" spc="-110"/>
              <a:t> </a:t>
            </a:r>
            <a:r>
              <a:rPr dirty="0"/>
              <a:t>Arrays</a:t>
            </a:r>
            <a:r>
              <a:rPr dirty="0" spc="55"/>
              <a:t> </a:t>
            </a:r>
            <a:r>
              <a:rPr dirty="0"/>
              <a:t>indexats</a:t>
            </a:r>
            <a:r>
              <a:rPr dirty="0" spc="55"/>
              <a:t> </a:t>
            </a:r>
            <a:r>
              <a:rPr dirty="0"/>
              <a:t>i</a:t>
            </a:r>
            <a:r>
              <a:rPr dirty="0" spc="50"/>
              <a:t> </a:t>
            </a:r>
            <a:r>
              <a:rPr dirty="0" spc="-10"/>
              <a:t>associatius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Objectiu:</a:t>
            </a: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pc="-10" b="0">
                <a:latin typeface="Arial MT"/>
                <a:cs typeface="Arial MT"/>
              </a:rPr>
              <a:t>Treballar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amb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arrays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funcions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d'array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bàsiques.</a:t>
            </a: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/>
              <a:t>Instruccions:</a:t>
            </a:r>
            <a:r>
              <a:rPr dirty="0" spc="-70"/>
              <a:t> </a:t>
            </a:r>
            <a:r>
              <a:rPr dirty="0" b="0">
                <a:latin typeface="Arial MT"/>
                <a:cs typeface="Arial MT"/>
              </a:rPr>
              <a:t>Declara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un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array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anomenat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fruites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amb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els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valors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"Poma",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"Plàtan"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spc="-50" b="0">
                <a:latin typeface="Arial MT"/>
                <a:cs typeface="Arial MT"/>
              </a:rPr>
              <a:t>i </a:t>
            </a:r>
            <a:r>
              <a:rPr dirty="0" b="0">
                <a:latin typeface="Arial MT"/>
                <a:cs typeface="Arial MT"/>
              </a:rPr>
              <a:t>"Cirera".</a:t>
            </a:r>
            <a:r>
              <a:rPr dirty="0" spc="-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Realitza</a:t>
            </a:r>
            <a:r>
              <a:rPr dirty="0" spc="-6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les</a:t>
            </a:r>
            <a:r>
              <a:rPr dirty="0" spc="-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següents</a:t>
            </a:r>
            <a:r>
              <a:rPr dirty="0" spc="-6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operacions:</a:t>
            </a:r>
          </a:p>
          <a:p>
            <a:pPr marL="469265" indent="-358775">
              <a:lnSpc>
                <a:spcPct val="100000"/>
              </a:lnSpc>
              <a:spcBef>
                <a:spcPts val="1505"/>
              </a:spcBef>
              <a:buChar char="●"/>
              <a:tabLst>
                <a:tab pos="469265" algn="l"/>
              </a:tabLst>
            </a:pPr>
            <a:r>
              <a:rPr dirty="0" b="0">
                <a:latin typeface="Arial MT"/>
                <a:cs typeface="Arial MT"/>
              </a:rPr>
              <a:t>Afegeix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"Mango"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al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final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l’array.</a:t>
            </a: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</a:tabLst>
            </a:pPr>
            <a:r>
              <a:rPr dirty="0" b="0">
                <a:latin typeface="Arial MT"/>
                <a:cs typeface="Arial MT"/>
              </a:rPr>
              <a:t>Afegeix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"Raïm"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al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principi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l'array.</a:t>
            </a: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</a:tabLst>
            </a:pPr>
            <a:r>
              <a:rPr dirty="0" b="0">
                <a:latin typeface="Arial MT"/>
                <a:cs typeface="Arial MT"/>
              </a:rPr>
              <a:t>Elimina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l'últim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element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l'array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després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del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primer.</a:t>
            </a:r>
          </a:p>
          <a:p>
            <a:pPr marL="469265" indent="-358775">
              <a:lnSpc>
                <a:spcPct val="100000"/>
              </a:lnSpc>
              <a:spcBef>
                <a:spcPts val="309"/>
              </a:spcBef>
              <a:buChar char="●"/>
              <a:tabLst>
                <a:tab pos="469265" algn="l"/>
              </a:tabLst>
            </a:pPr>
            <a:r>
              <a:rPr dirty="0" b="0">
                <a:latin typeface="Arial MT"/>
                <a:cs typeface="Arial MT"/>
              </a:rPr>
              <a:t>Mostra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la</a:t>
            </a:r>
            <a:r>
              <a:rPr dirty="0" spc="-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quantitat</a:t>
            </a:r>
            <a:r>
              <a:rPr dirty="0" spc="-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d'elements</a:t>
            </a:r>
            <a:r>
              <a:rPr dirty="0" spc="-7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</a:t>
            </a:r>
            <a:r>
              <a:rPr dirty="0" spc="-6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l'array.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02205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Strings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6289"/>
            <a:ext cx="7628890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Strings</a:t>
            </a:r>
            <a:endParaRPr sz="20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22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cometes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dobles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simples.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cadenes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cometes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dobles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realitzen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accions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sobre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especials.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2637" y="2900499"/>
            <a:ext cx="7206615" cy="55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marR="5080" indent="-344170">
              <a:lnSpc>
                <a:spcPct val="114999"/>
              </a:lnSpc>
              <a:spcBef>
                <a:spcPts val="100"/>
              </a:spcBef>
              <a:buChar char="○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cadenes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cometes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simples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aquestes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accions,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cadena </a:t>
            </a:r>
            <a:r>
              <a:rPr dirty="0" sz="1500">
                <a:latin typeface="Arial MT"/>
                <a:cs typeface="Arial MT"/>
              </a:rPr>
              <a:t>tal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estava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escrita,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variable.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112" y="2103500"/>
            <a:ext cx="1371599" cy="5333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112" y="3684837"/>
            <a:ext cx="1819274" cy="6000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37512" y="3889637"/>
            <a:ext cx="1142999" cy="152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02205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Strings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7388859" cy="3650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té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conjunt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integrades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permeten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modificar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strings.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lvl="1" marL="813435" marR="513080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strtoupper()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strtolower()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retornen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majúscules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i </a:t>
            </a:r>
            <a:r>
              <a:rPr dirty="0" sz="1500">
                <a:latin typeface="Arial MT"/>
                <a:cs typeface="Arial MT"/>
              </a:rPr>
              <a:t>minúscules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respectivament: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55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4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dirty="0" sz="1150" spc="-15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813435">
              <a:lnSpc>
                <a:spcPct val="100000"/>
              </a:lnSpc>
            </a:pP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150" spc="-12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DD4A68"/>
                </a:solidFill>
                <a:latin typeface="Courier New"/>
                <a:cs typeface="Courier New"/>
              </a:rPr>
              <a:t>strtoupper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r>
              <a:rPr dirty="0" sz="1150" spc="-9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150" spc="-114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DD4A68"/>
                </a:solidFill>
                <a:latin typeface="Courier New"/>
                <a:cs typeface="Courier New"/>
              </a:rPr>
              <a:t>strtolower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Courier New"/>
              <a:cs typeface="Courier New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strrev()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inverteix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cadena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813435" marR="4850130">
              <a:lnSpc>
                <a:spcPct val="100000"/>
              </a:lnSpc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55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4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dirty="0" sz="1150" spc="-15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150" spc="-9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DD4A68"/>
                </a:solidFill>
                <a:latin typeface="Courier New"/>
                <a:cs typeface="Courier New"/>
              </a:rPr>
              <a:t>strrev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50">
              <a:latin typeface="Courier New"/>
              <a:cs typeface="Courier New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 spc="-10">
                <a:latin typeface="Arial MT"/>
                <a:cs typeface="Arial MT"/>
              </a:rPr>
              <a:t>str_replace()substitueix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alguns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cadena.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55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4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dirty="0" sz="1150" spc="-15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813435">
              <a:lnSpc>
                <a:spcPct val="100000"/>
              </a:lnSpc>
              <a:spcBef>
                <a:spcPts val="204"/>
              </a:spcBef>
            </a:pP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150" spc="-114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20">
                <a:solidFill>
                  <a:srgbClr val="DD4A68"/>
                </a:solidFill>
                <a:latin typeface="Courier New"/>
                <a:cs typeface="Courier New"/>
              </a:rPr>
              <a:t>str_replace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150" spc="-20">
                <a:solidFill>
                  <a:srgbClr val="669900"/>
                </a:solidFill>
                <a:latin typeface="Courier New"/>
                <a:cs typeface="Courier New"/>
              </a:rPr>
              <a:t>"World"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dirty="0" sz="1150" spc="-7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69900"/>
                </a:solidFill>
                <a:latin typeface="Courier New"/>
                <a:cs typeface="Courier New"/>
              </a:rPr>
              <a:t>"Dolly"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dirty="0" sz="1150" spc="-6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 spc="-2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02205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Strings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7399020" cy="34944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concatenar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combinar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dues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cadenes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diverses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maneres.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l’operador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5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3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"Hello"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813435">
              <a:lnSpc>
                <a:spcPct val="100000"/>
              </a:lnSpc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$y</a:t>
            </a:r>
            <a:r>
              <a:rPr dirty="0" sz="1150" spc="-5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3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"World"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813435" marR="5458460">
              <a:lnSpc>
                <a:spcPct val="100000"/>
              </a:lnSpc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$z</a:t>
            </a:r>
            <a:r>
              <a:rPr dirty="0" sz="1150" spc="-35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35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5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 b="1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dirty="0" sz="1150" spc="-25" b="1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DD4A68"/>
                </a:solidFill>
                <a:latin typeface="Courier New"/>
                <a:cs typeface="Courier New"/>
              </a:rPr>
              <a:t>$y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150" spc="-9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DD4A68"/>
                </a:solidFill>
                <a:latin typeface="Courier New"/>
                <a:cs typeface="Courier New"/>
              </a:rPr>
              <a:t>$z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50">
              <a:latin typeface="Courier New"/>
              <a:cs typeface="Courier New"/>
            </a:endParaRPr>
          </a:p>
          <a:p>
            <a:pPr marL="813435" marR="5080">
              <a:lnSpc>
                <a:spcPct val="100000"/>
              </a:lnSpc>
            </a:pP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El</a:t>
            </a:r>
            <a:r>
              <a:rPr dirty="0" sz="1150" spc="-4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resultat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de</a:t>
            </a:r>
            <a:r>
              <a:rPr dirty="0" sz="1150" spc="-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l'exemple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anterior</a:t>
            </a:r>
            <a:r>
              <a:rPr dirty="0" sz="1150" spc="-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és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HelloWorld,</a:t>
            </a:r>
            <a:r>
              <a:rPr dirty="0" sz="1150" spc="-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sense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espai</a:t>
            </a:r>
            <a:r>
              <a:rPr dirty="0" sz="1150" spc="-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entre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les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dues 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paraules.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50">
              <a:latin typeface="Courier New"/>
              <a:cs typeface="Courier New"/>
            </a:endParaRPr>
          </a:p>
          <a:p>
            <a:pPr lvl="1" marL="813435" indent="-344170">
              <a:lnSpc>
                <a:spcPct val="100000"/>
              </a:lnSpc>
              <a:spcBef>
                <a:spcPts val="5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Afegint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d’espai: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1210"/>
              </a:spcBef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5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3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"Hello"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813435">
              <a:lnSpc>
                <a:spcPct val="100000"/>
              </a:lnSpc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$y</a:t>
            </a:r>
            <a:r>
              <a:rPr dirty="0" sz="1150" spc="-5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3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"World"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  <a:p>
            <a:pPr marL="813435" marR="4946015">
              <a:lnSpc>
                <a:spcPct val="100000"/>
              </a:lnSpc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$z</a:t>
            </a:r>
            <a:r>
              <a:rPr dirty="0" sz="1150" spc="-5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3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45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dirty="0" sz="1150" spc="-35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69900"/>
                </a:solidFill>
                <a:latin typeface="Courier New"/>
                <a:cs typeface="Courier New"/>
              </a:rPr>
              <a:t>"</a:t>
            </a:r>
            <a:r>
              <a:rPr dirty="0" sz="1150" spc="-5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69900"/>
                </a:solidFill>
                <a:latin typeface="Courier New"/>
                <a:cs typeface="Courier New"/>
              </a:rPr>
              <a:t>"</a:t>
            </a:r>
            <a:r>
              <a:rPr dirty="0" sz="1150" spc="-6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dirty="0" sz="1150" spc="-3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DD4A68"/>
                </a:solidFill>
                <a:latin typeface="Courier New"/>
                <a:cs typeface="Courier New"/>
              </a:rPr>
              <a:t>$y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150" spc="-9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DD4A68"/>
                </a:solidFill>
                <a:latin typeface="Courier New"/>
                <a:cs typeface="Courier New"/>
              </a:rPr>
              <a:t>$z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02205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Strings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7661909" cy="290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poden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tallar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rang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caràcters: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buChar char="○"/>
              <a:tabLst>
                <a:tab pos="813435" algn="l"/>
              </a:tabLst>
            </a:pPr>
            <a:r>
              <a:rPr dirty="0" sz="1500" spc="-10">
                <a:latin typeface="Arial MT"/>
                <a:cs typeface="Arial MT"/>
              </a:rPr>
              <a:t>Especificant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inicial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nombre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volen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mostrar.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813435" marR="4949825">
              <a:lnSpc>
                <a:spcPct val="100000"/>
              </a:lnSpc>
              <a:spcBef>
                <a:spcPts val="5"/>
              </a:spcBef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55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4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dirty="0" sz="1150" spc="-15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150" spc="-12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DD4A68"/>
                </a:solidFill>
                <a:latin typeface="Courier New"/>
                <a:cs typeface="Courier New"/>
              </a:rPr>
              <a:t>substr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dirty="0" sz="1150" spc="-6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0055"/>
                </a:solidFill>
                <a:latin typeface="Courier New"/>
                <a:cs typeface="Courier New"/>
              </a:rPr>
              <a:t>6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dirty="0" sz="1150" spc="-6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990055"/>
                </a:solidFill>
                <a:latin typeface="Courier New"/>
                <a:cs typeface="Courier New"/>
              </a:rPr>
              <a:t>5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150">
              <a:latin typeface="Courier New"/>
              <a:cs typeface="Courier New"/>
            </a:endParaRPr>
          </a:p>
          <a:p>
            <a:pPr marL="813435">
              <a:lnSpc>
                <a:spcPct val="100000"/>
              </a:lnSpc>
              <a:spcBef>
                <a:spcPts val="1200"/>
              </a:spcBef>
            </a:pP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Comença</a:t>
            </a:r>
            <a:r>
              <a:rPr dirty="0" sz="1150" spc="-3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el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tall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al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caràcter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6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i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talla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5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posicions</a:t>
            </a:r>
            <a:r>
              <a:rPr dirty="0" sz="1150" spc="-2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99999"/>
                </a:solidFill>
                <a:latin typeface="Courier New"/>
                <a:cs typeface="Courier New"/>
              </a:rPr>
              <a:t>més</a:t>
            </a:r>
            <a:r>
              <a:rPr dirty="0" sz="1150" spc="-15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tard.</a:t>
            </a:r>
            <a:endParaRPr sz="1150">
              <a:latin typeface="Courier New"/>
              <a:cs typeface="Courier New"/>
            </a:endParaRPr>
          </a:p>
          <a:p>
            <a:pPr marL="813435">
              <a:lnSpc>
                <a:spcPct val="100000"/>
              </a:lnSpc>
              <a:spcBef>
                <a:spcPts val="1200"/>
              </a:spcBef>
            </a:pPr>
            <a:r>
              <a:rPr dirty="0" sz="1150">
                <a:latin typeface="Courier New"/>
                <a:cs typeface="Courier New"/>
              </a:rPr>
              <a:t>S’utilitzen</a:t>
            </a:r>
            <a:r>
              <a:rPr dirty="0" sz="1150" spc="-3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índexs</a:t>
            </a:r>
            <a:r>
              <a:rPr dirty="0" sz="1150" spc="-2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negatius</a:t>
            </a:r>
            <a:r>
              <a:rPr dirty="0" sz="1150" spc="-2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per</a:t>
            </a:r>
            <a:r>
              <a:rPr dirty="0" sz="1150" spc="-2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començar</a:t>
            </a:r>
            <a:r>
              <a:rPr dirty="0" sz="1150" spc="-2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la</a:t>
            </a:r>
            <a:r>
              <a:rPr dirty="0" sz="1150" spc="-2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secció</a:t>
            </a:r>
            <a:r>
              <a:rPr dirty="0" sz="1150" spc="-2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des</a:t>
            </a:r>
            <a:r>
              <a:rPr dirty="0" sz="1150" spc="-2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del</a:t>
            </a:r>
            <a:r>
              <a:rPr dirty="0" sz="1150" spc="-2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final</a:t>
            </a:r>
            <a:r>
              <a:rPr dirty="0" sz="1150" spc="-2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de</a:t>
            </a:r>
            <a:r>
              <a:rPr dirty="0" sz="1150" spc="-2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la</a:t>
            </a:r>
            <a:r>
              <a:rPr dirty="0" sz="1150" spc="-20">
                <a:latin typeface="Courier New"/>
                <a:cs typeface="Courier New"/>
              </a:rPr>
              <a:t> </a:t>
            </a:r>
            <a:r>
              <a:rPr dirty="0" sz="1150" spc="-10">
                <a:latin typeface="Courier New"/>
                <a:cs typeface="Courier New"/>
              </a:rPr>
              <a:t>cadena.</a:t>
            </a:r>
            <a:endParaRPr sz="1150">
              <a:latin typeface="Courier New"/>
              <a:cs typeface="Courier New"/>
            </a:endParaRPr>
          </a:p>
          <a:p>
            <a:pPr lvl="1" marL="813435" indent="-344170">
              <a:lnSpc>
                <a:spcPct val="100000"/>
              </a:lnSpc>
              <a:spcBef>
                <a:spcPts val="1185"/>
              </a:spcBef>
              <a:buChar char="○"/>
              <a:tabLst>
                <a:tab pos="813435" algn="l"/>
              </a:tabLst>
            </a:pPr>
            <a:r>
              <a:rPr dirty="0" sz="1500" spc="-10">
                <a:latin typeface="Arial MT"/>
                <a:cs typeface="Arial MT"/>
              </a:rPr>
              <a:t>Especificant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inicial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mostrant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caràcters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restants.</a:t>
            </a:r>
            <a:endParaRPr sz="1500">
              <a:latin typeface="Arial MT"/>
              <a:cs typeface="Arial MT"/>
            </a:endParaRPr>
          </a:p>
          <a:p>
            <a:pPr marL="813435" marR="5123180">
              <a:lnSpc>
                <a:spcPct val="100000"/>
              </a:lnSpc>
              <a:spcBef>
                <a:spcPts val="1215"/>
              </a:spcBef>
            </a:pPr>
            <a:r>
              <a:rPr dirty="0" sz="115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55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dirty="0" sz="1150" spc="-4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dirty="0" sz="115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dirty="0" sz="1150" spc="-15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dirty="0" sz="115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dirty="0" sz="1150" spc="-114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DD4A68"/>
                </a:solidFill>
                <a:latin typeface="Courier New"/>
                <a:cs typeface="Courier New"/>
              </a:rPr>
              <a:t>substr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dirty="0" sz="1150" spc="-1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dirty="0" sz="1150" spc="-1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dirty="0" sz="1150" spc="-7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990055"/>
                </a:solidFill>
                <a:latin typeface="Courier New"/>
                <a:cs typeface="Courier New"/>
              </a:rPr>
              <a:t>6</a:t>
            </a:r>
            <a:r>
              <a:rPr dirty="0" sz="1150" spc="-25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02205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Strings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34539"/>
            <a:ext cx="6931659" cy="18656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37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Altres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strings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són: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strlen($string)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Longitud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cadena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 spc="-10">
                <a:latin typeface="Arial MT"/>
                <a:cs typeface="Arial MT"/>
              </a:rPr>
              <a:t>str_word_count($string)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Nombre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paraules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cadena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>
                <a:latin typeface="Arial MT"/>
                <a:cs typeface="Arial MT"/>
              </a:rPr>
              <a:t>ucfirst('hello')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Converteix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primera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lletra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majúscules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 spc="-10">
                <a:latin typeface="Arial MT"/>
                <a:cs typeface="Arial MT"/>
              </a:rPr>
              <a:t>lcfirst('HELLO')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Converteix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primera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lletra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minúscula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 spc="-10">
                <a:latin typeface="Arial MT"/>
                <a:cs typeface="Arial MT"/>
              </a:rPr>
              <a:t>ucwords('hello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world')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Converteix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inicial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paraula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majúscula</a:t>
            </a:r>
            <a:endParaRPr sz="1500">
              <a:latin typeface="Arial MT"/>
              <a:cs typeface="Arial MT"/>
            </a:endParaRPr>
          </a:p>
          <a:p>
            <a:pPr lvl="1" marL="813435" indent="-344170">
              <a:lnSpc>
                <a:spcPct val="100000"/>
              </a:lnSpc>
              <a:spcBef>
                <a:spcPts val="270"/>
              </a:spcBef>
              <a:buChar char="○"/>
              <a:tabLst>
                <a:tab pos="813435" algn="l"/>
              </a:tabLst>
            </a:pPr>
            <a:r>
              <a:rPr dirty="0" sz="1500" spc="-10">
                <a:latin typeface="Arial MT"/>
                <a:cs typeface="Arial MT"/>
              </a:rPr>
              <a:t>str_ireplace('world',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'PHP',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$string)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Substitueix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cadena.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973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Cas</a:t>
            </a:r>
            <a:r>
              <a:rPr dirty="0" spc="50"/>
              <a:t> </a:t>
            </a:r>
            <a:r>
              <a:rPr dirty="0"/>
              <a:t>pràctic</a:t>
            </a:r>
            <a:r>
              <a:rPr dirty="0" spc="55"/>
              <a:t> </a:t>
            </a:r>
            <a:r>
              <a:rPr dirty="0"/>
              <a:t>1</a:t>
            </a:r>
            <a:r>
              <a:rPr dirty="0" spc="50"/>
              <a:t> </a:t>
            </a:r>
            <a:r>
              <a:rPr dirty="0"/>
              <a:t>-</a:t>
            </a:r>
            <a:r>
              <a:rPr dirty="0" spc="55"/>
              <a:t> </a:t>
            </a:r>
            <a:r>
              <a:rPr dirty="0"/>
              <a:t>Manipulació</a:t>
            </a:r>
            <a:r>
              <a:rPr dirty="0" spc="50"/>
              <a:t> </a:t>
            </a:r>
            <a:r>
              <a:rPr dirty="0"/>
              <a:t>de</a:t>
            </a:r>
            <a:r>
              <a:rPr dirty="0" spc="50"/>
              <a:t> </a:t>
            </a:r>
            <a:r>
              <a:rPr dirty="0"/>
              <a:t>constants</a:t>
            </a:r>
            <a:r>
              <a:rPr dirty="0" spc="55"/>
              <a:t> </a:t>
            </a:r>
            <a:r>
              <a:rPr dirty="0"/>
              <a:t>i</a:t>
            </a:r>
            <a:r>
              <a:rPr dirty="0" spc="50"/>
              <a:t> </a:t>
            </a:r>
            <a:r>
              <a:rPr dirty="0" spc="-10"/>
              <a:t>strings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7814"/>
            <a:ext cx="7785100" cy="2529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 b="1">
                <a:latin typeface="Arial"/>
                <a:cs typeface="Arial"/>
              </a:rPr>
              <a:t>Objectiu: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1700">
                <a:latin typeface="Arial MT"/>
                <a:cs typeface="Arial MT"/>
              </a:rPr>
              <a:t>Practicar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amb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la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declaració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de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constants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i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les</a:t>
            </a:r>
            <a:r>
              <a:rPr dirty="0" sz="1700" spc="-3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funcions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de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manipulació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de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strings.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1700" spc="-10" b="1">
                <a:latin typeface="Arial"/>
                <a:cs typeface="Arial"/>
              </a:rPr>
              <a:t>Instruccions:</a:t>
            </a:r>
            <a:endParaRPr sz="1700">
              <a:latin typeface="Arial"/>
              <a:cs typeface="Arial"/>
            </a:endParaRPr>
          </a:p>
          <a:p>
            <a:pPr marL="469265" indent="-358775">
              <a:lnSpc>
                <a:spcPct val="100000"/>
              </a:lnSpc>
              <a:spcBef>
                <a:spcPts val="1505"/>
              </a:spcBef>
              <a:buChar char="●"/>
              <a:tabLst>
                <a:tab pos="469265" algn="l"/>
              </a:tabLst>
            </a:pPr>
            <a:r>
              <a:rPr dirty="0" sz="1700">
                <a:latin typeface="Arial MT"/>
                <a:cs typeface="Arial MT"/>
              </a:rPr>
              <a:t>Declara</a:t>
            </a:r>
            <a:r>
              <a:rPr dirty="0" sz="1700" spc="-6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una</a:t>
            </a:r>
            <a:r>
              <a:rPr dirty="0" sz="1700" spc="-6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variable</a:t>
            </a:r>
            <a:r>
              <a:rPr dirty="0" sz="1700" spc="-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text</a:t>
            </a:r>
            <a:r>
              <a:rPr dirty="0" sz="1700" spc="-6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amb</a:t>
            </a:r>
            <a:r>
              <a:rPr dirty="0" sz="1700" spc="-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el</a:t>
            </a:r>
            <a:r>
              <a:rPr dirty="0" sz="1700" spc="-6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valor</a:t>
            </a:r>
            <a:r>
              <a:rPr dirty="0" sz="1700" spc="-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"Estem</a:t>
            </a:r>
            <a:r>
              <a:rPr dirty="0" sz="1700" spc="-6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aprenent</a:t>
            </a:r>
            <a:r>
              <a:rPr dirty="0" sz="1700" spc="-6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PHP".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</a:tabLst>
            </a:pPr>
            <a:r>
              <a:rPr dirty="0" sz="1700">
                <a:latin typeface="Arial MT"/>
                <a:cs typeface="Arial MT"/>
              </a:rPr>
              <a:t>Utilitza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b="1">
                <a:latin typeface="Arial"/>
                <a:cs typeface="Arial"/>
              </a:rPr>
              <a:t>strrev</a:t>
            </a:r>
            <a:r>
              <a:rPr dirty="0" sz="1700" spc="-45" b="1">
                <a:latin typeface="Arial"/>
                <a:cs typeface="Arial"/>
              </a:rPr>
              <a:t> </a:t>
            </a:r>
            <a:r>
              <a:rPr dirty="0" sz="1700">
                <a:latin typeface="Arial MT"/>
                <a:cs typeface="Arial MT"/>
              </a:rPr>
              <a:t>per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mostrar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el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text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al</a:t>
            </a:r>
            <a:r>
              <a:rPr dirty="0" sz="1700" spc="-4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revés.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9"/>
              </a:spcBef>
              <a:buChar char="●"/>
              <a:tabLst>
                <a:tab pos="469265" algn="l"/>
              </a:tabLst>
            </a:pPr>
            <a:r>
              <a:rPr dirty="0" sz="1700">
                <a:latin typeface="Arial MT"/>
                <a:cs typeface="Arial MT"/>
              </a:rPr>
              <a:t>Utilitza</a:t>
            </a:r>
            <a:r>
              <a:rPr dirty="0" sz="1700" spc="-65">
                <a:latin typeface="Arial MT"/>
                <a:cs typeface="Arial MT"/>
              </a:rPr>
              <a:t> </a:t>
            </a:r>
            <a:r>
              <a:rPr dirty="0" sz="1700" b="1">
                <a:latin typeface="Arial"/>
                <a:cs typeface="Arial"/>
              </a:rPr>
              <a:t>substr</a:t>
            </a:r>
            <a:r>
              <a:rPr dirty="0" sz="1700" spc="-60" b="1">
                <a:latin typeface="Arial"/>
                <a:cs typeface="Arial"/>
              </a:rPr>
              <a:t> </a:t>
            </a:r>
            <a:r>
              <a:rPr dirty="0" sz="1700">
                <a:latin typeface="Arial MT"/>
                <a:cs typeface="Arial MT"/>
              </a:rPr>
              <a:t>per</a:t>
            </a:r>
            <a:r>
              <a:rPr dirty="0" sz="1700" spc="-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mostrar</a:t>
            </a:r>
            <a:r>
              <a:rPr dirty="0" sz="1700" spc="-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només</a:t>
            </a:r>
            <a:r>
              <a:rPr dirty="0" sz="1700" spc="-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les</a:t>
            </a:r>
            <a:r>
              <a:rPr dirty="0" sz="1700" spc="-6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paraules</a:t>
            </a:r>
            <a:r>
              <a:rPr dirty="0" sz="1700" spc="-6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"aprenent</a:t>
            </a:r>
            <a:r>
              <a:rPr dirty="0" sz="1700" spc="-6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PHP".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</a:tabLst>
            </a:pPr>
            <a:r>
              <a:rPr dirty="0" sz="1700">
                <a:latin typeface="Arial MT"/>
                <a:cs typeface="Arial MT"/>
              </a:rPr>
              <a:t>Substitueix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la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paraula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"PHP"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per</a:t>
            </a:r>
            <a:r>
              <a:rPr dirty="0" sz="1700" spc="-50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"programació"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>
                <a:latin typeface="Arial MT"/>
                <a:cs typeface="Arial MT"/>
              </a:rPr>
              <a:t>al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text.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015489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Operadors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734377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declaració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variables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numèriques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requereix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cometes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dobles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simples: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15437" y="2629989"/>
            <a:ext cx="3978910" cy="1720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operacions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aritmètiques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bàsiques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són:</a:t>
            </a:r>
            <a:endParaRPr sz="1500">
              <a:latin typeface="Arial MT"/>
              <a:cs typeface="Arial MT"/>
            </a:endParaRPr>
          </a:p>
          <a:p>
            <a:pPr marL="1270635" marR="148336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+</a:t>
            </a:r>
            <a:r>
              <a:rPr dirty="0" sz="1500" spc="-25">
                <a:latin typeface="Arial MT"/>
                <a:cs typeface="Arial MT"/>
              </a:rPr>
              <a:t> $b;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-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$b;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*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$b;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$b;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%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$b;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8275" y="1389050"/>
            <a:ext cx="3133724" cy="11620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015489">
              <a:lnSpc>
                <a:spcPct val="100000"/>
              </a:lnSpc>
              <a:spcBef>
                <a:spcPts val="130"/>
              </a:spcBef>
            </a:pPr>
            <a:r>
              <a:rPr dirty="0" sz="3750"/>
              <a:t>Operadors</a:t>
            </a:r>
            <a:r>
              <a:rPr dirty="0" sz="3750" spc="5"/>
              <a:t> </a:t>
            </a:r>
            <a:r>
              <a:rPr dirty="0" sz="3750" spc="-25"/>
              <a:t>PHP</a:t>
            </a:r>
            <a:endParaRPr sz="3750"/>
          </a:p>
        </p:txBody>
      </p:sp>
      <p:sp>
        <p:nvSpPr>
          <p:cNvPr id="3" name="object 3" descr=""/>
          <p:cNvSpPr txBox="1"/>
          <p:nvPr/>
        </p:nvSpPr>
        <p:spPr>
          <a:xfrm>
            <a:off x="415437" y="968830"/>
            <a:ext cx="4919345" cy="3492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6235" algn="l"/>
              </a:tabLst>
            </a:pPr>
            <a:r>
              <a:rPr dirty="0" sz="1500" spc="-10">
                <a:latin typeface="Arial MT"/>
                <a:cs typeface="Arial MT"/>
              </a:rPr>
              <a:t>Assignació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operadors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matemàtics: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+=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$b;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serà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9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-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$b;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serà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1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*=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$b;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serà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20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/=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$b;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serà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1.25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%=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$b;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serà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1.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356235" algn="l"/>
              </a:tabLst>
            </a:pPr>
            <a:r>
              <a:rPr dirty="0" sz="1500">
                <a:latin typeface="Arial MT"/>
                <a:cs typeface="Arial MT"/>
              </a:rPr>
              <a:t>Operadors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d’Increment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decrement: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$a++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'&lt;br&gt;';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serà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5</a:t>
            </a:r>
            <a:endParaRPr sz="1500">
              <a:latin typeface="Arial MT"/>
              <a:cs typeface="Arial MT"/>
            </a:endParaRPr>
          </a:p>
          <a:p>
            <a:pPr marL="81343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++$a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'&lt;br&gt;';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passa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7</a:t>
            </a:r>
            <a:endParaRPr sz="1500">
              <a:latin typeface="Arial MT"/>
              <a:cs typeface="Arial MT"/>
            </a:endParaRPr>
          </a:p>
          <a:p>
            <a:pPr marL="813435" marR="36830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$a-</a:t>
            </a:r>
            <a:r>
              <a:rPr dirty="0" sz="1500">
                <a:latin typeface="Arial MT"/>
                <a:cs typeface="Arial MT"/>
              </a:rPr>
              <a:t>-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'&lt;br&gt;';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continuarà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7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--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'&lt;br&gt;';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: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passa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5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8662" y="2165599"/>
            <a:ext cx="3133724" cy="11620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Constants, strings, numerics i arrays</dc:title>
  <dcterms:created xsi:type="dcterms:W3CDTF">2025-01-18T18:29:34Z</dcterms:created>
  <dcterms:modified xsi:type="dcterms:W3CDTF">2025-01-18T18:29:34Z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2025-01-18T00:00:00Z</vt:filetime>
  </property>
</Properties>
</file>