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533" y="98900"/>
            <a:ext cx="7202932" cy="636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900" y="890089"/>
            <a:ext cx="7813040" cy="346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06905">
              <a:lnSpc>
                <a:spcPct val="100000"/>
              </a:lnSpc>
              <a:spcBef>
                <a:spcPts val="130"/>
              </a:spcBef>
            </a:pPr>
            <a:r>
              <a:rPr dirty="0"/>
              <a:t>Operadors</a:t>
            </a:r>
            <a:r>
              <a:rPr dirty="0" spc="5"/>
              <a:t>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6289"/>
            <a:ext cx="7820025" cy="376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●"/>
              <a:tabLst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Operadors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comparació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(valors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tipus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dades)</a:t>
            </a:r>
            <a:endParaRPr sz="2000">
              <a:latin typeface="Arial"/>
              <a:cs typeface="Arial"/>
            </a:endParaRPr>
          </a:p>
          <a:p>
            <a:pPr marL="356235" marR="5080">
              <a:lnSpc>
                <a:spcPct val="114999"/>
              </a:lnSpc>
              <a:spcBef>
                <a:spcPts val="2180"/>
              </a:spcBef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operadors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comparació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fonamentals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estructures</a:t>
            </a:r>
            <a:r>
              <a:rPr dirty="0" sz="1500" spc="5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flux.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Permeten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comparar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prendre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decisions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resultats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comparacions.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tabLst>
                <a:tab pos="813435" algn="l"/>
                <a:tab pos="1270635" algn="l"/>
              </a:tabLst>
            </a:pPr>
            <a:r>
              <a:rPr dirty="0" sz="1500" spc="-650">
                <a:latin typeface="Arial MT"/>
                <a:cs typeface="Arial MT"/>
              </a:rPr>
              <a:t>○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==</a:t>
            </a:r>
            <a:r>
              <a:rPr dirty="0" sz="1500">
                <a:latin typeface="Arial MT"/>
                <a:cs typeface="Arial MT"/>
              </a:rPr>
              <a:t>	Igualtat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(ex.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==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'5'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perquè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compara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valor).</a:t>
            </a:r>
            <a:endParaRPr sz="1500">
              <a:latin typeface="Arial MT"/>
              <a:cs typeface="Arial MT"/>
            </a:endParaRPr>
          </a:p>
          <a:p>
            <a:pPr marL="813435" marR="31115" indent="-344170">
              <a:lnSpc>
                <a:spcPct val="114999"/>
              </a:lnSpc>
              <a:tabLst>
                <a:tab pos="813435" algn="l"/>
              </a:tabLst>
            </a:pPr>
            <a:r>
              <a:rPr dirty="0" sz="1500" spc="-650">
                <a:latin typeface="Arial MT"/>
                <a:cs typeface="Arial MT"/>
              </a:rPr>
              <a:t>○</a:t>
            </a:r>
            <a:r>
              <a:rPr dirty="0" sz="1500">
                <a:latin typeface="Arial MT"/>
                <a:cs typeface="Arial MT"/>
              </a:rPr>
              <a:t>	===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Igualtat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estricta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(valor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(ex.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===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'5'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false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perquè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és </a:t>
            </a:r>
            <a:r>
              <a:rPr dirty="0" sz="1500" spc="-10">
                <a:latin typeface="Arial MT"/>
                <a:cs typeface="Arial MT"/>
              </a:rPr>
              <a:t>igual).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  <a:tab pos="1270635" algn="l"/>
              </a:tabLst>
            </a:pPr>
            <a:r>
              <a:rPr dirty="0" sz="1500" spc="-25">
                <a:latin typeface="Arial MT"/>
                <a:cs typeface="Arial MT"/>
              </a:rPr>
              <a:t>!=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Diferència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(ex.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!=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'6'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true).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  <a:tab pos="1270635" algn="l"/>
              </a:tabLst>
            </a:pPr>
            <a:r>
              <a:rPr dirty="0" sz="1500" spc="-25">
                <a:latin typeface="Arial MT"/>
                <a:cs typeface="Arial MT"/>
              </a:rPr>
              <a:t>!==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Diferència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estricta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(ex.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!==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'5'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perquè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compara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tipus).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  <a:tab pos="2185035" algn="l"/>
              </a:tabLst>
            </a:pPr>
            <a:r>
              <a:rPr dirty="0" sz="1500">
                <a:latin typeface="Arial MT"/>
                <a:cs typeface="Arial MT"/>
              </a:rPr>
              <a:t>&lt;,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&gt;,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&lt;=,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35">
                <a:latin typeface="Arial MT"/>
                <a:cs typeface="Arial MT"/>
              </a:rPr>
              <a:t>&gt;=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Comparació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numèrica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alfabètica.</a:t>
            </a:r>
            <a:endParaRPr sz="1500">
              <a:latin typeface="Arial MT"/>
              <a:cs typeface="Arial MT"/>
            </a:endParaRPr>
          </a:p>
          <a:p>
            <a:pPr lvl="1" marL="813435" marR="71755" indent="-344170">
              <a:lnSpc>
                <a:spcPct val="114999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&lt;=&gt;</a:t>
            </a:r>
            <a:r>
              <a:rPr dirty="0" sz="1500" spc="4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Operador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"nave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espacial"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vies"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(retorna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-</a:t>
            </a:r>
            <a:r>
              <a:rPr dirty="0" sz="1500">
                <a:latin typeface="Arial MT"/>
                <a:cs typeface="Arial MT"/>
              </a:rPr>
              <a:t>1,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segons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valor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l’esquerra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menor,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igual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major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dreta).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control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bucles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0089"/>
            <a:ext cx="7815580" cy="4062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Sentència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WHILE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950"/>
              </a:spcBef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útil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sabem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quantes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vegades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complirà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volem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s’executi </a:t>
            </a:r>
            <a:r>
              <a:rPr dirty="0" sz="1500">
                <a:latin typeface="Arial MT"/>
                <a:cs typeface="Arial MT"/>
              </a:rPr>
              <a:t>mentre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sigui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certa.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while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(condició)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mentre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sigui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certa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 b="1">
                <a:latin typeface="Arial"/>
                <a:cs typeface="Arial"/>
              </a:rPr>
              <a:t>Exemple: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$inici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10;</a:t>
            </a:r>
            <a:endParaRPr sz="1500">
              <a:latin typeface="Arial MT"/>
              <a:cs typeface="Arial MT"/>
            </a:endParaRPr>
          </a:p>
          <a:p>
            <a:pPr marL="223520" marR="6105525" indent="-211454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while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($inici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&gt;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"$inici&lt;br&gt;";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$inici-</a:t>
            </a:r>
            <a:r>
              <a:rPr dirty="0" sz="1500" spc="-10">
                <a:latin typeface="Arial MT"/>
                <a:cs typeface="Arial MT"/>
              </a:rPr>
              <a:t>-</a:t>
            </a:r>
            <a:r>
              <a:rPr dirty="0" sz="1500" spc="-50">
                <a:latin typeface="Arial MT"/>
                <a:cs typeface="Arial MT"/>
              </a:rPr>
              <a:t>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"Temps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esgotat!";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control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bucles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Sentència</a:t>
            </a:r>
            <a:r>
              <a:rPr dirty="0" spc="-30"/>
              <a:t> </a:t>
            </a:r>
            <a:r>
              <a:rPr dirty="0"/>
              <a:t>DO…</a:t>
            </a:r>
            <a:r>
              <a:rPr dirty="0" spc="-25"/>
              <a:t> </a:t>
            </a:r>
            <a:r>
              <a:rPr dirty="0" spc="-10"/>
              <a:t>WHILE</a:t>
            </a:r>
          </a:p>
          <a:p>
            <a:pPr marL="12700" marR="5080">
              <a:lnSpc>
                <a:spcPct val="114999"/>
              </a:lnSpc>
              <a:spcBef>
                <a:spcPts val="950"/>
              </a:spcBef>
            </a:pPr>
            <a:r>
              <a:rPr dirty="0" sz="1500" spc="-10" b="0">
                <a:latin typeface="Arial MT"/>
                <a:cs typeface="Arial MT"/>
              </a:rPr>
              <a:t>S'assegura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que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codi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s'executi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almenys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una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vegada,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independentment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si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condició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spc="-25" b="0">
                <a:latin typeface="Arial MT"/>
                <a:cs typeface="Arial MT"/>
              </a:rPr>
              <a:t>és </a:t>
            </a:r>
            <a:r>
              <a:rPr dirty="0" sz="1500" spc="-10" b="0">
                <a:latin typeface="Arial MT"/>
                <a:cs typeface="Arial MT"/>
              </a:rPr>
              <a:t>certa.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latin typeface="Arial MT"/>
                <a:cs typeface="Arial MT"/>
              </a:rPr>
              <a:t>do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spc="-50" b="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latin typeface="Arial MT"/>
                <a:cs typeface="Arial MT"/>
              </a:rPr>
              <a:t>//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Codi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executar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almenys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una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vegada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latin typeface="Arial MT"/>
                <a:cs typeface="Arial MT"/>
              </a:rPr>
              <a:t>}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while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(condició);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control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bucles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Sentència</a:t>
            </a:r>
            <a:r>
              <a:rPr dirty="0" spc="-50"/>
              <a:t> </a:t>
            </a:r>
            <a:r>
              <a:rPr dirty="0" spc="-10"/>
              <a:t>FOREACH</a:t>
            </a:r>
          </a:p>
          <a:p>
            <a:pPr marL="12700" marR="5080">
              <a:lnSpc>
                <a:spcPct val="114999"/>
              </a:lnSpc>
              <a:spcBef>
                <a:spcPts val="950"/>
              </a:spcBef>
            </a:pPr>
            <a:r>
              <a:rPr dirty="0" sz="1500" b="0">
                <a:latin typeface="Arial MT"/>
                <a:cs typeface="Arial MT"/>
              </a:rPr>
              <a:t>És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ideal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per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recórrer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arrays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treballar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amb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cada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element.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relació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és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tanta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que,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si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utilitzem </a:t>
            </a:r>
            <a:r>
              <a:rPr dirty="0" sz="1500" b="0">
                <a:latin typeface="Arial MT"/>
                <a:cs typeface="Arial MT"/>
              </a:rPr>
              <a:t>un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tipus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dada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que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no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sigui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un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array,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ens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donarà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error.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latin typeface="Arial MT"/>
                <a:cs typeface="Arial MT"/>
              </a:rPr>
              <a:t>foreach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($array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as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$valor)</a:t>
            </a:r>
            <a:r>
              <a:rPr dirty="0" sz="1500" spc="-50" b="0">
                <a:latin typeface="Arial MT"/>
                <a:cs typeface="Arial MT"/>
              </a:rPr>
              <a:t> 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latin typeface="Arial MT"/>
                <a:cs typeface="Arial MT"/>
              </a:rPr>
              <a:t>//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Codi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executar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per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cada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element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l'array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50" b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latin typeface="Arial MT"/>
                <a:cs typeface="Arial MT"/>
              </a:rPr>
              <a:t>foreach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($array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as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$clau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=&gt;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$valor)</a:t>
            </a:r>
            <a:r>
              <a:rPr dirty="0" sz="1500" spc="-50" b="0">
                <a:latin typeface="Arial MT"/>
                <a:cs typeface="Arial MT"/>
              </a:rPr>
              <a:t> 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latin typeface="Arial MT"/>
                <a:cs typeface="Arial MT"/>
              </a:rPr>
              <a:t>//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Codi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executar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per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cada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element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l'array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50" b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control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bucles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0089"/>
            <a:ext cx="3835400" cy="349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Sentència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FOREACH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(Exemple)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500">
                <a:latin typeface="Arial MT"/>
                <a:cs typeface="Arial MT"/>
              </a:rPr>
              <a:t>$notes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[4,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7,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6,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8,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9,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7,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10];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$aprovats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0;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$suspensos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0;</a:t>
            </a:r>
            <a:endParaRPr sz="1500">
              <a:latin typeface="Arial MT"/>
              <a:cs typeface="Arial MT"/>
            </a:endParaRPr>
          </a:p>
          <a:p>
            <a:pPr marL="223520" marR="1527810" indent="-211454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foreach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($notes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$nota)</a:t>
            </a:r>
            <a:r>
              <a:rPr dirty="0" sz="1500" spc="-50">
                <a:latin typeface="Arial MT"/>
                <a:cs typeface="Arial MT"/>
              </a:rPr>
              <a:t> {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($nota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&gt;=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$aprovats++;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}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  <a:tabLst>
                <a:tab pos="1882775" algn="l"/>
              </a:tabLst>
            </a:pPr>
            <a:r>
              <a:rPr dirty="0" sz="1500" spc="-10">
                <a:latin typeface="Arial MT"/>
                <a:cs typeface="Arial MT"/>
              </a:rPr>
              <a:t>$suspensos++;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 marR="136525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"Nombre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d’aprovats: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$aprovats&lt;br&gt;";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"Nombre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suspensos: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$suspensos";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06905">
              <a:lnSpc>
                <a:spcPct val="100000"/>
              </a:lnSpc>
              <a:spcBef>
                <a:spcPts val="130"/>
              </a:spcBef>
            </a:pPr>
            <a:r>
              <a:rPr dirty="0"/>
              <a:t>Operadors</a:t>
            </a:r>
            <a:r>
              <a:rPr dirty="0" spc="5"/>
              <a:t>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6289"/>
            <a:ext cx="7829550" cy="349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●"/>
              <a:tabLst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Operadors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lògics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(Combinació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Condicions)</a:t>
            </a:r>
            <a:endParaRPr sz="2000">
              <a:latin typeface="Arial"/>
              <a:cs typeface="Arial"/>
            </a:endParaRPr>
          </a:p>
          <a:p>
            <a:pPr marL="356235" marR="5080">
              <a:lnSpc>
                <a:spcPct val="114999"/>
              </a:lnSpc>
              <a:spcBef>
                <a:spcPts val="2180"/>
              </a:spcBef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operadors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permeten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combinar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múltiples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expressió,</a:t>
            </a:r>
            <a:r>
              <a:rPr dirty="0" sz="1500" spc="5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fent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possible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definir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complexes.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Aquests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operadors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útils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estructures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if, </a:t>
            </a:r>
            <a:r>
              <a:rPr dirty="0" sz="1500">
                <a:latin typeface="Arial MT"/>
                <a:cs typeface="Arial MT"/>
              </a:rPr>
              <a:t>while,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alhora.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&amp;&amp;: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(retorna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ambdues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condicions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true).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||: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(retorna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almenys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true).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!: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Negació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(inverteix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lògic).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or: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Alternatives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&amp;&amp;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||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menor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prioritat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jerarquia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06905">
              <a:lnSpc>
                <a:spcPct val="100000"/>
              </a:lnSpc>
              <a:spcBef>
                <a:spcPts val="130"/>
              </a:spcBef>
            </a:pPr>
            <a:r>
              <a:rPr dirty="0"/>
              <a:t>Operadors</a:t>
            </a:r>
            <a:r>
              <a:rPr dirty="0" spc="5"/>
              <a:t>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6289"/>
            <a:ext cx="7637780" cy="384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●"/>
              <a:tabLst>
                <a:tab pos="356235" algn="l"/>
              </a:tabLst>
            </a:pPr>
            <a:r>
              <a:rPr dirty="0" sz="2000" b="1">
                <a:latin typeface="Arial"/>
                <a:cs typeface="Arial"/>
              </a:rPr>
              <a:t>Operadors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ternaris</a:t>
            </a:r>
            <a:endParaRPr sz="2000">
              <a:latin typeface="Arial"/>
              <a:cs typeface="Arial"/>
            </a:endParaRPr>
          </a:p>
          <a:p>
            <a:pPr marL="356235" marR="5080">
              <a:lnSpc>
                <a:spcPct val="114999"/>
              </a:lnSpc>
              <a:spcBef>
                <a:spcPts val="2180"/>
              </a:spcBef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operadors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ternaris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ofereixen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manera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compacta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ràpida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d’executar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operacions </a:t>
            </a:r>
            <a:r>
              <a:rPr dirty="0" sz="1500">
                <a:latin typeface="Arial MT"/>
                <a:cs typeface="Arial MT"/>
              </a:rPr>
              <a:t>condicionals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línia.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veure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alternativa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curta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les </a:t>
            </a:r>
            <a:r>
              <a:rPr dirty="0" sz="1500">
                <a:latin typeface="Arial MT"/>
                <a:cs typeface="Arial MT"/>
              </a:rPr>
              <a:t>estructures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if-</a:t>
            </a:r>
            <a:r>
              <a:rPr dirty="0" sz="1500">
                <a:latin typeface="Arial MT"/>
                <a:cs typeface="Arial MT"/>
              </a:rPr>
              <a:t>else,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útil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simple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resultats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possibles.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Arial MT"/>
              <a:cs typeface="Arial MT"/>
            </a:endParaRPr>
          </a:p>
          <a:p>
            <a:pPr marL="356235">
              <a:lnSpc>
                <a:spcPct val="100000"/>
              </a:lnSpc>
            </a:pPr>
            <a:r>
              <a:rPr dirty="0" sz="1500" spc="-10" b="1">
                <a:latin typeface="Arial"/>
                <a:cs typeface="Arial"/>
              </a:rPr>
              <a:t>Sintaxi</a:t>
            </a:r>
            <a:endParaRPr sz="1500">
              <a:latin typeface="Arial"/>
              <a:cs typeface="Arial"/>
            </a:endParaRPr>
          </a:p>
          <a:p>
            <a:pPr marL="356235" marR="2901315">
              <a:lnSpc>
                <a:spcPct val="181700"/>
              </a:lnSpc>
            </a:pPr>
            <a:r>
              <a:rPr dirty="0" sz="1500" spc="-10">
                <a:latin typeface="Arial MT"/>
                <a:cs typeface="Arial MT"/>
              </a:rPr>
              <a:t>$variable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(condició)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?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valor_si_cert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valor_si_fals; Exemple: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$edat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20;</a:t>
            </a:r>
            <a:endParaRPr sz="1500">
              <a:latin typeface="Arial MT"/>
              <a:cs typeface="Arial MT"/>
            </a:endParaRPr>
          </a:p>
          <a:p>
            <a:pPr marL="813435" marR="1431925">
              <a:lnSpc>
                <a:spcPct val="114999"/>
              </a:lnSpc>
            </a:pPr>
            <a:r>
              <a:rPr dirty="0" sz="1500" spc="-10">
                <a:latin typeface="Arial MT"/>
                <a:cs typeface="Arial MT"/>
              </a:rPr>
              <a:t>$missatge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($edat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&gt;=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18)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?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"Accés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permès"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"Accés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denegat";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$missatge;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Resultat: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"Accés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permès"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30"/>
              </a:spcBef>
            </a:pPr>
            <a:r>
              <a:rPr dirty="0"/>
              <a:t>Estructures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control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 spc="-20"/>
              <a:t>flux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7814"/>
            <a:ext cx="3552190" cy="282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>
                <a:latin typeface="Arial"/>
                <a:cs typeface="Arial"/>
              </a:rPr>
              <a:t>Sentències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de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presa</a:t>
            </a:r>
            <a:r>
              <a:rPr dirty="0" sz="1700" spc="-4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de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decisions:</a:t>
            </a:r>
            <a:endParaRPr sz="1700">
              <a:latin typeface="Arial"/>
              <a:cs typeface="Arial"/>
            </a:endParaRP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Char char="●"/>
              <a:tabLst>
                <a:tab pos="469265" algn="l"/>
              </a:tabLst>
            </a:pPr>
            <a:r>
              <a:rPr dirty="0" sz="1700">
                <a:latin typeface="Arial MT"/>
                <a:cs typeface="Arial MT"/>
              </a:rPr>
              <a:t>if,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else,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elseif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sz="1700" spc="-10">
                <a:latin typeface="Arial MT"/>
                <a:cs typeface="Arial MT"/>
              </a:rPr>
              <a:t>switch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700" spc="-10" b="1">
                <a:latin typeface="Arial"/>
                <a:cs typeface="Arial"/>
              </a:rPr>
              <a:t>Bucles:</a:t>
            </a:r>
            <a:endParaRPr sz="1700">
              <a:latin typeface="Arial"/>
              <a:cs typeface="Arial"/>
            </a:endParaRP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Char char="●"/>
              <a:tabLst>
                <a:tab pos="469265" algn="l"/>
              </a:tabLst>
            </a:pPr>
            <a:r>
              <a:rPr dirty="0" sz="1700" spc="-25">
                <a:latin typeface="Arial MT"/>
                <a:cs typeface="Arial MT"/>
              </a:rPr>
              <a:t>for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9"/>
              </a:spcBef>
              <a:buChar char="●"/>
              <a:tabLst>
                <a:tab pos="469265" algn="l"/>
              </a:tabLst>
            </a:pPr>
            <a:r>
              <a:rPr dirty="0" sz="1700" spc="-10">
                <a:latin typeface="Arial MT"/>
                <a:cs typeface="Arial MT"/>
              </a:rPr>
              <a:t>while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sz="1700">
                <a:latin typeface="Arial MT"/>
                <a:cs typeface="Arial MT"/>
              </a:rPr>
              <a:t>do…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while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sz="1700" spc="-10">
                <a:latin typeface="Arial MT"/>
                <a:cs typeface="Arial MT"/>
              </a:rPr>
              <a:t>foreach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presa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decisions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0089"/>
            <a:ext cx="7839709" cy="388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Sentències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50" b="1">
                <a:latin typeface="Arial"/>
                <a:cs typeface="Arial"/>
              </a:rPr>
              <a:t>IF,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ELSE,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ELSEIF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500">
                <a:latin typeface="Arial MT"/>
                <a:cs typeface="Arial MT"/>
              </a:rPr>
              <a:t>Utilitzem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if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comprovar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inicial,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elseif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afegir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addicionals,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 b="1">
                <a:latin typeface="Arial"/>
                <a:cs typeface="Arial"/>
              </a:rPr>
              <a:t>else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cobrir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qualsevol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contemplat.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(condició)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certa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}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elseif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(altra_condició)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segona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certa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}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anterior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certa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presa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decisions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0089"/>
            <a:ext cx="7727950" cy="417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Sentència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950"/>
              </a:spcBef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comparar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possibles.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eficient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condicions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simples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tenir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concrets.</a:t>
            </a:r>
            <a:endParaRPr sz="1500">
              <a:latin typeface="Arial MT"/>
              <a:cs typeface="Arial MT"/>
            </a:endParaRPr>
          </a:p>
          <a:p>
            <a:pPr marL="223520" marR="6214745" indent="-211454">
              <a:lnSpc>
                <a:spcPct val="181700"/>
              </a:lnSpc>
            </a:pPr>
            <a:r>
              <a:rPr dirty="0" sz="1500">
                <a:latin typeface="Arial MT"/>
                <a:cs typeface="Arial MT"/>
              </a:rPr>
              <a:t>switch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(variable)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valor1:</a:t>
            </a:r>
            <a:endParaRPr sz="1500">
              <a:latin typeface="Arial MT"/>
              <a:cs typeface="Arial MT"/>
            </a:endParaRPr>
          </a:p>
          <a:p>
            <a:pPr marL="434340" marR="3443604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igual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valor1 break;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valor2:</a:t>
            </a:r>
            <a:endParaRPr sz="1500">
              <a:latin typeface="Arial MT"/>
              <a:cs typeface="Arial MT"/>
            </a:endParaRPr>
          </a:p>
          <a:p>
            <a:pPr marL="434340" marR="3443604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igual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valor2 break;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default: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opcional</a:t>
            </a:r>
            <a:endParaRPr sz="1500">
              <a:latin typeface="Arial MT"/>
              <a:cs typeface="Arial MT"/>
            </a:endParaRPr>
          </a:p>
          <a:p>
            <a:pPr marL="434340" marR="3857625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complert break;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presa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decisions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0089"/>
            <a:ext cx="5119370" cy="386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Sentència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SWITCH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(Exemple)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500" spc="-10">
                <a:latin typeface="Arial MT"/>
                <a:cs typeface="Arial MT"/>
              </a:rPr>
              <a:t>$tipusUsuari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"premium";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500">
              <a:latin typeface="Arial MT"/>
              <a:cs typeface="Arial MT"/>
            </a:endParaRPr>
          </a:p>
          <a:p>
            <a:pPr marL="223520" marR="3092450" indent="-211454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switch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($tipusUsuari)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"administrador":</a:t>
            </a:r>
            <a:endParaRPr sz="1500">
              <a:latin typeface="Arial MT"/>
              <a:cs typeface="Arial MT"/>
            </a:endParaRPr>
          </a:p>
          <a:p>
            <a:pPr marL="434340" marR="195580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"Benvingut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administrador!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Accés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complet.&lt;br&gt;"; break;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"premium":</a:t>
            </a:r>
            <a:endParaRPr sz="1500">
              <a:latin typeface="Arial MT"/>
              <a:cs typeface="Arial MT"/>
            </a:endParaRPr>
          </a:p>
          <a:p>
            <a:pPr marL="434340" marR="5080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"Benvingut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premium!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Accés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especial.&lt;br&gt;"; break;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default:</a:t>
            </a:r>
            <a:endParaRPr sz="1500">
              <a:latin typeface="Arial MT"/>
              <a:cs typeface="Arial MT"/>
            </a:endParaRPr>
          </a:p>
          <a:p>
            <a:pPr marL="434340" marR="1370330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"Tipus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desconegut.&lt;br&gt;"; break;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control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bucles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0089"/>
            <a:ext cx="6725284" cy="368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Sentència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3270"/>
              </a:lnSpc>
              <a:spcBef>
                <a:spcPts val="105"/>
              </a:spcBef>
            </a:pPr>
            <a:r>
              <a:rPr dirty="0" sz="1500" spc="-10">
                <a:latin typeface="Arial MT"/>
                <a:cs typeface="Arial MT"/>
              </a:rPr>
              <a:t>s’utilitza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sabem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nombre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exacte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vegades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volem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codi.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(inicialització;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condició;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increment)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ts val="1714"/>
              </a:lnSpc>
              <a:tabLst>
                <a:tab pos="1840864" algn="l"/>
              </a:tabLst>
            </a:pPr>
            <a:r>
              <a:rPr dirty="0" sz="1500" spc="-10">
                <a:latin typeface="Arial MT"/>
                <a:cs typeface="Arial MT"/>
              </a:rPr>
              <a:t>instrucció;</a:t>
            </a:r>
            <a:r>
              <a:rPr dirty="0" sz="1500">
                <a:latin typeface="Arial MT"/>
                <a:cs typeface="Arial MT"/>
              </a:rPr>
              <a:t>	//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mentre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sigui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certa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10">
                <a:latin typeface="Arial MT"/>
                <a:cs typeface="Arial MT"/>
              </a:rPr>
              <a:t> (inicialització; condició; increment)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  <a:tabLst>
                <a:tab pos="1840864" algn="l"/>
              </a:tabLst>
            </a:pPr>
            <a:r>
              <a:rPr dirty="0" sz="1500" spc="-10">
                <a:latin typeface="Arial MT"/>
                <a:cs typeface="Arial MT"/>
              </a:rPr>
              <a:t>instrucció;</a:t>
            </a:r>
            <a:r>
              <a:rPr dirty="0" sz="1500">
                <a:latin typeface="Arial MT"/>
                <a:cs typeface="Arial MT"/>
              </a:rPr>
              <a:t>	//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mentre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sigui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certa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10">
                <a:latin typeface="Arial MT"/>
                <a:cs typeface="Arial MT"/>
              </a:rPr>
              <a:t> (inicialització; condició; increment):</a:t>
            </a:r>
            <a:endParaRPr sz="1500">
              <a:latin typeface="Arial MT"/>
              <a:cs typeface="Arial MT"/>
            </a:endParaRPr>
          </a:p>
          <a:p>
            <a:pPr marL="12700" marR="864869" indent="457200">
              <a:lnSpc>
                <a:spcPct val="114999"/>
              </a:lnSpc>
              <a:tabLst>
                <a:tab pos="1840864" algn="l"/>
              </a:tabLst>
            </a:pPr>
            <a:r>
              <a:rPr dirty="0" sz="1500" spc="-10">
                <a:latin typeface="Arial MT"/>
                <a:cs typeface="Arial MT"/>
              </a:rPr>
              <a:t>instrucció;</a:t>
            </a:r>
            <a:r>
              <a:rPr dirty="0" sz="1500">
                <a:latin typeface="Arial MT"/>
                <a:cs typeface="Arial MT"/>
              </a:rPr>
              <a:t>	//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mentre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condició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sigui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certa endfor;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30"/>
              </a:spcBef>
            </a:pPr>
            <a:r>
              <a:rPr dirty="0"/>
              <a:t>Sentències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control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bucles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0089"/>
            <a:ext cx="4410075" cy="4062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Sentència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(Exemple)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dirty="0" sz="1500">
                <a:latin typeface="Arial MT"/>
                <a:cs typeface="Arial MT"/>
              </a:rPr>
              <a:t>$num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5">
                <a:latin typeface="Arial MT"/>
                <a:cs typeface="Arial MT"/>
              </a:rPr>
              <a:t> 5;</a:t>
            </a:r>
            <a:endParaRPr sz="1500">
              <a:latin typeface="Arial MT"/>
              <a:cs typeface="Arial MT"/>
            </a:endParaRPr>
          </a:p>
          <a:p>
            <a:pPr marL="469900" marR="368935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30">
                <a:latin typeface="Arial MT"/>
                <a:cs typeface="Arial MT"/>
              </a:rPr>
              <a:t>"Taula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multiplicar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$num:&lt;br&gt;";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1;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&lt;=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10;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$i++)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"$num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x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($num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*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$i)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"&lt;br&gt;";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($i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1;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&lt;=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10;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$i++)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"$num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x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($num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*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$i)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"&lt;br&gt;";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($i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1;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&lt;=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10;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$i++):</a:t>
            </a:r>
            <a:endParaRPr sz="1500">
              <a:latin typeface="Arial MT"/>
              <a:cs typeface="Arial MT"/>
            </a:endParaRPr>
          </a:p>
          <a:p>
            <a:pPr marL="469900" marR="5080" indent="457200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"$num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x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($num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*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$i)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"&lt;br&gt;"; endfor;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Estructures de control de flux: condicions i bucles</dc:title>
  <dcterms:created xsi:type="dcterms:W3CDTF">2025-01-18T18:30:05Z</dcterms:created>
  <dcterms:modified xsi:type="dcterms:W3CDTF">2025-01-18T18:30:05Z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2025-01-18T00:00:00Z</vt:filetime>
  </property>
</Properties>
</file>