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569200" cy="10693400"/>
  <p:notesSz cx="75692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300" y="158636"/>
            <a:ext cx="6761480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Exemples</a:t>
            </a:r>
            <a:r>
              <a:rPr dirty="0" u="sng" sz="1100" spc="-4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dirty="0" u="sng" sz="1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proves</a:t>
            </a:r>
            <a:r>
              <a:rPr dirty="0" u="sng" sz="1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unitàries</a:t>
            </a:r>
            <a:r>
              <a:rPr dirty="0" u="sng" sz="1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amb</a:t>
            </a:r>
            <a:r>
              <a:rPr dirty="0" u="sng" sz="1100" spc="-3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PHPUnit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Arial MT"/>
                <a:cs typeface="Arial MT"/>
              </a:rPr>
              <a:t>operacions.php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Aquest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defineix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classe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Operations,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0">
                <a:latin typeface="Arial MT"/>
                <a:cs typeface="Arial MT"/>
              </a:rPr>
              <a:t> implementa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operacions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matemàtiques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bàsiques: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i </a:t>
            </a:r>
            <a:r>
              <a:rPr dirty="0" sz="1100">
                <a:latin typeface="Arial MT"/>
                <a:cs typeface="Arial MT"/>
              </a:rPr>
              <a:t>divisió.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També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inclou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validacions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garantir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arguments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siguin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vàlids.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5600" y="1473200"/>
            <a:ext cx="6845300" cy="45339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 marL="3810">
              <a:lnSpc>
                <a:spcPts val="1085"/>
              </a:lnSpc>
            </a:pP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class 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Operations</a:t>
            </a: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350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u="sng" sz="1050" spc="365">
                <a:solidFill>
                  <a:srgbClr val="569CD5"/>
                </a:solidFill>
                <a:uFill>
                  <a:solidFill>
                    <a:srgbClr val="DADAA9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construct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add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$n1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2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dirty="0" sz="1050" spc="-2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810" marR="31115" indent="640080">
              <a:lnSpc>
                <a:spcPct val="128099"/>
              </a:lnSpc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$n1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==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NULL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||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$n2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==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NULL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|| !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is_numeric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$n1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 || !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is_numeric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)) </a:t>
            </a:r>
            <a:r>
              <a:rPr dirty="0" sz="1050" spc="-10">
                <a:solidFill>
                  <a:srgbClr val="C486BF"/>
                </a:solidFill>
                <a:latin typeface="Courier New"/>
                <a:cs typeface="Courier New"/>
              </a:rPr>
              <a:t>throw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new </a:t>
            </a:r>
            <a:r>
              <a:rPr dirty="0" sz="105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'Value are not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numeric'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return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$n1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+ </a:t>
            </a:r>
            <a:r>
              <a:rPr dirty="0" sz="1050" spc="-2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dirty="0" sz="1050" spc="-2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0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divide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$n1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2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dirty="0" sz="1050" spc="-20">
                <a:solidFill>
                  <a:srgbClr val="D4D4D4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810" marR="351155" indent="640080">
              <a:lnSpc>
                <a:spcPct val="128099"/>
              </a:lnSpc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dirty="0" sz="1050" spc="-1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$n1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NULL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||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$n2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NULL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|| !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is_numeric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$n1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 || 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!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is_numeric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 </a:t>
            </a: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throw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new </a:t>
            </a:r>
            <a:r>
              <a:rPr dirty="0" sz="105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'Value are not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numeric'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644525" marR="2511425">
              <a:lnSpc>
                <a:spcPct val="128099"/>
              </a:lnSpc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if</a:t>
            </a:r>
            <a:r>
              <a:rPr dirty="0" sz="1050" spc="-10">
                <a:solidFill>
                  <a:srgbClr val="C486BF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$n2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== </a:t>
            </a:r>
            <a:r>
              <a:rPr dirty="0" sz="1050">
                <a:solidFill>
                  <a:srgbClr val="B4CDA7"/>
                </a:solidFill>
                <a:latin typeface="Courier New"/>
                <a:cs typeface="Courier New"/>
              </a:rPr>
              <a:t>0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throw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new 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DivisionByZeroError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(); </a:t>
            </a: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return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$n1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/ </a:t>
            </a:r>
            <a:r>
              <a:rPr dirty="0" sz="1050" spc="-20">
                <a:solidFill>
                  <a:srgbClr val="9CDBFE"/>
                </a:solidFill>
                <a:latin typeface="Courier New"/>
                <a:cs typeface="Courier New"/>
              </a:rPr>
              <a:t>$n2</a:t>
            </a:r>
            <a:r>
              <a:rPr dirty="0" sz="1050" spc="-2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300" y="6331511"/>
            <a:ext cx="6854190" cy="932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OperationsTest.php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ct val="1102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Aquest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defineix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sèrie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unitàries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classe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Operations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utilitzant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PHPUnit.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comprova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funcions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classe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Operations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comportin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manera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correcta,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tant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condicions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normals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en </a:t>
            </a:r>
            <a:r>
              <a:rPr dirty="0" sz="1100">
                <a:latin typeface="Arial MT"/>
                <a:cs typeface="Arial MT"/>
              </a:rPr>
              <a:t>casos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excepcionals.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5600" y="7467600"/>
            <a:ext cx="6845300" cy="30988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 marL="3810">
              <a:lnSpc>
                <a:spcPts val="1035"/>
              </a:lnSpc>
            </a:pP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use 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PHPUnit\Framework\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TestCase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class </a:t>
            </a:r>
            <a:r>
              <a:rPr dirty="0" sz="1050">
                <a:solidFill>
                  <a:srgbClr val="4EC8B0"/>
                </a:solidFill>
                <a:latin typeface="Courier New"/>
                <a:cs typeface="Courier New"/>
              </a:rPr>
              <a:t>OperationsTest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extends 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TestCase</a:t>
            </a: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private </a:t>
            </a:r>
            <a:r>
              <a:rPr dirty="0" sz="1050" spc="-20">
                <a:solidFill>
                  <a:srgbClr val="9CDBFE"/>
                </a:solidFill>
                <a:latin typeface="Courier New"/>
                <a:cs typeface="Courier New"/>
              </a:rPr>
              <a:t>$op</a:t>
            </a:r>
            <a:r>
              <a:rPr dirty="0" sz="1050" spc="-2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setup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(): </a:t>
            </a:r>
            <a:r>
              <a:rPr dirty="0" sz="1050" spc="-20">
                <a:solidFill>
                  <a:srgbClr val="569CD5"/>
                </a:solidFill>
                <a:latin typeface="Courier New"/>
                <a:cs typeface="Courier New"/>
              </a:rPr>
              <a:t>void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op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new 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Operations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0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testAddWithTwoValues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55600" y="177799"/>
            <a:ext cx="6845300" cy="7810500"/>
          </a:xfrm>
          <a:custGeom>
            <a:avLst/>
            <a:gdLst/>
            <a:ahLst/>
            <a:cxnLst/>
            <a:rect l="l" t="t" r="r" b="b"/>
            <a:pathLst>
              <a:path w="6845300" h="7810500">
                <a:moveTo>
                  <a:pt x="6845300" y="0"/>
                </a:moveTo>
                <a:lnTo>
                  <a:pt x="0" y="0"/>
                </a:lnTo>
                <a:lnTo>
                  <a:pt x="0" y="203200"/>
                </a:lnTo>
                <a:lnTo>
                  <a:pt x="0" y="228600"/>
                </a:lnTo>
                <a:lnTo>
                  <a:pt x="0" y="7810500"/>
                </a:lnTo>
                <a:lnTo>
                  <a:pt x="6845300" y="7810500"/>
                </a:lnTo>
                <a:lnTo>
                  <a:pt x="6845300" y="203200"/>
                </a:lnTo>
                <a:lnTo>
                  <a:pt x="68453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47300" y="99975"/>
            <a:ext cx="5147310" cy="8227059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4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assertEquals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B4CDA7"/>
                </a:solidFill>
                <a:latin typeface="Courier New"/>
                <a:cs typeface="Courier New"/>
              </a:rPr>
              <a:t>7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add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B4CDA7"/>
                </a:solidFill>
                <a:latin typeface="Courier New"/>
                <a:cs typeface="Courier New"/>
              </a:rPr>
              <a:t>2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20">
                <a:solidFill>
                  <a:srgbClr val="B4CDA7"/>
                </a:solidFill>
                <a:latin typeface="Courier New"/>
                <a:cs typeface="Courier New"/>
              </a:rPr>
              <a:t>5</a:t>
            </a:r>
            <a:r>
              <a:rPr dirty="0" sz="1050" spc="-2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0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testAddWithNullValues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expectException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::</a:t>
            </a: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class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add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NULL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NULL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testAddWithNoNumericValues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expectException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::</a:t>
            </a: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class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add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'a'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'hello'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testDivideWithTwoValues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assertEquals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divide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B4CDA7"/>
                </a:solidFill>
                <a:latin typeface="Courier New"/>
                <a:cs typeface="Courier New"/>
              </a:rPr>
              <a:t>5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20">
                <a:solidFill>
                  <a:srgbClr val="B4CDA7"/>
                </a:solidFill>
                <a:latin typeface="Courier New"/>
                <a:cs typeface="Courier New"/>
              </a:rPr>
              <a:t>5</a:t>
            </a:r>
            <a:r>
              <a:rPr dirty="0" sz="1050" spc="-2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</a:t>
            </a: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function 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testDivideWithNullValues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expectException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::</a:t>
            </a: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class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divide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NULL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NULL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0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testDivideWithNoNumericValues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expectException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InvalidArgumentException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::</a:t>
            </a: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class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divide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'a'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'hello'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testDivideBetweenZero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expectException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DivisionByZeroError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::</a:t>
            </a: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class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op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divide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B4CDA7"/>
                </a:solidFill>
                <a:latin typeface="Courier New"/>
                <a:cs typeface="Courier New"/>
              </a:rPr>
              <a:t>5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25">
                <a:solidFill>
                  <a:srgbClr val="B4CDA7"/>
                </a:solidFill>
                <a:latin typeface="Courier New"/>
                <a:cs typeface="Courier New"/>
              </a:rPr>
              <a:t>0</a:t>
            </a:r>
            <a:r>
              <a:rPr dirty="0" sz="1050" spc="-25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Resultat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esperat: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50" y="8543670"/>
            <a:ext cx="573405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300" y="158638"/>
            <a:ext cx="5856605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login.php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Aquest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conté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funció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permet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validar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credencials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d'un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usuari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iniciar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sessió.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5600" y="914401"/>
            <a:ext cx="6845300" cy="47371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 marL="3810">
              <a:lnSpc>
                <a:spcPts val="1120"/>
              </a:lnSpc>
            </a:pP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login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$username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$password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$connection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Preparar la consulta SQL per obtenir el hash de la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contrasenya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$stmt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$connection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prepare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SELECT password FROM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users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WHERE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username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20">
                <a:solidFill>
                  <a:srgbClr val="CD9078"/>
                </a:solidFill>
                <a:latin typeface="Courier New"/>
                <a:cs typeface="Courier New"/>
              </a:rPr>
              <a:t>?"</a:t>
            </a:r>
            <a:r>
              <a:rPr dirty="0" sz="1050" spc="-2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$stmt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bind_param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"s"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$username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$stmt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execute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$result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$stmt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get_result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324485" marR="2511425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Si es troba un usuari, verificar la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contrasenya </a:t>
            </a: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$result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num_rows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=== </a:t>
            </a:r>
            <a:r>
              <a:rPr dirty="0" sz="1050">
                <a:solidFill>
                  <a:srgbClr val="B4CDA7"/>
                </a:solidFill>
                <a:latin typeface="Courier New"/>
                <a:cs typeface="Courier New"/>
              </a:rPr>
              <a:t>1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$row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$result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fetch_assoc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$hashedPassword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$row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'password'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644525" marR="911225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Verificar la contrasenya introduïda contra el hash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emmagatzemat </a:t>
            </a: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password_verify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$password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$hashedPassword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96456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return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true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Inici de sessió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correcte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return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false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Credencials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incorrectes</a:t>
            </a: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355"/>
              </a:spcBef>
            </a:pP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300" y="5797571"/>
            <a:ext cx="6290945" cy="74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LoginIntegrationTest.php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Aquest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conté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proves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d'integració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escrites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verificar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funció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login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del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fitxer login.php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funciona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correctament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base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dades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real.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5600" y="6743701"/>
            <a:ext cx="6845300" cy="39116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 marL="3810">
              <a:lnSpc>
                <a:spcPts val="1075"/>
              </a:lnSpc>
            </a:pP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use 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PHPUnit\Framework\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TestCase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50">
              <a:latin typeface="Courier New"/>
              <a:cs typeface="Courier New"/>
            </a:endParaRPr>
          </a:p>
          <a:p>
            <a:pPr marL="324485" marR="3232150" indent="-320675">
              <a:lnSpc>
                <a:spcPct val="128099"/>
              </a:lnSpc>
              <a:spcBef>
                <a:spcPts val="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class </a:t>
            </a:r>
            <a:r>
              <a:rPr dirty="0" sz="1050">
                <a:solidFill>
                  <a:srgbClr val="4EC8B0"/>
                </a:solidFill>
                <a:latin typeface="Courier New"/>
                <a:cs typeface="Courier New"/>
              </a:rPr>
              <a:t>LoginIntegrationTest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extends </a:t>
            </a:r>
            <a:r>
              <a:rPr dirty="0" sz="1050">
                <a:solidFill>
                  <a:srgbClr val="4EC8B0"/>
                </a:solidFill>
                <a:latin typeface="Courier New"/>
                <a:cs typeface="Courier New"/>
              </a:rPr>
              <a:t>TestCase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private</a:t>
            </a: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 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$connection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50">
              <a:latin typeface="Courier New"/>
              <a:cs typeface="Courier New"/>
            </a:endParaRPr>
          </a:p>
          <a:p>
            <a:pPr marL="324485" marR="1471295">
              <a:lnSpc>
                <a:spcPct val="128099"/>
              </a:lnSpc>
              <a:spcBef>
                <a:spcPts val="5"/>
              </a:spcBef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Configuració inicial: establir connexió amb la base de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dades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protected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setUp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():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void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$servername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"localhost"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$username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"root"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$password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""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La teva contrasenya de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MySQL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$dbname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"login_test"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4525" marR="191135">
              <a:lnSpc>
                <a:spcPct val="256199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connection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new </a:t>
            </a:r>
            <a:r>
              <a:rPr dirty="0" sz="1050">
                <a:solidFill>
                  <a:srgbClr val="4EC8B0"/>
                </a:solidFill>
                <a:latin typeface="Courier New"/>
                <a:cs typeface="Courier New"/>
              </a:rPr>
              <a:t>mysqli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$servername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$username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$password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$dbname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 </a:t>
            </a: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if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connect_error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96456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die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"Connexió fallida: "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connect_error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55600" y="177812"/>
            <a:ext cx="6845300" cy="9867900"/>
          </a:xfrm>
          <a:custGeom>
            <a:avLst/>
            <a:gdLst/>
            <a:ahLst/>
            <a:cxnLst/>
            <a:rect l="l" t="t" r="r" b="b"/>
            <a:pathLst>
              <a:path w="6845300" h="9867900">
                <a:moveTo>
                  <a:pt x="6845300" y="0"/>
                </a:moveTo>
                <a:lnTo>
                  <a:pt x="0" y="0"/>
                </a:lnTo>
                <a:lnTo>
                  <a:pt x="0" y="203200"/>
                </a:lnTo>
                <a:lnTo>
                  <a:pt x="0" y="228600"/>
                </a:lnTo>
                <a:lnTo>
                  <a:pt x="0" y="9867887"/>
                </a:lnTo>
                <a:lnTo>
                  <a:pt x="6845300" y="9867887"/>
                </a:lnTo>
                <a:lnTo>
                  <a:pt x="6845300" y="203200"/>
                </a:lnTo>
                <a:lnTo>
                  <a:pt x="68453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47300" y="304987"/>
            <a:ext cx="6747509" cy="966152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652780">
              <a:lnSpc>
                <a:spcPct val="100000"/>
              </a:lnSpc>
              <a:spcBef>
                <a:spcPts val="455"/>
              </a:spcBef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Assegurar-se que la taula té dades de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prova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setUpTestData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Dades de prova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inicials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private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setUpTestData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query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"TRUNCATE TABLE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users"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$hashedPassword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password_hash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"1234"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PASSWORD_DEFAULT);</a:t>
            </a:r>
            <a:endParaRPr sz="1050">
              <a:latin typeface="Courier New"/>
              <a:cs typeface="Courier New"/>
            </a:endParaRPr>
          </a:p>
          <a:p>
            <a:pPr marL="12700" marR="405130" indent="640080">
              <a:lnSpc>
                <a:spcPct val="128099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query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INSERT INTO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users (username,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password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) </a:t>
            </a: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VALUES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('admin',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$hashedPassword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')"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$hashedPasswordUser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password_hash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"userpass"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PASSWORD_DEFAULT);</a:t>
            </a:r>
            <a:endParaRPr sz="1050">
              <a:latin typeface="Courier New"/>
              <a:cs typeface="Courier New"/>
            </a:endParaRPr>
          </a:p>
          <a:p>
            <a:pPr marL="12700" marR="405130" indent="640080">
              <a:lnSpc>
                <a:spcPct val="128099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query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"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INSERT INTO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users (username,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password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) </a:t>
            </a: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VALUES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('user',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</a:t>
            </a:r>
            <a:r>
              <a:rPr dirty="0" sz="1050" spc="-10">
                <a:solidFill>
                  <a:srgbClr val="9CDBFE"/>
                </a:solidFill>
                <a:latin typeface="Courier New"/>
                <a:cs typeface="Courier New"/>
              </a:rPr>
              <a:t>$hashedPasswordUser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')"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332740" marR="3205480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Tancar connexió després de les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proves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protected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tearDown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():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void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close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332740" marR="2405380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Prova d'inici de sessió amb credencials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vàlides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testLoginSuccess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  <a:tabLst>
                <a:tab pos="2284095" algn="l"/>
              </a:tabLst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dirty="0" u="sng" sz="1050" spc="365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dirty="0" u="sng" sz="105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185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'/../login.php'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5080" indent="640080">
              <a:lnSpc>
                <a:spcPct val="128099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assertTrue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login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'admin'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'1234'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));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Credencials correctes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332740" marR="2085339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Prova d'inici de sessió amb credencials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incorrectes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testLoginFailure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  <a:tabLst>
                <a:tab pos="2284095" algn="l"/>
              </a:tabLst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dirty="0" u="sng" sz="1050" spc="365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dirty="0" u="sng" sz="105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185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'/../login.php'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65100" indent="640080">
              <a:lnSpc>
                <a:spcPct val="128099"/>
              </a:lnSpc>
              <a:spcBef>
                <a:spcPts val="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login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'admin'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'wrongpassword'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)); </a:t>
            </a:r>
            <a:r>
              <a:rPr dirty="0" sz="1050" spc="-25">
                <a:solidFill>
                  <a:srgbClr val="6A9954"/>
                </a:solidFill>
                <a:latin typeface="Courier New"/>
                <a:cs typeface="Courier New"/>
              </a:rPr>
              <a:t>//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Contrasenya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incorrecta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0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332740" marR="2565400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Prova d'inici de sessió amb usuari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inexistent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testLoginNonExistentUser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  <a:tabLst>
                <a:tab pos="2284095" algn="l"/>
              </a:tabLst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dirty="0" u="sng" sz="1050" spc="365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dirty="0" u="sng" sz="105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185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'/../login.php'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405130" indent="640080">
              <a:lnSpc>
                <a:spcPct val="128099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login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'nonexistent'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'1234'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-&gt;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connection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)); </a:t>
            </a:r>
            <a:r>
              <a:rPr dirty="0" sz="1050" spc="-25">
                <a:solidFill>
                  <a:srgbClr val="6A9954"/>
                </a:solidFill>
                <a:latin typeface="Courier New"/>
                <a:cs typeface="Courier New"/>
              </a:rPr>
              <a:t>//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Usuari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inexistent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7300" y="141539"/>
            <a:ext cx="6617334" cy="3720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verificar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funció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login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login.php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funciona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correctament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base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dades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real, prèviament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caldrà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executar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següent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codi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sql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crear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base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dades,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taula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d'usuaris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dos </a:t>
            </a:r>
            <a:r>
              <a:rPr dirty="0" sz="1100">
                <a:latin typeface="Arial MT"/>
                <a:cs typeface="Arial MT"/>
              </a:rPr>
              <a:t>usuaris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prova:</a:t>
            </a:r>
            <a:endParaRPr sz="1100">
              <a:latin typeface="Arial MT"/>
              <a:cs typeface="Arial MT"/>
            </a:endParaRPr>
          </a:p>
          <a:p>
            <a:pPr marL="12700" marR="4602480">
              <a:lnSpc>
                <a:spcPct val="220400"/>
              </a:lnSpc>
            </a:pPr>
            <a:r>
              <a:rPr dirty="0" sz="1100" spc="-20">
                <a:latin typeface="Arial MT"/>
                <a:cs typeface="Arial MT"/>
              </a:rPr>
              <a:t>CREATE</a:t>
            </a:r>
            <a:r>
              <a:rPr dirty="0" sz="1100" spc="-30">
                <a:latin typeface="Arial MT"/>
                <a:cs typeface="Arial MT"/>
              </a:rPr>
              <a:t> DATABASE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login_test; </a:t>
            </a:r>
            <a:r>
              <a:rPr dirty="0" sz="1100">
                <a:latin typeface="Arial MT"/>
                <a:cs typeface="Arial MT"/>
              </a:rPr>
              <a:t>USE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login_test;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0">
                <a:latin typeface="Arial MT"/>
                <a:cs typeface="Arial MT"/>
              </a:rPr>
              <a:t>CREATE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TABLE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users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(</a:t>
            </a:r>
            <a:endParaRPr sz="1100">
              <a:latin typeface="Arial MT"/>
              <a:cs typeface="Arial MT"/>
            </a:endParaRPr>
          </a:p>
          <a:p>
            <a:pPr marL="167640" marR="3726179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id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AUTO_INCREMENT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PRIMARY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KEY, </a:t>
            </a:r>
            <a:r>
              <a:rPr dirty="0" sz="1100">
                <a:latin typeface="Arial MT"/>
                <a:cs typeface="Arial MT"/>
              </a:rPr>
              <a:t>username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VARCHAR(50)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NULL, </a:t>
            </a:r>
            <a:r>
              <a:rPr dirty="0" sz="1100">
                <a:latin typeface="Arial MT"/>
                <a:cs typeface="Arial MT"/>
              </a:rPr>
              <a:t>password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VARCHAR(255) </a:t>
            </a:r>
            <a:r>
              <a:rPr dirty="0" sz="1100">
                <a:latin typeface="Arial MT"/>
                <a:cs typeface="Arial MT"/>
              </a:rPr>
              <a:t>NOT</a:t>
            </a:r>
            <a:r>
              <a:rPr dirty="0" sz="1100" spc="-20">
                <a:latin typeface="Arial MT"/>
                <a:cs typeface="Arial MT"/>
              </a:rPr>
              <a:t> NULL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-25">
                <a:latin typeface="Arial MT"/>
                <a:cs typeface="Arial MT"/>
              </a:rPr>
              <a:t>);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3330575">
              <a:lnSpc>
                <a:spcPct val="110200"/>
              </a:lnSpc>
            </a:pPr>
            <a:r>
              <a:rPr dirty="0" sz="1100" spc="-10">
                <a:latin typeface="Arial MT"/>
                <a:cs typeface="Arial MT"/>
              </a:rPr>
              <a:t>INSERT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INTO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users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(username,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password)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VALUES </a:t>
            </a:r>
            <a:r>
              <a:rPr dirty="0" sz="1100">
                <a:latin typeface="Arial MT"/>
                <a:cs typeface="Arial MT"/>
              </a:rPr>
              <a:t>('admin',</a:t>
            </a:r>
            <a:r>
              <a:rPr dirty="0" sz="1100" spc="-7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'1234'),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('user',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'password');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Resultat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esperat: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300" y="5836666"/>
            <a:ext cx="6842759" cy="74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roles.php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Aquest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defineix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funció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anomenada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canAccessPage($page),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s'utilitza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determinar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usuari </a:t>
            </a: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rol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específic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accedir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pàgina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concreta.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5600" y="6781801"/>
            <a:ext cx="6845300" cy="28956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 marL="3810">
              <a:lnSpc>
                <a:spcPts val="1085"/>
              </a:lnSpc>
            </a:pP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355"/>
              </a:spcBef>
            </a:pP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session_start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$page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$permissions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endParaRPr sz="1050">
              <a:latin typeface="Courier New"/>
              <a:cs typeface="Courier New"/>
            </a:endParaRPr>
          </a:p>
          <a:p>
            <a:pPr marL="644525" marR="3552190">
              <a:lnSpc>
                <a:spcPct val="128099"/>
              </a:lnSpc>
            </a:pP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'Administrador'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'admin.php'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],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'Usuari'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'usuari.php'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],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'Visitant'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=&gt; 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'visitant.php'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5"/>
              </a:spcBef>
            </a:pPr>
            <a:r>
              <a:rPr dirty="0" sz="1050" spc="-25">
                <a:solidFill>
                  <a:srgbClr val="D4D4D4"/>
                </a:solidFill>
                <a:latin typeface="Courier New"/>
                <a:cs typeface="Courier New"/>
              </a:rPr>
              <a:t>];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324485" marR="751205">
              <a:lnSpc>
                <a:spcPct val="128099"/>
              </a:lnSpc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$currentRole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 ??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'Visitant'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Per defecte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"Visitant" </a:t>
            </a: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return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in_array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$page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, 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$permissions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$currentRole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 ?? </a:t>
            </a:r>
            <a:r>
              <a:rPr dirty="0" sz="1050" spc="-20">
                <a:solidFill>
                  <a:srgbClr val="D4D4D4"/>
                </a:solidFill>
                <a:latin typeface="Courier New"/>
                <a:cs typeface="Courier New"/>
              </a:rPr>
              <a:t>[]);</a:t>
            </a: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355"/>
              </a:spcBef>
            </a:pP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?&gt;</a:t>
            </a:r>
            <a:endParaRPr sz="105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50" y="4078535"/>
            <a:ext cx="5734050" cy="11715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55600" y="914412"/>
            <a:ext cx="6845300" cy="9664700"/>
          </a:xfrm>
          <a:custGeom>
            <a:avLst/>
            <a:gdLst/>
            <a:ahLst/>
            <a:cxnLst/>
            <a:rect l="l" t="t" r="r" b="b"/>
            <a:pathLst>
              <a:path w="6845300" h="9664700">
                <a:moveTo>
                  <a:pt x="6845300" y="0"/>
                </a:moveTo>
                <a:lnTo>
                  <a:pt x="0" y="0"/>
                </a:lnTo>
                <a:lnTo>
                  <a:pt x="0" y="215900"/>
                </a:lnTo>
                <a:lnTo>
                  <a:pt x="0" y="228600"/>
                </a:lnTo>
                <a:lnTo>
                  <a:pt x="0" y="9664700"/>
                </a:lnTo>
                <a:lnTo>
                  <a:pt x="6845300" y="9664700"/>
                </a:lnTo>
                <a:lnTo>
                  <a:pt x="6845300" y="215900"/>
                </a:lnTo>
                <a:lnTo>
                  <a:pt x="6845300" y="0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47300" y="158632"/>
            <a:ext cx="6760845" cy="3166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RoleAccessTest.php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Aquest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conté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proves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automatitzades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comprovar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funció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canAccessPage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funciona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correctament.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050" spc="-10">
                <a:solidFill>
                  <a:srgbClr val="569CD5"/>
                </a:solidFill>
                <a:latin typeface="Courier New"/>
                <a:cs typeface="Courier New"/>
              </a:rPr>
              <a:t>&lt;?php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use 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PHPUnit\Framework\</a:t>
            </a:r>
            <a:r>
              <a:rPr dirty="0" sz="1050" spc="-10">
                <a:solidFill>
                  <a:srgbClr val="4EC8B0"/>
                </a:solidFill>
                <a:latin typeface="Courier New"/>
                <a:cs typeface="Courier New"/>
              </a:rPr>
              <a:t>TestCase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332740" marR="3618865" indent="-320675">
              <a:lnSpc>
                <a:spcPct val="128099"/>
              </a:lnSpc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class </a:t>
            </a:r>
            <a:r>
              <a:rPr dirty="0" sz="1050">
                <a:solidFill>
                  <a:srgbClr val="4EC8B0"/>
                </a:solidFill>
                <a:latin typeface="Courier New"/>
                <a:cs typeface="Courier New"/>
              </a:rPr>
              <a:t>RoleAccessTest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extends </a:t>
            </a:r>
            <a:r>
              <a:rPr dirty="0" sz="1050">
                <a:solidFill>
                  <a:srgbClr val="4EC8B0"/>
                </a:solidFill>
                <a:latin typeface="Courier New"/>
                <a:cs typeface="Courier New"/>
              </a:rPr>
              <a:t>TestCase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protected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setUp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():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void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$_SESSION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[]; </a:t>
            </a: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Reiniciar $_SESSION abans de cada </a:t>
            </a:r>
            <a:r>
              <a:rPr dirty="0" sz="1050" spc="-20">
                <a:solidFill>
                  <a:srgbClr val="6A9954"/>
                </a:solidFill>
                <a:latin typeface="Courier New"/>
                <a:cs typeface="Courier New"/>
              </a:rPr>
              <a:t>test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0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332740" marR="1698625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Prova que un administrador només pot accedir a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admin.php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testAdminAccess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  <a:spcBef>
                <a:spcPts val="355"/>
              </a:spcBef>
              <a:tabLst>
                <a:tab pos="2284095" algn="l"/>
              </a:tabLst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dirty="0" u="sng" sz="1050" spc="365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dirty="0" u="sng" sz="105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185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'/../roles.php'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67392" y="3504067"/>
            <a:ext cx="4587240" cy="699579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332740">
              <a:lnSpc>
                <a:spcPct val="100000"/>
              </a:lnSpc>
              <a:spcBef>
                <a:spcPts val="45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'Administrador'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assertTrue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'admin.php'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'usuari.php'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'visitant.php'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325120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Prova que un usuari només pot accedir a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usuari.php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testUserAccess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  <a:tabLst>
                <a:tab pos="1964055" algn="l"/>
              </a:tabLst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dirty="0" u="sng" sz="1050" spc="365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dirty="0" u="sng" sz="105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185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'/../roles.php'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5"/>
              </a:spcBef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'Usuari'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assertTrue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'usuari.php'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'admin.php'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'visitant.php'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5080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Prova que un visitant només pot accedir a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visitant.php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testVisitorAccess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  <a:tabLst>
                <a:tab pos="1964055" algn="l"/>
              </a:tabLst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dirty="0" u="sng" sz="1050" spc="365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dirty="0" u="sng" sz="105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185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'/../roles.php'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'Visitant'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assertTrue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'visitant.php'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'admin.php'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'usuari.php'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1525270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Prova d'accés amb un rol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inexistent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testInvalidRole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  <a:tabLst>
                <a:tab pos="1964055" algn="l"/>
              </a:tabLst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dirty="0" u="sng" sz="1050" spc="365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dirty="0" u="sng" sz="105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185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'/../roles.php'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'InvalidRole'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'admin.php'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0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'usuari.php'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'visitant.php'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600" y="177795"/>
            <a:ext cx="6845300" cy="3302000"/>
          </a:xfrm>
          <a:prstGeom prst="rect">
            <a:avLst/>
          </a:prstGeom>
          <a:solidFill>
            <a:srgbClr val="1F1F1F"/>
          </a:solidFill>
        </p:spPr>
        <p:txBody>
          <a:bodyPr wrap="square" lIns="0" tIns="0" rIns="0" bIns="0" rtlCol="0" vert="horz">
            <a:spAutoFit/>
          </a:bodyPr>
          <a:lstStyle/>
          <a:p>
            <a:pPr marL="324485">
              <a:lnSpc>
                <a:spcPts val="1100"/>
              </a:lnSpc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050">
              <a:latin typeface="Courier New"/>
              <a:cs typeface="Courier New"/>
            </a:endParaRPr>
          </a:p>
          <a:p>
            <a:pPr marL="324485" marR="3312160">
              <a:lnSpc>
                <a:spcPct val="128099"/>
              </a:lnSpc>
            </a:pPr>
            <a:r>
              <a:rPr dirty="0" sz="1050">
                <a:solidFill>
                  <a:srgbClr val="6A9954"/>
                </a:solidFill>
                <a:latin typeface="Courier New"/>
                <a:cs typeface="Courier New"/>
              </a:rPr>
              <a:t>// Prova d'accés a una pàgina </a:t>
            </a:r>
            <a:r>
              <a:rPr dirty="0" sz="1050" spc="-10">
                <a:solidFill>
                  <a:srgbClr val="6A9954"/>
                </a:solidFill>
                <a:latin typeface="Courier New"/>
                <a:cs typeface="Courier New"/>
              </a:rPr>
              <a:t>inexistent </a:t>
            </a: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public function </a:t>
            </a:r>
            <a:r>
              <a:rPr dirty="0" sz="1050">
                <a:solidFill>
                  <a:srgbClr val="DBDBAA"/>
                </a:solidFill>
                <a:latin typeface="Courier New"/>
                <a:cs typeface="Courier New"/>
              </a:rPr>
              <a:t>testInvalidPage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() </a:t>
            </a: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  <a:tabLst>
                <a:tab pos="2275840" algn="l"/>
              </a:tabLst>
            </a:pPr>
            <a:r>
              <a:rPr dirty="0" sz="1050">
                <a:solidFill>
                  <a:srgbClr val="C486BF"/>
                </a:solidFill>
                <a:latin typeface="Courier New"/>
                <a:cs typeface="Courier New"/>
              </a:rPr>
              <a:t>require_once </a:t>
            </a:r>
            <a:r>
              <a:rPr dirty="0" u="sng" sz="1050" spc="365">
                <a:solidFill>
                  <a:srgbClr val="C486BF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sz="1050" spc="-25">
                <a:solidFill>
                  <a:srgbClr val="569CD5"/>
                </a:solidFill>
                <a:latin typeface="Courier New"/>
                <a:cs typeface="Courier New"/>
              </a:rPr>
              <a:t>DIR</a:t>
            </a:r>
            <a:r>
              <a:rPr dirty="0" u="sng" sz="1050">
                <a:solidFill>
                  <a:srgbClr val="569CD5"/>
                </a:solidFill>
                <a:uFill>
                  <a:solidFill>
                    <a:srgbClr val="559BD4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050" spc="185">
                <a:solidFill>
                  <a:srgbClr val="569CD5"/>
                </a:solidFill>
                <a:latin typeface="Times New Roman"/>
                <a:cs typeface="Times New Roman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. 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'/../roles.php'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'Administrador'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'nonexistent.php'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'Usuari'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'nonexistent.php'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</a:pPr>
            <a:r>
              <a:rPr dirty="0" sz="1050">
                <a:solidFill>
                  <a:srgbClr val="9CDBFE"/>
                </a:solidFill>
                <a:latin typeface="Courier New"/>
                <a:cs typeface="Courier New"/>
              </a:rPr>
              <a:t>$_SESSION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[</a:t>
            </a:r>
            <a:r>
              <a:rPr dirty="0" sz="1050">
                <a:solidFill>
                  <a:srgbClr val="CD9078"/>
                </a:solidFill>
                <a:latin typeface="Courier New"/>
                <a:cs typeface="Courier New"/>
              </a:rPr>
              <a:t>'rol'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] = 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'Visitant'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;</a:t>
            </a:r>
            <a:endParaRPr sz="1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355"/>
              </a:spcBef>
            </a:pPr>
            <a:r>
              <a:rPr dirty="0" sz="1050">
                <a:solidFill>
                  <a:srgbClr val="569CD5"/>
                </a:solidFill>
                <a:latin typeface="Courier New"/>
                <a:cs typeface="Courier New"/>
              </a:rPr>
              <a:t>$this</a:t>
            </a:r>
            <a:r>
              <a:rPr dirty="0" sz="1050">
                <a:solidFill>
                  <a:srgbClr val="D4D4D4"/>
                </a:solidFill>
                <a:latin typeface="Courier New"/>
                <a:cs typeface="Courier New"/>
              </a:rPr>
              <a:t>-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&gt;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assertFalse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DBDBAA"/>
                </a:solidFill>
                <a:latin typeface="Courier New"/>
                <a:cs typeface="Courier New"/>
              </a:rPr>
              <a:t>canAccessPage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(</a:t>
            </a:r>
            <a:r>
              <a:rPr dirty="0" sz="1050" spc="-10">
                <a:solidFill>
                  <a:srgbClr val="CD9078"/>
                </a:solidFill>
                <a:latin typeface="Courier New"/>
                <a:cs typeface="Courier New"/>
              </a:rPr>
              <a:t>'nonexistent.php'</a:t>
            </a:r>
            <a:r>
              <a:rPr dirty="0" sz="1050" spc="-10">
                <a:solidFill>
                  <a:srgbClr val="D4D4D4"/>
                </a:solidFill>
                <a:latin typeface="Courier New"/>
                <a:cs typeface="Courier New"/>
              </a:rPr>
              <a:t>));</a:t>
            </a:r>
            <a:endParaRPr sz="1050">
              <a:latin typeface="Courier New"/>
              <a:cs typeface="Courier New"/>
            </a:endParaRPr>
          </a:p>
          <a:p>
            <a:pPr marL="324485">
              <a:lnSpc>
                <a:spcPct val="100000"/>
              </a:lnSpc>
              <a:spcBef>
                <a:spcPts val="350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  <a:p>
            <a:pPr marL="3810">
              <a:lnSpc>
                <a:spcPct val="100000"/>
              </a:lnSpc>
              <a:spcBef>
                <a:spcPts val="355"/>
              </a:spcBef>
            </a:pPr>
            <a:r>
              <a:rPr dirty="0" sz="1050" spc="-50">
                <a:solidFill>
                  <a:srgbClr val="D4D4D4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7300" y="3623543"/>
            <a:ext cx="10807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Resultat</a:t>
            </a:r>
            <a:r>
              <a:rPr dirty="0" sz="1100" spc="-7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esperat: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50" y="4033434"/>
            <a:ext cx="5734050" cy="1209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Exemples de proves unitàries amb PHPUnit</dc:title>
  <dcterms:created xsi:type="dcterms:W3CDTF">2025-01-18T21:55:22Z</dcterms:created>
  <dcterms:modified xsi:type="dcterms:W3CDTF">2025-01-18T21:55:22Z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Producer">
    <vt:lpwstr>Skia/PDF m133 Google Docs Renderer</vt:lpwstr>
  </property>
  <property fmtid="{D5CDD505-2E9C-101B-9397-08002B2CF9AE}" pid="4" name="LastSaved">
    <vt:filetime>2025-01-18T00:00:00Z</vt:filetime>
  </property>
</Properties>
</file>