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569200" cy="10693400"/>
  <p:notesSz cx="75692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618999"/>
            <a:ext cx="3235325" cy="967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latin typeface="Arial"/>
                <a:cs typeface="Arial"/>
              </a:rPr>
              <a:t>EXEMPLES</a:t>
            </a:r>
            <a:r>
              <a:rPr dirty="0" sz="1300" spc="-60" b="1">
                <a:latin typeface="Arial"/>
                <a:cs typeface="Arial"/>
              </a:rPr>
              <a:t> </a:t>
            </a:r>
            <a:r>
              <a:rPr dirty="0" sz="1300" b="1">
                <a:latin typeface="Arial"/>
                <a:cs typeface="Arial"/>
              </a:rPr>
              <a:t>PRÀCTICS</a:t>
            </a:r>
            <a:r>
              <a:rPr dirty="0" sz="1300" spc="-5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SUPERGLOBALS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$_GET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10" i="1">
                <a:latin typeface="Arial"/>
                <a:cs typeface="Arial"/>
              </a:rPr>
              <a:t>get_url.php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778000"/>
            <a:ext cx="5740400" cy="6477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30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'&lt;a href="get_url2.php?nom=Joan&amp;edat=30"&gt;Envia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dades&lt;/a&gt;'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2562358"/>
            <a:ext cx="7632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get.url2.php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4400" y="2959100"/>
            <a:ext cx="5740400" cy="26797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0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]) &amp;&amp;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]))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//Assigna el valor de l'etiqueta 'nom' a </a:t>
            </a:r>
            <a:r>
              <a:rPr dirty="0" sz="1050" spc="-20">
                <a:solidFill>
                  <a:srgbClr val="6A9954"/>
                </a:solidFill>
                <a:latin typeface="Courier New"/>
                <a:cs typeface="Courier New"/>
              </a:rPr>
              <a:t>$nom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$edat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//Assigna el valor de l'etiqueta 'edat' </a:t>
            </a:r>
            <a:r>
              <a:rPr dirty="0" sz="1050" spc="-50">
                <a:solidFill>
                  <a:srgbClr val="6A9954"/>
                </a:solidFill>
                <a:latin typeface="Courier New"/>
                <a:cs typeface="Courier New"/>
              </a:rPr>
              <a:t>a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$edat</a:t>
            </a:r>
            <a:endParaRPr sz="1050">
              <a:latin typeface="Courier New"/>
              <a:cs typeface="Courier New"/>
            </a:endParaRPr>
          </a:p>
          <a:p>
            <a:pPr marL="320040" marR="50800">
              <a:lnSpc>
                <a:spcPct val="128099"/>
              </a:lnSpc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"Nom: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//Mostra el valor assignat a la variable </a:t>
            </a:r>
            <a:r>
              <a:rPr dirty="0" sz="1050" spc="-20">
                <a:solidFill>
                  <a:srgbClr val="6A9954"/>
                </a:solidFill>
                <a:latin typeface="Courier New"/>
                <a:cs typeface="Courier New"/>
              </a:rPr>
              <a:t>$nom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"Edat: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$edat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//Mostra el valor assignat a la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variable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20">
                <a:solidFill>
                  <a:srgbClr val="6A9954"/>
                </a:solidFill>
                <a:latin typeface="Courier New"/>
                <a:cs typeface="Courier New"/>
              </a:rPr>
              <a:t>$nom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"No s'han rebut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dades."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1700" y="5781710"/>
            <a:ext cx="8788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get_form.html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4400" y="6172200"/>
            <a:ext cx="5740400" cy="12573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form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"post_processar.php"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"GET"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"number"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"edat"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1700" y="7565987"/>
            <a:ext cx="11766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get_processar.php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4400" y="7962900"/>
            <a:ext cx="5740400" cy="16637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'GET'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320040" marR="3651885">
              <a:lnSpc>
                <a:spcPct val="128099"/>
              </a:lnSpc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$edat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"Nom: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0040" marR="3571875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"Edat: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$edat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620574"/>
            <a:ext cx="98742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$_POST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i="1">
                <a:latin typeface="Arial"/>
                <a:cs typeface="Arial"/>
              </a:rPr>
              <a:t>post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_form.html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384300"/>
            <a:ext cx="5740400" cy="10414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5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"post_processar.php"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"number"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"edat"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2569316"/>
            <a:ext cx="1246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post_processar.php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4400" y="2959100"/>
            <a:ext cx="5740400" cy="16637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'POST'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320040" marR="3571875">
              <a:lnSpc>
                <a:spcPct val="128099"/>
              </a:lnSpc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$edat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"Nom: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0040" marR="3571875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"Edat: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$edat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1700" y="4948352"/>
            <a:ext cx="1150620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$_REQUEST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request_form.html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4400" y="5715000"/>
            <a:ext cx="5740400" cy="47371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35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i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R="1410970" indent="320040">
              <a:lnSpc>
                <a:spcPct val="128099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Exemple amb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$_REQUEST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Exemple d'ús de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$_REQUEST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"request_processar.php"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label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Nom: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label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Edat: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"number"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"edat"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Enviar amb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POST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"request_processar.php"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"GET"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R="130810" indent="640080">
              <a:lnSpc>
                <a:spcPct val="128099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"submit"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value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"Usuari GET"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Enviar </a:t>
            </a:r>
            <a:r>
              <a:rPr dirty="0" sz="1050" spc="-25" i="1">
                <a:solidFill>
                  <a:srgbClr val="CCCCCC"/>
                </a:solidFill>
                <a:latin typeface="Courier New"/>
                <a:cs typeface="Courier New"/>
              </a:rPr>
              <a:t>amb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GET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620574"/>
            <a:ext cx="144843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request_processar.php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016000"/>
            <a:ext cx="5740400" cy="65786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i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R="1410970" indent="320040">
              <a:lnSpc>
                <a:spcPct val="128099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Processar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dades amb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$_REQUEST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Resultat de les dades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enviades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(!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empty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$_REQUEST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0080" marR="1410970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"&lt;p&gt;&lt;strong&gt;Dades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rebudes:&lt;/strong&gt;&lt;/p&gt;"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"&lt;ul&gt;"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R="370840" indent="640080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"El contingut de </a:t>
            </a:r>
            <a:r>
              <a:rPr dirty="0" sz="1050" i="1">
                <a:solidFill>
                  <a:srgbClr val="D6B97D"/>
                </a:solidFill>
                <a:latin typeface="Courier New"/>
                <a:cs typeface="Courier New"/>
              </a:rPr>
              <a:t>\$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_REQUEST és: "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$_REQUEST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.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"El contingut de </a:t>
            </a:r>
            <a:r>
              <a:rPr dirty="0" sz="1050" i="1">
                <a:solidFill>
                  <a:srgbClr val="D6B97D"/>
                </a:solidFill>
                <a:latin typeface="Courier New"/>
                <a:cs typeface="Courier New"/>
              </a:rPr>
              <a:t>\$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_POST és: "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"El contingut de </a:t>
            </a:r>
            <a:r>
              <a:rPr dirty="0" sz="1050" i="1">
                <a:solidFill>
                  <a:srgbClr val="D6B97D"/>
                </a:solidFill>
                <a:latin typeface="Courier New"/>
                <a:cs typeface="Courier New"/>
              </a:rPr>
              <a:t>\$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_GET és: "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foreach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$_REQUEST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as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$clau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$valor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  <a:spcBef>
                <a:spcPts val="350"/>
              </a:spcBef>
              <a:tabLst>
                <a:tab pos="4401185" algn="l"/>
              </a:tabLst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"&lt;li&gt;&lt;strong&gt;"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$clau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":&lt;/strong&gt;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	"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$valor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"&lt;/li&gt;"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"&lt;/ul&gt;"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"&lt;p&gt;No s'han rebut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dades.&lt;/p&gt;"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4400" y="1384312"/>
            <a:ext cx="5740400" cy="8839200"/>
          </a:xfrm>
          <a:custGeom>
            <a:avLst/>
            <a:gdLst/>
            <a:ahLst/>
            <a:cxnLst/>
            <a:rect l="l" t="t" r="r" b="b"/>
            <a:pathLst>
              <a:path w="5740400" h="8839200">
                <a:moveTo>
                  <a:pt x="57404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8839200"/>
                </a:lnTo>
                <a:lnTo>
                  <a:pt x="5740400" y="8839200"/>
                </a:lnTo>
                <a:lnTo>
                  <a:pt x="5740400" y="203200"/>
                </a:lnTo>
                <a:lnTo>
                  <a:pt x="57404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1700" y="620576"/>
            <a:ext cx="5387340" cy="952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$_SERVER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server_practic.php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6A9954"/>
                </a:solidFill>
                <a:latin typeface="Courier New"/>
                <a:cs typeface="Courier New"/>
              </a:rPr>
              <a:t>// Detectar i convertir IPv6 a IPv4 si és </a:t>
            </a:r>
            <a:r>
              <a:rPr dirty="0" sz="1050" spc="-10" b="1">
                <a:solidFill>
                  <a:srgbClr val="6A9954"/>
                </a:solidFill>
                <a:latin typeface="Courier New"/>
                <a:cs typeface="Courier New"/>
              </a:rPr>
              <a:t>necessari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$ip_real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'REMOTE_ADDR'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'::1'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?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'127.0.0.1' </a:t>
            </a: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'REMOTE_ADDR'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6A9954"/>
                </a:solidFill>
                <a:latin typeface="Courier New"/>
                <a:cs typeface="Courier New"/>
              </a:rPr>
              <a:t>// Bloquejar una adreça IP </a:t>
            </a:r>
            <a:r>
              <a:rPr dirty="0" sz="1050" spc="-10" b="1">
                <a:solidFill>
                  <a:srgbClr val="6A9954"/>
                </a:solidFill>
                <a:latin typeface="Courier New"/>
                <a:cs typeface="Courier New"/>
              </a:rPr>
              <a:t>específica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$ip_bloquejada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'127.0.0.2'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$ip_real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$ip_bloquejada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C486BF"/>
                </a:solidFill>
                <a:latin typeface="Courier New"/>
                <a:cs typeface="Courier New"/>
              </a:rPr>
              <a:t>die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'La teva adreça IP està 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bloquejada.'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6A9954"/>
                </a:solidFill>
                <a:latin typeface="Courier New"/>
                <a:cs typeface="Courier New"/>
              </a:rPr>
              <a:t>// Seguiment de visites (exemple </a:t>
            </a:r>
            <a:r>
              <a:rPr dirty="0" sz="1050" spc="-10" b="1">
                <a:solidFill>
                  <a:srgbClr val="6A9954"/>
                </a:solidFill>
                <a:latin typeface="Courier New"/>
                <a:cs typeface="Courier New"/>
              </a:rPr>
              <a:t>bàsic)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$visitant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'IP'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$ip_real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332740" marR="1365250">
              <a:lnSpc>
                <a:spcPct val="128099"/>
              </a:lnSpc>
            </a:pP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'Agent Usuari'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'HTTP_USER_AGENT'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],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'Hora'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b="1">
                <a:solidFill>
                  <a:srgbClr val="DBDBAA"/>
                </a:solidFill>
                <a:latin typeface="Courier New"/>
                <a:cs typeface="Courier New"/>
              </a:rPr>
              <a:t>date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'Y-m-d 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H:i:s'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),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'Pàgina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Visitada'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'SCRIPT_NAME'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25" b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12700" marR="405130">
              <a:lnSpc>
                <a:spcPct val="128099"/>
              </a:lnSpc>
            </a:pPr>
            <a:r>
              <a:rPr dirty="0" sz="1050" b="1">
                <a:solidFill>
                  <a:srgbClr val="DBDBAA"/>
                </a:solidFill>
                <a:latin typeface="Courier New"/>
                <a:cs typeface="Courier New"/>
              </a:rPr>
              <a:t>file_put_contents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'log_visites.txt'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b="1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$visitant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), FILE_APPEND);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6A9954"/>
                </a:solidFill>
                <a:latin typeface="Courier New"/>
                <a:cs typeface="Courier New"/>
              </a:rPr>
              <a:t>// Ajustar l'script segons el </a:t>
            </a:r>
            <a:r>
              <a:rPr dirty="0" sz="1050" spc="-10" b="1">
                <a:solidFill>
                  <a:srgbClr val="6A9954"/>
                </a:solidFill>
                <a:latin typeface="Courier New"/>
                <a:cs typeface="Courier New"/>
              </a:rPr>
              <a:t>navegador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$navegador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'HTTP_USER_AGENT'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DBDBAA"/>
                </a:solidFill>
                <a:latin typeface="Courier New"/>
                <a:cs typeface="Courier New"/>
              </a:rPr>
              <a:t>strpos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$navegador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'Firefox'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) !== 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false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algn="r" marR="1525270">
              <a:lnSpc>
                <a:spcPct val="100000"/>
              </a:lnSpc>
              <a:spcBef>
                <a:spcPts val="350"/>
              </a:spcBef>
            </a:pP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$missatge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'Benvingut, usuari de 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Firefox!'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algn="r" marR="152527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dirty="0" sz="1050" b="1">
                <a:solidFill>
                  <a:srgbClr val="C486BF"/>
                </a:solidFill>
                <a:latin typeface="Courier New"/>
                <a:cs typeface="Courier New"/>
              </a:rPr>
              <a:t>elseif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DBDBAA"/>
                </a:solidFill>
                <a:latin typeface="Courier New"/>
                <a:cs typeface="Courier New"/>
              </a:rPr>
              <a:t>strpos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$navegador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'Edg'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) !== 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false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$missatge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'Hola, usuari de 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Edge!'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dirty="0" sz="1050" b="1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$missatge 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'Benvingut al nostre 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lloc!'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 b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25" b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b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b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b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 marR="1045210" indent="320040">
              <a:lnSpc>
                <a:spcPct val="128099"/>
              </a:lnSpc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b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dirty="0" sz="1050" b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dirty="0" sz="1050" b="1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dirty="0" sz="1050" spc="-10" b="1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b="1">
                <a:solidFill>
                  <a:srgbClr val="CCCCCC"/>
                </a:solidFill>
                <a:latin typeface="Courier New"/>
                <a:cs typeface="Courier New"/>
              </a:rPr>
              <a:t>Exemple </a:t>
            </a:r>
            <a:r>
              <a:rPr dirty="0" sz="1050" spc="-10" b="1">
                <a:solidFill>
                  <a:srgbClr val="CCCCCC"/>
                </a:solidFill>
                <a:latin typeface="Courier New"/>
                <a:cs typeface="Courier New"/>
              </a:rPr>
              <a:t>$_SERVER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b="1">
                <a:solidFill>
                  <a:srgbClr val="CCCCCC"/>
                </a:solidFill>
                <a:latin typeface="Courier New"/>
                <a:cs typeface="Courier New"/>
              </a:rPr>
              <a:t>Exemple de Seguretat i Seguiment amb </a:t>
            </a:r>
            <a:r>
              <a:rPr dirty="0" sz="1050" spc="-10" b="1">
                <a:solidFill>
                  <a:srgbClr val="CCCCCC"/>
                </a:solidFill>
                <a:latin typeface="Courier New"/>
                <a:cs typeface="Courier New"/>
              </a:rPr>
              <a:t>$_SERVER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dirty="0" sz="1050" b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b="1">
                <a:solidFill>
                  <a:srgbClr val="9CDBFE"/>
                </a:solidFill>
                <a:latin typeface="Courier New"/>
                <a:cs typeface="Courier New"/>
              </a:rPr>
              <a:t>$missatge</a:t>
            </a:r>
            <a:r>
              <a:rPr dirty="0" sz="1050" b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b="1">
                <a:solidFill>
                  <a:srgbClr val="CCCCCC"/>
                </a:solidFill>
                <a:latin typeface="Courier New"/>
                <a:cs typeface="Courier New"/>
              </a:rPr>
              <a:t>La</a:t>
            </a:r>
            <a:r>
              <a:rPr dirty="0" sz="1050" spc="-10" b="1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1050" b="1">
                <a:solidFill>
                  <a:srgbClr val="CCCCCC"/>
                </a:solidFill>
                <a:latin typeface="Courier New"/>
                <a:cs typeface="Courier New"/>
              </a:rPr>
              <a:t>teva adreça IP és: </a:t>
            </a:r>
            <a:r>
              <a:rPr dirty="0" sz="1050" b="1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dirty="0" sz="1050" b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spc="-10" b="1">
                <a:solidFill>
                  <a:srgbClr val="DBDBAA"/>
                </a:solidFill>
                <a:latin typeface="Courier New"/>
                <a:cs typeface="Courier New"/>
              </a:rPr>
              <a:t>htmlspecialchars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 b="1">
                <a:solidFill>
                  <a:srgbClr val="9CDBFE"/>
                </a:solidFill>
                <a:latin typeface="Courier New"/>
                <a:cs typeface="Courier New"/>
              </a:rPr>
              <a:t>$ip_real</a:t>
            </a:r>
            <a:r>
              <a:rPr dirty="0" sz="1050" spc="-10" b="1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b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b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620576"/>
            <a:ext cx="972819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$_FILE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file_upload.php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384301"/>
            <a:ext cx="5740400" cy="37084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5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i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R="1410970" indent="320040">
              <a:lnSpc>
                <a:spcPct val="128099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Pujar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Fitxer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Pujar un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Fitxer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R="1812289" indent="320040">
              <a:lnSpc>
                <a:spcPct val="128099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"file_process.php"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"POST"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enctype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"multipart/form-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data"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label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"fitxer"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Selecciona un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fitxer: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"file"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"fitxer"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"fitxer"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Pujar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5234455"/>
            <a:ext cx="104266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file_process.php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4400" y="5626100"/>
            <a:ext cx="5740400" cy="45339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0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i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R="1410970" indent="320040">
              <a:lnSpc>
                <a:spcPct val="128099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Resultat de la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Pujada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Resultat de la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Pujada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Comprova si s'ha pujat un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fitxer</a:t>
            </a:r>
            <a:endParaRPr sz="1050">
              <a:latin typeface="Courier New"/>
              <a:cs typeface="Courier New"/>
            </a:endParaRPr>
          </a:p>
          <a:p>
            <a:pPr marR="450850" indent="320040">
              <a:lnSpc>
                <a:spcPct val="128099"/>
              </a:lnSpc>
            </a:pP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]) &amp;&amp;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'error'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 </a:t>
            </a:r>
            <a:r>
              <a:rPr dirty="0" sz="1050" spc="-25" i="1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UPLOAD_ERR_OK)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Obtenim informació del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fitxer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$nom_fitxer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'name'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$mida_fitxer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'size'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$tipus_fitxer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'type'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$ubicacio_temporal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'tmp_name'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5"/>
              </a:spcBef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Mostrem la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informació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"&lt;p&gt;&lt;strong&gt;Nom del fitxer:&lt;/strong&gt;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$nom_fitxer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400" y="647701"/>
            <a:ext cx="5740400" cy="24765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 marL="640080">
              <a:lnSpc>
                <a:spcPts val="1040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"&lt;p&gt;&lt;strong&gt;Mida del fitxer:&lt;/strong&gt;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$mida_fitxer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bytes&lt;/p&gt;"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0080" marR="50800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"&lt;p&gt;&lt;strong&gt;Tipus del fitxer:&lt;/strong&gt;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$tipus_fitxer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"&lt;p&gt;&lt;strong&gt;Ubicació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temporal:&lt;/strong&gt;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$ubicacio_temporal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"&lt;p&gt;No s'ha pujat cap fitxer o hi ha hagut un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error.&lt;/p&gt;"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3265444"/>
            <a:ext cx="1127760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$_ENV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env_exemple.php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4400" y="4025896"/>
            <a:ext cx="5740400" cy="61722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85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Exemple de configuració de variables d'entorn directament en el </a:t>
            </a:r>
            <a:r>
              <a:rPr dirty="0" sz="1050" spc="-20">
                <a:solidFill>
                  <a:srgbClr val="6A9954"/>
                </a:solidFill>
                <a:latin typeface="Courier New"/>
                <a:cs typeface="Courier New"/>
              </a:rPr>
              <a:t>codi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(Normalment es configuren en el servidor o en un fitxer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.env)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'DB_HOST'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'localhost'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'DB_USER'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'root'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'DB_PASSWORD'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Accés a les variables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d'entorn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$host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'DB_HOST'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'No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definit'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$user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'DB_USER'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'No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definit'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'DB_PASSWORD'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'No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definit'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R="45085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Mostrar informació (simulació de configuració de base de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dades)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"&lt;h1&gt;Connexió a la Base de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Dades&lt;/h1&gt;"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"&lt;p&gt;&lt;strong&gt;Host:&lt;/strong&gt; 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$host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"&lt;p&gt;&lt;strong&gt;Usuari:&lt;/strong&gt; 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$user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"&lt;p&gt;&lt;strong&gt;Contrasenya:&lt;/strong&gt; 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R="85090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Exemple pràctic: simulació de connexió a una base de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dades (fictícia)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dirty="0" sz="1050" spc="-1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$host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'localhost'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&amp;&amp;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$user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'root'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&amp;&amp;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$password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R="530860" indent="320040">
              <a:lnSpc>
                <a:spcPct val="128099"/>
              </a:lnSpc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"&lt;p style='color: green;'&gt;Connexió correcta a la base </a:t>
            </a:r>
            <a:r>
              <a:rPr dirty="0" sz="1050" spc="-25">
                <a:solidFill>
                  <a:srgbClr val="CD9078"/>
                </a:solidFill>
                <a:latin typeface="Courier New"/>
                <a:cs typeface="Courier New"/>
              </a:rPr>
              <a:t>de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dades!&lt;/p&gt;"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R="690880" indent="320040">
              <a:lnSpc>
                <a:spcPct val="128099"/>
              </a:lnSpc>
              <a:spcBef>
                <a:spcPts val="5"/>
              </a:spcBef>
            </a:pP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"&lt;p style='color: red;'&gt;Error en la configuració de </a:t>
            </a:r>
            <a:r>
              <a:rPr dirty="0" sz="1050" spc="-25">
                <a:solidFill>
                  <a:srgbClr val="CD9078"/>
                </a:solidFill>
                <a:latin typeface="Courier New"/>
                <a:cs typeface="Courier New"/>
              </a:rPr>
              <a:t>la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connexió!&lt;/p&gt;"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4400" y="1384312"/>
            <a:ext cx="5740400" cy="8216900"/>
          </a:xfrm>
          <a:custGeom>
            <a:avLst/>
            <a:gdLst/>
            <a:ahLst/>
            <a:cxnLst/>
            <a:rect l="l" t="t" r="r" b="b"/>
            <a:pathLst>
              <a:path w="5740400" h="8216900">
                <a:moveTo>
                  <a:pt x="57404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8216900"/>
                </a:lnTo>
                <a:lnTo>
                  <a:pt x="5740400" y="8216900"/>
                </a:lnTo>
                <a:lnTo>
                  <a:pt x="5740400" y="203200"/>
                </a:lnTo>
                <a:lnTo>
                  <a:pt x="57404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1700" y="620576"/>
            <a:ext cx="5627370" cy="8906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$_COOKIE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cookies.php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L="12700" marR="1845310">
              <a:lnSpc>
                <a:spcPct val="128099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Establir una cookie si se envia el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formulari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'POST'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 marL="12700" marR="5080" indent="320040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setcookie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'nom_usuari'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time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() + </a:t>
            </a:r>
            <a:r>
              <a:rPr dirty="0" sz="1050" i="1">
                <a:solidFill>
                  <a:srgbClr val="B4CDA7"/>
                </a:solidFill>
                <a:latin typeface="Courier New"/>
                <a:cs typeface="Courier New"/>
              </a:rPr>
              <a:t>3600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Cookie que dura </a:t>
            </a:r>
            <a:r>
              <a:rPr dirty="0" sz="1050" spc="-50" i="1">
                <a:solidFill>
                  <a:srgbClr val="6A9954"/>
                </a:solidFill>
                <a:latin typeface="Courier New"/>
                <a:cs typeface="Courier New"/>
              </a:rPr>
              <a:t>1 </a:t>
            </a:r>
            <a:r>
              <a:rPr dirty="0" sz="1050" spc="-20" i="1">
                <a:solidFill>
                  <a:srgbClr val="6A9954"/>
                </a:solidFill>
                <a:latin typeface="Courier New"/>
                <a:cs typeface="Courier New"/>
              </a:rPr>
              <a:t>hora</a:t>
            </a:r>
            <a:endParaRPr sz="1050">
              <a:latin typeface="Courier New"/>
              <a:cs typeface="Courier New"/>
            </a:endParaRPr>
          </a:p>
          <a:p>
            <a:pPr marL="12700" marR="725170" indent="320040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header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'Location: cookies.php'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Redirigeix per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evitar </a:t>
            </a: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reenviaments de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formulari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C486BF"/>
                </a:solidFill>
                <a:latin typeface="Courier New"/>
                <a:cs typeface="Courier New"/>
              </a:rPr>
              <a:t>exit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Recuperar el valor de la cookie si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existeix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28099"/>
              </a:lnSpc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$nomGuardat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$_COOKIE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'nom_usuari'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]) ?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$_COOKIE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'nom_usuari'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: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'Convidat'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i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Exemple de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Cookie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Benvingut, 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$nomGuardat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!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$nomGuardat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'Convidat'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&lt;!-- Formulari per introduir el nom --</a:t>
            </a:r>
            <a:r>
              <a:rPr dirty="0" sz="1050" spc="-50" i="1">
                <a:solidFill>
                  <a:srgbClr val="6A9954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form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Introdueix el teu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nom: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required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972819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else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: </a:t>
            </a: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El teu nom està guardat a una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cookie.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$_COOKIE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href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"cookie_esborra.php"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Esborra la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cookie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endif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620576"/>
            <a:ext cx="108902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$_SESSION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 i="1">
                <a:latin typeface="Arial"/>
                <a:cs typeface="Arial"/>
              </a:rPr>
              <a:t>session_inici.php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384301"/>
            <a:ext cx="5740400" cy="57658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5"/>
              </a:lnSpc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R="4211955">
              <a:lnSpc>
                <a:spcPct val="128099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Inicia la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R="1170940">
              <a:lnSpc>
                <a:spcPct val="128099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Si el formulari s'ha enviat, guarda el nom a la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'POST'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htmlspecialchars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]);</a:t>
            </a:r>
            <a:endParaRPr sz="1050">
              <a:latin typeface="Courier New"/>
              <a:cs typeface="Courier New"/>
            </a:endParaRPr>
          </a:p>
          <a:p>
            <a:pPr marR="130810" indent="320040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header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'Location: session_mostrar.php'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Redirigeix a una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altra pàgina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C486BF"/>
                </a:solidFill>
                <a:latin typeface="Courier New"/>
                <a:cs typeface="Courier New"/>
              </a:rPr>
              <a:t>exit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i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Iniciar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Inicia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form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Introdueix el teu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nom: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required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620569"/>
            <a:ext cx="13163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session_mostrar.php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4400" y="1016004"/>
            <a:ext cx="5740400" cy="47371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R="4211955">
              <a:lnSpc>
                <a:spcPct val="128099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Inicia la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R="2131695">
              <a:lnSpc>
                <a:spcPct val="128099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Comprova si la variable de sessió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existeix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]))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dirty="0" sz="1050" i="1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'Convidat'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50" i="1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//print_r($_SESSION);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dirty="0" sz="1050" spc="-10" i="1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dirty="0" sz="1050" spc="-25" i="1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dirty="0" sz="1050" spc="-25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Mostrar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Benvingut, 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!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  <a:spcBef>
                <a:spcPts val="355"/>
              </a:spcBef>
            </a:pP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dirty="0" sz="1050" i="1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9CDBFE"/>
                </a:solidFill>
                <a:latin typeface="Courier New"/>
                <a:cs typeface="Courier New"/>
              </a:rPr>
              <a:t>href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"session_tanca.php"</a:t>
            </a:r>
            <a:r>
              <a:rPr dirty="0" sz="105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dirty="0" sz="1050" i="1">
                <a:solidFill>
                  <a:srgbClr val="CCCCCC"/>
                </a:solidFill>
                <a:latin typeface="Courier New"/>
                <a:cs typeface="Courier New"/>
              </a:rPr>
              <a:t>Tanca la </a:t>
            </a:r>
            <a:r>
              <a:rPr dirty="0" sz="1050" spc="-10" i="1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dirty="0" sz="1050" spc="-10" i="1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5890034"/>
            <a:ext cx="11899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i="1">
                <a:latin typeface="Arial"/>
                <a:cs typeface="Arial"/>
              </a:rPr>
              <a:t>session_tanca.php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4400" y="6286496"/>
            <a:ext cx="5740400" cy="24765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0"/>
              </a:lnSpc>
            </a:pPr>
            <a:r>
              <a:rPr dirty="0" sz="1050" spc="-10" i="1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R="4211955">
              <a:lnSpc>
                <a:spcPct val="128099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Inicia la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dirty="0" sz="1050" spc="-10" i="1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Destrueix totes les dades de la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sessió</a:t>
            </a:r>
            <a:endParaRPr sz="1050">
              <a:latin typeface="Courier New"/>
              <a:cs typeface="Courier New"/>
            </a:endParaRPr>
          </a:p>
          <a:p>
            <a:pPr marR="1170940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session_unset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(); </a:t>
            </a: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Elimina totes les variables de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session_destroy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(); </a:t>
            </a: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Tanca la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sessió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050" i="1">
                <a:solidFill>
                  <a:srgbClr val="6A9954"/>
                </a:solidFill>
                <a:latin typeface="Courier New"/>
                <a:cs typeface="Courier New"/>
              </a:rPr>
              <a:t>// Redirigeix a la pàgina </a:t>
            </a:r>
            <a:r>
              <a:rPr dirty="0" sz="1050" spc="-10" i="1">
                <a:solidFill>
                  <a:srgbClr val="6A9954"/>
                </a:solidFill>
                <a:latin typeface="Courier New"/>
                <a:cs typeface="Courier New"/>
              </a:rPr>
              <a:t>principal</a:t>
            </a:r>
            <a:endParaRPr sz="1050">
              <a:latin typeface="Courier New"/>
              <a:cs typeface="Courier New"/>
            </a:endParaRPr>
          </a:p>
          <a:p>
            <a:pPr marR="2691765">
              <a:lnSpc>
                <a:spcPct val="128099"/>
              </a:lnSpc>
            </a:pPr>
            <a:r>
              <a:rPr dirty="0" sz="1050" i="1">
                <a:solidFill>
                  <a:srgbClr val="DBDBAA"/>
                </a:solidFill>
                <a:latin typeface="Courier New"/>
                <a:cs typeface="Courier New"/>
              </a:rPr>
              <a:t>header</a:t>
            </a:r>
            <a:r>
              <a:rPr dirty="0" sz="1050" i="1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i="1">
                <a:solidFill>
                  <a:srgbClr val="CD9078"/>
                </a:solidFill>
                <a:latin typeface="Courier New"/>
                <a:cs typeface="Courier New"/>
              </a:rPr>
              <a:t>'Location: </a:t>
            </a:r>
            <a:r>
              <a:rPr dirty="0" sz="1050" spc="-10" i="1">
                <a:solidFill>
                  <a:srgbClr val="CD9078"/>
                </a:solidFill>
                <a:latin typeface="Courier New"/>
                <a:cs typeface="Courier New"/>
              </a:rPr>
              <a:t>session_inici.php'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dirty="0" sz="1050" spc="-10" i="1">
                <a:solidFill>
                  <a:srgbClr val="C486BF"/>
                </a:solidFill>
                <a:latin typeface="Courier New"/>
                <a:cs typeface="Courier New"/>
              </a:rPr>
              <a:t>exit</a:t>
            </a:r>
            <a:r>
              <a:rPr dirty="0" sz="1050" spc="-10" i="1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r>
              <a:rPr dirty="0" sz="1050" spc="-25" i="1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sin título</dc:title>
  <dcterms:created xsi:type="dcterms:W3CDTF">2025-01-18T18:31:09Z</dcterms:created>
  <dcterms:modified xsi:type="dcterms:W3CDTF">2025-01-18T18:31:09Z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Producer">
    <vt:lpwstr>Skia/PDF m133 Google Docs Renderer</vt:lpwstr>
  </property>
  <property fmtid="{D5CDD505-2E9C-101B-9397-08002B2CF9AE}" pid="4" name="LastSaved">
    <vt:filetime>2025-01-18T00:00:00Z</vt:filetime>
  </property>
</Properties>
</file>