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7569200" cy="10693400"/>
  <p:notesSz cx="75692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690" y="3314954"/>
            <a:ext cx="6433820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5380" y="5988304"/>
            <a:ext cx="529844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460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8138" y="2459482"/>
            <a:ext cx="3292602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460" y="427736"/>
            <a:ext cx="6812280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460" y="2459482"/>
            <a:ext cx="681228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3528" y="9944862"/>
            <a:ext cx="2422144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460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9824" y="9944862"/>
            <a:ext cx="1740916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getcomposer.org/download/" TargetMode="External"/><Relationship Id="rId3" Type="http://schemas.openxmlformats.org/officeDocument/2006/relationships/hyperlink" Target="https://www.youtube.com/watch?v=yp04wvbAJPs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youtube.com/watch?v=c0cmRy3lhDQ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89886"/>
            <a:ext cx="5755005" cy="85769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500" b="1">
                <a:latin typeface="Arial"/>
                <a:cs typeface="Arial"/>
              </a:rPr>
              <a:t>Manual</a:t>
            </a:r>
            <a:r>
              <a:rPr dirty="0" sz="1500" spc="-10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d'Instal·lació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de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PHPUnit</a:t>
            </a:r>
            <a:r>
              <a:rPr dirty="0" sz="1500" spc="-5" b="1">
                <a:latin typeface="Arial"/>
                <a:cs typeface="Arial"/>
              </a:rPr>
              <a:t> </a:t>
            </a:r>
            <a:r>
              <a:rPr dirty="0" sz="1500" b="1">
                <a:latin typeface="Arial"/>
                <a:cs typeface="Arial"/>
              </a:rPr>
              <a:t>amb</a:t>
            </a:r>
            <a:r>
              <a:rPr dirty="0" sz="1500" spc="-10" b="1">
                <a:latin typeface="Arial"/>
                <a:cs typeface="Arial"/>
              </a:rPr>
              <a:t> Composer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Requisits</a:t>
            </a:r>
            <a:r>
              <a:rPr dirty="0" u="sng" sz="1100" spc="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previs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u="heavy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Instal·lació</a:t>
            </a: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de </a:t>
            </a:r>
            <a:r>
              <a:rPr dirty="0" u="heavy" sz="1100" spc="-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PHP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2987040">
              <a:lnSpc>
                <a:spcPct val="110200"/>
              </a:lnSpc>
            </a:pPr>
            <a:r>
              <a:rPr dirty="0" sz="1100" spc="-10">
                <a:latin typeface="Arial MT"/>
                <a:cs typeface="Arial MT"/>
              </a:rPr>
              <a:t>PHPUnit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requereix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PHP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7.3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superior. </a:t>
            </a:r>
            <a:r>
              <a:rPr dirty="0" sz="1100">
                <a:latin typeface="Arial MT"/>
                <a:cs typeface="Arial MT"/>
              </a:rPr>
              <a:t>Comprova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versió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PHP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instal·lada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amb: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php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-</a:t>
            </a:r>
            <a:r>
              <a:rPr dirty="0" sz="1100" spc="-50">
                <a:latin typeface="Arial MT"/>
                <a:cs typeface="Arial MT"/>
              </a:rPr>
              <a:t>v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Instal·lació</a:t>
            </a: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de </a:t>
            </a:r>
            <a:r>
              <a:rPr dirty="0" u="heavy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Composer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2286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Si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Composer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instal·lat,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descarrega’l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lloc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web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oficial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segueix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instruccions d'instal·lació.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heavy" sz="11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https://getcomposer.org/download/</a:t>
            </a:r>
            <a:endParaRPr sz="1100">
              <a:latin typeface="Arial MT"/>
              <a:cs typeface="Arial MT"/>
            </a:endParaRPr>
          </a:p>
          <a:p>
            <a:pPr marL="12700" marR="2661285">
              <a:lnSpc>
                <a:spcPct val="220400"/>
              </a:lnSpc>
            </a:pPr>
            <a:r>
              <a:rPr dirty="0" sz="1100">
                <a:latin typeface="Arial MT"/>
                <a:cs typeface="Arial MT"/>
              </a:rPr>
              <a:t>Us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deixo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vídeo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tutorial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instal·lar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composer: </a:t>
            </a:r>
            <a:r>
              <a:rPr dirty="0" u="heavy" sz="11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3"/>
              </a:rPr>
              <a:t>https://www.youtube.com/watch?v=yp04wvbAJPs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 MT"/>
              <a:cs typeface="Arial MT"/>
            </a:endParaRPr>
          </a:p>
          <a:p>
            <a:pPr marL="12700" marR="15240">
              <a:lnSpc>
                <a:spcPct val="1102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Quan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intentes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executar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Composer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teu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sistema,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pots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trobar-</a:t>
            </a:r>
            <a:r>
              <a:rPr dirty="0" sz="1100">
                <a:latin typeface="Arial MT"/>
                <a:cs typeface="Arial MT"/>
              </a:rPr>
              <a:t>te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següent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missatge d'error: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  <a:spcBef>
                <a:spcPts val="5"/>
              </a:spcBef>
            </a:pPr>
            <a:r>
              <a:rPr dirty="0" sz="1100" b="1">
                <a:latin typeface="Arial"/>
                <a:cs typeface="Arial"/>
              </a:rPr>
              <a:t>Xdebug: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[Step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Debug]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spc="-20" b="1">
                <a:latin typeface="Arial"/>
                <a:cs typeface="Arial"/>
              </a:rPr>
              <a:t>Time-</a:t>
            </a:r>
            <a:r>
              <a:rPr dirty="0" sz="1100" b="1">
                <a:latin typeface="Arial"/>
                <a:cs typeface="Arial"/>
              </a:rPr>
              <a:t>out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connecting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to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debugging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client,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waited: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200</a:t>
            </a:r>
            <a:r>
              <a:rPr dirty="0" sz="1100" spc="-30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ms.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Tried: localhost:9003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b="1">
                <a:latin typeface="Arial"/>
                <a:cs typeface="Arial"/>
              </a:rPr>
              <a:t>(through</a:t>
            </a:r>
            <a:r>
              <a:rPr dirty="0" sz="1100" spc="-25" b="1">
                <a:latin typeface="Arial"/>
                <a:cs typeface="Arial"/>
              </a:rPr>
              <a:t> </a:t>
            </a:r>
            <a:r>
              <a:rPr dirty="0" sz="1100" spc="-10" b="1">
                <a:latin typeface="Arial"/>
                <a:cs typeface="Arial"/>
              </a:rPr>
              <a:t>xdebug.client_host/xdebug.client_port).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"/>
              <a:cs typeface="Arial"/>
            </a:endParaRPr>
          </a:p>
          <a:p>
            <a:pPr marL="12700" marR="184785">
              <a:lnSpc>
                <a:spcPct val="1102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Aquest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problema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produeix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perquè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Xdebug,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extensió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PHP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utilitzada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depurar </a:t>
            </a:r>
            <a:r>
              <a:rPr dirty="0" sz="1100">
                <a:latin typeface="Arial MT"/>
                <a:cs typeface="Arial MT"/>
              </a:rPr>
              <a:t>codi,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intenta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connectar-</a:t>
            </a:r>
            <a:r>
              <a:rPr dirty="0" sz="1100">
                <a:latin typeface="Arial MT"/>
                <a:cs typeface="Arial MT"/>
              </a:rPr>
              <a:t>se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client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depuració.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Solució:</a:t>
            </a:r>
            <a:r>
              <a:rPr dirty="0" u="heavy" sz="1100" spc="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Desactivar</a:t>
            </a:r>
            <a:r>
              <a:rPr dirty="0" u="heavy" sz="1100" spc="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Xdebug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208915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Pots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desactivar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Xdebug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provisionalment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editant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configuració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PHP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(php.ini). </a:t>
            </a:r>
            <a:r>
              <a:rPr dirty="0" sz="1100">
                <a:latin typeface="Arial MT"/>
                <a:cs typeface="Arial MT"/>
              </a:rPr>
              <a:t>Això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garanteix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Composer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s'executi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sense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interrupcions.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Passos</a:t>
            </a:r>
            <a:r>
              <a:rPr dirty="0" u="heavy" sz="11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per</a:t>
            </a:r>
            <a:r>
              <a:rPr dirty="0" u="heavy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desactivar</a:t>
            </a:r>
            <a:r>
              <a:rPr dirty="0" u="heavy" sz="1100" spc="-1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Xdebug</a:t>
            </a:r>
            <a:endParaRPr sz="1100">
              <a:latin typeface="Arial MT"/>
              <a:cs typeface="Arial MT"/>
            </a:endParaRPr>
          </a:p>
          <a:p>
            <a:pPr marL="12700" marR="193675">
              <a:lnSpc>
                <a:spcPct val="110200"/>
              </a:lnSpc>
            </a:pPr>
            <a:r>
              <a:rPr dirty="0" sz="1100" spc="-10">
                <a:latin typeface="Arial MT"/>
                <a:cs typeface="Arial MT"/>
              </a:rPr>
              <a:t>Localitza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php.ini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configuració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PHP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troba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generalment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rutes </a:t>
            </a:r>
            <a:r>
              <a:rPr dirty="0" sz="1100">
                <a:latin typeface="Arial MT"/>
                <a:cs typeface="Arial MT"/>
              </a:rPr>
              <a:t>següents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segons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teu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entorn: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XAMPP: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C:\xampp\php\php.ini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WAMP: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[directori_d'instal·lació_de_WAMP]\bin\php\php.ini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Edita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php.ini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Obre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php.ini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editor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text.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93036"/>
            <a:ext cx="5537835" cy="66592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Busca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línia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següent: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Arial MT"/>
                <a:cs typeface="Arial MT"/>
              </a:rPr>
              <a:t>zend_extension=xdebug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Comenta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aquesta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línia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afegint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punt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(;)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principi:</a:t>
            </a:r>
            <a:endParaRPr sz="1100">
              <a:latin typeface="Arial MT"/>
              <a:cs typeface="Arial MT"/>
            </a:endParaRPr>
          </a:p>
          <a:p>
            <a:pPr marL="12700" marR="3960495">
              <a:lnSpc>
                <a:spcPct val="220400"/>
              </a:lnSpc>
            </a:pPr>
            <a:r>
              <a:rPr dirty="0" sz="1100" spc="-10">
                <a:latin typeface="Arial MT"/>
                <a:cs typeface="Arial MT"/>
              </a:rPr>
              <a:t>;zend_extension=xdebug </a:t>
            </a:r>
            <a:r>
              <a:rPr dirty="0" sz="1100">
                <a:latin typeface="Arial MT"/>
                <a:cs typeface="Arial MT"/>
              </a:rPr>
              <a:t>Guarda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canvis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Desa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després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modificacions.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dirty="0" sz="1100" spc="-10">
                <a:latin typeface="Arial MT"/>
                <a:cs typeface="Arial MT"/>
              </a:rPr>
              <a:t>Reinicia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servidor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PHP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utilitzes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servidor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local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XAMPP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WAMP,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assegura't</a:t>
            </a:r>
            <a:r>
              <a:rPr dirty="0" sz="1100" spc="-25">
                <a:latin typeface="Arial MT"/>
                <a:cs typeface="Arial MT"/>
              </a:rPr>
              <a:t> de </a:t>
            </a:r>
            <a:r>
              <a:rPr dirty="0" sz="1100" spc="-10">
                <a:latin typeface="Arial MT"/>
                <a:cs typeface="Arial MT"/>
              </a:rPr>
              <a:t>reiniciar-</a:t>
            </a:r>
            <a:r>
              <a:rPr dirty="0" sz="1100">
                <a:latin typeface="Arial MT"/>
                <a:cs typeface="Arial MT"/>
              </a:rPr>
              <a:t>lo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perquè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els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canvis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tinguin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efecte.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Arial MT"/>
                <a:cs typeface="Arial MT"/>
              </a:rPr>
              <a:t>Verifica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instal·lació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Composer: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composer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--version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Un</a:t>
            </a:r>
            <a:r>
              <a:rPr dirty="0" u="heavy" sz="1100" spc="-25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entorn</a:t>
            </a:r>
            <a:r>
              <a:rPr dirty="0" u="heavy" sz="11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10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</a:t>
            </a:r>
            <a:r>
              <a:rPr dirty="0" u="heavy" sz="11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desenvolupament</a:t>
            </a:r>
            <a:r>
              <a:rPr dirty="0" u="heavy" sz="1100" spc="-2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 </a:t>
            </a:r>
            <a:r>
              <a:rPr dirty="0" u="heavy" sz="1100" spc="-1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preparat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30">
                <a:latin typeface="Arial MT"/>
                <a:cs typeface="Arial MT"/>
              </a:rPr>
              <a:t>XAMPP,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45">
                <a:latin typeface="Arial MT"/>
                <a:cs typeface="Arial MT"/>
              </a:rPr>
              <a:t>WAMP,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Laragon,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qualsevol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servidor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local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configurat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PHP.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Passos</a:t>
            </a:r>
            <a:r>
              <a:rPr dirty="0" u="sng" sz="1100" spc="-7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d’instal·lació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1.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Crear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projecte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navega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projecte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existent</a:t>
            </a:r>
            <a:endParaRPr sz="1100">
              <a:latin typeface="Arial MT"/>
              <a:cs typeface="Arial MT"/>
            </a:endParaRPr>
          </a:p>
          <a:p>
            <a:pPr marL="12700" marR="1887855">
              <a:lnSpc>
                <a:spcPct val="220400"/>
              </a:lnSpc>
            </a:pPr>
            <a:r>
              <a:rPr dirty="0" sz="1100">
                <a:latin typeface="Arial MT"/>
                <a:cs typeface="Arial MT"/>
              </a:rPr>
              <a:t>Si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ja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projecte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35">
                <a:latin typeface="Arial MT"/>
                <a:cs typeface="Arial MT"/>
              </a:rPr>
              <a:t>PHP,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navega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directori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del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projecte: </a:t>
            </a:r>
            <a:r>
              <a:rPr dirty="0" sz="1100">
                <a:latin typeface="Arial MT"/>
                <a:cs typeface="Arial MT"/>
              </a:rPr>
              <a:t>cd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/ruta/al/projecte</a:t>
            </a:r>
            <a:endParaRPr sz="1100">
              <a:latin typeface="Arial MT"/>
              <a:cs typeface="Arial MT"/>
            </a:endParaRPr>
          </a:p>
          <a:p>
            <a:pPr marL="12700" marR="2777490">
              <a:lnSpc>
                <a:spcPct val="220400"/>
              </a:lnSpc>
            </a:pPr>
            <a:r>
              <a:rPr dirty="0" sz="1100">
                <a:latin typeface="Arial MT"/>
                <a:cs typeface="Arial MT"/>
              </a:rPr>
              <a:t>Si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projecte,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crea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nou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directori: </a:t>
            </a:r>
            <a:r>
              <a:rPr dirty="0" sz="1100">
                <a:latin typeface="Arial MT"/>
                <a:cs typeface="Arial MT"/>
              </a:rPr>
              <a:t>mkdir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projecte_php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cd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projecte_php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00" y="8555001"/>
            <a:ext cx="3719829" cy="8832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2.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Afegir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dependència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desenvolupament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Instal·la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dependència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desenvolupament: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b="1" i="1">
                <a:latin typeface="Trebuchet MS"/>
                <a:cs typeface="Trebuchet MS"/>
              </a:rPr>
              <a:t>composer</a:t>
            </a:r>
            <a:r>
              <a:rPr dirty="0" sz="1100" spc="380" b="1" i="1">
                <a:latin typeface="Trebuchet MS"/>
                <a:cs typeface="Trebuchet MS"/>
              </a:rPr>
              <a:t> </a:t>
            </a:r>
            <a:r>
              <a:rPr dirty="0" sz="1100" spc="90" b="1" i="1">
                <a:latin typeface="Trebuchet MS"/>
                <a:cs typeface="Trebuchet MS"/>
              </a:rPr>
              <a:t>require</a:t>
            </a:r>
            <a:r>
              <a:rPr dirty="0" sz="1100" spc="385" b="1" i="1">
                <a:latin typeface="Trebuchet MS"/>
                <a:cs typeface="Trebuchet MS"/>
              </a:rPr>
              <a:t> </a:t>
            </a:r>
            <a:r>
              <a:rPr dirty="0" sz="1100" spc="235" b="1" i="1">
                <a:latin typeface="Trebuchet MS"/>
                <a:cs typeface="Trebuchet MS"/>
              </a:rPr>
              <a:t>--</a:t>
            </a:r>
            <a:r>
              <a:rPr dirty="0" sz="1100" b="1" i="1">
                <a:latin typeface="Trebuchet MS"/>
                <a:cs typeface="Trebuchet MS"/>
              </a:rPr>
              <a:t>dev</a:t>
            </a:r>
            <a:r>
              <a:rPr dirty="0" sz="1100" spc="385" b="1" i="1">
                <a:latin typeface="Trebuchet MS"/>
                <a:cs typeface="Trebuchet MS"/>
              </a:rPr>
              <a:t> </a:t>
            </a:r>
            <a:r>
              <a:rPr dirty="0" sz="1100" spc="60" b="1" i="1">
                <a:latin typeface="Trebuchet MS"/>
                <a:cs typeface="Trebuchet MS"/>
              </a:rPr>
              <a:t>phpunit/phpunit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93036"/>
            <a:ext cx="5662930" cy="70739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Aquest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comandament: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Arial MT"/>
              <a:cs typeface="Arial MT"/>
            </a:endParaRPr>
          </a:p>
          <a:p>
            <a:pPr marL="469265" indent="-227965">
              <a:lnSpc>
                <a:spcPct val="100000"/>
              </a:lnSpc>
              <a:spcBef>
                <a:spcPts val="5"/>
              </a:spcBef>
              <a:buChar char="●"/>
              <a:tabLst>
                <a:tab pos="469265" algn="l"/>
              </a:tabLst>
            </a:pPr>
            <a:r>
              <a:rPr dirty="0" sz="1100" spc="-10">
                <a:latin typeface="Arial MT"/>
                <a:cs typeface="Arial MT"/>
              </a:rPr>
              <a:t>Descarregarà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darrera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versió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PHPUnit.</a:t>
            </a:r>
            <a:endParaRPr sz="1100">
              <a:latin typeface="Arial MT"/>
              <a:cs typeface="Arial MT"/>
            </a:endParaRPr>
          </a:p>
          <a:p>
            <a:pPr marL="469900" marR="746125" indent="-228600">
              <a:lnSpc>
                <a:spcPct val="110200"/>
              </a:lnSpc>
              <a:buChar char="●"/>
              <a:tabLst>
                <a:tab pos="469900" algn="l"/>
              </a:tabLst>
            </a:pPr>
            <a:r>
              <a:rPr dirty="0" sz="1100">
                <a:latin typeface="Arial MT"/>
                <a:cs typeface="Arial MT"/>
              </a:rPr>
              <a:t>Afegirà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composer.json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secció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dependències</a:t>
            </a:r>
            <a:r>
              <a:rPr dirty="0" sz="1100" spc="-25">
                <a:latin typeface="Arial MT"/>
                <a:cs typeface="Arial MT"/>
              </a:rPr>
              <a:t> de </a:t>
            </a:r>
            <a:r>
              <a:rPr dirty="0" sz="1100" spc="-10">
                <a:latin typeface="Arial MT"/>
                <a:cs typeface="Arial MT"/>
              </a:rPr>
              <a:t>desenvolupament</a:t>
            </a:r>
            <a:r>
              <a:rPr dirty="0" sz="1100" spc="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(require-</a:t>
            </a:r>
            <a:r>
              <a:rPr dirty="0" sz="1100" spc="-20">
                <a:latin typeface="Arial MT"/>
                <a:cs typeface="Arial MT"/>
              </a:rPr>
              <a:t>dev).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3.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Comprovar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instal·lació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>
                <a:latin typeface="Arial MT"/>
                <a:cs typeface="Arial MT"/>
              </a:rPr>
              <a:t>Comprova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s'ha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instal·lat correctament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executant: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75" b="1" i="1">
                <a:latin typeface="Trebuchet MS"/>
                <a:cs typeface="Trebuchet MS"/>
              </a:rPr>
              <a:t>vendor/bin/phpunit</a:t>
            </a:r>
            <a:r>
              <a:rPr dirty="0" sz="1100" spc="355" b="1" i="1">
                <a:latin typeface="Trebuchet MS"/>
                <a:cs typeface="Trebuchet MS"/>
              </a:rPr>
              <a:t> </a:t>
            </a:r>
            <a:r>
              <a:rPr dirty="0" sz="1100" spc="235" b="1" i="1">
                <a:latin typeface="Trebuchet MS"/>
                <a:cs typeface="Trebuchet MS"/>
              </a:rPr>
              <a:t>--</a:t>
            </a:r>
            <a:r>
              <a:rPr dirty="0" sz="1100" spc="80" b="1" i="1">
                <a:latin typeface="Trebuchet MS"/>
                <a:cs typeface="Trebuchet MS"/>
              </a:rPr>
              <a:t>version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50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sortida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hauria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mostrar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versió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instal·lada,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ara: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b="1" i="1">
                <a:latin typeface="Trebuchet MS"/>
                <a:cs typeface="Trebuchet MS"/>
              </a:rPr>
              <a:t>PHPUnit</a:t>
            </a:r>
            <a:r>
              <a:rPr dirty="0" sz="1100" spc="360" b="1" i="1">
                <a:latin typeface="Trebuchet MS"/>
                <a:cs typeface="Trebuchet MS"/>
              </a:rPr>
              <a:t> </a:t>
            </a:r>
            <a:r>
              <a:rPr dirty="0" sz="1100" spc="70" b="1" i="1">
                <a:latin typeface="Trebuchet MS"/>
                <a:cs typeface="Trebuchet MS"/>
              </a:rPr>
              <a:t>11.5.1</a:t>
            </a:r>
            <a:r>
              <a:rPr dirty="0" sz="1100" spc="36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by</a:t>
            </a:r>
            <a:r>
              <a:rPr dirty="0" sz="1100" spc="365" b="1" i="1">
                <a:latin typeface="Trebuchet MS"/>
                <a:cs typeface="Trebuchet MS"/>
              </a:rPr>
              <a:t> </a:t>
            </a:r>
            <a:r>
              <a:rPr dirty="0" sz="1100" spc="75" b="1" i="1">
                <a:latin typeface="Trebuchet MS"/>
                <a:cs typeface="Trebuchet MS"/>
              </a:rPr>
              <a:t>Sebastian</a:t>
            </a:r>
            <a:r>
              <a:rPr dirty="0" sz="1100" spc="360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Bergmann</a:t>
            </a:r>
            <a:r>
              <a:rPr dirty="0" sz="1100" spc="365" b="1" i="1">
                <a:latin typeface="Trebuchet MS"/>
                <a:cs typeface="Trebuchet MS"/>
              </a:rPr>
              <a:t> </a:t>
            </a:r>
            <a:r>
              <a:rPr dirty="0" sz="1100" b="1" i="1">
                <a:latin typeface="Trebuchet MS"/>
                <a:cs typeface="Trebuchet MS"/>
              </a:rPr>
              <a:t>and</a:t>
            </a:r>
            <a:r>
              <a:rPr dirty="0" sz="1100" spc="360" b="1" i="1">
                <a:latin typeface="Trebuchet MS"/>
                <a:cs typeface="Trebuchet MS"/>
              </a:rPr>
              <a:t> </a:t>
            </a:r>
            <a:r>
              <a:rPr dirty="0" sz="1100" spc="100" b="1" i="1">
                <a:latin typeface="Trebuchet MS"/>
                <a:cs typeface="Trebuchet MS"/>
              </a:rPr>
              <a:t>contributors.</a:t>
            </a: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1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1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Execució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Organització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les</a:t>
            </a:r>
            <a:r>
              <a:rPr dirty="0" u="sng" sz="1100" spc="-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Proves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"/>
              <a:cs typeface="Arial"/>
            </a:endParaRPr>
          </a:p>
          <a:p>
            <a:pPr marL="12700" marR="10160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organitzar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executar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correctament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PHPUnit,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cal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seguir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estructura estàndard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dins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del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projecte.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Aquest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apartat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explica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crear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estructurar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carpeta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de </a:t>
            </a:r>
            <a:r>
              <a:rPr dirty="0" sz="1100">
                <a:latin typeface="Arial MT"/>
                <a:cs typeface="Arial MT"/>
              </a:rPr>
              <a:t>proves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executar-</a:t>
            </a:r>
            <a:r>
              <a:rPr dirty="0" sz="1100" spc="-20">
                <a:latin typeface="Arial MT"/>
                <a:cs typeface="Arial MT"/>
              </a:rPr>
              <a:t>les.</a:t>
            </a:r>
            <a:endParaRPr sz="1100">
              <a:latin typeface="Arial MT"/>
              <a:cs typeface="Arial MT"/>
            </a:endParaRPr>
          </a:p>
          <a:p>
            <a:pPr marL="12700" marR="3507740">
              <a:lnSpc>
                <a:spcPct val="220400"/>
              </a:lnSpc>
            </a:pPr>
            <a:r>
              <a:rPr dirty="0" sz="1100">
                <a:latin typeface="Arial MT"/>
                <a:cs typeface="Arial MT"/>
              </a:rPr>
              <a:t>Estructura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carpeta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proves </a:t>
            </a:r>
            <a:r>
              <a:rPr dirty="0" sz="1100">
                <a:latin typeface="Arial MT"/>
                <a:cs typeface="Arial MT"/>
              </a:rPr>
              <a:t>Crear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carpeta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tests: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8636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tal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d'organitzar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projecte,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crea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carpeta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anomenada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tests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l'arrel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del </a:t>
            </a:r>
            <a:r>
              <a:rPr dirty="0" sz="1100" spc="-10">
                <a:latin typeface="Arial MT"/>
                <a:cs typeface="Arial MT"/>
              </a:rPr>
              <a:t>projecte: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mkdir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tests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Afegir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prova: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15875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Cada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funcionalitat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volem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provar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hauria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tenir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corresponent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dins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de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carpeta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tests.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exemple,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login.php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gestiona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l'inici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sessió,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pots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crear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fitxer</a:t>
            </a:r>
            <a:r>
              <a:rPr dirty="0" sz="1100" spc="-25">
                <a:latin typeface="Arial MT"/>
                <a:cs typeface="Arial MT"/>
              </a:rPr>
              <a:t> de </a:t>
            </a:r>
            <a:r>
              <a:rPr dirty="0" sz="1100">
                <a:latin typeface="Arial MT"/>
                <a:cs typeface="Arial MT"/>
              </a:rPr>
              <a:t>prova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anomenat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LoginTest.php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dins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tests.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901700" y="8697010"/>
            <a:ext cx="2221230" cy="7473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00">
                <a:latin typeface="Arial MT"/>
                <a:cs typeface="Arial MT"/>
              </a:rPr>
              <a:t>Exemple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fitxer: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Arial MT"/>
                <a:cs typeface="Arial MT"/>
              </a:rPr>
              <a:t>&lt;?php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 MT"/>
                <a:cs typeface="Arial MT"/>
              </a:rPr>
              <a:t>use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PHPUnit\Framework\TestCase;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1700" y="875937"/>
            <a:ext cx="5748020" cy="7230745"/>
          </a:xfrm>
          <a:prstGeom prst="rect">
            <a:avLst/>
          </a:prstGeom>
        </p:spPr>
        <p:txBody>
          <a:bodyPr wrap="square" lIns="0" tIns="2984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34"/>
              </a:spcBef>
            </a:pPr>
            <a:r>
              <a:rPr dirty="0" sz="1100">
                <a:latin typeface="Arial MT"/>
                <a:cs typeface="Arial MT"/>
              </a:rPr>
              <a:t>class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LoginTest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extends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TestCase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dirty="0" sz="1100">
                <a:latin typeface="Arial MT"/>
                <a:cs typeface="Arial MT"/>
              </a:rPr>
              <a:t>public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function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testLoginWithValidCredentials()</a:t>
            </a:r>
            <a:r>
              <a:rPr dirty="0" sz="1100" spc="-60">
                <a:latin typeface="Arial MT"/>
                <a:cs typeface="Arial MT"/>
              </a:rPr>
              <a:t> </a:t>
            </a:r>
            <a:r>
              <a:rPr dirty="0" sz="1100" spc="-50">
                <a:latin typeface="Arial MT"/>
                <a:cs typeface="Arial MT"/>
              </a:rPr>
              <a:t>{</a:t>
            </a:r>
            <a:endParaRPr sz="1100">
              <a:latin typeface="Arial MT"/>
              <a:cs typeface="Arial MT"/>
            </a:endParaRPr>
          </a:p>
          <a:p>
            <a:pPr marL="322580">
              <a:lnSpc>
                <a:spcPct val="100000"/>
              </a:lnSpc>
              <a:spcBef>
                <a:spcPts val="130"/>
              </a:spcBef>
            </a:pPr>
            <a:r>
              <a:rPr dirty="0" sz="1100">
                <a:latin typeface="Arial MT"/>
                <a:cs typeface="Arial MT"/>
              </a:rPr>
              <a:t>//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Afegeix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validar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comportament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funció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login.</a:t>
            </a:r>
            <a:endParaRPr sz="1100">
              <a:latin typeface="Arial MT"/>
              <a:cs typeface="Arial MT"/>
            </a:endParaRPr>
          </a:p>
          <a:p>
            <a:pPr marL="167640">
              <a:lnSpc>
                <a:spcPct val="100000"/>
              </a:lnSpc>
              <a:spcBef>
                <a:spcPts val="135"/>
              </a:spcBef>
            </a:pPr>
            <a:r>
              <a:rPr dirty="0" sz="1100" spc="-5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0">
                <a:latin typeface="Arial MT"/>
                <a:cs typeface="Arial MT"/>
              </a:rPr>
              <a:t>}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Execució</a:t>
            </a:r>
            <a:r>
              <a:rPr dirty="0" u="sng" sz="1100" spc="-2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de</a:t>
            </a:r>
            <a:r>
              <a:rPr dirty="0" u="sng" sz="11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les</a:t>
            </a:r>
            <a:r>
              <a:rPr dirty="0" u="sng" sz="1100" spc="-15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sng" sz="1100" spc="-10" b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proves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Executar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prompt: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executar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proves,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assegura't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trobar-</a:t>
            </a:r>
            <a:r>
              <a:rPr dirty="0" sz="1100">
                <a:latin typeface="Arial MT"/>
                <a:cs typeface="Arial MT"/>
              </a:rPr>
              <a:t>te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carpeta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arrel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projecte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(on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troba</a:t>
            </a:r>
            <a:r>
              <a:rPr dirty="0" sz="1100" spc="-25">
                <a:latin typeface="Arial MT"/>
                <a:cs typeface="Arial MT"/>
              </a:rPr>
              <a:t> la </a:t>
            </a:r>
            <a:r>
              <a:rPr dirty="0" sz="1100">
                <a:latin typeface="Arial MT"/>
                <a:cs typeface="Arial MT"/>
              </a:rPr>
              <a:t>carpeta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vendor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creada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4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Composer).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Utilitza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5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següent</a:t>
            </a:r>
            <a:r>
              <a:rPr dirty="0" sz="1100" spc="-5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comandament: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Arial MT"/>
                <a:cs typeface="Arial MT"/>
              </a:rPr>
              <a:t>vendor\bin\phpunit</a:t>
            </a:r>
            <a:r>
              <a:rPr dirty="0" sz="1100" spc="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tests\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13970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Aquest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comandament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indica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executi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totes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proves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ubicades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la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carpeta tests.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100" spc="-10">
                <a:latin typeface="Arial MT"/>
                <a:cs typeface="Arial MT"/>
              </a:rPr>
              <a:t>Interpretació</a:t>
            </a:r>
            <a:r>
              <a:rPr dirty="0" sz="1100">
                <a:latin typeface="Arial MT"/>
                <a:cs typeface="Arial MT"/>
              </a:rPr>
              <a:t> del </a:t>
            </a:r>
            <a:r>
              <a:rPr dirty="0" sz="1100" spc="-10">
                <a:latin typeface="Arial MT"/>
                <a:cs typeface="Arial MT"/>
              </a:rPr>
              <a:t>resultat: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0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Si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les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proves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són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correctes,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apareixerà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un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missatge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similar</a:t>
            </a:r>
            <a:r>
              <a:rPr dirty="0" sz="1100" spc="-35">
                <a:latin typeface="Arial MT"/>
                <a:cs typeface="Arial MT"/>
              </a:rPr>
              <a:t> </a:t>
            </a:r>
            <a:r>
              <a:rPr dirty="0" sz="1100" spc="-25">
                <a:latin typeface="Arial MT"/>
                <a:cs typeface="Arial MT"/>
              </a:rPr>
              <a:t>a: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Arial MT"/>
                <a:cs typeface="Arial MT"/>
              </a:rPr>
              <a:t>PHPUnit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20">
                <a:latin typeface="Arial MT"/>
                <a:cs typeface="Arial MT"/>
              </a:rPr>
              <a:t>11.5.1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by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Sebastian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Bergmann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and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contributors.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2649855" algn="l"/>
              </a:tabLst>
            </a:pPr>
            <a:r>
              <a:rPr dirty="0" sz="1100" spc="-20">
                <a:latin typeface="Arial MT"/>
                <a:cs typeface="Arial MT"/>
              </a:rPr>
              <a:t>....</a:t>
            </a:r>
            <a:r>
              <a:rPr dirty="0" sz="1100">
                <a:latin typeface="Arial MT"/>
                <a:cs typeface="Arial MT"/>
              </a:rPr>
              <a:t>	4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/</a:t>
            </a:r>
            <a:r>
              <a:rPr dirty="0" sz="1100" spc="-1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4</a:t>
            </a:r>
            <a:r>
              <a:rPr dirty="0" sz="1100" spc="-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(100%)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 spc="-10">
                <a:latin typeface="Arial MT"/>
                <a:cs typeface="Arial MT"/>
              </a:rPr>
              <a:t>Time: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00:00.005,</a:t>
            </a:r>
            <a:r>
              <a:rPr dirty="0" sz="1100" spc="-2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Memory: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8.00</a:t>
            </a:r>
            <a:r>
              <a:rPr dirty="0" sz="1100" spc="-25">
                <a:latin typeface="Arial MT"/>
                <a:cs typeface="Arial MT"/>
              </a:rPr>
              <a:t> MB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sz="1100">
                <a:latin typeface="Arial MT"/>
                <a:cs typeface="Arial MT"/>
              </a:rPr>
              <a:t>OK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(4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tests,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4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assertions)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14097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Si</a:t>
            </a:r>
            <a:r>
              <a:rPr dirty="0" sz="1100" spc="-4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alguna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prova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falla,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s'indicarà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quina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per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què,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amb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detalls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sobre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l'expectativa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el</a:t>
            </a:r>
            <a:r>
              <a:rPr dirty="0" sz="1100" spc="-3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resultat real.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90"/>
              </a:spcBef>
            </a:pPr>
            <a:endParaRPr sz="1100">
              <a:latin typeface="Arial MT"/>
              <a:cs typeface="Arial MT"/>
            </a:endParaRPr>
          </a:p>
          <a:p>
            <a:pPr marL="12700" marR="271780">
              <a:lnSpc>
                <a:spcPct val="110200"/>
              </a:lnSpc>
            </a:pPr>
            <a:r>
              <a:rPr dirty="0" sz="1100">
                <a:latin typeface="Arial MT"/>
                <a:cs typeface="Arial MT"/>
              </a:rPr>
              <a:t>Si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tot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i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així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encara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teniu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dubtes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de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com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instal·lar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>
                <a:latin typeface="Arial MT"/>
                <a:cs typeface="Arial MT"/>
              </a:rPr>
              <a:t>o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configurar</a:t>
            </a:r>
            <a:r>
              <a:rPr dirty="0" sz="1100" spc="-20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PHPUnit,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consulteu</a:t>
            </a:r>
            <a:r>
              <a:rPr dirty="0" sz="1100" spc="-15">
                <a:latin typeface="Arial MT"/>
                <a:cs typeface="Arial MT"/>
              </a:rPr>
              <a:t> </a:t>
            </a:r>
            <a:r>
              <a:rPr dirty="0" sz="1100" spc="-10">
                <a:latin typeface="Arial MT"/>
                <a:cs typeface="Arial MT"/>
              </a:rPr>
              <a:t>aquest vídeo:</a:t>
            </a: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dirty="0" u="heavy" sz="1100" spc="-10">
                <a:solidFill>
                  <a:srgbClr val="1154CC"/>
                </a:solidFill>
                <a:uFill>
                  <a:solidFill>
                    <a:srgbClr val="1154CC"/>
                  </a:solidFill>
                </a:uFill>
                <a:latin typeface="Arial MT"/>
                <a:cs typeface="Arial MT"/>
                <a:hlinkClick r:id="rId2"/>
              </a:rPr>
              <a:t>https://www.youtube.com/watch?v=c0cmRy3lhDQ</a:t>
            </a:r>
            <a:endParaRPr sz="11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154C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Manual d'Instal·lació de PHPUnit amb Composer</dc:title>
  <dcterms:created xsi:type="dcterms:W3CDTF">2025-01-18T21:54:49Z</dcterms:created>
  <dcterms:modified xsi:type="dcterms:W3CDTF">2025-01-18T21:54:49Z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2025-01-18T00:00:00Z</vt:filetime>
  </property>
  <property fmtid="{D5CDD505-2E9C-101B-9397-08002B2CF9AE}" pid="3" name="Producer">
    <vt:lpwstr>Skia/PDF m133 Google Docs Renderer</vt:lpwstr>
  </property>
  <property fmtid="{D5CDD505-2E9C-101B-9397-08002B2CF9AE}" pid="4" name="LastSaved">
    <vt:filetime>2025-01-18T00:00:00Z</vt:filetime>
  </property>
</Properties>
</file>