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98900"/>
            <a:ext cx="8336280" cy="601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1900" y="815414"/>
            <a:ext cx="7912607" cy="368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xample.com/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xample.com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Introducció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5437" y="934539"/>
            <a:ext cx="7524115" cy="3968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marR="386080" indent="-344170">
              <a:lnSpc>
                <a:spcPct val="114999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1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pàgines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web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actuals,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clients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(també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anomenats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navegadors)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només </a:t>
            </a:r>
            <a:r>
              <a:rPr dirty="0" sz="1500">
                <a:latin typeface="Arial MT"/>
                <a:cs typeface="Arial MT"/>
              </a:rPr>
              <a:t>obtenen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element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HTML</a:t>
            </a:r>
            <a:r>
              <a:rPr dirty="0" sz="1500" spc="-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servidor,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sinó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també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envien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envien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ser:</a:t>
            </a: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spcBef>
                <a:spcPts val="270"/>
              </a:spcBef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text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cerca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l'usuari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escrit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motor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cerca</a:t>
            </a: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spcBef>
                <a:spcPts val="270"/>
              </a:spcBef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contingut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formularis</a:t>
            </a:r>
            <a:endParaRPr sz="1500">
              <a:latin typeface="Arial MT"/>
              <a:cs typeface="Arial MT"/>
            </a:endParaRPr>
          </a:p>
          <a:p>
            <a:pPr lvl="1" marL="813435" marR="124460" indent="-344170">
              <a:lnSpc>
                <a:spcPct val="114999"/>
              </a:lnSpc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Aplicar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filtres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restringir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ordenar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productes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d'una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botiga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online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segons </a:t>
            </a:r>
            <a:r>
              <a:rPr dirty="0" sz="1500">
                <a:latin typeface="Arial MT"/>
                <a:cs typeface="Arial MT"/>
              </a:rPr>
              <a:t>criteris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específics</a:t>
            </a: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spcBef>
                <a:spcPts val="270"/>
              </a:spcBef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Ordenar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resultats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mostrats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pàgina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d'acord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criteri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específic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4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356235" marR="5080" indent="-344170">
              <a:lnSpc>
                <a:spcPct val="114999"/>
              </a:lnSpc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enviar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certs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tipus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d'informació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servidor,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protocol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HTTP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proporciona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diferents </a:t>
            </a:r>
            <a:r>
              <a:rPr dirty="0" sz="1500">
                <a:latin typeface="Arial MT"/>
                <a:cs typeface="Arial MT"/>
              </a:rPr>
              <a:t>mètodes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petició.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356235" marR="530860" indent="-344170">
              <a:lnSpc>
                <a:spcPct val="114999"/>
              </a:lnSpc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mètodes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GET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POST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són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dues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eines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fonamentals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defineixen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la </a:t>
            </a:r>
            <a:r>
              <a:rPr dirty="0" sz="1500" spc="-10">
                <a:latin typeface="Arial MT"/>
                <a:cs typeface="Arial MT"/>
              </a:rPr>
              <a:t>comunicació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entre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client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servidor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protocol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HTTP.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Resultats</a:t>
            </a:r>
            <a:r>
              <a:rPr dirty="0" spc="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les</a:t>
            </a:r>
            <a:r>
              <a:rPr dirty="0" spc="5"/>
              <a:t> </a:t>
            </a:r>
            <a:r>
              <a:rPr dirty="0" spc="-10"/>
              <a:t>Peticions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825740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d'estat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HTTP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indiquen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resultat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d’una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petició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servidor.</a:t>
            </a:r>
            <a:endParaRPr sz="1500">
              <a:latin typeface="Arial MT"/>
              <a:cs typeface="Arial MT"/>
            </a:endParaRPr>
          </a:p>
          <a:p>
            <a:pPr marL="12700" marR="609600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latin typeface="Arial MT"/>
                <a:cs typeface="Arial MT"/>
              </a:rPr>
              <a:t>Formen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part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capçaleres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resposta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permeten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client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saber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petició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s’ha </a:t>
            </a:r>
            <a:r>
              <a:rPr dirty="0" sz="1500" spc="-10">
                <a:latin typeface="Arial MT"/>
                <a:cs typeface="Arial MT"/>
              </a:rPr>
              <a:t>completat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correctament,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hagut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error…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Categories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principals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d'estat: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2xx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(Èxit):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Indica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petició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s’ha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completat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èxit.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200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OK: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Petició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completada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correctament.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3xx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(Redireccions):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Indica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prendre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accions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addicionals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completar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petició.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301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Moved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Permanently: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recurs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s’ha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mogut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manera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permanent.</a:t>
            </a:r>
            <a:endParaRPr sz="1500">
              <a:latin typeface="Arial MT"/>
              <a:cs typeface="Arial MT"/>
            </a:endParaRPr>
          </a:p>
          <a:p>
            <a:pPr marL="469900" marR="205104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4xx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(Errors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client):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Indica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hagut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problema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petició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enviada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pel </a:t>
            </a:r>
            <a:r>
              <a:rPr dirty="0" sz="1500" spc="-10">
                <a:latin typeface="Arial MT"/>
                <a:cs typeface="Arial MT"/>
              </a:rPr>
              <a:t>client.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404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Found: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recurs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sol·licitat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existeix.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5xx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(Errors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servidor):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Indica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servidor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experimentat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error.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500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Internal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Error: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hagut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error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general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servidor.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Funcions</a:t>
            </a:r>
            <a:r>
              <a:rPr dirty="0" spc="-5"/>
              <a:t> </a:t>
            </a:r>
            <a:r>
              <a:rPr dirty="0"/>
              <a:t>PHP</a:t>
            </a:r>
            <a:r>
              <a:rPr dirty="0" spc="-80"/>
              <a:t> </a:t>
            </a:r>
            <a:r>
              <a:rPr dirty="0"/>
              <a:t>gestió</a:t>
            </a:r>
            <a:r>
              <a:rPr dirty="0" spc="-10"/>
              <a:t> </a:t>
            </a:r>
            <a:r>
              <a:rPr dirty="0"/>
              <a:t>capçaleres </a:t>
            </a:r>
            <a:r>
              <a:rPr dirty="0" spc="-20"/>
              <a:t>HTTP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649209" cy="3907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 MT"/>
                <a:cs typeface="Arial MT"/>
              </a:rPr>
              <a:t>PHP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inclou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treballar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capçaleres,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tant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obtenir-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establir-les.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Obtenir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capçaleres</a:t>
            </a:r>
            <a:endParaRPr sz="1500">
              <a:latin typeface="Arial MT"/>
              <a:cs typeface="Arial MT"/>
            </a:endParaRPr>
          </a:p>
          <a:p>
            <a:pPr marL="12700" marR="186690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funció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 b="1" i="1">
                <a:latin typeface="Arial"/>
                <a:cs typeface="Arial"/>
              </a:rPr>
              <a:t>getallheaders()</a:t>
            </a:r>
            <a:r>
              <a:rPr dirty="0" sz="1500" spc="-35" b="1" i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permet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accedir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totes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capçaleres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enviades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petició HTTP: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endParaRPr sz="1500">
              <a:latin typeface="Arial MT"/>
              <a:cs typeface="Arial MT"/>
            </a:endParaRPr>
          </a:p>
          <a:p>
            <a:pPr marL="469900" marR="2404745">
              <a:lnSpc>
                <a:spcPct val="114999"/>
              </a:lnSpc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$capçaleres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getallheaders();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Obtenim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les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capçaleres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dirty="0" sz="15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"&lt;h3&gt;Totes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les</a:t>
            </a:r>
            <a:r>
              <a:rPr dirty="0" sz="15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capçaleres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la</a:t>
            </a:r>
            <a:r>
              <a:rPr dirty="0" sz="15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petició:&lt;/h3&gt;";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foreach</a:t>
            </a:r>
            <a:r>
              <a:rPr dirty="0" sz="15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($capçaleres</a:t>
            </a:r>
            <a:r>
              <a:rPr dirty="0" sz="15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as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$clau</a:t>
            </a:r>
            <a:r>
              <a:rPr dirty="0" sz="15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dirty="0" sz="15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$valor)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 {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dirty="0" sz="15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"&lt;strong&gt;$clau:&lt;/strong&gt;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$valor&lt;br&gt;";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Establir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capçaleres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b="1" i="1">
                <a:latin typeface="Arial"/>
                <a:cs typeface="Arial"/>
              </a:rPr>
              <a:t>header()</a:t>
            </a:r>
            <a:r>
              <a:rPr dirty="0" sz="1500" spc="-40" b="1" i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permet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definir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capçaleres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personalitzades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respostes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HTTP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HTTP</a:t>
            </a:r>
            <a:r>
              <a:rPr dirty="0" spc="-75"/>
              <a:t> </a:t>
            </a:r>
            <a:r>
              <a:rPr dirty="0"/>
              <a:t>i</a:t>
            </a:r>
            <a:r>
              <a:rPr dirty="0" spc="-5"/>
              <a:t> </a:t>
            </a:r>
            <a:r>
              <a:rPr dirty="0"/>
              <a:t>els</a:t>
            </a:r>
            <a:r>
              <a:rPr dirty="0" spc="5"/>
              <a:t> </a:t>
            </a:r>
            <a:r>
              <a:rPr dirty="0"/>
              <a:t>mètodes</a:t>
            </a:r>
            <a:r>
              <a:rPr dirty="0" spc="-5"/>
              <a:t> </a:t>
            </a:r>
            <a:r>
              <a:rPr dirty="0"/>
              <a:t>GET</a:t>
            </a:r>
            <a:r>
              <a:rPr dirty="0" spc="-75"/>
              <a:t> </a:t>
            </a:r>
            <a:r>
              <a:rPr dirty="0"/>
              <a:t>i </a:t>
            </a:r>
            <a:r>
              <a:rPr dirty="0" spc="-20"/>
              <a:t>POST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34539"/>
            <a:ext cx="7897495" cy="3416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mètodes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30">
                <a:latin typeface="Arial MT"/>
                <a:cs typeface="Arial MT"/>
              </a:rPr>
              <a:t>HTTP,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tant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GET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POST,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són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accions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definides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protocol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HTTP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interactuar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recursos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servidor.</a:t>
            </a:r>
            <a:endParaRPr sz="1500">
              <a:latin typeface="Arial MT"/>
              <a:cs typeface="Arial MT"/>
            </a:endParaRPr>
          </a:p>
          <a:p>
            <a:pPr marL="12700" marR="736600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latin typeface="Arial MT"/>
                <a:cs typeface="Arial MT"/>
              </a:rPr>
              <a:t>Aquests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mètodes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dicten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propòsit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sol·licitud: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obtenir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enviar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dades, </a:t>
            </a:r>
            <a:r>
              <a:rPr dirty="0" sz="1500">
                <a:latin typeface="Arial MT"/>
                <a:cs typeface="Arial MT"/>
              </a:rPr>
              <a:t>modificar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recursos,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etc.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GET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POST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són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dos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mètodes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utilitzats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aplicacions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web,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especialment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per: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Obtenir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d’un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servidor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(GET).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Enviar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servidor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(POST).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Són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casos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d’ús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típics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d’aquests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dos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mètodes: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35">
                <a:latin typeface="Arial MT"/>
                <a:cs typeface="Arial MT"/>
              </a:rPr>
              <a:t>GET: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Cerca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Google,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carregar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pàgines,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navegar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entre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seccions.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 spc="-25">
                <a:latin typeface="Arial MT"/>
                <a:cs typeface="Arial MT"/>
              </a:rPr>
              <a:t>POST: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Formularis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registre,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enviament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comentaris,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pujada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fitxers.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Mètode</a:t>
            </a:r>
            <a:r>
              <a:rPr dirty="0" spc="-25"/>
              <a:t> GET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5437" y="968830"/>
            <a:ext cx="7792084" cy="314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dirty="0" sz="1500" spc="-10">
                <a:latin typeface="Arial MT"/>
                <a:cs typeface="Arial MT"/>
              </a:rPr>
              <a:t>Definició: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lvl="1" marL="813435" marR="164465" indent="-344170">
              <a:lnSpc>
                <a:spcPct val="114999"/>
              </a:lnSpc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GET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s'utilitza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passar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plana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origen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obtenir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o </a:t>
            </a:r>
            <a:r>
              <a:rPr dirty="0" sz="1500">
                <a:latin typeface="Arial MT"/>
                <a:cs typeface="Arial MT"/>
              </a:rPr>
              <a:t>recursos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servidor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plana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destí.</a:t>
            </a: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spcBef>
                <a:spcPts val="270"/>
              </a:spcBef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enviades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(si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n'hi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ha)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s'inclouen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URL</a:t>
            </a:r>
            <a:r>
              <a:rPr dirty="0" sz="1500" spc="-9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paràmetres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consulta.</a:t>
            </a: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spcBef>
                <a:spcPts val="270"/>
              </a:spcBef>
              <a:buChar char="○"/>
              <a:tabLst>
                <a:tab pos="813435" algn="l"/>
              </a:tabLst>
            </a:pPr>
            <a:r>
              <a:rPr dirty="0" sz="1500" spc="-20">
                <a:latin typeface="Arial MT"/>
                <a:cs typeface="Arial MT"/>
              </a:rPr>
              <a:t>Exemple:</a:t>
            </a:r>
            <a:r>
              <a:rPr dirty="0" sz="1500" spc="-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Accedir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pàgina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web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buscar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</a:tabLst>
            </a:pPr>
            <a:r>
              <a:rPr dirty="0" sz="1500" spc="-10">
                <a:latin typeface="Arial MT"/>
                <a:cs typeface="Arial MT"/>
              </a:rPr>
              <a:t>Característiques: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són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visibles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l'URL</a:t>
            </a:r>
            <a:r>
              <a:rPr dirty="0" sz="1500" spc="-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(ex.: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example.com?page=1).</a:t>
            </a: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spcBef>
                <a:spcPts val="270"/>
              </a:spcBef>
              <a:buChar char="○"/>
              <a:tabLst>
                <a:tab pos="813435" algn="l"/>
              </a:tabLst>
            </a:pPr>
            <a:r>
              <a:rPr dirty="0" sz="1500" spc="-10">
                <a:latin typeface="Arial MT"/>
                <a:cs typeface="Arial MT"/>
              </a:rPr>
              <a:t>Limitació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mida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enviades.</a:t>
            </a: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spcBef>
                <a:spcPts val="270"/>
              </a:spcBef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recomana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sensibles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(ex.: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contrasenyes).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Passar</a:t>
            </a:r>
            <a:r>
              <a:rPr dirty="0" spc="-25"/>
              <a:t> </a:t>
            </a:r>
            <a:r>
              <a:rPr dirty="0"/>
              <a:t>informació</a:t>
            </a:r>
            <a:r>
              <a:rPr dirty="0" spc="-15"/>
              <a:t> </a:t>
            </a:r>
            <a:r>
              <a:rPr dirty="0"/>
              <a:t>amb</a:t>
            </a:r>
            <a:r>
              <a:rPr dirty="0" spc="-20"/>
              <a:t> </a:t>
            </a:r>
            <a:r>
              <a:rPr dirty="0"/>
              <a:t>el</a:t>
            </a:r>
            <a:r>
              <a:rPr dirty="0" spc="-15"/>
              <a:t> </a:t>
            </a:r>
            <a:r>
              <a:rPr dirty="0"/>
              <a:t>mètode</a:t>
            </a:r>
            <a:r>
              <a:rPr dirty="0" spc="-15"/>
              <a:t> </a:t>
            </a:r>
            <a:r>
              <a:rPr dirty="0" spc="-25"/>
              <a:t>GET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1825" rIns="0" bIns="0" rtlCol="0" vert="horz">
            <a:spAutoFit/>
          </a:bodyPr>
          <a:lstStyle/>
          <a:p>
            <a:pPr marL="12700" marR="113030">
              <a:lnSpc>
                <a:spcPct val="114999"/>
              </a:lnSpc>
              <a:spcBef>
                <a:spcPts val="100"/>
              </a:spcBef>
            </a:pPr>
            <a:r>
              <a:rPr dirty="0" sz="1500" b="0">
                <a:latin typeface="Arial MT"/>
                <a:cs typeface="Arial MT"/>
              </a:rPr>
              <a:t>Amb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el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mètode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spc="-35" b="0">
                <a:latin typeface="Arial MT"/>
                <a:cs typeface="Arial MT"/>
              </a:rPr>
              <a:t>GET,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en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la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barra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d’adreces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del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navegador,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després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de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l’adreça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que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estem sol·licitant,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podem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veure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el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nom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de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les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variables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que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rep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la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plana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i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el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valor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de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cada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variable.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dirty="0" sz="1500"/>
              <a:t>Exemple</a:t>
            </a:r>
            <a:r>
              <a:rPr dirty="0" sz="1500" spc="-100"/>
              <a:t> </a:t>
            </a:r>
            <a:r>
              <a:rPr dirty="0" sz="1500" spc="-25"/>
              <a:t>1:</a:t>
            </a:r>
            <a:endParaRPr sz="1500"/>
          </a:p>
          <a:p>
            <a:pPr marL="469900" marR="5080">
              <a:lnSpc>
                <a:spcPct val="114999"/>
              </a:lnSpc>
              <a:spcBef>
                <a:spcPts val="1200"/>
              </a:spcBef>
            </a:pPr>
            <a:r>
              <a:rPr dirty="0" sz="1500" b="0">
                <a:latin typeface="Arial MT"/>
                <a:cs typeface="Arial MT"/>
              </a:rPr>
              <a:t>En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el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següent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exemple,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es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crida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a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exemple1.php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i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se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li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passa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la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variable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var1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amb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valor </a:t>
            </a:r>
            <a:r>
              <a:rPr dirty="0" sz="1500" b="0">
                <a:latin typeface="Arial MT"/>
                <a:cs typeface="Arial MT"/>
              </a:rPr>
              <a:t>igual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a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3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i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la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variable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var2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amb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valor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igual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a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spc="-25" b="0">
                <a:latin typeface="Arial MT"/>
                <a:cs typeface="Arial MT"/>
              </a:rPr>
              <a:t>25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dirty="0" sz="1500" spc="-10" b="0">
                <a:solidFill>
                  <a:srgbClr val="0000FF"/>
                </a:solidFill>
                <a:latin typeface="Arial MT"/>
                <a:cs typeface="Arial MT"/>
              </a:rPr>
              <a:t>http:\\localhost\exemple1.php?var1=3&amp;var2=25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dirty="0" sz="1500"/>
              <a:t>Exemple</a:t>
            </a:r>
            <a:r>
              <a:rPr dirty="0" sz="1500" spc="-100"/>
              <a:t> </a:t>
            </a:r>
            <a:r>
              <a:rPr dirty="0" sz="1500" spc="-25"/>
              <a:t>2:</a:t>
            </a:r>
            <a:endParaRPr sz="1500"/>
          </a:p>
          <a:p>
            <a:pPr marL="469900" marR="405130">
              <a:lnSpc>
                <a:spcPct val="114999"/>
              </a:lnSpc>
              <a:spcBef>
                <a:spcPts val="1200"/>
              </a:spcBef>
            </a:pPr>
            <a:r>
              <a:rPr dirty="0" sz="1500" b="0">
                <a:latin typeface="Arial MT"/>
                <a:cs typeface="Arial MT"/>
              </a:rPr>
              <a:t>Es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crida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a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exemple2.php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i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se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li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passa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la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variable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var1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amb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valor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igual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a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“Aixo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es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spc="-25" b="0">
                <a:latin typeface="Arial MT"/>
                <a:cs typeface="Arial MT"/>
              </a:rPr>
              <a:t>un </a:t>
            </a:r>
            <a:r>
              <a:rPr dirty="0" sz="1500" spc="-10" b="0">
                <a:latin typeface="Arial MT"/>
                <a:cs typeface="Arial MT"/>
              </a:rPr>
              <a:t>string”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dirty="0" sz="1500" spc="-10" b="0">
                <a:solidFill>
                  <a:srgbClr val="0000FF"/>
                </a:solidFill>
                <a:latin typeface="Arial MT"/>
                <a:cs typeface="Arial MT"/>
              </a:rPr>
              <a:t>http:\\localhost\plana.php?var1=aixo+es+un+string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Passar</a:t>
            </a:r>
            <a:r>
              <a:rPr dirty="0" spc="-30"/>
              <a:t> </a:t>
            </a:r>
            <a:r>
              <a:rPr dirty="0"/>
              <a:t>informació</a:t>
            </a:r>
            <a:r>
              <a:rPr dirty="0" spc="-25"/>
              <a:t> </a:t>
            </a:r>
            <a:r>
              <a:rPr dirty="0"/>
              <a:t>mètode</a:t>
            </a:r>
            <a:r>
              <a:rPr dirty="0" spc="-20"/>
              <a:t> </a:t>
            </a:r>
            <a:r>
              <a:rPr dirty="0" spc="-25"/>
              <a:t>GET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34539"/>
            <a:ext cx="7577455" cy="3001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implementar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PHP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aquest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d’informació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mètode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35">
                <a:latin typeface="Arial MT"/>
                <a:cs typeface="Arial MT"/>
              </a:rPr>
              <a:t>GET,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podem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escollir</a:t>
            </a:r>
            <a:r>
              <a:rPr dirty="0" sz="1500" spc="-50">
                <a:latin typeface="Arial MT"/>
                <a:cs typeface="Arial MT"/>
              </a:rPr>
              <a:t> 2 </a:t>
            </a:r>
            <a:r>
              <a:rPr dirty="0" sz="1500" spc="-10">
                <a:latin typeface="Arial MT"/>
                <a:cs typeface="Arial MT"/>
              </a:rPr>
              <a:t>opcions: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1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través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d’un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enllaç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(link)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utilitzant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l’etiqueta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&lt;a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href&gt;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d’HTML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dirty="0" sz="1500" b="1">
                <a:latin typeface="Arial"/>
                <a:cs typeface="Arial"/>
              </a:rPr>
              <a:t>Exemple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3:</a:t>
            </a:r>
            <a:r>
              <a:rPr dirty="0" sz="1500" spc="-55" b="1">
                <a:latin typeface="Arial"/>
                <a:cs typeface="Arial"/>
              </a:rPr>
              <a:t> </a:t>
            </a:r>
            <a:r>
              <a:rPr dirty="0" sz="1500" spc="-10">
                <a:latin typeface="Arial MT"/>
                <a:cs typeface="Arial MT"/>
              </a:rPr>
              <a:t>link.php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$var1="Aixo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es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un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string";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dirty="0" sz="15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"&lt;a</a:t>
            </a:r>
            <a:r>
              <a:rPr dirty="0" sz="15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href=\"plana.php?var1=$var1\"&gt;</a:t>
            </a:r>
            <a:r>
              <a:rPr dirty="0" sz="1500" spc="-7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Anar</a:t>
            </a:r>
            <a:r>
              <a:rPr dirty="0" sz="15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dirty="0" sz="15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plana.php</a:t>
            </a:r>
            <a:r>
              <a:rPr dirty="0" sz="15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&lt;/a&gt;";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?&gt;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1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través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formularis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Passar</a:t>
            </a:r>
            <a:r>
              <a:rPr dirty="0" spc="-30"/>
              <a:t> </a:t>
            </a:r>
            <a:r>
              <a:rPr dirty="0"/>
              <a:t>informació</a:t>
            </a:r>
            <a:r>
              <a:rPr dirty="0" spc="-25"/>
              <a:t> </a:t>
            </a:r>
            <a:r>
              <a:rPr dirty="0"/>
              <a:t>mètode</a:t>
            </a:r>
            <a:r>
              <a:rPr dirty="0" spc="-20"/>
              <a:t> </a:t>
            </a:r>
            <a:r>
              <a:rPr dirty="0" spc="-25"/>
              <a:t>GET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579359" cy="1720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 MT"/>
                <a:cs typeface="Arial MT"/>
              </a:rPr>
              <a:t>Paràmetres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URL: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caràcter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?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serveix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separar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l’adreça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web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variables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caràcter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serveix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indicar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valor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variable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caràcter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&amp;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serveix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indicar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passem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altre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variable</a:t>
            </a: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caràcters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+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%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s’utilitzen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substituir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espais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blanc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variables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tipus </a:t>
            </a:r>
            <a:r>
              <a:rPr dirty="0" sz="1500">
                <a:latin typeface="Arial MT"/>
                <a:cs typeface="Arial MT"/>
              </a:rPr>
              <a:t>string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(cal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utilitzar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urlencode(...)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urldecode(...))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1900" y="3266259"/>
            <a:ext cx="7467600" cy="1457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 MT"/>
                <a:cs typeface="Arial MT"/>
              </a:rPr>
              <a:t>Observacions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sobre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mètode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GET:</a:t>
            </a:r>
            <a:endParaRPr sz="1500">
              <a:latin typeface="Arial MT"/>
              <a:cs typeface="Arial MT"/>
            </a:endParaRPr>
          </a:p>
          <a:p>
            <a:pPr marL="469900" marR="16256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pràctic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passar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variables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través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enllaç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href)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sense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haver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d’utilitzar formularis.</a:t>
            </a: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Mètode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poc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segur,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ja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estan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vista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tothom.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recomanable </a:t>
            </a:r>
            <a:r>
              <a:rPr dirty="0" sz="1500">
                <a:latin typeface="Arial MT"/>
                <a:cs typeface="Arial MT"/>
              </a:rPr>
              <a:t>passar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confidencial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contrasenyes.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Rebre</a:t>
            </a:r>
            <a:r>
              <a:rPr dirty="0" spc="-30"/>
              <a:t> </a:t>
            </a:r>
            <a:r>
              <a:rPr dirty="0"/>
              <a:t>informació</a:t>
            </a:r>
            <a:r>
              <a:rPr dirty="0" spc="-30"/>
              <a:t> </a:t>
            </a:r>
            <a:r>
              <a:rPr dirty="0"/>
              <a:t>mètode</a:t>
            </a:r>
            <a:r>
              <a:rPr dirty="0" spc="-30"/>
              <a:t> </a:t>
            </a:r>
            <a:r>
              <a:rPr dirty="0" spc="-25"/>
              <a:t>GET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34539"/>
            <a:ext cx="7684770" cy="2848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500">
                <a:latin typeface="Arial MT"/>
                <a:cs typeface="Arial MT"/>
              </a:rPr>
              <a:t>$_GET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array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associatiu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conté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totes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variables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rep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plana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php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través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mètode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GET.</a:t>
            </a:r>
            <a:endParaRPr sz="1500">
              <a:latin typeface="Arial MT"/>
              <a:cs typeface="Arial MT"/>
            </a:endParaRPr>
          </a:p>
          <a:p>
            <a:pPr marL="12700" marR="90805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variable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s’envia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l’índex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l’array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associatiu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$_GET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seu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valor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està </a:t>
            </a:r>
            <a:r>
              <a:rPr dirty="0" sz="1500" spc="-10">
                <a:latin typeface="Arial MT"/>
                <a:cs typeface="Arial MT"/>
              </a:rPr>
              <a:t>emmagatzemat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aquella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casella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l’array.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Exemple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4: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plana.php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$dada=$_GET[“var1”];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dirty="0" sz="15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“La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variable</a:t>
            </a:r>
            <a:r>
              <a:rPr dirty="0" sz="15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que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rebem</a:t>
            </a:r>
            <a:r>
              <a:rPr dirty="0" sz="15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val: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$dada”;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?&gt;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Mètode</a:t>
            </a:r>
            <a:r>
              <a:rPr dirty="0" spc="-25"/>
              <a:t> </a:t>
            </a:r>
            <a:r>
              <a:rPr dirty="0" spc="-20"/>
              <a:t>POST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5437" y="968830"/>
            <a:ext cx="6602095" cy="2620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dirty="0" sz="1500" spc="-10">
                <a:latin typeface="Arial MT"/>
                <a:cs typeface="Arial MT"/>
              </a:rPr>
              <a:t>Definició: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POST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s'utilitza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enviar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servidor.</a:t>
            </a: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spcBef>
                <a:spcPts val="270"/>
              </a:spcBef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s'inclouen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petició,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l'URL.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</a:tabLst>
            </a:pPr>
            <a:r>
              <a:rPr dirty="0" sz="1500" spc="-10">
                <a:latin typeface="Arial MT"/>
                <a:cs typeface="Arial MT"/>
              </a:rPr>
              <a:t>Característiques: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són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visibles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l'URL</a:t>
            </a:r>
            <a:r>
              <a:rPr dirty="0" sz="1500" spc="-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(més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segures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GET).</a:t>
            </a: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spcBef>
                <a:spcPts val="270"/>
              </a:spcBef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límit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teòric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mida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dades.</a:t>
            </a: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spcBef>
                <a:spcPts val="270"/>
              </a:spcBef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Ideal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sensibles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(ex.: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contrasenyes,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formularis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registre).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Passar</a:t>
            </a:r>
            <a:r>
              <a:rPr dirty="0" spc="-30"/>
              <a:t> </a:t>
            </a:r>
            <a:r>
              <a:rPr dirty="0"/>
              <a:t>informació</a:t>
            </a:r>
            <a:r>
              <a:rPr dirty="0" spc="-25"/>
              <a:t> </a:t>
            </a:r>
            <a:r>
              <a:rPr dirty="0"/>
              <a:t>mètode</a:t>
            </a:r>
            <a:r>
              <a:rPr dirty="0" spc="-20"/>
              <a:t> POST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16430"/>
            <a:ext cx="7854950" cy="41706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passar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través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d’aquest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mètode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obligatori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utilitzar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formularis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d’HTML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.Cada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element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formulari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s’envia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forma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variable.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dirty="0" sz="1500" b="1">
                <a:latin typeface="Arial"/>
                <a:cs typeface="Arial"/>
              </a:rPr>
              <a:t>Exemple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5:</a:t>
            </a:r>
            <a:r>
              <a:rPr dirty="0" sz="1500" spc="-55" b="1">
                <a:latin typeface="Arial"/>
                <a:cs typeface="Arial"/>
              </a:rPr>
              <a:t> </a:t>
            </a:r>
            <a:r>
              <a:rPr dirty="0" sz="1500" spc="-10">
                <a:latin typeface="Arial MT"/>
                <a:cs typeface="Arial MT"/>
              </a:rPr>
              <a:t>formulari_post.php</a:t>
            </a:r>
            <a:endParaRPr sz="1500">
              <a:latin typeface="Arial MT"/>
              <a:cs typeface="Arial MT"/>
            </a:endParaRPr>
          </a:p>
          <a:p>
            <a:pPr marL="469900" marR="2651760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&lt;form</a:t>
            </a:r>
            <a:r>
              <a:rPr dirty="0" sz="1500" spc="-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name=”f1”</a:t>
            </a:r>
            <a:r>
              <a:rPr dirty="0" sz="1500" spc="-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action=”planadesti.php”</a:t>
            </a:r>
            <a:r>
              <a:rPr dirty="0" sz="1500" spc="-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method=post&gt;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NOM:</a:t>
            </a:r>
            <a:r>
              <a:rPr dirty="0" sz="1500" spc="-6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&lt;input</a:t>
            </a:r>
            <a:r>
              <a:rPr dirty="0" sz="1500" spc="-6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name=”nom”</a:t>
            </a:r>
            <a:r>
              <a:rPr dirty="0" sz="1500" spc="-6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type=”text”&gt;</a:t>
            </a:r>
            <a:endParaRPr sz="1500">
              <a:latin typeface="Arial MT"/>
              <a:cs typeface="Arial MT"/>
            </a:endParaRPr>
          </a:p>
          <a:p>
            <a:pPr marL="469900" marR="3358515">
              <a:lnSpc>
                <a:spcPct val="114999"/>
              </a:lnSpc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COGNOM: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&lt;input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name=”cognom”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type=”text”&gt;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EMAIL:</a:t>
            </a:r>
            <a:r>
              <a:rPr dirty="0" sz="1500" spc="-7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&lt;input</a:t>
            </a:r>
            <a:r>
              <a:rPr dirty="0" sz="1500" spc="-6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name=”email”</a:t>
            </a:r>
            <a:r>
              <a:rPr dirty="0" sz="1500" spc="-6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type=”text”&gt;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&lt;input</a:t>
            </a:r>
            <a:r>
              <a:rPr dirty="0" sz="1500" spc="-8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type=”submit”</a:t>
            </a:r>
            <a:r>
              <a:rPr dirty="0" sz="1500" spc="-8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value=”enviar”&gt;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&lt;/form&gt;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spc="-10">
                <a:latin typeface="Arial MT"/>
                <a:cs typeface="Arial MT"/>
              </a:rPr>
              <a:t>Observacions: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Enviem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planadesti.php,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3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variables: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cognom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email.</a:t>
            </a: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canviem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POST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GET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propietat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method,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estarem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enviant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GET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i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tant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veurem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URL</a:t>
            </a:r>
            <a:r>
              <a:rPr dirty="0" sz="1500" spc="-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navegador.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Protocol</a:t>
            </a:r>
            <a:r>
              <a:rPr dirty="0" spc="-45"/>
              <a:t> </a:t>
            </a:r>
            <a:r>
              <a:rPr dirty="0" spc="-20"/>
              <a:t>HTTP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5437" y="934539"/>
            <a:ext cx="7715884" cy="3442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marR="5080" indent="-344170">
              <a:lnSpc>
                <a:spcPct val="114999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HTTP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protocol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sense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estat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(stateless)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regula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l'intercanvi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entre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el </a:t>
            </a:r>
            <a:r>
              <a:rPr dirty="0" sz="1500">
                <a:latin typeface="Arial MT"/>
                <a:cs typeface="Arial MT"/>
              </a:rPr>
              <a:t>client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(navegador)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servidor.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protocol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comunicació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principal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d'Internet,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basat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client-servidor.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Què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vol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protocol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sense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estat</a:t>
            </a:r>
            <a:r>
              <a:rPr dirty="0" sz="1500" spc="-10">
                <a:latin typeface="Arial MT"/>
                <a:cs typeface="Arial MT"/>
              </a:rPr>
              <a:t>?</a:t>
            </a:r>
            <a:endParaRPr sz="1500">
              <a:latin typeface="Arial MT"/>
              <a:cs typeface="Arial MT"/>
            </a:endParaRPr>
          </a:p>
          <a:p>
            <a:pPr lvl="1" marL="813435" marR="198120" indent="-344170">
              <a:lnSpc>
                <a:spcPct val="114999"/>
              </a:lnSpc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Cada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sol·licitud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realitzada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client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servidor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independent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altres,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el </a:t>
            </a:r>
            <a:r>
              <a:rPr dirty="0" sz="1500">
                <a:latin typeface="Arial MT"/>
                <a:cs typeface="Arial MT"/>
              </a:rPr>
              <a:t>servidor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recorda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cap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sobre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peticions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anteriors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cop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es </a:t>
            </a:r>
            <a:r>
              <a:rPr dirty="0" sz="1500">
                <a:latin typeface="Arial MT"/>
                <a:cs typeface="Arial MT"/>
              </a:rPr>
              <a:t>completa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petició.</a:t>
            </a:r>
            <a:endParaRPr sz="1500">
              <a:latin typeface="Arial MT"/>
              <a:cs typeface="Arial MT"/>
            </a:endParaRPr>
          </a:p>
          <a:p>
            <a:pPr lvl="1" marL="813435" marR="448945" indent="-344170">
              <a:lnSpc>
                <a:spcPct val="114999"/>
              </a:lnSpc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servidor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guarda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cap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"memòria"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sobre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l'estat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connexió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després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de </a:t>
            </a:r>
            <a:r>
              <a:rPr dirty="0" sz="1500">
                <a:latin typeface="Arial MT"/>
                <a:cs typeface="Arial MT"/>
              </a:rPr>
              <a:t>completar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resposta.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4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356235" marR="451484" indent="-344170">
              <a:lnSpc>
                <a:spcPct val="114999"/>
              </a:lnSpc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Cada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vegada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client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sol·licitud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servidor,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aquesta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materialitza mitjançant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mètode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HTTP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dicta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propòsit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comunicació.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Rebre</a:t>
            </a:r>
            <a:r>
              <a:rPr dirty="0" spc="-30"/>
              <a:t> </a:t>
            </a:r>
            <a:r>
              <a:rPr dirty="0"/>
              <a:t>informació</a:t>
            </a:r>
            <a:r>
              <a:rPr dirty="0" spc="-30"/>
              <a:t> </a:t>
            </a:r>
            <a:r>
              <a:rPr dirty="0"/>
              <a:t>mètode</a:t>
            </a:r>
            <a:r>
              <a:rPr dirty="0" spc="-30"/>
              <a:t> </a:t>
            </a:r>
            <a:r>
              <a:rPr dirty="0" spc="-20"/>
              <a:t>POST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16430"/>
            <a:ext cx="7841615" cy="3907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 MT"/>
                <a:cs typeface="Arial MT"/>
              </a:rPr>
              <a:t>Cada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element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formulari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HTML</a:t>
            </a:r>
            <a:r>
              <a:rPr dirty="0" sz="1500" spc="-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plana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origen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recollir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plana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destí.</a:t>
            </a:r>
            <a:endParaRPr sz="1500">
              <a:latin typeface="Arial MT"/>
              <a:cs typeface="Arial MT"/>
            </a:endParaRPr>
          </a:p>
          <a:p>
            <a:pPr marL="12700" marR="182880">
              <a:lnSpc>
                <a:spcPct val="114999"/>
              </a:lnSpc>
              <a:spcBef>
                <a:spcPts val="1200"/>
              </a:spcBef>
            </a:pPr>
            <a:r>
              <a:rPr dirty="0" sz="1500" spc="-10">
                <a:latin typeface="Arial MT"/>
                <a:cs typeface="Arial MT"/>
              </a:rPr>
              <a:t>L’array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$_POST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array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associatiu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conté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totes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s’envien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través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del </a:t>
            </a:r>
            <a:r>
              <a:rPr dirty="0" sz="1500" spc="-10">
                <a:latin typeface="Arial MT"/>
                <a:cs typeface="Arial MT"/>
              </a:rPr>
              <a:t>formulari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mètode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POST.</a:t>
            </a: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cada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element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formulari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s’envia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índex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l’array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associatiu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$_POST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i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seu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valor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està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emmagatzemat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aquella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casella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l’array.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Exemple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6: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planadesti.php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“NOM: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“.$_POST[“nom”];</a:t>
            </a:r>
            <a:endParaRPr sz="1500">
              <a:latin typeface="Arial MT"/>
              <a:cs typeface="Arial MT"/>
            </a:endParaRPr>
          </a:p>
          <a:p>
            <a:pPr marL="469900" marR="4044315">
              <a:lnSpc>
                <a:spcPct val="114999"/>
              </a:lnSpc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“COGNOM:</a:t>
            </a:r>
            <a:r>
              <a:rPr dirty="0" sz="15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“.$_POST[“cognom”];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dirty="0" sz="15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“EMAIL:</a:t>
            </a:r>
            <a:r>
              <a:rPr dirty="0" sz="15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“.$_POST[“email”];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?&gt;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spc="-10">
                <a:latin typeface="Arial MT"/>
                <a:cs typeface="Arial MT"/>
              </a:rPr>
              <a:t>Observació: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Rebem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3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variables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mètode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POST: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cognom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email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Funcions relacionades POST</a:t>
            </a:r>
            <a:r>
              <a:rPr dirty="0" spc="-75"/>
              <a:t> </a:t>
            </a:r>
            <a:r>
              <a:rPr dirty="0"/>
              <a:t>i </a:t>
            </a:r>
            <a:r>
              <a:rPr dirty="0" spc="-25"/>
              <a:t>GET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Validació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0"/>
              <a:t> </a:t>
            </a:r>
            <a:r>
              <a:rPr dirty="0"/>
              <a:t>dades</a:t>
            </a:r>
            <a:r>
              <a:rPr dirty="0" spc="-45"/>
              <a:t> </a:t>
            </a:r>
            <a:r>
              <a:rPr dirty="0"/>
              <a:t>amb</a:t>
            </a:r>
            <a:r>
              <a:rPr dirty="0" spc="-40"/>
              <a:t> </a:t>
            </a:r>
            <a:r>
              <a:rPr dirty="0"/>
              <a:t>isset()</a:t>
            </a:r>
            <a:r>
              <a:rPr dirty="0" spc="-45"/>
              <a:t> </a:t>
            </a:r>
            <a:r>
              <a:rPr dirty="0"/>
              <a:t>i</a:t>
            </a:r>
            <a:r>
              <a:rPr dirty="0" spc="-40"/>
              <a:t> </a:t>
            </a:r>
            <a:r>
              <a:rPr dirty="0" spc="-10"/>
              <a:t>empty()</a:t>
            </a:r>
          </a:p>
          <a:p>
            <a:pPr marL="12700" marR="5080">
              <a:lnSpc>
                <a:spcPct val="114999"/>
              </a:lnSpc>
              <a:spcBef>
                <a:spcPts val="1240"/>
              </a:spcBef>
            </a:pPr>
            <a:r>
              <a:rPr dirty="0" sz="1500" b="0">
                <a:latin typeface="Arial MT"/>
                <a:cs typeface="Arial MT"/>
              </a:rPr>
              <a:t>Aquestes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funcions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són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essencials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per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comprovar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si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els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camps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han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estat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enviats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i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no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estan buits.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b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dirty="0" sz="1500" spc="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 b="0">
                <a:solidFill>
                  <a:srgbClr val="0000FF"/>
                </a:solidFill>
                <a:latin typeface="Arial MT"/>
                <a:cs typeface="Arial MT"/>
              </a:rPr>
              <a:t>(isset($_POST['nom'])</a:t>
            </a:r>
            <a:r>
              <a:rPr dirty="0" sz="1500" spc="1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b="0">
                <a:solidFill>
                  <a:srgbClr val="0000FF"/>
                </a:solidFill>
                <a:latin typeface="Arial MT"/>
                <a:cs typeface="Arial MT"/>
              </a:rPr>
              <a:t>&amp;&amp;</a:t>
            </a:r>
            <a:r>
              <a:rPr dirty="0" sz="1500" spc="1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b="0">
                <a:solidFill>
                  <a:srgbClr val="0000FF"/>
                </a:solidFill>
                <a:latin typeface="Arial MT"/>
                <a:cs typeface="Arial MT"/>
              </a:rPr>
              <a:t>!empty($_POST['nom']))</a:t>
            </a:r>
            <a:r>
              <a:rPr dirty="0" sz="1500" spc="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50" b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dirty="0" sz="1500" b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dirty="0" sz="1500" spc="-1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b="0">
                <a:solidFill>
                  <a:srgbClr val="0000FF"/>
                </a:solidFill>
                <a:latin typeface="Arial MT"/>
                <a:cs typeface="Arial MT"/>
              </a:rPr>
              <a:t>"Hola,</a:t>
            </a:r>
            <a:r>
              <a:rPr dirty="0" sz="1500" spc="-1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b="0">
                <a:solidFill>
                  <a:srgbClr val="0000FF"/>
                </a:solidFill>
                <a:latin typeface="Arial MT"/>
                <a:cs typeface="Arial MT"/>
              </a:rPr>
              <a:t>"</a:t>
            </a:r>
            <a:r>
              <a:rPr dirty="0" sz="1500" spc="-1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b="0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r>
              <a:rPr dirty="0" sz="1500" spc="-10" b="0">
                <a:solidFill>
                  <a:srgbClr val="0000FF"/>
                </a:solidFill>
                <a:latin typeface="Arial MT"/>
                <a:cs typeface="Arial MT"/>
              </a:rPr>
              <a:t> htmlspecialchars($_POST['nom'])</a:t>
            </a:r>
            <a:r>
              <a:rPr dirty="0" sz="1500" spc="-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b="0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r>
              <a:rPr dirty="0" sz="1500" spc="-1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20" b="0">
                <a:solidFill>
                  <a:srgbClr val="0000FF"/>
                </a:solidFill>
                <a:latin typeface="Arial MT"/>
                <a:cs typeface="Arial MT"/>
              </a:rPr>
              <a:t>"!";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b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r>
              <a:rPr dirty="0" sz="1500" spc="-3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b="0">
                <a:solidFill>
                  <a:srgbClr val="0000FF"/>
                </a:solidFill>
                <a:latin typeface="Arial MT"/>
                <a:cs typeface="Arial MT"/>
              </a:rPr>
              <a:t>else</a:t>
            </a:r>
            <a:r>
              <a:rPr dirty="0" sz="1500" spc="-2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50" b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dirty="0" sz="1500" b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dirty="0" sz="1500" spc="-4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b="0">
                <a:solidFill>
                  <a:srgbClr val="0000FF"/>
                </a:solidFill>
                <a:latin typeface="Arial MT"/>
                <a:cs typeface="Arial MT"/>
              </a:rPr>
              <a:t>"El</a:t>
            </a:r>
            <a:r>
              <a:rPr dirty="0" sz="1500" spc="-4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b="0">
                <a:solidFill>
                  <a:srgbClr val="0000FF"/>
                </a:solidFill>
                <a:latin typeface="Arial MT"/>
                <a:cs typeface="Arial MT"/>
              </a:rPr>
              <a:t>camp</a:t>
            </a:r>
            <a:r>
              <a:rPr dirty="0" sz="1500" spc="-4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b="0">
                <a:solidFill>
                  <a:srgbClr val="0000FF"/>
                </a:solidFill>
                <a:latin typeface="Arial MT"/>
                <a:cs typeface="Arial MT"/>
              </a:rPr>
              <a:t>'nom'</a:t>
            </a:r>
            <a:r>
              <a:rPr dirty="0" sz="1500" spc="-4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b="0">
                <a:solidFill>
                  <a:srgbClr val="0000FF"/>
                </a:solidFill>
                <a:latin typeface="Arial MT"/>
                <a:cs typeface="Arial MT"/>
              </a:rPr>
              <a:t>és</a:t>
            </a:r>
            <a:r>
              <a:rPr dirty="0" sz="1500" spc="-4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 b="0">
                <a:solidFill>
                  <a:srgbClr val="0000FF"/>
                </a:solidFill>
                <a:latin typeface="Arial MT"/>
                <a:cs typeface="Arial MT"/>
              </a:rPr>
              <a:t>obligatori.";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50" b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b="0">
                <a:latin typeface="Arial MT"/>
                <a:cs typeface="Arial MT"/>
              </a:rPr>
              <a:t>Filtrat</a:t>
            </a:r>
            <a:r>
              <a:rPr dirty="0" sz="1500" spc="-3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i</a:t>
            </a:r>
            <a:r>
              <a:rPr dirty="0" sz="1500" spc="-30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validació</a:t>
            </a:r>
            <a:r>
              <a:rPr dirty="0" sz="1500" spc="-3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de</a:t>
            </a:r>
            <a:r>
              <a:rPr dirty="0" sz="1500" spc="-3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dades</a:t>
            </a:r>
            <a:r>
              <a:rPr dirty="0" sz="1500" spc="-3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amb</a:t>
            </a:r>
            <a:r>
              <a:rPr dirty="0" sz="1500" spc="-30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filter_input()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Funcions relacionades POST</a:t>
            </a:r>
            <a:r>
              <a:rPr dirty="0" spc="-75"/>
              <a:t> </a:t>
            </a:r>
            <a:r>
              <a:rPr dirty="0"/>
              <a:t>i </a:t>
            </a:r>
            <a:r>
              <a:rPr dirty="0" spc="-25"/>
              <a:t>GET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15414"/>
            <a:ext cx="6086475" cy="2435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b="1">
                <a:latin typeface="Arial"/>
                <a:cs typeface="Arial"/>
              </a:rPr>
              <a:t>Filtrat</a:t>
            </a:r>
            <a:r>
              <a:rPr dirty="0" sz="1700" spc="-6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i</a:t>
            </a:r>
            <a:r>
              <a:rPr dirty="0" sz="1700" spc="-5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validació</a:t>
            </a:r>
            <a:r>
              <a:rPr dirty="0" sz="1700" spc="-5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de</a:t>
            </a:r>
            <a:r>
              <a:rPr dirty="0" sz="1700" spc="-5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dades</a:t>
            </a:r>
            <a:r>
              <a:rPr dirty="0" sz="1700" spc="-5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amb</a:t>
            </a:r>
            <a:r>
              <a:rPr dirty="0" sz="1700" spc="-55" b="1">
                <a:latin typeface="Arial"/>
                <a:cs typeface="Arial"/>
              </a:rPr>
              <a:t> </a:t>
            </a:r>
            <a:r>
              <a:rPr dirty="0" sz="1700" spc="-10" b="1">
                <a:latin typeface="Arial"/>
                <a:cs typeface="Arial"/>
              </a:rPr>
              <a:t>filter_input()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dirty="0" sz="1500">
                <a:latin typeface="Arial MT"/>
                <a:cs typeface="Arial MT"/>
              </a:rPr>
              <a:t>Permet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validar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filtrar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directament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$_GET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$_POST.</a:t>
            </a: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$email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filter_input(INPUT_POST,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'email',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FILTER_VALIDATE_EMAIL);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($email)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dirty="0" sz="15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"El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teu</a:t>
            </a:r>
            <a:r>
              <a:rPr dirty="0" sz="15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correu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és: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$email";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else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dirty="0" sz="15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"El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correu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no</a:t>
            </a:r>
            <a:r>
              <a:rPr dirty="0" sz="15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és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vàlid.";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Funcions relacionades POST</a:t>
            </a:r>
            <a:r>
              <a:rPr dirty="0" spc="-75"/>
              <a:t> </a:t>
            </a:r>
            <a:r>
              <a:rPr dirty="0"/>
              <a:t>i </a:t>
            </a:r>
            <a:r>
              <a:rPr dirty="0" spc="-25"/>
              <a:t>GET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Validació</a:t>
            </a:r>
            <a:r>
              <a:rPr dirty="0" spc="-70"/>
              <a:t> </a:t>
            </a:r>
            <a:r>
              <a:rPr dirty="0"/>
              <a:t>avançada</a:t>
            </a:r>
            <a:r>
              <a:rPr dirty="0" spc="-70"/>
              <a:t> </a:t>
            </a:r>
            <a:r>
              <a:rPr dirty="0"/>
              <a:t>amb</a:t>
            </a:r>
            <a:r>
              <a:rPr dirty="0" spc="-65"/>
              <a:t> </a:t>
            </a:r>
            <a:r>
              <a:rPr dirty="0" spc="-10"/>
              <a:t>preg_match()</a:t>
            </a: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dirty="0" sz="1500" b="0">
                <a:latin typeface="Arial MT"/>
                <a:cs typeface="Arial MT"/>
              </a:rPr>
              <a:t>Permet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validar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dades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amb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expressions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regulars,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útil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per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formats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específics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(e.g.,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telèfons).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600" b="0">
                <a:solidFill>
                  <a:srgbClr val="0000FF"/>
                </a:solidFill>
                <a:latin typeface="Arial MT"/>
                <a:cs typeface="Arial MT"/>
              </a:rPr>
              <a:t>$telefon</a:t>
            </a:r>
            <a:r>
              <a:rPr dirty="0" sz="1600" spc="-3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dirty="0" sz="1600" spc="-2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10" b="0">
                <a:solidFill>
                  <a:srgbClr val="0000FF"/>
                </a:solidFill>
                <a:latin typeface="Arial MT"/>
                <a:cs typeface="Arial MT"/>
              </a:rPr>
              <a:t>$_POST['telefon'];</a:t>
            </a:r>
            <a:endParaRPr sz="1600">
              <a:latin typeface="Arial MT"/>
              <a:cs typeface="Arial MT"/>
            </a:endParaRPr>
          </a:p>
          <a:p>
            <a:pPr marL="237490" marR="4347210" indent="-225425">
              <a:lnSpc>
                <a:spcPct val="114999"/>
              </a:lnSpc>
            </a:pPr>
            <a:r>
              <a:rPr dirty="0" sz="1600" b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dirty="0" sz="1600" spc="-4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10" b="0">
                <a:solidFill>
                  <a:srgbClr val="0000FF"/>
                </a:solidFill>
                <a:latin typeface="Arial MT"/>
                <a:cs typeface="Arial MT"/>
              </a:rPr>
              <a:t>(preg_match('/^\d{9}$/',</a:t>
            </a:r>
            <a:r>
              <a:rPr dirty="0" sz="1600" spc="-4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FF"/>
                </a:solidFill>
                <a:latin typeface="Arial MT"/>
                <a:cs typeface="Arial MT"/>
              </a:rPr>
              <a:t>$telefon))</a:t>
            </a:r>
            <a:r>
              <a:rPr dirty="0" sz="1600" spc="-4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0" b="0">
                <a:solidFill>
                  <a:srgbClr val="0000FF"/>
                </a:solidFill>
                <a:latin typeface="Arial MT"/>
                <a:cs typeface="Arial MT"/>
              </a:rPr>
              <a:t>{ </a:t>
            </a:r>
            <a:r>
              <a:rPr dirty="0" sz="1600" b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dirty="0" sz="1600" spc="-4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20" b="0">
                <a:solidFill>
                  <a:srgbClr val="0000FF"/>
                </a:solidFill>
                <a:latin typeface="Arial MT"/>
                <a:cs typeface="Arial MT"/>
              </a:rPr>
              <a:t>"Telèfon</a:t>
            </a:r>
            <a:r>
              <a:rPr dirty="0" sz="1600" spc="-3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FF"/>
                </a:solidFill>
                <a:latin typeface="Arial MT"/>
                <a:cs typeface="Arial MT"/>
              </a:rPr>
              <a:t>vàlid:</a:t>
            </a:r>
            <a:r>
              <a:rPr dirty="0" sz="1600" spc="-3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10" b="0">
                <a:solidFill>
                  <a:srgbClr val="0000FF"/>
                </a:solidFill>
                <a:latin typeface="Arial MT"/>
                <a:cs typeface="Arial MT"/>
              </a:rPr>
              <a:t>$telefon";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600" b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r>
              <a:rPr dirty="0" sz="1600" spc="-2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FF"/>
                </a:solidFill>
                <a:latin typeface="Arial MT"/>
                <a:cs typeface="Arial MT"/>
              </a:rPr>
              <a:t>else</a:t>
            </a:r>
            <a:r>
              <a:rPr dirty="0" sz="1600" spc="-1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0" b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237490">
              <a:lnSpc>
                <a:spcPct val="100000"/>
              </a:lnSpc>
              <a:spcBef>
                <a:spcPts val="290"/>
              </a:spcBef>
            </a:pPr>
            <a:r>
              <a:rPr dirty="0" sz="1600" b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dirty="0" sz="1600" spc="-3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20" b="0">
                <a:solidFill>
                  <a:srgbClr val="0000FF"/>
                </a:solidFill>
                <a:latin typeface="Arial MT"/>
                <a:cs typeface="Arial MT"/>
              </a:rPr>
              <a:t>"Telèfon</a:t>
            </a:r>
            <a:r>
              <a:rPr dirty="0" sz="1600" spc="-3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b="0">
                <a:solidFill>
                  <a:srgbClr val="0000FF"/>
                </a:solidFill>
                <a:latin typeface="Arial MT"/>
                <a:cs typeface="Arial MT"/>
              </a:rPr>
              <a:t>no</a:t>
            </a:r>
            <a:r>
              <a:rPr dirty="0" sz="1600" spc="-2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10" b="0">
                <a:solidFill>
                  <a:srgbClr val="0000FF"/>
                </a:solidFill>
                <a:latin typeface="Arial MT"/>
                <a:cs typeface="Arial MT"/>
              </a:rPr>
              <a:t>vàlid.";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600" spc="-50" b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Estructura</a:t>
            </a:r>
            <a:r>
              <a:rPr dirty="0" spc="-25"/>
              <a:t> </a:t>
            </a:r>
            <a:r>
              <a:rPr dirty="0"/>
              <a:t>dels</a:t>
            </a:r>
            <a:r>
              <a:rPr dirty="0" spc="-10"/>
              <a:t> </a:t>
            </a:r>
            <a:r>
              <a:rPr dirty="0"/>
              <a:t>missatges</a:t>
            </a:r>
            <a:r>
              <a:rPr dirty="0" spc="-10"/>
              <a:t> </a:t>
            </a:r>
            <a:r>
              <a:rPr dirty="0" spc="-20"/>
              <a:t>HTTP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5437" y="968830"/>
            <a:ext cx="6709409" cy="10426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missatges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HTTP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poden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ser: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Peticions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clients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(request):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Sol·licituds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enviades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servidor.</a:t>
            </a: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spcBef>
                <a:spcPts val="270"/>
              </a:spcBef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Respostes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servidors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(response):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Respostes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servidor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client.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Sol·licitud</a:t>
            </a:r>
            <a:r>
              <a:rPr dirty="0" spc="-35"/>
              <a:t> </a:t>
            </a:r>
            <a:r>
              <a:rPr dirty="0"/>
              <a:t>HTTP</a:t>
            </a:r>
            <a:r>
              <a:rPr dirty="0" spc="-100"/>
              <a:t> </a:t>
            </a:r>
            <a:r>
              <a:rPr dirty="0" spc="-10"/>
              <a:t>(Request)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5437" y="968830"/>
            <a:ext cx="7633334" cy="2620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dirty="0" sz="1500" spc="-10">
                <a:latin typeface="Arial MT"/>
                <a:cs typeface="Arial MT"/>
              </a:rPr>
              <a:t>Estructura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d’una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petició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813435" marR="4582795">
              <a:lnSpc>
                <a:spcPct val="114999"/>
              </a:lnSpc>
            </a:pPr>
            <a:r>
              <a:rPr dirty="0" sz="1500">
                <a:latin typeface="Arial MT"/>
                <a:cs typeface="Arial MT"/>
              </a:rPr>
              <a:t>GET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/index.html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HTTP/1.1 </a:t>
            </a:r>
            <a:r>
              <a:rPr dirty="0" sz="1500">
                <a:latin typeface="Arial MT"/>
                <a:cs typeface="Arial MT"/>
              </a:rPr>
              <a:t>Host: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u="heavy" sz="1500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www.example.com</a:t>
            </a:r>
            <a:r>
              <a:rPr dirty="0" sz="1500" spc="-10">
                <a:solidFill>
                  <a:srgbClr val="0097A7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User-</a:t>
            </a:r>
            <a:r>
              <a:rPr dirty="0" sz="1500">
                <a:latin typeface="Arial MT"/>
                <a:cs typeface="Arial MT"/>
              </a:rPr>
              <a:t>Agent: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Mozilla/5.0 </a:t>
            </a:r>
            <a:r>
              <a:rPr dirty="0" sz="1500">
                <a:latin typeface="Arial MT"/>
                <a:cs typeface="Arial MT"/>
              </a:rPr>
              <a:t>Accept: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text/html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5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Línia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petició: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GET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/index.html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HTTP/1.1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indica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mètode,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ruta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versió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d'HTTP.</a:t>
            </a:r>
            <a:endParaRPr sz="15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356235" algn="l"/>
              </a:tabLst>
            </a:pPr>
            <a:r>
              <a:rPr dirty="0" sz="1500" spc="-10">
                <a:latin typeface="Arial MT"/>
                <a:cs typeface="Arial MT"/>
              </a:rPr>
              <a:t>Capçaleres: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Proporcionen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metadades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(Host,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User-Agent,</a:t>
            </a:r>
            <a:r>
              <a:rPr dirty="0" sz="1500" spc="-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Accept,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etc.).</a:t>
            </a:r>
            <a:endParaRPr sz="15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Cos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(body):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Utilitzat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només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alguns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mètodes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POST.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Resposta</a:t>
            </a:r>
            <a:r>
              <a:rPr dirty="0" spc="-40"/>
              <a:t> </a:t>
            </a:r>
            <a:r>
              <a:rPr dirty="0"/>
              <a:t>HTTP</a:t>
            </a:r>
            <a:r>
              <a:rPr dirty="0" spc="-90"/>
              <a:t> </a:t>
            </a:r>
            <a:r>
              <a:rPr dirty="0" spc="-10"/>
              <a:t>(Response)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5437" y="968830"/>
            <a:ext cx="5922010" cy="2620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dirty="0" sz="1500" spc="-10">
                <a:latin typeface="Arial MT"/>
                <a:cs typeface="Arial MT"/>
              </a:rPr>
              <a:t>Estructura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d’una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resposta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</a:pPr>
            <a:r>
              <a:rPr dirty="0" sz="1500">
                <a:latin typeface="Arial MT"/>
                <a:cs typeface="Arial MT"/>
              </a:rPr>
              <a:t>HTTP/1.1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200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OK</a:t>
            </a:r>
            <a:endParaRPr sz="1500">
              <a:latin typeface="Arial MT"/>
              <a:cs typeface="Arial MT"/>
            </a:endParaRPr>
          </a:p>
          <a:p>
            <a:pPr marL="813435" marR="3133090">
              <a:lnSpc>
                <a:spcPct val="114999"/>
              </a:lnSpc>
            </a:pPr>
            <a:r>
              <a:rPr dirty="0" sz="1500" spc="-20">
                <a:latin typeface="Arial MT"/>
                <a:cs typeface="Arial MT"/>
              </a:rPr>
              <a:t>Content-</a:t>
            </a:r>
            <a:r>
              <a:rPr dirty="0" sz="1500" spc="-10">
                <a:latin typeface="Arial MT"/>
                <a:cs typeface="Arial MT"/>
              </a:rPr>
              <a:t>Type: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text/html </a:t>
            </a:r>
            <a:r>
              <a:rPr dirty="0" sz="1500" spc="-20">
                <a:latin typeface="Arial MT"/>
                <a:cs typeface="Arial MT"/>
              </a:rPr>
              <a:t>Content-</a:t>
            </a:r>
            <a:r>
              <a:rPr dirty="0" sz="1500">
                <a:latin typeface="Arial MT"/>
                <a:cs typeface="Arial MT"/>
              </a:rPr>
              <a:t>Length:</a:t>
            </a:r>
            <a:r>
              <a:rPr dirty="0" sz="1500" spc="-25">
                <a:latin typeface="Arial MT"/>
                <a:cs typeface="Arial MT"/>
              </a:rPr>
              <a:t> 349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Date: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Mon,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26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Nov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2024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12:00:00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GMT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5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Línia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d’estat: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Indica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protocol,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d’estat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descripció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(200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OK).</a:t>
            </a:r>
            <a:endParaRPr sz="15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356235" algn="l"/>
              </a:tabLst>
            </a:pPr>
            <a:r>
              <a:rPr dirty="0" sz="1500" spc="-10">
                <a:latin typeface="Arial MT"/>
                <a:cs typeface="Arial MT"/>
              </a:rPr>
              <a:t>Capçaleres: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Conté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tipus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contingut,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data,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etc.</a:t>
            </a:r>
            <a:endParaRPr sz="15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Cos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(body):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contingut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resposta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(HTML,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JSON,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etc.).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Procés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comunicació</a:t>
            </a:r>
            <a:r>
              <a:rPr dirty="0" spc="-15"/>
              <a:t> </a:t>
            </a:r>
            <a:r>
              <a:rPr dirty="0" spc="-20"/>
              <a:t>HTTP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25" y="1265249"/>
            <a:ext cx="9065551" cy="3564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Per què</a:t>
            </a:r>
            <a:r>
              <a:rPr dirty="0" spc="-5"/>
              <a:t> </a:t>
            </a:r>
            <a:r>
              <a:rPr dirty="0"/>
              <a:t>es</a:t>
            </a:r>
            <a:r>
              <a:rPr dirty="0" spc="5"/>
              <a:t> </a:t>
            </a:r>
            <a:r>
              <a:rPr dirty="0"/>
              <a:t>fa</a:t>
            </a:r>
            <a:r>
              <a:rPr dirty="0" spc="-5"/>
              <a:t> </a:t>
            </a:r>
            <a:r>
              <a:rPr dirty="0"/>
              <a:t>servir</a:t>
            </a:r>
            <a:r>
              <a:rPr dirty="0" spc="5"/>
              <a:t> </a:t>
            </a:r>
            <a:r>
              <a:rPr dirty="0" spc="-10"/>
              <a:t>HTTP?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5437" y="934539"/>
            <a:ext cx="7785734" cy="2391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marR="151765" indent="-344170">
              <a:lnSpc>
                <a:spcPct val="114999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Quan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crear,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protocol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HTTP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només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sol·licitar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documents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HTML</a:t>
            </a:r>
            <a:r>
              <a:rPr dirty="0" sz="1500" spc="-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un </a:t>
            </a:r>
            <a:r>
              <a:rPr dirty="0" sz="1500">
                <a:latin typeface="Arial MT"/>
                <a:cs typeface="Arial MT"/>
              </a:rPr>
              <a:t>servidor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web.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</a:tabLst>
            </a:pPr>
            <a:r>
              <a:rPr dirty="0" sz="1500" spc="-10">
                <a:latin typeface="Arial MT"/>
                <a:cs typeface="Arial MT"/>
              </a:rPr>
              <a:t>Actualment,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canvi,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gran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varietat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fins:</a:t>
            </a:r>
            <a:endParaRPr sz="1500">
              <a:latin typeface="Arial MT"/>
              <a:cs typeface="Arial MT"/>
            </a:endParaRPr>
          </a:p>
          <a:p>
            <a:pPr lvl="1" marL="813435" marR="417195" indent="-344170">
              <a:lnSpc>
                <a:spcPct val="114999"/>
              </a:lnSpc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navegadors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HTTP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sol·licitar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qualsevol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tipus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fitxer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text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de </a:t>
            </a:r>
            <a:r>
              <a:rPr dirty="0" sz="1500" spc="-10">
                <a:latin typeface="Arial MT"/>
                <a:cs typeface="Arial MT"/>
              </a:rPr>
              <a:t>vídeo.</a:t>
            </a: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spcBef>
                <a:spcPts val="270"/>
              </a:spcBef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programes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d'aplicació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utilitzen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HTTP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carregar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fitxers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actualitzacions.</a:t>
            </a: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spcBef>
                <a:spcPts val="270"/>
              </a:spcBef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L'API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basada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REST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solució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utilitza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HTTP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controlar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serveis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web.</a:t>
            </a: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spcBef>
                <a:spcPts val="270"/>
              </a:spcBef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operacions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d'accés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bases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web.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Capçaleres:</a:t>
            </a:r>
            <a:r>
              <a:rPr dirty="0" spc="-20"/>
              <a:t> </a:t>
            </a:r>
            <a:r>
              <a:rPr dirty="0"/>
              <a:t>Peticions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5"/>
              <a:t> </a:t>
            </a:r>
            <a:r>
              <a:rPr dirty="0" spc="-10"/>
              <a:t>Respostes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18515" rIns="0" bIns="0" rtlCol="0" vert="horz">
            <a:spAutoFit/>
          </a:bodyPr>
          <a:lstStyle/>
          <a:p>
            <a:pPr marL="469265" indent="-343535">
              <a:lnSpc>
                <a:spcPct val="100000"/>
              </a:lnSpc>
              <a:spcBef>
                <a:spcPts val="100"/>
              </a:spcBef>
              <a:buChar char="●"/>
              <a:tabLst>
                <a:tab pos="469900" algn="l"/>
              </a:tabLst>
            </a:pPr>
            <a:r>
              <a:rPr dirty="0" sz="1500" b="0">
                <a:latin typeface="Arial MT"/>
                <a:cs typeface="Arial MT"/>
              </a:rPr>
              <a:t>Les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capçaleres</a:t>
            </a:r>
            <a:r>
              <a:rPr dirty="0" sz="1500" spc="-3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HTTP</a:t>
            </a:r>
            <a:r>
              <a:rPr dirty="0" sz="1500" spc="-5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són</a:t>
            </a:r>
            <a:r>
              <a:rPr dirty="0" sz="1500" spc="-3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elements</a:t>
            </a:r>
            <a:r>
              <a:rPr dirty="0" sz="1500" spc="-3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clau</a:t>
            </a:r>
            <a:r>
              <a:rPr dirty="0" sz="1500" spc="-3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en</a:t>
            </a:r>
            <a:r>
              <a:rPr dirty="0" sz="1500" spc="-3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les</a:t>
            </a:r>
            <a:r>
              <a:rPr dirty="0" sz="1500" spc="-30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comunicacions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client-servidor.</a:t>
            </a:r>
            <a:endParaRPr sz="1500">
              <a:latin typeface="Arial MT"/>
              <a:cs typeface="Arial MT"/>
            </a:endParaRPr>
          </a:p>
          <a:p>
            <a:pPr marL="113030"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marR="41275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 spc="-10" b="0">
                <a:latin typeface="Arial MT"/>
                <a:cs typeface="Arial MT"/>
              </a:rPr>
              <a:t>Proporcionen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metadades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sobre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la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petició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o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la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resposta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spc="-30" b="0">
                <a:latin typeface="Arial MT"/>
                <a:cs typeface="Arial MT"/>
              </a:rPr>
              <a:t>HTTP,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com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el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tipus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de</a:t>
            </a:r>
            <a:r>
              <a:rPr dirty="0" sz="1500" spc="-45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contingut, codificació,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durada</a:t>
            </a:r>
            <a:r>
              <a:rPr dirty="0" sz="1500" spc="-3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de</a:t>
            </a:r>
            <a:r>
              <a:rPr dirty="0" sz="1500" spc="-3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la</a:t>
            </a:r>
            <a:r>
              <a:rPr dirty="0" sz="1500" spc="-30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resposta,</a:t>
            </a:r>
            <a:r>
              <a:rPr dirty="0" sz="1500" spc="-3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i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molt</a:t>
            </a:r>
            <a:r>
              <a:rPr dirty="0" sz="1500" spc="-30" b="0">
                <a:latin typeface="Arial MT"/>
                <a:cs typeface="Arial MT"/>
              </a:rPr>
              <a:t> </a:t>
            </a:r>
            <a:r>
              <a:rPr dirty="0" sz="1500" spc="-20" b="0">
                <a:latin typeface="Arial MT"/>
                <a:cs typeface="Arial MT"/>
              </a:rPr>
              <a:t>més.</a:t>
            </a:r>
            <a:endParaRPr sz="1500">
              <a:latin typeface="Arial MT"/>
              <a:cs typeface="Arial MT"/>
            </a:endParaRPr>
          </a:p>
          <a:p>
            <a:pPr marL="113030"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 b="0">
                <a:latin typeface="Arial MT"/>
                <a:cs typeface="Arial MT"/>
              </a:rPr>
              <a:t>Les</a:t>
            </a:r>
            <a:r>
              <a:rPr dirty="0" sz="1500" spc="-5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capçaleres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enviades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pel</a:t>
            </a:r>
            <a:r>
              <a:rPr dirty="0" sz="1500" spc="-5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client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cap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al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servidor</a:t>
            </a:r>
            <a:r>
              <a:rPr dirty="0" sz="1500" spc="-5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(peticions)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inclouen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informació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com</a:t>
            </a:r>
            <a:r>
              <a:rPr dirty="0" sz="1500" spc="-55" b="0">
                <a:latin typeface="Arial MT"/>
                <a:cs typeface="Arial MT"/>
              </a:rPr>
              <a:t> </a:t>
            </a:r>
            <a:r>
              <a:rPr dirty="0" sz="1500" spc="-25" b="0">
                <a:latin typeface="Arial MT"/>
                <a:cs typeface="Arial MT"/>
              </a:rPr>
              <a:t>el </a:t>
            </a:r>
            <a:r>
              <a:rPr dirty="0" sz="1500" b="0">
                <a:latin typeface="Arial MT"/>
                <a:cs typeface="Arial MT"/>
              </a:rPr>
              <a:t>tipus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de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contingut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acceptat,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el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navegador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utilitzat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spc="-20" b="0">
                <a:latin typeface="Arial MT"/>
                <a:cs typeface="Arial MT"/>
              </a:rPr>
              <a:t>(User-</a:t>
            </a:r>
            <a:r>
              <a:rPr dirty="0" sz="1500" b="0">
                <a:latin typeface="Arial MT"/>
                <a:cs typeface="Arial MT"/>
              </a:rPr>
              <a:t>Agent),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i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les</a:t>
            </a:r>
            <a:r>
              <a:rPr dirty="0" sz="1500" spc="-40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cookies.</a:t>
            </a:r>
            <a:endParaRPr sz="1500">
              <a:latin typeface="Arial MT"/>
              <a:cs typeface="Arial MT"/>
            </a:endParaRPr>
          </a:p>
          <a:p>
            <a:pPr marL="113030"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marR="131445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 b="0">
                <a:latin typeface="Arial MT"/>
                <a:cs typeface="Arial MT"/>
              </a:rPr>
              <a:t>Les</a:t>
            </a:r>
            <a:r>
              <a:rPr dirty="0" sz="1500" spc="-5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capçaleres</a:t>
            </a:r>
            <a:r>
              <a:rPr dirty="0" sz="1500" spc="-5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enviades</a:t>
            </a:r>
            <a:r>
              <a:rPr dirty="0" sz="1500" spc="-5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pel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servidor</a:t>
            </a:r>
            <a:r>
              <a:rPr dirty="0" sz="1500" spc="-5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cap</a:t>
            </a:r>
            <a:r>
              <a:rPr dirty="0" sz="1500" spc="-5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al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client</a:t>
            </a:r>
            <a:r>
              <a:rPr dirty="0" sz="1500" spc="-5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(respostes)</a:t>
            </a:r>
            <a:r>
              <a:rPr dirty="0" sz="1500" spc="-5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inclouen</a:t>
            </a:r>
            <a:r>
              <a:rPr dirty="0" sz="1500" spc="-50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informació</a:t>
            </a:r>
            <a:r>
              <a:rPr dirty="0" sz="1500" spc="-55" b="0">
                <a:latin typeface="Arial MT"/>
                <a:cs typeface="Arial MT"/>
              </a:rPr>
              <a:t> </a:t>
            </a:r>
            <a:r>
              <a:rPr dirty="0" sz="1500" spc="-25" b="0">
                <a:latin typeface="Arial MT"/>
                <a:cs typeface="Arial MT"/>
              </a:rPr>
              <a:t>com </a:t>
            </a:r>
            <a:r>
              <a:rPr dirty="0" sz="1500" b="0">
                <a:latin typeface="Arial MT"/>
                <a:cs typeface="Arial MT"/>
              </a:rPr>
              <a:t>l'estat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de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la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resposta,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el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tipus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de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spc="-10" b="0">
                <a:latin typeface="Arial MT"/>
                <a:cs typeface="Arial MT"/>
              </a:rPr>
              <a:t>contingut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retornat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spc="-20" b="0">
                <a:latin typeface="Arial MT"/>
                <a:cs typeface="Arial MT"/>
              </a:rPr>
              <a:t>(Content-</a:t>
            </a:r>
            <a:r>
              <a:rPr dirty="0" sz="1500" spc="-10" b="0">
                <a:latin typeface="Arial MT"/>
                <a:cs typeface="Arial MT"/>
              </a:rPr>
              <a:t>Type),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i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la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durada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b="0">
                <a:latin typeface="Arial MT"/>
                <a:cs typeface="Arial MT"/>
              </a:rPr>
              <a:t>de</a:t>
            </a:r>
            <a:r>
              <a:rPr dirty="0" sz="1500" spc="-35" b="0">
                <a:latin typeface="Arial MT"/>
                <a:cs typeface="Arial MT"/>
              </a:rPr>
              <a:t> </a:t>
            </a:r>
            <a:r>
              <a:rPr dirty="0" sz="1500" spc="-25" b="0">
                <a:latin typeface="Arial MT"/>
                <a:cs typeface="Arial MT"/>
              </a:rPr>
              <a:t>la </a:t>
            </a:r>
            <a:r>
              <a:rPr dirty="0" sz="1500" b="0">
                <a:latin typeface="Arial MT"/>
                <a:cs typeface="Arial MT"/>
              </a:rPr>
              <a:t>cache</a:t>
            </a:r>
            <a:r>
              <a:rPr dirty="0" sz="1500" spc="-15" b="0">
                <a:latin typeface="Arial MT"/>
                <a:cs typeface="Arial MT"/>
              </a:rPr>
              <a:t> </a:t>
            </a:r>
            <a:r>
              <a:rPr dirty="0" sz="1500" spc="-20" b="0">
                <a:latin typeface="Arial MT"/>
                <a:cs typeface="Arial MT"/>
              </a:rPr>
              <a:t>(Cache-</a:t>
            </a:r>
            <a:r>
              <a:rPr dirty="0" sz="1500" spc="-10" b="0">
                <a:latin typeface="Arial MT"/>
                <a:cs typeface="Arial MT"/>
              </a:rPr>
              <a:t>Control).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Capçaleres:</a:t>
            </a:r>
            <a:r>
              <a:rPr dirty="0" spc="-20"/>
              <a:t> </a:t>
            </a:r>
            <a:r>
              <a:rPr dirty="0"/>
              <a:t>Peticions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5"/>
              <a:t> </a:t>
            </a:r>
            <a:r>
              <a:rPr dirty="0" spc="-10"/>
              <a:t>Respostes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16430"/>
            <a:ext cx="7957820" cy="4239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Exemple: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Obtenir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les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capçaleres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resposta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d’una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spc="-25" b="1">
                <a:latin typeface="Arial"/>
                <a:cs typeface="Arial"/>
              </a:rPr>
              <a:t>URL</a:t>
            </a:r>
            <a:endParaRPr sz="1500">
              <a:latin typeface="Arial"/>
              <a:cs typeface="Arial"/>
            </a:endParaRPr>
          </a:p>
          <a:p>
            <a:pPr marL="469900" marR="508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funció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get_headers()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PHP</a:t>
            </a:r>
            <a:r>
              <a:rPr dirty="0" sz="1500" spc="-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permet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obtenir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capçaleres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d’una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resposta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HTTP</a:t>
            </a:r>
            <a:r>
              <a:rPr dirty="0" sz="1500" spc="-8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des </a:t>
            </a:r>
            <a:r>
              <a:rPr dirty="0" sz="1500">
                <a:latin typeface="Arial MT"/>
                <a:cs typeface="Arial MT"/>
              </a:rPr>
              <a:t>d’una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URL.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4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$url = 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"https://www.example.com";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 // URL</a:t>
            </a:r>
            <a:r>
              <a:rPr dirty="0" sz="15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de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prova</a:t>
            </a:r>
            <a:endParaRPr sz="1500">
              <a:latin typeface="Arial MT"/>
              <a:cs typeface="Arial MT"/>
            </a:endParaRPr>
          </a:p>
          <a:p>
            <a:pPr marL="927100" marR="383540">
              <a:lnSpc>
                <a:spcPct val="114999"/>
              </a:lnSpc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$headers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get_headers($url,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1);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Obtenim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només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les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capçaleres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(1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inclou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un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array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associatiu)</a:t>
            </a:r>
            <a:endParaRPr sz="1500">
              <a:latin typeface="Arial MT"/>
              <a:cs typeface="Arial MT"/>
            </a:endParaRPr>
          </a:p>
          <a:p>
            <a:pPr marL="927100" marR="3532504">
              <a:lnSpc>
                <a:spcPct val="114999"/>
              </a:lnSpc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"&lt;h3&gt;Capçaleres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dirty="0" sz="15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la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URL:&lt;/h3&gt;";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foreach</a:t>
            </a:r>
            <a:r>
              <a:rPr dirty="0" sz="15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($headers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as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$clau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$valor)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 {</a:t>
            </a:r>
            <a:endParaRPr sz="1500">
              <a:latin typeface="Arial MT"/>
              <a:cs typeface="Arial MT"/>
            </a:endParaRPr>
          </a:p>
          <a:p>
            <a:pPr marL="1348740" marR="110489" indent="34925">
              <a:lnSpc>
                <a:spcPct val="114999"/>
              </a:lnSpc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(is_array($valor))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Si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hi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ha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múltiples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valors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per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una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clau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(ex: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Set-Cookie)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"&lt;strong&gt;$clau:&lt;/strong&gt;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"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implode(",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",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$valor)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"&lt;br&gt;";</a:t>
            </a:r>
            <a:endParaRPr sz="1500">
              <a:latin typeface="Arial MT"/>
              <a:cs typeface="Arial MT"/>
            </a:endParaRPr>
          </a:p>
          <a:p>
            <a:pPr marL="13843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else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134874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dirty="0" sz="15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"&lt;strong&gt;$clau:&lt;/strong&gt;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$valor&lt;br&gt;";</a:t>
            </a:r>
            <a:endParaRPr sz="1500">
              <a:latin typeface="Arial MT"/>
              <a:cs typeface="Arial MT"/>
            </a:endParaRPr>
          </a:p>
          <a:p>
            <a:pPr marL="1137920">
              <a:lnSpc>
                <a:spcPct val="100000"/>
              </a:lnSpc>
              <a:spcBef>
                <a:spcPts val="270"/>
              </a:spcBef>
            </a:pP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Mètodes HTTP GET i POST</dc:title>
  <dcterms:created xsi:type="dcterms:W3CDTF">2025-01-18T18:30:53Z</dcterms:created>
  <dcterms:modified xsi:type="dcterms:W3CDTF">2025-01-18T18:30:53Z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2025-01-18T00:00:00Z</vt:filetime>
  </property>
  <property fmtid="{D5CDD505-2E9C-101B-9397-08002B2CF9AE}" pid="3" name="Creator">
    <vt:lpwstr>Google</vt:lpwstr>
  </property>
  <property fmtid="{D5CDD505-2E9C-101B-9397-08002B2CF9AE}" pid="4" name="LastSaved">
    <vt:filetime>2025-01-18T00:00:00Z</vt:filetime>
  </property>
</Properties>
</file>