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98900"/>
            <a:ext cx="8076565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900" y="968830"/>
            <a:ext cx="7898130" cy="303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564" y="2350000"/>
            <a:ext cx="5118735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Proves</a:t>
            </a:r>
            <a:r>
              <a:rPr dirty="0" spc="-10"/>
              <a:t> </a:t>
            </a:r>
            <a:r>
              <a:rPr dirty="0"/>
              <a:t>i</a:t>
            </a:r>
            <a:r>
              <a:rPr dirty="0" spc="-15"/>
              <a:t> </a:t>
            </a:r>
            <a:r>
              <a:rPr dirty="0"/>
              <a:t>depuració</a:t>
            </a:r>
            <a:r>
              <a:rPr dirty="0" spc="-10"/>
              <a:t> </a:t>
            </a:r>
            <a:r>
              <a:rPr dirty="0" spc="-25"/>
              <a:t>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Tipus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prova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1920239" cy="669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Proves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Unitàries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Resultat</a:t>
            </a:r>
            <a:r>
              <a:rPr dirty="0" sz="1500" spc="-1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esperat: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950" y="1849149"/>
            <a:ext cx="7548324" cy="14282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Tipus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prova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592695" cy="303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Proves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d’integració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20">
                <a:latin typeface="Arial MT"/>
                <a:cs typeface="Arial MT"/>
              </a:rPr>
              <a:t>Validen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diferents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components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mòduls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treballen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correctament junts.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Objectiu: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Assegurar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interaccions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components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generin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aplicació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(PHP):</a:t>
            </a:r>
            <a:endParaRPr sz="1500">
              <a:latin typeface="Arial MT"/>
              <a:cs typeface="Arial MT"/>
            </a:endParaRPr>
          </a:p>
          <a:p>
            <a:pPr lvl="2" marL="927100" marR="558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Provar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d’inici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interactua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correctament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esperat.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Tipus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prova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93684" cy="329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Proves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seguretat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 lvl="2" marL="927100" marR="246379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dissenyades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detectar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vulnerabilitats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podrien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explotades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atacants.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Objectiu:</a:t>
            </a:r>
            <a:endParaRPr sz="1500">
              <a:latin typeface="Arial MT"/>
              <a:cs typeface="Arial MT"/>
            </a:endParaRPr>
          </a:p>
          <a:p>
            <a:pPr lvl="2" marL="927100" marR="2540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Assegurar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està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protegit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SQL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Injection,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Cross-Site </a:t>
            </a:r>
            <a:r>
              <a:rPr dirty="0" sz="1500" spc="-10">
                <a:latin typeface="Arial MT"/>
                <a:cs typeface="Arial MT"/>
              </a:rPr>
              <a:t>Scripting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(XSS)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robatori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sessions.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SQL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Injection: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Prova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automàtica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comprovar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consulta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preparada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protegeix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SQL </a:t>
            </a:r>
            <a:r>
              <a:rPr dirty="0" sz="1500" spc="-10">
                <a:latin typeface="Arial MT"/>
                <a:cs typeface="Arial MT"/>
              </a:rPr>
              <a:t>Injection.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Tipus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prova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655559" cy="303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Proves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rendiment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Avaluen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càrrega,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gran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nombre </a:t>
            </a:r>
            <a:r>
              <a:rPr dirty="0" sz="1500">
                <a:latin typeface="Arial MT"/>
                <a:cs typeface="Arial MT"/>
              </a:rPr>
              <a:t>d'usuaris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simultanis.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Objectiu: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Mesurar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temps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resposta,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càrrega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màxima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suportada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l'ús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recursos.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Apache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JMeter: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Simular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100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mateix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temps.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Mesurar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temps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resposta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peticions.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Tipus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prova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61300" cy="3823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Proves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d’acceptació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Comproven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requisits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punt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final.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Objectiu: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Validar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expectatives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usuari.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d'escenari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pràctic:</a:t>
            </a:r>
            <a:endParaRPr sz="1500">
              <a:latin typeface="Arial MT"/>
              <a:cs typeface="Arial MT"/>
            </a:endParaRPr>
          </a:p>
          <a:p>
            <a:pPr lvl="2" marL="927100" marR="39751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Verificar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completar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correctament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botiga online:</a:t>
            </a:r>
            <a:endParaRPr sz="1500">
              <a:latin typeface="Arial MT"/>
              <a:cs typeface="Arial MT"/>
            </a:endParaRPr>
          </a:p>
          <a:p>
            <a:pPr lvl="3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Inicia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sessió.</a:t>
            </a:r>
            <a:endParaRPr sz="1500">
              <a:latin typeface="Arial MT"/>
              <a:cs typeface="Arial MT"/>
            </a:endParaRPr>
          </a:p>
          <a:p>
            <a:pPr lvl="3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 spc="-10">
                <a:latin typeface="Arial MT"/>
                <a:cs typeface="Arial MT"/>
              </a:rPr>
              <a:t>Selecciona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productes.</a:t>
            </a:r>
            <a:endParaRPr sz="1500">
              <a:latin typeface="Arial MT"/>
              <a:cs typeface="Arial MT"/>
            </a:endParaRPr>
          </a:p>
          <a:p>
            <a:pPr lvl="3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Finalitza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compra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èxit.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Tipus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prova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740230"/>
            <a:ext cx="7621905" cy="423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Proves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regressió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 lvl="2" marL="927100" marR="69596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Asseguren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existents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continuen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després d'actualitzacions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canvis.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Objectiu: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Evitar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noves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introdueixin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antigues.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PHPUnit: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unitàries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d’integració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automàticament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després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d'una </a:t>
            </a:r>
            <a:r>
              <a:rPr dirty="0" sz="1500" spc="-10">
                <a:latin typeface="Arial MT"/>
                <a:cs typeface="Arial MT"/>
              </a:rPr>
              <a:t>actualització.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public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function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testSuite()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$this-</a:t>
            </a:r>
            <a:r>
              <a:rPr dirty="0" sz="1500" spc="-10">
                <a:latin typeface="Arial MT"/>
                <a:cs typeface="Arial MT"/>
              </a:rPr>
              <a:t>&gt;testSuma();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$this-</a:t>
            </a:r>
            <a:r>
              <a:rPr dirty="0" sz="1500" spc="-10">
                <a:latin typeface="Arial MT"/>
                <a:cs typeface="Arial MT"/>
              </a:rPr>
              <a:t>&gt;testLoginIntegracio();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$this-</a:t>
            </a:r>
            <a:r>
              <a:rPr dirty="0" sz="1500" spc="-10">
                <a:latin typeface="Arial MT"/>
                <a:cs typeface="Arial MT"/>
              </a:rPr>
              <a:t>&gt;testSeguretatSQL();}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110" y="2350000"/>
            <a:ext cx="5867400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Eines</a:t>
            </a:r>
            <a:r>
              <a:rPr dirty="0" spc="-5"/>
              <a:t> </a:t>
            </a:r>
            <a:r>
              <a:rPr dirty="0"/>
              <a:t>per</a:t>
            </a:r>
            <a:r>
              <a:rPr dirty="0" spc="5"/>
              <a:t> </a:t>
            </a:r>
            <a:r>
              <a:rPr dirty="0"/>
              <a:t>a realitzar</a:t>
            </a:r>
            <a:r>
              <a:rPr dirty="0" spc="5"/>
              <a:t> </a:t>
            </a:r>
            <a:r>
              <a:rPr dirty="0" spc="-10"/>
              <a:t>proves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Eines</a:t>
            </a:r>
            <a:r>
              <a:rPr dirty="0" spc="5"/>
              <a:t> </a:t>
            </a:r>
            <a:r>
              <a:rPr dirty="0"/>
              <a:t>per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proves</a:t>
            </a:r>
            <a:r>
              <a:rPr dirty="0" spc="5"/>
              <a:t> </a:t>
            </a:r>
            <a:r>
              <a:rPr dirty="0"/>
              <a:t>unitàries</a:t>
            </a:r>
            <a:r>
              <a:rPr dirty="0" spc="5"/>
              <a:t> </a:t>
            </a:r>
            <a:r>
              <a:rPr dirty="0"/>
              <a:t>en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776209" cy="255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PHPUnit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PHPUnit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framework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unitàries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PHP.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àmpliament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seva </a:t>
            </a:r>
            <a:r>
              <a:rPr dirty="0" sz="1500">
                <a:latin typeface="Arial MT"/>
                <a:cs typeface="Arial MT"/>
              </a:rPr>
              <a:t>facilitat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d'ús,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integració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avançades.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latin typeface="Arial MT"/>
                <a:cs typeface="Arial MT"/>
              </a:rPr>
              <a:t>Característiques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PHPUnit: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definir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manera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estructurada.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Ofereix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mecanismes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verificar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resultats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esperats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(assertions).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Genera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detallats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sobre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l'estat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proves.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automàticament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conjunts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(suites).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Eines</a:t>
            </a:r>
            <a:r>
              <a:rPr dirty="0" spc="5"/>
              <a:t> </a:t>
            </a:r>
            <a:r>
              <a:rPr dirty="0"/>
              <a:t>per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proves</a:t>
            </a:r>
            <a:r>
              <a:rPr dirty="0" spc="5"/>
              <a:t> </a:t>
            </a:r>
            <a:r>
              <a:rPr dirty="0"/>
              <a:t>unitàries</a:t>
            </a:r>
            <a:r>
              <a:rPr dirty="0" spc="5"/>
              <a:t> </a:t>
            </a:r>
            <a:r>
              <a:rPr dirty="0"/>
              <a:t>en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7216140" cy="412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PHPUnit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latin typeface="Arial MT"/>
                <a:cs typeface="Arial MT"/>
              </a:rPr>
              <a:t>Estructura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bàsica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unitària: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Preparació: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context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necessari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prova.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Execució: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Invocar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vol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provar.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Verificació: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Comparar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resultat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obtingut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resultat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esperat.</a:t>
            </a:r>
            <a:endParaRPr sz="1500">
              <a:latin typeface="Arial MT"/>
              <a:cs typeface="Arial MT"/>
            </a:endParaRPr>
          </a:p>
          <a:p>
            <a:pPr marL="1384300" marR="1119505" indent="-45720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class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CalculatorTest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extends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PHPUnit\Framework\TestCase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public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function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testSuma()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Preparació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2;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$b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3;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Execució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$resultat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suma($a,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$b);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Verificació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$this-</a:t>
            </a:r>
            <a:r>
              <a:rPr dirty="0" sz="1500" spc="-10">
                <a:latin typeface="Arial MT"/>
                <a:cs typeface="Arial MT"/>
              </a:rPr>
              <a:t>&gt;assertEquals(5,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$resultat,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suma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hauria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5.");</a:t>
            </a:r>
            <a:endParaRPr sz="1500">
              <a:latin typeface="Arial MT"/>
              <a:cs typeface="Arial MT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dirty="0" sz="1500" spc="-25">
                <a:latin typeface="Arial MT"/>
                <a:cs typeface="Arial MT"/>
              </a:rPr>
              <a:t>}}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Eines</a:t>
            </a:r>
            <a:r>
              <a:rPr dirty="0" spc="5"/>
              <a:t> </a:t>
            </a:r>
            <a:r>
              <a:rPr dirty="0"/>
              <a:t>per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proves</a:t>
            </a:r>
            <a:r>
              <a:rPr dirty="0" spc="5"/>
              <a:t> </a:t>
            </a:r>
            <a:r>
              <a:rPr dirty="0"/>
              <a:t>unitàries</a:t>
            </a:r>
            <a:r>
              <a:rPr dirty="0" spc="5"/>
              <a:t> </a:t>
            </a:r>
            <a:r>
              <a:rPr dirty="0"/>
              <a:t>en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4888230" cy="379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PHPUnit</a:t>
            </a:r>
            <a:endParaRPr sz="1500">
              <a:latin typeface="Arial"/>
              <a:cs typeface="Arial"/>
            </a:endParaRPr>
          </a:p>
          <a:p>
            <a:pPr marL="469900" marR="10160" indent="-344170">
              <a:lnSpc>
                <a:spcPct val="181700"/>
              </a:lnSpc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Instal·lació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PHPUnit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(si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encara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està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instal·lat): </a:t>
            </a:r>
            <a:r>
              <a:rPr dirty="0" sz="1500">
                <a:latin typeface="Arial MT"/>
                <a:cs typeface="Arial MT"/>
              </a:rPr>
              <a:t>composer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require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--</a:t>
            </a:r>
            <a:r>
              <a:rPr dirty="0" sz="1500">
                <a:latin typeface="Arial MT"/>
                <a:cs typeface="Arial MT"/>
              </a:rPr>
              <a:t>dev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phpunit/phpunit</a:t>
            </a:r>
            <a:endParaRPr sz="1500">
              <a:latin typeface="Arial MT"/>
              <a:cs typeface="Arial MT"/>
            </a:endParaRPr>
          </a:p>
          <a:p>
            <a:pPr marL="469900" marR="2432050" indent="-344170">
              <a:lnSpc>
                <a:spcPct val="181700"/>
              </a:lnSpc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Estructura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Projecte: projecte/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1500" spc="-455">
                <a:latin typeface="Arial MT"/>
                <a:cs typeface="Arial MT"/>
              </a:rPr>
              <a:t>├──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functions.php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principal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funcions)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455">
                <a:latin typeface="Arial MT"/>
                <a:cs typeface="Arial MT"/>
              </a:rPr>
              <a:t>├──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tests/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 spc="-455">
                <a:latin typeface="Arial MT"/>
                <a:cs typeface="Arial MT"/>
              </a:rPr>
              <a:t>└──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FunctionsTest.php</a:t>
            </a:r>
            <a:r>
              <a:rPr dirty="0" sz="1500">
                <a:latin typeface="Arial MT"/>
                <a:cs typeface="Arial MT"/>
              </a:rPr>
              <a:t> (Proves </a:t>
            </a:r>
            <a:r>
              <a:rPr dirty="0" sz="1500" spc="-10">
                <a:latin typeface="Arial MT"/>
                <a:cs typeface="Arial MT"/>
              </a:rPr>
              <a:t>unitàries)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455">
                <a:latin typeface="Arial MT"/>
                <a:cs typeface="Arial MT"/>
              </a:rPr>
              <a:t>├──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composer.json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(Fitxer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dependències)</a:t>
            </a:r>
            <a:endParaRPr sz="1500">
              <a:latin typeface="Arial MT"/>
              <a:cs typeface="Arial MT"/>
            </a:endParaRPr>
          </a:p>
          <a:p>
            <a:pPr marL="469900" marR="2338070" indent="-344170">
              <a:lnSpc>
                <a:spcPct val="181700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Proves: vendor\bin\phpunit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tests\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23200" cy="296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Context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importància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desenvolupament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programari,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funcionar,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sinó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ser </a:t>
            </a:r>
            <a:r>
              <a:rPr dirty="0" sz="1500">
                <a:latin typeface="Arial MT"/>
                <a:cs typeface="Arial MT"/>
              </a:rPr>
              <a:t>fiable,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segur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eficient.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Errors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vulnerabilitats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tenir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impacte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significatiu,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ara:</a:t>
            </a:r>
            <a:endParaRPr sz="1500">
              <a:latin typeface="Arial MT"/>
              <a:cs typeface="Arial MT"/>
            </a:endParaRPr>
          </a:p>
          <a:p>
            <a:pPr marL="469265" indent="-291465">
              <a:lnSpc>
                <a:spcPct val="100000"/>
              </a:lnSpc>
              <a:spcBef>
                <a:spcPts val="1470"/>
              </a:spcBef>
              <a:buChar char="-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Pèrdua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</a:t>
            </a:r>
            <a:endParaRPr sz="1500">
              <a:latin typeface="Arial MT"/>
              <a:cs typeface="Arial MT"/>
            </a:endParaRPr>
          </a:p>
          <a:p>
            <a:pPr marL="4692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Experiència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deficient</a:t>
            </a:r>
            <a:endParaRPr sz="1500">
              <a:latin typeface="Arial MT"/>
              <a:cs typeface="Arial MT"/>
            </a:endParaRPr>
          </a:p>
          <a:p>
            <a:pPr marL="4692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Riscos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seguretat.</a:t>
            </a:r>
            <a:endParaRPr sz="1500">
              <a:latin typeface="Arial MT"/>
              <a:cs typeface="Arial MT"/>
            </a:endParaRPr>
          </a:p>
          <a:p>
            <a:pPr marL="12700" marR="15113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aquí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depuració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esdevenen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pilars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essencials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garantir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qualitat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del </a:t>
            </a:r>
            <a:r>
              <a:rPr dirty="0" sz="1500" spc="-10">
                <a:latin typeface="Arial MT"/>
                <a:cs typeface="Arial MT"/>
              </a:rPr>
              <a:t>programari.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Eines</a:t>
            </a:r>
            <a:r>
              <a:rPr dirty="0" spc="-10"/>
              <a:t> </a:t>
            </a:r>
            <a:r>
              <a:rPr dirty="0"/>
              <a:t>per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proves</a:t>
            </a:r>
            <a:r>
              <a:rPr dirty="0" spc="-5"/>
              <a:t> </a:t>
            </a:r>
            <a:r>
              <a:rPr dirty="0"/>
              <a:t>d’integració</a:t>
            </a:r>
            <a:r>
              <a:rPr dirty="0" spc="-10"/>
              <a:t>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500620" cy="285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Selenium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Selenium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simular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interaccions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molt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útil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per </a:t>
            </a:r>
            <a:r>
              <a:rPr dirty="0" sz="1500">
                <a:latin typeface="Arial MT"/>
                <a:cs typeface="Arial MT"/>
              </a:rPr>
              <a:t>provar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formularis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d'accés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sistema.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1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Simular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(clics,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entrades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navegació).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Automatitzar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completes,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frontend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backend.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d’ús: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Validar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login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(explicat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detall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anteriors).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Eines</a:t>
            </a:r>
            <a:r>
              <a:rPr dirty="0" spc="-5"/>
              <a:t> </a:t>
            </a:r>
            <a:r>
              <a:rPr dirty="0"/>
              <a:t>per a</a:t>
            </a:r>
            <a:r>
              <a:rPr dirty="0" spc="-10"/>
              <a:t> </a:t>
            </a:r>
            <a:r>
              <a:rPr dirty="0"/>
              <a:t>proves de</a:t>
            </a:r>
            <a:r>
              <a:rPr dirty="0" spc="-10"/>
              <a:t> </a:t>
            </a:r>
            <a:r>
              <a:rPr dirty="0"/>
              <a:t>seguretat</a:t>
            </a:r>
            <a:r>
              <a:rPr dirty="0" spc="-5"/>
              <a:t>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25105" cy="303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latin typeface="Arial"/>
                <a:cs typeface="Arial"/>
              </a:rPr>
              <a:t>OWASP</a:t>
            </a:r>
            <a:r>
              <a:rPr dirty="0" sz="1500" spc="-65" b="1">
                <a:latin typeface="Arial"/>
                <a:cs typeface="Arial"/>
              </a:rPr>
              <a:t> </a:t>
            </a:r>
            <a:r>
              <a:rPr dirty="0" sz="1500" spc="-25" b="1">
                <a:latin typeface="Arial"/>
                <a:cs typeface="Arial"/>
              </a:rPr>
              <a:t>ZAP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Descripció: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gratuïta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obert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detecta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vulnerabilitats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en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1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lvl="1" marL="927100" marR="4254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Escanejar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vulnerabilitats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comuns,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SQL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Injection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o </a:t>
            </a:r>
            <a:r>
              <a:rPr dirty="0" sz="1500" spc="-20">
                <a:latin typeface="Arial MT"/>
                <a:cs typeface="Arial MT"/>
              </a:rPr>
              <a:t>XSS.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Simular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comprovar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robustesa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d'ús:</a:t>
            </a:r>
            <a:endParaRPr sz="1500">
              <a:latin typeface="Arial MT"/>
              <a:cs typeface="Arial MT"/>
            </a:endParaRPr>
          </a:p>
          <a:p>
            <a:pPr lvl="1" marL="927100" marR="40322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Analitzar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lloc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desenvolupat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identificar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consultes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SQL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estan </a:t>
            </a:r>
            <a:r>
              <a:rPr dirty="0" sz="1500">
                <a:latin typeface="Arial MT"/>
                <a:cs typeface="Arial MT"/>
              </a:rPr>
              <a:t>protegides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adequadament.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Eines</a:t>
            </a:r>
            <a:r>
              <a:rPr dirty="0" spc="-5"/>
              <a:t> </a:t>
            </a:r>
            <a:r>
              <a:rPr dirty="0"/>
              <a:t>per a</a:t>
            </a:r>
            <a:r>
              <a:rPr dirty="0" spc="-10"/>
              <a:t> </a:t>
            </a:r>
            <a:r>
              <a:rPr dirty="0"/>
              <a:t>proves de</a:t>
            </a:r>
            <a:r>
              <a:rPr dirty="0" spc="-10"/>
              <a:t> </a:t>
            </a:r>
            <a:r>
              <a:rPr dirty="0"/>
              <a:t>rendiment</a:t>
            </a:r>
            <a:r>
              <a:rPr dirty="0" spc="-5"/>
              <a:t> </a:t>
            </a:r>
            <a:r>
              <a:rPr dirty="0" spc="-25"/>
              <a:t>PHP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Arial"/>
                <a:cs typeface="Arial"/>
              </a:rPr>
              <a:t>Apache</a:t>
            </a:r>
            <a:r>
              <a:rPr dirty="0" spc="-8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JMeter</a:t>
            </a: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pc="-10"/>
              <a:t>Descripció:</a:t>
            </a:r>
            <a:r>
              <a:rPr dirty="0" spc="-45"/>
              <a:t> </a:t>
            </a:r>
            <a:r>
              <a:rPr dirty="0"/>
              <a:t>JMeter</a:t>
            </a:r>
            <a:r>
              <a:rPr dirty="0" spc="-40"/>
              <a:t> </a:t>
            </a:r>
            <a:r>
              <a:rPr dirty="0"/>
              <a:t>simula</a:t>
            </a:r>
            <a:r>
              <a:rPr dirty="0" spc="-45"/>
              <a:t> </a:t>
            </a:r>
            <a:r>
              <a:rPr dirty="0"/>
              <a:t>càrregues</a:t>
            </a:r>
            <a:r>
              <a:rPr dirty="0" spc="-40"/>
              <a:t> </a:t>
            </a:r>
            <a:r>
              <a:rPr dirty="0"/>
              <a:t>massives</a:t>
            </a:r>
            <a:r>
              <a:rPr dirty="0" spc="-45"/>
              <a:t> </a:t>
            </a:r>
            <a:r>
              <a:rPr dirty="0"/>
              <a:t>per</a:t>
            </a:r>
            <a:r>
              <a:rPr dirty="0" spc="-40"/>
              <a:t> </a:t>
            </a:r>
            <a:r>
              <a:rPr dirty="0"/>
              <a:t>comprovar</a:t>
            </a:r>
            <a:r>
              <a:rPr dirty="0" spc="-40"/>
              <a:t> </a:t>
            </a:r>
            <a:r>
              <a:rPr dirty="0"/>
              <a:t>el</a:t>
            </a:r>
            <a:r>
              <a:rPr dirty="0" spc="-45"/>
              <a:t> </a:t>
            </a:r>
            <a:r>
              <a:rPr dirty="0" spc="-10"/>
              <a:t>rendiment</a:t>
            </a:r>
            <a:r>
              <a:rPr dirty="0" spc="-40"/>
              <a:t> </a:t>
            </a:r>
            <a:r>
              <a:rPr dirty="0"/>
              <a:t>i</a:t>
            </a:r>
            <a:r>
              <a:rPr dirty="0" spc="-45"/>
              <a:t> </a:t>
            </a:r>
            <a:r>
              <a:rPr dirty="0"/>
              <a:t>la</a:t>
            </a:r>
            <a:r>
              <a:rPr dirty="0" spc="-40"/>
              <a:t> </a:t>
            </a:r>
            <a:r>
              <a:rPr dirty="0" spc="-10"/>
              <a:t>capacitat </a:t>
            </a:r>
            <a:r>
              <a:rPr dirty="0"/>
              <a:t>de</a:t>
            </a:r>
            <a:r>
              <a:rPr dirty="0" spc="-75"/>
              <a:t> </a:t>
            </a:r>
            <a:r>
              <a:rPr dirty="0"/>
              <a:t>resposta</a:t>
            </a:r>
            <a:r>
              <a:rPr dirty="0" spc="-70"/>
              <a:t> </a:t>
            </a:r>
            <a:r>
              <a:rPr dirty="0"/>
              <a:t>d'aplicacions</a:t>
            </a:r>
            <a:r>
              <a:rPr dirty="0" spc="-75"/>
              <a:t> </a:t>
            </a:r>
            <a:r>
              <a:rPr dirty="0" spc="-20"/>
              <a:t>PHP.</a:t>
            </a: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/>
              <a:t>Funcionalitats</a:t>
            </a:r>
            <a:r>
              <a:rPr dirty="0" spc="-100"/>
              <a:t> </a:t>
            </a:r>
            <a:r>
              <a:rPr dirty="0" spc="-10"/>
              <a:t>principals:</a:t>
            </a: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Mesurar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temps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resposta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scripts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Simular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diversos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simultanis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interactuant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/>
              <a:t>Exemple</a:t>
            </a:r>
            <a:r>
              <a:rPr dirty="0" spc="-95"/>
              <a:t> </a:t>
            </a:r>
            <a:r>
              <a:rPr dirty="0" spc="-10"/>
              <a:t>d'ús:</a:t>
            </a:r>
          </a:p>
          <a:p>
            <a:pPr lvl="1" marL="927100" marR="30607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Provar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endpoint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d'una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100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simultanis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la </a:t>
            </a:r>
            <a:r>
              <a:rPr dirty="0" sz="1500">
                <a:latin typeface="Arial MT"/>
                <a:cs typeface="Arial MT"/>
              </a:rPr>
              <a:t>resposta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inferior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segons.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190" y="2350000"/>
            <a:ext cx="7973059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Procés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depuració</a:t>
            </a:r>
            <a:r>
              <a:rPr dirty="0" spc="-10"/>
              <a:t> </a:t>
            </a:r>
            <a:r>
              <a:rPr dirty="0"/>
              <a:t>d’errors</a:t>
            </a:r>
            <a:r>
              <a:rPr dirty="0" spc="-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 spc="-25"/>
              <a:t>PHP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13255">
              <a:lnSpc>
                <a:spcPct val="100000"/>
              </a:lnSpc>
              <a:spcBef>
                <a:spcPts val="130"/>
              </a:spcBef>
            </a:pPr>
            <a:r>
              <a:rPr dirty="0"/>
              <a:t>Identificació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10"/>
              <a:t>l'error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7941945" cy="412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Arial MT"/>
                <a:cs typeface="Arial MT"/>
              </a:rPr>
              <a:t>Objectiu: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Determinar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presència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sistema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Localitzar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situació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comporta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s'espera.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identificar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errors: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Missatges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d'error:</a:t>
            </a:r>
            <a:endParaRPr sz="1500">
              <a:latin typeface="Arial MT"/>
              <a:cs typeface="Arial MT"/>
            </a:endParaRPr>
          </a:p>
          <a:p>
            <a:pPr lvl="1" marL="9264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Analitza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missatges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generats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sistema.</a:t>
            </a:r>
            <a:endParaRPr sz="1500">
              <a:latin typeface="Arial MT"/>
              <a:cs typeface="Arial MT"/>
            </a:endParaRPr>
          </a:p>
          <a:p>
            <a:pPr lvl="1" marL="927100" marR="5080" indent="-292100">
              <a:lnSpc>
                <a:spcPct val="114999"/>
              </a:lnSpc>
              <a:buChar char="-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Exemples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comuns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advertències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sintaxi,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missatges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definides.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-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Logs: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Revisa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fitxers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registre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obtenir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detalls.</a:t>
            </a:r>
            <a:endParaRPr sz="1500">
              <a:latin typeface="Arial MT"/>
              <a:cs typeface="Arial MT"/>
            </a:endParaRPr>
          </a:p>
          <a:p>
            <a:pPr lvl="1" marL="9264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Exemple: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error_log("Missatge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personalitzat",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"log_usuari.log");.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-"/>
            </a:pPr>
            <a:endParaRPr sz="1500">
              <a:latin typeface="Arial MT"/>
              <a:cs typeface="Arial MT"/>
            </a:endParaRPr>
          </a:p>
          <a:p>
            <a:pPr marL="469900" marR="16700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depuració: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depuradors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integrats,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Xdebug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PHP,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realitzar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anàlisi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temps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real.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186305">
              <a:lnSpc>
                <a:spcPct val="100000"/>
              </a:lnSpc>
              <a:spcBef>
                <a:spcPts val="130"/>
              </a:spcBef>
            </a:pPr>
            <a:r>
              <a:rPr dirty="0"/>
              <a:t>Aillament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10"/>
              <a:t>l’error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7743190" cy="266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identificat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l'error,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determinar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exactament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fragment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causa.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Estratègies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aïllar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l'error: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Divideix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conquerirà: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Comenta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blocs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reduir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l'àrea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d'investigació.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Prova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controlades: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Substitueix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constants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per </a:t>
            </a:r>
            <a:r>
              <a:rPr dirty="0" sz="1500">
                <a:latin typeface="Arial MT"/>
                <a:cs typeface="Arial MT"/>
              </a:rPr>
              <a:t>eliminar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incerteses.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Punts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verificació: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Afegeix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punts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var_dump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0">
                <a:latin typeface="Arial MT"/>
                <a:cs typeface="Arial MT"/>
              </a:rPr>
              <a:t>o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b="1">
                <a:latin typeface="Arial"/>
                <a:cs typeface="Arial"/>
              </a:rPr>
              <a:t>print_r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verificar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l'estat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119630">
              <a:lnSpc>
                <a:spcPct val="100000"/>
              </a:lnSpc>
              <a:spcBef>
                <a:spcPts val="130"/>
              </a:spcBef>
            </a:pPr>
            <a:r>
              <a:rPr dirty="0"/>
              <a:t>Resolució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10"/>
              <a:t>l’error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Quan</a:t>
            </a:r>
            <a:r>
              <a:rPr dirty="0" spc="-30"/>
              <a:t> </a:t>
            </a:r>
            <a:r>
              <a:rPr dirty="0"/>
              <a:t>l'error</a:t>
            </a:r>
            <a:r>
              <a:rPr dirty="0" spc="-30"/>
              <a:t> </a:t>
            </a:r>
            <a:r>
              <a:rPr dirty="0"/>
              <a:t>s'ha</a:t>
            </a:r>
            <a:r>
              <a:rPr dirty="0" spc="-25"/>
              <a:t> </a:t>
            </a:r>
            <a:r>
              <a:rPr dirty="0" spc="-10"/>
              <a:t>identificat</a:t>
            </a:r>
            <a:r>
              <a:rPr dirty="0" spc="-30"/>
              <a:t> </a:t>
            </a:r>
            <a:r>
              <a:rPr dirty="0"/>
              <a:t>i</a:t>
            </a:r>
            <a:r>
              <a:rPr dirty="0" spc="-30"/>
              <a:t> </a:t>
            </a:r>
            <a:r>
              <a:rPr dirty="0"/>
              <a:t>aïllat,</a:t>
            </a:r>
            <a:r>
              <a:rPr dirty="0" spc="-25"/>
              <a:t> </a:t>
            </a:r>
            <a:r>
              <a:rPr dirty="0"/>
              <a:t>és</a:t>
            </a:r>
            <a:r>
              <a:rPr dirty="0" spc="-30"/>
              <a:t> </a:t>
            </a:r>
            <a:r>
              <a:rPr dirty="0"/>
              <a:t>hora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 spc="-20"/>
              <a:t>corregir-</a:t>
            </a:r>
            <a:r>
              <a:rPr dirty="0"/>
              <a:t>lo</a:t>
            </a:r>
            <a:r>
              <a:rPr dirty="0" spc="-30"/>
              <a:t> </a:t>
            </a:r>
            <a:r>
              <a:rPr dirty="0" spc="-10"/>
              <a:t>modificant</a:t>
            </a:r>
            <a:r>
              <a:rPr dirty="0" spc="-25"/>
              <a:t> </a:t>
            </a:r>
            <a:r>
              <a:rPr dirty="0"/>
              <a:t>el</a:t>
            </a:r>
            <a:r>
              <a:rPr dirty="0" spc="-30"/>
              <a:t> </a:t>
            </a:r>
            <a:r>
              <a:rPr dirty="0"/>
              <a:t>codi</a:t>
            </a:r>
            <a:r>
              <a:rPr dirty="0" spc="-30"/>
              <a:t> </a:t>
            </a:r>
            <a:r>
              <a:rPr dirty="0" spc="-10"/>
              <a:t>defectuós.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/>
              <a:t>Bones</a:t>
            </a:r>
            <a:r>
              <a:rPr dirty="0" spc="-45"/>
              <a:t> </a:t>
            </a:r>
            <a:r>
              <a:rPr dirty="0"/>
              <a:t>pràctiques</a:t>
            </a:r>
            <a:r>
              <a:rPr dirty="0" spc="-45"/>
              <a:t> </a:t>
            </a:r>
            <a:r>
              <a:rPr dirty="0"/>
              <a:t>en</a:t>
            </a:r>
            <a:r>
              <a:rPr dirty="0" spc="-40"/>
              <a:t> </a:t>
            </a:r>
            <a:r>
              <a:rPr dirty="0"/>
              <a:t>la</a:t>
            </a:r>
            <a:r>
              <a:rPr dirty="0" spc="-45"/>
              <a:t> </a:t>
            </a:r>
            <a:r>
              <a:rPr dirty="0" spc="-10"/>
              <a:t>resolució:</a:t>
            </a:r>
          </a:p>
          <a:p>
            <a:pPr marL="469900" marR="236854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/>
              <a:t>Entén</a:t>
            </a:r>
            <a:r>
              <a:rPr dirty="0" spc="-35"/>
              <a:t> </a:t>
            </a:r>
            <a:r>
              <a:rPr dirty="0"/>
              <a:t>el</a:t>
            </a:r>
            <a:r>
              <a:rPr dirty="0" spc="-35"/>
              <a:t> </a:t>
            </a:r>
            <a:r>
              <a:rPr dirty="0"/>
              <a:t>problema</a:t>
            </a:r>
            <a:r>
              <a:rPr dirty="0" spc="-30"/>
              <a:t> </a:t>
            </a:r>
            <a:r>
              <a:rPr dirty="0"/>
              <a:t>abans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20"/>
              <a:t>modificar-</a:t>
            </a:r>
            <a:r>
              <a:rPr dirty="0"/>
              <a:t>lo: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30"/>
              <a:t> </a:t>
            </a:r>
            <a:r>
              <a:rPr dirty="0"/>
              <a:t>facis</a:t>
            </a:r>
            <a:r>
              <a:rPr dirty="0" spc="-35"/>
              <a:t> </a:t>
            </a:r>
            <a:r>
              <a:rPr dirty="0"/>
              <a:t>canvis</a:t>
            </a:r>
            <a:r>
              <a:rPr dirty="0" spc="-30"/>
              <a:t> </a:t>
            </a:r>
            <a:r>
              <a:rPr dirty="0"/>
              <a:t>fins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comprendre</a:t>
            </a:r>
            <a:r>
              <a:rPr dirty="0" spc="-30"/>
              <a:t> </a:t>
            </a:r>
            <a:r>
              <a:rPr dirty="0" spc="-10"/>
              <a:t>totalment </a:t>
            </a:r>
            <a:r>
              <a:rPr dirty="0"/>
              <a:t>què</a:t>
            </a:r>
            <a:r>
              <a:rPr dirty="0" spc="-65"/>
              <a:t> </a:t>
            </a:r>
            <a:r>
              <a:rPr dirty="0"/>
              <a:t>provoca</a:t>
            </a:r>
            <a:r>
              <a:rPr dirty="0" spc="-65"/>
              <a:t> </a:t>
            </a:r>
            <a:r>
              <a:rPr dirty="0" spc="-10"/>
              <a:t>l'error.</a:t>
            </a:r>
          </a:p>
          <a:p>
            <a:pPr marL="469900" marR="817244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pc="-10"/>
              <a:t>Documenta</a:t>
            </a:r>
            <a:r>
              <a:rPr dirty="0" spc="-75"/>
              <a:t> </a:t>
            </a:r>
            <a:r>
              <a:rPr dirty="0"/>
              <a:t>el</a:t>
            </a:r>
            <a:r>
              <a:rPr dirty="0" spc="-45"/>
              <a:t> </a:t>
            </a:r>
            <a:r>
              <a:rPr dirty="0" spc="-10"/>
              <a:t>canvi:</a:t>
            </a:r>
            <a:r>
              <a:rPr dirty="0" spc="-90"/>
              <a:t> </a:t>
            </a:r>
            <a:r>
              <a:rPr dirty="0"/>
              <a:t>Anota</a:t>
            </a:r>
            <a:r>
              <a:rPr dirty="0" spc="-50"/>
              <a:t> </a:t>
            </a:r>
            <a:r>
              <a:rPr dirty="0"/>
              <a:t>el</a:t>
            </a:r>
            <a:r>
              <a:rPr dirty="0" spc="-45"/>
              <a:t> </a:t>
            </a:r>
            <a:r>
              <a:rPr dirty="0"/>
              <a:t>problema</a:t>
            </a:r>
            <a:r>
              <a:rPr dirty="0" spc="-45"/>
              <a:t> </a:t>
            </a:r>
            <a:r>
              <a:rPr dirty="0"/>
              <a:t>i</a:t>
            </a:r>
            <a:r>
              <a:rPr dirty="0" spc="-45"/>
              <a:t> </a:t>
            </a:r>
            <a:r>
              <a:rPr dirty="0"/>
              <a:t>la</a:t>
            </a:r>
            <a:r>
              <a:rPr dirty="0" spc="-45"/>
              <a:t> </a:t>
            </a:r>
            <a:r>
              <a:rPr dirty="0"/>
              <a:t>solució</a:t>
            </a:r>
            <a:r>
              <a:rPr dirty="0" spc="-45"/>
              <a:t> </a:t>
            </a:r>
            <a:r>
              <a:rPr dirty="0"/>
              <a:t>aplicada</a:t>
            </a:r>
            <a:r>
              <a:rPr dirty="0" spc="-50"/>
              <a:t> </a:t>
            </a:r>
            <a:r>
              <a:rPr dirty="0"/>
              <a:t>per</a:t>
            </a:r>
            <a:r>
              <a:rPr dirty="0" spc="-45"/>
              <a:t> </a:t>
            </a:r>
            <a:r>
              <a:rPr dirty="0"/>
              <a:t>facilitar</a:t>
            </a:r>
            <a:r>
              <a:rPr dirty="0" spc="-45"/>
              <a:t> </a:t>
            </a:r>
            <a:r>
              <a:rPr dirty="0" spc="-10"/>
              <a:t>futures revisions.</a:t>
            </a: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pc="-10"/>
              <a:t>Refactoritza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45"/>
              <a:t> </a:t>
            </a:r>
            <a:r>
              <a:rPr dirty="0"/>
              <a:t>cal:</a:t>
            </a:r>
            <a:r>
              <a:rPr dirty="0" spc="-40"/>
              <a:t> </a:t>
            </a:r>
            <a:r>
              <a:rPr dirty="0"/>
              <a:t>Si</a:t>
            </a:r>
            <a:r>
              <a:rPr dirty="0" spc="-40"/>
              <a:t> </a:t>
            </a:r>
            <a:r>
              <a:rPr dirty="0"/>
              <a:t>l'error</a:t>
            </a:r>
            <a:r>
              <a:rPr dirty="0" spc="-40"/>
              <a:t> </a:t>
            </a:r>
            <a:r>
              <a:rPr dirty="0"/>
              <a:t>prové</a:t>
            </a:r>
            <a:r>
              <a:rPr dirty="0" spc="-40"/>
              <a:t> </a:t>
            </a:r>
            <a:r>
              <a:rPr dirty="0"/>
              <a:t>d'una</a:t>
            </a:r>
            <a:r>
              <a:rPr dirty="0" spc="-40"/>
              <a:t> </a:t>
            </a:r>
            <a:r>
              <a:rPr dirty="0" spc="-10"/>
              <a:t>implementació</a:t>
            </a:r>
            <a:r>
              <a:rPr dirty="0" spc="-40"/>
              <a:t> </a:t>
            </a:r>
            <a:r>
              <a:rPr dirty="0"/>
              <a:t>poc</a:t>
            </a:r>
            <a:r>
              <a:rPr dirty="0" spc="-40"/>
              <a:t> </a:t>
            </a:r>
            <a:r>
              <a:rPr dirty="0"/>
              <a:t>òptima,</a:t>
            </a:r>
            <a:r>
              <a:rPr dirty="0" spc="-40"/>
              <a:t> </a:t>
            </a:r>
            <a:r>
              <a:rPr dirty="0" spc="-10"/>
              <a:t>considera</a:t>
            </a:r>
            <a:r>
              <a:rPr dirty="0" spc="-40"/>
              <a:t> </a:t>
            </a:r>
            <a:r>
              <a:rPr dirty="0" spc="-10"/>
              <a:t>reescriure </a:t>
            </a:r>
            <a:r>
              <a:rPr dirty="0"/>
              <a:t>el</a:t>
            </a:r>
            <a:r>
              <a:rPr dirty="0" spc="-10"/>
              <a:t> </a:t>
            </a:r>
            <a:r>
              <a:rPr dirty="0"/>
              <a:t>codi</a:t>
            </a:r>
            <a:r>
              <a:rPr dirty="0" spc="-5"/>
              <a:t> </a:t>
            </a:r>
            <a:r>
              <a:rPr dirty="0"/>
              <a:t>per</a:t>
            </a:r>
            <a:r>
              <a:rPr dirty="0" spc="-5"/>
              <a:t> </a:t>
            </a:r>
            <a:r>
              <a:rPr dirty="0" spc="-20"/>
              <a:t>millorar-</a:t>
            </a:r>
            <a:r>
              <a:rPr dirty="0" spc="-25"/>
              <a:t>lo.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09308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Verificació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34539"/>
            <a:ext cx="7890509" cy="2696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535">
              <a:lnSpc>
                <a:spcPct val="114999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cop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realitzada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correcció,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fonamental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assegurar-</a:t>
            </a:r>
            <a:r>
              <a:rPr dirty="0" sz="1500">
                <a:latin typeface="Arial MT"/>
                <a:cs typeface="Arial MT"/>
              </a:rPr>
              <a:t>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l'error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eliminat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que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s'han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introduït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problemes.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Estratègies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verificar:</a:t>
            </a:r>
            <a:endParaRPr sz="1500">
              <a:latin typeface="Arial MT"/>
              <a:cs typeface="Arial MT"/>
            </a:endParaRPr>
          </a:p>
          <a:p>
            <a:pPr marL="469900" marR="45085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Reexecuta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afectades: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funcionalitat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corregida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mateixos </a:t>
            </a:r>
            <a:r>
              <a:rPr dirty="0" sz="1500">
                <a:latin typeface="Arial MT"/>
                <a:cs typeface="Arial MT"/>
              </a:rPr>
              <a:t>escenaris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causaven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l'error.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Executa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addicionals: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Verifica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afectades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per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correcció.</a:t>
            </a:r>
            <a:endParaRPr sz="1500">
              <a:latin typeface="Arial MT"/>
              <a:cs typeface="Arial MT"/>
            </a:endParaRPr>
          </a:p>
          <a:p>
            <a:pPr marL="469900" marR="81216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spc="-20">
                <a:latin typeface="Arial MT"/>
                <a:cs typeface="Arial MT"/>
              </a:rPr>
              <a:t>Valida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reals: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similars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trobaran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en </a:t>
            </a:r>
            <a:r>
              <a:rPr dirty="0" sz="1500" spc="-10">
                <a:latin typeface="Arial MT"/>
                <a:cs typeface="Arial MT"/>
              </a:rPr>
              <a:t>producció.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137" y="2350000"/>
            <a:ext cx="5200650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Eines</a:t>
            </a:r>
            <a:r>
              <a:rPr dirty="0" spc="5"/>
              <a:t> </a:t>
            </a:r>
            <a:r>
              <a:rPr dirty="0"/>
              <a:t>per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la </a:t>
            </a:r>
            <a:r>
              <a:rPr dirty="0" spc="-10"/>
              <a:t>depuració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45639">
              <a:lnSpc>
                <a:spcPct val="100000"/>
              </a:lnSpc>
              <a:spcBef>
                <a:spcPts val="130"/>
              </a:spcBef>
            </a:pPr>
            <a:r>
              <a:rPr dirty="0"/>
              <a:t>Depuradors</a:t>
            </a:r>
            <a:r>
              <a:rPr dirty="0" spc="5"/>
              <a:t> </a:t>
            </a:r>
            <a:r>
              <a:rPr dirty="0" spc="-10"/>
              <a:t>integrats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58339"/>
            <a:ext cx="7736840" cy="401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8590">
              <a:lnSpc>
                <a:spcPct val="114999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depuradors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integrats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permeten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analitzar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diagnosticar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comportament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a </a:t>
            </a:r>
            <a:r>
              <a:rPr dirty="0" sz="1500">
                <a:latin typeface="Arial MT"/>
                <a:cs typeface="Arial MT"/>
              </a:rPr>
              <a:t>pas,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ajudant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localitzar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corregir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errors.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Exemples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d'eines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integrades:</a:t>
            </a:r>
            <a:endParaRPr sz="1500">
              <a:latin typeface="Arial MT"/>
              <a:cs typeface="Arial MT"/>
            </a:endParaRPr>
          </a:p>
          <a:p>
            <a:pPr marL="469265" indent="-291465">
              <a:lnSpc>
                <a:spcPct val="100000"/>
              </a:lnSpc>
              <a:spcBef>
                <a:spcPts val="1470"/>
              </a:spcBef>
              <a:buChar char="-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Xdebug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PHP):</a:t>
            </a:r>
            <a:endParaRPr sz="1500">
              <a:latin typeface="Arial MT"/>
              <a:cs typeface="Arial MT"/>
            </a:endParaRPr>
          </a:p>
          <a:p>
            <a:pPr lvl="1" marL="9264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seguiment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línia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línia.</a:t>
            </a:r>
            <a:endParaRPr sz="1500">
              <a:latin typeface="Arial MT"/>
              <a:cs typeface="Arial MT"/>
            </a:endParaRPr>
          </a:p>
          <a:p>
            <a:pPr lvl="1" marL="9264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l'estat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temps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real.</a:t>
            </a:r>
            <a:endParaRPr sz="1500">
              <a:latin typeface="Arial MT"/>
              <a:cs typeface="Arial MT"/>
            </a:endParaRPr>
          </a:p>
          <a:p>
            <a:pPr marL="4692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Debuggers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navegador:</a:t>
            </a:r>
            <a:endParaRPr sz="1500">
              <a:latin typeface="Arial MT"/>
              <a:cs typeface="Arial MT"/>
            </a:endParaRPr>
          </a:p>
          <a:p>
            <a:pPr lvl="1" marL="9264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Chrome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DevTools:</a:t>
            </a:r>
            <a:endParaRPr sz="1500">
              <a:latin typeface="Arial MT"/>
              <a:cs typeface="Arial MT"/>
            </a:endParaRPr>
          </a:p>
          <a:p>
            <a:pPr lvl="2" marL="13836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inspeccionar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DOM,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CSS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JavaScript.</a:t>
            </a:r>
            <a:endParaRPr sz="1500">
              <a:latin typeface="Arial MT"/>
              <a:cs typeface="Arial MT"/>
            </a:endParaRPr>
          </a:p>
          <a:p>
            <a:pPr lvl="2" marL="1384300" marR="5080" indent="-292100">
              <a:lnSpc>
                <a:spcPct val="114999"/>
              </a:lnSpc>
              <a:buChar char="-"/>
              <a:tabLst>
                <a:tab pos="1384300" algn="l"/>
              </a:tabLst>
            </a:pPr>
            <a:r>
              <a:rPr dirty="0" sz="1500">
                <a:latin typeface="Arial MT"/>
                <a:cs typeface="Arial MT"/>
              </a:rPr>
              <a:t>Inclou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punts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d'interrupció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(breakpoints)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pausar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l'execució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inspeccionar variables.</a:t>
            </a:r>
            <a:endParaRPr sz="1500">
              <a:latin typeface="Arial MT"/>
              <a:cs typeface="Arial MT"/>
            </a:endParaRPr>
          </a:p>
          <a:p>
            <a:pPr lvl="1" marL="926465" indent="-291465">
              <a:lnSpc>
                <a:spcPct val="100000"/>
              </a:lnSpc>
              <a:spcBef>
                <a:spcPts val="270"/>
              </a:spcBef>
              <a:buChar char="-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Firefox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DevTools:</a:t>
            </a:r>
            <a:endParaRPr sz="1500">
              <a:latin typeface="Arial MT"/>
              <a:cs typeface="Arial MT"/>
            </a:endParaRPr>
          </a:p>
          <a:p>
            <a:pPr lvl="2" marL="1384300" marR="57150" indent="-292100">
              <a:lnSpc>
                <a:spcPct val="114999"/>
              </a:lnSpc>
              <a:buChar char="-"/>
              <a:tabLst>
                <a:tab pos="1384300" algn="l"/>
              </a:tabLst>
            </a:pPr>
            <a:r>
              <a:rPr dirty="0" sz="1500">
                <a:latin typeface="Arial MT"/>
                <a:cs typeface="Arial MT"/>
              </a:rPr>
              <a:t>Similars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Chrome,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avançades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depurar rendiment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xarxa.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78445" cy="303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Objectius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la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Comprendre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proves:</a:t>
            </a:r>
            <a:endParaRPr sz="1500">
              <a:latin typeface="Arial MT"/>
              <a:cs typeface="Arial MT"/>
            </a:endParaRPr>
          </a:p>
          <a:p>
            <a:pPr lvl="1" marL="927100" marR="9588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Conèixer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diferents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tècniques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assegurar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correctament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situacions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possibles.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Explorar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depuració: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20">
                <a:latin typeface="Arial MT"/>
                <a:cs typeface="Arial MT"/>
              </a:rPr>
              <a:t>Familiaritzar-</a:t>
            </a:r>
            <a:r>
              <a:rPr dirty="0" sz="1500">
                <a:latin typeface="Arial MT"/>
                <a:cs typeface="Arial MT"/>
              </a:rPr>
              <a:t>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populars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PHPUnit,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Xdebug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altres.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Aprendre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millors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pràctiques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proves:</a:t>
            </a:r>
            <a:endParaRPr sz="1500">
              <a:latin typeface="Arial MT"/>
              <a:cs typeface="Arial MT"/>
            </a:endParaRPr>
          </a:p>
          <a:p>
            <a:pPr lvl="1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Aplicar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enfocament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estructurat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sistemàtic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maximitzar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l'eficiència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l'eficàcia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252345">
              <a:lnSpc>
                <a:spcPct val="100000"/>
              </a:lnSpc>
              <a:spcBef>
                <a:spcPts val="130"/>
              </a:spcBef>
            </a:pPr>
            <a:r>
              <a:rPr dirty="0"/>
              <a:t>Registre</a:t>
            </a:r>
            <a:r>
              <a:rPr dirty="0" spc="-20"/>
              <a:t> </a:t>
            </a:r>
            <a:r>
              <a:rPr dirty="0"/>
              <a:t>i</a:t>
            </a:r>
            <a:r>
              <a:rPr dirty="0" spc="-15"/>
              <a:t> </a:t>
            </a:r>
            <a:r>
              <a:rPr dirty="0" spc="-10"/>
              <a:t>Logging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58339"/>
            <a:ext cx="7964805" cy="164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registre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fonamental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entendre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què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està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aplicació,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especialment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en </a:t>
            </a:r>
            <a:r>
              <a:rPr dirty="0" sz="1500">
                <a:latin typeface="Arial MT"/>
                <a:cs typeface="Arial MT"/>
              </a:rPr>
              <a:t>entorns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viable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depurador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temps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real.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registre: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error_log()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PHP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Monolog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(framework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avançat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registre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PHP):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6579234" cy="172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Objectius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la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Desenvolupar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habilitats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depurar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Identificar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corregir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problemes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utilitzant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tècniques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existents.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Realitzar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exercicis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pràctics: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Veure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exemples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unitàries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depuració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pas.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373620" cy="2772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Conceptes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Proves: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Procés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assegura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programa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especificacions.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proves: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buFont typeface="MS PGothic"/>
              <a:buChar char="➢"/>
              <a:tabLst>
                <a:tab pos="1383665" algn="l"/>
              </a:tabLst>
            </a:pPr>
            <a:r>
              <a:rPr dirty="0" sz="1500" spc="-10" b="1">
                <a:latin typeface="Arial"/>
                <a:cs typeface="Arial"/>
              </a:rPr>
              <a:t>Unitàries</a:t>
            </a:r>
            <a:r>
              <a:rPr dirty="0" sz="1500" spc="-10">
                <a:latin typeface="Arial MT"/>
                <a:cs typeface="Arial MT"/>
              </a:rPr>
              <a:t>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Validació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mòduls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individuals.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 b="1">
                <a:latin typeface="Arial"/>
                <a:cs typeface="Arial"/>
              </a:rPr>
              <a:t>Integració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Verificació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interacció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components.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 b="1">
                <a:latin typeface="Arial"/>
                <a:cs typeface="Arial"/>
              </a:rPr>
              <a:t>Seguretat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Identificació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vulnerabilitats.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 b="1">
                <a:latin typeface="Arial"/>
                <a:cs typeface="Arial"/>
              </a:rPr>
              <a:t>Rendiment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Mesura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resposta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càrrega.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5089525" cy="3561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Conceptes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Depuració: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Localització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correcció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d'errors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Estratègies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comunes: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Aïllar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problema.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entendre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comportament.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Depurar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Xdebug.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MS PGothic"/>
              <a:buChar char="➢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depuració: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automàtiques: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PHPUnit,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Selenium.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OWASP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ZAP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Depuració: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Xdebug.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755" y="2350000"/>
            <a:ext cx="7809865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Desenvolupament</a:t>
            </a:r>
            <a:r>
              <a:rPr dirty="0" spc="-25"/>
              <a:t> </a:t>
            </a:r>
            <a:r>
              <a:rPr dirty="0"/>
              <a:t>del</a:t>
            </a:r>
            <a:r>
              <a:rPr dirty="0" spc="-20"/>
              <a:t> </a:t>
            </a:r>
            <a:r>
              <a:rPr dirty="0"/>
              <a:t>tipus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prova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Tipus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prova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945120" cy="329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Proves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Unitàries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Definició: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primer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nivell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desenvolupament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programari.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Estan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dissenyades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unitats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manera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individual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aïllada.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Aquestes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unitats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programa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es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independentment.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Objectiu: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Garantir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especificacions.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Detectar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inicials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desenvolupament.</a:t>
            </a:r>
            <a:endParaRPr sz="1500">
              <a:latin typeface="Arial MT"/>
              <a:cs typeface="Arial MT"/>
            </a:endParaRPr>
          </a:p>
          <a:p>
            <a:pPr lvl="2" marL="927100" marR="6731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Millorar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confiança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canvis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qualsevol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disfunció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detectada ràpidament.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Tipus</a:t>
            </a:r>
            <a:r>
              <a:rPr dirty="0" spc="-75"/>
              <a:t> </a:t>
            </a:r>
            <a:r>
              <a:rPr dirty="0"/>
              <a:t>de</a:t>
            </a:r>
            <a:r>
              <a:rPr dirty="0" spc="-70"/>
              <a:t> </a:t>
            </a:r>
            <a:r>
              <a:rPr dirty="0" spc="-10"/>
              <a:t>prova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616190" cy="322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Proves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Unitàries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provar:</a:t>
            </a:r>
            <a:endParaRPr sz="1500">
              <a:latin typeface="Arial MT"/>
              <a:cs typeface="Arial MT"/>
            </a:endParaRPr>
          </a:p>
          <a:p>
            <a:pPr marL="1137920" marR="4723765" indent="-211454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function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suma($a,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$b)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return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+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$b;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Prova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unitària: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public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function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testSuma()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$this-</a:t>
            </a:r>
            <a:r>
              <a:rPr dirty="0" sz="1500" spc="-10">
                <a:latin typeface="Arial MT"/>
                <a:cs typeface="Arial MT"/>
              </a:rPr>
              <a:t>&gt;assertEquals(5,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suma(2,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3));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Comprova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suma(2,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$this-</a:t>
            </a:r>
            <a:r>
              <a:rPr dirty="0" sz="1500" spc="-10">
                <a:latin typeface="Arial MT"/>
                <a:cs typeface="Arial MT"/>
              </a:rPr>
              <a:t>&gt;assertEquals(0,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suma(0,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0));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Comprova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suma(0,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$this-&gt;assertEquals(-</a:t>
            </a:r>
            <a:r>
              <a:rPr dirty="0" sz="1500">
                <a:latin typeface="Arial MT"/>
                <a:cs typeface="Arial MT"/>
              </a:rPr>
              <a:t>1,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suma(-</a:t>
            </a:r>
            <a:r>
              <a:rPr dirty="0" sz="1500">
                <a:latin typeface="Arial MT"/>
                <a:cs typeface="Arial MT"/>
              </a:rPr>
              <a:t>3, 2)); // </a:t>
            </a:r>
            <a:r>
              <a:rPr dirty="0" sz="1500" spc="-10">
                <a:latin typeface="Arial MT"/>
                <a:cs typeface="Arial MT"/>
              </a:rPr>
              <a:t>Comprova</a:t>
            </a:r>
            <a:r>
              <a:rPr dirty="0" sz="1500">
                <a:latin typeface="Arial MT"/>
                <a:cs typeface="Arial MT"/>
              </a:rPr>
              <a:t> que </a:t>
            </a:r>
            <a:r>
              <a:rPr dirty="0" sz="1500" spc="-20">
                <a:latin typeface="Arial MT"/>
                <a:cs typeface="Arial MT"/>
              </a:rPr>
              <a:t>suma(-</a:t>
            </a:r>
            <a:r>
              <a:rPr dirty="0" sz="1500">
                <a:latin typeface="Arial MT"/>
                <a:cs typeface="Arial MT"/>
              </a:rPr>
              <a:t>3, 2) retorna </a:t>
            </a:r>
            <a:r>
              <a:rPr dirty="0" sz="1500" spc="-10">
                <a:latin typeface="Arial MT"/>
                <a:cs typeface="Arial MT"/>
              </a:rPr>
              <a:t>-</a:t>
            </a:r>
            <a:r>
              <a:rPr dirty="0" sz="1500" spc="-5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Proves i depuració</dc:title>
  <dcterms:created xsi:type="dcterms:W3CDTF">2025-01-18T18:32:07Z</dcterms:created>
  <dcterms:modified xsi:type="dcterms:W3CDTF">2025-01-18T18:32:07Z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2025-01-18T00:00:00Z</vt:filetime>
  </property>
</Properties>
</file>