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98900"/>
            <a:ext cx="8185784" cy="601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1900" y="968830"/>
            <a:ext cx="7830820" cy="356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xemple.com/" TargetMode="Externa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524" y="2350000"/>
            <a:ext cx="6129020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Autenticació</a:t>
            </a:r>
            <a:r>
              <a:rPr dirty="0" spc="-45"/>
              <a:t> </a:t>
            </a:r>
            <a:r>
              <a:rPr dirty="0"/>
              <a:t>i</a:t>
            </a:r>
            <a:r>
              <a:rPr dirty="0" spc="-30"/>
              <a:t> </a:t>
            </a:r>
            <a:r>
              <a:rPr dirty="0"/>
              <a:t>seguretat</a:t>
            </a:r>
            <a:r>
              <a:rPr dirty="0" spc="-30"/>
              <a:t> </a:t>
            </a:r>
            <a:r>
              <a:rPr dirty="0" spc="-25"/>
              <a:t>PHP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Sistema</a:t>
            </a:r>
            <a:r>
              <a:rPr dirty="0" spc="-30"/>
              <a:t> </a:t>
            </a:r>
            <a:r>
              <a:rPr dirty="0"/>
              <a:t>d’assignació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20"/>
              <a:t>rols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5766435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 b="1">
                <a:latin typeface="Arial"/>
                <a:cs typeface="Arial"/>
              </a:rPr>
              <a:t>Taula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SQL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per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gestionar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usuaris</a:t>
            </a:r>
            <a:endParaRPr sz="1500">
              <a:latin typeface="Arial"/>
              <a:cs typeface="Arial"/>
            </a:endParaRPr>
          </a:p>
          <a:p>
            <a:pPr marL="469900" marR="2011680">
              <a:lnSpc>
                <a:spcPct val="114999"/>
              </a:lnSpc>
              <a:spcBef>
                <a:spcPts val="1200"/>
              </a:spcBef>
            </a:pPr>
            <a:r>
              <a:rPr dirty="0" sz="1500" spc="-20">
                <a:latin typeface="Arial MT"/>
                <a:cs typeface="Arial MT"/>
              </a:rPr>
              <a:t>CREATE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30">
                <a:latin typeface="Arial MT"/>
                <a:cs typeface="Arial MT"/>
              </a:rPr>
              <a:t>DATABASE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sistema_usuaris;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sistema_usuaris;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spc="-25">
                <a:latin typeface="Arial MT"/>
                <a:cs typeface="Arial MT"/>
              </a:rPr>
              <a:t>CREATE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TABLE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(</a:t>
            </a:r>
            <a:endParaRPr sz="1500">
              <a:latin typeface="Arial MT"/>
              <a:cs typeface="Arial MT"/>
            </a:endParaRPr>
          </a:p>
          <a:p>
            <a:pPr marL="680720" marR="937894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</a:t>
            </a:r>
            <a:r>
              <a:rPr dirty="0" sz="1500" spc="-114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AUTO_INCREMENT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PRIMARY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KEY, </a:t>
            </a:r>
            <a:r>
              <a:rPr dirty="0" sz="1500" spc="-10">
                <a:latin typeface="Arial MT"/>
                <a:cs typeface="Arial MT"/>
              </a:rPr>
              <a:t>nom_usuari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VARCHAR(50)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UNIQUE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NULL,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VARCHAR(255)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NULL,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rol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ENUM('Administrador',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'Editor',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'Visitant')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NULL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25">
                <a:latin typeface="Arial MT"/>
                <a:cs typeface="Arial MT"/>
              </a:rPr>
              <a:t>);</a:t>
            </a:r>
            <a:endParaRPr sz="1500">
              <a:latin typeface="Arial MT"/>
              <a:cs typeface="Arial MT"/>
            </a:endParaRPr>
          </a:p>
          <a:p>
            <a:pPr marL="469900" marR="5080">
              <a:lnSpc>
                <a:spcPct val="114999"/>
              </a:lnSpc>
              <a:spcBef>
                <a:spcPts val="1200"/>
              </a:spcBef>
            </a:pPr>
            <a:r>
              <a:rPr dirty="0" sz="1500" spc="-10">
                <a:latin typeface="Arial MT"/>
                <a:cs typeface="Arial MT"/>
              </a:rPr>
              <a:t>INSERT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(nom_usuari,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rol)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VALUES </a:t>
            </a:r>
            <a:r>
              <a:rPr dirty="0" sz="1500">
                <a:latin typeface="Arial MT"/>
                <a:cs typeface="Arial MT"/>
              </a:rPr>
              <a:t>('admin',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'admin123',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'Administrador'),</a:t>
            </a:r>
            <a:endParaRPr sz="1500">
              <a:latin typeface="Arial MT"/>
              <a:cs typeface="Arial MT"/>
            </a:endParaRPr>
          </a:p>
          <a:p>
            <a:pPr marL="469900" marR="2559685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('editor',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'editor123',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'Editor'), ('visitant', 'visitant123',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'Visitant');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Sistema</a:t>
            </a:r>
            <a:r>
              <a:rPr dirty="0" spc="-30"/>
              <a:t> </a:t>
            </a:r>
            <a:r>
              <a:rPr dirty="0"/>
              <a:t>d’assignació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20"/>
              <a:t>rols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Codi</a:t>
            </a:r>
            <a:r>
              <a:rPr dirty="0" spc="-30"/>
              <a:t> </a:t>
            </a:r>
            <a:r>
              <a:rPr dirty="0"/>
              <a:t>per</a:t>
            </a:r>
            <a:r>
              <a:rPr dirty="0" spc="-25"/>
              <a:t> </a:t>
            </a:r>
            <a:r>
              <a:rPr dirty="0"/>
              <a:t>gestionar</a:t>
            </a:r>
            <a:r>
              <a:rPr dirty="0" spc="-30"/>
              <a:t> </a:t>
            </a:r>
            <a:r>
              <a:rPr dirty="0"/>
              <a:t>rols</a:t>
            </a:r>
            <a:r>
              <a:rPr dirty="0" spc="-25"/>
              <a:t> </a:t>
            </a:r>
            <a:r>
              <a:rPr dirty="0"/>
              <a:t>i</a:t>
            </a:r>
            <a:r>
              <a:rPr dirty="0" spc="-25"/>
              <a:t> </a:t>
            </a:r>
            <a:r>
              <a:rPr dirty="0"/>
              <a:t>mostrar</a:t>
            </a:r>
            <a:r>
              <a:rPr dirty="0" spc="-30"/>
              <a:t> </a:t>
            </a:r>
            <a:r>
              <a:rPr dirty="0"/>
              <a:t>contingut</a:t>
            </a:r>
            <a:r>
              <a:rPr dirty="0" spc="-25"/>
              <a:t> </a:t>
            </a:r>
            <a:r>
              <a:rPr dirty="0"/>
              <a:t>diferent</a:t>
            </a:r>
            <a:r>
              <a:rPr dirty="0" spc="-25"/>
              <a:t> </a:t>
            </a:r>
            <a:r>
              <a:rPr dirty="0"/>
              <a:t>segons</a:t>
            </a:r>
            <a:r>
              <a:rPr dirty="0" spc="-30"/>
              <a:t> </a:t>
            </a:r>
            <a:r>
              <a:rPr dirty="0"/>
              <a:t>el</a:t>
            </a:r>
            <a:r>
              <a:rPr dirty="0" spc="-25"/>
              <a:t> </a:t>
            </a:r>
            <a:r>
              <a:rPr dirty="0"/>
              <a:t>nivell</a:t>
            </a:r>
            <a:r>
              <a:rPr dirty="0" spc="-30"/>
              <a:t> </a:t>
            </a:r>
            <a:r>
              <a:rPr dirty="0" spc="-10"/>
              <a:t>d'accés:</a:t>
            </a: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pc="-10" b="0">
                <a:latin typeface="Arial MT"/>
                <a:cs typeface="Arial MT"/>
              </a:rPr>
              <a:t>session_start();</a:t>
            </a: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b="0">
                <a:latin typeface="Arial MT"/>
                <a:cs typeface="Arial MT"/>
              </a:rPr>
              <a:t>//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Suposem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que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el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rol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es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guarda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la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sessió</a:t>
            </a: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b="0">
                <a:latin typeface="Arial MT"/>
                <a:cs typeface="Arial MT"/>
              </a:rPr>
              <a:t>$rol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=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$_SESSION['rol'];</a:t>
            </a: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b="0">
                <a:latin typeface="Arial MT"/>
                <a:cs typeface="Arial MT"/>
              </a:rPr>
              <a:t>if</a:t>
            </a:r>
            <a:r>
              <a:rPr dirty="0" spc="-1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($rol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===</a:t>
            </a:r>
            <a:r>
              <a:rPr dirty="0" spc="-10" b="0">
                <a:latin typeface="Arial MT"/>
                <a:cs typeface="Arial MT"/>
              </a:rPr>
              <a:t> 'administrador')</a:t>
            </a:r>
            <a:r>
              <a:rPr dirty="0" spc="-5" b="0">
                <a:latin typeface="Arial MT"/>
                <a:cs typeface="Arial MT"/>
              </a:rPr>
              <a:t> </a:t>
            </a:r>
            <a:r>
              <a:rPr dirty="0" spc="-50" b="0">
                <a:latin typeface="Arial MT"/>
                <a:cs typeface="Arial MT"/>
              </a:rPr>
              <a:t>{</a:t>
            </a: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b="0">
                <a:latin typeface="Arial MT"/>
                <a:cs typeface="Arial MT"/>
              </a:rPr>
              <a:t>echo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"Benvingut,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Administrador.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Pots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gestionar</a:t>
            </a:r>
            <a:r>
              <a:rPr dirty="0" spc="-1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usuaris.";</a:t>
            </a: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b="0">
                <a:latin typeface="Arial MT"/>
                <a:cs typeface="Arial MT"/>
              </a:rPr>
              <a:t>}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elseif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($rol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===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'editor')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50" b="0">
                <a:latin typeface="Arial MT"/>
                <a:cs typeface="Arial MT"/>
              </a:rPr>
              <a:t>{</a:t>
            </a: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b="0">
                <a:latin typeface="Arial MT"/>
                <a:cs typeface="Arial MT"/>
              </a:rPr>
              <a:t>echo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"Benvingut,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Editor.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Pots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editar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continguts.";</a:t>
            </a: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b="0">
                <a:latin typeface="Arial MT"/>
                <a:cs typeface="Arial MT"/>
              </a:rPr>
              <a:t>}</a:t>
            </a:r>
            <a:r>
              <a:rPr dirty="0" spc="-3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else</a:t>
            </a:r>
            <a:r>
              <a:rPr dirty="0" spc="-25" b="0">
                <a:latin typeface="Arial MT"/>
                <a:cs typeface="Arial MT"/>
              </a:rPr>
              <a:t> </a:t>
            </a:r>
            <a:r>
              <a:rPr dirty="0" spc="-50" b="0">
                <a:latin typeface="Arial MT"/>
                <a:cs typeface="Arial MT"/>
              </a:rPr>
              <a:t>{</a:t>
            </a: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b="0">
                <a:latin typeface="Arial MT"/>
                <a:cs typeface="Arial MT"/>
              </a:rPr>
              <a:t>echo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"Benvingut,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Visitant.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Pots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veure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continguts</a:t>
            </a:r>
            <a:r>
              <a:rPr dirty="0" spc="-4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públics.";</a:t>
            </a: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pc="-50" b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Sistema</a:t>
            </a:r>
            <a:r>
              <a:rPr dirty="0" spc="-30"/>
              <a:t> </a:t>
            </a:r>
            <a:r>
              <a:rPr dirty="0"/>
              <a:t>d’assignació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 spc="-20"/>
              <a:t>rols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706995" cy="244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Bones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pràctiques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gestió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d'usuaris,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rols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perfils:</a:t>
            </a:r>
            <a:endParaRPr sz="1500">
              <a:latin typeface="Arial"/>
              <a:cs typeface="Arial"/>
            </a:endParaRPr>
          </a:p>
          <a:p>
            <a:pPr marL="222250" indent="-20955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222250" algn="l"/>
              </a:tabLst>
            </a:pPr>
            <a:r>
              <a:rPr dirty="0" sz="1500">
                <a:latin typeface="Arial MT"/>
                <a:cs typeface="Arial MT"/>
              </a:rPr>
              <a:t>Xifrar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contrasenyes</a:t>
            </a:r>
            <a:endParaRPr sz="1500">
              <a:latin typeface="Arial MT"/>
              <a:cs typeface="Arial MT"/>
            </a:endParaRPr>
          </a:p>
          <a:p>
            <a:pPr lvl="1" marL="469900" marR="499109" indent="-344170">
              <a:lnSpc>
                <a:spcPct val="114999"/>
              </a:lnSpc>
              <a:spcBef>
                <a:spcPts val="1200"/>
              </a:spcBef>
              <a:buChar char="○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essencial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protegir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davant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possibles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intrusions.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d'emmagatzemar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pla.</a:t>
            </a:r>
            <a:endParaRPr sz="1500">
              <a:latin typeface="Arial MT"/>
              <a:cs typeface="Arial MT"/>
            </a:endParaRPr>
          </a:p>
          <a:p>
            <a:pPr marL="212090" indent="-199390">
              <a:lnSpc>
                <a:spcPct val="100000"/>
              </a:lnSpc>
              <a:spcBef>
                <a:spcPts val="1470"/>
              </a:spcBef>
              <a:buAutoNum type="arabicPeriod"/>
              <a:tabLst>
                <a:tab pos="212090" algn="l"/>
              </a:tabLst>
            </a:pPr>
            <a:r>
              <a:rPr dirty="0" sz="1500" spc="-10">
                <a:latin typeface="Arial MT"/>
                <a:cs typeface="Arial MT"/>
              </a:rPr>
              <a:t>Assignació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rols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defecte</a:t>
            </a:r>
            <a:endParaRPr sz="1500">
              <a:latin typeface="Arial MT"/>
              <a:cs typeface="Arial MT"/>
            </a:endParaRPr>
          </a:p>
          <a:p>
            <a:pPr lvl="1" marL="469900" marR="5080" indent="-344170">
              <a:lnSpc>
                <a:spcPct val="114999"/>
              </a:lnSpc>
              <a:spcBef>
                <a:spcPts val="1200"/>
              </a:spcBef>
              <a:buChar char="○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important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limitar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permisos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nou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s'hagin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validat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assignat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els </a:t>
            </a:r>
            <a:r>
              <a:rPr dirty="0" sz="1500">
                <a:latin typeface="Arial MT"/>
                <a:cs typeface="Arial MT"/>
              </a:rPr>
              <a:t>permisos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necessaris.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1699" y="2350000"/>
            <a:ext cx="3117215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Seguretat</a:t>
            </a:r>
            <a:r>
              <a:rPr dirty="0" spc="-40"/>
              <a:t> </a:t>
            </a:r>
            <a:r>
              <a:rPr dirty="0" spc="-25"/>
              <a:t>web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Amenaces</a:t>
            </a:r>
            <a:r>
              <a:rPr dirty="0" spc="-10"/>
              <a:t> </a:t>
            </a:r>
            <a:r>
              <a:rPr dirty="0"/>
              <a:t>comunes</a:t>
            </a:r>
            <a:r>
              <a:rPr dirty="0" spc="-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/>
              <a:t>seguretat</a:t>
            </a:r>
            <a:r>
              <a:rPr dirty="0" spc="-10"/>
              <a:t> </a:t>
            </a:r>
            <a:r>
              <a:rPr dirty="0" spc="-25"/>
              <a:t>web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785100" cy="397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Injecció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25" b="1">
                <a:latin typeface="Arial"/>
                <a:cs typeface="Arial"/>
              </a:rPr>
              <a:t>SQL</a:t>
            </a:r>
            <a:endParaRPr sz="1500">
              <a:latin typeface="Arial"/>
              <a:cs typeface="Arial"/>
            </a:endParaRPr>
          </a:p>
          <a:p>
            <a:pPr lvl="1" marL="469900" marR="5080" indent="-344170">
              <a:lnSpc>
                <a:spcPct val="114999"/>
              </a:lnSpc>
              <a:spcBef>
                <a:spcPts val="1200"/>
              </a:spcBef>
              <a:buChar char="○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explota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manca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validació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d'entrades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injectar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SQL </a:t>
            </a:r>
            <a:r>
              <a:rPr dirty="0" sz="1500">
                <a:latin typeface="Arial MT"/>
                <a:cs typeface="Arial MT"/>
              </a:rPr>
              <a:t>maliciós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consultes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 spc="-20">
                <a:latin typeface="Arial MT"/>
                <a:cs typeface="Arial MT"/>
              </a:rPr>
              <a:t>Objectiu: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Accedir,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manipular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esborrar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autoritzades.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teòric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(consulta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SQL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insegura):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$usuari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$_POST['usuari'];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$query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"SELECT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*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WHERE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nom_usuari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'$usuari'";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atacant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introdueix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admin'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'1'='1,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consulta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converteix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en: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1500" spc="-10">
                <a:latin typeface="Arial MT"/>
                <a:cs typeface="Arial MT"/>
              </a:rPr>
              <a:t>SELECT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*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FROM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WHERE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nom_usuari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'admin'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'1'='1';</a:t>
            </a:r>
            <a:endParaRPr sz="1500">
              <a:latin typeface="Arial MT"/>
              <a:cs typeface="Arial MT"/>
            </a:endParaRPr>
          </a:p>
          <a:p>
            <a:pPr algn="ctr" marR="10033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//retorna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comprometent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Amenaces</a:t>
            </a:r>
            <a:r>
              <a:rPr dirty="0" spc="-10"/>
              <a:t> </a:t>
            </a:r>
            <a:r>
              <a:rPr dirty="0"/>
              <a:t>comunes</a:t>
            </a:r>
            <a:r>
              <a:rPr dirty="0" spc="-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/>
              <a:t>seguretat</a:t>
            </a:r>
            <a:r>
              <a:rPr dirty="0" spc="-10"/>
              <a:t> </a:t>
            </a:r>
            <a:r>
              <a:rPr dirty="0" spc="-25"/>
              <a:t>web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790180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XSS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(Cross-</a:t>
            </a:r>
            <a:r>
              <a:rPr dirty="0" sz="1500" b="1">
                <a:latin typeface="Arial"/>
                <a:cs typeface="Arial"/>
              </a:rPr>
              <a:t>Site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Scripting)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○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Consisteix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injectar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maliciós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s'executa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navegador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usuari.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900" marR="137795" indent="-344170">
              <a:lnSpc>
                <a:spcPct val="114999"/>
              </a:lnSpc>
              <a:buChar char="○"/>
              <a:tabLst>
                <a:tab pos="469900" algn="l"/>
              </a:tabLst>
            </a:pPr>
            <a:r>
              <a:rPr dirty="0" sz="1500" spc="-10">
                <a:latin typeface="Arial MT"/>
                <a:cs typeface="Arial MT"/>
              </a:rPr>
              <a:t>Objectiu: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Robar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cookies,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redirigir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pàgines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malicioses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 spc="-1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  <a:p>
            <a:pPr lvl="1" marL="469265" marR="3048000" indent="-343535">
              <a:lnSpc>
                <a:spcPct val="181700"/>
              </a:lnSpc>
              <a:spcBef>
                <a:spcPts val="870"/>
              </a:spcBef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teòric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(Permetre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entrades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netejar):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"Comentari: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$_POST['comentari'];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0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atacant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introduir: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&lt;script&gt;alert('Atac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XSS!')&lt;/script&gt;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○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pràctic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(solució):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latin typeface="Arial MT"/>
                <a:cs typeface="Arial MT"/>
              </a:rPr>
              <a:t>$comentari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htmlspecialchars($_POST['comentari']);</a:t>
            </a:r>
            <a:r>
              <a:rPr dirty="0" sz="1500" spc="1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"Comentari: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$comentari;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Amenaces</a:t>
            </a:r>
            <a:r>
              <a:rPr dirty="0" spc="-10"/>
              <a:t> </a:t>
            </a:r>
            <a:r>
              <a:rPr dirty="0"/>
              <a:t>comunes</a:t>
            </a:r>
            <a:r>
              <a:rPr dirty="0" spc="-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/>
              <a:t>seguretat</a:t>
            </a:r>
            <a:r>
              <a:rPr dirty="0" spc="-10"/>
              <a:t> </a:t>
            </a:r>
            <a:r>
              <a:rPr dirty="0" spc="-25"/>
              <a:t>web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23200" cy="412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22250" algn="l"/>
              </a:tabLst>
            </a:pPr>
            <a:r>
              <a:rPr dirty="0" sz="1500" spc="-10" b="1">
                <a:latin typeface="Arial"/>
                <a:cs typeface="Arial"/>
              </a:rPr>
              <a:t>Man-in-the-</a:t>
            </a:r>
            <a:r>
              <a:rPr dirty="0" sz="1500" b="1">
                <a:latin typeface="Arial"/>
                <a:cs typeface="Arial"/>
              </a:rPr>
              <a:t>Middle</a:t>
            </a:r>
            <a:r>
              <a:rPr dirty="0" sz="1500" spc="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(MITM)</a:t>
            </a:r>
            <a:endParaRPr sz="1500">
              <a:latin typeface="Arial"/>
              <a:cs typeface="Arial"/>
            </a:endParaRPr>
          </a:p>
          <a:p>
            <a:pPr lvl="1" marL="469900" marR="584835" indent="-344170">
              <a:lnSpc>
                <a:spcPct val="114999"/>
              </a:lnSpc>
              <a:spcBef>
                <a:spcPts val="1200"/>
              </a:spcBef>
              <a:buChar char="○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intercepta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comunicació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client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servidor,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permet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llegir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o </a:t>
            </a:r>
            <a:r>
              <a:rPr dirty="0" sz="1500">
                <a:latin typeface="Arial MT"/>
                <a:cs typeface="Arial MT"/>
              </a:rPr>
              <a:t>modificar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sensibles.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Objectiu: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Capturar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credencials,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bancàries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confidencial.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pràctica: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viatja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capturada.</a:t>
            </a:r>
            <a:endParaRPr sz="1500">
              <a:latin typeface="Arial MT"/>
              <a:cs typeface="Arial MT"/>
            </a:endParaRPr>
          </a:p>
          <a:p>
            <a:pPr lvl="1" marL="469265" marR="2364740" indent="-343535">
              <a:lnSpc>
                <a:spcPct val="181700"/>
              </a:lnSpc>
              <a:spcBef>
                <a:spcPts val="870"/>
              </a:spcBef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Solució: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HTTPS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xifrar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comunicació.</a:t>
            </a:r>
            <a:r>
              <a:rPr dirty="0" sz="1500" spc="500">
                <a:latin typeface="Arial MT"/>
                <a:cs typeface="Arial MT"/>
              </a:rPr>
              <a:t> </a:t>
            </a:r>
            <a:r>
              <a:rPr dirty="0" sz="1500" spc="50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d'Apache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forçar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HTTPS: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latin typeface="Arial MT"/>
                <a:cs typeface="Arial MT"/>
              </a:rPr>
              <a:t>&lt;VirtualHost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*:80&gt;</a:t>
            </a:r>
            <a:endParaRPr sz="1500">
              <a:latin typeface="Arial MT"/>
              <a:cs typeface="Arial MT"/>
            </a:endParaRPr>
          </a:p>
          <a:p>
            <a:pPr marL="1384300" marR="3808095">
              <a:lnSpc>
                <a:spcPct val="114999"/>
              </a:lnSpc>
            </a:pPr>
            <a:r>
              <a:rPr dirty="0" sz="1500" spc="-10">
                <a:latin typeface="Arial MT"/>
                <a:cs typeface="Arial MT"/>
              </a:rPr>
              <a:t>ServerName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exemple.com </a:t>
            </a:r>
            <a:r>
              <a:rPr dirty="0" sz="1500">
                <a:latin typeface="Arial MT"/>
                <a:cs typeface="Arial MT"/>
              </a:rPr>
              <a:t>Redirect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u="heavy" sz="1500" spc="-1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https://exemple.com/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&lt;/VirtualHost&gt;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Amenaces</a:t>
            </a:r>
            <a:r>
              <a:rPr dirty="0" spc="-10"/>
              <a:t> </a:t>
            </a:r>
            <a:r>
              <a:rPr dirty="0"/>
              <a:t>comunes</a:t>
            </a:r>
            <a:r>
              <a:rPr dirty="0" spc="-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/>
              <a:t>seguretat</a:t>
            </a:r>
            <a:r>
              <a:rPr dirty="0" spc="-10"/>
              <a:t> </a:t>
            </a:r>
            <a:r>
              <a:rPr dirty="0" spc="-25"/>
              <a:t>web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420609" cy="250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15265" algn="l"/>
              </a:tabLst>
            </a:pPr>
            <a:r>
              <a:rPr dirty="0" sz="1500" b="1">
                <a:latin typeface="Arial"/>
                <a:cs typeface="Arial"/>
              </a:rPr>
              <a:t>Atacs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per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força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bruta</a:t>
            </a:r>
            <a:endParaRPr sz="1500">
              <a:latin typeface="Arial"/>
              <a:cs typeface="Arial"/>
            </a:endParaRPr>
          </a:p>
          <a:p>
            <a:pPr lvl="1" marL="469900" marR="5080" indent="-344170">
              <a:lnSpc>
                <a:spcPct val="114999"/>
              </a:lnSpc>
              <a:spcBef>
                <a:spcPts val="1200"/>
              </a:spcBef>
              <a:buChar char="○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Consisteix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provar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múltiples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combinacions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a </a:t>
            </a:r>
            <a:r>
              <a:rPr dirty="0" sz="1500" spc="-20">
                <a:latin typeface="Arial MT"/>
                <a:cs typeface="Arial MT"/>
              </a:rPr>
              <a:t>trobar-</a:t>
            </a:r>
            <a:r>
              <a:rPr dirty="0" sz="1500">
                <a:latin typeface="Arial MT"/>
                <a:cs typeface="Arial MT"/>
              </a:rPr>
              <a:t>ne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vàlida.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 spc="-20">
                <a:latin typeface="Arial MT"/>
                <a:cs typeface="Arial MT"/>
              </a:rPr>
              <a:t>Objectiu: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sense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autorització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compte.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d’atac: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febles.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Prevenció: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Limitar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intents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connexió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implementar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Amenaces</a:t>
            </a:r>
            <a:r>
              <a:rPr dirty="0" spc="-10"/>
              <a:t> </a:t>
            </a:r>
            <a:r>
              <a:rPr dirty="0"/>
              <a:t>comunes</a:t>
            </a:r>
            <a:r>
              <a:rPr dirty="0" spc="-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/>
              <a:t>seguretat</a:t>
            </a:r>
            <a:r>
              <a:rPr dirty="0" spc="-10"/>
              <a:t> </a:t>
            </a:r>
            <a:r>
              <a:rPr dirty="0" spc="-25"/>
              <a:t>web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6862445" cy="397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4.</a:t>
            </a:r>
            <a:r>
              <a:rPr dirty="0" sz="1500" spc="-9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Atacs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per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força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bruta</a:t>
            </a:r>
            <a:endParaRPr sz="15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1470"/>
              </a:spcBef>
              <a:tabLst>
                <a:tab pos="469265" algn="l"/>
              </a:tabLst>
            </a:pPr>
            <a:r>
              <a:rPr dirty="0" sz="1500" spc="-50">
                <a:latin typeface="Arial MT"/>
                <a:cs typeface="Arial MT"/>
              </a:rPr>
              <a:t>-</a:t>
            </a:r>
            <a:r>
              <a:rPr dirty="0" sz="1500">
                <a:latin typeface="Arial MT"/>
                <a:cs typeface="Arial MT"/>
              </a:rPr>
              <a:t>	Exemple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pràctic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(prevenció):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Implementar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bloqueig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temporal.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$usuari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$_POST['usuari'];</a:t>
            </a:r>
            <a:endParaRPr sz="1500">
              <a:latin typeface="Arial MT"/>
              <a:cs typeface="Arial MT"/>
            </a:endParaRPr>
          </a:p>
          <a:p>
            <a:pPr marL="927100" marR="2169795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$errors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$_SESSION['errors'][$usuari]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??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0;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($errors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&gt;=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3)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1379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"Compte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bloquejat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temporalment.";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}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927100" marR="3597910" indent="210820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Comprovar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credencials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($contrasenya_correcta)</a:t>
            </a:r>
            <a:r>
              <a:rPr dirty="0" sz="1500" spc="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134874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$_SESSION['errors'][$usuari]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0;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Reiniciar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errors</a:t>
            </a:r>
            <a:endParaRPr sz="1500">
              <a:latin typeface="Arial MT"/>
              <a:cs typeface="Arial MT"/>
            </a:endParaRPr>
          </a:p>
          <a:p>
            <a:pPr marL="1085215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}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891540" marR="1813560" indent="492125">
              <a:lnSpc>
                <a:spcPct val="114999"/>
              </a:lnSpc>
            </a:pPr>
            <a:r>
              <a:rPr dirty="0" sz="1500" spc="-10">
                <a:latin typeface="Arial MT"/>
                <a:cs typeface="Arial MT"/>
              </a:rPr>
              <a:t>$_SESSION['errors'][$usuari]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$errors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+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1;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"Contrasenya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incorrecta.";}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Amenaces</a:t>
            </a:r>
            <a:r>
              <a:rPr dirty="0" spc="-10"/>
              <a:t> </a:t>
            </a:r>
            <a:r>
              <a:rPr dirty="0"/>
              <a:t>comunes</a:t>
            </a:r>
            <a:r>
              <a:rPr dirty="0" spc="-5"/>
              <a:t> </a:t>
            </a:r>
            <a:r>
              <a:rPr dirty="0"/>
              <a:t>en</a:t>
            </a:r>
            <a:r>
              <a:rPr dirty="0" spc="-10"/>
              <a:t> </a:t>
            </a:r>
            <a:r>
              <a:rPr dirty="0"/>
              <a:t>seguretat</a:t>
            </a:r>
            <a:r>
              <a:rPr dirty="0" spc="-10"/>
              <a:t> </a:t>
            </a:r>
            <a:r>
              <a:rPr dirty="0" spc="-25"/>
              <a:t>web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213600" cy="2136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Bones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pràctiques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Validar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netejar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l'usuari: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Ús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filtres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PHP: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filter_var()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validar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correus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electrònics: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$email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$_POST['email'];</a:t>
            </a:r>
            <a:endParaRPr sz="1500">
              <a:latin typeface="Arial MT"/>
              <a:cs typeface="Arial MT"/>
            </a:endParaRPr>
          </a:p>
          <a:p>
            <a:pPr marL="1137920" marR="1997075" indent="-211454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if </a:t>
            </a:r>
            <a:r>
              <a:rPr dirty="0" sz="1500" spc="-10">
                <a:latin typeface="Arial MT"/>
                <a:cs typeface="Arial MT"/>
              </a:rPr>
              <a:t>(!filter_var($email,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FILTER_VALIDATE_EMAIL))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"Email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vàlid.";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772400" cy="2924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Context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importància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què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important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web?</a:t>
            </a:r>
            <a:endParaRPr sz="1500">
              <a:latin typeface="Arial MT"/>
              <a:cs typeface="Arial MT"/>
            </a:endParaRPr>
          </a:p>
          <a:p>
            <a:pPr marL="469900" marR="495934" indent="-34417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vulnerables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múltiples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tipus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d'atacs: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robatori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dades, manipulació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d'informació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accés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autoritzat.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  <a:buFont typeface="Arial MT"/>
              <a:buChar char="●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essencial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protegir: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contrasenyes,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personals,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etc.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reputació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l'organització: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danyar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confiança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usuaris.</a:t>
            </a:r>
            <a:endParaRPr sz="1500">
              <a:latin typeface="Arial MT"/>
              <a:cs typeface="Arial MT"/>
            </a:endParaRPr>
          </a:p>
          <a:p>
            <a:pPr lvl="1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funcionament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sistema: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autoritzat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interrompre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destruir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els </a:t>
            </a:r>
            <a:r>
              <a:rPr dirty="0" sz="1500" spc="-10">
                <a:latin typeface="Arial MT"/>
                <a:cs typeface="Arial MT"/>
              </a:rPr>
              <a:t>serveis.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Hashing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contrasenyes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786370" cy="329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Per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què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és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important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el</a:t>
            </a:r>
            <a:r>
              <a:rPr dirty="0" sz="1500" spc="-1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hash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contrasenyes?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○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Risc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pla: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Emmagatzemar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posa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risc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si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compromesa.</a:t>
            </a:r>
            <a:endParaRPr sz="1500">
              <a:latin typeface="Arial MT"/>
              <a:cs typeface="Arial MT"/>
            </a:endParaRPr>
          </a:p>
          <a:p>
            <a:pPr lvl="2" marL="927100" marR="19431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fàcilment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llegibles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reutilitzables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no </a:t>
            </a:r>
            <a:r>
              <a:rPr dirty="0" sz="1500">
                <a:latin typeface="Arial MT"/>
                <a:cs typeface="Arial MT"/>
              </a:rPr>
              <a:t>estan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protegides.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hashing:</a:t>
            </a:r>
            <a:endParaRPr sz="1500">
              <a:latin typeface="Arial MT"/>
              <a:cs typeface="Arial MT"/>
            </a:endParaRPr>
          </a:p>
          <a:p>
            <a:pPr lvl="2" marL="927100" marR="21653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converteix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cadena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única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irreversible,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fent-</a:t>
            </a:r>
            <a:r>
              <a:rPr dirty="0" sz="1500" spc="-25">
                <a:latin typeface="Arial MT"/>
                <a:cs typeface="Arial MT"/>
              </a:rPr>
              <a:t>la </a:t>
            </a:r>
            <a:r>
              <a:rPr dirty="0" sz="1500">
                <a:latin typeface="Arial MT"/>
                <a:cs typeface="Arial MT"/>
              </a:rPr>
              <a:t>molt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segura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filtració.</a:t>
            </a:r>
            <a:endParaRPr sz="1500">
              <a:latin typeface="Arial MT"/>
              <a:cs typeface="Arial MT"/>
            </a:endParaRPr>
          </a:p>
          <a:p>
            <a:pPr lvl="2" marL="927100" marR="53149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tècniques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salting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(afegir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úniques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cada </a:t>
            </a:r>
            <a:r>
              <a:rPr dirty="0" sz="1500">
                <a:latin typeface="Arial MT"/>
                <a:cs typeface="Arial MT"/>
              </a:rPr>
              <a:t>contrasenya)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resistents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atacs.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Hashing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contrasenyes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765415" cy="2924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Mètodes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segurs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amb</a:t>
            </a:r>
            <a:r>
              <a:rPr dirty="0" sz="1500" spc="-75" b="1">
                <a:latin typeface="Arial"/>
                <a:cs typeface="Arial"/>
              </a:rPr>
              <a:t> </a:t>
            </a:r>
            <a:r>
              <a:rPr dirty="0" sz="1500" spc="-25" b="1">
                <a:latin typeface="Arial"/>
                <a:cs typeface="Arial"/>
              </a:rPr>
              <a:t>PHP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PHP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ofereix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integrades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fàcilment: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○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password_hash():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Genera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segur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contrasenya.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Utilitza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salts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automàtics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prevenir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força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bruta.</a:t>
            </a:r>
            <a:endParaRPr sz="1500">
              <a:latin typeface="Arial MT"/>
              <a:cs typeface="Arial MT"/>
            </a:endParaRPr>
          </a:p>
          <a:p>
            <a:pPr lvl="2" marL="927100" marR="37465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salts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sigui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única,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fins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diverses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persones </a:t>
            </a:r>
            <a:r>
              <a:rPr dirty="0" sz="1500">
                <a:latin typeface="Arial MT"/>
                <a:cs typeface="Arial MT"/>
              </a:rPr>
              <a:t>utilitzen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mateixa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○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password_verify():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Comprova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introduïda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coincideix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Hashing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contrasenyes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2630"/>
            <a:ext cx="7293609" cy="412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3.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Exemple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pràctic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sense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hashing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(mala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pràctica)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Emmagatzemant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(insegur!)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$contrasenya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'contrasenya123';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Simulem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l'emmagatzematge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$db_contrasenya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$contrasenya;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Verifiquem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contrasenya:</a:t>
            </a:r>
            <a:endParaRPr sz="1500">
              <a:latin typeface="Arial MT"/>
              <a:cs typeface="Arial MT"/>
            </a:endParaRPr>
          </a:p>
          <a:p>
            <a:pPr marL="680720" marR="2864485" indent="-211454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10">
                <a:latin typeface="Arial MT"/>
                <a:cs typeface="Arial MT"/>
              </a:rPr>
              <a:t> ($contrasenya_input </a:t>
            </a:r>
            <a:r>
              <a:rPr dirty="0" sz="1500">
                <a:latin typeface="Arial MT"/>
                <a:cs typeface="Arial MT"/>
              </a:rPr>
              <a:t>===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$db_contrasenya)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"Accés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concedit";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}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"Contrasenya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incorrecta";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dirty="0" sz="1500" b="1">
                <a:latin typeface="Arial"/>
                <a:cs typeface="Arial"/>
              </a:rPr>
              <a:t>Problema: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veure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directament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totes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les </a:t>
            </a:r>
            <a:r>
              <a:rPr dirty="0" sz="1500" spc="-10">
                <a:latin typeface="Arial MT"/>
                <a:cs typeface="Arial MT"/>
              </a:rPr>
              <a:t>contrasenyes.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Hashing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contrasenyes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2630"/>
            <a:ext cx="7154545" cy="311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Exemple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pràctic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amb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hashing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(bona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pràctica)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Emmagatzemar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 b="1" i="1">
                <a:latin typeface="Arial"/>
                <a:cs typeface="Arial"/>
              </a:rPr>
              <a:t>password_hash():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Creem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segur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$contrasenya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'contrasenya123';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$hashed_password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password_hash($contrasenya,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PASSWORD_DEFAULT);</a:t>
            </a:r>
            <a:endParaRPr sz="1500">
              <a:latin typeface="Arial MT"/>
              <a:cs typeface="Arial MT"/>
            </a:endParaRPr>
          </a:p>
          <a:p>
            <a:pPr marL="469900" marR="1439545">
              <a:lnSpc>
                <a:spcPct val="114999"/>
              </a:lnSpc>
              <a:spcBef>
                <a:spcPts val="120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Emmagatzemem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(no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text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pla)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dades: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"Hash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generat: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.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$hashed_password;</a:t>
            </a: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Exemple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generat:</a:t>
            </a:r>
            <a:endParaRPr sz="15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1470"/>
              </a:spcBef>
            </a:pPr>
            <a:r>
              <a:rPr dirty="0" sz="1500" spc="-10">
                <a:latin typeface="Arial MT"/>
                <a:cs typeface="Arial MT"/>
              </a:rPr>
              <a:t>$2y$10$Ehc5yLtIwO7R9U7fL8...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(cadena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llarga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segura)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Hashing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contrasenyes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2630"/>
            <a:ext cx="7807959" cy="3755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Exemple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pràctic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amb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hashing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(bona</a:t>
            </a:r>
            <a:r>
              <a:rPr dirty="0" sz="1500" spc="-6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pràctica)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Comprovar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 b="1" i="1">
                <a:latin typeface="Arial"/>
                <a:cs typeface="Arial"/>
              </a:rPr>
              <a:t>password_verify():</a:t>
            </a:r>
            <a:endParaRPr sz="15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Entrada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l'usuari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$contrasenya_input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'contrasenya123';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Verifiquem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endParaRPr sz="1500">
              <a:latin typeface="Arial MT"/>
              <a:cs typeface="Arial MT"/>
            </a:endParaRPr>
          </a:p>
          <a:p>
            <a:pPr marL="680720" marR="2020570" indent="-211454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(password_verify($contrasenya_input,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$hashed_password))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"Accés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concedit";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}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"Contrasenya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incorrecta";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  <a:p>
            <a:pPr lvl="1" marL="469900" marR="5080" indent="-344170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500" spc="-10" b="1">
                <a:latin typeface="Arial"/>
                <a:cs typeface="Arial"/>
              </a:rPr>
              <a:t>Avantatge: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Encara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atacant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accedeixi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emmagatzemat,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recuperar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original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irreversible).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Hashing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contrasenyes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2630"/>
            <a:ext cx="7859395" cy="303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Bones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pràctiques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gestió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contrasenyes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Actualitza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antics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Algoritmes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antics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MD5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SHA-</a:t>
            </a:r>
            <a:r>
              <a:rPr dirty="0" sz="1500">
                <a:latin typeface="Arial MT"/>
                <a:cs typeface="Arial MT"/>
              </a:rPr>
              <a:t>1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vulnerables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avançats.</a:t>
            </a:r>
            <a:endParaRPr sz="1500">
              <a:latin typeface="Arial MT"/>
              <a:cs typeface="Arial MT"/>
            </a:endParaRPr>
          </a:p>
          <a:p>
            <a:pPr lvl="2" marL="927100" marR="27686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teva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conté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hashades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aquests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mètodes, </a:t>
            </a:r>
            <a:r>
              <a:rPr dirty="0" sz="1500">
                <a:latin typeface="Arial MT"/>
                <a:cs typeface="Arial MT"/>
              </a:rPr>
              <a:t>haurien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d’actualitzar-</a:t>
            </a:r>
            <a:r>
              <a:rPr dirty="0" sz="1500">
                <a:latin typeface="Arial MT"/>
                <a:cs typeface="Arial MT"/>
              </a:rPr>
              <a:t>se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immediatament.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Estratègia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d'actualització: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Quan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introdueix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seva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actualitzar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automàticament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el </a:t>
            </a:r>
            <a:r>
              <a:rPr dirty="0" sz="1500">
                <a:latin typeface="Arial MT"/>
                <a:cs typeface="Arial MT"/>
              </a:rPr>
              <a:t>hashing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detectes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antic.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Aquest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procés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transparent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reforça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Hashing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contrasenyes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892630"/>
            <a:ext cx="7919084" cy="4128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Bones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pràctiques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gestió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contrasenyes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Exemple: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Verificar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mètode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antic</a:t>
            </a:r>
            <a:endParaRPr sz="1500">
              <a:latin typeface="Arial MT"/>
              <a:cs typeface="Arial MT"/>
            </a:endParaRPr>
          </a:p>
          <a:p>
            <a:pPr marL="680720" marR="790575" indent="-211454">
              <a:lnSpc>
                <a:spcPct val="114999"/>
              </a:lnSpc>
            </a:pP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(hash('md5',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$contrasenya_input)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===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$hashed_password_emmagatzemat)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{ </a:t>
            </a:r>
            <a:r>
              <a:rPr dirty="0" sz="1500">
                <a:latin typeface="Arial MT"/>
                <a:cs typeface="Arial MT"/>
              </a:rPr>
              <a:t>echo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"Contrasenya </a:t>
            </a:r>
            <a:r>
              <a:rPr dirty="0" sz="1500" spc="-20">
                <a:latin typeface="Arial MT"/>
                <a:cs typeface="Arial MT"/>
              </a:rPr>
              <a:t>correcta.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Actualitzant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10">
                <a:latin typeface="Arial MT"/>
                <a:cs typeface="Arial MT"/>
              </a:rPr>
              <a:t> hash.";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Actualitzar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 spc="-10">
                <a:latin typeface="Arial MT"/>
                <a:cs typeface="Arial MT"/>
              </a:rPr>
              <a:t>$nou_hash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password_hash($contrasenya_input,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PASSWORD_DEFAULT);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470"/>
              </a:spcBef>
            </a:pPr>
            <a:r>
              <a:rPr dirty="0" sz="1500">
                <a:latin typeface="Arial MT"/>
                <a:cs typeface="Arial MT"/>
              </a:rPr>
              <a:t>//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Guardar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nou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$stmt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$conn-&gt;prepare("UPDATE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?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WHERE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nom_usuari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500">
                <a:latin typeface="Arial MT"/>
                <a:cs typeface="Arial MT"/>
              </a:rPr>
              <a:t>=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?");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$stmt-</a:t>
            </a:r>
            <a:r>
              <a:rPr dirty="0" sz="1500" spc="-10">
                <a:latin typeface="Arial MT"/>
                <a:cs typeface="Arial MT"/>
              </a:rPr>
              <a:t>&gt;bind_param("ss", $nou_hash, $nom_usuari);</a:t>
            </a:r>
            <a:endParaRPr sz="1500">
              <a:latin typeface="Arial MT"/>
              <a:cs typeface="Arial MT"/>
            </a:endParaRPr>
          </a:p>
          <a:p>
            <a:pPr marL="680720">
              <a:lnSpc>
                <a:spcPct val="100000"/>
              </a:lnSpc>
              <a:spcBef>
                <a:spcPts val="270"/>
              </a:spcBef>
            </a:pPr>
            <a:r>
              <a:rPr dirty="0" sz="1500" spc="-20">
                <a:latin typeface="Arial MT"/>
                <a:cs typeface="Arial MT"/>
              </a:rPr>
              <a:t>$stmt-</a:t>
            </a:r>
            <a:r>
              <a:rPr dirty="0" sz="1500" spc="-10">
                <a:latin typeface="Arial MT"/>
                <a:cs typeface="Arial MT"/>
              </a:rPr>
              <a:t>&gt;execute();</a:t>
            </a:r>
            <a:endParaRPr sz="15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dirty="0" sz="1500" spc="-50">
                <a:latin typeface="Arial MT"/>
                <a:cs typeface="Arial MT"/>
              </a:rPr>
              <a:t>}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301230" cy="303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Objectius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la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sessió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Comprendre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conceptes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bàsics: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Què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l'autenticació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l'autorització,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diferencien.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perfils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organitzar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l'accés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recursos.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Aprendre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tècniques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bàsiques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seguretat: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Implementació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d'autenticació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senzill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Hashing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emmagatzemar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credencials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forma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segura.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>
                <a:latin typeface="Arial MT"/>
                <a:cs typeface="Arial MT"/>
              </a:rPr>
              <a:t>Reconèixer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bones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pràctiques: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Mètodes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protegir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aplicacions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atacs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comuns.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734934" cy="408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Conceptes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Autenticació: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Primer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confirma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diu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ser.</a:t>
            </a: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Procés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verificació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identitat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usuari.</a:t>
            </a:r>
            <a:endParaRPr sz="1500">
              <a:latin typeface="Arial MT"/>
              <a:cs typeface="Arial MT"/>
            </a:endParaRPr>
          </a:p>
          <a:p>
            <a:pPr lvl="2" marL="1384300" marR="305435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dirty="0" sz="1500" b="1">
                <a:latin typeface="Arial"/>
                <a:cs typeface="Arial"/>
              </a:rPr>
              <a:t>Exemple: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Introduir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d’inici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 </a:t>
            </a:r>
            <a:r>
              <a:rPr dirty="0" sz="1500">
                <a:latin typeface="Arial MT"/>
                <a:cs typeface="Arial MT"/>
              </a:rPr>
              <a:t>sessió,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verificar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codi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enviat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mòbil,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certificat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digital…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 b="1">
                <a:latin typeface="Arial"/>
                <a:cs typeface="Arial"/>
              </a:rPr>
              <a:t>Conseqüència: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l'autenticació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falla,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accedir.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MS PGothic"/>
              <a:buChar char="➢"/>
            </a:pP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Autorització:</a:t>
            </a:r>
            <a:endParaRPr sz="1500">
              <a:latin typeface="Arial MT"/>
              <a:cs typeface="Arial MT"/>
            </a:endParaRPr>
          </a:p>
          <a:p>
            <a:pPr lvl="1" marL="927100" marR="685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Procés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determina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té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permisos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recurs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realitzar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concreta.</a:t>
            </a:r>
            <a:endParaRPr sz="1500">
              <a:latin typeface="Arial MT"/>
              <a:cs typeface="Arial MT"/>
            </a:endParaRPr>
          </a:p>
          <a:p>
            <a:pPr lvl="2" marL="1384300" marR="5080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dirty="0" sz="1500" b="1">
                <a:latin typeface="Arial"/>
                <a:cs typeface="Arial"/>
              </a:rPr>
              <a:t>Exemple: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Només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admin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modificar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configuracions,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poden </a:t>
            </a:r>
            <a:r>
              <a:rPr dirty="0" sz="1500">
                <a:latin typeface="Arial MT"/>
                <a:cs typeface="Arial MT"/>
              </a:rPr>
              <a:t>accedir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perfil,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però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editar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configuració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global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sistema…</a:t>
            </a:r>
            <a:endParaRPr sz="1500">
              <a:latin typeface="Arial MT"/>
              <a:cs typeface="Arial MT"/>
            </a:endParaRPr>
          </a:p>
          <a:p>
            <a:pPr lvl="2" marL="1384300" marR="248285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dirty="0" sz="1500" b="1">
                <a:latin typeface="Arial"/>
                <a:cs typeface="Arial"/>
              </a:rPr>
              <a:t>Conseqüència: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l'autorització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falla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veu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missatge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d'error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del </a:t>
            </a:r>
            <a:r>
              <a:rPr dirty="0" sz="1500">
                <a:latin typeface="Arial MT"/>
                <a:cs typeface="Arial MT"/>
              </a:rPr>
              <a:t>tipus: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“No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permisos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accedir.”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882890" cy="329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Conceptes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Rols:</a:t>
            </a:r>
            <a:endParaRPr sz="1500">
              <a:latin typeface="Arial MT"/>
              <a:cs typeface="Arial MT"/>
            </a:endParaRPr>
          </a:p>
          <a:p>
            <a:pPr lvl="1" marL="927100" marR="21590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conjunt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permisos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defineixen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agrupar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funcions </a:t>
            </a:r>
            <a:r>
              <a:rPr dirty="0" sz="1500">
                <a:latin typeface="Arial MT"/>
                <a:cs typeface="Arial MT"/>
              </a:rPr>
              <a:t>similars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sistema.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buFont typeface="Arial MT"/>
              <a:buChar char="○"/>
              <a:tabLst>
                <a:tab pos="926465" algn="l"/>
              </a:tabLst>
            </a:pPr>
            <a:r>
              <a:rPr dirty="0" sz="1500" spc="-10" b="1">
                <a:latin typeface="Arial"/>
                <a:cs typeface="Arial"/>
              </a:rPr>
              <a:t>Exemples:</a:t>
            </a:r>
            <a:endParaRPr sz="1500">
              <a:latin typeface="Arial"/>
              <a:cs typeface="Arial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Admin: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d’usuaris,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sensibles,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modificar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configuracions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globals…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Editor: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Creació,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edició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contingut,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gestiona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configuracions.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Usuari: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Només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accés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perfil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personal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utilitzar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funcionalitats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bàsiques.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45"/>
              </a:spcBef>
              <a:buFont typeface="MS PGothic"/>
              <a:buChar char="➢"/>
            </a:pPr>
            <a:endParaRPr sz="1500">
              <a:latin typeface="Arial MT"/>
              <a:cs typeface="Arial MT"/>
            </a:endParaRPr>
          </a:p>
          <a:p>
            <a:pPr lvl="1" marL="927100" marR="52069" indent="-344170">
              <a:lnSpc>
                <a:spcPct val="114999"/>
              </a:lnSpc>
              <a:buFont typeface="Arial MT"/>
              <a:buChar char="○"/>
              <a:tabLst>
                <a:tab pos="927100" algn="l"/>
              </a:tabLst>
            </a:pPr>
            <a:r>
              <a:rPr dirty="0" sz="1500" b="1">
                <a:latin typeface="Arial"/>
                <a:cs typeface="Arial"/>
              </a:rPr>
              <a:t>Propòsit: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Simplificar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gestió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permisos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assignant-</a:t>
            </a:r>
            <a:r>
              <a:rPr dirty="0" sz="1500">
                <a:latin typeface="Arial MT"/>
                <a:cs typeface="Arial MT"/>
              </a:rPr>
              <a:t>los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grups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lloc </a:t>
            </a:r>
            <a:r>
              <a:rPr dirty="0" sz="1500">
                <a:latin typeface="Arial MT"/>
                <a:cs typeface="Arial MT"/>
              </a:rPr>
              <a:t>d'assignar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permisos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individualment.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7969250" cy="3823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latin typeface="Arial"/>
                <a:cs typeface="Arial"/>
              </a:rPr>
              <a:t>Conceptes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20" b="1">
                <a:latin typeface="Arial"/>
                <a:cs typeface="Arial"/>
              </a:rPr>
              <a:t>clau</a:t>
            </a:r>
            <a:endParaRPr sz="1500">
              <a:latin typeface="Arial"/>
              <a:cs typeface="Arial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Perfils:</a:t>
            </a:r>
            <a:endParaRPr sz="1500">
              <a:latin typeface="Arial MT"/>
              <a:cs typeface="Arial MT"/>
            </a:endParaRPr>
          </a:p>
          <a:p>
            <a:pPr lvl="1" marL="927100" marR="165735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personalitzada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associada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usuari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específic,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defineix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seves preferències,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configuracions,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historial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dins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sistema.</a:t>
            </a:r>
            <a:endParaRPr sz="1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926465" indent="-343535">
              <a:lnSpc>
                <a:spcPct val="100000"/>
              </a:lnSpc>
              <a:buFont typeface="Arial MT"/>
              <a:buChar char="○"/>
              <a:tabLst>
                <a:tab pos="926465" algn="l"/>
              </a:tabLst>
            </a:pPr>
            <a:r>
              <a:rPr dirty="0" sz="1500" spc="-10" b="1">
                <a:latin typeface="Arial"/>
                <a:cs typeface="Arial"/>
              </a:rPr>
              <a:t>Exemple:</a:t>
            </a:r>
            <a:endParaRPr sz="1500">
              <a:latin typeface="Arial"/>
              <a:cs typeface="Arial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>
                <a:latin typeface="Arial MT"/>
                <a:cs typeface="Arial MT"/>
              </a:rPr>
              <a:t>Configurar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l’idioma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preferit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tema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color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aplicació.</a:t>
            </a:r>
            <a:endParaRPr sz="1500">
              <a:latin typeface="Arial MT"/>
              <a:cs typeface="Arial MT"/>
            </a:endParaRPr>
          </a:p>
          <a:p>
            <a:pPr lvl="2" marL="1383665" indent="-418465">
              <a:lnSpc>
                <a:spcPct val="100000"/>
              </a:lnSpc>
              <a:spcBef>
                <a:spcPts val="270"/>
              </a:spcBef>
              <a:buFont typeface="MS PGothic"/>
              <a:buChar char="➢"/>
              <a:tabLst>
                <a:tab pos="1383665" algn="l"/>
              </a:tabLst>
            </a:pPr>
            <a:r>
              <a:rPr dirty="0" sz="1500" spc="-10">
                <a:latin typeface="Arial MT"/>
                <a:cs typeface="Arial MT"/>
              </a:rPr>
              <a:t>Veure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l’historial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comandes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botiga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línia.</a:t>
            </a:r>
            <a:endParaRPr sz="1500">
              <a:latin typeface="Arial MT"/>
              <a:cs typeface="Arial MT"/>
            </a:endParaRPr>
          </a:p>
          <a:p>
            <a:pPr lvl="2" marL="1384300" marR="491490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dirty="0" sz="1500">
                <a:latin typeface="Arial MT"/>
                <a:cs typeface="Arial MT"/>
              </a:rPr>
              <a:t>Desar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configuracions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personalitzades,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ara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notificacions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activades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o </a:t>
            </a:r>
            <a:r>
              <a:rPr dirty="0" sz="1500" spc="-10">
                <a:latin typeface="Arial MT"/>
                <a:cs typeface="Arial MT"/>
              </a:rPr>
              <a:t>desactivada.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Arial MT"/>
              <a:cs typeface="Arial MT"/>
            </a:endParaRPr>
          </a:p>
          <a:p>
            <a:pPr marL="926465" indent="-34353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dirty="0" sz="1500" spc="-10" b="1">
                <a:latin typeface="Arial"/>
                <a:cs typeface="Arial"/>
              </a:rPr>
              <a:t>Propòsit:</a:t>
            </a:r>
            <a:endParaRPr sz="1500">
              <a:latin typeface="Arial"/>
              <a:cs typeface="Arial"/>
            </a:endParaRPr>
          </a:p>
          <a:p>
            <a:pPr lvl="1" marL="1384300" marR="5080" indent="-419100">
              <a:lnSpc>
                <a:spcPct val="114999"/>
              </a:lnSpc>
              <a:buFont typeface="MS PGothic"/>
              <a:buChar char="➢"/>
              <a:tabLst>
                <a:tab pos="1384300" algn="l"/>
              </a:tabLst>
            </a:pPr>
            <a:r>
              <a:rPr dirty="0" sz="1500">
                <a:latin typeface="Arial MT"/>
                <a:cs typeface="Arial MT"/>
              </a:rPr>
              <a:t>Fer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sistema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sigui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personal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adaptat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necessitats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específiques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cada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usuari.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4832" y="2350000"/>
            <a:ext cx="4693920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Autenticació</a:t>
            </a:r>
            <a:r>
              <a:rPr dirty="0" spc="-65"/>
              <a:t> </a:t>
            </a:r>
            <a:r>
              <a:rPr dirty="0" spc="-10"/>
              <a:t>d’usuaris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Sistema</a:t>
            </a:r>
            <a:r>
              <a:rPr dirty="0" spc="-40"/>
              <a:t> </a:t>
            </a:r>
            <a:r>
              <a:rPr dirty="0" spc="-10"/>
              <a:t>d’autenticació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2250" algn="l"/>
              </a:tabLst>
            </a:pPr>
            <a:r>
              <a:rPr dirty="0"/>
              <a:t>Flux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15"/>
              <a:t> </a:t>
            </a:r>
            <a:r>
              <a:rPr dirty="0" spc="-10"/>
              <a:t>l'aplicació</a:t>
            </a: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Formulari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d'inici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sessió: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introdueix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seu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formulari.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Comprovació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credencials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valida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nom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d'usuari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existeix.</a:t>
            </a:r>
            <a:endParaRPr sz="1500">
              <a:latin typeface="Arial MT"/>
              <a:cs typeface="Arial MT"/>
            </a:endParaRPr>
          </a:p>
          <a:p>
            <a:pPr lvl="2" marL="927100" marR="407034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comprova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introduïda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coincideix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 (utilitzant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password_verify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contrasenyes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amb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hashing).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Establiment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:</a:t>
            </a:r>
            <a:endParaRPr sz="1500">
              <a:latin typeface="Arial MT"/>
              <a:cs typeface="Arial MT"/>
            </a:endParaRPr>
          </a:p>
          <a:p>
            <a:pPr lvl="2" marL="927100" marR="5080" indent="-344170">
              <a:lnSpc>
                <a:spcPct val="114999"/>
              </a:lnSpc>
              <a:buChar char="○"/>
              <a:tabLst>
                <a:tab pos="927100" algn="l"/>
              </a:tabLst>
            </a:pPr>
            <a:r>
              <a:rPr dirty="0" sz="1500">
                <a:latin typeface="Arial MT"/>
                <a:cs typeface="Arial MT"/>
              </a:rPr>
              <a:t>Si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credencials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són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correctes,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s'inicia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sessió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mantenir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l'estat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l'usuari autenticat.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guarden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sessió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utilitzar-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altres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pàgines.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Sistema</a:t>
            </a:r>
            <a:r>
              <a:rPr dirty="0" spc="-40"/>
              <a:t> </a:t>
            </a:r>
            <a:r>
              <a:rPr dirty="0" spc="-10"/>
              <a:t>d’autenticació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1900" y="968830"/>
            <a:ext cx="6747509" cy="2924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0" indent="-20955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22250" algn="l"/>
              </a:tabLst>
            </a:pPr>
            <a:r>
              <a:rPr dirty="0" sz="1500" b="1">
                <a:latin typeface="Arial"/>
                <a:cs typeface="Arial"/>
              </a:rPr>
              <a:t>Formulari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d’inici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4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sessió</a:t>
            </a:r>
            <a:r>
              <a:rPr dirty="0" sz="1500" spc="-4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(index.html)</a:t>
            </a:r>
            <a:endParaRPr sz="1500">
              <a:latin typeface="Arial"/>
              <a:cs typeface="Arial"/>
            </a:endParaRPr>
          </a:p>
          <a:p>
            <a:pPr marL="222250" indent="-209550">
              <a:lnSpc>
                <a:spcPct val="100000"/>
              </a:lnSpc>
              <a:spcBef>
                <a:spcPts val="1470"/>
              </a:spcBef>
              <a:buAutoNum type="arabicPeriod" startAt="2"/>
              <a:tabLst>
                <a:tab pos="222250" algn="l"/>
              </a:tabLst>
            </a:pPr>
            <a:r>
              <a:rPr dirty="0" sz="1500" spc="-10" b="1">
                <a:latin typeface="Arial"/>
                <a:cs typeface="Arial"/>
              </a:rPr>
              <a:t>Comprovació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les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credencials</a:t>
            </a:r>
            <a:r>
              <a:rPr dirty="0" sz="1500" spc="-25" b="1">
                <a:latin typeface="Arial"/>
                <a:cs typeface="Arial"/>
              </a:rPr>
              <a:t> </a:t>
            </a:r>
            <a:r>
              <a:rPr dirty="0" sz="1500" spc="-10" b="1">
                <a:latin typeface="Arial"/>
                <a:cs typeface="Arial"/>
              </a:rPr>
              <a:t>(login.php)</a:t>
            </a:r>
            <a:endParaRPr sz="1500">
              <a:latin typeface="Arial"/>
              <a:cs typeface="Arial"/>
            </a:endParaRPr>
          </a:p>
          <a:p>
            <a:pPr lvl="1" marL="469265" indent="-343535">
              <a:lnSpc>
                <a:spcPct val="100000"/>
              </a:lnSpc>
              <a:spcBef>
                <a:spcPts val="1470"/>
              </a:spcBef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Connexió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dades: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Font typeface="Arial"/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Connecta't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dades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obtenir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credencials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l'usuari.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Validació: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 spc="-10">
                <a:latin typeface="Arial MT"/>
                <a:cs typeface="Arial MT"/>
              </a:rPr>
              <a:t>Comprova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existeix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contrasenya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és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correcta.</a:t>
            </a:r>
            <a:endParaRPr sz="15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615"/>
              </a:spcBef>
              <a:buFont typeface="Arial MT"/>
              <a:buChar char="○"/>
            </a:pPr>
            <a:endParaRPr sz="1500">
              <a:latin typeface="Arial MT"/>
              <a:cs typeface="Arial MT"/>
            </a:endParaRPr>
          </a:p>
          <a:p>
            <a:pPr lvl="1"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 sz="1500" spc="-10">
                <a:latin typeface="Arial MT"/>
                <a:cs typeface="Arial MT"/>
              </a:rPr>
              <a:t>Establiment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sessió:</a:t>
            </a:r>
            <a:endParaRPr sz="1500">
              <a:latin typeface="Arial MT"/>
              <a:cs typeface="Arial MT"/>
            </a:endParaRPr>
          </a:p>
          <a:p>
            <a:pPr lvl="2" marL="926465" indent="-34353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dirty="0" sz="1500">
                <a:latin typeface="Arial MT"/>
                <a:cs typeface="Arial MT"/>
              </a:rPr>
              <a:t>Guarda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informació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l'usuari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autenticat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sessió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PHP.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Seguretat i autenticació</dc:title>
  <dcterms:created xsi:type="dcterms:W3CDTF">2025-01-18T18:31:51Z</dcterms:created>
  <dcterms:modified xsi:type="dcterms:W3CDTF">2025-01-18T18:31:51Z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2025-01-18T00:00:00Z</vt:filetime>
  </property>
</Properties>
</file>