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8795" y="892630"/>
            <a:ext cx="7615809" cy="69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54" y="890986"/>
            <a:ext cx="9745290" cy="704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6" y="2110249"/>
            <a:ext cx="9166860" cy="330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445895">
              <a:lnSpc>
                <a:spcPct val="100000"/>
              </a:lnSpc>
              <a:spcBef>
                <a:spcPts val="114"/>
              </a:spcBef>
            </a:pPr>
            <a:r>
              <a:rPr dirty="0" sz="4400" spc="-25"/>
              <a:t>Introducció</a:t>
            </a:r>
            <a:r>
              <a:rPr dirty="0" sz="4400" spc="-170"/>
              <a:t> </a:t>
            </a:r>
            <a:r>
              <a:rPr dirty="0" sz="4400" spc="135"/>
              <a:t>a</a:t>
            </a:r>
            <a:r>
              <a:rPr dirty="0" sz="4400" spc="-120"/>
              <a:t> </a:t>
            </a:r>
            <a:r>
              <a:rPr dirty="0" sz="4400" spc="50"/>
              <a:t>la</a:t>
            </a:r>
            <a:r>
              <a:rPr dirty="0" sz="4400" spc="-120"/>
              <a:t> </a:t>
            </a:r>
            <a:r>
              <a:rPr dirty="0" sz="4400"/>
              <a:t>sintaxi</a:t>
            </a:r>
            <a:r>
              <a:rPr dirty="0" sz="4400" spc="-15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7127875" cy="186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Apertura</a:t>
            </a:r>
            <a:r>
              <a:rPr dirty="0" sz="2350" spc="-5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i</a:t>
            </a:r>
            <a:r>
              <a:rPr dirty="0" sz="2350" spc="-8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tancament</a:t>
            </a:r>
            <a:r>
              <a:rPr dirty="0" sz="2350" spc="-5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8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codi</a:t>
            </a:r>
            <a:r>
              <a:rPr dirty="0" sz="2350" spc="-55" b="1">
                <a:latin typeface="Arial"/>
                <a:cs typeface="Arial"/>
              </a:rPr>
              <a:t> </a:t>
            </a:r>
            <a:r>
              <a:rPr dirty="0" sz="2350" spc="-25" b="1">
                <a:latin typeface="Arial"/>
                <a:cs typeface="Arial"/>
              </a:rPr>
              <a:t>PHP</a:t>
            </a:r>
            <a:endParaRPr sz="2350">
              <a:latin typeface="Arial"/>
              <a:cs typeface="Arial"/>
            </a:endParaRPr>
          </a:p>
          <a:p>
            <a:pPr marL="547370" indent="-37973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Tahoma"/>
              <a:buChar char="●"/>
              <a:tabLst>
                <a:tab pos="547370" algn="l"/>
              </a:tabLst>
            </a:pPr>
            <a:r>
              <a:rPr dirty="0" sz="1750" spc="60">
                <a:solidFill>
                  <a:srgbClr val="188038"/>
                </a:solidFill>
                <a:latin typeface="Calibri"/>
                <a:cs typeface="Calibri"/>
              </a:rPr>
              <a:t>&lt;?</a:t>
            </a:r>
            <a:r>
              <a:rPr dirty="0" sz="1750" spc="-225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88038"/>
                </a:solidFill>
                <a:latin typeface="Calibri"/>
                <a:cs typeface="Calibri"/>
              </a:rPr>
              <a:t>php</a:t>
            </a:r>
            <a:r>
              <a:rPr dirty="0" sz="1750" spc="20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88038"/>
                </a:solidFill>
                <a:latin typeface="Calibri"/>
                <a:cs typeface="Calibri"/>
              </a:rPr>
              <a:t>...</a:t>
            </a:r>
            <a:r>
              <a:rPr dirty="0" sz="1750" spc="135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188038"/>
                </a:solidFill>
                <a:latin typeface="Calibri"/>
                <a:cs typeface="Calibri"/>
              </a:rPr>
              <a:t>?</a:t>
            </a:r>
            <a:r>
              <a:rPr dirty="0" sz="1750" spc="-235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88038"/>
                </a:solidFill>
                <a:latin typeface="Calibri"/>
                <a:cs typeface="Calibri"/>
              </a:rPr>
              <a:t>&gt;</a:t>
            </a:r>
            <a:r>
              <a:rPr dirty="0" sz="1750" spc="285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750" spc="65">
                <a:latin typeface="Tahoma"/>
                <a:cs typeface="Tahoma"/>
              </a:rPr>
              <a:t>és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la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forma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més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comuna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per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iniciar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tancar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codi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 spc="80">
                <a:latin typeface="Tahoma"/>
                <a:cs typeface="Tahoma"/>
              </a:rPr>
              <a:t>PHP.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350" b="1">
                <a:latin typeface="Arial"/>
                <a:cs typeface="Arial"/>
              </a:rPr>
              <a:t>Delimitació</a:t>
            </a:r>
            <a:r>
              <a:rPr dirty="0" sz="2350" spc="-10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85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sentències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 spc="95">
                <a:latin typeface="Tahoma"/>
                <a:cs typeface="Tahoma"/>
              </a:rPr>
              <a:t>Us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 spc="-130">
                <a:latin typeface="Tahoma"/>
                <a:cs typeface="Tahoma"/>
              </a:rPr>
              <a:t>;</a:t>
            </a:r>
            <a:r>
              <a:rPr dirty="0" sz="1750" spc="-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per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delimitar </a:t>
            </a:r>
            <a:r>
              <a:rPr dirty="0" sz="1750">
                <a:latin typeface="Tahoma"/>
                <a:cs typeface="Tahoma"/>
              </a:rPr>
              <a:t>les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sentències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6" y="4069080"/>
            <a:ext cx="7792212" cy="2626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dirty="0" sz="4400"/>
              <a:t>Àmbit</a:t>
            </a:r>
            <a:r>
              <a:rPr dirty="0" sz="4400" spc="-130"/>
              <a:t> </a:t>
            </a:r>
            <a:r>
              <a:rPr dirty="0" sz="4400" spc="50"/>
              <a:t>de</a:t>
            </a:r>
            <a:r>
              <a:rPr dirty="0" sz="4400" spc="-120"/>
              <a:t> </a:t>
            </a:r>
            <a:r>
              <a:rPr dirty="0" sz="4400" spc="114"/>
              <a:t>les</a:t>
            </a:r>
            <a:r>
              <a:rPr dirty="0" sz="4400" spc="-135"/>
              <a:t> </a:t>
            </a:r>
            <a:r>
              <a:rPr dirty="0" sz="4400" spc="50"/>
              <a:t>variables</a:t>
            </a:r>
            <a:r>
              <a:rPr dirty="0" sz="4400" spc="-135"/>
              <a:t> </a:t>
            </a:r>
            <a:r>
              <a:rPr dirty="0" sz="4400" spc="75"/>
              <a:t>en</a:t>
            </a:r>
            <a:r>
              <a:rPr dirty="0" sz="4400" spc="-17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363537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Exemple</a:t>
            </a:r>
            <a:r>
              <a:rPr dirty="0" sz="2350" spc="-114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variable</a:t>
            </a:r>
            <a:r>
              <a:rPr dirty="0" sz="2350" spc="-11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estàtica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31364"/>
            <a:ext cx="10340755" cy="3919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711200">
              <a:lnSpc>
                <a:spcPct val="100000"/>
              </a:lnSpc>
              <a:spcBef>
                <a:spcPts val="114"/>
              </a:spcBef>
            </a:pPr>
            <a:r>
              <a:rPr dirty="0" sz="4400" spc="90"/>
              <a:t>Declaracions</a:t>
            </a:r>
            <a:r>
              <a:rPr dirty="0" sz="4400" spc="-165"/>
              <a:t> </a:t>
            </a:r>
            <a:r>
              <a:rPr dirty="0" sz="4400" spc="45"/>
              <a:t>d’impressió</a:t>
            </a:r>
            <a:r>
              <a:rPr dirty="0" sz="4400" spc="-145"/>
              <a:t> </a:t>
            </a:r>
            <a:r>
              <a:rPr dirty="0" sz="4400" spc="75"/>
              <a:t>en</a:t>
            </a:r>
            <a:r>
              <a:rPr dirty="0" sz="4400" spc="-145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2258" y="1915200"/>
            <a:ext cx="8976360" cy="3607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 b="1">
                <a:latin typeface="Arial"/>
                <a:cs typeface="Arial"/>
              </a:rPr>
              <a:t>echo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 spc="65">
                <a:latin typeface="Tahoma"/>
                <a:cs typeface="Tahoma"/>
              </a:rPr>
              <a:t>La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forma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més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bàsica i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ràpida </a:t>
            </a:r>
            <a:r>
              <a:rPr dirty="0" sz="1750" spc="-10">
                <a:latin typeface="Tahoma"/>
                <a:cs typeface="Tahoma"/>
              </a:rPr>
              <a:t>d’imprimir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 spc="-30">
                <a:latin typeface="Tahoma"/>
                <a:cs typeface="Tahoma"/>
              </a:rPr>
              <a:t>text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en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 spc="80">
                <a:latin typeface="Tahoma"/>
                <a:cs typeface="Tahoma"/>
              </a:rPr>
              <a:t>PHP.</a:t>
            </a:r>
            <a:endParaRPr sz="1750">
              <a:latin typeface="Tahoma"/>
              <a:cs typeface="Tahoma"/>
            </a:endParaRPr>
          </a:p>
          <a:p>
            <a:pPr lvl="1" marL="1083310" indent="-380365">
              <a:lnSpc>
                <a:spcPct val="100000"/>
              </a:lnSpc>
              <a:spcBef>
                <a:spcPts val="320"/>
              </a:spcBef>
              <a:buChar char="○"/>
              <a:tabLst>
                <a:tab pos="1083310" algn="l"/>
              </a:tabLst>
            </a:pPr>
            <a:r>
              <a:rPr dirty="0" sz="1750">
                <a:latin typeface="Tahoma"/>
                <a:cs typeface="Tahoma"/>
              </a:rPr>
              <a:t>Exemple: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echo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"Benvingut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5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PHP!";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350" spc="-10" b="1">
                <a:latin typeface="Arial"/>
                <a:cs typeface="Arial"/>
              </a:rPr>
              <a:t>print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10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Similar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echo però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amb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lleugeres</a:t>
            </a:r>
            <a:r>
              <a:rPr dirty="0" sz="1750" spc="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diferències</a:t>
            </a:r>
            <a:r>
              <a:rPr dirty="0" sz="1750" spc="50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(retorna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valor)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350" spc="-10" b="1">
                <a:latin typeface="Arial"/>
                <a:cs typeface="Arial"/>
              </a:rPr>
              <a:t>Diferències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entre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echo</a:t>
            </a:r>
            <a:r>
              <a:rPr dirty="0" sz="2350" spc="-4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i</a:t>
            </a:r>
            <a:r>
              <a:rPr dirty="0" sz="2350" spc="-7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print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10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echo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 spc="65">
                <a:latin typeface="Tahoma"/>
                <a:cs typeface="Tahoma"/>
              </a:rPr>
              <a:t>és</a:t>
            </a:r>
            <a:r>
              <a:rPr dirty="0" sz="1750" spc="-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una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mica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més</a:t>
            </a:r>
            <a:r>
              <a:rPr dirty="0" sz="1750" spc="-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ràpid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-5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permet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múltiples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arguments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(ex.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echo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"Hola",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 spc="-90">
                <a:latin typeface="Tahoma"/>
                <a:cs typeface="Tahoma"/>
              </a:rPr>
              <a:t>"</a:t>
            </a:r>
            <a:r>
              <a:rPr dirty="0" sz="1750" spc="-5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món!";).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 spc="-30">
                <a:latin typeface="Tahoma"/>
                <a:cs typeface="Tahoma"/>
              </a:rPr>
              <a:t>print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sempre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retorna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valor,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però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només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accepta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argument.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7741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0"/>
              </a:spcBef>
            </a:pPr>
            <a:r>
              <a:rPr dirty="0" spc="220"/>
              <a:t>Cas</a:t>
            </a:r>
            <a:r>
              <a:rPr dirty="0" spc="-45"/>
              <a:t> </a:t>
            </a:r>
            <a:r>
              <a:rPr dirty="0"/>
              <a:t>pràctic</a:t>
            </a:r>
            <a:r>
              <a:rPr dirty="0" spc="-45"/>
              <a:t> </a:t>
            </a:r>
            <a:r>
              <a:rPr dirty="0" spc="50"/>
              <a:t>1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60"/>
              <a:t>Declaració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variables</a:t>
            </a:r>
            <a:r>
              <a:rPr dirty="0" spc="-45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/>
              <a:t>tipus</a:t>
            </a:r>
            <a:r>
              <a:rPr dirty="0" spc="-45"/>
              <a:t> </a:t>
            </a:r>
            <a:r>
              <a:rPr dirty="0" spc="60"/>
              <a:t>de</a:t>
            </a:r>
            <a:r>
              <a:rPr dirty="0" spc="-25"/>
              <a:t> </a:t>
            </a:r>
            <a:r>
              <a:rPr dirty="0" spc="65"/>
              <a:t>dades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Objectiu:</a:t>
            </a:r>
          </a:p>
          <a:p>
            <a:pPr marL="12700" marR="201295">
              <a:lnSpc>
                <a:spcPct val="114500"/>
              </a:lnSpc>
              <a:spcBef>
                <a:spcPts val="1390"/>
              </a:spcBef>
            </a:pPr>
            <a:r>
              <a:rPr dirty="0" b="0">
                <a:latin typeface="Tahoma"/>
                <a:cs typeface="Tahoma"/>
              </a:rPr>
              <a:t>Declarar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variables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diferents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fer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servir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var_dump()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per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veure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el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de </a:t>
            </a:r>
            <a:r>
              <a:rPr dirty="0" b="0">
                <a:latin typeface="Tahoma"/>
                <a:cs typeface="Tahoma"/>
              </a:rPr>
              <a:t>cada</a:t>
            </a:r>
            <a:r>
              <a:rPr dirty="0" spc="9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variable.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pc="-10"/>
              <a:t>Instruccions:</a:t>
            </a:r>
          </a:p>
          <a:p>
            <a:pPr marL="546100" marR="31750" indent="-392430">
              <a:lnSpc>
                <a:spcPct val="114500"/>
              </a:lnSpc>
              <a:spcBef>
                <a:spcPts val="1390"/>
              </a:spcBef>
              <a:buChar char="●"/>
              <a:tabLst>
                <a:tab pos="547370" algn="l"/>
              </a:tabLst>
            </a:pPr>
            <a:r>
              <a:rPr dirty="0" b="0">
                <a:latin typeface="Tahoma"/>
                <a:cs typeface="Tahoma"/>
              </a:rPr>
              <a:t>Declara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una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variable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20" b="0">
                <a:latin typeface="Tahoma"/>
                <a:cs typeface="Tahoma"/>
              </a:rPr>
              <a:t>string,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una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20" b="0">
                <a:latin typeface="Tahoma"/>
                <a:cs typeface="Tahoma"/>
              </a:rPr>
              <a:t>integer,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una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30" b="0">
                <a:latin typeface="Tahoma"/>
                <a:cs typeface="Tahoma"/>
              </a:rPr>
              <a:t>float,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una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boolean,</a:t>
            </a:r>
            <a:r>
              <a:rPr dirty="0" spc="-2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un </a:t>
            </a:r>
            <a:r>
              <a:rPr dirty="0" spc="-25" b="0">
                <a:latin typeface="Tahoma"/>
                <a:cs typeface="Tahoma"/>
              </a:rPr>
              <a:t>	</a:t>
            </a:r>
            <a:r>
              <a:rPr dirty="0" spc="-10" b="0">
                <a:latin typeface="Tahoma"/>
                <a:cs typeface="Tahoma"/>
              </a:rPr>
              <a:t>array.</a:t>
            </a:r>
          </a:p>
          <a:p>
            <a:pPr marL="546100" marR="5080" indent="-392430">
              <a:lnSpc>
                <a:spcPct val="114500"/>
              </a:lnSpc>
              <a:buChar char="●"/>
              <a:tabLst>
                <a:tab pos="547370" algn="l"/>
              </a:tabLst>
            </a:pPr>
            <a:r>
              <a:rPr dirty="0" b="0">
                <a:latin typeface="Tahoma"/>
                <a:cs typeface="Tahoma"/>
              </a:rPr>
              <a:t>Utilitza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echo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per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-30" b="0">
                <a:latin typeface="Tahoma"/>
                <a:cs typeface="Tahoma"/>
              </a:rPr>
              <a:t>imprimir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cada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variable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var_dump()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per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veure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el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valor </a:t>
            </a:r>
            <a:r>
              <a:rPr dirty="0" spc="-10" b="0">
                <a:latin typeface="Tahoma"/>
                <a:cs typeface="Tahoma"/>
              </a:rPr>
              <a:t>	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cadascuna.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7741" rIns="0" bIns="0" rtlCol="0" vert="horz">
            <a:spAutoFit/>
          </a:bodyPr>
          <a:lstStyle/>
          <a:p>
            <a:pPr marL="912494">
              <a:lnSpc>
                <a:spcPct val="100000"/>
              </a:lnSpc>
              <a:spcBef>
                <a:spcPts val="130"/>
              </a:spcBef>
            </a:pPr>
            <a:r>
              <a:rPr dirty="0" spc="220"/>
              <a:t>Cas</a:t>
            </a:r>
            <a:r>
              <a:rPr dirty="0" spc="-55"/>
              <a:t> </a:t>
            </a:r>
            <a:r>
              <a:rPr dirty="0"/>
              <a:t>pràctic</a:t>
            </a:r>
            <a:r>
              <a:rPr dirty="0" spc="-55"/>
              <a:t> </a:t>
            </a:r>
            <a:r>
              <a:rPr dirty="0" spc="50"/>
              <a:t>2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spc="70"/>
              <a:t>Conversió</a:t>
            </a:r>
            <a:r>
              <a:rPr dirty="0" spc="-75"/>
              <a:t> </a:t>
            </a:r>
            <a:r>
              <a:rPr dirty="0" spc="60"/>
              <a:t>de</a:t>
            </a:r>
            <a:r>
              <a:rPr dirty="0" spc="-40"/>
              <a:t> </a:t>
            </a:r>
            <a:r>
              <a:rPr dirty="0"/>
              <a:t>Tipus</a:t>
            </a:r>
            <a:r>
              <a:rPr dirty="0" spc="-55"/>
              <a:t> </a:t>
            </a:r>
            <a:r>
              <a:rPr dirty="0" spc="60"/>
              <a:t>de</a:t>
            </a:r>
            <a:r>
              <a:rPr dirty="0" spc="-35"/>
              <a:t> </a:t>
            </a:r>
            <a:r>
              <a:rPr dirty="0" spc="90"/>
              <a:t>Dades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Objectiu:</a:t>
            </a: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b="0">
                <a:latin typeface="Tahoma"/>
                <a:cs typeface="Tahoma"/>
              </a:rPr>
              <a:t>Experimentar amb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la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conversió de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1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dades</a:t>
            </a:r>
            <a:r>
              <a:rPr dirty="0" spc="-15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a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145" b="0">
                <a:latin typeface="Tahoma"/>
                <a:cs typeface="Tahoma"/>
              </a:rPr>
              <a:t>PHP</a:t>
            </a: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pc="-10"/>
              <a:t>Instruccions:</a:t>
            </a:r>
          </a:p>
          <a:p>
            <a:pPr marL="546100" marR="5080" indent="-392430">
              <a:lnSpc>
                <a:spcPct val="113999"/>
              </a:lnSpc>
              <a:spcBef>
                <a:spcPts val="1420"/>
              </a:spcBef>
              <a:buChar char="●"/>
              <a:tabLst>
                <a:tab pos="547370" algn="l"/>
              </a:tabLst>
            </a:pPr>
            <a:r>
              <a:rPr dirty="0" b="0">
                <a:latin typeface="Tahoma"/>
                <a:cs typeface="Tahoma"/>
              </a:rPr>
              <a:t>Declara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una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variable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tipus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20" b="0">
                <a:latin typeface="Tahoma"/>
                <a:cs typeface="Tahoma"/>
              </a:rPr>
              <a:t>string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amb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un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número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65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converteix-</a:t>
            </a:r>
            <a:r>
              <a:rPr dirty="0" b="0">
                <a:latin typeface="Tahoma"/>
                <a:cs typeface="Tahoma"/>
              </a:rPr>
              <a:t>la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a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integer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50" b="0">
                <a:latin typeface="Tahoma"/>
                <a:cs typeface="Tahoma"/>
              </a:rPr>
              <a:t>i </a:t>
            </a:r>
            <a:r>
              <a:rPr dirty="0" spc="-50" b="0">
                <a:latin typeface="Tahoma"/>
                <a:cs typeface="Tahoma"/>
              </a:rPr>
              <a:t>	</a:t>
            </a:r>
            <a:r>
              <a:rPr dirty="0" b="0">
                <a:latin typeface="Tahoma"/>
                <a:cs typeface="Tahoma"/>
              </a:rPr>
              <a:t>després</a:t>
            </a:r>
            <a:r>
              <a:rPr dirty="0" spc="65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a</a:t>
            </a:r>
            <a:r>
              <a:rPr dirty="0" spc="3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float.</a:t>
            </a:r>
          </a:p>
          <a:p>
            <a:pPr marL="546100" indent="-391795">
              <a:lnSpc>
                <a:spcPct val="100000"/>
              </a:lnSpc>
              <a:spcBef>
                <a:spcPts val="345"/>
              </a:spcBef>
              <a:buChar char="●"/>
              <a:tabLst>
                <a:tab pos="546100" algn="l"/>
              </a:tabLst>
            </a:pPr>
            <a:r>
              <a:rPr dirty="0" b="0">
                <a:latin typeface="Tahoma"/>
                <a:cs typeface="Tahoma"/>
              </a:rPr>
              <a:t>Utilitza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var_dump()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per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mostrar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els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resultats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cada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conversió.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7741" rIns="0" bIns="0" rtlCol="0" vert="horz">
            <a:spAutoFit/>
          </a:bodyPr>
          <a:lstStyle/>
          <a:p>
            <a:pPr marL="1453515">
              <a:lnSpc>
                <a:spcPct val="100000"/>
              </a:lnSpc>
              <a:spcBef>
                <a:spcPts val="130"/>
              </a:spcBef>
            </a:pPr>
            <a:r>
              <a:rPr dirty="0" spc="220"/>
              <a:t>Cas</a:t>
            </a:r>
            <a:r>
              <a:rPr dirty="0" spc="-50"/>
              <a:t> </a:t>
            </a:r>
            <a:r>
              <a:rPr dirty="0"/>
              <a:t>pràctic</a:t>
            </a:r>
            <a:r>
              <a:rPr dirty="0" spc="-45"/>
              <a:t> </a:t>
            </a:r>
            <a:r>
              <a:rPr dirty="0" spc="50"/>
              <a:t>3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/>
              <a:t>Àmbits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80"/>
              <a:t>les</a:t>
            </a:r>
            <a:r>
              <a:rPr dirty="0" spc="-45"/>
              <a:t> </a:t>
            </a:r>
            <a:r>
              <a:rPr dirty="0" spc="5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2206" y="2110249"/>
            <a:ext cx="8656320" cy="33039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Arial"/>
                <a:cs typeface="Arial"/>
              </a:rPr>
              <a:t>Objectiu: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2000">
                <a:latin typeface="Tahoma"/>
                <a:cs typeface="Tahoma"/>
              </a:rPr>
              <a:t>Comprendre</a:t>
            </a:r>
            <a:r>
              <a:rPr dirty="0" sz="2000" spc="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l'àmbit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les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variables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globals,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locals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 </a:t>
            </a:r>
            <a:r>
              <a:rPr dirty="0" sz="2000" spc="-10">
                <a:latin typeface="Tahoma"/>
                <a:cs typeface="Tahoma"/>
              </a:rPr>
              <a:t>estàtiques.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000" spc="-10" b="1">
                <a:latin typeface="Arial"/>
                <a:cs typeface="Arial"/>
              </a:rPr>
              <a:t>Instruccions:</a:t>
            </a:r>
            <a:endParaRPr sz="2000">
              <a:latin typeface="Arial"/>
              <a:cs typeface="Arial"/>
            </a:endParaRPr>
          </a:p>
          <a:p>
            <a:pPr marL="546100" indent="-391795">
              <a:lnSpc>
                <a:spcPct val="100000"/>
              </a:lnSpc>
              <a:spcBef>
                <a:spcPts val="1755"/>
              </a:spcBef>
              <a:buChar char="●"/>
              <a:tabLst>
                <a:tab pos="546100" algn="l"/>
              </a:tabLst>
            </a:pPr>
            <a:r>
              <a:rPr dirty="0" sz="2000">
                <a:latin typeface="Tahoma"/>
                <a:cs typeface="Tahoma"/>
              </a:rPr>
              <a:t>Declara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variable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global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fora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d'una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funció.</a:t>
            </a:r>
            <a:endParaRPr sz="2000">
              <a:latin typeface="Tahoma"/>
              <a:cs typeface="Tahoma"/>
            </a:endParaRPr>
          </a:p>
          <a:p>
            <a:pPr marL="546100" marR="32384" indent="-392430">
              <a:lnSpc>
                <a:spcPts val="2750"/>
              </a:lnSpc>
              <a:spcBef>
                <a:spcPts val="135"/>
              </a:spcBef>
              <a:buChar char="●"/>
              <a:tabLst>
                <a:tab pos="547370" algn="l"/>
              </a:tabLst>
            </a:pPr>
            <a:r>
              <a:rPr dirty="0" sz="2000">
                <a:latin typeface="Tahoma"/>
                <a:cs typeface="Tahoma"/>
              </a:rPr>
              <a:t>Declara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funció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que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accedeixi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aquesta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variable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global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fent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servir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la </a:t>
            </a:r>
            <a:r>
              <a:rPr dirty="0" sz="2000" spc="-25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paraula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global.</a:t>
            </a:r>
            <a:endParaRPr sz="2000">
              <a:latin typeface="Tahoma"/>
              <a:cs typeface="Tahoma"/>
            </a:endParaRPr>
          </a:p>
          <a:p>
            <a:pPr marL="546100" indent="-391795">
              <a:lnSpc>
                <a:spcPct val="100000"/>
              </a:lnSpc>
              <a:spcBef>
                <a:spcPts val="195"/>
              </a:spcBef>
              <a:buChar char="●"/>
              <a:tabLst>
                <a:tab pos="546100" algn="l"/>
              </a:tabLst>
            </a:pPr>
            <a:r>
              <a:rPr dirty="0" sz="2000">
                <a:latin typeface="Tahoma"/>
                <a:cs typeface="Tahoma"/>
              </a:rPr>
              <a:t>Afegeix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variable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static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dins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funció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que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augmenti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el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seu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valor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cada</a:t>
            </a:r>
            <a:endParaRPr sz="200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  <a:spcBef>
                <a:spcPts val="350"/>
              </a:spcBef>
            </a:pPr>
            <a:r>
              <a:rPr dirty="0" sz="2000">
                <a:latin typeface="Tahoma"/>
                <a:cs typeface="Tahoma"/>
              </a:rPr>
              <a:t>vegada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que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funció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és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cridada.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445895">
              <a:lnSpc>
                <a:spcPct val="100000"/>
              </a:lnSpc>
              <a:spcBef>
                <a:spcPts val="114"/>
              </a:spcBef>
            </a:pPr>
            <a:r>
              <a:rPr dirty="0" sz="4400" spc="-25"/>
              <a:t>Introducció</a:t>
            </a:r>
            <a:r>
              <a:rPr dirty="0" sz="4400" spc="-170"/>
              <a:t> </a:t>
            </a:r>
            <a:r>
              <a:rPr dirty="0" sz="4400" spc="135"/>
              <a:t>a</a:t>
            </a:r>
            <a:r>
              <a:rPr dirty="0" sz="4400" spc="-120"/>
              <a:t> </a:t>
            </a:r>
            <a:r>
              <a:rPr dirty="0" sz="4400" spc="50"/>
              <a:t>la</a:t>
            </a:r>
            <a:r>
              <a:rPr dirty="0" sz="4400" spc="-120"/>
              <a:t> </a:t>
            </a:r>
            <a:r>
              <a:rPr dirty="0" sz="4400"/>
              <a:t>sintaxi</a:t>
            </a:r>
            <a:r>
              <a:rPr dirty="0" sz="4400" spc="-15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3634740" cy="1458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 b="1">
                <a:latin typeface="Arial"/>
                <a:cs typeface="Arial"/>
              </a:rPr>
              <a:t>Comentaris</a:t>
            </a:r>
            <a:r>
              <a:rPr dirty="0" sz="2350" spc="-6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en</a:t>
            </a:r>
            <a:r>
              <a:rPr dirty="0" sz="2350" spc="-40" b="1">
                <a:latin typeface="Arial"/>
                <a:cs typeface="Arial"/>
              </a:rPr>
              <a:t> </a:t>
            </a:r>
            <a:r>
              <a:rPr dirty="0" sz="2350" spc="-25" b="1">
                <a:latin typeface="Arial"/>
                <a:cs typeface="Arial"/>
              </a:rPr>
              <a:t>PHP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Tipus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2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comentaris:</a:t>
            </a:r>
            <a:endParaRPr sz="1750">
              <a:latin typeface="Tahoma"/>
              <a:cs typeface="Tahoma"/>
            </a:endParaRPr>
          </a:p>
          <a:p>
            <a:pPr lvl="1" marL="1083310" indent="-380365">
              <a:lnSpc>
                <a:spcPct val="100000"/>
              </a:lnSpc>
              <a:spcBef>
                <a:spcPts val="320"/>
              </a:spcBef>
              <a:buChar char="○"/>
              <a:tabLst>
                <a:tab pos="1083310" algn="l"/>
              </a:tabLst>
            </a:pPr>
            <a:r>
              <a:rPr dirty="0" sz="1750">
                <a:latin typeface="Tahoma"/>
                <a:cs typeface="Tahoma"/>
              </a:rPr>
              <a:t>Comentari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línia: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 spc="-185">
                <a:latin typeface="Tahoma"/>
                <a:cs typeface="Tahoma"/>
              </a:rPr>
              <a:t>//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o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 spc="-360">
                <a:latin typeface="Tahoma"/>
                <a:cs typeface="Tahoma"/>
              </a:rPr>
              <a:t>#</a:t>
            </a:r>
            <a:endParaRPr sz="1750">
              <a:latin typeface="Tahoma"/>
              <a:cs typeface="Tahoma"/>
            </a:endParaRPr>
          </a:p>
          <a:p>
            <a:pPr lvl="1" marL="1083310" indent="-380365">
              <a:lnSpc>
                <a:spcPct val="100000"/>
              </a:lnSpc>
              <a:spcBef>
                <a:spcPts val="325"/>
              </a:spcBef>
              <a:buChar char="○"/>
              <a:tabLst>
                <a:tab pos="1083310" algn="l"/>
              </a:tabLst>
            </a:pPr>
            <a:r>
              <a:rPr dirty="0" sz="1750">
                <a:latin typeface="Tahoma"/>
                <a:cs typeface="Tahoma"/>
              </a:rPr>
              <a:t>Comentari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bloc: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-229">
                <a:latin typeface="Tahoma"/>
                <a:cs typeface="Tahoma"/>
              </a:rPr>
              <a:t>/*</a:t>
            </a:r>
            <a:r>
              <a:rPr dirty="0" sz="1750" spc="-55">
                <a:latin typeface="Tahoma"/>
                <a:cs typeface="Tahoma"/>
              </a:rPr>
              <a:t> </a:t>
            </a:r>
            <a:r>
              <a:rPr dirty="0" sz="1750" spc="-45">
                <a:latin typeface="Tahoma"/>
                <a:cs typeface="Tahoma"/>
              </a:rPr>
              <a:t>...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 spc="-140">
                <a:latin typeface="Tahoma"/>
                <a:cs typeface="Tahoma"/>
              </a:rPr>
              <a:t>*/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3852672"/>
            <a:ext cx="8188451" cy="2112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658745">
              <a:lnSpc>
                <a:spcPct val="100000"/>
              </a:lnSpc>
              <a:spcBef>
                <a:spcPts val="114"/>
              </a:spcBef>
            </a:pPr>
            <a:r>
              <a:rPr dirty="0" sz="4400" spc="85"/>
              <a:t>Variables</a:t>
            </a:r>
            <a:r>
              <a:rPr dirty="0" sz="4400" spc="-130"/>
              <a:t> </a:t>
            </a:r>
            <a:r>
              <a:rPr dirty="0" sz="4400" spc="75"/>
              <a:t>en</a:t>
            </a:r>
            <a:r>
              <a:rPr dirty="0" sz="4400" spc="-16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2258" y="1915200"/>
            <a:ext cx="8502015" cy="292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Definició</a:t>
            </a:r>
            <a:r>
              <a:rPr dirty="0" sz="2350" spc="-7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i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sintaxis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Totes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les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variables</a:t>
            </a:r>
            <a:r>
              <a:rPr dirty="0" sz="1750" spc="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en </a:t>
            </a:r>
            <a:r>
              <a:rPr dirty="0" sz="1750" spc="150">
                <a:latin typeface="Tahoma"/>
                <a:cs typeface="Tahoma"/>
              </a:rPr>
              <a:t>PHP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comencen</a:t>
            </a:r>
            <a:r>
              <a:rPr dirty="0" sz="1750" spc="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amb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$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seguit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del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nom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la </a:t>
            </a:r>
            <a:r>
              <a:rPr dirty="0" sz="1750" spc="-10">
                <a:latin typeface="Tahoma"/>
                <a:cs typeface="Tahoma"/>
              </a:rPr>
              <a:t>variable.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Exemple</a:t>
            </a:r>
            <a:r>
              <a:rPr dirty="0" sz="1750" spc="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declaració:</a:t>
            </a:r>
            <a:r>
              <a:rPr dirty="0" sz="1750" spc="6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$nom</a:t>
            </a:r>
            <a:r>
              <a:rPr dirty="0" sz="1750" spc="30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"Anna";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50" b="1">
                <a:latin typeface="Arial"/>
                <a:cs typeface="Arial"/>
              </a:rPr>
              <a:t>Regles</a:t>
            </a:r>
            <a:r>
              <a:rPr dirty="0" sz="2350" spc="-7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5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noms</a:t>
            </a:r>
            <a:r>
              <a:rPr dirty="0" sz="2350" spc="-7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5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variables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No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poden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començar</a:t>
            </a:r>
            <a:r>
              <a:rPr dirty="0" sz="1750" spc="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amb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número.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No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poden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contenir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espais.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 spc="50">
                <a:latin typeface="Tahoma"/>
                <a:cs typeface="Tahoma"/>
              </a:rPr>
              <a:t>Són </a:t>
            </a:r>
            <a:r>
              <a:rPr dirty="0" sz="1750">
                <a:latin typeface="Tahoma"/>
                <a:cs typeface="Tahoma"/>
              </a:rPr>
              <a:t>sensibles</a:t>
            </a:r>
            <a:r>
              <a:rPr dirty="0" sz="1750" spc="90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majúscules</a:t>
            </a:r>
            <a:r>
              <a:rPr dirty="0" sz="1750" spc="6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minúscules</a:t>
            </a:r>
            <a:r>
              <a:rPr dirty="0" sz="1750" spc="9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($nom</a:t>
            </a:r>
            <a:r>
              <a:rPr dirty="0" sz="1750" spc="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$Nom</a:t>
            </a:r>
            <a:r>
              <a:rPr dirty="0" sz="1750" spc="6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són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variables</a:t>
            </a:r>
            <a:r>
              <a:rPr dirty="0" sz="1750" spc="6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diferents).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660650">
              <a:lnSpc>
                <a:spcPct val="100000"/>
              </a:lnSpc>
              <a:spcBef>
                <a:spcPts val="114"/>
              </a:spcBef>
            </a:pPr>
            <a:r>
              <a:rPr dirty="0" sz="4400" spc="85"/>
              <a:t>Variables</a:t>
            </a:r>
            <a:r>
              <a:rPr dirty="0" sz="4400" spc="-130"/>
              <a:t> </a:t>
            </a:r>
            <a:r>
              <a:rPr dirty="0" sz="4400" spc="75"/>
              <a:t>en</a:t>
            </a:r>
            <a:r>
              <a:rPr dirty="0" sz="4400" spc="-16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8484870" cy="1150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Assignació</a:t>
            </a:r>
            <a:r>
              <a:rPr dirty="0" sz="2350" spc="-8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9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valors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Explicació</a:t>
            </a:r>
            <a:r>
              <a:rPr dirty="0" sz="1750" spc="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com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 spc="150">
                <a:latin typeface="Tahoma"/>
                <a:cs typeface="Tahoma"/>
              </a:rPr>
              <a:t>PHP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 spc="75">
                <a:latin typeface="Tahoma"/>
                <a:cs typeface="Tahoma"/>
              </a:rPr>
              <a:t>és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tipus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dinàmic</a:t>
            </a:r>
            <a:r>
              <a:rPr dirty="0" sz="1750" spc="2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(no</a:t>
            </a:r>
            <a:r>
              <a:rPr dirty="0" sz="1750">
                <a:latin typeface="Tahoma"/>
                <a:cs typeface="Tahoma"/>
              </a:rPr>
              <a:t> cal especificar</a:t>
            </a:r>
            <a:r>
              <a:rPr dirty="0" sz="1750" spc="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el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tipus</a:t>
            </a:r>
            <a:r>
              <a:rPr dirty="0" sz="1750" spc="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 </a:t>
            </a:r>
            <a:r>
              <a:rPr dirty="0" sz="1750" spc="-10">
                <a:latin typeface="Tahoma"/>
                <a:cs typeface="Tahoma"/>
              </a:rPr>
              <a:t>dada).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dirty="0" sz="1750" spc="-10">
                <a:latin typeface="Tahoma"/>
                <a:cs typeface="Tahoma"/>
              </a:rPr>
              <a:t>Exemples: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3508248"/>
            <a:ext cx="6569964" cy="1222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658745">
              <a:lnSpc>
                <a:spcPct val="100000"/>
              </a:lnSpc>
              <a:spcBef>
                <a:spcPts val="114"/>
              </a:spcBef>
            </a:pPr>
            <a:r>
              <a:rPr dirty="0" sz="4400" spc="85"/>
              <a:t>Variables</a:t>
            </a:r>
            <a:r>
              <a:rPr dirty="0" sz="4400" spc="-130"/>
              <a:t> </a:t>
            </a:r>
            <a:r>
              <a:rPr dirty="0" sz="4400" spc="75"/>
              <a:t>en</a:t>
            </a:r>
            <a:r>
              <a:rPr dirty="0" sz="4400" spc="-16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2258" y="1915200"/>
            <a:ext cx="9392285" cy="3813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Principals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tipus</a:t>
            </a:r>
            <a:r>
              <a:rPr dirty="0" sz="2350" spc="-9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9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dades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 spc="-10">
                <a:latin typeface="Tahoma"/>
                <a:cs typeface="Tahoma"/>
              </a:rPr>
              <a:t>String:</a:t>
            </a:r>
            <a:r>
              <a:rPr dirty="0" sz="1750" spc="-80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Cadena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70">
                <a:latin typeface="Tahoma"/>
                <a:cs typeface="Tahoma"/>
              </a:rPr>
              <a:t> </a:t>
            </a:r>
            <a:r>
              <a:rPr dirty="0" sz="1750" spc="-30">
                <a:latin typeface="Tahoma"/>
                <a:cs typeface="Tahoma"/>
              </a:rPr>
              <a:t>text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($nom</a:t>
            </a:r>
            <a:r>
              <a:rPr dirty="0" sz="1750" spc="-70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"Hola";)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dirty="0" sz="1750" spc="-45">
                <a:latin typeface="Tahoma"/>
                <a:cs typeface="Tahoma"/>
              </a:rPr>
              <a:t>Integer:</a:t>
            </a:r>
            <a:r>
              <a:rPr dirty="0" sz="1750" spc="-9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Número</a:t>
            </a:r>
            <a:r>
              <a:rPr dirty="0" sz="1750" spc="-9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enter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($edat</a:t>
            </a:r>
            <a:r>
              <a:rPr dirty="0" sz="1750" spc="-70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20;)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Float: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Número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decimal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($altura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1.75;)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Boolean: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Veritat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o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fals</a:t>
            </a:r>
            <a:r>
              <a:rPr dirty="0" sz="1750" spc="-5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($actiu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true;)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Array: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Llista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-7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valors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($llista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-254">
                <a:latin typeface="Tahoma"/>
                <a:cs typeface="Tahoma"/>
              </a:rPr>
              <a:t>=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array(1,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2,</a:t>
            </a:r>
            <a:r>
              <a:rPr dirty="0" sz="1750" spc="-50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3);)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dirty="0" sz="2350" b="1">
                <a:latin typeface="Arial"/>
                <a:cs typeface="Arial"/>
              </a:rPr>
              <a:t>Funció</a:t>
            </a:r>
            <a:r>
              <a:rPr dirty="0" sz="2350" spc="-45" b="1">
                <a:latin typeface="Arial"/>
                <a:cs typeface="Arial"/>
              </a:rPr>
              <a:t> </a:t>
            </a:r>
            <a:r>
              <a:rPr dirty="0" sz="2350" spc="-35">
                <a:latin typeface="Tahoma"/>
                <a:cs typeface="Tahoma"/>
              </a:rPr>
              <a:t>var_dump()</a:t>
            </a:r>
            <a:r>
              <a:rPr dirty="0" sz="2350" spc="-105">
                <a:latin typeface="Tahoma"/>
                <a:cs typeface="Tahoma"/>
              </a:rPr>
              <a:t> </a:t>
            </a:r>
            <a:r>
              <a:rPr dirty="0" sz="2350" b="1">
                <a:latin typeface="Arial"/>
                <a:cs typeface="Arial"/>
              </a:rPr>
              <a:t>per</a:t>
            </a:r>
            <a:r>
              <a:rPr dirty="0" sz="2350" spc="-5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veure</a:t>
            </a:r>
            <a:r>
              <a:rPr dirty="0" sz="2350" spc="-6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el</a:t>
            </a:r>
            <a:r>
              <a:rPr dirty="0" sz="2350" spc="-70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tipus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i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valor</a:t>
            </a:r>
            <a:endParaRPr sz="2350">
              <a:latin typeface="Arial"/>
              <a:cs typeface="Arial"/>
            </a:endParaRPr>
          </a:p>
          <a:p>
            <a:pPr lvl="1" marL="643890" indent="-380365">
              <a:lnSpc>
                <a:spcPct val="100000"/>
              </a:lnSpc>
              <a:spcBef>
                <a:spcPts val="1520"/>
              </a:spcBef>
              <a:buChar char="●"/>
              <a:tabLst>
                <a:tab pos="643890" algn="l"/>
              </a:tabLst>
            </a:pPr>
            <a:r>
              <a:rPr dirty="0" sz="1750">
                <a:latin typeface="Tahoma"/>
                <a:cs typeface="Tahoma"/>
              </a:rPr>
              <a:t>Exemple</a:t>
            </a:r>
            <a:r>
              <a:rPr dirty="0" sz="1750" spc="6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pràctic: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var_dump($nom);</a:t>
            </a:r>
            <a:endParaRPr sz="1750">
              <a:latin typeface="Tahoma"/>
              <a:cs typeface="Tahoma"/>
            </a:endParaRPr>
          </a:p>
          <a:p>
            <a:pPr lvl="1" marL="643890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643890" algn="l"/>
              </a:tabLst>
            </a:pPr>
            <a:r>
              <a:rPr dirty="0" sz="1750" spc="50">
                <a:latin typeface="Tahoma"/>
                <a:cs typeface="Tahoma"/>
              </a:rPr>
              <a:t>Segons</a:t>
            </a:r>
            <a:r>
              <a:rPr dirty="0" sz="1750" spc="-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la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informació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que</a:t>
            </a:r>
            <a:r>
              <a:rPr dirty="0" sz="1750" spc="-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conté,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una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variable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pot</a:t>
            </a:r>
            <a:r>
              <a:rPr dirty="0" sz="1750" spc="-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ser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considerada</a:t>
            </a:r>
            <a:r>
              <a:rPr dirty="0" sz="1750" spc="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d’un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tipus</a:t>
            </a:r>
            <a:r>
              <a:rPr dirty="0" sz="1750" spc="-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o</a:t>
            </a:r>
            <a:r>
              <a:rPr dirty="0" sz="1750" spc="-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d’un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altre.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660650">
              <a:lnSpc>
                <a:spcPct val="100000"/>
              </a:lnSpc>
              <a:spcBef>
                <a:spcPts val="114"/>
              </a:spcBef>
            </a:pPr>
            <a:r>
              <a:rPr dirty="0" sz="4400" spc="85"/>
              <a:t>Variables</a:t>
            </a:r>
            <a:r>
              <a:rPr dirty="0" sz="4400" spc="-130"/>
              <a:t> </a:t>
            </a:r>
            <a:r>
              <a:rPr dirty="0" sz="4400" spc="75"/>
              <a:t>en</a:t>
            </a:r>
            <a:r>
              <a:rPr dirty="0" sz="4400" spc="-16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6371590" cy="176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Conversió</a:t>
            </a:r>
            <a:r>
              <a:rPr dirty="0" sz="2350" spc="-5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8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Tipus</a:t>
            </a:r>
            <a:r>
              <a:rPr dirty="0" sz="2350" spc="-85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de</a:t>
            </a:r>
            <a:r>
              <a:rPr dirty="0" sz="2350" spc="-6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Dades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 spc="-65">
                <a:latin typeface="Tahoma"/>
                <a:cs typeface="Tahoma"/>
              </a:rPr>
              <a:t>(int),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 spc="-30">
                <a:latin typeface="Tahoma"/>
                <a:cs typeface="Tahoma"/>
              </a:rPr>
              <a:t>(integer)</a:t>
            </a:r>
            <a:r>
              <a:rPr dirty="0" sz="1750" spc="-6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-</a:t>
            </a:r>
            <a:r>
              <a:rPr dirty="0" sz="1750" spc="-8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converteix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8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enter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dirty="0" sz="1750" spc="-25">
                <a:latin typeface="Tahoma"/>
                <a:cs typeface="Tahoma"/>
              </a:rPr>
              <a:t>(real),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(double),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 spc="-50">
                <a:latin typeface="Tahoma"/>
                <a:cs typeface="Tahoma"/>
              </a:rPr>
              <a:t>(float)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-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converteix</a:t>
            </a:r>
            <a:r>
              <a:rPr dirty="0" sz="1750" spc="-35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8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nombre</a:t>
            </a:r>
            <a:r>
              <a:rPr dirty="0" sz="1750" spc="-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amb</a:t>
            </a:r>
            <a:r>
              <a:rPr dirty="0" sz="1750" spc="-80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decimals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 spc="-30">
                <a:latin typeface="Tahoma"/>
                <a:cs typeface="Tahoma"/>
              </a:rPr>
              <a:t>(string)</a:t>
            </a:r>
            <a:r>
              <a:rPr dirty="0" sz="1750" spc="-9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-</a:t>
            </a:r>
            <a:r>
              <a:rPr dirty="0" sz="1750" spc="-8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converteix</a:t>
            </a:r>
            <a:r>
              <a:rPr dirty="0" sz="1750" spc="-60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7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cadena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dirty="0" sz="1750" spc="-20">
                <a:latin typeface="Tahoma"/>
                <a:cs typeface="Tahoma"/>
              </a:rPr>
              <a:t>(array)</a:t>
            </a:r>
            <a:r>
              <a:rPr dirty="0" sz="1750" spc="-7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-</a:t>
            </a:r>
            <a:r>
              <a:rPr dirty="0" sz="1750" spc="-10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converteix</a:t>
            </a:r>
            <a:r>
              <a:rPr dirty="0" sz="1750" spc="-65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105">
                <a:latin typeface="Tahoma"/>
                <a:cs typeface="Tahoma"/>
              </a:rPr>
              <a:t> </a:t>
            </a:r>
            <a:r>
              <a:rPr dirty="0" sz="1750" spc="-20">
                <a:latin typeface="Tahoma"/>
                <a:cs typeface="Tahoma"/>
              </a:rPr>
              <a:t>array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9" y="3986784"/>
            <a:ext cx="9899903" cy="2654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084580">
              <a:lnSpc>
                <a:spcPct val="100000"/>
              </a:lnSpc>
              <a:spcBef>
                <a:spcPts val="114"/>
              </a:spcBef>
            </a:pPr>
            <a:r>
              <a:rPr dirty="0" sz="4400"/>
              <a:t>Àmbit</a:t>
            </a:r>
            <a:r>
              <a:rPr dirty="0" sz="4400" spc="-130"/>
              <a:t> </a:t>
            </a:r>
            <a:r>
              <a:rPr dirty="0" sz="4400" spc="50"/>
              <a:t>de</a:t>
            </a:r>
            <a:r>
              <a:rPr dirty="0" sz="4400" spc="-120"/>
              <a:t> </a:t>
            </a:r>
            <a:r>
              <a:rPr dirty="0" sz="4400" spc="114"/>
              <a:t>les</a:t>
            </a:r>
            <a:r>
              <a:rPr dirty="0" sz="4400" spc="-135"/>
              <a:t> </a:t>
            </a:r>
            <a:r>
              <a:rPr dirty="0" sz="4400" spc="50"/>
              <a:t>variables</a:t>
            </a:r>
            <a:r>
              <a:rPr dirty="0" sz="4400" spc="-135"/>
              <a:t> </a:t>
            </a:r>
            <a:r>
              <a:rPr dirty="0" sz="4400" spc="75"/>
              <a:t>en</a:t>
            </a:r>
            <a:r>
              <a:rPr dirty="0" sz="4400" spc="-17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2258" y="1915200"/>
            <a:ext cx="7501255" cy="8426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Variables</a:t>
            </a:r>
            <a:r>
              <a:rPr dirty="0" sz="2350" spc="-12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locals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Definides</a:t>
            </a:r>
            <a:r>
              <a:rPr dirty="0" sz="1750" spc="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dins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d’una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funció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-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només</a:t>
            </a:r>
            <a:r>
              <a:rPr dirty="0" sz="1750" spc="-10">
                <a:latin typeface="Tahoma"/>
                <a:cs typeface="Tahoma"/>
              </a:rPr>
              <a:t> </a:t>
            </a:r>
            <a:r>
              <a:rPr dirty="0" sz="1750" spc="45">
                <a:latin typeface="Tahoma"/>
                <a:cs typeface="Tahoma"/>
              </a:rPr>
              <a:t>accessibles</a:t>
            </a:r>
            <a:r>
              <a:rPr dirty="0" sz="1750" spc="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dins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d'aquesta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funció.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2258" y="3542727"/>
            <a:ext cx="8526145" cy="1185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Variables</a:t>
            </a:r>
            <a:r>
              <a:rPr dirty="0" sz="2350" spc="-12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globals</a:t>
            </a:r>
            <a:endParaRPr sz="2350">
              <a:latin typeface="Arial"/>
              <a:cs typeface="Arial"/>
            </a:endParaRPr>
          </a:p>
          <a:p>
            <a:pPr marL="547370" marR="5080" indent="-379730">
              <a:lnSpc>
                <a:spcPct val="115399"/>
              </a:lnSpc>
              <a:spcBef>
                <a:spcPts val="1475"/>
              </a:spcBef>
              <a:buChar char="●"/>
              <a:tabLst>
                <a:tab pos="547370" algn="l"/>
              </a:tabLst>
            </a:pPr>
            <a:r>
              <a:rPr dirty="0" sz="1750">
                <a:latin typeface="Tahoma"/>
                <a:cs typeface="Tahoma"/>
              </a:rPr>
              <a:t>Definides</a:t>
            </a:r>
            <a:r>
              <a:rPr dirty="0" sz="1750" spc="6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fora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funcions</a:t>
            </a:r>
            <a:r>
              <a:rPr dirty="0" sz="1750" spc="2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i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 spc="45">
                <a:latin typeface="Tahoma"/>
                <a:cs typeface="Tahoma"/>
              </a:rPr>
              <a:t>accessibles</a:t>
            </a:r>
            <a:r>
              <a:rPr dirty="0" sz="1750" spc="6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des de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qualsevol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part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del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codi</a:t>
            </a:r>
            <a:r>
              <a:rPr dirty="0" sz="1750" spc="2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si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s’usa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 spc="-25">
                <a:latin typeface="Tahoma"/>
                <a:cs typeface="Tahoma"/>
              </a:rPr>
              <a:t>la </a:t>
            </a:r>
            <a:r>
              <a:rPr dirty="0" sz="1750">
                <a:latin typeface="Tahoma"/>
                <a:cs typeface="Tahoma"/>
              </a:rPr>
              <a:t>paraula</a:t>
            </a:r>
            <a:r>
              <a:rPr dirty="0" sz="1750" spc="3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global</a:t>
            </a:r>
            <a:r>
              <a:rPr dirty="0" sz="1750" spc="4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dins</a:t>
            </a:r>
            <a:r>
              <a:rPr dirty="0" sz="1750" spc="1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la </a:t>
            </a:r>
            <a:r>
              <a:rPr dirty="0" sz="1750" spc="-10">
                <a:latin typeface="Tahoma"/>
                <a:cs typeface="Tahoma"/>
              </a:rPr>
              <a:t>funció.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2258" y="5513289"/>
            <a:ext cx="676211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Variables</a:t>
            </a:r>
            <a:r>
              <a:rPr dirty="0" sz="2350" spc="-12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estàtiques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00"/>
              </a:spcBef>
              <a:buChar char="●"/>
              <a:tabLst>
                <a:tab pos="548005" algn="l"/>
              </a:tabLst>
            </a:pPr>
            <a:r>
              <a:rPr dirty="0" sz="1750">
                <a:latin typeface="Tahoma"/>
                <a:cs typeface="Tahoma"/>
              </a:rPr>
              <a:t>Conserven</a:t>
            </a:r>
            <a:r>
              <a:rPr dirty="0" sz="1750" spc="5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el seu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valor</a:t>
            </a:r>
            <a:r>
              <a:rPr dirty="0" sz="1750" spc="4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entre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crides</a:t>
            </a:r>
            <a:r>
              <a:rPr dirty="0" sz="1750" spc="40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-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la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funció</a:t>
            </a:r>
            <a:r>
              <a:rPr dirty="0" sz="1750" spc="30">
                <a:latin typeface="Tahoma"/>
                <a:cs typeface="Tahoma"/>
              </a:rPr>
              <a:t> </a:t>
            </a:r>
            <a:r>
              <a:rPr dirty="0" sz="1750">
                <a:latin typeface="Tahoma"/>
                <a:cs typeface="Tahoma"/>
              </a:rPr>
              <a:t>gràcies</a:t>
            </a:r>
            <a:r>
              <a:rPr dirty="0" sz="1750" spc="25">
                <a:latin typeface="Tahoma"/>
                <a:cs typeface="Tahoma"/>
              </a:rPr>
              <a:t> </a:t>
            </a:r>
            <a:r>
              <a:rPr dirty="0" sz="1750" spc="50">
                <a:latin typeface="Tahoma"/>
                <a:cs typeface="Tahoma"/>
              </a:rPr>
              <a:t>a</a:t>
            </a:r>
            <a:r>
              <a:rPr dirty="0" sz="1750" spc="15">
                <a:latin typeface="Tahoma"/>
                <a:cs typeface="Tahoma"/>
              </a:rPr>
              <a:t> </a:t>
            </a:r>
            <a:r>
              <a:rPr dirty="0" sz="1750" spc="-10">
                <a:latin typeface="Tahoma"/>
                <a:cs typeface="Tahoma"/>
              </a:rPr>
              <a:t>static.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dirty="0" sz="4400"/>
              <a:t>Àmbit</a:t>
            </a:r>
            <a:r>
              <a:rPr dirty="0" sz="4400" spc="-130"/>
              <a:t> </a:t>
            </a:r>
            <a:r>
              <a:rPr dirty="0" sz="4400" spc="50"/>
              <a:t>de</a:t>
            </a:r>
            <a:r>
              <a:rPr dirty="0" sz="4400" spc="-120"/>
              <a:t> </a:t>
            </a:r>
            <a:r>
              <a:rPr dirty="0" sz="4400" spc="114"/>
              <a:t>les</a:t>
            </a:r>
            <a:r>
              <a:rPr dirty="0" sz="4400" spc="-135"/>
              <a:t> </a:t>
            </a:r>
            <a:r>
              <a:rPr dirty="0" sz="4400" spc="50"/>
              <a:t>variables</a:t>
            </a:r>
            <a:r>
              <a:rPr dirty="0" sz="4400" spc="-135"/>
              <a:t> </a:t>
            </a:r>
            <a:r>
              <a:rPr dirty="0" sz="4400" spc="75"/>
              <a:t>en</a:t>
            </a:r>
            <a:r>
              <a:rPr dirty="0" sz="4400" spc="-17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320802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Exemple</a:t>
            </a:r>
            <a:r>
              <a:rPr dirty="0" sz="2350" spc="-114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variable</a:t>
            </a:r>
            <a:r>
              <a:rPr dirty="0" sz="2350" spc="-110" b="1">
                <a:latin typeface="Arial"/>
                <a:cs typeface="Arial"/>
              </a:rPr>
              <a:t> </a:t>
            </a:r>
            <a:r>
              <a:rPr dirty="0" sz="2350" spc="-20" b="1">
                <a:latin typeface="Arial"/>
                <a:cs typeface="Arial"/>
              </a:rPr>
              <a:t>local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" y="2531364"/>
            <a:ext cx="10341864" cy="3919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dirty="0" sz="4400"/>
              <a:t>Àmbit</a:t>
            </a:r>
            <a:r>
              <a:rPr dirty="0" sz="4400" spc="-130"/>
              <a:t> </a:t>
            </a:r>
            <a:r>
              <a:rPr dirty="0" sz="4400" spc="50"/>
              <a:t>de</a:t>
            </a:r>
            <a:r>
              <a:rPr dirty="0" sz="4400" spc="-120"/>
              <a:t> </a:t>
            </a:r>
            <a:r>
              <a:rPr dirty="0" sz="4400" spc="114"/>
              <a:t>les</a:t>
            </a:r>
            <a:r>
              <a:rPr dirty="0" sz="4400" spc="-135"/>
              <a:t> </a:t>
            </a:r>
            <a:r>
              <a:rPr dirty="0" sz="4400" spc="50"/>
              <a:t>variables</a:t>
            </a:r>
            <a:r>
              <a:rPr dirty="0" sz="4400" spc="-135"/>
              <a:t> </a:t>
            </a:r>
            <a:r>
              <a:rPr dirty="0" sz="4400" spc="75"/>
              <a:t>en</a:t>
            </a:r>
            <a:r>
              <a:rPr dirty="0" sz="4400" spc="-170"/>
              <a:t> </a:t>
            </a:r>
            <a:r>
              <a:rPr dirty="0" sz="4400" spc="380"/>
              <a:t>PHP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3709" y="1916651"/>
            <a:ext cx="340677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b="1">
                <a:latin typeface="Arial"/>
                <a:cs typeface="Arial"/>
              </a:rPr>
              <a:t>Exemple</a:t>
            </a:r>
            <a:r>
              <a:rPr dirty="0" sz="2350" spc="-114" b="1">
                <a:latin typeface="Arial"/>
                <a:cs typeface="Arial"/>
              </a:rPr>
              <a:t> </a:t>
            </a:r>
            <a:r>
              <a:rPr dirty="0" sz="2350" b="1">
                <a:latin typeface="Arial"/>
                <a:cs typeface="Arial"/>
              </a:rPr>
              <a:t>variable</a:t>
            </a:r>
            <a:r>
              <a:rPr dirty="0" sz="2350" spc="-110" b="1">
                <a:latin typeface="Arial"/>
                <a:cs typeface="Arial"/>
              </a:rPr>
              <a:t> </a:t>
            </a:r>
            <a:r>
              <a:rPr dirty="0" sz="2350" spc="-10" b="1">
                <a:latin typeface="Arial"/>
                <a:cs typeface="Arial"/>
              </a:rPr>
              <a:t>global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" y="2531364"/>
            <a:ext cx="10341863" cy="3919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46698135Q</dc:creator>
  <dc:title>Microsoft PowerPoint - Sintaxi BÃ€sica de PHP</dc:title>
  <dcterms:created xsi:type="dcterms:W3CDTF">2025-01-18T18:29:07Z</dcterms:created>
  <dcterms:modified xsi:type="dcterms:W3CDTF">2025-01-18T18:29:07Z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LastSaved">
    <vt:filetime>2025-01-18T00:00:00Z</vt:filetime>
  </property>
  <property fmtid="{D5CDD505-2E9C-101B-9397-08002B2CF9AE}" pid="4" name="Producer">
    <vt:lpwstr>Microsoft: Print To PDF</vt:lpwstr>
  </property>
</Properties>
</file>