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F92672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F92672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98900"/>
            <a:ext cx="4846320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100" y="1735655"/>
            <a:ext cx="6662420" cy="265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F92672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609840" cy="244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b="1">
                <a:latin typeface="Arial"/>
                <a:cs typeface="Arial"/>
              </a:rPr>
              <a:t>Què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són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les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variables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superglobals?</a:t>
            </a:r>
            <a:endParaRPr sz="2000">
              <a:latin typeface="Arial"/>
              <a:cs typeface="Arial"/>
            </a:endParaRPr>
          </a:p>
          <a:p>
            <a:pPr lvl="1" marL="782320" marR="150495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superglobals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arrays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predefinits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accessibles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qualsevol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punt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del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(funcions,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classes,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scripts,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etc.).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indent="-343535">
              <a:lnSpc>
                <a:spcPct val="100000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necessari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paraula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reservada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global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elles.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5080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Aquestes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contenen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útil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i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fonamentals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treballar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aplicacions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web.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570470" cy="271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spc="-10" b="1">
                <a:latin typeface="Arial"/>
                <a:cs typeface="Arial"/>
              </a:rPr>
              <a:t>$_FILES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 MT"/>
              <a:buChar char="●"/>
            </a:pPr>
            <a:endParaRPr sz="2000">
              <a:latin typeface="Arial"/>
              <a:cs typeface="Arial"/>
            </a:endParaRPr>
          </a:p>
          <a:p>
            <a:pPr lvl="1" marL="782320" indent="-343535">
              <a:lnSpc>
                <a:spcPct val="100000"/>
              </a:lnSpc>
              <a:buChar char="○"/>
              <a:tabLst>
                <a:tab pos="782320" algn="l"/>
              </a:tabLst>
            </a:pPr>
            <a:r>
              <a:rPr dirty="0" sz="1500" spc="-10">
                <a:latin typeface="Arial MT"/>
                <a:cs typeface="Arial MT"/>
              </a:rPr>
              <a:t>S'utilitza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fitxers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carregats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indent="-343535">
              <a:lnSpc>
                <a:spcPct val="100000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arxius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carreguen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s’assignarà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superglobal</a:t>
            </a:r>
            <a:endParaRPr sz="1500">
              <a:latin typeface="Arial MT"/>
              <a:cs typeface="Arial MT"/>
            </a:endParaRPr>
          </a:p>
          <a:p>
            <a:pPr marL="7823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$_FILES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500">
              <a:latin typeface="Arial MT"/>
              <a:cs typeface="Arial MT"/>
            </a:endParaRPr>
          </a:p>
          <a:p>
            <a:pPr lvl="1" marL="782320" marR="5080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tracta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array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bidimensional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atributs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name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type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 b="1">
                <a:latin typeface="Arial"/>
                <a:cs typeface="Arial"/>
              </a:rPr>
              <a:t>size</a:t>
            </a:r>
            <a:r>
              <a:rPr dirty="0" sz="1500" spc="-10">
                <a:latin typeface="Arial MT"/>
                <a:cs typeface="Arial MT"/>
              </a:rPr>
              <a:t>, </a:t>
            </a:r>
            <a:r>
              <a:rPr dirty="0" sz="1500" spc="-10" b="1">
                <a:latin typeface="Arial"/>
                <a:cs typeface="Arial"/>
              </a:rPr>
              <a:t>tmp_name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(ruta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l’arxiu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servidor)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error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(en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d’error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càrrega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 spc="-10">
                <a:latin typeface="Arial MT"/>
                <a:cs typeface="Arial MT"/>
              </a:rPr>
              <a:t>l’arxiu)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511415" cy="4077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spc="-10" b="1">
                <a:latin typeface="Arial"/>
                <a:cs typeface="Arial"/>
              </a:rPr>
              <a:t>$_ENV</a:t>
            </a:r>
            <a:endParaRPr sz="2000">
              <a:latin typeface="Arial"/>
              <a:cs typeface="Arial"/>
            </a:endParaRPr>
          </a:p>
          <a:p>
            <a:pPr lvl="1" marL="782320" marR="5080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d'entorn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específiques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al </a:t>
            </a:r>
            <a:r>
              <a:rPr dirty="0" sz="1500">
                <a:latin typeface="Arial MT"/>
                <a:cs typeface="Arial MT"/>
              </a:rPr>
              <a:t>fitxer </a:t>
            </a:r>
            <a:r>
              <a:rPr dirty="0" sz="1500" spc="-20" b="1">
                <a:latin typeface="Arial"/>
                <a:cs typeface="Arial"/>
              </a:rPr>
              <a:t>.env</a:t>
            </a:r>
            <a:endParaRPr sz="1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"/>
              <a:cs typeface="Arial"/>
            </a:endParaRPr>
          </a:p>
          <a:p>
            <a:pPr lvl="1" marL="782320" marR="127635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 spc="-10">
                <a:latin typeface="Arial MT"/>
                <a:cs typeface="Arial MT"/>
              </a:rPr>
              <a:t>Depenent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d'entorn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disponibles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incloure </a:t>
            </a:r>
            <a:r>
              <a:rPr dirty="0" sz="1500">
                <a:latin typeface="Arial MT"/>
                <a:cs typeface="Arial MT"/>
              </a:rPr>
              <a:t>configuracions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rutes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rellevants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a </a:t>
            </a:r>
            <a:r>
              <a:rPr dirty="0" sz="1500" spc="-10">
                <a:latin typeface="Arial MT"/>
                <a:cs typeface="Arial MT"/>
              </a:rPr>
              <a:t>l'execució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l'script.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37465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d'entorn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permeten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operatiu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proporcioni informació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rellevant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l'script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necessitat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aquesta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passi explícitament.</a:t>
            </a:r>
            <a:endParaRPr sz="1500">
              <a:latin typeface="Arial MT"/>
              <a:cs typeface="Arial MT"/>
            </a:endParaRPr>
          </a:p>
          <a:p>
            <a:pPr marL="1696720" marR="2014855">
              <a:lnSpc>
                <a:spcPct val="114999"/>
              </a:lnSpc>
              <a:spcBef>
                <a:spcPts val="1245"/>
              </a:spcBef>
            </a:pPr>
            <a:r>
              <a:rPr dirty="0" sz="1300">
                <a:solidFill>
                  <a:srgbClr val="F92672"/>
                </a:solidFill>
                <a:latin typeface="Courier New"/>
                <a:cs typeface="Courier New"/>
              </a:rPr>
              <a:t>foreach</a:t>
            </a:r>
            <a:r>
              <a:rPr dirty="0" sz="1300" spc="-135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ABB2BE"/>
                </a:solidFill>
                <a:latin typeface="Courier New"/>
                <a:cs typeface="Courier New"/>
              </a:rPr>
              <a:t>($_ENV</a:t>
            </a:r>
            <a:r>
              <a:rPr dirty="0" sz="1300" spc="-14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F92672"/>
                </a:solidFill>
                <a:latin typeface="Courier New"/>
                <a:cs typeface="Courier New"/>
              </a:rPr>
              <a:t>as</a:t>
            </a:r>
            <a:r>
              <a:rPr dirty="0" sz="1300" spc="-5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ABB2BE"/>
                </a:solidFill>
                <a:latin typeface="Courier New"/>
                <a:cs typeface="Courier New"/>
              </a:rPr>
              <a:t>$clave</a:t>
            </a:r>
            <a:r>
              <a:rPr dirty="0" sz="1300" spc="-25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ABB2BE"/>
                </a:solidFill>
                <a:latin typeface="Courier New"/>
                <a:cs typeface="Courier New"/>
              </a:rPr>
              <a:t>=&gt;</a:t>
            </a:r>
            <a:r>
              <a:rPr dirty="0" sz="1300" spc="-25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ABB2BE"/>
                </a:solidFill>
                <a:latin typeface="Courier New"/>
                <a:cs typeface="Courier New"/>
              </a:rPr>
              <a:t>$valor)</a:t>
            </a:r>
            <a:r>
              <a:rPr dirty="0" sz="1300" spc="-25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dirty="0" sz="1300" spc="-50">
                <a:solidFill>
                  <a:srgbClr val="ABB2BE"/>
                </a:solidFill>
                <a:latin typeface="Courier New"/>
                <a:cs typeface="Courier New"/>
              </a:rPr>
              <a:t>{ </a:t>
            </a:r>
            <a:r>
              <a:rPr dirty="0" sz="1300">
                <a:solidFill>
                  <a:srgbClr val="F92672"/>
                </a:solidFill>
                <a:latin typeface="Courier New"/>
                <a:cs typeface="Courier New"/>
              </a:rPr>
              <a:t>echo</a:t>
            </a:r>
            <a:r>
              <a:rPr dirty="0" sz="1300" spc="-8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ABB2BE"/>
                </a:solidFill>
                <a:latin typeface="Courier New"/>
                <a:cs typeface="Courier New"/>
              </a:rPr>
              <a:t>$clave</a:t>
            </a:r>
            <a:r>
              <a:rPr dirty="0" sz="1300" spc="-15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ABB2BE"/>
                </a:solidFill>
                <a:latin typeface="Courier New"/>
                <a:cs typeface="Courier New"/>
              </a:rPr>
              <a:t>.</a:t>
            </a:r>
            <a:r>
              <a:rPr dirty="0" sz="1300" spc="-155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98C378"/>
                </a:solidFill>
                <a:latin typeface="Courier New"/>
                <a:cs typeface="Courier New"/>
              </a:rPr>
              <a:t>"</a:t>
            </a:r>
            <a:r>
              <a:rPr dirty="0" sz="1300" spc="-15">
                <a:solidFill>
                  <a:srgbClr val="98C378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98C378"/>
                </a:solidFill>
                <a:latin typeface="Courier New"/>
                <a:cs typeface="Courier New"/>
              </a:rPr>
              <a:t>=&gt;</a:t>
            </a:r>
            <a:r>
              <a:rPr dirty="0" sz="1300" spc="-10">
                <a:solidFill>
                  <a:srgbClr val="98C378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98C378"/>
                </a:solidFill>
                <a:latin typeface="Courier New"/>
                <a:cs typeface="Courier New"/>
              </a:rPr>
              <a:t>"</a:t>
            </a:r>
            <a:r>
              <a:rPr dirty="0" sz="1300" spc="-100">
                <a:solidFill>
                  <a:srgbClr val="98C378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ABB2BE"/>
                </a:solidFill>
                <a:latin typeface="Courier New"/>
                <a:cs typeface="Courier New"/>
              </a:rPr>
              <a:t>.</a:t>
            </a:r>
            <a:r>
              <a:rPr dirty="0" sz="1300" spc="-15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ABB2BE"/>
                </a:solidFill>
                <a:latin typeface="Courier New"/>
                <a:cs typeface="Courier New"/>
              </a:rPr>
              <a:t>$valor</a:t>
            </a:r>
            <a:r>
              <a:rPr dirty="0" sz="1300" spc="-1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ABB2BE"/>
                </a:solidFill>
                <a:latin typeface="Courier New"/>
                <a:cs typeface="Courier New"/>
              </a:rPr>
              <a:t>.</a:t>
            </a:r>
            <a:r>
              <a:rPr dirty="0" sz="1300" spc="-185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98C378"/>
                </a:solidFill>
                <a:latin typeface="Courier New"/>
                <a:cs typeface="Courier New"/>
              </a:rPr>
              <a:t>"&lt;br&gt;"</a:t>
            </a:r>
            <a:r>
              <a:rPr dirty="0" sz="1300" spc="-10">
                <a:solidFill>
                  <a:srgbClr val="ABB2BE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  <a:p>
            <a:pPr marL="1696720">
              <a:lnSpc>
                <a:spcPct val="100000"/>
              </a:lnSpc>
              <a:spcBef>
                <a:spcPts val="229"/>
              </a:spcBef>
            </a:pPr>
            <a:r>
              <a:rPr dirty="0" sz="1300" spc="-50">
                <a:solidFill>
                  <a:srgbClr val="ABB2BE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664450" cy="271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spc="-10" b="1">
                <a:latin typeface="Arial"/>
                <a:cs typeface="Arial"/>
              </a:rPr>
              <a:t>$_SESSION</a:t>
            </a:r>
            <a:endParaRPr sz="2000">
              <a:latin typeface="Arial"/>
              <a:cs typeface="Arial"/>
            </a:endParaRPr>
          </a:p>
          <a:p>
            <a:pPr lvl="1" marL="782320" marR="5080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 spc="-10">
                <a:latin typeface="Arial MT"/>
                <a:cs typeface="Arial MT"/>
              </a:rPr>
              <a:t>Emmagatzema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sessió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mantenen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durant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navegació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mateix usuari.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624205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sessió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manera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d'emmagatzemar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variables)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per </a:t>
            </a:r>
            <a:r>
              <a:rPr dirty="0" sz="1500" spc="-20">
                <a:latin typeface="Arial MT"/>
                <a:cs typeface="Arial MT"/>
              </a:rPr>
              <a:t>utilitzar-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diverses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pàgines.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510540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diferència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cookie,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s'emmagatzema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l'ordinador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 spc="-1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682865" cy="3761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spc="-10" b="1">
                <a:latin typeface="Arial"/>
                <a:cs typeface="Arial"/>
              </a:rPr>
              <a:t>$_COOKIE</a:t>
            </a:r>
            <a:endParaRPr sz="2000">
              <a:latin typeface="Arial"/>
              <a:cs typeface="Arial"/>
            </a:endParaRPr>
          </a:p>
          <a:p>
            <a:pPr lvl="1" marL="782320" marR="346075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cookies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emmagatzemats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navegador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pel </a:t>
            </a:r>
            <a:r>
              <a:rPr dirty="0" sz="1500" spc="-10">
                <a:latin typeface="Arial MT"/>
                <a:cs typeface="Arial MT"/>
              </a:rPr>
              <a:t>servidor.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5080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cookie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fitxer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guarda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dispositiu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s'envia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al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posterior.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indent="-343535">
              <a:lnSpc>
                <a:spcPct val="100000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cookies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principalment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per: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2" marL="1239520" marR="155575" indent="-419100">
              <a:lnSpc>
                <a:spcPct val="114999"/>
              </a:lnSpc>
              <a:buFont typeface="MS PGothic"/>
              <a:buChar char="➢"/>
              <a:tabLst>
                <a:tab pos="1239520" algn="l"/>
              </a:tabLst>
            </a:pPr>
            <a:r>
              <a:rPr dirty="0" sz="1500" spc="-10">
                <a:latin typeface="Arial MT"/>
                <a:cs typeface="Arial MT"/>
              </a:rPr>
              <a:t>Emmagatzemar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sessió: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preferències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idioma</a:t>
            </a:r>
            <a:r>
              <a:rPr dirty="0" sz="1500" spc="-50">
                <a:latin typeface="Arial MT"/>
                <a:cs typeface="Arial MT"/>
              </a:rPr>
              <a:t> o </a:t>
            </a:r>
            <a:r>
              <a:rPr dirty="0" sz="1500" spc="-10">
                <a:latin typeface="Arial MT"/>
                <a:cs typeface="Arial MT"/>
              </a:rPr>
              <a:t>autenticació.</a:t>
            </a:r>
            <a:endParaRPr sz="1500">
              <a:latin typeface="Arial MT"/>
              <a:cs typeface="Arial MT"/>
            </a:endParaRPr>
          </a:p>
          <a:p>
            <a:pPr lvl="2" marL="1239520" marR="528320" indent="-419100">
              <a:lnSpc>
                <a:spcPct val="114999"/>
              </a:lnSpc>
              <a:buFont typeface="MS PGothic"/>
              <a:buChar char="➢"/>
              <a:tabLst>
                <a:tab pos="1239520" algn="l"/>
              </a:tabLst>
            </a:pPr>
            <a:r>
              <a:rPr dirty="0" sz="1500">
                <a:latin typeface="Arial MT"/>
                <a:cs typeface="Arial MT"/>
              </a:rPr>
              <a:t>Fer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seguiment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comportament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recordatori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productes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carretó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compra.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604759" cy="3629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b="1">
                <a:latin typeface="Arial"/>
                <a:cs typeface="Arial"/>
              </a:rPr>
              <a:t>Com</a:t>
            </a:r>
            <a:r>
              <a:rPr dirty="0" sz="2000" spc="-9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funciona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$_COOKIE?</a:t>
            </a:r>
            <a:endParaRPr sz="2000">
              <a:latin typeface="Arial"/>
              <a:cs typeface="Arial"/>
            </a:endParaRPr>
          </a:p>
          <a:p>
            <a:pPr lvl="1" marL="782320" marR="5080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cookie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establerta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navegador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l'envia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automàticament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HTTP.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349250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l’array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$_COOKIE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clau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cookie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el </a:t>
            </a:r>
            <a:r>
              <a:rPr dirty="0" sz="1500" spc="-10">
                <a:latin typeface="Arial MT"/>
                <a:cs typeface="Arial MT"/>
              </a:rPr>
              <a:t>contingut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cookie.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indent="-343535">
              <a:lnSpc>
                <a:spcPct val="100000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cookies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mitjançant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funció:</a:t>
            </a:r>
            <a:endParaRPr sz="1500">
              <a:latin typeface="Arial MT"/>
              <a:cs typeface="Arial MT"/>
            </a:endParaRPr>
          </a:p>
          <a:p>
            <a:pPr marL="782320">
              <a:lnSpc>
                <a:spcPct val="100000"/>
              </a:lnSpc>
              <a:spcBef>
                <a:spcPts val="1475"/>
              </a:spcBef>
            </a:pPr>
            <a:r>
              <a:rPr dirty="0" sz="1300">
                <a:solidFill>
                  <a:srgbClr val="F92672"/>
                </a:solidFill>
                <a:latin typeface="Courier New"/>
                <a:cs typeface="Courier New"/>
              </a:rPr>
              <a:t>setcookie('nom_cookie',</a:t>
            </a:r>
            <a:r>
              <a:rPr dirty="0" sz="1300" spc="-6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F92672"/>
                </a:solidFill>
                <a:latin typeface="Courier New"/>
                <a:cs typeface="Courier New"/>
              </a:rPr>
              <a:t>'valor_cookie',</a:t>
            </a:r>
            <a:r>
              <a:rPr dirty="0" sz="1300" spc="-55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F92672"/>
                </a:solidFill>
                <a:latin typeface="Courier New"/>
                <a:cs typeface="Courier New"/>
              </a:rPr>
              <a:t>time()</a:t>
            </a:r>
            <a:r>
              <a:rPr dirty="0" sz="1300" spc="-55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F92672"/>
                </a:solidFill>
                <a:latin typeface="Courier New"/>
                <a:cs typeface="Courier New"/>
              </a:rPr>
              <a:t>+</a:t>
            </a:r>
            <a:r>
              <a:rPr dirty="0" sz="1300" spc="-55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F92672"/>
                </a:solidFill>
                <a:latin typeface="Courier New"/>
                <a:cs typeface="Courier New"/>
              </a:rPr>
              <a:t>3600);</a:t>
            </a:r>
            <a:endParaRPr sz="1300">
              <a:latin typeface="Courier New"/>
              <a:cs typeface="Courier New"/>
            </a:endParaRPr>
          </a:p>
          <a:p>
            <a:pPr lvl="1" marL="782320" indent="-343535">
              <a:lnSpc>
                <a:spcPct val="100000"/>
              </a:lnSpc>
              <a:spcBef>
                <a:spcPts val="143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S’accedeix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cookie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de:a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funció:</a:t>
            </a:r>
            <a:endParaRPr sz="1500">
              <a:latin typeface="Arial MT"/>
              <a:cs typeface="Arial MT"/>
            </a:endParaRPr>
          </a:p>
          <a:p>
            <a:pPr marL="782320">
              <a:lnSpc>
                <a:spcPct val="100000"/>
              </a:lnSpc>
              <a:spcBef>
                <a:spcPts val="1475"/>
              </a:spcBef>
            </a:pPr>
            <a:r>
              <a:rPr dirty="0" sz="1300">
                <a:solidFill>
                  <a:srgbClr val="F92672"/>
                </a:solidFill>
                <a:latin typeface="Courier New"/>
                <a:cs typeface="Courier New"/>
              </a:rPr>
              <a:t>echo</a:t>
            </a:r>
            <a:r>
              <a:rPr dirty="0" sz="1300" spc="-2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dirty="0" sz="1300" spc="-10">
                <a:solidFill>
                  <a:srgbClr val="F92672"/>
                </a:solidFill>
                <a:latin typeface="Courier New"/>
                <a:cs typeface="Courier New"/>
              </a:rPr>
              <a:t>$_COOKIE['nom_cookie'];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29051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b="1">
                <a:latin typeface="Arial"/>
                <a:cs typeface="Arial"/>
              </a:rPr>
              <a:t>$_COOKIE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(Exemple)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&lt;?php</a:t>
            </a:r>
          </a:p>
          <a:p>
            <a:pPr marL="12700" marR="2382520">
              <a:lnSpc>
                <a:spcPct val="114999"/>
              </a:lnSpc>
              <a:spcBef>
                <a:spcPts val="1200"/>
              </a:spcBef>
            </a:pPr>
            <a:r>
              <a:rPr dirty="0"/>
              <a:t>//</a:t>
            </a:r>
            <a:r>
              <a:rPr dirty="0" spc="-30"/>
              <a:t> </a:t>
            </a:r>
            <a:r>
              <a:rPr dirty="0"/>
              <a:t>Crear</a:t>
            </a:r>
            <a:r>
              <a:rPr dirty="0" spc="-20"/>
              <a:t> </a:t>
            </a:r>
            <a:r>
              <a:rPr dirty="0"/>
              <a:t>una</a:t>
            </a:r>
            <a:r>
              <a:rPr dirty="0" spc="-20"/>
              <a:t> </a:t>
            </a:r>
            <a:r>
              <a:rPr dirty="0"/>
              <a:t>cookie</a:t>
            </a:r>
            <a:r>
              <a:rPr dirty="0" spc="-15"/>
              <a:t> </a:t>
            </a:r>
            <a:r>
              <a:rPr dirty="0"/>
              <a:t>que</a:t>
            </a:r>
            <a:r>
              <a:rPr dirty="0" spc="-20"/>
              <a:t> </a:t>
            </a:r>
            <a:r>
              <a:rPr dirty="0"/>
              <a:t>expira</a:t>
            </a:r>
            <a:r>
              <a:rPr dirty="0" spc="-20"/>
              <a:t> </a:t>
            </a:r>
            <a:r>
              <a:rPr dirty="0"/>
              <a:t>en</a:t>
            </a:r>
            <a:r>
              <a:rPr dirty="0" spc="-20"/>
              <a:t> </a:t>
            </a:r>
            <a:r>
              <a:rPr dirty="0"/>
              <a:t>una</a:t>
            </a:r>
            <a:r>
              <a:rPr dirty="0" spc="-15"/>
              <a:t> </a:t>
            </a:r>
            <a:r>
              <a:rPr dirty="0" spc="-20"/>
              <a:t>hora </a:t>
            </a:r>
            <a:r>
              <a:rPr dirty="0"/>
              <a:t>setcookie('usuari',</a:t>
            </a:r>
            <a:r>
              <a:rPr dirty="0" spc="-55"/>
              <a:t> </a:t>
            </a:r>
            <a:r>
              <a:rPr dirty="0"/>
              <a:t>'Joan',</a:t>
            </a:r>
            <a:r>
              <a:rPr dirty="0" spc="-40"/>
              <a:t> </a:t>
            </a:r>
            <a:r>
              <a:rPr dirty="0"/>
              <a:t>time()</a:t>
            </a:r>
            <a:r>
              <a:rPr dirty="0" spc="-40"/>
              <a:t> </a:t>
            </a:r>
            <a:r>
              <a:rPr dirty="0"/>
              <a:t>+</a:t>
            </a:r>
            <a:r>
              <a:rPr dirty="0" spc="-40"/>
              <a:t> </a:t>
            </a:r>
            <a:r>
              <a:rPr dirty="0" spc="-10"/>
              <a:t>3600);</a:t>
            </a:r>
          </a:p>
          <a:p>
            <a:pPr>
              <a:lnSpc>
                <a:spcPct val="100000"/>
              </a:lnSpc>
              <a:spcBef>
                <a:spcPts val="320"/>
              </a:spcBef>
            </a:pPr>
          </a:p>
          <a:p>
            <a:pPr marL="12700" marR="1094740">
              <a:lnSpc>
                <a:spcPct val="114999"/>
              </a:lnSpc>
            </a:pPr>
            <a:r>
              <a:rPr dirty="0"/>
              <a:t>//</a:t>
            </a:r>
            <a:r>
              <a:rPr dirty="0" spc="-25"/>
              <a:t> </a:t>
            </a:r>
            <a:r>
              <a:rPr dirty="0"/>
              <a:t>Comprovar</a:t>
            </a:r>
            <a:r>
              <a:rPr dirty="0" spc="-15"/>
              <a:t> </a:t>
            </a:r>
            <a:r>
              <a:rPr dirty="0"/>
              <a:t>si</a:t>
            </a:r>
            <a:r>
              <a:rPr dirty="0" spc="-15"/>
              <a:t> </a:t>
            </a:r>
            <a:r>
              <a:rPr dirty="0"/>
              <a:t>la</a:t>
            </a:r>
            <a:r>
              <a:rPr dirty="0" spc="-15"/>
              <a:t> </a:t>
            </a:r>
            <a:r>
              <a:rPr dirty="0"/>
              <a:t>cookie</a:t>
            </a:r>
            <a:r>
              <a:rPr dirty="0" spc="-15"/>
              <a:t> </a:t>
            </a:r>
            <a:r>
              <a:rPr dirty="0"/>
              <a:t>existeix</a:t>
            </a:r>
            <a:r>
              <a:rPr dirty="0" spc="-15"/>
              <a:t> </a:t>
            </a:r>
            <a:r>
              <a:rPr dirty="0"/>
              <a:t>i</a:t>
            </a:r>
            <a:r>
              <a:rPr dirty="0" spc="-15"/>
              <a:t> </a:t>
            </a:r>
            <a:r>
              <a:rPr dirty="0" spc="-10"/>
              <a:t>mostrar-</a:t>
            </a:r>
            <a:r>
              <a:rPr dirty="0"/>
              <a:t>ne</a:t>
            </a:r>
            <a:r>
              <a:rPr dirty="0" spc="-15"/>
              <a:t> </a:t>
            </a:r>
            <a:r>
              <a:rPr dirty="0"/>
              <a:t>el</a:t>
            </a:r>
            <a:r>
              <a:rPr dirty="0" spc="-10"/>
              <a:t> valor </a:t>
            </a:r>
            <a:r>
              <a:rPr dirty="0"/>
              <a:t>if</a:t>
            </a:r>
            <a:r>
              <a:rPr dirty="0" spc="-85"/>
              <a:t> </a:t>
            </a:r>
            <a:r>
              <a:rPr dirty="0"/>
              <a:t>(isset($_COOKIE['usuari']))</a:t>
            </a:r>
            <a:r>
              <a:rPr dirty="0" spc="-70"/>
              <a:t> </a:t>
            </a:r>
            <a:r>
              <a:rPr dirty="0" spc="-50"/>
              <a:t>{</a:t>
            </a:r>
          </a:p>
          <a:p>
            <a:pPr marL="408940">
              <a:lnSpc>
                <a:spcPct val="100000"/>
              </a:lnSpc>
              <a:spcBef>
                <a:spcPts val="235"/>
              </a:spcBef>
            </a:pPr>
            <a:r>
              <a:rPr dirty="0"/>
              <a:t>echo</a:t>
            </a:r>
            <a:r>
              <a:rPr dirty="0" spc="-35"/>
              <a:t> </a:t>
            </a:r>
            <a:r>
              <a:rPr dirty="0"/>
              <a:t>"Hola,</a:t>
            </a:r>
            <a:r>
              <a:rPr dirty="0" spc="-20"/>
              <a:t> </a:t>
            </a:r>
            <a:r>
              <a:rPr dirty="0"/>
              <a:t>"</a:t>
            </a:r>
            <a:r>
              <a:rPr dirty="0" spc="-25"/>
              <a:t> </a:t>
            </a:r>
            <a:r>
              <a:rPr dirty="0"/>
              <a:t>.</a:t>
            </a:r>
            <a:r>
              <a:rPr dirty="0" spc="-20"/>
              <a:t> </a:t>
            </a:r>
            <a:r>
              <a:rPr dirty="0"/>
              <a:t>$_COOKIE['usuari']</a:t>
            </a:r>
            <a:r>
              <a:rPr dirty="0" spc="-25"/>
              <a:t> </a:t>
            </a:r>
            <a:r>
              <a:rPr dirty="0"/>
              <a:t>.</a:t>
            </a:r>
            <a:r>
              <a:rPr dirty="0" spc="-20"/>
              <a:t> </a:t>
            </a:r>
            <a:r>
              <a:rPr dirty="0"/>
              <a:t>"!</a:t>
            </a:r>
            <a:r>
              <a:rPr dirty="0" spc="-25"/>
              <a:t> </a:t>
            </a:r>
            <a:r>
              <a:rPr dirty="0"/>
              <a:t>El</a:t>
            </a:r>
            <a:r>
              <a:rPr dirty="0" spc="-20"/>
              <a:t> </a:t>
            </a:r>
            <a:r>
              <a:rPr dirty="0"/>
              <a:t>cookie</a:t>
            </a:r>
            <a:r>
              <a:rPr dirty="0" spc="-25"/>
              <a:t> </a:t>
            </a:r>
            <a:r>
              <a:rPr dirty="0"/>
              <a:t>està</a:t>
            </a:r>
            <a:r>
              <a:rPr dirty="0" spc="-20"/>
              <a:t> </a:t>
            </a:r>
            <a:r>
              <a:rPr dirty="0" spc="-10"/>
              <a:t>actiu.";</a:t>
            </a: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/>
              <a:t>}</a:t>
            </a:r>
            <a:r>
              <a:rPr dirty="0" spc="-15"/>
              <a:t> </a:t>
            </a:r>
            <a:r>
              <a:rPr dirty="0"/>
              <a:t>else</a:t>
            </a:r>
            <a:r>
              <a:rPr dirty="0" spc="-10"/>
              <a:t> </a:t>
            </a:r>
            <a:r>
              <a:rPr dirty="0" spc="-60"/>
              <a:t>{</a:t>
            </a:r>
          </a:p>
          <a:p>
            <a:pPr marL="408940">
              <a:lnSpc>
                <a:spcPct val="100000"/>
              </a:lnSpc>
              <a:spcBef>
                <a:spcPts val="229"/>
              </a:spcBef>
            </a:pPr>
            <a:r>
              <a:rPr dirty="0"/>
              <a:t>echo</a:t>
            </a:r>
            <a:r>
              <a:rPr dirty="0" spc="-20"/>
              <a:t> </a:t>
            </a:r>
            <a:r>
              <a:rPr dirty="0"/>
              <a:t>"El</a:t>
            </a:r>
            <a:r>
              <a:rPr dirty="0" spc="-20"/>
              <a:t> </a:t>
            </a:r>
            <a:r>
              <a:rPr dirty="0"/>
              <a:t>cookie</a:t>
            </a:r>
            <a:r>
              <a:rPr dirty="0" spc="-20"/>
              <a:t> </a:t>
            </a:r>
            <a:r>
              <a:rPr dirty="0"/>
              <a:t>no</a:t>
            </a:r>
            <a:r>
              <a:rPr dirty="0" spc="-20"/>
              <a:t> </a:t>
            </a:r>
            <a:r>
              <a:rPr dirty="0"/>
              <a:t>està</a:t>
            </a:r>
            <a:r>
              <a:rPr dirty="0" spc="-15"/>
              <a:t> </a:t>
            </a:r>
            <a:r>
              <a:rPr dirty="0" spc="-10"/>
              <a:t>configurat.";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pc="-25"/>
              <a:t>?&gt;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6645909" cy="338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b="1">
                <a:latin typeface="Arial"/>
                <a:cs typeface="Arial"/>
              </a:rPr>
              <a:t>Quines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són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les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variables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superglobals?</a:t>
            </a:r>
            <a:endParaRPr sz="2000">
              <a:latin typeface="Arial"/>
              <a:cs typeface="Arial"/>
            </a:endParaRPr>
          </a:p>
          <a:p>
            <a:pPr lvl="1" marL="782320" marR="5080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existeixen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predefinides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consideren superglobals,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són:</a:t>
            </a:r>
            <a:endParaRPr sz="1500">
              <a:latin typeface="Arial MT"/>
              <a:cs typeface="Arial MT"/>
            </a:endParaRPr>
          </a:p>
          <a:p>
            <a:pPr marL="123952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latin typeface="Arial MT"/>
                <a:cs typeface="Arial MT"/>
              </a:rPr>
              <a:t>$_GET</a:t>
            </a:r>
            <a:endParaRPr sz="1500">
              <a:latin typeface="Arial MT"/>
              <a:cs typeface="Arial MT"/>
            </a:endParaRPr>
          </a:p>
          <a:p>
            <a:pPr marL="12395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$_POST</a:t>
            </a:r>
            <a:endParaRPr sz="1500">
              <a:latin typeface="Arial MT"/>
              <a:cs typeface="Arial MT"/>
            </a:endParaRPr>
          </a:p>
          <a:p>
            <a:pPr marL="12395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$_REQUEST</a:t>
            </a:r>
            <a:endParaRPr sz="1500">
              <a:latin typeface="Arial MT"/>
              <a:cs typeface="Arial MT"/>
            </a:endParaRPr>
          </a:p>
          <a:p>
            <a:pPr marL="12395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$_SERVER</a:t>
            </a:r>
            <a:endParaRPr sz="1500">
              <a:latin typeface="Arial MT"/>
              <a:cs typeface="Arial MT"/>
            </a:endParaRPr>
          </a:p>
          <a:p>
            <a:pPr marL="12395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$_FILES</a:t>
            </a:r>
            <a:endParaRPr sz="1500">
              <a:latin typeface="Arial MT"/>
              <a:cs typeface="Arial MT"/>
            </a:endParaRPr>
          </a:p>
          <a:p>
            <a:pPr marL="12395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$_ENV</a:t>
            </a:r>
            <a:endParaRPr sz="1500">
              <a:latin typeface="Arial MT"/>
              <a:cs typeface="Arial MT"/>
            </a:endParaRPr>
          </a:p>
          <a:p>
            <a:pPr marL="12395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$_COOKIE</a:t>
            </a:r>
            <a:endParaRPr sz="1500">
              <a:latin typeface="Arial MT"/>
              <a:cs typeface="Arial MT"/>
            </a:endParaRPr>
          </a:p>
          <a:p>
            <a:pPr marL="12395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$_SESSION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790815" cy="271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spc="-10" b="1">
                <a:latin typeface="Arial"/>
                <a:cs typeface="Arial"/>
              </a:rPr>
              <a:t>$_GET</a:t>
            </a:r>
            <a:endParaRPr sz="2000">
              <a:latin typeface="Arial"/>
              <a:cs typeface="Arial"/>
            </a:endParaRPr>
          </a:p>
          <a:p>
            <a:pPr lvl="1" marL="782320" marR="149225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array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s’utilitza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recopilar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HTML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amb </a:t>
            </a:r>
            <a:r>
              <a:rPr dirty="0" sz="1500">
                <a:latin typeface="Arial MT"/>
                <a:cs typeface="Arial MT"/>
              </a:rPr>
              <a:t>method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=”get”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URL.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5080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35">
                <a:latin typeface="Arial MT"/>
                <a:cs typeface="Arial MT"/>
              </a:rPr>
              <a:t>GET,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que </a:t>
            </a:r>
            <a:r>
              <a:rPr dirty="0" sz="1500">
                <a:latin typeface="Arial MT"/>
                <a:cs typeface="Arial MT"/>
              </a:rPr>
              <a:t>s’envien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disponibles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$_GET.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469265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 spc="-10">
                <a:latin typeface="Arial MT"/>
                <a:cs typeface="Arial MT"/>
              </a:rPr>
              <a:t>Qualsevol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s'enviï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cadena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consulta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d'URL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estarà disponible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superglobal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$_GET.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6650990" cy="282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b="1">
                <a:latin typeface="Arial"/>
                <a:cs typeface="Arial"/>
              </a:rPr>
              <a:t>$_GET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(Exemple)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2000">
              <a:latin typeface="Arial"/>
              <a:cs typeface="Arial"/>
            </a:endParaRPr>
          </a:p>
          <a:p>
            <a:pPr marL="78232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fitxer </a:t>
            </a:r>
            <a:r>
              <a:rPr dirty="0" sz="1500" spc="-10" b="1" i="1">
                <a:latin typeface="Arial"/>
                <a:cs typeface="Arial"/>
              </a:rPr>
              <a:t>get_url.php</a:t>
            </a:r>
            <a:endParaRPr sz="1500">
              <a:latin typeface="Arial"/>
              <a:cs typeface="Arial"/>
            </a:endParaRPr>
          </a:p>
          <a:p>
            <a:pPr marL="7823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echo</a:t>
            </a:r>
            <a:r>
              <a:rPr dirty="0" sz="1500" spc="7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'&lt;a</a:t>
            </a:r>
            <a:r>
              <a:rPr dirty="0" sz="1500" spc="7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88037"/>
                </a:solidFill>
                <a:latin typeface="Arial MT"/>
                <a:cs typeface="Arial MT"/>
              </a:rPr>
              <a:t>href="get_url2.php?nom=Joan&amp;edat=30"&gt;Envia</a:t>
            </a:r>
            <a:r>
              <a:rPr dirty="0" sz="1500" spc="7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88037"/>
                </a:solidFill>
                <a:latin typeface="Arial MT"/>
                <a:cs typeface="Arial MT"/>
              </a:rPr>
              <a:t>dades&lt;/a&gt;';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500">
              <a:latin typeface="Arial MT"/>
              <a:cs typeface="Arial MT"/>
            </a:endParaRPr>
          </a:p>
          <a:p>
            <a:pPr marL="78232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fitxer </a:t>
            </a:r>
            <a:r>
              <a:rPr dirty="0" sz="1500" spc="-10" b="1" i="1">
                <a:latin typeface="Arial"/>
                <a:cs typeface="Arial"/>
              </a:rPr>
              <a:t>get_url2.php</a:t>
            </a:r>
            <a:endParaRPr sz="1500">
              <a:latin typeface="Arial"/>
              <a:cs typeface="Arial"/>
            </a:endParaRPr>
          </a:p>
          <a:p>
            <a:pPr marL="7823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if</a:t>
            </a:r>
            <a:r>
              <a:rPr dirty="0" sz="1500" spc="2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88037"/>
                </a:solidFill>
                <a:latin typeface="Arial MT"/>
                <a:cs typeface="Arial MT"/>
              </a:rPr>
              <a:t>(isset($_GET['nom'])</a:t>
            </a:r>
            <a:r>
              <a:rPr dirty="0" sz="1500" spc="2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&amp;&amp;</a:t>
            </a:r>
            <a:r>
              <a:rPr dirty="0" sz="1500" spc="3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88037"/>
                </a:solidFill>
                <a:latin typeface="Arial MT"/>
                <a:cs typeface="Arial MT"/>
              </a:rPr>
              <a:t>isset($_GET['edat']))</a:t>
            </a:r>
            <a:r>
              <a:rPr dirty="0" sz="1500" spc="2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188037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7823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}</a:t>
            </a:r>
            <a:r>
              <a:rPr dirty="0" sz="1500" spc="-3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else</a:t>
            </a:r>
            <a:r>
              <a:rPr dirty="0" sz="1500" spc="-2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188037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99377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echo</a:t>
            </a:r>
            <a:r>
              <a:rPr dirty="0" sz="1500" spc="-5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"No</a:t>
            </a:r>
            <a:r>
              <a:rPr dirty="0" sz="1500" spc="-5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s'han</a:t>
            </a:r>
            <a:r>
              <a:rPr dirty="0" sz="1500" spc="-5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88037"/>
                </a:solidFill>
                <a:latin typeface="Arial MT"/>
                <a:cs typeface="Arial MT"/>
              </a:rPr>
              <a:t>rebut</a:t>
            </a:r>
            <a:r>
              <a:rPr dirty="0" sz="1500" spc="-5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88037"/>
                </a:solidFill>
                <a:latin typeface="Arial MT"/>
                <a:cs typeface="Arial MT"/>
              </a:rPr>
              <a:t>dades.";</a:t>
            </a:r>
            <a:endParaRPr sz="1500">
              <a:latin typeface="Arial MT"/>
              <a:cs typeface="Arial MT"/>
            </a:endParaRPr>
          </a:p>
          <a:p>
            <a:pPr marL="78232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solidFill>
                  <a:srgbClr val="188037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553325" cy="271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spc="-10" b="1">
                <a:latin typeface="Arial"/>
                <a:cs typeface="Arial"/>
              </a:rPr>
              <a:t>$_POST</a:t>
            </a:r>
            <a:endParaRPr sz="2000">
              <a:latin typeface="Arial"/>
              <a:cs typeface="Arial"/>
            </a:endParaRPr>
          </a:p>
          <a:p>
            <a:pPr lvl="1" marL="782320" marR="389890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array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s’utilitza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recopilar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després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d’enviar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un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HTML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method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=”post”.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5080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Aquest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segur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sensible,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ja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no </a:t>
            </a: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l'URL.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448309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POST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estaran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disponibles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la </a:t>
            </a:r>
            <a:r>
              <a:rPr dirty="0" sz="1500" spc="-10">
                <a:latin typeface="Arial MT"/>
                <a:cs typeface="Arial MT"/>
              </a:rPr>
              <a:t>sol·licitud.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3380" y="966289"/>
            <a:ext cx="25958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b="1">
                <a:latin typeface="Arial"/>
                <a:cs typeface="Arial"/>
              </a:rPr>
              <a:t>$_POST</a:t>
            </a:r>
            <a:r>
              <a:rPr dirty="0" sz="2000" spc="-11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(Exemple)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16300" y="1641168"/>
            <a:ext cx="4512310" cy="3140075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300">
                <a:latin typeface="Arial MT"/>
                <a:cs typeface="Arial MT"/>
              </a:rPr>
              <a:t>fitxer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 spc="-10" b="1" i="1">
                <a:latin typeface="Arial"/>
                <a:cs typeface="Arial"/>
              </a:rPr>
              <a:t>post_form.html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&lt;form</a:t>
            </a:r>
            <a:r>
              <a:rPr dirty="0" sz="1300" spc="-2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action="post_processar.php"</a:t>
            </a:r>
            <a:r>
              <a:rPr dirty="0" sz="1300" spc="-1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method="POST"&gt;</a:t>
            </a:r>
            <a:endParaRPr sz="13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235"/>
              </a:spcBef>
            </a:pP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&lt;input</a:t>
            </a:r>
            <a:r>
              <a:rPr dirty="0" sz="1300" spc="-3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type="text"</a:t>
            </a:r>
            <a:r>
              <a:rPr dirty="0" sz="1300" spc="-3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name="nom"</a:t>
            </a:r>
            <a:r>
              <a:rPr dirty="0" sz="1300" spc="-3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placeholder="Nom"&gt;</a:t>
            </a:r>
            <a:endParaRPr sz="13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235"/>
              </a:spcBef>
            </a:pP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&lt;input</a:t>
            </a:r>
            <a:r>
              <a:rPr dirty="0" sz="1300" spc="-4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type="number"</a:t>
            </a:r>
            <a:r>
              <a:rPr dirty="0" sz="1300" spc="-3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name="edat"</a:t>
            </a:r>
            <a:r>
              <a:rPr dirty="0" sz="1300" spc="-3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placeholder="Edat"&gt;</a:t>
            </a:r>
            <a:endParaRPr sz="1300">
              <a:latin typeface="Arial MT"/>
              <a:cs typeface="Arial MT"/>
            </a:endParaRPr>
          </a:p>
          <a:p>
            <a:pPr marL="378460">
              <a:lnSpc>
                <a:spcPct val="100000"/>
              </a:lnSpc>
              <a:spcBef>
                <a:spcPts val="234"/>
              </a:spcBef>
            </a:pP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&lt;button</a:t>
            </a:r>
            <a:r>
              <a:rPr dirty="0" sz="1300" spc="-8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type="submit"&gt;Envia&lt;/button&gt;</a:t>
            </a:r>
            <a:endParaRPr sz="1300">
              <a:latin typeface="Arial MT"/>
              <a:cs typeface="Arial MT"/>
            </a:endParaRPr>
          </a:p>
          <a:p>
            <a:pPr marL="287020">
              <a:lnSpc>
                <a:spcPct val="100000"/>
              </a:lnSpc>
              <a:spcBef>
                <a:spcPts val="229"/>
              </a:spcBef>
            </a:pP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&lt;/form&gt;;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1300">
                <a:latin typeface="Arial MT"/>
                <a:cs typeface="Arial MT"/>
              </a:rPr>
              <a:t>fitxer</a:t>
            </a:r>
            <a:r>
              <a:rPr dirty="0" sz="1300" spc="-35">
                <a:latin typeface="Arial MT"/>
                <a:cs typeface="Arial MT"/>
              </a:rPr>
              <a:t> </a:t>
            </a:r>
            <a:r>
              <a:rPr dirty="0" sz="1300" spc="-10" b="1" i="1">
                <a:latin typeface="Arial"/>
                <a:cs typeface="Arial"/>
              </a:rPr>
              <a:t>post_processar.php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if</a:t>
            </a:r>
            <a:r>
              <a:rPr dirty="0" sz="1300" spc="-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($_SERVER['REQUEST_METHOD']</a:t>
            </a:r>
            <a:r>
              <a:rPr dirty="0" sz="1300" spc="1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==</a:t>
            </a:r>
            <a:r>
              <a:rPr dirty="0" sz="1300" spc="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'POST')</a:t>
            </a:r>
            <a:r>
              <a:rPr dirty="0" sz="1300" spc="1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188037"/>
                </a:solidFill>
                <a:latin typeface="Arial MT"/>
                <a:cs typeface="Arial MT"/>
              </a:rPr>
              <a:t>{</a:t>
            </a:r>
            <a:endParaRPr sz="1300">
              <a:latin typeface="Arial MT"/>
              <a:cs typeface="Arial MT"/>
            </a:endParaRPr>
          </a:p>
          <a:p>
            <a:pPr algn="just" marL="195580">
              <a:lnSpc>
                <a:spcPct val="100000"/>
              </a:lnSpc>
              <a:spcBef>
                <a:spcPts val="235"/>
              </a:spcBef>
            </a:pP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$nom</a:t>
            </a:r>
            <a:r>
              <a:rPr dirty="0" sz="1300" spc="-3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=</a:t>
            </a:r>
            <a:r>
              <a:rPr dirty="0" sz="1300" spc="-2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$_POST['nom'];</a:t>
            </a:r>
            <a:endParaRPr sz="1300">
              <a:latin typeface="Arial MT"/>
              <a:cs typeface="Arial MT"/>
            </a:endParaRPr>
          </a:p>
          <a:p>
            <a:pPr algn="just" marL="195580" marR="2550795">
              <a:lnSpc>
                <a:spcPct val="114999"/>
              </a:lnSpc>
            </a:pP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$edat</a:t>
            </a:r>
            <a:r>
              <a:rPr dirty="0" sz="1300" spc="-4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=</a:t>
            </a:r>
            <a:r>
              <a:rPr dirty="0" sz="1300" spc="-3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$_POST['edat']; </a:t>
            </a: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echo</a:t>
            </a:r>
            <a:r>
              <a:rPr dirty="0" sz="1300" spc="-5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"Nom:</a:t>
            </a:r>
            <a:r>
              <a:rPr dirty="0" sz="1300" spc="-5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$nom&lt;br&gt;"; </a:t>
            </a: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echo</a:t>
            </a:r>
            <a:r>
              <a:rPr dirty="0" sz="1300" spc="-6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88037"/>
                </a:solidFill>
                <a:latin typeface="Arial MT"/>
                <a:cs typeface="Arial MT"/>
              </a:rPr>
              <a:t>"Edat:</a:t>
            </a:r>
            <a:r>
              <a:rPr dirty="0" sz="1300" spc="-55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88037"/>
                </a:solidFill>
                <a:latin typeface="Arial MT"/>
                <a:cs typeface="Arial MT"/>
              </a:rPr>
              <a:t>$edat";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300" spc="-50">
                <a:solidFill>
                  <a:srgbClr val="188037"/>
                </a:solidFill>
                <a:latin typeface="Arial MT"/>
                <a:cs typeface="Arial MT"/>
              </a:rPr>
              <a:t>}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720330" cy="244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spc="-10" b="1">
                <a:latin typeface="Arial"/>
                <a:cs typeface="Arial"/>
              </a:rPr>
              <a:t>$_REQUEST</a:t>
            </a:r>
            <a:endParaRPr sz="2000">
              <a:latin typeface="Arial"/>
              <a:cs typeface="Arial"/>
            </a:endParaRPr>
          </a:p>
          <a:p>
            <a:pPr lvl="1" marL="782320" marR="155575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array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recull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enviades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(mètodes </a:t>
            </a:r>
            <a:r>
              <a:rPr dirty="0" sz="1500">
                <a:latin typeface="Arial MT"/>
                <a:cs typeface="Arial MT"/>
              </a:rPr>
              <a:t>GET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POST)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URL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(mètode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GET)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indent="-343535">
              <a:lnSpc>
                <a:spcPct val="100000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Combina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superglobals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$_GET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$_POST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782320" marR="5080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útil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saber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exactament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provenen,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però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es </a:t>
            </a:r>
            <a:r>
              <a:rPr dirty="0" sz="1500" spc="-10">
                <a:latin typeface="Arial MT"/>
                <a:cs typeface="Arial MT"/>
              </a:rPr>
              <a:t>recomana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risc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barrejar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mètodes.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5842635" cy="4134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spc="-10" b="1">
                <a:latin typeface="Arial"/>
                <a:cs typeface="Arial"/>
              </a:rPr>
              <a:t>$_REQUEST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(Exemple)</a:t>
            </a:r>
            <a:endParaRPr sz="2000">
              <a:latin typeface="Arial"/>
              <a:cs typeface="Arial"/>
            </a:endParaRPr>
          </a:p>
          <a:p>
            <a:pPr marL="325120">
              <a:lnSpc>
                <a:spcPct val="100000"/>
              </a:lnSpc>
              <a:spcBef>
                <a:spcPts val="1595"/>
              </a:spcBef>
            </a:pP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dirty="0" sz="1150" spc="-10">
                <a:solidFill>
                  <a:srgbClr val="990055"/>
                </a:solidFill>
                <a:latin typeface="Courier New"/>
                <a:cs typeface="Courier New"/>
              </a:rPr>
              <a:t>html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204"/>
              </a:spcBef>
            </a:pP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dirty="0" sz="1150" spc="-10">
                <a:solidFill>
                  <a:srgbClr val="990055"/>
                </a:solidFill>
                <a:latin typeface="Courier New"/>
                <a:cs typeface="Courier New"/>
              </a:rPr>
              <a:t>body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500380" marR="5080" indent="-175260">
              <a:lnSpc>
                <a:spcPct val="114999"/>
              </a:lnSpc>
            </a:pP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dirty="0" sz="1150">
                <a:solidFill>
                  <a:srgbClr val="990055"/>
                </a:solidFill>
                <a:latin typeface="Courier New"/>
                <a:cs typeface="Courier New"/>
              </a:rPr>
              <a:t>form</a:t>
            </a:r>
            <a:r>
              <a:rPr dirty="0" sz="1150" spc="-130">
                <a:solidFill>
                  <a:srgbClr val="990055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method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dirty="0" sz="1150" spc="-10">
                <a:solidFill>
                  <a:srgbClr val="0077AA"/>
                </a:solidFill>
                <a:latin typeface="Courier New"/>
                <a:cs typeface="Courier New"/>
              </a:rPr>
              <a:t>post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"</a:t>
            </a:r>
            <a:r>
              <a:rPr dirty="0" sz="1150" spc="-7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action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dirty="0" sz="1150" spc="-10" b="1">
                <a:solidFill>
                  <a:srgbClr val="DD4A68"/>
                </a:solidFill>
                <a:latin typeface="Courier New"/>
                <a:cs typeface="Courier New"/>
              </a:rPr>
              <a:t>&lt;?php</a:t>
            </a:r>
            <a:r>
              <a:rPr dirty="0" sz="1150" spc="-50" b="1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5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0077AA"/>
                </a:solidFill>
                <a:latin typeface="Courier New"/>
                <a:cs typeface="Courier New"/>
              </a:rPr>
              <a:t>$_SERVER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'PHP_SELF'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];</a:t>
            </a:r>
            <a:r>
              <a:rPr dirty="0" sz="1150" spc="-10" b="1">
                <a:solidFill>
                  <a:srgbClr val="DD4A68"/>
                </a:solidFill>
                <a:latin typeface="Courier New"/>
                <a:cs typeface="Courier New"/>
              </a:rPr>
              <a:t>?&gt;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"&gt; </a:t>
            </a:r>
            <a:r>
              <a:rPr dirty="0" sz="1150">
                <a:latin typeface="Courier New"/>
                <a:cs typeface="Courier New"/>
              </a:rPr>
              <a:t>Name:</a:t>
            </a:r>
            <a:r>
              <a:rPr dirty="0" sz="1150" spc="-165"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dirty="0" sz="1150">
                <a:solidFill>
                  <a:srgbClr val="990055"/>
                </a:solidFill>
                <a:latin typeface="Courier New"/>
                <a:cs typeface="Courier New"/>
              </a:rPr>
              <a:t>input</a:t>
            </a:r>
            <a:r>
              <a:rPr dirty="0" sz="1150" spc="-130">
                <a:solidFill>
                  <a:srgbClr val="990055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type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dirty="0" sz="1150" spc="-10">
                <a:solidFill>
                  <a:srgbClr val="0077AA"/>
                </a:solidFill>
                <a:latin typeface="Courier New"/>
                <a:cs typeface="Courier New"/>
              </a:rPr>
              <a:t>text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"</a:t>
            </a:r>
            <a:r>
              <a:rPr dirty="0" sz="1150" spc="-7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name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dirty="0" sz="1150" spc="-10">
                <a:solidFill>
                  <a:srgbClr val="0077AA"/>
                </a:solidFill>
                <a:latin typeface="Courier New"/>
                <a:cs typeface="Courier New"/>
              </a:rPr>
              <a:t>fname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"&gt;</a:t>
            </a:r>
            <a:endParaRPr sz="1150">
              <a:latin typeface="Courier New"/>
              <a:cs typeface="Courier New"/>
            </a:endParaRPr>
          </a:p>
          <a:p>
            <a:pPr marL="496570">
              <a:lnSpc>
                <a:spcPct val="100000"/>
              </a:lnSpc>
              <a:spcBef>
                <a:spcPts val="204"/>
              </a:spcBef>
            </a:pP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dirty="0" sz="1150">
                <a:solidFill>
                  <a:srgbClr val="990055"/>
                </a:solidFill>
                <a:latin typeface="Courier New"/>
                <a:cs typeface="Courier New"/>
              </a:rPr>
              <a:t>input</a:t>
            </a:r>
            <a:r>
              <a:rPr dirty="0" sz="1150" spc="-125">
                <a:solidFill>
                  <a:srgbClr val="990055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type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dirty="0" sz="1150" spc="-10">
                <a:solidFill>
                  <a:srgbClr val="0077AA"/>
                </a:solidFill>
                <a:latin typeface="Courier New"/>
                <a:cs typeface="Courier New"/>
              </a:rPr>
              <a:t>submit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"&gt;</a:t>
            </a:r>
            <a:endParaRPr sz="115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210"/>
              </a:spcBef>
            </a:pP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&lt;/</a:t>
            </a:r>
            <a:r>
              <a:rPr dirty="0" sz="1150" spc="-10">
                <a:solidFill>
                  <a:srgbClr val="990055"/>
                </a:solidFill>
                <a:latin typeface="Courier New"/>
                <a:cs typeface="Courier New"/>
              </a:rPr>
              <a:t>form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204"/>
              </a:spcBef>
            </a:pPr>
            <a:r>
              <a:rPr dirty="0" sz="1150" spc="-10" b="1">
                <a:solidFill>
                  <a:srgbClr val="DD4A68"/>
                </a:solidFill>
                <a:latin typeface="Courier New"/>
                <a:cs typeface="Courier New"/>
              </a:rPr>
              <a:t>&lt;?php</a:t>
            </a:r>
            <a:endParaRPr sz="115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209"/>
              </a:spcBef>
            </a:pP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if</a:t>
            </a:r>
            <a:r>
              <a:rPr dirty="0" sz="1150" spc="-7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20">
                <a:latin typeface="Courier New"/>
                <a:cs typeface="Courier New"/>
              </a:rPr>
              <a:t>$_SERVER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dirty="0" sz="1150" spc="-20">
                <a:solidFill>
                  <a:srgbClr val="669900"/>
                </a:solidFill>
                <a:latin typeface="Courier New"/>
                <a:cs typeface="Courier New"/>
              </a:rPr>
              <a:t>"REQUEST_METHOD"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]</a:t>
            </a:r>
            <a:r>
              <a:rPr dirty="0" sz="1150" spc="-5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==</a:t>
            </a:r>
            <a:r>
              <a:rPr dirty="0" sz="1150" spc="-65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"POST"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dirty="0" sz="1150" spc="-50">
                <a:solidFill>
                  <a:srgbClr val="999999"/>
                </a:solidFill>
                <a:latin typeface="Courier New"/>
                <a:cs typeface="Courier New"/>
              </a:rPr>
              <a:t> {</a:t>
            </a:r>
            <a:endParaRPr sz="1150">
              <a:latin typeface="Courier New"/>
              <a:cs typeface="Courier New"/>
            </a:endParaRPr>
          </a:p>
          <a:p>
            <a:pPr marL="496570" marR="2931160">
              <a:lnSpc>
                <a:spcPct val="114999"/>
              </a:lnSpc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dirty="0" sz="1150" spc="-11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 spc="-2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20">
                <a:latin typeface="Courier New"/>
                <a:cs typeface="Courier New"/>
              </a:rPr>
              <a:t>$_REQUEST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dirty="0" sz="1150" spc="-20">
                <a:solidFill>
                  <a:srgbClr val="669900"/>
                </a:solidFill>
                <a:latin typeface="Courier New"/>
                <a:cs typeface="Courier New"/>
              </a:rPr>
              <a:t>'fname'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]);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if</a:t>
            </a:r>
            <a:r>
              <a:rPr dirty="0" sz="1150" spc="-10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0077AA"/>
                </a:solidFill>
                <a:latin typeface="Courier New"/>
                <a:cs typeface="Courier New"/>
              </a:rPr>
              <a:t>empty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))</a:t>
            </a:r>
            <a:r>
              <a:rPr dirty="0" sz="1150" spc="-9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 spc="-5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668020">
              <a:lnSpc>
                <a:spcPct val="100000"/>
              </a:lnSpc>
              <a:spcBef>
                <a:spcPts val="204"/>
              </a:spcBef>
            </a:pP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9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"Name</a:t>
            </a:r>
            <a:r>
              <a:rPr dirty="0" sz="1150" spc="-2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is</a:t>
            </a:r>
            <a:r>
              <a:rPr dirty="0" sz="1150" spc="-1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empty"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668020" marR="4220845" indent="-172085">
              <a:lnSpc>
                <a:spcPct val="114999"/>
              </a:lnSpc>
            </a:pP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r>
              <a:rPr dirty="0" sz="1150" spc="-5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else</a:t>
            </a:r>
            <a:r>
              <a:rPr dirty="0" sz="1150" spc="-8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5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r>
              <a:rPr dirty="0" sz="1150" spc="50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9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2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496570">
              <a:lnSpc>
                <a:spcPct val="100000"/>
              </a:lnSpc>
              <a:spcBef>
                <a:spcPts val="204"/>
              </a:spcBef>
            </a:pPr>
            <a:r>
              <a:rPr dirty="0" sz="1150" spc="-5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210"/>
              </a:spcBef>
            </a:pPr>
            <a:r>
              <a:rPr dirty="0" sz="1150" spc="-5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15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204"/>
              </a:spcBef>
            </a:pPr>
            <a:r>
              <a:rPr dirty="0" sz="1150" spc="-25" b="1">
                <a:solidFill>
                  <a:srgbClr val="DD4A68"/>
                </a:solidFill>
                <a:latin typeface="Courier New"/>
                <a:cs typeface="Courier New"/>
              </a:rPr>
              <a:t>?&gt;</a:t>
            </a:r>
            <a:endParaRPr sz="115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209"/>
              </a:spcBef>
            </a:pP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&lt;/</a:t>
            </a:r>
            <a:r>
              <a:rPr dirty="0" sz="1150" spc="-10">
                <a:solidFill>
                  <a:srgbClr val="990055"/>
                </a:solidFill>
                <a:latin typeface="Courier New"/>
                <a:cs typeface="Courier New"/>
              </a:rPr>
              <a:t>body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  <a:p>
            <a:pPr marL="325120">
              <a:lnSpc>
                <a:spcPct val="100000"/>
              </a:lnSpc>
              <a:spcBef>
                <a:spcPts val="204"/>
              </a:spcBef>
            </a:pP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&lt;/</a:t>
            </a:r>
            <a:r>
              <a:rPr dirty="0" sz="1150" spc="-10">
                <a:solidFill>
                  <a:srgbClr val="990055"/>
                </a:solidFill>
                <a:latin typeface="Courier New"/>
                <a:cs typeface="Courier New"/>
              </a:rPr>
              <a:t>html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Variables</a:t>
            </a:r>
            <a:r>
              <a:rPr dirty="0" spc="-190"/>
              <a:t> </a:t>
            </a:r>
            <a:r>
              <a:rPr dirty="0" spc="-10"/>
              <a:t>superglobals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6180" y="966289"/>
            <a:ext cx="7804150" cy="4150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SzPct val="55000"/>
              <a:buFont typeface="Arial MT"/>
              <a:buChar char="●"/>
              <a:tabLst>
                <a:tab pos="325120" algn="l"/>
              </a:tabLst>
            </a:pPr>
            <a:r>
              <a:rPr dirty="0" sz="2000" spc="-10" b="1">
                <a:latin typeface="Arial"/>
                <a:cs typeface="Arial"/>
              </a:rPr>
              <a:t>$_SERVER</a:t>
            </a:r>
            <a:endParaRPr sz="2000">
              <a:latin typeface="Arial"/>
              <a:cs typeface="Arial"/>
            </a:endParaRPr>
          </a:p>
          <a:p>
            <a:pPr lvl="1" marL="782320" marR="5080" indent="-344170">
              <a:lnSpc>
                <a:spcPct val="114999"/>
              </a:lnSpc>
              <a:spcBef>
                <a:spcPts val="2180"/>
              </a:spcBef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array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web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l’entorn d’execució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l’script,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l’adreça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IP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servidor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l’arxiu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execució.</a:t>
            </a:r>
            <a:endParaRPr sz="1500">
              <a:latin typeface="Arial MT"/>
              <a:cs typeface="Arial MT"/>
            </a:endParaRPr>
          </a:p>
          <a:p>
            <a:pPr lvl="1" marL="782320" marR="255904" indent="-344170">
              <a:lnSpc>
                <a:spcPct val="114999"/>
              </a:lnSpc>
              <a:buChar char="○"/>
              <a:tabLst>
                <a:tab pos="782320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$_SERVER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millorar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lloc,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per </a:t>
            </a:r>
            <a:r>
              <a:rPr dirty="0" sz="1500">
                <a:latin typeface="Arial MT"/>
                <a:cs typeface="Arial MT"/>
              </a:rPr>
              <a:t>fer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seguiment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visites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ajustar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comportament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l'script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segons l'entorn.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2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2" marL="1239520" marR="727075" indent="-288290">
              <a:lnSpc>
                <a:spcPct val="114999"/>
              </a:lnSpc>
              <a:spcBef>
                <a:spcPts val="5"/>
              </a:spcBef>
              <a:buChar char="-"/>
              <a:tabLst>
                <a:tab pos="1239520" algn="l"/>
              </a:tabLst>
            </a:pPr>
            <a:r>
              <a:rPr dirty="0" sz="1400" spc="-10">
                <a:latin typeface="Arial MT"/>
                <a:cs typeface="Arial MT"/>
              </a:rPr>
              <a:t>$_SERVER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[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'PHP_SELF'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]: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Retorna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nom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fitxer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l'script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s'està executant</a:t>
            </a:r>
            <a:endParaRPr sz="1400">
              <a:latin typeface="Arial MT"/>
              <a:cs typeface="Arial MT"/>
            </a:endParaRPr>
          </a:p>
          <a:p>
            <a:pPr lvl="2" marL="1239520" marR="743585" indent="-288290">
              <a:lnSpc>
                <a:spcPct val="114999"/>
              </a:lnSpc>
              <a:buChar char="-"/>
              <a:tabLst>
                <a:tab pos="1239520" algn="l"/>
              </a:tabLst>
            </a:pPr>
            <a:r>
              <a:rPr dirty="0" sz="1400" spc="-10">
                <a:latin typeface="Arial MT"/>
                <a:cs typeface="Arial MT"/>
              </a:rPr>
              <a:t>$_SERVER[‘HTTP_HOST’]: </a:t>
            </a:r>
            <a:r>
              <a:rPr dirty="0" sz="1400">
                <a:latin typeface="Arial MT"/>
                <a:cs typeface="Arial MT"/>
              </a:rPr>
              <a:t>Conté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nom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host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servidor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s’està executant</a:t>
            </a:r>
            <a:endParaRPr sz="1400">
              <a:latin typeface="Arial MT"/>
              <a:cs typeface="Arial MT"/>
            </a:endParaRPr>
          </a:p>
          <a:p>
            <a:pPr lvl="2" marL="1239520" indent="-287655">
              <a:lnSpc>
                <a:spcPct val="100000"/>
              </a:lnSpc>
              <a:spcBef>
                <a:spcPts val="250"/>
              </a:spcBef>
              <a:buChar char="-"/>
              <a:tabLst>
                <a:tab pos="1239520" algn="l"/>
              </a:tabLst>
            </a:pPr>
            <a:r>
              <a:rPr dirty="0" sz="1400" spc="-20">
                <a:latin typeface="Arial MT"/>
                <a:cs typeface="Arial MT"/>
              </a:rPr>
              <a:t>$_SERVER[‘SERVER_ADDR’]:</a:t>
            </a:r>
            <a:r>
              <a:rPr dirty="0" sz="1400">
                <a:latin typeface="Arial MT"/>
                <a:cs typeface="Arial MT"/>
              </a:rPr>
              <a:t> Conté l'adreça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servidor.</a:t>
            </a:r>
            <a:endParaRPr sz="1400">
              <a:latin typeface="Arial MT"/>
              <a:cs typeface="Arial MT"/>
            </a:endParaRPr>
          </a:p>
          <a:p>
            <a:pPr lvl="2" marL="1239520" marR="625475" indent="-288290">
              <a:lnSpc>
                <a:spcPct val="114999"/>
              </a:lnSpc>
              <a:buChar char="-"/>
              <a:tabLst>
                <a:tab pos="1239520" algn="l"/>
              </a:tabLst>
            </a:pPr>
            <a:r>
              <a:rPr dirty="0" sz="1400" spc="-20">
                <a:latin typeface="Arial MT"/>
                <a:cs typeface="Arial MT"/>
              </a:rPr>
              <a:t>$_SERVER[‘REMOTE_ADDR’]: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Conté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l'adreça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client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està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fent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la </a:t>
            </a:r>
            <a:r>
              <a:rPr dirty="0" sz="1400" spc="-10">
                <a:latin typeface="Arial MT"/>
                <a:cs typeface="Arial MT"/>
              </a:rPr>
              <a:t>sol·licitud.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Superglobals</dc:title>
  <dcterms:created xsi:type="dcterms:W3CDTF">2025-01-18T18:30:37Z</dcterms:created>
  <dcterms:modified xsi:type="dcterms:W3CDTF">2025-01-18T18:30:37Z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2025-01-18T00:00:00Z</vt:filetime>
  </property>
</Properties>
</file>