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6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8795" y="892630"/>
            <a:ext cx="7615809" cy="69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54" y="890986"/>
            <a:ext cx="9745290" cy="704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206" y="2110249"/>
            <a:ext cx="9166860" cy="3303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emple.com/subcarpeta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exemple.com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ashboard/" TargetMode="External"/><Relationship Id="rId2" Type="http://schemas.openxmlformats.org/officeDocument/2006/relationships/hyperlink" Target="https://www.youtube.com/watch?v=TexkCrk6njc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hyperlink" Target="https://xdebug.org/wizard.php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xdebug.org/files/php_xdebug-3.4.0-8.2-vs16-x86_64.dl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p04wvbAJPs" TargetMode="External"/><Relationship Id="rId2" Type="http://schemas.openxmlformats.org/officeDocument/2006/relationships/hyperlink" Target="https://getcomposer.org/download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0cmRy3lhDQ" TargetMode="Externa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mailto:exemple@correu.com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45895">
              <a:lnSpc>
                <a:spcPct val="100000"/>
              </a:lnSpc>
              <a:spcBef>
                <a:spcPts val="114"/>
              </a:spcBef>
            </a:pPr>
            <a:r>
              <a:rPr sz="4400" spc="-25" dirty="0"/>
              <a:t>Introducció</a:t>
            </a:r>
            <a:r>
              <a:rPr sz="4400" spc="-170" dirty="0"/>
              <a:t> </a:t>
            </a:r>
            <a:r>
              <a:rPr sz="4400" spc="135" dirty="0"/>
              <a:t>a</a:t>
            </a:r>
            <a:r>
              <a:rPr sz="4400" spc="-120" dirty="0"/>
              <a:t> </a:t>
            </a:r>
            <a:r>
              <a:rPr sz="4400" spc="50" dirty="0"/>
              <a:t>la</a:t>
            </a:r>
            <a:r>
              <a:rPr sz="4400" spc="-120" dirty="0"/>
              <a:t> </a:t>
            </a:r>
            <a:r>
              <a:rPr sz="4400" dirty="0"/>
              <a:t>sintaxi</a:t>
            </a:r>
            <a:r>
              <a:rPr sz="4400" spc="-15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3709" y="1916651"/>
            <a:ext cx="7127875" cy="1868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Apertura</a:t>
            </a:r>
            <a:r>
              <a:rPr sz="2350" b="1" spc="-5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i</a:t>
            </a:r>
            <a:r>
              <a:rPr sz="2350" b="1" spc="-8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tancament</a:t>
            </a:r>
            <a:r>
              <a:rPr sz="2350" b="1" spc="-5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de</a:t>
            </a:r>
            <a:r>
              <a:rPr sz="2350" b="1" spc="-8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codi</a:t>
            </a:r>
            <a:r>
              <a:rPr sz="2350" b="1" spc="-55" dirty="0">
                <a:latin typeface="Arial"/>
                <a:cs typeface="Arial"/>
              </a:rPr>
              <a:t> </a:t>
            </a:r>
            <a:r>
              <a:rPr sz="2350" b="1" spc="-25" dirty="0">
                <a:latin typeface="Arial"/>
                <a:cs typeface="Arial"/>
              </a:rPr>
              <a:t>PHP</a:t>
            </a:r>
            <a:endParaRPr sz="2350">
              <a:latin typeface="Arial"/>
              <a:cs typeface="Arial"/>
            </a:endParaRPr>
          </a:p>
          <a:p>
            <a:pPr marL="547370" indent="-379730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Font typeface="Tahoma"/>
              <a:buChar char="●"/>
              <a:tabLst>
                <a:tab pos="547370" algn="l"/>
              </a:tabLst>
            </a:pPr>
            <a:r>
              <a:rPr sz="1750" spc="60" dirty="0">
                <a:solidFill>
                  <a:srgbClr val="188038"/>
                </a:solidFill>
                <a:latin typeface="Calibri"/>
                <a:cs typeface="Calibri"/>
              </a:rPr>
              <a:t>&lt;?</a:t>
            </a:r>
            <a:r>
              <a:rPr sz="1750" spc="-225" dirty="0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188038"/>
                </a:solidFill>
                <a:latin typeface="Calibri"/>
                <a:cs typeface="Calibri"/>
              </a:rPr>
              <a:t>php</a:t>
            </a:r>
            <a:r>
              <a:rPr sz="1750" spc="200" dirty="0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188038"/>
                </a:solidFill>
                <a:latin typeface="Calibri"/>
                <a:cs typeface="Calibri"/>
              </a:rPr>
              <a:t>...</a:t>
            </a:r>
            <a:r>
              <a:rPr sz="1750" spc="135" dirty="0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188038"/>
                </a:solidFill>
                <a:latin typeface="Calibri"/>
                <a:cs typeface="Calibri"/>
              </a:rPr>
              <a:t>?</a:t>
            </a:r>
            <a:r>
              <a:rPr sz="1750" spc="-235" dirty="0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188038"/>
                </a:solidFill>
                <a:latin typeface="Calibri"/>
                <a:cs typeface="Calibri"/>
              </a:rPr>
              <a:t>&gt;</a:t>
            </a:r>
            <a:r>
              <a:rPr sz="1750" spc="285" dirty="0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sz="1750" spc="65" dirty="0">
                <a:latin typeface="Tahoma"/>
                <a:cs typeface="Tahoma"/>
              </a:rPr>
              <a:t>és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la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forma</a:t>
            </a:r>
            <a:r>
              <a:rPr sz="1750" spc="-4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més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comuna</a:t>
            </a:r>
            <a:r>
              <a:rPr sz="1750" spc="-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per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iniciar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tancar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codi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spc="80" dirty="0">
                <a:latin typeface="Tahoma"/>
                <a:cs typeface="Tahoma"/>
              </a:rPr>
              <a:t>PHP.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350" b="1" dirty="0">
                <a:latin typeface="Arial"/>
                <a:cs typeface="Arial"/>
              </a:rPr>
              <a:t>Delimitació</a:t>
            </a:r>
            <a:r>
              <a:rPr sz="2350" b="1" spc="-10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de</a:t>
            </a:r>
            <a:r>
              <a:rPr sz="2350" b="1" spc="-85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sentències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sz="1750" spc="95" dirty="0">
                <a:latin typeface="Tahoma"/>
                <a:cs typeface="Tahoma"/>
              </a:rPr>
              <a:t>Us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-25" dirty="0">
                <a:latin typeface="Tahoma"/>
                <a:cs typeface="Tahoma"/>
              </a:rPr>
              <a:t> </a:t>
            </a:r>
            <a:r>
              <a:rPr sz="1750" spc="-130" dirty="0">
                <a:latin typeface="Tahoma"/>
                <a:cs typeface="Tahoma"/>
              </a:rPr>
              <a:t>;</a:t>
            </a:r>
            <a:r>
              <a:rPr sz="1750" spc="-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per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delimitar </a:t>
            </a:r>
            <a:r>
              <a:rPr sz="1750" dirty="0">
                <a:latin typeface="Tahoma"/>
                <a:cs typeface="Tahoma"/>
              </a:rPr>
              <a:t>les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sentències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236" y="4069080"/>
            <a:ext cx="7792212" cy="26266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14"/>
              </a:spcBef>
            </a:pPr>
            <a:r>
              <a:rPr sz="4400" dirty="0"/>
              <a:t>Àmbit</a:t>
            </a:r>
            <a:r>
              <a:rPr sz="4400" spc="-130" dirty="0"/>
              <a:t> </a:t>
            </a:r>
            <a:r>
              <a:rPr sz="4400" spc="50" dirty="0"/>
              <a:t>de</a:t>
            </a:r>
            <a:r>
              <a:rPr sz="4400" spc="-120" dirty="0"/>
              <a:t> </a:t>
            </a:r>
            <a:r>
              <a:rPr sz="4400" spc="114" dirty="0"/>
              <a:t>les</a:t>
            </a:r>
            <a:r>
              <a:rPr sz="4400" spc="-135" dirty="0"/>
              <a:t> </a:t>
            </a:r>
            <a:r>
              <a:rPr sz="4400" spc="50" dirty="0"/>
              <a:t>variables</a:t>
            </a:r>
            <a:r>
              <a:rPr sz="4400" spc="-135" dirty="0"/>
              <a:t> </a:t>
            </a:r>
            <a:r>
              <a:rPr sz="4400" spc="75" dirty="0"/>
              <a:t>en</a:t>
            </a:r>
            <a:r>
              <a:rPr sz="4400" spc="-17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3709" y="1916651"/>
            <a:ext cx="363537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Exemple</a:t>
            </a:r>
            <a:r>
              <a:rPr sz="2350" b="1" spc="-114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variable</a:t>
            </a:r>
            <a:r>
              <a:rPr sz="2350" b="1" spc="-11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estàtica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2531364"/>
            <a:ext cx="10340755" cy="3919727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 relacionades POST</a:t>
            </a:r>
            <a:r>
              <a:rPr spc="-88" dirty="0"/>
              <a:t> </a:t>
            </a:r>
            <a:r>
              <a:rPr dirty="0"/>
              <a:t>i </a:t>
            </a:r>
            <a:r>
              <a:rPr spc="-29" dirty="0"/>
              <a:t>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727487"/>
            <a:ext cx="7117794" cy="285583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988" b="1" dirty="0">
                <a:latin typeface="Arial"/>
                <a:cs typeface="Arial"/>
              </a:rPr>
              <a:t>Filtrat</a:t>
            </a:r>
            <a:r>
              <a:rPr sz="1988" b="1" spc="-70" dirty="0">
                <a:latin typeface="Arial"/>
                <a:cs typeface="Arial"/>
              </a:rPr>
              <a:t> </a:t>
            </a:r>
            <a:r>
              <a:rPr sz="1988" b="1" dirty="0">
                <a:latin typeface="Arial"/>
                <a:cs typeface="Arial"/>
              </a:rPr>
              <a:t>i</a:t>
            </a:r>
            <a:r>
              <a:rPr sz="1988" b="1" spc="-64" dirty="0">
                <a:latin typeface="Arial"/>
                <a:cs typeface="Arial"/>
              </a:rPr>
              <a:t> </a:t>
            </a:r>
            <a:r>
              <a:rPr sz="1988" b="1" dirty="0">
                <a:latin typeface="Arial"/>
                <a:cs typeface="Arial"/>
              </a:rPr>
              <a:t>validació</a:t>
            </a:r>
            <a:r>
              <a:rPr sz="1988" b="1" spc="-64" dirty="0">
                <a:latin typeface="Arial"/>
                <a:cs typeface="Arial"/>
              </a:rPr>
              <a:t> </a:t>
            </a:r>
            <a:r>
              <a:rPr sz="1988" b="1" dirty="0">
                <a:latin typeface="Arial"/>
                <a:cs typeface="Arial"/>
              </a:rPr>
              <a:t>de</a:t>
            </a:r>
            <a:r>
              <a:rPr sz="1988" b="1" spc="-64" dirty="0">
                <a:latin typeface="Arial"/>
                <a:cs typeface="Arial"/>
              </a:rPr>
              <a:t> </a:t>
            </a:r>
            <a:r>
              <a:rPr sz="1988" b="1" dirty="0">
                <a:latin typeface="Arial"/>
                <a:cs typeface="Arial"/>
              </a:rPr>
              <a:t>dades</a:t>
            </a:r>
            <a:r>
              <a:rPr sz="1988" b="1" spc="-64" dirty="0">
                <a:latin typeface="Arial"/>
                <a:cs typeface="Arial"/>
              </a:rPr>
              <a:t> </a:t>
            </a:r>
            <a:r>
              <a:rPr sz="1988" b="1" dirty="0">
                <a:latin typeface="Arial"/>
                <a:cs typeface="Arial"/>
              </a:rPr>
              <a:t>amb</a:t>
            </a:r>
            <a:r>
              <a:rPr sz="1988" b="1" spc="-64" dirty="0">
                <a:latin typeface="Arial"/>
                <a:cs typeface="Arial"/>
              </a:rPr>
              <a:t> </a:t>
            </a:r>
            <a:r>
              <a:rPr sz="1988" b="1" spc="-12" dirty="0">
                <a:latin typeface="Arial"/>
                <a:cs typeface="Arial"/>
              </a:rPr>
              <a:t>filter_input()</a:t>
            </a:r>
            <a:endParaRPr sz="1988">
              <a:latin typeface="Arial"/>
              <a:cs typeface="Arial"/>
            </a:endParaRPr>
          </a:p>
          <a:p>
            <a:pPr marL="14851">
              <a:spcBef>
                <a:spcPts val="1766"/>
              </a:spcBef>
            </a:pP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validar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filtrar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directament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$_GET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$_POST.</a:t>
            </a:r>
            <a:endParaRPr sz="1754">
              <a:latin typeface="Arial MT"/>
              <a:cs typeface="Arial MT"/>
            </a:endParaRPr>
          </a:p>
          <a:p>
            <a:pPr marL="14851" marR="5941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$email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754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filter_input(INPUT_POST,</a:t>
            </a:r>
            <a:r>
              <a:rPr sz="1754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'email',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FILTER_VALIDATE_EMAIL);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($email)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"El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teu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és: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$email";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754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"El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correu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és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vàlid.";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 relacionades POST</a:t>
            </a:r>
            <a:r>
              <a:rPr spc="-88" dirty="0"/>
              <a:t> </a:t>
            </a:r>
            <a:r>
              <a:rPr dirty="0"/>
              <a:t>i </a:t>
            </a:r>
            <a:r>
              <a:rPr spc="-29" dirty="0"/>
              <a:t>GET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6"/>
            <a:ext cx="10720134" cy="297080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pc="-23" dirty="0"/>
              <a:t>Validació</a:t>
            </a:r>
            <a:r>
              <a:rPr spc="-82" dirty="0"/>
              <a:t> </a:t>
            </a:r>
            <a:r>
              <a:rPr dirty="0"/>
              <a:t>avançada</a:t>
            </a:r>
            <a:r>
              <a:rPr spc="-82" dirty="0"/>
              <a:t> </a:t>
            </a:r>
            <a:r>
              <a:rPr dirty="0"/>
              <a:t>amb</a:t>
            </a:r>
            <a:r>
              <a:rPr spc="-76" dirty="0"/>
              <a:t> </a:t>
            </a:r>
            <a:r>
              <a:rPr spc="-12" dirty="0"/>
              <a:t>preg_match()</a:t>
            </a:r>
          </a:p>
          <a:p>
            <a:pPr marL="14851">
              <a:spcBef>
                <a:spcPts val="1766"/>
              </a:spcBef>
            </a:pPr>
            <a:r>
              <a:rPr sz="1754" b="0" dirty="0">
                <a:latin typeface="Arial MT"/>
                <a:cs typeface="Arial MT"/>
              </a:rPr>
              <a:t>Permet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validar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dades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amb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expressions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regulars,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útil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per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formats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específics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(e.g.,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telèfons).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$telefon</a:t>
            </a:r>
            <a:r>
              <a:rPr sz="1871"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871" b="0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spc="-12" dirty="0">
                <a:solidFill>
                  <a:srgbClr val="0000FF"/>
                </a:solidFill>
                <a:latin typeface="Arial MT"/>
                <a:cs typeface="Arial MT"/>
              </a:rPr>
              <a:t>$_POST['telefon'];</a:t>
            </a:r>
            <a:endParaRPr sz="1871">
              <a:latin typeface="Arial MT"/>
              <a:cs typeface="Arial MT"/>
            </a:endParaRPr>
          </a:p>
          <a:p>
            <a:pPr marL="277721" marR="5083627" indent="-263612">
              <a:lnSpc>
                <a:spcPct val="114999"/>
              </a:lnSpc>
            </a:pP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871" b="0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spc="-12" dirty="0">
                <a:solidFill>
                  <a:srgbClr val="0000FF"/>
                </a:solidFill>
                <a:latin typeface="Arial MT"/>
                <a:cs typeface="Arial MT"/>
              </a:rPr>
              <a:t>(preg_match('/^\d{9}$/',</a:t>
            </a:r>
            <a:r>
              <a:rPr sz="1871" b="0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$telefon))</a:t>
            </a:r>
            <a:r>
              <a:rPr sz="1871" b="0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spc="-58" dirty="0">
                <a:solidFill>
                  <a:srgbClr val="0000FF"/>
                </a:solidFill>
                <a:latin typeface="Arial MT"/>
                <a:cs typeface="Arial MT"/>
              </a:rPr>
              <a:t>{ </a:t>
            </a: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871" b="0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spc="-23" dirty="0">
                <a:solidFill>
                  <a:srgbClr val="0000FF"/>
                </a:solidFill>
                <a:latin typeface="Arial MT"/>
                <a:cs typeface="Arial MT"/>
              </a:rPr>
              <a:t>"Telèfon</a:t>
            </a:r>
            <a:r>
              <a:rPr sz="1871" b="0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vàlid:</a:t>
            </a:r>
            <a:r>
              <a:rPr sz="1871" b="0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spc="-12" dirty="0">
                <a:solidFill>
                  <a:srgbClr val="0000FF"/>
                </a:solidFill>
                <a:latin typeface="Arial MT"/>
                <a:cs typeface="Arial MT"/>
              </a:rPr>
              <a:t>$telefon";</a:t>
            </a:r>
            <a:endParaRPr sz="1871">
              <a:latin typeface="Arial MT"/>
              <a:cs typeface="Arial MT"/>
            </a:endParaRPr>
          </a:p>
          <a:p>
            <a:pPr marL="14851">
              <a:spcBef>
                <a:spcPts val="333"/>
              </a:spcBef>
            </a:pP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871" b="0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871" b="0" spc="-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spc="-58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871">
              <a:latin typeface="Arial MT"/>
              <a:cs typeface="Arial MT"/>
            </a:endParaRPr>
          </a:p>
          <a:p>
            <a:pPr marL="277721">
              <a:spcBef>
                <a:spcPts val="339"/>
              </a:spcBef>
            </a:pP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871"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spc="-23" dirty="0">
                <a:solidFill>
                  <a:srgbClr val="0000FF"/>
                </a:solidFill>
                <a:latin typeface="Arial MT"/>
                <a:cs typeface="Arial MT"/>
              </a:rPr>
              <a:t>"Telèfon</a:t>
            </a:r>
            <a:r>
              <a:rPr sz="1871"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dirty="0">
                <a:solidFill>
                  <a:srgbClr val="0000FF"/>
                </a:solidFill>
                <a:latin typeface="Arial MT"/>
                <a:cs typeface="Arial MT"/>
              </a:rPr>
              <a:t>no</a:t>
            </a:r>
            <a:r>
              <a:rPr sz="1871" b="0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71" b="0" spc="-12" dirty="0">
                <a:solidFill>
                  <a:srgbClr val="0000FF"/>
                </a:solidFill>
                <a:latin typeface="Arial MT"/>
                <a:cs typeface="Arial MT"/>
              </a:rPr>
              <a:t>vàlid.";</a:t>
            </a:r>
            <a:endParaRPr sz="1871">
              <a:latin typeface="Arial MT"/>
              <a:cs typeface="Arial MT"/>
            </a:endParaRPr>
          </a:p>
          <a:p>
            <a:pPr marL="14851">
              <a:spcBef>
                <a:spcPts val="333"/>
              </a:spcBef>
            </a:pPr>
            <a:r>
              <a:rPr sz="1871" b="0" spc="-58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87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437784"/>
            <a:ext cx="2288166" cy="689577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919" b="1" dirty="0">
                <a:latin typeface="Arial"/>
                <a:cs typeface="Arial"/>
              </a:rPr>
              <a:t>EXEMPLES</a:t>
            </a:r>
            <a:r>
              <a:rPr sz="919" b="1" spc="-42" dirty="0">
                <a:latin typeface="Arial"/>
                <a:cs typeface="Arial"/>
              </a:rPr>
              <a:t> </a:t>
            </a:r>
            <a:r>
              <a:rPr sz="919" b="1" dirty="0">
                <a:latin typeface="Arial"/>
                <a:cs typeface="Arial"/>
              </a:rPr>
              <a:t>PRÀCTICS</a:t>
            </a:r>
            <a:r>
              <a:rPr sz="919" b="1" spc="-39" dirty="0">
                <a:latin typeface="Arial"/>
                <a:cs typeface="Arial"/>
              </a:rPr>
              <a:t> </a:t>
            </a:r>
            <a:r>
              <a:rPr sz="919" b="1" spc="-7" dirty="0">
                <a:latin typeface="Arial"/>
                <a:cs typeface="Arial"/>
              </a:rPr>
              <a:t>SUPERGLOBALS</a:t>
            </a:r>
            <a:endParaRPr sz="919">
              <a:latin typeface="Arial"/>
              <a:cs typeface="Arial"/>
            </a:endParaRPr>
          </a:p>
          <a:p>
            <a:pPr>
              <a:spcBef>
                <a:spcPts val="92"/>
              </a:spcBef>
            </a:pPr>
            <a:endParaRPr sz="919">
              <a:latin typeface="Arial"/>
              <a:cs typeface="Arial"/>
            </a:endParaRPr>
          </a:p>
          <a:p>
            <a:pPr marL="8981"/>
            <a:r>
              <a:rPr sz="778" b="1" spc="-7" dirty="0">
                <a:latin typeface="Arial"/>
                <a:cs typeface="Arial"/>
              </a:rPr>
              <a:t>$_GET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30"/>
              </a:spcBef>
            </a:pPr>
            <a:endParaRPr sz="778">
              <a:latin typeface="Arial"/>
              <a:cs typeface="Arial"/>
            </a:endParaRPr>
          </a:p>
          <a:p>
            <a:pPr marL="8981"/>
            <a:r>
              <a:rPr sz="778" i="1" spc="-7" dirty="0">
                <a:latin typeface="Arial"/>
                <a:cs typeface="Arial"/>
              </a:rPr>
              <a:t>get_url.php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767" y="1257481"/>
            <a:ext cx="4059867" cy="39536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9"/>
              </a:lnSpc>
            </a:pP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'&lt;a href="get_url2.php?nom=Joan&amp;edat=30"&gt;Envia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dades&lt;/a&gt;'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7784" y="1812214"/>
            <a:ext cx="539819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i="1" spc="-7" dirty="0">
                <a:latin typeface="Arial"/>
                <a:cs typeface="Arial"/>
              </a:rPr>
              <a:t>get.url2.php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6767" y="2092808"/>
            <a:ext cx="4059867" cy="2031069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"/>
              </a:lnSpc>
            </a:pP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]) &amp;&amp;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'edat'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]))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48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//Assigna el valor de l'etiqueta 'nom' a </a:t>
            </a:r>
            <a:r>
              <a:rPr sz="743" spc="-14" dirty="0">
                <a:solidFill>
                  <a:srgbClr val="6A9954"/>
                </a:solidFill>
                <a:latin typeface="Courier New"/>
                <a:cs typeface="Courier New"/>
              </a:rPr>
              <a:t>$nom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$edat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'edat'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//Assigna el valor de l'etiqueta 'edat' </a:t>
            </a:r>
            <a:r>
              <a:rPr sz="743" spc="-35" dirty="0">
                <a:solidFill>
                  <a:srgbClr val="6A9954"/>
                </a:solidFill>
                <a:latin typeface="Courier New"/>
                <a:cs typeface="Courier New"/>
              </a:rPr>
              <a:t>a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$edat</a:t>
            </a:r>
            <a:endParaRPr sz="743">
              <a:latin typeface="Courier New"/>
              <a:cs typeface="Courier New"/>
            </a:endParaRPr>
          </a:p>
          <a:p>
            <a:pPr marL="226332" marR="35926">
              <a:lnSpc>
                <a:spcPct val="128099"/>
              </a:lnSpc>
            </a:pP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"Nom: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//Mostra el valor assignat a la variable </a:t>
            </a:r>
            <a:r>
              <a:rPr sz="743" spc="-14" dirty="0">
                <a:solidFill>
                  <a:srgbClr val="6A9954"/>
                </a:solidFill>
                <a:latin typeface="Courier New"/>
                <a:cs typeface="Courier New"/>
              </a:rPr>
              <a:t>$nom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"Edat: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$edat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//Mostra el valor assignat a la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variable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spc="-14" dirty="0">
                <a:solidFill>
                  <a:srgbClr val="6A9954"/>
                </a:solidFill>
                <a:latin typeface="Courier New"/>
                <a:cs typeface="Courier New"/>
              </a:rPr>
              <a:t>$nom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"No s'han rebut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dades."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7784" y="4089084"/>
            <a:ext cx="621555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i="1" spc="-7" dirty="0">
                <a:latin typeface="Arial"/>
                <a:cs typeface="Arial"/>
              </a:rPr>
              <a:t>get_form.html</a:t>
            </a:r>
            <a:endParaRPr sz="7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6767" y="4365256"/>
            <a:ext cx="4059867" cy="700961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7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form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"post_processar.php"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"GET"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placeholder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48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"number"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"edat"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placeholder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"Edat"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Envia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339498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7785" y="5351004"/>
            <a:ext cx="832183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i="1" spc="-7" dirty="0">
                <a:latin typeface="Arial"/>
                <a:cs typeface="Arial"/>
              </a:rPr>
              <a:t>get_processar.php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6767" y="5631719"/>
            <a:ext cx="4059867" cy="1120628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2"/>
              </a:lnSpc>
            </a:pP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'REQUEST_METHOD'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'GET'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48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 marL="226332" marR="2582613">
              <a:lnSpc>
                <a:spcPct val="128099"/>
              </a:lnSpc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$edat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'edat'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"Nom: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26332" marR="2526030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"Edat: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$edat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438898"/>
            <a:ext cx="698351" cy="393855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b="1" spc="-7" dirty="0">
                <a:latin typeface="Arial"/>
                <a:cs typeface="Arial"/>
              </a:rPr>
              <a:t>$_POST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>
              <a:spcBef>
                <a:spcPts val="4"/>
              </a:spcBef>
            </a:pPr>
            <a:r>
              <a:rPr sz="778" i="1" dirty="0">
                <a:latin typeface="Arial"/>
                <a:cs typeface="Arial"/>
              </a:rPr>
              <a:t>post</a:t>
            </a:r>
            <a:r>
              <a:rPr sz="778" i="1" spc="-21" dirty="0">
                <a:latin typeface="Arial"/>
                <a:cs typeface="Arial"/>
              </a:rPr>
              <a:t> </a:t>
            </a:r>
            <a:r>
              <a:rPr sz="778" i="1" spc="-7" dirty="0">
                <a:latin typeface="Arial"/>
                <a:cs typeface="Arial"/>
              </a:rPr>
              <a:t>_form.html</a:t>
            </a:r>
            <a:endParaRPr sz="77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767" y="979039"/>
            <a:ext cx="4059867" cy="688137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6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"post_processar.php"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"POST"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placeholder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48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"number"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"edat"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placeholder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"Edat"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Envia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339498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7785" y="1817135"/>
            <a:ext cx="881584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i="1" spc="-7" dirty="0">
                <a:latin typeface="Arial"/>
                <a:cs typeface="Arial"/>
              </a:rPr>
              <a:t>post_processar.php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6767" y="2092808"/>
            <a:ext cx="4059867" cy="1133452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71"/>
              </a:lnSpc>
            </a:pP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'REQUEST_METHOD'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'POST'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48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 marL="226332" marR="2526030">
              <a:lnSpc>
                <a:spcPct val="128099"/>
              </a:lnSpc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$edat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'edat'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"Nom: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26332" marR="2526030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"Edat: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$edat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&lt;br&gt;"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7784" y="3499696"/>
            <a:ext cx="813770" cy="393855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b="1" spc="-7" dirty="0">
                <a:latin typeface="Arial"/>
                <a:cs typeface="Arial"/>
              </a:rPr>
              <a:t>$_REQUEST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>
              <a:spcBef>
                <a:spcPts val="4"/>
              </a:spcBef>
            </a:pPr>
            <a:r>
              <a:rPr sz="778" i="1" spc="-7" dirty="0">
                <a:latin typeface="Arial"/>
                <a:cs typeface="Arial"/>
              </a:rPr>
              <a:t>request_form.html</a:t>
            </a:r>
            <a:endParaRPr sz="77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16767" y="4041903"/>
            <a:ext cx="4059867" cy="3386953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2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sz="743" i="1" spc="-18" dirty="0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sz="743" i="1" spc="-18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R="997838" indent="226332">
              <a:lnSpc>
                <a:spcPct val="128099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Exemple amb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$_REQUEST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Exemple d'ús de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$_REQUEST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"request_processar.php"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"POST"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48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label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Nom: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input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label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"edat"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Edat: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input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"number"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"edat"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"edat"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Enviar amb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POST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"request_processar.php"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"GET"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R="92509" indent="452665">
              <a:lnSpc>
                <a:spcPct val="128099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"submit"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value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"Usuari GET"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Enviar </a:t>
            </a:r>
            <a:r>
              <a:rPr sz="743" i="1" spc="-18" dirty="0">
                <a:solidFill>
                  <a:srgbClr val="CCCCCC"/>
                </a:solidFill>
                <a:latin typeface="Courier New"/>
                <a:cs typeface="Courier New"/>
              </a:rPr>
              <a:t>amb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GET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48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438898"/>
            <a:ext cx="1024398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i="1" spc="-7" dirty="0">
                <a:latin typeface="Arial"/>
                <a:cs typeface="Arial"/>
              </a:rPr>
              <a:t>request_processar.php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767" y="718561"/>
            <a:ext cx="4059867" cy="4736361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sz="743" i="1" spc="-18" dirty="0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sz="743" i="1" spc="-18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R="997838" indent="226332">
              <a:lnSpc>
                <a:spcPct val="128099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Processar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dades amb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$_REQUEST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Resultat de les dades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enviades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48"/>
              </a:spcBef>
            </a:pP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(!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empty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$_REQUEST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52665" marR="997838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"&lt;p&gt;&lt;strong&gt;Dades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rebudes:&lt;/strong&gt;&lt;/p&gt;"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"&lt;ul&gt;"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R="262258" indent="452665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"El contingut de </a:t>
            </a:r>
            <a:r>
              <a:rPr sz="743" i="1" dirty="0">
                <a:solidFill>
                  <a:srgbClr val="D6B97D"/>
                </a:solidFill>
                <a:latin typeface="Courier New"/>
                <a:cs typeface="Courier New"/>
              </a:rPr>
              <a:t>\$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_REQUEST és: "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$_REQUEST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 .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"&lt;br&gt;"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"El contingut de </a:t>
            </a:r>
            <a:r>
              <a:rPr sz="743" i="1" dirty="0">
                <a:solidFill>
                  <a:srgbClr val="D6B97D"/>
                </a:solidFill>
                <a:latin typeface="Courier New"/>
                <a:cs typeface="Courier New"/>
              </a:rPr>
              <a:t>\$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_POST és: "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"&lt;br&gt;"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"El contingut de </a:t>
            </a:r>
            <a:r>
              <a:rPr sz="743" i="1" dirty="0">
                <a:solidFill>
                  <a:srgbClr val="D6B97D"/>
                </a:solidFill>
                <a:latin typeface="Courier New"/>
                <a:cs typeface="Courier New"/>
              </a:rPr>
              <a:t>\$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_GET és: "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$_GET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"&lt;br&gt;"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"&lt;br&gt;"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foreach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$_REQUEST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as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$clau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$valor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678996">
              <a:spcBef>
                <a:spcPts val="248"/>
              </a:spcBef>
              <a:tabLst>
                <a:tab pos="3112518" algn="l"/>
              </a:tabLst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"&lt;li&gt;&lt;strong&gt;"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$clau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":&lt;/strong&gt;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	"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$valor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.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"&lt;/li&gt;"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"&lt;/ul&gt;"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"&lt;p&gt;No s'han rebut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dades.&lt;/p&gt;"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48"/>
              </a:spcBef>
            </a:pP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767" y="979047"/>
            <a:ext cx="4059867" cy="6251477"/>
          </a:xfrm>
          <a:custGeom>
            <a:avLst/>
            <a:gdLst/>
            <a:ahLst/>
            <a:cxnLst/>
            <a:rect l="l" t="t" r="r" b="b"/>
            <a:pathLst>
              <a:path w="5740400" h="8839200">
                <a:moveTo>
                  <a:pt x="5740400" y="0"/>
                </a:moveTo>
                <a:lnTo>
                  <a:pt x="0" y="0"/>
                </a:lnTo>
                <a:lnTo>
                  <a:pt x="0" y="203200"/>
                </a:lnTo>
                <a:lnTo>
                  <a:pt x="0" y="228600"/>
                </a:lnTo>
                <a:lnTo>
                  <a:pt x="0" y="8839200"/>
                </a:lnTo>
                <a:lnTo>
                  <a:pt x="5740400" y="8839200"/>
                </a:lnTo>
                <a:lnTo>
                  <a:pt x="5740400" y="203200"/>
                </a:lnTo>
                <a:lnTo>
                  <a:pt x="57404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7785" y="438900"/>
            <a:ext cx="3810167" cy="7196743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b="1" spc="-7" dirty="0">
                <a:latin typeface="Arial"/>
                <a:cs typeface="Arial"/>
              </a:rPr>
              <a:t>$_SERVER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>
              <a:spcBef>
                <a:spcPts val="4"/>
              </a:spcBef>
            </a:pPr>
            <a:r>
              <a:rPr sz="778" i="1" spc="-7" dirty="0">
                <a:latin typeface="Arial"/>
                <a:cs typeface="Arial"/>
              </a:rPr>
              <a:t>server_practic.php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152"/>
              </a:spcBef>
            </a:pPr>
            <a:endParaRPr sz="778">
              <a:latin typeface="Arial"/>
              <a:cs typeface="Arial"/>
            </a:endParaRPr>
          </a:p>
          <a:p>
            <a:pPr marL="8981"/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6A9954"/>
                </a:solidFill>
                <a:latin typeface="Courier New"/>
                <a:cs typeface="Courier New"/>
              </a:rPr>
              <a:t>// Detectar i convertir IPv6 a IPv4 si és </a:t>
            </a:r>
            <a:r>
              <a:rPr sz="743" b="1" spc="-7" dirty="0">
                <a:solidFill>
                  <a:srgbClr val="6A9954"/>
                </a:solidFill>
                <a:latin typeface="Courier New"/>
                <a:cs typeface="Courier New"/>
              </a:rPr>
              <a:t>necessari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$ip_real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'REMOTE_ADDR'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'::1'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?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'127.0.0.1' </a:t>
            </a:r>
            <a:r>
              <a:rPr sz="743" b="1" spc="-35" dirty="0">
                <a:solidFill>
                  <a:srgbClr val="D4D4D4"/>
                </a:solidFill>
                <a:latin typeface="Courier New"/>
                <a:cs typeface="Courier New"/>
              </a:rPr>
              <a:t>: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48"/>
              </a:spcBef>
            </a:pPr>
            <a:r>
              <a:rPr sz="743" b="1" spc="-7" dirty="0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'REMOTE_ADDR'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6A9954"/>
                </a:solidFill>
                <a:latin typeface="Courier New"/>
                <a:cs typeface="Courier New"/>
              </a:rPr>
              <a:t>// Bloquejar una adreça IP </a:t>
            </a:r>
            <a:r>
              <a:rPr sz="743" b="1" spc="-7" dirty="0">
                <a:solidFill>
                  <a:srgbClr val="6A9954"/>
                </a:solidFill>
                <a:latin typeface="Courier New"/>
                <a:cs typeface="Courier New"/>
              </a:rPr>
              <a:t>específica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$ip_bloquejada</a:t>
            </a:r>
            <a:r>
              <a:rPr sz="743" b="1" spc="-7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'127.0.0.2'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$ip_real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$ip_bloquejada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b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b="1" dirty="0">
                <a:solidFill>
                  <a:srgbClr val="C486BF"/>
                </a:solidFill>
                <a:latin typeface="Courier New"/>
                <a:cs typeface="Courier New"/>
              </a:rPr>
              <a:t>die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'La teva adreça IP està 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bloquejada.'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6A9954"/>
                </a:solidFill>
                <a:latin typeface="Courier New"/>
                <a:cs typeface="Courier New"/>
              </a:rPr>
              <a:t>// Seguiment de visites (exemple </a:t>
            </a:r>
            <a:r>
              <a:rPr sz="743" b="1" spc="-7" dirty="0">
                <a:solidFill>
                  <a:srgbClr val="6A9954"/>
                </a:solidFill>
                <a:latin typeface="Courier New"/>
                <a:cs typeface="Courier New"/>
              </a:rPr>
              <a:t>bàsic)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48"/>
              </a:spcBef>
            </a:pP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$visitant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b="1" spc="-35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'IP'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sz="743" b="1" spc="-7" dirty="0">
                <a:solidFill>
                  <a:srgbClr val="9CDBFE"/>
                </a:solidFill>
                <a:latin typeface="Courier New"/>
                <a:cs typeface="Courier New"/>
              </a:rPr>
              <a:t>$ip_real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,</a:t>
            </a:r>
            <a:endParaRPr sz="743">
              <a:latin typeface="Courier New"/>
              <a:cs typeface="Courier New"/>
            </a:endParaRPr>
          </a:p>
          <a:p>
            <a:pPr marL="235314" marR="965505">
              <a:lnSpc>
                <a:spcPct val="128099"/>
              </a:lnSpc>
            </a:pP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'Agent Usuari'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sz="743" b="1" spc="-7" dirty="0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'HTTP_USER_AGENT'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],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'Hora'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sz="743" b="1" dirty="0">
                <a:solidFill>
                  <a:srgbClr val="DBDBAA"/>
                </a:solidFill>
                <a:latin typeface="Courier New"/>
                <a:cs typeface="Courier New"/>
              </a:rPr>
              <a:t>date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'Y-m-d 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H:i:s'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),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'Pàgina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Visitada'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sz="743" b="1" spc="-7" dirty="0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'SCRIPT_NAME'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18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 marL="8981" marR="286508">
              <a:lnSpc>
                <a:spcPct val="128099"/>
              </a:lnSpc>
            </a:pPr>
            <a:r>
              <a:rPr sz="743" b="1" dirty="0">
                <a:solidFill>
                  <a:srgbClr val="DBDBAA"/>
                </a:solidFill>
                <a:latin typeface="Courier New"/>
                <a:cs typeface="Courier New"/>
              </a:rPr>
              <a:t>file_put_contents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'log_visites.txt'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b="1" dirty="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$visitant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), FILE_APPEND);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6A9954"/>
                </a:solidFill>
                <a:latin typeface="Courier New"/>
                <a:cs typeface="Courier New"/>
              </a:rPr>
              <a:t>// Ajustar l'script segons el </a:t>
            </a:r>
            <a:r>
              <a:rPr sz="743" b="1" spc="-7" dirty="0">
                <a:solidFill>
                  <a:srgbClr val="6A9954"/>
                </a:solidFill>
                <a:latin typeface="Courier New"/>
                <a:cs typeface="Courier New"/>
              </a:rPr>
              <a:t>navegador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$navegador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b="1" spc="-7" dirty="0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'HTTP_USER_AGENT'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dirty="0">
                <a:solidFill>
                  <a:srgbClr val="DBDBAA"/>
                </a:solidFill>
                <a:latin typeface="Courier New"/>
                <a:cs typeface="Courier New"/>
              </a:rPr>
              <a:t>strpos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$navegador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'Firefox'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) !== 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false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b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R="1078671" algn="r">
              <a:spcBef>
                <a:spcPts val="248"/>
              </a:spcBef>
            </a:pP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$missatge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'Benvingut, usuari de 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Firefox!'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R="1078671" algn="r">
              <a:spcBef>
                <a:spcPts val="251"/>
              </a:spcBef>
            </a:pP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sz="743" b="1" dirty="0">
                <a:solidFill>
                  <a:srgbClr val="C486BF"/>
                </a:solidFill>
                <a:latin typeface="Courier New"/>
                <a:cs typeface="Courier New"/>
              </a:rPr>
              <a:t>elseif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dirty="0">
                <a:solidFill>
                  <a:srgbClr val="DBDBAA"/>
                </a:solidFill>
                <a:latin typeface="Courier New"/>
                <a:cs typeface="Courier New"/>
              </a:rPr>
              <a:t>strpos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$navegador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'Edg'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) !== 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false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b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$missatge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'Hola, usuari de 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Edge!'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sz="743" b="1" dirty="0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sz="743" b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$missatge 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'Benvingut al nostre 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lloc!'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48"/>
              </a:spcBef>
            </a:pP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sz="743" b="1" spc="-7" dirty="0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sz="743" b="1" spc="-7" dirty="0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sz="743" b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sz="743" b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sz="743" b="1" spc="-18" dirty="0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sz="743" b="1" spc="-18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 marR="739173" indent="226332">
              <a:lnSpc>
                <a:spcPct val="128099"/>
              </a:lnSpc>
            </a:pP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b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sz="743" b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sz="743" b="1" dirty="0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sz="743" b="1" spc="-7" dirty="0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b="1" dirty="0">
                <a:solidFill>
                  <a:srgbClr val="CCCCCC"/>
                </a:solidFill>
                <a:latin typeface="Courier New"/>
                <a:cs typeface="Courier New"/>
              </a:rPr>
              <a:t>Exemple </a:t>
            </a:r>
            <a:r>
              <a:rPr sz="743" b="1" spc="-7" dirty="0">
                <a:solidFill>
                  <a:srgbClr val="CCCCCC"/>
                </a:solidFill>
                <a:latin typeface="Courier New"/>
                <a:cs typeface="Courier New"/>
              </a:rPr>
              <a:t>$_SERVER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48"/>
              </a:spcBef>
            </a:pP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b="1" dirty="0">
                <a:solidFill>
                  <a:srgbClr val="CCCCCC"/>
                </a:solidFill>
                <a:latin typeface="Courier New"/>
                <a:cs typeface="Courier New"/>
              </a:rPr>
              <a:t>Exemple de Seguretat i Seguiment amb </a:t>
            </a:r>
            <a:r>
              <a:rPr sz="743" b="1" spc="-7" dirty="0">
                <a:solidFill>
                  <a:srgbClr val="CCCCCC"/>
                </a:solidFill>
                <a:latin typeface="Courier New"/>
                <a:cs typeface="Courier New"/>
              </a:rPr>
              <a:t>$_SERVER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sz="743" b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b="1" dirty="0">
                <a:solidFill>
                  <a:srgbClr val="9CDBFE"/>
                </a:solidFill>
                <a:latin typeface="Courier New"/>
                <a:cs typeface="Courier New"/>
              </a:rPr>
              <a:t>$missatge</a:t>
            </a:r>
            <a:r>
              <a:rPr sz="743" b="1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b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b="1" dirty="0">
                <a:solidFill>
                  <a:srgbClr val="CCCCCC"/>
                </a:solidFill>
                <a:latin typeface="Courier New"/>
                <a:cs typeface="Courier New"/>
              </a:rPr>
              <a:t>La</a:t>
            </a:r>
            <a:r>
              <a:rPr sz="743" b="1" spc="-7" dirty="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sz="743" b="1" dirty="0">
                <a:solidFill>
                  <a:srgbClr val="CCCCCC"/>
                </a:solidFill>
                <a:latin typeface="Courier New"/>
                <a:cs typeface="Courier New"/>
              </a:rPr>
              <a:t>teva adreça IP és: </a:t>
            </a:r>
            <a:r>
              <a:rPr sz="743" b="1" dirty="0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sz="743" b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b="1" spc="-7" dirty="0">
                <a:solidFill>
                  <a:srgbClr val="DBDBAA"/>
                </a:solidFill>
                <a:latin typeface="Courier New"/>
                <a:cs typeface="Courier New"/>
              </a:rPr>
              <a:t>htmlspecialchars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b="1" spc="-7" dirty="0">
                <a:solidFill>
                  <a:srgbClr val="9CDBFE"/>
                </a:solidFill>
                <a:latin typeface="Courier New"/>
                <a:cs typeface="Courier New"/>
              </a:rPr>
              <a:t>$ip_real</a:t>
            </a:r>
            <a:r>
              <a:rPr sz="743" b="1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b="1" spc="-7" dirty="0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sz="743" b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438899"/>
            <a:ext cx="688021" cy="393855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b="1" spc="-7" dirty="0">
                <a:latin typeface="Arial"/>
                <a:cs typeface="Arial"/>
              </a:rPr>
              <a:t>$_FILE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>
              <a:spcBef>
                <a:spcPts val="4"/>
              </a:spcBef>
            </a:pPr>
            <a:r>
              <a:rPr sz="778" i="1" spc="-7" dirty="0">
                <a:latin typeface="Arial"/>
                <a:cs typeface="Arial"/>
              </a:rPr>
              <a:t>file_upload.php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767" y="979040"/>
            <a:ext cx="4059867" cy="2635786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6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sz="743" i="1" spc="-18" dirty="0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sz="743" i="1" spc="-18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R="997838" indent="226332">
              <a:lnSpc>
                <a:spcPct val="128099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Pujar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Fitxer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Pujar un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Fitxer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R="1281651" indent="226332">
              <a:lnSpc>
                <a:spcPct val="128099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action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"file_process.php"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"POST"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enctype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"multipart/form-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data"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label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"fitxer"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Selecciona un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fitxer: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48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input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"file"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"fitxer"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"fitxer"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br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Pujar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7785" y="3702041"/>
            <a:ext cx="737422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i="1" spc="-7" dirty="0">
                <a:latin typeface="Arial"/>
                <a:cs typeface="Arial"/>
              </a:rPr>
              <a:t>file_process.php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6767" y="3979029"/>
            <a:ext cx="4059867" cy="323415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4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sz="743" i="1" spc="-18" dirty="0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sz="743" i="1" spc="-18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R="997838" indent="226332">
              <a:lnSpc>
                <a:spcPct val="128099"/>
              </a:lnSpc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"viewport"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content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"width=device-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width,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initial-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scale=1.0"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Resultat de la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Pujada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Resultat de la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Pujada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48"/>
              </a:spcBef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Comprova si s'ha pujat un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fitxer</a:t>
            </a:r>
            <a:endParaRPr sz="743">
              <a:latin typeface="Courier New"/>
              <a:cs typeface="Courier New"/>
            </a:endParaRPr>
          </a:p>
          <a:p>
            <a:pPr marR="318841" indent="226332">
              <a:lnSpc>
                <a:spcPct val="128099"/>
              </a:lnSpc>
            </a:pP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]) &amp;&amp;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'error'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 </a:t>
            </a:r>
            <a:r>
              <a:rPr sz="743" i="1" spc="-18" dirty="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UPLOAD_ERR_OK)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Obtenim informació del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fitxer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$nom_fitxer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'name'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$mida_fitxer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'size'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$tipus_fitxer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'type'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$ubicacio_temporal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$_FILES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'fitxer'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'tmp_name'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4"/>
              </a:spcBef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Mostrem la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informació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48"/>
              </a:spcBef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"&lt;p&gt;&lt;strong&gt;Nom del fitxer:&lt;/strong&gt;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$nom_fitxer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6767" y="458083"/>
            <a:ext cx="4059867" cy="1738296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452665">
              <a:lnSpc>
                <a:spcPts val="735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"&lt;p&gt;&lt;strong&gt;Mida del fitxer:&lt;/strong&gt;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$mida_fitxer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bytes&lt;/p&gt;"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2665" marR="35926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"&lt;p&gt;&lt;strong&gt;Tipus del fitxer:&lt;/strong&gt;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$tipus_fitxer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"&lt;p&gt;&lt;strong&gt;Ubicació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temporal:&lt;/strong&gt;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$ubicacio_temporal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"&lt;p&gt;No s'ha pujat cap fitxer o hi ha hagut un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error.&lt;/p&gt;"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7784" y="2309468"/>
            <a:ext cx="797602" cy="393855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b="1" spc="-7" dirty="0">
                <a:latin typeface="Arial"/>
                <a:cs typeface="Arial"/>
              </a:rPr>
              <a:t>$_ENV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>
              <a:spcBef>
                <a:spcPts val="4"/>
              </a:spcBef>
            </a:pPr>
            <a:r>
              <a:rPr sz="778" i="1" spc="-7" dirty="0">
                <a:latin typeface="Arial"/>
                <a:cs typeface="Arial"/>
              </a:rPr>
              <a:t>env_exemple.php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6767" y="2847294"/>
            <a:ext cx="4059867" cy="4430636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7"/>
              </a:lnSpc>
            </a:pP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Exemple de configuració de variables d'entorn directament en el </a:t>
            </a:r>
            <a:r>
              <a:rPr sz="743" spc="-14" dirty="0">
                <a:solidFill>
                  <a:srgbClr val="6A9954"/>
                </a:solidFill>
                <a:latin typeface="Courier New"/>
                <a:cs typeface="Courier New"/>
              </a:rPr>
              <a:t>codi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(Normalment es configuren en el servidor o en un fitxer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.env)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'DB_HOST'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'localhost'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'DB_USER'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'root'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'DB_PASSWORD'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'1234'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Accés a les variables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d'entorn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$host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'DB_HOST'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'No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definit'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$user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'DB_USER'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'No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definit'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'DB_PASSWORD'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'No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definit'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R="318841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Mostrar informació (simulació de configuració de base de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dades)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"&lt;h1&gt;Connexió a la Base de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Dades&lt;/h1&gt;"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"&lt;p&gt;&lt;strong&gt;Host:&lt;/strong&gt; 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$host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"&lt;p&gt;&lt;strong&gt;Usuari:&lt;/strong&gt; 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$user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"&lt;p&gt;&lt;strong&gt;Contrasenya:&lt;/strong&gt; 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&lt;/p&gt;"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R="601756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Exemple pràctic: simulació de connexió a una base de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dades (fictícia)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sz="743" spc="-7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$host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'localhost'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&amp;&amp;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$user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'root'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&amp;&amp;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$password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'1234'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R="375424" indent="226332">
              <a:lnSpc>
                <a:spcPct val="128099"/>
              </a:lnSpc>
            </a:pP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"&lt;p style='color: green;'&gt;Connexió correcta a la base </a:t>
            </a:r>
            <a:r>
              <a:rPr sz="743" spc="-18" dirty="0">
                <a:solidFill>
                  <a:srgbClr val="CD9078"/>
                </a:solidFill>
                <a:latin typeface="Courier New"/>
                <a:cs typeface="Courier New"/>
              </a:rPr>
              <a:t>de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dades!&lt;/p&gt;"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R="488590" indent="226332">
              <a:lnSpc>
                <a:spcPct val="128099"/>
              </a:lnSpc>
              <a:spcBef>
                <a:spcPts val="4"/>
              </a:spcBef>
            </a:pP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"&lt;p style='color: red;'&gt;Error en la configuració de </a:t>
            </a:r>
            <a:r>
              <a:rPr sz="743" spc="-18" dirty="0">
                <a:solidFill>
                  <a:srgbClr val="CD9078"/>
                </a:solidFill>
                <a:latin typeface="Courier New"/>
                <a:cs typeface="Courier New"/>
              </a:rPr>
              <a:t>la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connexió!&lt;/p&gt;"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$_ENV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6767" y="979047"/>
            <a:ext cx="4059867" cy="5811359"/>
          </a:xfrm>
          <a:custGeom>
            <a:avLst/>
            <a:gdLst/>
            <a:ahLst/>
            <a:cxnLst/>
            <a:rect l="l" t="t" r="r" b="b"/>
            <a:pathLst>
              <a:path w="5740400" h="8216900">
                <a:moveTo>
                  <a:pt x="5740400" y="0"/>
                </a:moveTo>
                <a:lnTo>
                  <a:pt x="0" y="0"/>
                </a:lnTo>
                <a:lnTo>
                  <a:pt x="0" y="203200"/>
                </a:lnTo>
                <a:lnTo>
                  <a:pt x="0" y="228600"/>
                </a:lnTo>
                <a:lnTo>
                  <a:pt x="0" y="8216900"/>
                </a:lnTo>
                <a:lnTo>
                  <a:pt x="5740400" y="8216900"/>
                </a:lnTo>
                <a:lnTo>
                  <a:pt x="5740400" y="203200"/>
                </a:lnTo>
                <a:lnTo>
                  <a:pt x="57404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7785" y="438899"/>
            <a:ext cx="3979927" cy="6655889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b="1" spc="-7" dirty="0">
                <a:latin typeface="Arial"/>
                <a:cs typeface="Arial"/>
              </a:rPr>
              <a:t>$_COOKIE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>
              <a:spcBef>
                <a:spcPts val="4"/>
              </a:spcBef>
            </a:pPr>
            <a:r>
              <a:rPr sz="778" i="1" spc="-7" dirty="0">
                <a:latin typeface="Arial"/>
                <a:cs typeface="Arial"/>
              </a:rPr>
              <a:t>cookies.php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152"/>
              </a:spcBef>
            </a:pPr>
            <a:endParaRPr sz="778">
              <a:latin typeface="Arial"/>
              <a:cs typeface="Arial"/>
            </a:endParaRPr>
          </a:p>
          <a:p>
            <a:pPr marL="8981"/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 marL="8981" marR="1305003">
              <a:lnSpc>
                <a:spcPct val="128099"/>
              </a:lnSpc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Establir una cookie si se envia el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formulari </a:t>
            </a: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'REQUEST_METHOD'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'POST'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 marL="8981" marR="3593" indent="226332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setcookie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'nom_usuari'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time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() + </a:t>
            </a:r>
            <a:r>
              <a:rPr sz="743" i="1" dirty="0">
                <a:solidFill>
                  <a:srgbClr val="B4CDA7"/>
                </a:solidFill>
                <a:latin typeface="Courier New"/>
                <a:cs typeface="Courier New"/>
              </a:rPr>
              <a:t>3600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Cookie que dura </a:t>
            </a:r>
            <a:r>
              <a:rPr sz="743" i="1" spc="-35" dirty="0">
                <a:solidFill>
                  <a:srgbClr val="6A9954"/>
                </a:solidFill>
                <a:latin typeface="Courier New"/>
                <a:cs typeface="Courier New"/>
              </a:rPr>
              <a:t>1 </a:t>
            </a:r>
            <a:r>
              <a:rPr sz="743" i="1" spc="-14" dirty="0">
                <a:solidFill>
                  <a:srgbClr val="6A9954"/>
                </a:solidFill>
                <a:latin typeface="Courier New"/>
                <a:cs typeface="Courier New"/>
              </a:rPr>
              <a:t>hora</a:t>
            </a:r>
            <a:endParaRPr sz="743">
              <a:latin typeface="Courier New"/>
              <a:cs typeface="Courier New"/>
            </a:endParaRPr>
          </a:p>
          <a:p>
            <a:pPr marL="8981" marR="512840" indent="226332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header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'Location: cookies.php'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Redirigeix per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evitar </a:t>
            </a: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reenviaments de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formulari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i="1" spc="-7" dirty="0">
                <a:solidFill>
                  <a:srgbClr val="C486BF"/>
                </a:solidFill>
                <a:latin typeface="Courier New"/>
                <a:cs typeface="Courier New"/>
              </a:rPr>
              <a:t>exit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8981"/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Recuperar el valor de la cookie si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existeix</a:t>
            </a:r>
            <a:endParaRPr sz="743">
              <a:latin typeface="Courier New"/>
              <a:cs typeface="Courier New"/>
            </a:endParaRPr>
          </a:p>
          <a:p>
            <a:pPr marL="8981" marR="3593">
              <a:lnSpc>
                <a:spcPct val="128099"/>
              </a:lnSpc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$nomGuardat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$_COOKIE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'nom_usuari'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]) ?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$_COOKIE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'nom_usuari'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: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'Convidat'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sz="743" i="1" spc="-18" dirty="0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sz="743" i="1" spc="-18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Exemple de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Cookie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48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35314"/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Benvingut, 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$nomGuardat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!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$nomGuardat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'Convidat'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): </a:t>
            </a: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&lt;!-- Formulari per introduir el nom --</a:t>
            </a:r>
            <a:r>
              <a:rPr sz="743" i="1" spc="-35" dirty="0">
                <a:solidFill>
                  <a:srgbClr val="6A9954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form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"POST"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687978">
              <a:spcBef>
                <a:spcPts val="248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Introdueix el teu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nom: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687978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required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687978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Envia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else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: </a:t>
            </a: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El teu nom està guardat a una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cookie.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48"/>
              </a:spcBef>
            </a:pP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print_r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$_COOKIE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a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href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"cookie_esborra.php"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Esborra la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cookie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a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endif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438899"/>
            <a:ext cx="770207" cy="393855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b="1" spc="-7" dirty="0">
                <a:latin typeface="Arial"/>
                <a:cs typeface="Arial"/>
              </a:rPr>
              <a:t>$_SESSION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>
              <a:spcBef>
                <a:spcPts val="4"/>
              </a:spcBef>
            </a:pPr>
            <a:r>
              <a:rPr sz="778" i="1" spc="-7" dirty="0">
                <a:latin typeface="Arial"/>
                <a:cs typeface="Arial"/>
              </a:rPr>
              <a:t>session_inici.php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767" y="979040"/>
            <a:ext cx="4059867" cy="4131516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6"/>
              </a:lnSpc>
            </a:pP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 marR="2978695">
              <a:lnSpc>
                <a:spcPct val="128099"/>
              </a:lnSpc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Inicia la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session_start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R="828089">
              <a:lnSpc>
                <a:spcPct val="128099"/>
              </a:lnSpc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Si el formulari s'ha enviat, guarda el nom a la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$_SERVER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'REQUEST_METHOD'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 === 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'POST'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htmlspecialchars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$_POST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]);</a:t>
            </a:r>
            <a:endParaRPr sz="743">
              <a:latin typeface="Courier New"/>
              <a:cs typeface="Courier New"/>
            </a:endParaRPr>
          </a:p>
          <a:p>
            <a:pPr marR="92509" indent="226332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header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'Location: session_mostrar.php'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Redirigeix a una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altra pàgina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48"/>
              </a:spcBef>
            </a:pPr>
            <a:r>
              <a:rPr sz="743" i="1" spc="-7" dirty="0">
                <a:solidFill>
                  <a:srgbClr val="C486BF"/>
                </a:solidFill>
                <a:latin typeface="Courier New"/>
                <a:cs typeface="Courier New"/>
              </a:rPr>
              <a:t>exit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sz="743" i="1" spc="-18" dirty="0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sz="743" i="1" spc="-18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48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Iniciar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Sessió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Inicia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Sessió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form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method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"POST"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for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Introdueix el teu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nom: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label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input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"text"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id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name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"nom"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required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452665">
              <a:spcBef>
                <a:spcPts val="248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button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type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"submit"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Envia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button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form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114"/>
              </a:spcBef>
            </a:pPr>
            <a:r>
              <a:rPr sz="4400" spc="90" dirty="0"/>
              <a:t>Declaracions</a:t>
            </a:r>
            <a:r>
              <a:rPr sz="4400" spc="-165" dirty="0"/>
              <a:t> </a:t>
            </a:r>
            <a:r>
              <a:rPr sz="4400" spc="45" dirty="0"/>
              <a:t>d’impressió</a:t>
            </a:r>
            <a:r>
              <a:rPr sz="4400" spc="-145" dirty="0"/>
              <a:t> </a:t>
            </a:r>
            <a:r>
              <a:rPr sz="4400" spc="75" dirty="0"/>
              <a:t>en</a:t>
            </a:r>
            <a:r>
              <a:rPr sz="4400" spc="-145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2258" y="1915200"/>
            <a:ext cx="8976360" cy="3607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spc="-20" dirty="0">
                <a:latin typeface="Arial"/>
                <a:cs typeface="Arial"/>
              </a:rPr>
              <a:t>echo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sz="1750" spc="65" dirty="0">
                <a:latin typeface="Tahoma"/>
                <a:cs typeface="Tahoma"/>
              </a:rPr>
              <a:t>La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forma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més</a:t>
            </a:r>
            <a:r>
              <a:rPr sz="1750" spc="-3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bàsica i</a:t>
            </a:r>
            <a:r>
              <a:rPr sz="1750" spc="-3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ràpida </a:t>
            </a:r>
            <a:r>
              <a:rPr sz="1750" spc="-10" dirty="0">
                <a:latin typeface="Tahoma"/>
                <a:cs typeface="Tahoma"/>
              </a:rPr>
              <a:t>d’imprimir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spc="-30" dirty="0">
                <a:latin typeface="Tahoma"/>
                <a:cs typeface="Tahoma"/>
              </a:rPr>
              <a:t>text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en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spc="80" dirty="0">
                <a:latin typeface="Tahoma"/>
                <a:cs typeface="Tahoma"/>
              </a:rPr>
              <a:t>PHP.</a:t>
            </a:r>
            <a:endParaRPr sz="1750">
              <a:latin typeface="Tahoma"/>
              <a:cs typeface="Tahoma"/>
            </a:endParaRPr>
          </a:p>
          <a:p>
            <a:pPr marL="1083310" lvl="1" indent="-380365">
              <a:lnSpc>
                <a:spcPct val="100000"/>
              </a:lnSpc>
              <a:spcBef>
                <a:spcPts val="320"/>
              </a:spcBef>
              <a:buChar char="○"/>
              <a:tabLst>
                <a:tab pos="1083310" algn="l"/>
              </a:tabLst>
            </a:pPr>
            <a:r>
              <a:rPr sz="1750" dirty="0">
                <a:latin typeface="Tahoma"/>
                <a:cs typeface="Tahoma"/>
              </a:rPr>
              <a:t>Exemple: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echo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"Benvingut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a</a:t>
            </a:r>
            <a:r>
              <a:rPr sz="1750" spc="-5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PHP!";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350" b="1" spc="-10" dirty="0">
                <a:latin typeface="Arial"/>
                <a:cs typeface="Arial"/>
              </a:rPr>
              <a:t>print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810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Similar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a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echo però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amb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lleugeres</a:t>
            </a:r>
            <a:r>
              <a:rPr sz="1750" spc="4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diferències</a:t>
            </a:r>
            <a:r>
              <a:rPr sz="1750" spc="50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(retorna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un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valor)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350" b="1" spc="-10" dirty="0">
                <a:latin typeface="Arial"/>
                <a:cs typeface="Arial"/>
              </a:rPr>
              <a:t>Diferències</a:t>
            </a:r>
            <a:r>
              <a:rPr sz="2350" b="1" spc="-6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entre</a:t>
            </a:r>
            <a:r>
              <a:rPr sz="2350" b="1" spc="-6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echo</a:t>
            </a:r>
            <a:r>
              <a:rPr sz="2350" b="1" spc="-4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i</a:t>
            </a:r>
            <a:r>
              <a:rPr sz="2350" b="1" spc="-7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print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810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echo</a:t>
            </a:r>
            <a:r>
              <a:rPr sz="1750" spc="-25" dirty="0">
                <a:latin typeface="Tahoma"/>
                <a:cs typeface="Tahoma"/>
              </a:rPr>
              <a:t> </a:t>
            </a:r>
            <a:r>
              <a:rPr sz="1750" spc="65" dirty="0">
                <a:latin typeface="Tahoma"/>
                <a:cs typeface="Tahoma"/>
              </a:rPr>
              <a:t>és</a:t>
            </a:r>
            <a:r>
              <a:rPr sz="1750" spc="-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una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mica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més</a:t>
            </a:r>
            <a:r>
              <a:rPr sz="1750" spc="-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ràpid</a:t>
            </a:r>
            <a:r>
              <a:rPr sz="1750" spc="-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</a:t>
            </a:r>
            <a:r>
              <a:rPr sz="1750" spc="-5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permet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múltiples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arguments</a:t>
            </a:r>
            <a:r>
              <a:rPr sz="1750" spc="-3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(ex.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echo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"Hola",</a:t>
            </a:r>
            <a:r>
              <a:rPr sz="1750" spc="-10" dirty="0">
                <a:latin typeface="Tahoma"/>
                <a:cs typeface="Tahoma"/>
              </a:rPr>
              <a:t> </a:t>
            </a:r>
            <a:r>
              <a:rPr sz="1750" spc="-90" dirty="0">
                <a:latin typeface="Tahoma"/>
                <a:cs typeface="Tahoma"/>
              </a:rPr>
              <a:t>"</a:t>
            </a:r>
            <a:r>
              <a:rPr sz="1750" spc="-5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món!";).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sz="1750" spc="-30" dirty="0">
                <a:latin typeface="Tahoma"/>
                <a:cs typeface="Tahoma"/>
              </a:rPr>
              <a:t>print</a:t>
            </a:r>
            <a:r>
              <a:rPr sz="1750" spc="-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sempre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retorna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un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valor,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però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només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accepta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un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argument.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438895"/>
            <a:ext cx="930985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i="1" spc="-7" dirty="0">
                <a:latin typeface="Arial"/>
                <a:cs typeface="Arial"/>
              </a:rPr>
              <a:t>session_mostrar.php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6767" y="718564"/>
            <a:ext cx="4059867" cy="3533275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43"/>
              </a:lnSpc>
            </a:pP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 marR="2978695">
              <a:lnSpc>
                <a:spcPct val="128099"/>
              </a:lnSpc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Inicia la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session_start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R="1507535">
              <a:lnSpc>
                <a:spcPct val="128099"/>
              </a:lnSpc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Comprova si la variable de sessió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existeix </a:t>
            </a: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isset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]))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'nom'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} </a:t>
            </a:r>
            <a:r>
              <a:rPr sz="743" i="1" dirty="0">
                <a:solidFill>
                  <a:srgbClr val="C486BF"/>
                </a:solidFill>
                <a:latin typeface="Courier New"/>
                <a:cs typeface="Courier New"/>
              </a:rPr>
              <a:t>else </a:t>
            </a: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 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'Convidat'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//print_r($_SESSION);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&lt;!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DOCTYPE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html </a:t>
            </a:r>
            <a:r>
              <a:rPr sz="743" i="1" spc="-7" dirty="0">
                <a:solidFill>
                  <a:srgbClr val="9CDBFE"/>
                </a:solidFill>
                <a:latin typeface="Courier New"/>
                <a:cs typeface="Courier New"/>
              </a:rPr>
              <a:t>lang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"ca"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meta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charset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"UTF-</a:t>
            </a:r>
            <a:r>
              <a:rPr sz="743" i="1" spc="-18" dirty="0">
                <a:solidFill>
                  <a:srgbClr val="CD9078"/>
                </a:solidFill>
                <a:latin typeface="Courier New"/>
                <a:cs typeface="Courier New"/>
              </a:rPr>
              <a:t>8"</a:t>
            </a:r>
            <a:r>
              <a:rPr sz="743" i="1" spc="-18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Mostrar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Sessió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title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head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Benvingut, 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&lt;?php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echo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$nom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!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h1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 marL="226332">
              <a:spcBef>
                <a:spcPts val="251"/>
              </a:spcBef>
            </a:pP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&gt;&lt;</a:t>
            </a:r>
            <a:r>
              <a:rPr sz="743" i="1" dirty="0">
                <a:solidFill>
                  <a:srgbClr val="569CD5"/>
                </a:solidFill>
                <a:latin typeface="Courier New"/>
                <a:cs typeface="Courier New"/>
              </a:rPr>
              <a:t>a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i="1" dirty="0">
                <a:solidFill>
                  <a:srgbClr val="9CDBFE"/>
                </a:solidFill>
                <a:latin typeface="Courier New"/>
                <a:cs typeface="Courier New"/>
              </a:rPr>
              <a:t>href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=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"session_tanca.php"</a:t>
            </a:r>
            <a:r>
              <a:rPr sz="743" i="1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r>
              <a:rPr sz="743" i="1" dirty="0">
                <a:solidFill>
                  <a:srgbClr val="CCCCCC"/>
                </a:solidFill>
                <a:latin typeface="Courier New"/>
                <a:cs typeface="Courier New"/>
              </a:rPr>
              <a:t>Tanca la </a:t>
            </a:r>
            <a:r>
              <a:rPr sz="743" i="1" spc="-7" dirty="0">
                <a:solidFill>
                  <a:srgbClr val="CCCCCC"/>
                </a:solidFill>
                <a:latin typeface="Courier New"/>
                <a:cs typeface="Courier New"/>
              </a:rPr>
              <a:t>sessió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a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p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48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body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&lt;/</a:t>
            </a: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html</a:t>
            </a:r>
            <a:r>
              <a:rPr sz="743" i="1" spc="-7" dirty="0">
                <a:solidFill>
                  <a:srgbClr val="808080"/>
                </a:solidFill>
                <a:latin typeface="Courier New"/>
                <a:cs typeface="Courier New"/>
              </a:rPr>
              <a:t>&gt;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7784" y="4165695"/>
            <a:ext cx="841614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i="1" spc="-7" dirty="0">
                <a:latin typeface="Arial"/>
                <a:cs typeface="Arial"/>
              </a:rPr>
              <a:t>session_tanca.php</a:t>
            </a:r>
            <a:endParaRPr sz="77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6767" y="4446090"/>
            <a:ext cx="4059867" cy="1852367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35"/>
              </a:lnSpc>
            </a:pPr>
            <a:r>
              <a:rPr sz="743" i="1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 marR="2978695">
              <a:lnSpc>
                <a:spcPct val="128099"/>
              </a:lnSpc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Inicia la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sz="743" i="1" spc="-7" dirty="0">
                <a:solidFill>
                  <a:srgbClr val="DBDBAA"/>
                </a:solidFill>
                <a:latin typeface="Courier New"/>
                <a:cs typeface="Courier New"/>
              </a:rPr>
              <a:t>session_start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Destrueix totes les dades de la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sessió</a:t>
            </a:r>
            <a:endParaRPr sz="743">
              <a:latin typeface="Courier New"/>
              <a:cs typeface="Courier New"/>
            </a:endParaRPr>
          </a:p>
          <a:p>
            <a:pPr marR="828089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session_unset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(); </a:t>
            </a: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Elimina totes les variables de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sessió </a:t>
            </a: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session_destroy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(); </a:t>
            </a: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Tanca la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sessió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743" i="1" dirty="0">
                <a:solidFill>
                  <a:srgbClr val="6A9954"/>
                </a:solidFill>
                <a:latin typeface="Courier New"/>
                <a:cs typeface="Courier New"/>
              </a:rPr>
              <a:t>// Redirigeix a la pàgina </a:t>
            </a:r>
            <a:r>
              <a:rPr sz="743" i="1" spc="-7" dirty="0">
                <a:solidFill>
                  <a:srgbClr val="6A9954"/>
                </a:solidFill>
                <a:latin typeface="Courier New"/>
                <a:cs typeface="Courier New"/>
              </a:rPr>
              <a:t>principal</a:t>
            </a:r>
            <a:endParaRPr sz="743">
              <a:latin typeface="Courier New"/>
              <a:cs typeface="Courier New"/>
            </a:endParaRPr>
          </a:p>
          <a:p>
            <a:pPr marR="1903616">
              <a:lnSpc>
                <a:spcPct val="128099"/>
              </a:lnSpc>
            </a:pPr>
            <a:r>
              <a:rPr sz="743" i="1" dirty="0">
                <a:solidFill>
                  <a:srgbClr val="DBDBAA"/>
                </a:solidFill>
                <a:latin typeface="Courier New"/>
                <a:cs typeface="Courier New"/>
              </a:rPr>
              <a:t>header</a:t>
            </a:r>
            <a:r>
              <a:rPr sz="743" i="1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i="1" dirty="0">
                <a:solidFill>
                  <a:srgbClr val="CD9078"/>
                </a:solidFill>
                <a:latin typeface="Courier New"/>
                <a:cs typeface="Courier New"/>
              </a:rPr>
              <a:t>'Location: </a:t>
            </a:r>
            <a:r>
              <a:rPr sz="743" i="1" spc="-7" dirty="0">
                <a:solidFill>
                  <a:srgbClr val="CD9078"/>
                </a:solidFill>
                <a:latin typeface="Courier New"/>
                <a:cs typeface="Courier New"/>
              </a:rPr>
              <a:t>session_inici.php'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sz="743" i="1" spc="-7" dirty="0">
                <a:solidFill>
                  <a:srgbClr val="C486BF"/>
                </a:solidFill>
                <a:latin typeface="Courier New"/>
                <a:cs typeface="Courier New"/>
              </a:rPr>
              <a:t>exit</a:t>
            </a:r>
            <a:r>
              <a:rPr sz="743" i="1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51"/>
              </a:spcBef>
            </a:pPr>
            <a:r>
              <a:rPr sz="743" i="1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0" y="1906900"/>
            <a:ext cx="9111668" cy="434515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protocol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(stateless).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57178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Què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significa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quines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conseqüències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dissenys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d’aplicacions </a:t>
            </a:r>
            <a:r>
              <a:rPr sz="1754" spc="-23" dirty="0">
                <a:latin typeface="Arial MT"/>
                <a:cs typeface="Arial MT"/>
              </a:rPr>
              <a:t>web?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sol·licitud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independent.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sobre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resposta.</a:t>
            </a:r>
            <a:endParaRPr sz="1754">
              <a:latin typeface="Arial MT"/>
              <a:cs typeface="Arial MT"/>
            </a:endParaRPr>
          </a:p>
          <a:p>
            <a:pPr marL="951231" marR="5941" lvl="1" indent="-402472">
              <a:lnSpc>
                <a:spcPct val="114999"/>
              </a:lnSpc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perden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objectes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mantenen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connexió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amb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començar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zero.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416581" marR="420294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spc="-53" dirty="0">
                <a:latin typeface="Arial MT"/>
                <a:cs typeface="Arial MT"/>
              </a:rPr>
              <a:t>Tot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allò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diferent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simple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consulta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pàgina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independent,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gairebé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sempre </a:t>
            </a:r>
            <a:r>
              <a:rPr sz="1754" dirty="0">
                <a:latin typeface="Arial MT"/>
                <a:cs typeface="Arial MT"/>
              </a:rPr>
              <a:t>serà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necessari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mantenir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l’estat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sessió.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ofereix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mecanisme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propi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mantenir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l’estat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sessió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866798"/>
            <a:ext cx="8796064" cy="439234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227969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denominades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aplicacions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Web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simple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consulta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pàgina independent.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aplicació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Web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aquella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necessari: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Autentificar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l’usuari.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Conèixer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passos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navegació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preferències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l’usuari.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Actualitzar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416581" marR="5941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aplicacions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Web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necessitem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alguna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cosa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permeti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vincular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petició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produeixi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després.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Aquesta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vinculació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immediatament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després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minut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hora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tard.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manteniment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l’estat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ofereix.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Què</a:t>
            </a:r>
            <a:r>
              <a:rPr spc="-12" dirty="0"/>
              <a:t> </a:t>
            </a:r>
            <a:r>
              <a:rPr dirty="0"/>
              <a:t>és una</a:t>
            </a:r>
            <a:r>
              <a:rPr spc="-6" dirty="0"/>
              <a:t> </a:t>
            </a:r>
            <a:r>
              <a:rPr spc="-12" dirty="0"/>
              <a:t>sessió?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866798"/>
            <a:ext cx="9011417" cy="403340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131435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sessió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seqüència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realitzades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client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l’àmbit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aplicació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web.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característiques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marL="951231" marR="66831" lvl="1" indent="-453710">
              <a:lnSpc>
                <a:spcPct val="114999"/>
              </a:lnSpc>
              <a:buFont typeface="Arial MT"/>
              <a:buAutoNum type="arabicPeriod"/>
              <a:tabLst>
                <a:tab pos="951231" algn="l"/>
              </a:tabLst>
            </a:pPr>
            <a:r>
              <a:rPr sz="1754" b="1" spc="-12" dirty="0">
                <a:latin typeface="Arial"/>
                <a:cs typeface="Arial"/>
              </a:rPr>
              <a:t>Persistència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temporal: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comença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visita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aplicació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finalment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finalitza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tanca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després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temps </a:t>
            </a:r>
            <a:r>
              <a:rPr sz="1754" spc="-12" dirty="0">
                <a:latin typeface="Arial MT"/>
                <a:cs typeface="Arial MT"/>
              </a:rPr>
              <a:t>d'inactivitat.</a:t>
            </a:r>
            <a:endParaRPr sz="1754">
              <a:latin typeface="Arial MT"/>
              <a:cs typeface="Arial MT"/>
            </a:endParaRPr>
          </a:p>
          <a:p>
            <a:pPr marL="946775" marR="5941" lvl="1" indent="-449254" algn="just">
              <a:lnSpc>
                <a:spcPct val="114999"/>
              </a:lnSpc>
              <a:buFont typeface="Arial MT"/>
              <a:buAutoNum type="arabicPeriod"/>
              <a:tabLst>
                <a:tab pos="951231" algn="l"/>
              </a:tabLst>
            </a:pPr>
            <a:r>
              <a:rPr sz="1754" b="1" dirty="0">
                <a:latin typeface="Arial"/>
                <a:cs typeface="Arial"/>
              </a:rPr>
              <a:t>Identificador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únic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sessió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(session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ID):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 	</a:t>
            </a:r>
            <a:r>
              <a:rPr sz="1754" dirty="0">
                <a:latin typeface="Arial MT"/>
                <a:cs typeface="Arial MT"/>
              </a:rPr>
              <a:t>genera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identificador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únic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(generalment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aleatòria)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guarda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al 	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marL="951231" marR="152969" lvl="1" indent="-453710">
              <a:lnSpc>
                <a:spcPct val="114999"/>
              </a:lnSpc>
              <a:buFont typeface="Arial MT"/>
              <a:buAutoNum type="arabicPeriod"/>
              <a:tabLst>
                <a:tab pos="951231" algn="l"/>
              </a:tabLst>
            </a:pPr>
            <a:r>
              <a:rPr sz="1754" b="1" spc="-12" dirty="0">
                <a:latin typeface="Arial"/>
                <a:cs typeface="Arial"/>
              </a:rPr>
              <a:t>Emmagatzematge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d’informació: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guardades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incloure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preferències,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 </a:t>
            </a:r>
            <a:r>
              <a:rPr sz="1754" dirty="0">
                <a:latin typeface="Arial MT"/>
                <a:cs typeface="Arial MT"/>
              </a:rPr>
              <a:t>específiques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l'usuari.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Què</a:t>
            </a:r>
            <a:r>
              <a:rPr spc="-18" dirty="0"/>
              <a:t> </a:t>
            </a:r>
            <a:r>
              <a:rPr dirty="0"/>
              <a:t>és</a:t>
            </a:r>
            <a:r>
              <a:rPr spc="-12" dirty="0"/>
              <a:t> </a:t>
            </a:r>
            <a:r>
              <a:rPr dirty="0"/>
              <a:t>l’estat</a:t>
            </a:r>
            <a:r>
              <a:rPr spc="-18" dirty="0"/>
              <a:t> </a:t>
            </a:r>
            <a:r>
              <a:rPr dirty="0"/>
              <a:t>d’una</a:t>
            </a:r>
            <a:r>
              <a:rPr spc="-18" dirty="0"/>
              <a:t> </a:t>
            </a:r>
            <a:r>
              <a:rPr spc="-12" dirty="0"/>
              <a:t>sessió?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866798"/>
            <a:ext cx="9019585" cy="374653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612619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L’estat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context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programació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conjunt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la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guarda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activa.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686876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Aquesta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conjunt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mantenir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procés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relacionat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dirty="0">
                <a:latin typeface="Arial MT"/>
                <a:cs typeface="Arial MT"/>
              </a:rPr>
              <a:t>peticions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aplicació.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5941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Aquest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recordar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sobre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específic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seu </a:t>
            </a:r>
            <a:r>
              <a:rPr sz="1754" spc="-12" dirty="0">
                <a:latin typeface="Arial MT"/>
                <a:cs typeface="Arial MT"/>
              </a:rPr>
              <a:t>comportament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llarg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conjunt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35" dirty="0">
                <a:latin typeface="Arial MT"/>
                <a:cs typeface="Arial MT"/>
              </a:rPr>
              <a:t>HTTP,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lloc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tractar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interacció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manera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independent.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536877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L'estat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compon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i </a:t>
            </a:r>
            <a:r>
              <a:rPr sz="1754" dirty="0">
                <a:latin typeface="Arial MT"/>
                <a:cs typeface="Arial MT"/>
              </a:rPr>
              <a:t>associades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l'identificador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únic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(Session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ID)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l'usuari.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Què</a:t>
            </a:r>
            <a:r>
              <a:rPr spc="-18" dirty="0"/>
              <a:t> </a:t>
            </a:r>
            <a:r>
              <a:rPr dirty="0"/>
              <a:t>és</a:t>
            </a:r>
            <a:r>
              <a:rPr spc="-12" dirty="0"/>
              <a:t> </a:t>
            </a:r>
            <a:r>
              <a:rPr dirty="0"/>
              <a:t>l’estat</a:t>
            </a:r>
            <a:r>
              <a:rPr spc="-18" dirty="0"/>
              <a:t> </a:t>
            </a:r>
            <a:r>
              <a:rPr dirty="0"/>
              <a:t>d’una</a:t>
            </a:r>
            <a:r>
              <a:rPr spc="-18" dirty="0"/>
              <a:t> </a:t>
            </a:r>
            <a:r>
              <a:rPr spc="-12" dirty="0"/>
              <a:t>sessió?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0" y="1866798"/>
            <a:ext cx="9117609" cy="432694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853212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Aquestes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l'aplicació,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però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habitualment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inclouen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els </a:t>
            </a:r>
            <a:r>
              <a:rPr sz="1754" dirty="0">
                <a:latin typeface="Arial MT"/>
                <a:cs typeface="Arial MT"/>
              </a:rPr>
              <a:t>següents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elements:</a:t>
            </a:r>
            <a:endParaRPr sz="1754">
              <a:latin typeface="Arial MT"/>
              <a:cs typeface="Arial MT"/>
            </a:endParaRPr>
          </a:p>
          <a:p>
            <a:pPr marL="951231" lvl="1" indent="-452967">
              <a:spcBef>
                <a:spcPts val="316"/>
              </a:spcBef>
              <a:buAutoNum type="arabicPeriod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l'usuari:</a:t>
            </a:r>
            <a:endParaRPr sz="1754">
              <a:latin typeface="Arial MT"/>
              <a:cs typeface="Arial MT"/>
            </a:endParaRPr>
          </a:p>
          <a:p>
            <a:pPr marL="1485881" marR="218315" lvl="2" indent="-402472">
              <a:lnSpc>
                <a:spcPct val="114999"/>
              </a:lnSpc>
              <a:buChar char="■"/>
              <a:tabLst>
                <a:tab pos="1485881" algn="l"/>
              </a:tabLst>
            </a:pP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personals,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correu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electrònic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número d'identificació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(ID).</a:t>
            </a:r>
            <a:endParaRPr sz="1754">
              <a:latin typeface="Arial MT"/>
              <a:cs typeface="Arial MT"/>
            </a:endParaRPr>
          </a:p>
          <a:p>
            <a:pPr marL="1485881" marR="245790" lvl="2" indent="-402472">
              <a:lnSpc>
                <a:spcPct val="114999"/>
              </a:lnSpc>
              <a:buChar char="■"/>
              <a:tabLst>
                <a:tab pos="1485881" algn="l"/>
              </a:tabLst>
            </a:pPr>
            <a:r>
              <a:rPr sz="1754" dirty="0">
                <a:latin typeface="Arial MT"/>
                <a:cs typeface="Arial MT"/>
              </a:rPr>
              <a:t>Aquesta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s'utilitza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personalitzar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l'experiència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autenticar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diferents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l'aplicació.</a:t>
            </a:r>
            <a:endParaRPr sz="1754">
              <a:latin typeface="Arial MT"/>
              <a:cs typeface="Arial MT"/>
            </a:endParaRPr>
          </a:p>
          <a:p>
            <a:pPr marL="951231" lvl="1" indent="-452967">
              <a:spcBef>
                <a:spcPts val="316"/>
              </a:spcBef>
              <a:buAutoNum type="arabicPeriod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Preferències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configuracions:</a:t>
            </a:r>
            <a:endParaRPr sz="1754">
              <a:latin typeface="Arial MT"/>
              <a:cs typeface="Arial MT"/>
            </a:endParaRPr>
          </a:p>
          <a:p>
            <a:pPr marL="1485881" marR="558412" lvl="2" indent="-402472">
              <a:lnSpc>
                <a:spcPct val="114999"/>
              </a:lnSpc>
              <a:buChar char="■"/>
              <a:tabLst>
                <a:tab pos="1485881" algn="l"/>
              </a:tabLst>
            </a:pPr>
            <a:r>
              <a:rPr sz="1754" spc="-12" dirty="0">
                <a:latin typeface="Arial MT"/>
                <a:cs typeface="Arial MT"/>
              </a:rPr>
              <a:t>Configuracions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seleccionades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l'idioma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preferit,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tema </a:t>
            </a:r>
            <a:r>
              <a:rPr sz="1754" dirty="0">
                <a:latin typeface="Arial MT"/>
                <a:cs typeface="Arial MT"/>
              </a:rPr>
              <a:t>visual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l'aplicació,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ajustaments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específics.</a:t>
            </a:r>
            <a:endParaRPr sz="1754">
              <a:latin typeface="Arial MT"/>
              <a:cs typeface="Arial MT"/>
            </a:endParaRPr>
          </a:p>
          <a:p>
            <a:pPr marL="1485881" lvl="2" indent="-401730">
              <a:spcBef>
                <a:spcPts val="316"/>
              </a:spcBef>
              <a:buChar char="■"/>
              <a:tabLst>
                <a:tab pos="1485881" algn="l"/>
              </a:tabLst>
            </a:pPr>
            <a:r>
              <a:rPr sz="1754" dirty="0">
                <a:latin typeface="Arial MT"/>
                <a:cs typeface="Arial MT"/>
              </a:rPr>
              <a:t>Exemple: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prefereix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veure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interfície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català.</a:t>
            </a:r>
            <a:endParaRPr sz="1754">
              <a:latin typeface="Arial MT"/>
              <a:cs typeface="Arial MT"/>
            </a:endParaRPr>
          </a:p>
          <a:p>
            <a:pPr marL="951231" lvl="1" indent="-452967">
              <a:spcBef>
                <a:spcPts val="316"/>
              </a:spcBef>
              <a:buAutoNum type="arabicPeriod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Progrés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interacció:</a:t>
            </a:r>
            <a:endParaRPr sz="1754">
              <a:latin typeface="Arial MT"/>
              <a:cs typeface="Arial MT"/>
            </a:endParaRPr>
          </a:p>
          <a:p>
            <a:pPr marL="1485881" marR="5941" lvl="2" indent="-402472">
              <a:lnSpc>
                <a:spcPct val="114999"/>
              </a:lnSpc>
              <a:buChar char="■"/>
              <a:tabLst>
                <a:tab pos="1485881" algn="l"/>
              </a:tabLst>
            </a:pP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temporal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relacionada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conclòs,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contingut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cistella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compra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respostes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Com</a:t>
            </a:r>
            <a:r>
              <a:rPr spc="-18" dirty="0"/>
              <a:t> </a:t>
            </a:r>
            <a:r>
              <a:rPr dirty="0"/>
              <a:t>resoldre</a:t>
            </a:r>
            <a:r>
              <a:rPr spc="-18" dirty="0"/>
              <a:t> </a:t>
            </a:r>
            <a:r>
              <a:rPr dirty="0"/>
              <a:t>la</a:t>
            </a:r>
            <a:r>
              <a:rPr spc="-23" dirty="0"/>
              <a:t> </a:t>
            </a:r>
            <a:r>
              <a:rPr dirty="0"/>
              <a:t>limitació</a:t>
            </a:r>
            <a:r>
              <a:rPr spc="-18" dirty="0"/>
              <a:t> </a:t>
            </a:r>
            <a:r>
              <a:rPr dirty="0"/>
              <a:t>de</a:t>
            </a:r>
            <a:r>
              <a:rPr spc="-18" dirty="0"/>
              <a:t> </a:t>
            </a:r>
            <a:r>
              <a:rPr spc="-23" dirty="0"/>
              <a:t>HTTP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6"/>
            <a:ext cx="10720134" cy="426282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639352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dirty="0"/>
              <a:t>Per</a:t>
            </a:r>
            <a:r>
              <a:rPr spc="-70" dirty="0"/>
              <a:t> </a:t>
            </a:r>
            <a:r>
              <a:rPr dirty="0"/>
              <a:t>resoldre</a:t>
            </a:r>
            <a:r>
              <a:rPr spc="-70" dirty="0"/>
              <a:t> </a:t>
            </a:r>
            <a:r>
              <a:rPr dirty="0"/>
              <a:t>aquesta</a:t>
            </a:r>
            <a:r>
              <a:rPr spc="-70" dirty="0"/>
              <a:t> </a:t>
            </a:r>
            <a:r>
              <a:rPr dirty="0"/>
              <a:t>limitació</a:t>
            </a:r>
            <a:r>
              <a:rPr spc="-64" dirty="0"/>
              <a:t> </a:t>
            </a:r>
            <a:r>
              <a:rPr dirty="0"/>
              <a:t>del</a:t>
            </a:r>
            <a:r>
              <a:rPr spc="-70" dirty="0"/>
              <a:t> </a:t>
            </a:r>
            <a:r>
              <a:rPr dirty="0"/>
              <a:t>protocol</a:t>
            </a:r>
            <a:r>
              <a:rPr spc="-70" dirty="0"/>
              <a:t> </a:t>
            </a:r>
            <a:r>
              <a:rPr dirty="0"/>
              <a:t>HTTP</a:t>
            </a:r>
            <a:r>
              <a:rPr spc="-94" dirty="0"/>
              <a:t> </a:t>
            </a:r>
            <a:r>
              <a:rPr spc="-12" dirty="0"/>
              <a:t>existeixen</a:t>
            </a:r>
            <a:r>
              <a:rPr spc="-70" dirty="0"/>
              <a:t> </a:t>
            </a:r>
            <a:r>
              <a:rPr dirty="0"/>
              <a:t>solucions</a:t>
            </a:r>
            <a:r>
              <a:rPr spc="-70" dirty="0"/>
              <a:t> </a:t>
            </a:r>
            <a:r>
              <a:rPr dirty="0"/>
              <a:t>que</a:t>
            </a:r>
            <a:r>
              <a:rPr spc="-64" dirty="0"/>
              <a:t> </a:t>
            </a:r>
            <a:r>
              <a:rPr spc="-12" dirty="0"/>
              <a:t>s’estan </a:t>
            </a:r>
            <a:r>
              <a:rPr dirty="0"/>
              <a:t>aplicant</a:t>
            </a:r>
            <a:r>
              <a:rPr spc="-53" dirty="0"/>
              <a:t> </a:t>
            </a:r>
            <a:r>
              <a:rPr dirty="0"/>
              <a:t>des</a:t>
            </a:r>
            <a:r>
              <a:rPr spc="-47" dirty="0"/>
              <a:t> </a:t>
            </a:r>
            <a:r>
              <a:rPr dirty="0"/>
              <a:t>de</a:t>
            </a:r>
            <a:r>
              <a:rPr spc="-53" dirty="0"/>
              <a:t> </a:t>
            </a:r>
            <a:r>
              <a:rPr dirty="0"/>
              <a:t>fa</a:t>
            </a:r>
            <a:r>
              <a:rPr spc="-47" dirty="0"/>
              <a:t> </a:t>
            </a:r>
            <a:r>
              <a:rPr dirty="0"/>
              <a:t>temps</a:t>
            </a:r>
            <a:r>
              <a:rPr spc="-47" dirty="0"/>
              <a:t> </a:t>
            </a:r>
            <a:r>
              <a:rPr dirty="0"/>
              <a:t>en</a:t>
            </a:r>
            <a:r>
              <a:rPr spc="-53" dirty="0"/>
              <a:t> </a:t>
            </a:r>
            <a:r>
              <a:rPr dirty="0"/>
              <a:t>les</a:t>
            </a:r>
            <a:r>
              <a:rPr spc="-47" dirty="0"/>
              <a:t> </a:t>
            </a:r>
            <a:r>
              <a:rPr dirty="0"/>
              <a:t>aplicacions</a:t>
            </a:r>
            <a:r>
              <a:rPr spc="-47" dirty="0"/>
              <a:t> </a:t>
            </a:r>
            <a:r>
              <a:rPr spc="-23" dirty="0"/>
              <a:t>web.</a:t>
            </a:r>
          </a:p>
          <a:p>
            <a:pPr>
              <a:spcBef>
                <a:spcPts val="719"/>
              </a:spcBef>
              <a:buFont typeface="Arial MT"/>
              <a:buChar char="●"/>
            </a:pPr>
            <a:endParaRPr spc="-23" dirty="0"/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dirty="0"/>
              <a:t>Solucions</a:t>
            </a:r>
            <a:r>
              <a:rPr spc="-70" dirty="0"/>
              <a:t> </a:t>
            </a:r>
            <a:r>
              <a:rPr dirty="0"/>
              <a:t>per</a:t>
            </a:r>
            <a:r>
              <a:rPr spc="-64" dirty="0"/>
              <a:t> </a:t>
            </a:r>
            <a:r>
              <a:rPr dirty="0"/>
              <a:t>gestionar</a:t>
            </a:r>
            <a:r>
              <a:rPr spc="-70" dirty="0"/>
              <a:t> </a:t>
            </a:r>
            <a:r>
              <a:rPr dirty="0"/>
              <a:t>l’estat</a:t>
            </a:r>
            <a:r>
              <a:rPr spc="-64" dirty="0"/>
              <a:t> </a:t>
            </a:r>
            <a:r>
              <a:rPr dirty="0"/>
              <a:t>en</a:t>
            </a:r>
            <a:r>
              <a:rPr spc="-70" dirty="0"/>
              <a:t> </a:t>
            </a:r>
            <a:r>
              <a:rPr dirty="0"/>
              <a:t>aplicacions</a:t>
            </a:r>
            <a:r>
              <a:rPr spc="-64" dirty="0"/>
              <a:t> </a:t>
            </a:r>
            <a:r>
              <a:rPr spc="-23" dirty="0"/>
              <a:t>web:</a:t>
            </a:r>
          </a:p>
          <a:p>
            <a:pPr>
              <a:spcBef>
                <a:spcPts val="719"/>
              </a:spcBef>
              <a:buFont typeface="Arial MT"/>
              <a:buChar char="●"/>
            </a:pPr>
            <a:endParaRPr spc="-23" dirty="0"/>
          </a:p>
          <a:p>
            <a:pPr marL="951231" lvl="1" indent="-452967">
              <a:buAutoNum type="arabicPeriod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Ocultar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formularis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HTML</a:t>
            </a:r>
            <a:endParaRPr sz="1754">
              <a:latin typeface="Arial MT"/>
              <a:cs typeface="Arial MT"/>
            </a:endParaRPr>
          </a:p>
          <a:p>
            <a:pPr marL="1485881" marR="5941" lvl="2" indent="-402472">
              <a:lnSpc>
                <a:spcPct val="114999"/>
              </a:lnSpc>
              <a:buChar char="■"/>
              <a:tabLst>
                <a:tab pos="148588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necessàries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pàgina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mitjançant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camps </a:t>
            </a:r>
            <a:r>
              <a:rPr sz="1754" dirty="0">
                <a:latin typeface="Arial MT"/>
                <a:cs typeface="Arial MT"/>
              </a:rPr>
              <a:t>ocults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formularis.</a:t>
            </a:r>
            <a:endParaRPr sz="1754">
              <a:latin typeface="Arial MT"/>
              <a:cs typeface="Arial MT"/>
            </a:endParaRPr>
          </a:p>
          <a:p>
            <a:pPr marL="951231" lvl="1" indent="-452967">
              <a:spcBef>
                <a:spcPts val="316"/>
              </a:spcBef>
              <a:buAutoNum type="arabicPeriod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taules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arxius)</a:t>
            </a:r>
            <a:endParaRPr sz="1754">
              <a:latin typeface="Arial MT"/>
              <a:cs typeface="Arial MT"/>
            </a:endParaRPr>
          </a:p>
          <a:p>
            <a:pPr marL="1485881" marR="448512" lvl="2" indent="-402472">
              <a:lnSpc>
                <a:spcPct val="114999"/>
              </a:lnSpc>
              <a:buChar char="■"/>
              <a:tabLst>
                <a:tab pos="1485881" algn="l"/>
              </a:tabLst>
            </a:pP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carret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l'estat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d'inici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poden </a:t>
            </a:r>
            <a:r>
              <a:rPr sz="1754" dirty="0">
                <a:latin typeface="Arial MT"/>
                <a:cs typeface="Arial MT"/>
              </a:rPr>
              <a:t>guardar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taules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fitxers.</a:t>
            </a:r>
            <a:endParaRPr sz="1754">
              <a:latin typeface="Arial MT"/>
              <a:cs typeface="Arial MT"/>
            </a:endParaRPr>
          </a:p>
          <a:p>
            <a:pPr marL="951231" lvl="1" indent="-452967">
              <a:spcBef>
                <a:spcPts val="316"/>
              </a:spcBef>
              <a:buAutoNum type="arabicPeriod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client</a:t>
            </a:r>
            <a:endParaRPr sz="1754">
              <a:latin typeface="Arial MT"/>
              <a:cs typeface="Arial MT"/>
            </a:endParaRPr>
          </a:p>
          <a:p>
            <a:pPr marL="1485881" lvl="2" indent="-401730">
              <a:spcBef>
                <a:spcPts val="316"/>
              </a:spcBef>
              <a:buChar char="■"/>
              <a:tabLst>
                <a:tab pos="1485881" algn="l"/>
              </a:tabLst>
            </a:pP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desar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dispositiu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l'usuari.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Ocultar</a:t>
            </a:r>
            <a:r>
              <a:rPr spc="6" dirty="0"/>
              <a:t> </a:t>
            </a:r>
            <a:r>
              <a:rPr dirty="0"/>
              <a:t>dades</a:t>
            </a:r>
            <a:r>
              <a:rPr spc="6" dirty="0"/>
              <a:t> </a:t>
            </a:r>
            <a:r>
              <a:rPr dirty="0"/>
              <a:t>dins de </a:t>
            </a:r>
            <a:r>
              <a:rPr spc="-12" dirty="0"/>
              <a:t>formularis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866798"/>
            <a:ext cx="8871065" cy="487363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2868" marR="185642" indent="-398760" algn="just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elements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input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tipus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hidden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(&lt;input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type="hidden"&gt;)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formularis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es 	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sempre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estaran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disponibles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durant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la 	</a:t>
            </a:r>
            <a:r>
              <a:rPr sz="1754" spc="-12" dirty="0">
                <a:latin typeface="Arial MT"/>
                <a:cs typeface="Arial MT"/>
              </a:rPr>
              <a:t>navegació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l’usuari.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5941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necessàries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mantenir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(ID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productes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cistella,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etc.)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es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incloure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diversos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camps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ocults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672768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vegada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processa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té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la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sigui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necessari.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reenvia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marL="41658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&lt;form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method="POST"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action="carret.php"&gt;</a:t>
            </a:r>
            <a:endParaRPr sz="1754">
              <a:latin typeface="Arial MT"/>
              <a:cs typeface="Arial MT"/>
            </a:endParaRPr>
          </a:p>
          <a:p>
            <a:pPr marL="66311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&lt;input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type="hidden"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name="productes"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value="producteX,producteY"&gt;</a:t>
            </a:r>
            <a:endParaRPr sz="1754">
              <a:latin typeface="Arial MT"/>
              <a:cs typeface="Arial MT"/>
            </a:endParaRPr>
          </a:p>
          <a:p>
            <a:pPr marL="66311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&lt;button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type="submit"&gt;Enviar&lt;/button&gt;</a:t>
            </a:r>
            <a:endParaRPr sz="1754">
              <a:latin typeface="Arial MT"/>
              <a:cs typeface="Arial MT"/>
            </a:endParaRPr>
          </a:p>
          <a:p>
            <a:pPr marL="41658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&lt;/form&gt;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Guarda</a:t>
            </a:r>
            <a:r>
              <a:rPr spc="-35" dirty="0"/>
              <a:t> </a:t>
            </a:r>
            <a:r>
              <a:rPr dirty="0"/>
              <a:t>informació</a:t>
            </a:r>
            <a:r>
              <a:rPr spc="-23" dirty="0"/>
              <a:t> </a:t>
            </a:r>
            <a:r>
              <a:rPr dirty="0"/>
              <a:t>en</a:t>
            </a:r>
            <a:r>
              <a:rPr spc="-23" dirty="0"/>
              <a:t> </a:t>
            </a:r>
            <a:r>
              <a:rPr dirty="0"/>
              <a:t>el</a:t>
            </a:r>
            <a:r>
              <a:rPr spc="-23" dirty="0"/>
              <a:t> </a:t>
            </a:r>
            <a:r>
              <a:rPr spc="-12" dirty="0"/>
              <a:t>servidor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866798"/>
            <a:ext cx="9109440" cy="436541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88366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solució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robusta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mantenir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l'estat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les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necessàries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61633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Això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mantenir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manipular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directament,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garantint seguretat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coherència.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funciona?</a:t>
            </a:r>
            <a:endParaRPr sz="1754">
              <a:latin typeface="Arial MT"/>
              <a:cs typeface="Arial MT"/>
            </a:endParaRPr>
          </a:p>
          <a:p>
            <a:pPr marL="951231" marR="203464" lvl="1" indent="-453710">
              <a:lnSpc>
                <a:spcPct val="114999"/>
              </a:lnSpc>
              <a:buAutoNum type="arabicPeriod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inicia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realitza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acció,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guarda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en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fitxer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marL="951231" marR="5941" lvl="1" indent="-453710">
              <a:lnSpc>
                <a:spcPct val="114999"/>
              </a:lnSpc>
              <a:buAutoNum type="arabicPeriod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posterior,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recuperar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utilitzant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identificador </a:t>
            </a:r>
            <a:r>
              <a:rPr sz="1754" dirty="0">
                <a:latin typeface="Arial MT"/>
                <a:cs typeface="Arial MT"/>
              </a:rPr>
              <a:t>únic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associat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(com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l’ID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sessió).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AutoNum type="arabicPeriod"/>
            </a:pPr>
            <a:endParaRPr sz="1754">
              <a:latin typeface="Arial MT"/>
              <a:cs typeface="Arial MT"/>
            </a:endParaRPr>
          </a:p>
          <a:p>
            <a:pPr marL="416581" marR="317077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raons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capacitat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recursos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l’emmagatzematge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el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solució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vàlida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quantitat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d’usuari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alta.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Guarda</a:t>
            </a:r>
            <a:r>
              <a:rPr spc="-35" dirty="0"/>
              <a:t> </a:t>
            </a:r>
            <a:r>
              <a:rPr dirty="0"/>
              <a:t>informació</a:t>
            </a:r>
            <a:r>
              <a:rPr spc="-23" dirty="0"/>
              <a:t> </a:t>
            </a:r>
            <a:r>
              <a:rPr dirty="0"/>
              <a:t>en</a:t>
            </a:r>
            <a:r>
              <a:rPr spc="-23" dirty="0"/>
              <a:t> </a:t>
            </a:r>
            <a:r>
              <a:rPr dirty="0"/>
              <a:t>el</a:t>
            </a:r>
            <a:r>
              <a:rPr spc="-23" dirty="0"/>
              <a:t> </a:t>
            </a:r>
            <a:r>
              <a:rPr spc="-12" dirty="0"/>
              <a:t>client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866798"/>
            <a:ext cx="8984684" cy="408393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5941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Aquesta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alternativa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similar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l’anterior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diferència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consumeix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recursos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Actualment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l’opció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utilitzada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Web.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l’equip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b="1" spc="-12" dirty="0">
                <a:latin typeface="Arial"/>
                <a:cs typeface="Arial"/>
              </a:rPr>
              <a:t>cookies</a:t>
            </a:r>
            <a:r>
              <a:rPr sz="1754" spc="-12" dirty="0">
                <a:latin typeface="Arial MT"/>
                <a:cs typeface="Arial MT"/>
              </a:rPr>
              <a:t>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93564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està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emmagatzemada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estigui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disponible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sigui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necessari.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necessària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mantenir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perdre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perquè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podria: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Canviar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d’equip.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Eliminar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cookie.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741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30"/>
              </a:spcBef>
            </a:pPr>
            <a:r>
              <a:rPr spc="220" dirty="0"/>
              <a:t>Cas</a:t>
            </a:r>
            <a:r>
              <a:rPr spc="-45" dirty="0"/>
              <a:t> </a:t>
            </a:r>
            <a:r>
              <a:rPr dirty="0"/>
              <a:t>pràctic</a:t>
            </a:r>
            <a:r>
              <a:rPr spc="-45" dirty="0"/>
              <a:t> </a:t>
            </a:r>
            <a:r>
              <a:rPr spc="50" dirty="0"/>
              <a:t>1</a:t>
            </a:r>
            <a:r>
              <a:rPr spc="-65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60" dirty="0"/>
              <a:t>Declaració</a:t>
            </a:r>
            <a:r>
              <a:rPr spc="-3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variables</a:t>
            </a:r>
            <a:r>
              <a:rPr spc="-45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tipus</a:t>
            </a:r>
            <a:r>
              <a:rPr spc="-45" dirty="0"/>
              <a:t> </a:t>
            </a:r>
            <a:r>
              <a:rPr spc="60" dirty="0"/>
              <a:t>de</a:t>
            </a:r>
            <a:r>
              <a:rPr spc="-25" dirty="0"/>
              <a:t> </a:t>
            </a:r>
            <a:r>
              <a:rPr spc="65" dirty="0"/>
              <a:t>dades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Objectiu:</a:t>
            </a:r>
          </a:p>
          <a:p>
            <a:pPr marL="12700" marR="201295">
              <a:lnSpc>
                <a:spcPct val="114500"/>
              </a:lnSpc>
              <a:spcBef>
                <a:spcPts val="1390"/>
              </a:spcBef>
            </a:pPr>
            <a:r>
              <a:rPr b="0" dirty="0">
                <a:latin typeface="Tahoma"/>
                <a:cs typeface="Tahoma"/>
              </a:rPr>
              <a:t>Declarar</a:t>
            </a:r>
            <a:r>
              <a:rPr b="0" spc="-8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variables</a:t>
            </a:r>
            <a:r>
              <a:rPr b="0" spc="-8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de</a:t>
            </a:r>
            <a:r>
              <a:rPr b="0" spc="-6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diferents</a:t>
            </a:r>
            <a:r>
              <a:rPr b="0" spc="-4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tipus</a:t>
            </a:r>
            <a:r>
              <a:rPr b="0" spc="-7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i</a:t>
            </a:r>
            <a:r>
              <a:rPr b="0" spc="-8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fer</a:t>
            </a:r>
            <a:r>
              <a:rPr b="0" spc="-6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servir</a:t>
            </a:r>
            <a:r>
              <a:rPr b="0" spc="-100" dirty="0">
                <a:latin typeface="Tahoma"/>
                <a:cs typeface="Tahoma"/>
              </a:rPr>
              <a:t> </a:t>
            </a:r>
            <a:r>
              <a:rPr b="0" spc="-25" dirty="0">
                <a:latin typeface="Tahoma"/>
                <a:cs typeface="Tahoma"/>
              </a:rPr>
              <a:t>var_dump()</a:t>
            </a:r>
            <a:r>
              <a:rPr b="0" spc="-6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per</a:t>
            </a:r>
            <a:r>
              <a:rPr b="0" spc="-6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veure</a:t>
            </a:r>
            <a:r>
              <a:rPr b="0" spc="-7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el</a:t>
            </a:r>
            <a:r>
              <a:rPr b="0" spc="-8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tipus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-25" dirty="0">
                <a:latin typeface="Tahoma"/>
                <a:cs typeface="Tahoma"/>
              </a:rPr>
              <a:t>de </a:t>
            </a:r>
            <a:r>
              <a:rPr b="0" dirty="0">
                <a:latin typeface="Tahoma"/>
                <a:cs typeface="Tahoma"/>
              </a:rPr>
              <a:t>cada</a:t>
            </a:r>
            <a:r>
              <a:rPr b="0" spc="9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variable.</a:t>
            </a: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pc="-10" dirty="0"/>
              <a:t>Instruccions:</a:t>
            </a:r>
          </a:p>
          <a:p>
            <a:pPr marL="546100" marR="31750" indent="-392430">
              <a:lnSpc>
                <a:spcPct val="114500"/>
              </a:lnSpc>
              <a:spcBef>
                <a:spcPts val="1390"/>
              </a:spcBef>
              <a:buChar char="●"/>
              <a:tabLst>
                <a:tab pos="547370" algn="l"/>
              </a:tabLst>
            </a:pPr>
            <a:r>
              <a:rPr b="0" dirty="0">
                <a:latin typeface="Tahoma"/>
                <a:cs typeface="Tahoma"/>
              </a:rPr>
              <a:t>Declara</a:t>
            </a:r>
            <a:r>
              <a:rPr b="0" spc="-6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una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variable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de</a:t>
            </a:r>
            <a:r>
              <a:rPr b="0" spc="-7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tipus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spc="-20" dirty="0">
                <a:latin typeface="Tahoma"/>
                <a:cs typeface="Tahoma"/>
              </a:rPr>
              <a:t>string,</a:t>
            </a:r>
            <a:r>
              <a:rPr b="0" spc="-6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una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-20" dirty="0">
                <a:latin typeface="Tahoma"/>
                <a:cs typeface="Tahoma"/>
              </a:rPr>
              <a:t>integer,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una</a:t>
            </a:r>
            <a:r>
              <a:rPr b="0" spc="-35" dirty="0">
                <a:latin typeface="Tahoma"/>
                <a:cs typeface="Tahoma"/>
              </a:rPr>
              <a:t> </a:t>
            </a:r>
            <a:r>
              <a:rPr b="0" spc="-30" dirty="0">
                <a:latin typeface="Tahoma"/>
                <a:cs typeface="Tahoma"/>
              </a:rPr>
              <a:t>float,</a:t>
            </a:r>
            <a:r>
              <a:rPr b="0" spc="-4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una</a:t>
            </a:r>
            <a:r>
              <a:rPr b="0" spc="-3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boolean,</a:t>
            </a:r>
            <a:r>
              <a:rPr b="0" spc="-2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i</a:t>
            </a:r>
            <a:r>
              <a:rPr b="0" spc="-70" dirty="0">
                <a:latin typeface="Tahoma"/>
                <a:cs typeface="Tahoma"/>
              </a:rPr>
              <a:t> </a:t>
            </a:r>
            <a:r>
              <a:rPr b="0" spc="-25" dirty="0">
                <a:latin typeface="Tahoma"/>
                <a:cs typeface="Tahoma"/>
              </a:rPr>
              <a:t>un 	</a:t>
            </a:r>
            <a:r>
              <a:rPr b="0" spc="-10" dirty="0">
                <a:latin typeface="Tahoma"/>
                <a:cs typeface="Tahoma"/>
              </a:rPr>
              <a:t>array.</a:t>
            </a:r>
          </a:p>
          <a:p>
            <a:pPr marL="546100" marR="5080" indent="-392430">
              <a:lnSpc>
                <a:spcPct val="114500"/>
              </a:lnSpc>
              <a:buChar char="●"/>
              <a:tabLst>
                <a:tab pos="547370" algn="l"/>
              </a:tabLst>
            </a:pPr>
            <a:r>
              <a:rPr b="0" dirty="0">
                <a:latin typeface="Tahoma"/>
                <a:cs typeface="Tahoma"/>
              </a:rPr>
              <a:t>Utilitza</a:t>
            </a:r>
            <a:r>
              <a:rPr b="0" spc="-8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echo</a:t>
            </a:r>
            <a:r>
              <a:rPr b="0" spc="-6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per</a:t>
            </a:r>
            <a:r>
              <a:rPr b="0" spc="-60" dirty="0">
                <a:latin typeface="Tahoma"/>
                <a:cs typeface="Tahoma"/>
              </a:rPr>
              <a:t> </a:t>
            </a:r>
            <a:r>
              <a:rPr b="0" spc="-30" dirty="0">
                <a:latin typeface="Tahoma"/>
                <a:cs typeface="Tahoma"/>
              </a:rPr>
              <a:t>imprimir</a:t>
            </a:r>
            <a:r>
              <a:rPr b="0" spc="-7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cada</a:t>
            </a:r>
            <a:r>
              <a:rPr b="0" spc="-4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variable</a:t>
            </a:r>
            <a:r>
              <a:rPr b="0" spc="-6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i</a:t>
            </a:r>
            <a:r>
              <a:rPr b="0" spc="-95" dirty="0">
                <a:latin typeface="Tahoma"/>
                <a:cs typeface="Tahoma"/>
              </a:rPr>
              <a:t> </a:t>
            </a:r>
            <a:r>
              <a:rPr b="0" spc="-25" dirty="0">
                <a:latin typeface="Tahoma"/>
                <a:cs typeface="Tahoma"/>
              </a:rPr>
              <a:t>var_dump()</a:t>
            </a:r>
            <a:r>
              <a:rPr b="0" spc="-3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per</a:t>
            </a:r>
            <a:r>
              <a:rPr b="0" spc="-6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veure</a:t>
            </a:r>
            <a:r>
              <a:rPr b="0" spc="-6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el</a:t>
            </a:r>
            <a:r>
              <a:rPr b="0" spc="-7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tipus</a:t>
            </a:r>
            <a:r>
              <a:rPr b="0" spc="-7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i</a:t>
            </a:r>
            <a:r>
              <a:rPr b="0" spc="-7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valor 	</a:t>
            </a:r>
            <a:r>
              <a:rPr b="0" dirty="0">
                <a:latin typeface="Tahoma"/>
                <a:cs typeface="Tahoma"/>
              </a:rPr>
              <a:t>de</a:t>
            </a:r>
            <a:r>
              <a:rPr b="0" spc="-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cadascuna.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Què</a:t>
            </a:r>
            <a:r>
              <a:rPr spc="-12" dirty="0"/>
              <a:t> </a:t>
            </a:r>
            <a:r>
              <a:rPr dirty="0"/>
              <a:t>és una</a:t>
            </a:r>
            <a:r>
              <a:rPr spc="-6" dirty="0"/>
              <a:t> </a:t>
            </a:r>
            <a:r>
              <a:rPr spc="-12" dirty="0"/>
              <a:t>cookie?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6899"/>
            <a:ext cx="8999536" cy="405007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arxiu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fins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4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KB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l'ordinador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client.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Inclouen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parell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clau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futures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sol·licituds.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llegir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domini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emetre.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classificar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en: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Primàries: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Configurades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domini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principal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lloc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web.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tercers: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Configurades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dominis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(exemple: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publicitat).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diferents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ubicacions.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majoria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desactivar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cookies.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Creació</a:t>
            </a:r>
            <a:r>
              <a:rPr spc="-18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dirty="0"/>
              <a:t>cookies</a:t>
            </a:r>
            <a:r>
              <a:rPr spc="-6" dirty="0"/>
              <a:t> </a:t>
            </a:r>
            <a:r>
              <a:rPr dirty="0"/>
              <a:t>amb</a:t>
            </a:r>
            <a:r>
              <a:rPr spc="-12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6900"/>
            <a:ext cx="8995080" cy="4282704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bàsica: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>
              <a:spcBef>
                <a:spcPts val="6"/>
              </a:spcBef>
            </a:pPr>
            <a:r>
              <a:rPr sz="1637" b="1" i="1" spc="-12" dirty="0">
                <a:latin typeface="Arial"/>
                <a:cs typeface="Arial"/>
              </a:rPr>
              <a:t>setcookie(nom_cookie,</a:t>
            </a:r>
            <a:r>
              <a:rPr sz="1637" b="1" i="1" spc="-35" dirty="0">
                <a:latin typeface="Arial"/>
                <a:cs typeface="Arial"/>
              </a:rPr>
              <a:t> </a:t>
            </a:r>
            <a:r>
              <a:rPr sz="1637" b="1" i="1" dirty="0">
                <a:latin typeface="Arial"/>
                <a:cs typeface="Arial"/>
              </a:rPr>
              <a:t>valor_cookie,</a:t>
            </a:r>
            <a:r>
              <a:rPr sz="1637" b="1" i="1" spc="-35" dirty="0">
                <a:latin typeface="Arial"/>
                <a:cs typeface="Arial"/>
              </a:rPr>
              <a:t> </a:t>
            </a:r>
            <a:r>
              <a:rPr sz="1637" b="1" i="1" dirty="0">
                <a:latin typeface="Arial"/>
                <a:cs typeface="Arial"/>
              </a:rPr>
              <a:t>[expiry_time],</a:t>
            </a:r>
            <a:r>
              <a:rPr sz="1637" b="1" i="1" spc="-35" dirty="0">
                <a:latin typeface="Arial"/>
                <a:cs typeface="Arial"/>
              </a:rPr>
              <a:t> </a:t>
            </a:r>
            <a:r>
              <a:rPr sz="1637" b="1" i="1" dirty="0">
                <a:latin typeface="Arial"/>
                <a:cs typeface="Arial"/>
              </a:rPr>
              <a:t>[cookie_path],</a:t>
            </a:r>
            <a:r>
              <a:rPr sz="1637" b="1" i="1" spc="-35" dirty="0">
                <a:latin typeface="Arial"/>
                <a:cs typeface="Arial"/>
              </a:rPr>
              <a:t> </a:t>
            </a:r>
            <a:r>
              <a:rPr sz="1637" b="1" i="1" dirty="0">
                <a:latin typeface="Arial"/>
                <a:cs typeface="Arial"/>
              </a:rPr>
              <a:t>[domain],</a:t>
            </a:r>
            <a:r>
              <a:rPr sz="1637" b="1" i="1" spc="-29" dirty="0">
                <a:latin typeface="Arial"/>
                <a:cs typeface="Arial"/>
              </a:rPr>
              <a:t> </a:t>
            </a:r>
            <a:r>
              <a:rPr sz="1637" b="1" i="1" spc="-12" dirty="0">
                <a:latin typeface="Arial"/>
                <a:cs typeface="Arial"/>
              </a:rPr>
              <a:t>[secure]);</a:t>
            </a:r>
            <a:endParaRPr sz="1637">
              <a:latin typeface="Arial"/>
              <a:cs typeface="Arial"/>
            </a:endParaRPr>
          </a:p>
          <a:p>
            <a:pPr>
              <a:spcBef>
                <a:spcPts val="824"/>
              </a:spcBef>
            </a:pPr>
            <a:endParaRPr sz="1637">
              <a:latin typeface="Arial"/>
              <a:cs typeface="Arial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Paràmetres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principals: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Font typeface="Arial MT"/>
              <a:buChar char="○"/>
              <a:tabLst>
                <a:tab pos="951231" algn="l"/>
              </a:tabLst>
            </a:pPr>
            <a:r>
              <a:rPr sz="1754" b="1" dirty="0">
                <a:latin typeface="Arial"/>
                <a:cs typeface="Arial"/>
              </a:rPr>
              <a:t>nom_cookie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identificador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(obligatori).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Font typeface="Arial MT"/>
              <a:buChar char="○"/>
              <a:tabLst>
                <a:tab pos="951231" algn="l"/>
              </a:tabLst>
            </a:pPr>
            <a:r>
              <a:rPr sz="1754" b="1" spc="-12" dirty="0">
                <a:latin typeface="Arial"/>
                <a:cs typeface="Arial"/>
              </a:rPr>
              <a:t>valor_cookie</a:t>
            </a:r>
            <a:r>
              <a:rPr sz="1754" spc="-12" dirty="0">
                <a:latin typeface="Arial MT"/>
                <a:cs typeface="Arial MT"/>
              </a:rPr>
              <a:t>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Contingut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(obligatori).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Font typeface="Arial MT"/>
              <a:buChar char="○"/>
              <a:tabLst>
                <a:tab pos="951231" algn="l"/>
              </a:tabLst>
            </a:pPr>
            <a:r>
              <a:rPr sz="1754" b="1" spc="-12" dirty="0">
                <a:latin typeface="Arial"/>
                <a:cs typeface="Arial"/>
              </a:rPr>
              <a:t>expiry_time</a:t>
            </a:r>
            <a:r>
              <a:rPr sz="1754" spc="-12" dirty="0">
                <a:latin typeface="Arial MT"/>
                <a:cs typeface="Arial MT"/>
              </a:rPr>
              <a:t>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35" dirty="0">
                <a:latin typeface="Arial MT"/>
                <a:cs typeface="Arial MT"/>
              </a:rPr>
              <a:t>Temps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caducitat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(opcional).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Ex.: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time()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+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3600(1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hora).</a:t>
            </a:r>
            <a:endParaRPr sz="1754">
              <a:latin typeface="Arial MT"/>
              <a:cs typeface="Arial MT"/>
            </a:endParaRPr>
          </a:p>
          <a:p>
            <a:pPr marL="951231" marR="5941" lvl="1" indent="-402472">
              <a:lnSpc>
                <a:spcPct val="114999"/>
              </a:lnSpc>
              <a:buFont typeface="Arial MT"/>
              <a:buChar char="○"/>
              <a:tabLst>
                <a:tab pos="951231" algn="l"/>
              </a:tabLst>
            </a:pPr>
            <a:r>
              <a:rPr sz="1754" b="1" dirty="0">
                <a:latin typeface="Arial"/>
                <a:cs typeface="Arial"/>
              </a:rPr>
              <a:t>cookie_path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Ruta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accessible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(exemple: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“/”per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domini).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s’informa,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agafa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ruta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d’accés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establerta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marL="951231" marR="229454" lvl="1" indent="-402472">
              <a:lnSpc>
                <a:spcPct val="114999"/>
              </a:lnSpc>
              <a:buFont typeface="Arial MT"/>
              <a:buChar char="○"/>
              <a:tabLst>
                <a:tab pos="951231" algn="l"/>
              </a:tabLst>
            </a:pPr>
            <a:r>
              <a:rPr sz="1754" b="1" dirty="0">
                <a:latin typeface="Arial"/>
                <a:cs typeface="Arial"/>
              </a:rPr>
              <a:t>domini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Domini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(opcional).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s’informa,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agafa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la </a:t>
            </a:r>
            <a:r>
              <a:rPr sz="1754" dirty="0">
                <a:latin typeface="Arial MT"/>
                <a:cs typeface="Arial MT"/>
              </a:rPr>
              <a:t>ruta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d’accés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establerta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marL="951231" marR="599996" lvl="1" indent="-402472">
              <a:lnSpc>
                <a:spcPct val="114999"/>
              </a:lnSpc>
              <a:buFont typeface="Arial MT"/>
              <a:buChar char="○"/>
              <a:tabLst>
                <a:tab pos="951231" algn="l"/>
              </a:tabLst>
            </a:pPr>
            <a:r>
              <a:rPr sz="1754" b="1" dirty="0">
                <a:latin typeface="Arial"/>
                <a:cs typeface="Arial"/>
              </a:rPr>
              <a:t>segur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transmet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canal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segur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(opcional, predeterminat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false).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Exemples</a:t>
            </a:r>
            <a:r>
              <a:rPr spc="6" dirty="0"/>
              <a:t> </a:t>
            </a:r>
            <a:r>
              <a:rPr dirty="0"/>
              <a:t>pràctics de</a:t>
            </a:r>
            <a:r>
              <a:rPr spc="-6" dirty="0"/>
              <a:t> </a:t>
            </a:r>
            <a:r>
              <a:rPr dirty="0"/>
              <a:t>cookies</a:t>
            </a:r>
            <a:r>
              <a:rPr spc="6" dirty="0"/>
              <a:t> </a:t>
            </a:r>
            <a:r>
              <a:rPr dirty="0"/>
              <a:t>en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6899"/>
            <a:ext cx="5396454" cy="350082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Font typeface="Arial MT"/>
              <a:buChar char="●"/>
              <a:tabLst>
                <a:tab pos="416581" algn="l"/>
              </a:tabLst>
            </a:pPr>
            <a:r>
              <a:rPr sz="1754" b="1" dirty="0">
                <a:latin typeface="Arial"/>
                <a:cs typeface="Arial"/>
              </a:rPr>
              <a:t>Exemple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1: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Crear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dura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60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segons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27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390591">
              <a:lnSpc>
                <a:spcPct val="114999"/>
              </a:lnSpc>
            </a:pPr>
            <a:r>
              <a:rPr sz="1637" spc="-12" dirty="0">
                <a:latin typeface="Arial MT"/>
                <a:cs typeface="Arial MT"/>
              </a:rPr>
              <a:t>setcookie("user_name",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"Guru99",</a:t>
            </a:r>
            <a:r>
              <a:rPr sz="1637" spc="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time()</a:t>
            </a:r>
            <a:r>
              <a:rPr sz="1637" spc="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+</a:t>
            </a:r>
            <a:r>
              <a:rPr sz="1637" spc="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60,</a:t>
            </a:r>
            <a:r>
              <a:rPr sz="1637" spc="12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'/'); </a:t>
            </a:r>
            <a:r>
              <a:rPr sz="1637" dirty="0">
                <a:latin typeface="Arial MT"/>
                <a:cs typeface="Arial MT"/>
              </a:rPr>
              <a:t>echo</a:t>
            </a:r>
            <a:r>
              <a:rPr sz="1637" spc="-41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"La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cookie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s'ha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configurat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per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60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segons.";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672"/>
              </a:spcBef>
            </a:pPr>
            <a:endParaRPr sz="1637">
              <a:latin typeface="Arial MT"/>
              <a:cs typeface="Arial MT"/>
            </a:endParaRPr>
          </a:p>
          <a:p>
            <a:pPr marL="416581" indent="-392819">
              <a:buFont typeface="Arial MT"/>
              <a:buChar char="●"/>
              <a:tabLst>
                <a:tab pos="416581" algn="l"/>
              </a:tabLst>
            </a:pPr>
            <a:r>
              <a:rPr sz="1637" b="1" dirty="0">
                <a:latin typeface="Arial"/>
                <a:cs typeface="Arial"/>
              </a:rPr>
              <a:t>Exemple</a:t>
            </a:r>
            <a:r>
              <a:rPr sz="1637" b="1" spc="-18" dirty="0">
                <a:latin typeface="Arial"/>
                <a:cs typeface="Arial"/>
              </a:rPr>
              <a:t> </a:t>
            </a:r>
            <a:r>
              <a:rPr sz="1637" b="1" dirty="0">
                <a:latin typeface="Arial"/>
                <a:cs typeface="Arial"/>
              </a:rPr>
              <a:t>2:</a:t>
            </a:r>
            <a:r>
              <a:rPr sz="1637" b="1" spc="-18" dirty="0">
                <a:latin typeface="Arial"/>
                <a:cs typeface="Arial"/>
              </a:rPr>
              <a:t> </a:t>
            </a:r>
            <a:r>
              <a:rPr sz="1637" dirty="0">
                <a:latin typeface="Arial MT"/>
                <a:cs typeface="Arial MT"/>
              </a:rPr>
              <a:t>Llegir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una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cookie</a:t>
            </a:r>
            <a:endParaRPr sz="1637">
              <a:latin typeface="Arial MT"/>
              <a:cs typeface="Arial MT"/>
            </a:endParaRPr>
          </a:p>
          <a:p>
            <a:pPr marR="1051478" algn="ctr">
              <a:spcBef>
                <a:spcPts val="1696"/>
              </a:spcBef>
            </a:pPr>
            <a:r>
              <a:rPr sz="1754" dirty="0">
                <a:latin typeface="Arial MT"/>
                <a:cs typeface="Arial MT"/>
              </a:rPr>
              <a:t>if</a:t>
            </a:r>
            <a:r>
              <a:rPr sz="1754" spc="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(isset($_COOKIE['user_name']))</a:t>
            </a:r>
            <a:r>
              <a:rPr sz="1754" spc="41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R="95791" algn="ctr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"Hola,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$_COOKIE['user_name'];</a:t>
            </a:r>
            <a:endParaRPr sz="1754">
              <a:latin typeface="Arial MT"/>
              <a:cs typeface="Arial MT"/>
            </a:endParaRPr>
          </a:p>
          <a:p>
            <a:pPr marR="3872497" algn="ctr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}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R="54208" algn="ctr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configurada.";</a:t>
            </a:r>
            <a:endParaRPr sz="1754">
              <a:latin typeface="Arial MT"/>
              <a:cs typeface="Arial MT"/>
            </a:endParaRPr>
          </a:p>
          <a:p>
            <a:pPr marR="4352197" algn="ctr">
              <a:spcBef>
                <a:spcPts val="316"/>
              </a:spcBef>
            </a:pPr>
            <a:r>
              <a:rPr sz="1754" spc="-29" dirty="0">
                <a:latin typeface="Arial MT"/>
                <a:cs typeface="Arial MT"/>
              </a:rPr>
              <a:t>}</a:t>
            </a:r>
            <a:r>
              <a:rPr sz="1637" spc="-29" dirty="0">
                <a:latin typeface="Arial MT"/>
                <a:cs typeface="Arial MT"/>
              </a:rPr>
              <a:t>);</a:t>
            </a:r>
            <a:endParaRPr sz="163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Exemples</a:t>
            </a:r>
            <a:r>
              <a:rPr spc="6" dirty="0"/>
              <a:t> </a:t>
            </a:r>
            <a:r>
              <a:rPr dirty="0"/>
              <a:t>pràctics de</a:t>
            </a:r>
            <a:r>
              <a:rPr spc="-6" dirty="0"/>
              <a:t> </a:t>
            </a:r>
            <a:r>
              <a:rPr dirty="0"/>
              <a:t>cookies</a:t>
            </a:r>
            <a:r>
              <a:rPr spc="6" dirty="0"/>
              <a:t> </a:t>
            </a:r>
            <a:r>
              <a:rPr dirty="0"/>
              <a:t>en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21751"/>
            <a:ext cx="1529750" cy="26692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107142"/>
              <a:buChar char="●"/>
              <a:tabLst>
                <a:tab pos="416581" algn="l"/>
              </a:tabLst>
            </a:pPr>
            <a:r>
              <a:rPr sz="1637" b="1" dirty="0">
                <a:latin typeface="Arial"/>
                <a:cs typeface="Arial"/>
              </a:rPr>
              <a:t>Exemple</a:t>
            </a:r>
            <a:r>
              <a:rPr sz="1637" b="1" spc="-41" dirty="0">
                <a:latin typeface="Arial"/>
                <a:cs typeface="Arial"/>
              </a:rPr>
              <a:t> </a:t>
            </a:r>
            <a:r>
              <a:rPr sz="1637" b="1" spc="-29" dirty="0">
                <a:latin typeface="Arial"/>
                <a:cs typeface="Arial"/>
              </a:rPr>
              <a:t>3:</a:t>
            </a:r>
            <a:endParaRPr sz="163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726" y="2355724"/>
            <a:ext cx="1699805" cy="204356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45048" marR="5941" indent="-230939">
              <a:lnSpc>
                <a:spcPct val="114999"/>
              </a:lnSpc>
              <a:spcBef>
                <a:spcPts val="117"/>
              </a:spcBef>
            </a:pPr>
            <a:r>
              <a:rPr sz="1637" spc="-12" dirty="0">
                <a:latin typeface="Arial MT"/>
                <a:cs typeface="Arial MT"/>
              </a:rPr>
              <a:t>setcookie( "user_name", "JohnDoe", </a:t>
            </a:r>
            <a:r>
              <a:rPr sz="1637" dirty="0">
                <a:latin typeface="Arial MT"/>
                <a:cs typeface="Arial MT"/>
              </a:rPr>
              <a:t>time()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+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3600, "/subcarpeta", ".exemple.com"</a:t>
            </a:r>
            <a:endParaRPr sz="1637">
              <a:latin typeface="Arial MT"/>
              <a:cs typeface="Arial MT"/>
            </a:endParaRPr>
          </a:p>
          <a:p>
            <a:pPr marL="14851">
              <a:spcBef>
                <a:spcPts val="292"/>
              </a:spcBef>
            </a:pPr>
            <a:r>
              <a:rPr sz="1637" spc="-29" dirty="0">
                <a:latin typeface="Arial MT"/>
                <a:cs typeface="Arial MT"/>
              </a:rPr>
              <a:t>);</a:t>
            </a:r>
            <a:endParaRPr sz="163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4852" y="2642664"/>
            <a:ext cx="4546180" cy="1466018"/>
          </a:xfrm>
          <a:prstGeom prst="rect">
            <a:avLst/>
          </a:prstGeom>
        </p:spPr>
        <p:txBody>
          <a:bodyPr vert="horz" wrap="square" lIns="0" tIns="51982" rIns="0" bIns="0" rtlCol="0">
            <a:spAutoFit/>
          </a:bodyPr>
          <a:lstStyle/>
          <a:p>
            <a:pPr marL="106930">
              <a:spcBef>
                <a:spcPts val="409"/>
              </a:spcBef>
            </a:pPr>
            <a:r>
              <a:rPr sz="1637" dirty="0">
                <a:latin typeface="Arial MT"/>
                <a:cs typeface="Arial MT"/>
              </a:rPr>
              <a:t>//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Nom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cookie</a:t>
            </a:r>
            <a:endParaRPr sz="1637">
              <a:latin typeface="Arial MT"/>
              <a:cs typeface="Arial MT"/>
            </a:endParaRPr>
          </a:p>
          <a:p>
            <a:pPr marL="14851">
              <a:spcBef>
                <a:spcPts val="292"/>
              </a:spcBef>
            </a:pPr>
            <a:r>
              <a:rPr sz="1637" dirty="0">
                <a:latin typeface="Arial MT"/>
                <a:cs typeface="Arial MT"/>
              </a:rPr>
              <a:t>//</a:t>
            </a:r>
            <a:r>
              <a:rPr sz="1637" spc="-12" dirty="0">
                <a:latin typeface="Arial MT"/>
                <a:cs typeface="Arial MT"/>
              </a:rPr>
              <a:t> Valor</a:t>
            </a:r>
            <a:endParaRPr sz="1637">
              <a:latin typeface="Arial MT"/>
              <a:cs typeface="Arial MT"/>
            </a:endParaRPr>
          </a:p>
          <a:p>
            <a:pPr marL="35643">
              <a:spcBef>
                <a:spcPts val="297"/>
              </a:spcBef>
            </a:pPr>
            <a:r>
              <a:rPr sz="1637" dirty="0">
                <a:latin typeface="Arial MT"/>
                <a:cs typeface="Arial MT"/>
              </a:rPr>
              <a:t>//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Caduca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en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1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spc="-23" dirty="0">
                <a:latin typeface="Arial MT"/>
                <a:cs typeface="Arial MT"/>
              </a:rPr>
              <a:t>hora</a:t>
            </a:r>
            <a:endParaRPr sz="1637">
              <a:latin typeface="Arial MT"/>
              <a:cs typeface="Arial MT"/>
            </a:endParaRPr>
          </a:p>
          <a:p>
            <a:pPr marL="37870">
              <a:spcBef>
                <a:spcPts val="292"/>
              </a:spcBef>
            </a:pPr>
            <a:r>
              <a:rPr sz="1637" dirty="0">
                <a:latin typeface="Arial MT"/>
                <a:cs typeface="Arial MT"/>
              </a:rPr>
              <a:t>//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Només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accessible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/subcarpeta</a:t>
            </a:r>
            <a:endParaRPr sz="1637">
              <a:latin typeface="Arial MT"/>
              <a:cs typeface="Arial MT"/>
            </a:endParaRPr>
          </a:p>
          <a:p>
            <a:pPr marL="187127">
              <a:spcBef>
                <a:spcPts val="297"/>
              </a:spcBef>
            </a:pPr>
            <a:r>
              <a:rPr sz="1637" dirty="0">
                <a:latin typeface="Arial MT"/>
                <a:cs typeface="Arial MT"/>
              </a:rPr>
              <a:t>//</a:t>
            </a:r>
            <a:r>
              <a:rPr sz="1637" spc="-10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Accessible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exemple.com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i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subdominis</a:t>
            </a:r>
            <a:endParaRPr sz="1637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7726" y="4579951"/>
            <a:ext cx="8481945" cy="129162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637" dirty="0">
                <a:latin typeface="Arial MT"/>
                <a:cs typeface="Arial MT"/>
              </a:rPr>
              <a:t>Aquesta</a:t>
            </a:r>
            <a:r>
              <a:rPr sz="1637" spc="-41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cookie:</a:t>
            </a:r>
            <a:endParaRPr sz="1637">
              <a:latin typeface="Arial MT"/>
              <a:cs typeface="Arial MT"/>
            </a:endParaRPr>
          </a:p>
          <a:p>
            <a:pPr marL="548758" indent="-392819">
              <a:spcBef>
                <a:spcPts val="1696"/>
              </a:spcBef>
              <a:buChar char="○"/>
              <a:tabLst>
                <a:tab pos="548758" algn="l"/>
              </a:tabLst>
            </a:pPr>
            <a:r>
              <a:rPr sz="1637" dirty="0">
                <a:latin typeface="Arial MT"/>
                <a:cs typeface="Arial MT"/>
              </a:rPr>
              <a:t>Ruta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(cookie_path)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: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Només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estarà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disponible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dins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  <a:hlinkClick r:id="rId2"/>
              </a:rPr>
              <a:t>www.exemple.com/subcarpeta.</a:t>
            </a:r>
            <a:endParaRPr sz="1637">
              <a:latin typeface="Arial MT"/>
              <a:cs typeface="Arial MT"/>
            </a:endParaRPr>
          </a:p>
          <a:p>
            <a:pPr marL="549501" marR="5941" indent="-393562">
              <a:lnSpc>
                <a:spcPct val="114999"/>
              </a:lnSpc>
              <a:buChar char="○"/>
              <a:tabLst>
                <a:tab pos="549501" algn="l"/>
              </a:tabLst>
            </a:pPr>
            <a:r>
              <a:rPr sz="1637" dirty="0">
                <a:latin typeface="Arial MT"/>
                <a:cs typeface="Arial MT"/>
              </a:rPr>
              <a:t>Domini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(domini)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: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Qualsevol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subdomini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d'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exemple.com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podrà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accedir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cookie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si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spc="-29" dirty="0">
                <a:latin typeface="Arial MT"/>
                <a:cs typeface="Arial MT"/>
              </a:rPr>
              <a:t>es </a:t>
            </a:r>
            <a:r>
              <a:rPr sz="1637" dirty="0">
                <a:latin typeface="Arial MT"/>
                <a:cs typeface="Arial MT"/>
              </a:rPr>
              <a:t>troba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dins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ruta</a:t>
            </a:r>
            <a:r>
              <a:rPr sz="1637" spc="-12" dirty="0">
                <a:latin typeface="Arial MT"/>
                <a:cs typeface="Arial MT"/>
              </a:rPr>
              <a:t> especificada.</a:t>
            </a:r>
            <a:endParaRPr sz="163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129" dirty="0"/>
              <a:t> </a:t>
            </a:r>
            <a:r>
              <a:rPr dirty="0"/>
              <a:t>de</a:t>
            </a:r>
            <a:r>
              <a:rPr spc="-111" dirty="0"/>
              <a:t> </a:t>
            </a:r>
            <a:r>
              <a:rPr spc="-12" dirty="0"/>
              <a:t>sessió?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21751"/>
            <a:ext cx="8701754" cy="329916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Una</a:t>
            </a:r>
            <a:r>
              <a:rPr sz="1637" spc="-47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sessió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és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una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variable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global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emmagatzemada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al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servidor.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830"/>
              </a:spcBef>
              <a:buFont typeface="Arial MT"/>
              <a:buChar char="●"/>
            </a:pPr>
            <a:endParaRPr sz="1637">
              <a:latin typeface="Arial MT"/>
              <a:cs typeface="Arial MT"/>
            </a:endParaRPr>
          </a:p>
          <a:p>
            <a:pPr marL="416581" indent="-401730"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Cada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sessió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té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un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identificador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únic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(ID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2" dirty="0">
                <a:latin typeface="Arial MT"/>
                <a:cs typeface="Arial MT"/>
              </a:rPr>
              <a:t> sessió).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830"/>
              </a:spcBef>
              <a:buFont typeface="Arial MT"/>
              <a:buChar char="●"/>
            </a:pPr>
            <a:endParaRPr sz="1637">
              <a:latin typeface="Arial MT"/>
              <a:cs typeface="Arial MT"/>
            </a:endParaRPr>
          </a:p>
          <a:p>
            <a:pPr marL="416581" indent="-401730">
              <a:spcBef>
                <a:spcPts val="6"/>
              </a:spcBef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Aquest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identificador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s'emmagatzema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en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una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cookie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al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navegador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l'usuari.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830"/>
              </a:spcBef>
              <a:buFont typeface="Arial MT"/>
              <a:buChar char="●"/>
            </a:pPr>
            <a:endParaRPr sz="1637">
              <a:latin typeface="Arial MT"/>
              <a:cs typeface="Arial MT"/>
            </a:endParaRPr>
          </a:p>
          <a:p>
            <a:pPr marL="416581" indent="-401730"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Si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no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hi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ha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suport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per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cookies,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l'ID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sessió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pot</a:t>
            </a:r>
            <a:r>
              <a:rPr sz="1637" spc="-12" dirty="0">
                <a:latin typeface="Arial MT"/>
                <a:cs typeface="Arial MT"/>
              </a:rPr>
              <a:t> enviar-</a:t>
            </a:r>
            <a:r>
              <a:rPr sz="1637" dirty="0">
                <a:latin typeface="Arial MT"/>
                <a:cs typeface="Arial MT"/>
              </a:rPr>
              <a:t>se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través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spc="-23" dirty="0">
                <a:latin typeface="Arial MT"/>
                <a:cs typeface="Arial MT"/>
              </a:rPr>
              <a:t>URL.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830"/>
              </a:spcBef>
              <a:buFont typeface="Arial MT"/>
              <a:buChar char="●"/>
            </a:pPr>
            <a:endParaRPr sz="1637">
              <a:latin typeface="Arial MT"/>
              <a:cs typeface="Arial MT"/>
            </a:endParaRPr>
          </a:p>
          <a:p>
            <a:pPr marL="416581" indent="-401730"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Les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sessions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poden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emmagatzemar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més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dades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que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les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cookies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(mida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relativament</a:t>
            </a:r>
            <a:r>
              <a:rPr sz="1637" spc="-12" dirty="0">
                <a:latin typeface="Arial MT"/>
                <a:cs typeface="Arial MT"/>
              </a:rPr>
              <a:t> gran).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836"/>
              </a:spcBef>
              <a:buFont typeface="Arial MT"/>
              <a:buChar char="●"/>
            </a:pPr>
            <a:endParaRPr sz="1637">
              <a:latin typeface="Arial MT"/>
              <a:cs typeface="Arial MT"/>
            </a:endParaRPr>
          </a:p>
          <a:p>
            <a:pPr marL="416581" indent="-401730"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Les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dades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sessió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es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perden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automàticament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quan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tanca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el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navegador.</a:t>
            </a:r>
            <a:endParaRPr sz="163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Creació</a:t>
            </a:r>
            <a:r>
              <a:rPr spc="-35" dirty="0"/>
              <a:t> </a:t>
            </a:r>
            <a:r>
              <a:rPr dirty="0"/>
              <a:t>d’una</a:t>
            </a:r>
            <a:r>
              <a:rPr spc="-23" dirty="0"/>
              <a:t> </a:t>
            </a:r>
            <a:r>
              <a:rPr dirty="0"/>
              <a:t>sessió</a:t>
            </a:r>
            <a:r>
              <a:rPr spc="-23" dirty="0"/>
              <a:t> </a:t>
            </a:r>
            <a:r>
              <a:rPr dirty="0"/>
              <a:t>en</a:t>
            </a:r>
            <a:r>
              <a:rPr spc="-23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21751"/>
            <a:ext cx="8613385" cy="399628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Per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començar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una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sessió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spc="-58" dirty="0">
                <a:latin typeface="Arial MT"/>
                <a:cs typeface="Arial MT"/>
              </a:rPr>
              <a:t>PHP,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s'ha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cridar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funció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session_start().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485"/>
              </a:spcBef>
              <a:buFont typeface="Arial MT"/>
              <a:buChar char="●"/>
            </a:pPr>
            <a:endParaRPr sz="1637">
              <a:latin typeface="Arial MT"/>
              <a:cs typeface="Arial MT"/>
            </a:endParaRPr>
          </a:p>
          <a:p>
            <a:pPr marL="416581" marR="5941" indent="-402472">
              <a:lnSpc>
                <a:spcPct val="117500"/>
              </a:lnSpc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Això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habilita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l'ús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superglobal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$_SESSION,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un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array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associatiu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que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permet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guardar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spc="-58" dirty="0">
                <a:latin typeface="Arial MT"/>
                <a:cs typeface="Arial MT"/>
              </a:rPr>
              <a:t>i </a:t>
            </a:r>
            <a:r>
              <a:rPr sz="1637" dirty="0">
                <a:latin typeface="Arial MT"/>
                <a:cs typeface="Arial MT"/>
              </a:rPr>
              <a:t>recuperar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dades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sessió.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672"/>
              </a:spcBef>
              <a:buFont typeface="Arial MT"/>
              <a:buChar char="●"/>
            </a:pPr>
            <a:endParaRPr sz="1637">
              <a:latin typeface="Arial MT"/>
              <a:cs typeface="Arial MT"/>
            </a:endParaRPr>
          </a:p>
          <a:p>
            <a:pPr marL="416581" indent="-392819">
              <a:buChar char="●"/>
              <a:tabLst>
                <a:tab pos="416581" algn="l"/>
              </a:tabLst>
            </a:pPr>
            <a:r>
              <a:rPr sz="1637" spc="-12" dirty="0">
                <a:latin typeface="Arial MT"/>
                <a:cs typeface="Arial MT"/>
              </a:rPr>
              <a:t>Exemple:</a:t>
            </a:r>
            <a:endParaRPr sz="1637">
              <a:latin typeface="Arial MT"/>
              <a:cs typeface="Arial MT"/>
            </a:endParaRPr>
          </a:p>
          <a:p>
            <a:pPr marR="4365563" algn="ctr">
              <a:spcBef>
                <a:spcPts val="1701"/>
              </a:spcBef>
            </a:pPr>
            <a:r>
              <a:rPr sz="1637" dirty="0">
                <a:latin typeface="Arial MT"/>
                <a:cs typeface="Arial MT"/>
              </a:rPr>
              <a:t>session_start();</a:t>
            </a:r>
            <a:r>
              <a:rPr sz="1637" spc="-41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//</a:t>
            </a:r>
            <a:r>
              <a:rPr sz="1637" spc="-41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Comença</a:t>
            </a:r>
            <a:r>
              <a:rPr sz="1637" spc="-41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sessió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667"/>
              </a:spcBef>
            </a:pPr>
            <a:endParaRPr sz="1637">
              <a:latin typeface="Arial MT"/>
              <a:cs typeface="Arial MT"/>
            </a:endParaRPr>
          </a:p>
          <a:p>
            <a:pPr marR="4397494" algn="ctr"/>
            <a:r>
              <a:rPr sz="1637" dirty="0">
                <a:latin typeface="Arial MT"/>
                <a:cs typeface="Arial MT"/>
              </a:rPr>
              <a:t>if(isset($_SESSION['page_count']))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spc="-58" dirty="0">
                <a:latin typeface="Arial MT"/>
                <a:cs typeface="Arial MT"/>
              </a:rPr>
              <a:t>{</a:t>
            </a:r>
            <a:endParaRPr sz="1637">
              <a:latin typeface="Arial MT"/>
              <a:cs typeface="Arial MT"/>
            </a:endParaRPr>
          </a:p>
          <a:p>
            <a:pPr marR="4345514" algn="ctr">
              <a:spcBef>
                <a:spcPts val="297"/>
              </a:spcBef>
            </a:pPr>
            <a:r>
              <a:rPr sz="1637" spc="-12" dirty="0">
                <a:latin typeface="Arial MT"/>
                <a:cs typeface="Arial MT"/>
              </a:rPr>
              <a:t>$_SESSION['page_count']</a:t>
            </a:r>
            <a:r>
              <a:rPr sz="1637" spc="47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+=</a:t>
            </a:r>
            <a:r>
              <a:rPr sz="1637" spc="64" dirty="0">
                <a:latin typeface="Arial MT"/>
                <a:cs typeface="Arial MT"/>
              </a:rPr>
              <a:t> </a:t>
            </a:r>
            <a:r>
              <a:rPr sz="1637" spc="-29" dirty="0">
                <a:latin typeface="Arial MT"/>
                <a:cs typeface="Arial MT"/>
              </a:rPr>
              <a:t>1;</a:t>
            </a:r>
            <a:endParaRPr sz="1637">
              <a:latin typeface="Arial MT"/>
              <a:cs typeface="Arial MT"/>
            </a:endParaRPr>
          </a:p>
          <a:p>
            <a:pPr marR="7135346" algn="ctr">
              <a:spcBef>
                <a:spcPts val="292"/>
              </a:spcBef>
            </a:pPr>
            <a:r>
              <a:rPr sz="1637" dirty="0">
                <a:latin typeface="Arial MT"/>
                <a:cs typeface="Arial MT"/>
              </a:rPr>
              <a:t>}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else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spc="-58" dirty="0">
                <a:latin typeface="Arial MT"/>
                <a:cs typeface="Arial MT"/>
              </a:rPr>
              <a:t>{</a:t>
            </a:r>
            <a:endParaRPr sz="1637">
              <a:latin typeface="Arial MT"/>
              <a:cs typeface="Arial MT"/>
            </a:endParaRPr>
          </a:p>
          <a:p>
            <a:pPr marR="4466553" algn="ctr">
              <a:spcBef>
                <a:spcPts val="297"/>
              </a:spcBef>
            </a:pPr>
            <a:r>
              <a:rPr sz="1637" spc="-12" dirty="0">
                <a:latin typeface="Arial MT"/>
                <a:cs typeface="Arial MT"/>
              </a:rPr>
              <a:t>$_SESSION['page_count']</a:t>
            </a:r>
            <a:r>
              <a:rPr sz="1637" spc="5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=</a:t>
            </a:r>
            <a:r>
              <a:rPr sz="1637" spc="64" dirty="0">
                <a:latin typeface="Arial MT"/>
                <a:cs typeface="Arial MT"/>
              </a:rPr>
              <a:t> </a:t>
            </a:r>
            <a:r>
              <a:rPr sz="1637" spc="-29" dirty="0">
                <a:latin typeface="Arial MT"/>
                <a:cs typeface="Arial MT"/>
              </a:rPr>
              <a:t>1;</a:t>
            </a:r>
            <a:endParaRPr sz="1637">
              <a:latin typeface="Arial MT"/>
              <a:cs typeface="Arial MT"/>
            </a:endParaRPr>
          </a:p>
          <a:p>
            <a:pPr marR="7700441" algn="ctr">
              <a:spcBef>
                <a:spcPts val="292"/>
              </a:spcBef>
            </a:pPr>
            <a:r>
              <a:rPr sz="1637" spc="-58" dirty="0">
                <a:latin typeface="Arial MT"/>
                <a:cs typeface="Arial MT"/>
              </a:rPr>
              <a:t>}</a:t>
            </a:r>
            <a:endParaRPr sz="163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Finalització</a:t>
            </a:r>
            <a:r>
              <a:rPr spc="-35" dirty="0"/>
              <a:t> </a:t>
            </a:r>
            <a:r>
              <a:rPr dirty="0"/>
              <a:t>de</a:t>
            </a:r>
            <a:r>
              <a:rPr spc="-23" dirty="0"/>
              <a:t> </a:t>
            </a:r>
            <a:r>
              <a:rPr dirty="0"/>
              <a:t>la</a:t>
            </a:r>
            <a:r>
              <a:rPr spc="-23" dirty="0"/>
              <a:t> </a:t>
            </a:r>
            <a:r>
              <a:rPr dirty="0"/>
              <a:t>sessió</a:t>
            </a:r>
            <a:r>
              <a:rPr spc="-23" dirty="0"/>
              <a:t> </a:t>
            </a:r>
            <a:r>
              <a:rPr dirty="0"/>
              <a:t>en</a:t>
            </a:r>
            <a:r>
              <a:rPr spc="-18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0" y="1921752"/>
            <a:ext cx="8718833" cy="115094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Es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pot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destruir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la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sessió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amb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b="1" dirty="0">
                <a:latin typeface="Arial"/>
                <a:cs typeface="Arial"/>
              </a:rPr>
              <a:t>session_destroy()</a:t>
            </a:r>
            <a:r>
              <a:rPr sz="1637" b="1" spc="-18" dirty="0">
                <a:latin typeface="Arial"/>
                <a:cs typeface="Arial"/>
              </a:rPr>
              <a:t> </a:t>
            </a:r>
            <a:r>
              <a:rPr sz="1637" dirty="0">
                <a:latin typeface="Arial MT"/>
                <a:cs typeface="Arial MT"/>
              </a:rPr>
              <a:t>i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eliminar</a:t>
            </a:r>
            <a:r>
              <a:rPr sz="1637" spc="-18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les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dades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12" dirty="0">
                <a:latin typeface="Arial MT"/>
                <a:cs typeface="Arial MT"/>
              </a:rPr>
              <a:t> $_SESSION.</a:t>
            </a:r>
            <a:endParaRPr sz="1637">
              <a:latin typeface="Arial MT"/>
              <a:cs typeface="Arial MT"/>
            </a:endParaRPr>
          </a:p>
          <a:p>
            <a:pPr>
              <a:spcBef>
                <a:spcPts val="485"/>
              </a:spcBef>
              <a:buFont typeface="Arial MT"/>
              <a:buChar char="●"/>
            </a:pPr>
            <a:endParaRPr sz="1637">
              <a:latin typeface="Arial MT"/>
              <a:cs typeface="Arial MT"/>
            </a:endParaRPr>
          </a:p>
          <a:p>
            <a:pPr marL="416581" marR="5941" indent="-402472">
              <a:lnSpc>
                <a:spcPct val="117500"/>
              </a:lnSpc>
              <a:buSzPct val="107142"/>
              <a:buChar char="●"/>
              <a:tabLst>
                <a:tab pos="416581" algn="l"/>
              </a:tabLst>
            </a:pPr>
            <a:r>
              <a:rPr sz="1637" dirty="0">
                <a:latin typeface="Arial MT"/>
                <a:cs typeface="Arial MT"/>
              </a:rPr>
              <a:t>Quan</a:t>
            </a:r>
            <a:r>
              <a:rPr sz="1637" spc="-47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una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sessió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s'elimina,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l'estat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associat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desapareix.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Fins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que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això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no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passa,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el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servidor </a:t>
            </a:r>
            <a:r>
              <a:rPr sz="1637" dirty="0">
                <a:latin typeface="Arial MT"/>
                <a:cs typeface="Arial MT"/>
              </a:rPr>
              <a:t>manté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aquesta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informació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disponible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per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a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cada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petició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d'aquest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usuari.</a:t>
            </a:r>
            <a:endParaRPr sz="163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70048">
              <a:spcBef>
                <a:spcPts val="152"/>
              </a:spcBef>
            </a:pPr>
            <a:r>
              <a:rPr dirty="0"/>
              <a:t>Quan</a:t>
            </a:r>
            <a:r>
              <a:rPr spc="-6" dirty="0"/>
              <a:t> </a:t>
            </a:r>
            <a:r>
              <a:rPr dirty="0"/>
              <a:t>utilitzar les</a:t>
            </a:r>
            <a:r>
              <a:rPr spc="6" dirty="0"/>
              <a:t> </a:t>
            </a:r>
            <a:r>
              <a:rPr dirty="0"/>
              <a:t>variables</a:t>
            </a:r>
            <a:r>
              <a:rPr spc="-6" dirty="0"/>
              <a:t> </a:t>
            </a:r>
            <a:r>
              <a:rPr dirty="0"/>
              <a:t>de </a:t>
            </a:r>
            <a:r>
              <a:rPr spc="-12" dirty="0"/>
              <a:t>sessió?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866798"/>
            <a:ext cx="8773786" cy="312354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5941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Passar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pàgines: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transferir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manera eficient.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1022516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millorada: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protegint-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 </a:t>
            </a:r>
            <a:r>
              <a:rPr sz="1754" dirty="0">
                <a:latin typeface="Arial MT"/>
                <a:cs typeface="Arial MT"/>
              </a:rPr>
              <a:t>manipulacions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l'usuari.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Alternativa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cookies: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Útil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suporten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cookies.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228711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gran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capacitat: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Ideal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cistelles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que </a:t>
            </a:r>
            <a:r>
              <a:rPr sz="1754" spc="-12" dirty="0">
                <a:latin typeface="Arial MT"/>
                <a:cs typeface="Arial MT"/>
              </a:rPr>
              <a:t>necessiten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4KB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9457" y="3522101"/>
            <a:ext cx="7167548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Autenticació</a:t>
            </a:r>
            <a:r>
              <a:rPr spc="-53" dirty="0"/>
              <a:t> </a:t>
            </a:r>
            <a:r>
              <a:rPr dirty="0"/>
              <a:t>i</a:t>
            </a:r>
            <a:r>
              <a:rPr spc="-35" dirty="0"/>
              <a:t> </a:t>
            </a:r>
            <a:r>
              <a:rPr dirty="0"/>
              <a:t>seguretat</a:t>
            </a:r>
            <a:r>
              <a:rPr spc="-35" dirty="0"/>
              <a:t> </a:t>
            </a:r>
            <a:r>
              <a:rPr spc="-29" dirty="0"/>
              <a:t>PHP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9089390" cy="341438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dirty="0">
                <a:latin typeface="Arial"/>
                <a:cs typeface="Arial"/>
              </a:rPr>
              <a:t>Context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i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importància</a:t>
            </a:r>
            <a:endParaRPr sz="1754">
              <a:latin typeface="Arial"/>
              <a:cs typeface="Arial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què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important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web?</a:t>
            </a:r>
            <a:endParaRPr sz="1754">
              <a:latin typeface="Arial MT"/>
              <a:cs typeface="Arial MT"/>
            </a:endParaRPr>
          </a:p>
          <a:p>
            <a:pPr marL="549501" marR="579945" indent="-402472">
              <a:lnSpc>
                <a:spcPct val="114999"/>
              </a:lnSpc>
              <a:spcBef>
                <a:spcPts val="1403"/>
              </a:spcBef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vulnerables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múltiples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d'atacs: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robatori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dades, manipulació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d'informació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accés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autoritzat.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essencial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protegir: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contrasenyes,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personals,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etc.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reputació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l'organització: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danyar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confiança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usuaris.</a:t>
            </a:r>
            <a:endParaRPr sz="1754">
              <a:latin typeface="Arial MT"/>
              <a:cs typeface="Arial MT"/>
            </a:endParaRPr>
          </a:p>
          <a:p>
            <a:pPr marL="1084151" marR="5941" lvl="1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funcionament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autoritzat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interrompre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destruir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els </a:t>
            </a:r>
            <a:r>
              <a:rPr sz="1754" spc="-12" dirty="0">
                <a:latin typeface="Arial MT"/>
                <a:cs typeface="Arial MT"/>
              </a:rPr>
              <a:t>serveis.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741" rIns="0" bIns="0" rtlCol="0">
            <a:spAutoFit/>
          </a:bodyPr>
          <a:lstStyle/>
          <a:p>
            <a:pPr marL="912494">
              <a:lnSpc>
                <a:spcPct val="100000"/>
              </a:lnSpc>
              <a:spcBef>
                <a:spcPts val="130"/>
              </a:spcBef>
            </a:pPr>
            <a:r>
              <a:rPr spc="220" dirty="0"/>
              <a:t>Cas</a:t>
            </a:r>
            <a:r>
              <a:rPr spc="-55" dirty="0"/>
              <a:t> </a:t>
            </a:r>
            <a:r>
              <a:rPr dirty="0"/>
              <a:t>pràctic</a:t>
            </a:r>
            <a:r>
              <a:rPr spc="-55" dirty="0"/>
              <a:t> </a:t>
            </a:r>
            <a:r>
              <a:rPr spc="50" dirty="0"/>
              <a:t>2</a:t>
            </a:r>
            <a:r>
              <a:rPr spc="-80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spc="70" dirty="0"/>
              <a:t>Conversió</a:t>
            </a:r>
            <a:r>
              <a:rPr spc="-75" dirty="0"/>
              <a:t> </a:t>
            </a:r>
            <a:r>
              <a:rPr spc="60" dirty="0"/>
              <a:t>de</a:t>
            </a:r>
            <a:r>
              <a:rPr spc="-40" dirty="0"/>
              <a:t> </a:t>
            </a:r>
            <a:r>
              <a:rPr dirty="0"/>
              <a:t>Tipus</a:t>
            </a:r>
            <a:r>
              <a:rPr spc="-55" dirty="0"/>
              <a:t> </a:t>
            </a:r>
            <a:r>
              <a:rPr spc="60" dirty="0"/>
              <a:t>de</a:t>
            </a:r>
            <a:r>
              <a:rPr spc="-35" dirty="0"/>
              <a:t> </a:t>
            </a:r>
            <a:r>
              <a:rPr spc="90" dirty="0"/>
              <a:t>Dades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Objectiu:</a:t>
            </a: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b="0" dirty="0">
                <a:latin typeface="Tahoma"/>
                <a:cs typeface="Tahoma"/>
              </a:rPr>
              <a:t>Experimentar amb</a:t>
            </a:r>
            <a:r>
              <a:rPr b="0" spc="-2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la</a:t>
            </a:r>
            <a:r>
              <a:rPr b="0" spc="-2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conversió de</a:t>
            </a:r>
            <a:r>
              <a:rPr b="0" spc="-2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tipus</a:t>
            </a:r>
            <a:r>
              <a:rPr b="0" spc="-1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de</a:t>
            </a:r>
            <a:r>
              <a:rPr b="0" spc="-2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dades</a:t>
            </a:r>
            <a:r>
              <a:rPr b="0" spc="-15" dirty="0">
                <a:latin typeface="Tahoma"/>
                <a:cs typeface="Tahoma"/>
              </a:rPr>
              <a:t> </a:t>
            </a:r>
            <a:r>
              <a:rPr b="0" spc="50" dirty="0">
                <a:latin typeface="Tahoma"/>
                <a:cs typeface="Tahoma"/>
              </a:rPr>
              <a:t>a</a:t>
            </a:r>
            <a:r>
              <a:rPr b="0" spc="-25" dirty="0">
                <a:latin typeface="Tahoma"/>
                <a:cs typeface="Tahoma"/>
              </a:rPr>
              <a:t> </a:t>
            </a:r>
            <a:r>
              <a:rPr b="0" spc="145" dirty="0">
                <a:latin typeface="Tahoma"/>
                <a:cs typeface="Tahoma"/>
              </a:rPr>
              <a:t>PHP</a:t>
            </a: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pc="-10" dirty="0"/>
              <a:t>Instruccions:</a:t>
            </a:r>
          </a:p>
          <a:p>
            <a:pPr marL="546100" marR="5080" indent="-392430">
              <a:lnSpc>
                <a:spcPct val="113999"/>
              </a:lnSpc>
              <a:spcBef>
                <a:spcPts val="1420"/>
              </a:spcBef>
              <a:buChar char="●"/>
              <a:tabLst>
                <a:tab pos="547370" algn="l"/>
              </a:tabLst>
            </a:pPr>
            <a:r>
              <a:rPr b="0" dirty="0">
                <a:latin typeface="Tahoma"/>
                <a:cs typeface="Tahoma"/>
              </a:rPr>
              <a:t>Declara</a:t>
            </a:r>
            <a:r>
              <a:rPr b="0" spc="-5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una</a:t>
            </a:r>
            <a:r>
              <a:rPr b="0" spc="-5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variable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de</a:t>
            </a:r>
            <a:r>
              <a:rPr b="0" spc="-7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tipus</a:t>
            </a:r>
            <a:r>
              <a:rPr b="0" spc="-35" dirty="0">
                <a:latin typeface="Tahoma"/>
                <a:cs typeface="Tahoma"/>
              </a:rPr>
              <a:t> </a:t>
            </a:r>
            <a:r>
              <a:rPr b="0" spc="-20" dirty="0">
                <a:latin typeface="Tahoma"/>
                <a:cs typeface="Tahoma"/>
              </a:rPr>
              <a:t>string</a:t>
            </a:r>
            <a:r>
              <a:rPr b="0" spc="-7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amb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un</a:t>
            </a:r>
            <a:r>
              <a:rPr b="0" spc="-5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número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i</a:t>
            </a:r>
            <a:r>
              <a:rPr b="0" spc="-65" dirty="0">
                <a:latin typeface="Tahoma"/>
                <a:cs typeface="Tahoma"/>
              </a:rPr>
              <a:t> </a:t>
            </a:r>
            <a:r>
              <a:rPr b="0" spc="-25" dirty="0">
                <a:latin typeface="Tahoma"/>
                <a:cs typeface="Tahoma"/>
              </a:rPr>
              <a:t>converteix-</a:t>
            </a:r>
            <a:r>
              <a:rPr b="0" dirty="0">
                <a:latin typeface="Tahoma"/>
                <a:cs typeface="Tahoma"/>
              </a:rPr>
              <a:t>la</a:t>
            </a:r>
            <a:r>
              <a:rPr b="0" spc="-50" dirty="0">
                <a:latin typeface="Tahoma"/>
                <a:cs typeface="Tahoma"/>
              </a:rPr>
              <a:t> </a:t>
            </a:r>
            <a:r>
              <a:rPr b="0" spc="50" dirty="0">
                <a:latin typeface="Tahoma"/>
                <a:cs typeface="Tahoma"/>
              </a:rPr>
              <a:t>a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integer</a:t>
            </a:r>
            <a:r>
              <a:rPr b="0" spc="-25" dirty="0">
                <a:latin typeface="Tahoma"/>
                <a:cs typeface="Tahoma"/>
              </a:rPr>
              <a:t> </a:t>
            </a:r>
            <a:r>
              <a:rPr b="0" spc="-50" dirty="0">
                <a:latin typeface="Tahoma"/>
                <a:cs typeface="Tahoma"/>
              </a:rPr>
              <a:t>i 	</a:t>
            </a:r>
            <a:r>
              <a:rPr b="0" dirty="0">
                <a:latin typeface="Tahoma"/>
                <a:cs typeface="Tahoma"/>
              </a:rPr>
              <a:t>després</a:t>
            </a:r>
            <a:r>
              <a:rPr b="0" spc="65" dirty="0">
                <a:latin typeface="Tahoma"/>
                <a:cs typeface="Tahoma"/>
              </a:rPr>
              <a:t> </a:t>
            </a:r>
            <a:r>
              <a:rPr b="0" spc="50" dirty="0">
                <a:latin typeface="Tahoma"/>
                <a:cs typeface="Tahoma"/>
              </a:rPr>
              <a:t>a</a:t>
            </a:r>
            <a:r>
              <a:rPr b="0" spc="30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float.</a:t>
            </a:r>
          </a:p>
          <a:p>
            <a:pPr marL="546100" indent="-391795">
              <a:lnSpc>
                <a:spcPct val="100000"/>
              </a:lnSpc>
              <a:spcBef>
                <a:spcPts val="345"/>
              </a:spcBef>
              <a:buChar char="●"/>
              <a:tabLst>
                <a:tab pos="546100" algn="l"/>
              </a:tabLst>
            </a:pPr>
            <a:r>
              <a:rPr b="0" dirty="0">
                <a:latin typeface="Tahoma"/>
                <a:cs typeface="Tahoma"/>
              </a:rPr>
              <a:t>Utilitza</a:t>
            </a:r>
            <a:r>
              <a:rPr b="0" spc="-75" dirty="0">
                <a:latin typeface="Tahoma"/>
                <a:cs typeface="Tahoma"/>
              </a:rPr>
              <a:t> </a:t>
            </a:r>
            <a:r>
              <a:rPr b="0" spc="-25" dirty="0">
                <a:latin typeface="Tahoma"/>
                <a:cs typeface="Tahoma"/>
              </a:rPr>
              <a:t>var_dump()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per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mostrar</a:t>
            </a:r>
            <a:r>
              <a:rPr b="0" spc="-4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els</a:t>
            </a:r>
            <a:r>
              <a:rPr b="0" spc="-85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resultats</a:t>
            </a:r>
            <a:r>
              <a:rPr b="0" spc="-4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de</a:t>
            </a:r>
            <a:r>
              <a:rPr b="0" spc="-50" dirty="0">
                <a:latin typeface="Tahoma"/>
                <a:cs typeface="Tahoma"/>
              </a:rPr>
              <a:t> </a:t>
            </a:r>
            <a:r>
              <a:rPr b="0" dirty="0">
                <a:latin typeface="Tahoma"/>
                <a:cs typeface="Tahoma"/>
              </a:rPr>
              <a:t>cada</a:t>
            </a:r>
            <a:r>
              <a:rPr b="0" spc="-55" dirty="0">
                <a:latin typeface="Tahoma"/>
                <a:cs typeface="Tahoma"/>
              </a:rPr>
              <a:t> </a:t>
            </a:r>
            <a:r>
              <a:rPr b="0" spc="-10" dirty="0">
                <a:latin typeface="Tahoma"/>
                <a:cs typeface="Tahoma"/>
              </a:rPr>
              <a:t>conversió.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900"/>
            <a:ext cx="8538383" cy="357430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dirty="0">
                <a:latin typeface="Arial"/>
                <a:cs typeface="Arial"/>
              </a:rPr>
              <a:t>Objectius</a:t>
            </a:r>
            <a:r>
              <a:rPr sz="1754" b="1" spc="-29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la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sessió</a:t>
            </a:r>
            <a:endParaRPr sz="1754">
              <a:latin typeface="Arial"/>
              <a:cs typeface="Arial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Comprendre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conceptes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bàsics: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Què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l'autenticació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l'autorització,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diferencien.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gestionar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perfils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organitzar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l'accés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recursos.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Aprendre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tècniques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bàsiques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spc="-12" dirty="0">
                <a:latin typeface="Arial MT"/>
                <a:cs typeface="Arial MT"/>
              </a:rPr>
              <a:t>Implementació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d'autenticació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senzill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PHP.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Hashing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credencials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forma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segura.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Reconèixer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bones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pràctiques: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protegir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comuns.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900"/>
            <a:ext cx="9045576" cy="478514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12" dirty="0">
                <a:latin typeface="Arial"/>
                <a:cs typeface="Arial"/>
              </a:rPr>
              <a:t>Conceptes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b="1" spc="-23" dirty="0">
                <a:latin typeface="Arial"/>
                <a:cs typeface="Arial"/>
              </a:rPr>
              <a:t>clau</a:t>
            </a:r>
            <a:endParaRPr sz="1754">
              <a:latin typeface="Arial"/>
              <a:cs typeface="Arial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Autenticació: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Primer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confirma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diu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ser.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Procés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verificació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identitat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usuari.</a:t>
            </a:r>
            <a:endParaRPr sz="1754">
              <a:latin typeface="Arial MT"/>
              <a:cs typeface="Arial MT"/>
            </a:endParaRPr>
          </a:p>
          <a:p>
            <a:pPr marL="1618800" marR="357176" lvl="2" indent="-490096">
              <a:lnSpc>
                <a:spcPct val="114999"/>
              </a:lnSpc>
              <a:buFont typeface="MS PGothic"/>
              <a:buChar char="➢"/>
              <a:tabLst>
                <a:tab pos="1618800" algn="l"/>
              </a:tabLst>
            </a:pPr>
            <a:r>
              <a:rPr sz="1754" b="1" dirty="0">
                <a:latin typeface="Arial"/>
                <a:cs typeface="Arial"/>
              </a:rPr>
              <a:t>Exemple: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Introduir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d’inici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dirty="0">
                <a:latin typeface="Arial MT"/>
                <a:cs typeface="Arial MT"/>
              </a:rPr>
              <a:t>sessió,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verificar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mòbil,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certificat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digital…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b="1" dirty="0">
                <a:latin typeface="Arial"/>
                <a:cs typeface="Arial"/>
              </a:rPr>
              <a:t>Conseqüència: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l'autenticació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falla,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accedir.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MS PGothic"/>
              <a:buChar char="➢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Autorització:</a:t>
            </a:r>
            <a:endParaRPr sz="1754">
              <a:latin typeface="Arial MT"/>
              <a:cs typeface="Arial MT"/>
            </a:endParaRPr>
          </a:p>
          <a:p>
            <a:pPr marL="1084151" marR="80197" lvl="1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Procés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determina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té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permisos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recurs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específic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realitzar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concreta.</a:t>
            </a:r>
            <a:endParaRPr sz="1754">
              <a:latin typeface="Arial MT"/>
              <a:cs typeface="Arial MT"/>
            </a:endParaRPr>
          </a:p>
          <a:p>
            <a:pPr marL="1618800" marR="5941" lvl="2" indent="-490096">
              <a:lnSpc>
                <a:spcPct val="114999"/>
              </a:lnSpc>
              <a:buFont typeface="MS PGothic"/>
              <a:buChar char="➢"/>
              <a:tabLst>
                <a:tab pos="1618800" algn="l"/>
              </a:tabLst>
            </a:pPr>
            <a:r>
              <a:rPr sz="1754" b="1" dirty="0">
                <a:latin typeface="Arial"/>
                <a:cs typeface="Arial"/>
              </a:rPr>
              <a:t>Exemple: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admin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modificar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configuracions,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poden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seu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perfil,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però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editar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configuració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global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sistema…</a:t>
            </a:r>
            <a:endParaRPr sz="1754">
              <a:latin typeface="Arial MT"/>
              <a:cs typeface="Arial MT"/>
            </a:endParaRPr>
          </a:p>
          <a:p>
            <a:pPr marL="1618800" marR="290344" lvl="2" indent="-490096">
              <a:lnSpc>
                <a:spcPct val="114999"/>
              </a:lnSpc>
              <a:buFont typeface="MS PGothic"/>
              <a:buChar char="➢"/>
              <a:tabLst>
                <a:tab pos="1618800" algn="l"/>
              </a:tabLst>
            </a:pPr>
            <a:r>
              <a:rPr sz="1754" b="1" dirty="0">
                <a:latin typeface="Arial"/>
                <a:cs typeface="Arial"/>
              </a:rPr>
              <a:t>Conseqüència: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l'autorització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falla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veu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missatge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d'error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del </a:t>
            </a:r>
            <a:r>
              <a:rPr sz="1754" dirty="0">
                <a:latin typeface="Arial MT"/>
                <a:cs typeface="Arial MT"/>
              </a:rPr>
              <a:t>tipus: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“No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permisos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accedir.”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9218602" cy="386451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12" dirty="0">
                <a:latin typeface="Arial"/>
                <a:cs typeface="Arial"/>
              </a:rPr>
              <a:t>Conceptes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b="1" spc="-23" dirty="0">
                <a:latin typeface="Arial"/>
                <a:cs typeface="Arial"/>
              </a:rPr>
              <a:t>clau</a:t>
            </a:r>
            <a:endParaRPr sz="1754">
              <a:latin typeface="Arial"/>
              <a:cs typeface="Arial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Rols:</a:t>
            </a:r>
            <a:endParaRPr sz="1754">
              <a:latin typeface="Arial MT"/>
              <a:cs typeface="Arial MT"/>
            </a:endParaRPr>
          </a:p>
          <a:p>
            <a:pPr marL="1084151" marR="252473" lvl="1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conjunt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permisos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defineixen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agrupar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funcions </a:t>
            </a:r>
            <a:r>
              <a:rPr sz="1754" dirty="0">
                <a:latin typeface="Arial MT"/>
                <a:cs typeface="Arial MT"/>
              </a:rPr>
              <a:t>similars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sistema.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083408" lvl="1" indent="-401730">
              <a:buFont typeface="Arial MT"/>
              <a:buChar char="○"/>
              <a:tabLst>
                <a:tab pos="1083408" algn="l"/>
              </a:tabLst>
            </a:pPr>
            <a:r>
              <a:rPr sz="1754" b="1" spc="-12" dirty="0">
                <a:latin typeface="Arial"/>
                <a:cs typeface="Arial"/>
              </a:rPr>
              <a:t>Exemples:</a:t>
            </a:r>
            <a:endParaRPr sz="1754">
              <a:latin typeface="Arial"/>
              <a:cs typeface="Arial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Admin: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Gestió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d’usuaris,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sensibles,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modificar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configuracions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globals…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Editor: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Creació,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edició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contingut,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gestiona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configuracions.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Usuari: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accés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seu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perfil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personal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funcionalitats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bàsiques.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403"/>
              </a:spcBef>
              <a:buFont typeface="MS PGothic"/>
              <a:buChar char="➢"/>
            </a:pPr>
            <a:endParaRPr sz="1754">
              <a:latin typeface="Arial MT"/>
              <a:cs typeface="Arial MT"/>
            </a:endParaRPr>
          </a:p>
          <a:p>
            <a:pPr marL="1084151" marR="60889" lvl="1" indent="-402472">
              <a:lnSpc>
                <a:spcPct val="114999"/>
              </a:lnSpc>
              <a:buFont typeface="Arial MT"/>
              <a:buChar char="○"/>
              <a:tabLst>
                <a:tab pos="1084151" algn="l"/>
              </a:tabLst>
            </a:pPr>
            <a:r>
              <a:rPr sz="1754" b="1" dirty="0">
                <a:latin typeface="Arial"/>
                <a:cs typeface="Arial"/>
              </a:rPr>
              <a:t>Propòsit: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Simplificar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gestió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permisos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assignant-</a:t>
            </a:r>
            <a:r>
              <a:rPr sz="1754" dirty="0">
                <a:latin typeface="Arial MT"/>
                <a:cs typeface="Arial MT"/>
              </a:rPr>
              <a:t>los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grups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lloc </a:t>
            </a:r>
            <a:r>
              <a:rPr sz="1754" dirty="0">
                <a:latin typeface="Arial MT"/>
                <a:cs typeface="Arial MT"/>
              </a:rPr>
              <a:t>d'assignar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permisos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individualment.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9319595" cy="448545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12" dirty="0">
                <a:latin typeface="Arial"/>
                <a:cs typeface="Arial"/>
              </a:rPr>
              <a:t>Conceptes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b="1" spc="-23" dirty="0">
                <a:latin typeface="Arial"/>
                <a:cs typeface="Arial"/>
              </a:rPr>
              <a:t>clau</a:t>
            </a:r>
            <a:endParaRPr sz="1754">
              <a:latin typeface="Arial"/>
              <a:cs typeface="Arial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Perfils:</a:t>
            </a:r>
            <a:endParaRPr sz="1754">
              <a:latin typeface="Arial MT"/>
              <a:cs typeface="Arial MT"/>
            </a:endParaRPr>
          </a:p>
          <a:p>
            <a:pPr marL="1084151" marR="193811" lvl="1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personalitzada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associada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específic,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defineix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seves preferències,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configuracions,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historial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sistema.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083408" lvl="1" indent="-401730">
              <a:buFont typeface="Arial MT"/>
              <a:buChar char="○"/>
              <a:tabLst>
                <a:tab pos="1083408" algn="l"/>
              </a:tabLst>
            </a:pPr>
            <a:r>
              <a:rPr sz="1754" b="1" spc="-12" dirty="0">
                <a:latin typeface="Arial"/>
                <a:cs typeface="Arial"/>
              </a:rPr>
              <a:t>Exemple:</a:t>
            </a:r>
            <a:endParaRPr sz="1754">
              <a:latin typeface="Arial"/>
              <a:cs typeface="Arial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Configurar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l’idioma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preferit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tema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color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aplicació.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spc="-12" dirty="0">
                <a:latin typeface="Arial MT"/>
                <a:cs typeface="Arial MT"/>
              </a:rPr>
              <a:t>Veure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l’historial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comandes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botiga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línia.</a:t>
            </a:r>
            <a:endParaRPr sz="1754">
              <a:latin typeface="Arial MT"/>
              <a:cs typeface="Arial MT"/>
            </a:endParaRPr>
          </a:p>
          <a:p>
            <a:pPr marL="1618800" marR="574748" lvl="2" indent="-490096">
              <a:lnSpc>
                <a:spcPct val="114999"/>
              </a:lnSpc>
              <a:buFont typeface="MS PGothic"/>
              <a:buChar char="➢"/>
              <a:tabLst>
                <a:tab pos="1618800" algn="l"/>
              </a:tabLst>
            </a:pPr>
            <a:r>
              <a:rPr sz="1754" dirty="0">
                <a:latin typeface="Arial MT"/>
                <a:cs typeface="Arial MT"/>
              </a:rPr>
              <a:t>Desar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configuracions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personalitzades,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notificacions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activades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o </a:t>
            </a:r>
            <a:r>
              <a:rPr sz="1754" spc="-12" dirty="0">
                <a:latin typeface="Arial MT"/>
                <a:cs typeface="Arial MT"/>
              </a:rPr>
              <a:t>desactivada.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</a:pPr>
            <a:endParaRPr sz="1754">
              <a:latin typeface="Arial MT"/>
              <a:cs typeface="Arial MT"/>
            </a:endParaRPr>
          </a:p>
          <a:p>
            <a:pPr marL="1083408" indent="-401730">
              <a:buChar char="○"/>
              <a:tabLst>
                <a:tab pos="1083408" algn="l"/>
              </a:tabLst>
            </a:pPr>
            <a:r>
              <a:rPr sz="1754" b="1" spc="-12" dirty="0">
                <a:latin typeface="Arial"/>
                <a:cs typeface="Arial"/>
              </a:rPr>
              <a:t>Propòsit:</a:t>
            </a:r>
            <a:endParaRPr sz="1754">
              <a:latin typeface="Arial"/>
              <a:cs typeface="Arial"/>
            </a:endParaRPr>
          </a:p>
          <a:p>
            <a:pPr marL="1618800" marR="5941" lvl="1" indent="-490096">
              <a:lnSpc>
                <a:spcPct val="114999"/>
              </a:lnSpc>
              <a:buFont typeface="MS PGothic"/>
              <a:buChar char="➢"/>
              <a:tabLst>
                <a:tab pos="1618800" algn="l"/>
              </a:tabLst>
            </a:pPr>
            <a:r>
              <a:rPr sz="1754" dirty="0">
                <a:latin typeface="Arial MT"/>
                <a:cs typeface="Arial MT"/>
              </a:rPr>
              <a:t>Fer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sigui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personal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adaptat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necessitats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específiques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usuari.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817" y="3522101"/>
            <a:ext cx="5489279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Autenticació</a:t>
            </a:r>
            <a:r>
              <a:rPr spc="-76" dirty="0"/>
              <a:t> </a:t>
            </a:r>
            <a:r>
              <a:rPr spc="-12" dirty="0"/>
              <a:t>d’usuaris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Sistema</a:t>
            </a:r>
            <a:r>
              <a:rPr spc="-47" dirty="0"/>
              <a:t> </a:t>
            </a:r>
            <a:r>
              <a:rPr spc="-12" dirty="0"/>
              <a:t>d’autenticació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5"/>
            <a:ext cx="10720134" cy="392670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/>
              <a:tabLst>
                <a:tab pos="259899" algn="l"/>
              </a:tabLst>
            </a:pPr>
            <a:r>
              <a:rPr dirty="0"/>
              <a:t>Flux</a:t>
            </a:r>
            <a:r>
              <a:rPr spc="-18" dirty="0"/>
              <a:t> </a:t>
            </a:r>
            <a:r>
              <a:rPr dirty="0"/>
              <a:t>de</a:t>
            </a:r>
            <a:r>
              <a:rPr spc="-18" dirty="0"/>
              <a:t> </a:t>
            </a:r>
            <a:r>
              <a:rPr spc="-12" dirty="0"/>
              <a:t>l'aplicació</a:t>
            </a: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d'inici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sessió: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introdueix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seu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Comprovació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credencials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valida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existeix.</a:t>
            </a:r>
            <a:endParaRPr sz="1754">
              <a:latin typeface="Arial MT"/>
              <a:cs typeface="Arial MT"/>
            </a:endParaRPr>
          </a:p>
          <a:p>
            <a:pPr marL="1084151" marR="475986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comprova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introduïda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coincideix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 (utilitzant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password_verify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hashing).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Establiment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:</a:t>
            </a:r>
            <a:endParaRPr sz="1754">
              <a:latin typeface="Arial MT"/>
              <a:cs typeface="Arial MT"/>
            </a:endParaRPr>
          </a:p>
          <a:p>
            <a:pPr marL="1084151" marR="5941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credencials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correctes,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s'inicia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mantenir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l'estat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l'usuari autenticat.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guarden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utilitzar-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pàgines.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Sistema</a:t>
            </a:r>
            <a:r>
              <a:rPr spc="-47" dirty="0"/>
              <a:t> </a:t>
            </a:r>
            <a:r>
              <a:rPr spc="-12" dirty="0"/>
              <a:t>d’autenticació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900"/>
            <a:ext cx="7890837" cy="344542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2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Formulari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d’inici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sessió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(index.html)</a:t>
            </a:r>
            <a:endParaRPr sz="1754">
              <a:latin typeface="Arial"/>
              <a:cs typeface="Arial"/>
            </a:endParaRPr>
          </a:p>
          <a:p>
            <a:pPr marL="259899" indent="-245048">
              <a:spcBef>
                <a:spcPts val="1719"/>
              </a:spcBef>
              <a:buAutoNum type="arabicPeriod" startAt="2"/>
              <a:tabLst>
                <a:tab pos="259899" algn="l"/>
              </a:tabLst>
            </a:pPr>
            <a:r>
              <a:rPr sz="1754" b="1" spc="-12" dirty="0">
                <a:latin typeface="Arial"/>
                <a:cs typeface="Arial"/>
              </a:rPr>
              <a:t>Comprovació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les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credencials</a:t>
            </a:r>
            <a:r>
              <a:rPr sz="1754" b="1" spc="-29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(login.php)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Connexió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Font typeface="Arial"/>
              <a:buChar char="○"/>
              <a:tabLst>
                <a:tab pos="1083408" algn="l"/>
              </a:tabLst>
            </a:pPr>
            <a:r>
              <a:rPr sz="1754" spc="-12" dirty="0">
                <a:latin typeface="Arial MT"/>
                <a:cs typeface="Arial MT"/>
              </a:rPr>
              <a:t>Connecta't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obtenir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credencials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l'usuari.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Validació: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spc="-12" dirty="0">
                <a:latin typeface="Arial MT"/>
                <a:cs typeface="Arial MT"/>
              </a:rPr>
              <a:t>Comprova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existeix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correcta.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Establiment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sessió: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Guarda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autenticat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PHP.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Sistema</a:t>
            </a:r>
            <a:r>
              <a:rPr spc="-35" dirty="0"/>
              <a:t> </a:t>
            </a:r>
            <a:r>
              <a:rPr dirty="0"/>
              <a:t>d’assignació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23" dirty="0"/>
              <a:t>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899"/>
            <a:ext cx="6743525" cy="4694098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23" dirty="0">
                <a:latin typeface="Arial"/>
                <a:cs typeface="Arial"/>
              </a:rPr>
              <a:t>Taula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SQL</a:t>
            </a:r>
            <a:r>
              <a:rPr sz="1754" b="1" spc="-64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per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gestionar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usuaris</a:t>
            </a:r>
            <a:endParaRPr sz="1754">
              <a:latin typeface="Arial"/>
              <a:cs typeface="Arial"/>
            </a:endParaRPr>
          </a:p>
          <a:p>
            <a:pPr marL="549501" marR="2352459">
              <a:lnSpc>
                <a:spcPct val="114999"/>
              </a:lnSpc>
              <a:spcBef>
                <a:spcPts val="1403"/>
              </a:spcBef>
            </a:pPr>
            <a:r>
              <a:rPr sz="1754" spc="-23" dirty="0">
                <a:latin typeface="Arial MT"/>
                <a:cs typeface="Arial MT"/>
              </a:rPr>
              <a:t>CREATE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35" dirty="0">
                <a:latin typeface="Arial MT"/>
                <a:cs typeface="Arial MT"/>
              </a:rPr>
              <a:t>DATABASE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sistema_usuaris; </a:t>
            </a:r>
            <a:r>
              <a:rPr sz="1754" dirty="0">
                <a:latin typeface="Arial MT"/>
                <a:cs typeface="Arial MT"/>
              </a:rPr>
              <a:t>USE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sistema_usuaris;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spc="-29" dirty="0">
                <a:latin typeface="Arial MT"/>
                <a:cs typeface="Arial MT"/>
              </a:rPr>
              <a:t>CREATE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TABLE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(</a:t>
            </a:r>
            <a:endParaRPr sz="1754">
              <a:latin typeface="Arial MT"/>
              <a:cs typeface="Arial MT"/>
            </a:endParaRPr>
          </a:p>
          <a:p>
            <a:pPr marL="796034" marR="1096773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id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</a:t>
            </a:r>
            <a:r>
              <a:rPr sz="1754" spc="-13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AUTO_INCREMENT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PRIMARY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KEY, </a:t>
            </a:r>
            <a:r>
              <a:rPr sz="1754" spc="-12" dirty="0">
                <a:latin typeface="Arial MT"/>
                <a:cs typeface="Arial MT"/>
              </a:rPr>
              <a:t>nom_usuari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VARCHAR(50)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UNIQUE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NOT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NULL,</a:t>
            </a:r>
            <a:endParaRPr sz="1754">
              <a:latin typeface="Arial MT"/>
              <a:cs typeface="Arial MT"/>
            </a:endParaRPr>
          </a:p>
          <a:p>
            <a:pPr marL="796034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VARCHAR(255)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NOT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NULL,</a:t>
            </a:r>
            <a:endParaRPr sz="1754">
              <a:latin typeface="Arial MT"/>
              <a:cs typeface="Arial MT"/>
            </a:endParaRPr>
          </a:p>
          <a:p>
            <a:pPr marL="79603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rol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ENUM('Administrador',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'Editor',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'Visitant')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NOT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NULL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29" dirty="0">
                <a:latin typeface="Arial MT"/>
                <a:cs typeface="Arial MT"/>
              </a:rPr>
              <a:t>);</a:t>
            </a:r>
            <a:endParaRPr sz="1754">
              <a:latin typeface="Arial MT"/>
              <a:cs typeface="Arial MT"/>
            </a:endParaRPr>
          </a:p>
          <a:p>
            <a:pPr marL="549501" marR="5941">
              <a:lnSpc>
                <a:spcPct val="114999"/>
              </a:lnSpc>
              <a:spcBef>
                <a:spcPts val="1403"/>
              </a:spcBef>
            </a:pPr>
            <a:r>
              <a:rPr sz="1754" spc="-12" dirty="0">
                <a:latin typeface="Arial MT"/>
                <a:cs typeface="Arial MT"/>
              </a:rPr>
              <a:t>INSERT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(nom_usuari,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rol)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VALUES </a:t>
            </a:r>
            <a:r>
              <a:rPr sz="1754" dirty="0">
                <a:latin typeface="Arial MT"/>
                <a:cs typeface="Arial MT"/>
              </a:rPr>
              <a:t>('admin',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'admin123',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'Administrador'),</a:t>
            </a:r>
            <a:endParaRPr sz="1754">
              <a:latin typeface="Arial MT"/>
              <a:cs typeface="Arial MT"/>
            </a:endParaRPr>
          </a:p>
          <a:p>
            <a:pPr marL="549501" marR="2993296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('editor',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'editor123',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'Editor'), ('visitant', 'visitant123',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'Visitant');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Sistema</a:t>
            </a:r>
            <a:r>
              <a:rPr spc="-35" dirty="0"/>
              <a:t> </a:t>
            </a:r>
            <a:r>
              <a:rPr dirty="0"/>
              <a:t>d’assignació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23" dirty="0"/>
              <a:t>rols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5"/>
            <a:ext cx="10720134" cy="432386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dirty="0"/>
              <a:t>Codi</a:t>
            </a:r>
            <a:r>
              <a:rPr spc="-35" dirty="0"/>
              <a:t> </a:t>
            </a:r>
            <a:r>
              <a:rPr dirty="0"/>
              <a:t>per</a:t>
            </a:r>
            <a:r>
              <a:rPr spc="-29" dirty="0"/>
              <a:t> </a:t>
            </a:r>
            <a:r>
              <a:rPr dirty="0"/>
              <a:t>gestionar</a:t>
            </a:r>
            <a:r>
              <a:rPr spc="-35" dirty="0"/>
              <a:t> </a:t>
            </a:r>
            <a:r>
              <a:rPr dirty="0"/>
              <a:t>rols</a:t>
            </a:r>
            <a:r>
              <a:rPr spc="-29" dirty="0"/>
              <a:t> </a:t>
            </a:r>
            <a:r>
              <a:rPr dirty="0"/>
              <a:t>i</a:t>
            </a:r>
            <a:r>
              <a:rPr spc="-29" dirty="0"/>
              <a:t> </a:t>
            </a:r>
            <a:r>
              <a:rPr dirty="0"/>
              <a:t>mostrar</a:t>
            </a:r>
            <a:r>
              <a:rPr spc="-35" dirty="0"/>
              <a:t> </a:t>
            </a:r>
            <a:r>
              <a:rPr dirty="0"/>
              <a:t>contingut</a:t>
            </a:r>
            <a:r>
              <a:rPr spc="-29" dirty="0"/>
              <a:t> </a:t>
            </a:r>
            <a:r>
              <a:rPr dirty="0"/>
              <a:t>diferent</a:t>
            </a:r>
            <a:r>
              <a:rPr spc="-29" dirty="0"/>
              <a:t> </a:t>
            </a:r>
            <a:r>
              <a:rPr dirty="0"/>
              <a:t>segons</a:t>
            </a:r>
            <a:r>
              <a:rPr spc="-35" dirty="0"/>
              <a:t> </a:t>
            </a:r>
            <a:r>
              <a:rPr dirty="0"/>
              <a:t>el</a:t>
            </a:r>
            <a:r>
              <a:rPr spc="-29" dirty="0"/>
              <a:t> </a:t>
            </a:r>
            <a:r>
              <a:rPr dirty="0"/>
              <a:t>nivell</a:t>
            </a:r>
            <a:r>
              <a:rPr spc="-35" dirty="0"/>
              <a:t> </a:t>
            </a:r>
            <a:r>
              <a:rPr spc="-12" dirty="0"/>
              <a:t>d'accés:</a:t>
            </a:r>
          </a:p>
          <a:p>
            <a:pPr marL="549501">
              <a:spcBef>
                <a:spcPts val="1719"/>
              </a:spcBef>
            </a:pPr>
            <a:r>
              <a:rPr b="0" spc="-12" dirty="0">
                <a:latin typeface="Arial MT"/>
                <a:cs typeface="Arial MT"/>
              </a:rPr>
              <a:t>session_start();</a:t>
            </a:r>
          </a:p>
          <a:p>
            <a:pPr marL="549501">
              <a:spcBef>
                <a:spcPts val="1719"/>
              </a:spcBef>
            </a:pPr>
            <a:r>
              <a:rPr b="0" dirty="0">
                <a:latin typeface="Arial MT"/>
                <a:cs typeface="Arial MT"/>
              </a:rPr>
              <a:t>//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Suposem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que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rol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es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guarda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sessió</a:t>
            </a:r>
          </a:p>
          <a:p>
            <a:pPr marL="549501">
              <a:spcBef>
                <a:spcPts val="1719"/>
              </a:spcBef>
            </a:pPr>
            <a:r>
              <a:rPr b="0" dirty="0">
                <a:latin typeface="Arial MT"/>
                <a:cs typeface="Arial MT"/>
              </a:rPr>
              <a:t>$rol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=</a:t>
            </a:r>
            <a:r>
              <a:rPr b="0" spc="-29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$_SESSION['rol'];</a:t>
            </a:r>
          </a:p>
          <a:p>
            <a:pPr marL="549501">
              <a:spcBef>
                <a:spcPts val="316"/>
              </a:spcBef>
            </a:pPr>
            <a:r>
              <a:rPr b="0" dirty="0">
                <a:latin typeface="Arial MT"/>
                <a:cs typeface="Arial MT"/>
              </a:rPr>
              <a:t>if</a:t>
            </a:r>
            <a:r>
              <a:rPr b="0" spc="-1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($rol</a:t>
            </a:r>
            <a:r>
              <a:rPr b="0" spc="-6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===</a:t>
            </a:r>
            <a:r>
              <a:rPr b="0" spc="-12" dirty="0">
                <a:latin typeface="Arial MT"/>
                <a:cs typeface="Arial MT"/>
              </a:rPr>
              <a:t> 'administrador')</a:t>
            </a:r>
            <a:r>
              <a:rPr b="0" spc="-6" dirty="0">
                <a:latin typeface="Arial MT"/>
                <a:cs typeface="Arial MT"/>
              </a:rPr>
              <a:t> </a:t>
            </a:r>
            <a:r>
              <a:rPr b="0" spc="-58" dirty="0">
                <a:latin typeface="Arial MT"/>
                <a:cs typeface="Arial MT"/>
              </a:rPr>
              <a:t>{</a:t>
            </a:r>
          </a:p>
          <a:p>
            <a:pPr marL="796034">
              <a:spcBef>
                <a:spcPts val="316"/>
              </a:spcBef>
            </a:pPr>
            <a:r>
              <a:rPr b="0" dirty="0">
                <a:latin typeface="Arial MT"/>
                <a:cs typeface="Arial MT"/>
              </a:rPr>
              <a:t>echo</a:t>
            </a:r>
            <a:r>
              <a:rPr b="0" spc="-29" dirty="0">
                <a:latin typeface="Arial MT"/>
                <a:cs typeface="Arial MT"/>
              </a:rPr>
              <a:t> </a:t>
            </a:r>
            <a:r>
              <a:rPr b="0" spc="-23" dirty="0">
                <a:latin typeface="Arial MT"/>
                <a:cs typeface="Arial MT"/>
              </a:rPr>
              <a:t>"Benvingut,</a:t>
            </a:r>
            <a:r>
              <a:rPr b="0" spc="-99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Administrador.</a:t>
            </a:r>
            <a:r>
              <a:rPr b="0" spc="-18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Pots</a:t>
            </a:r>
            <a:r>
              <a:rPr b="0" spc="-18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gestionar</a:t>
            </a:r>
            <a:r>
              <a:rPr b="0" spc="-18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usuaris.";</a:t>
            </a:r>
          </a:p>
          <a:p>
            <a:pPr marL="549501">
              <a:spcBef>
                <a:spcPts val="316"/>
              </a:spcBef>
            </a:pPr>
            <a:r>
              <a:rPr b="0" dirty="0">
                <a:latin typeface="Arial MT"/>
                <a:cs typeface="Arial MT"/>
              </a:rPr>
              <a:t>}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elseif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($rol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===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'editor')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spc="-58" dirty="0">
                <a:latin typeface="Arial MT"/>
                <a:cs typeface="Arial MT"/>
              </a:rPr>
              <a:t>{</a:t>
            </a:r>
          </a:p>
          <a:p>
            <a:pPr marL="796034">
              <a:spcBef>
                <a:spcPts val="316"/>
              </a:spcBef>
            </a:pPr>
            <a:r>
              <a:rPr b="0" dirty="0">
                <a:latin typeface="Arial MT"/>
                <a:cs typeface="Arial MT"/>
              </a:rPr>
              <a:t>echo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"Benvingut,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Editor.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Pots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editar</a:t>
            </a:r>
            <a:r>
              <a:rPr b="0" spc="-41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continguts.";</a:t>
            </a:r>
          </a:p>
          <a:p>
            <a:pPr marL="549501">
              <a:spcBef>
                <a:spcPts val="316"/>
              </a:spcBef>
            </a:pPr>
            <a:r>
              <a:rPr b="0" dirty="0">
                <a:latin typeface="Arial MT"/>
                <a:cs typeface="Arial MT"/>
              </a:rPr>
              <a:t>}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else</a:t>
            </a:r>
            <a:r>
              <a:rPr b="0" spc="-29" dirty="0">
                <a:latin typeface="Arial MT"/>
                <a:cs typeface="Arial MT"/>
              </a:rPr>
              <a:t> </a:t>
            </a:r>
            <a:r>
              <a:rPr b="0" spc="-58" dirty="0">
                <a:latin typeface="Arial MT"/>
                <a:cs typeface="Arial MT"/>
              </a:rPr>
              <a:t>{</a:t>
            </a:r>
          </a:p>
          <a:p>
            <a:pPr marL="796034">
              <a:spcBef>
                <a:spcPts val="316"/>
              </a:spcBef>
            </a:pPr>
            <a:r>
              <a:rPr b="0" dirty="0">
                <a:latin typeface="Arial MT"/>
                <a:cs typeface="Arial MT"/>
              </a:rPr>
              <a:t>echo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"Benvingut,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Visitant.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Pots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veure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continguts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públics.";</a:t>
            </a:r>
          </a:p>
          <a:p>
            <a:pPr marL="549501">
              <a:spcBef>
                <a:spcPts val="316"/>
              </a:spcBef>
            </a:pPr>
            <a:r>
              <a:rPr b="0" spc="-58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Sistema</a:t>
            </a:r>
            <a:r>
              <a:rPr spc="-35" dirty="0"/>
              <a:t> </a:t>
            </a:r>
            <a:r>
              <a:rPr dirty="0"/>
              <a:t>d’assignació</a:t>
            </a:r>
            <a:r>
              <a:rPr spc="-3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23" dirty="0"/>
              <a:t>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900"/>
            <a:ext cx="9012902" cy="283538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dirty="0">
                <a:latin typeface="Arial"/>
                <a:cs typeface="Arial"/>
              </a:rPr>
              <a:t>Bones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pràctiques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gestió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d'usuaris,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rols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i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perfils:</a:t>
            </a:r>
            <a:endParaRPr sz="1754">
              <a:latin typeface="Arial"/>
              <a:cs typeface="Arial"/>
            </a:endParaRPr>
          </a:p>
          <a:p>
            <a:pPr marL="259899" indent="-245048">
              <a:spcBef>
                <a:spcPts val="1719"/>
              </a:spcBef>
              <a:buAutoNum type="arabicPeriod"/>
              <a:tabLst>
                <a:tab pos="259899" algn="l"/>
              </a:tabLst>
            </a:pPr>
            <a:r>
              <a:rPr sz="1754" dirty="0">
                <a:latin typeface="Arial MT"/>
                <a:cs typeface="Arial MT"/>
              </a:rPr>
              <a:t>Xifrar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contrasenyes</a:t>
            </a:r>
            <a:endParaRPr sz="1754">
              <a:latin typeface="Arial MT"/>
              <a:cs typeface="Arial MT"/>
            </a:endParaRPr>
          </a:p>
          <a:p>
            <a:pPr marL="549501" marR="583658" lvl="1" indent="-402472">
              <a:lnSpc>
                <a:spcPct val="114999"/>
              </a:lnSpc>
              <a:spcBef>
                <a:spcPts val="1403"/>
              </a:spcBef>
              <a:buChar char="○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essencial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protegir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davant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dirty="0">
                <a:latin typeface="Arial MT"/>
                <a:cs typeface="Arial MT"/>
              </a:rPr>
              <a:t>possibles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intrusions.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d'emmagatzemar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pla.</a:t>
            </a:r>
            <a:endParaRPr sz="1754">
              <a:latin typeface="Arial MT"/>
              <a:cs typeface="Arial MT"/>
            </a:endParaRPr>
          </a:p>
          <a:p>
            <a:pPr marL="248018" indent="-233167">
              <a:spcBef>
                <a:spcPts val="1719"/>
              </a:spcBef>
              <a:buAutoNum type="arabicPeriod"/>
              <a:tabLst>
                <a:tab pos="248018" algn="l"/>
              </a:tabLst>
            </a:pPr>
            <a:r>
              <a:rPr sz="1754" spc="-12" dirty="0">
                <a:latin typeface="Arial MT"/>
                <a:cs typeface="Arial MT"/>
              </a:rPr>
              <a:t>Assignació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rols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defecte</a:t>
            </a:r>
            <a:endParaRPr sz="1754">
              <a:latin typeface="Arial MT"/>
              <a:cs typeface="Arial MT"/>
            </a:endParaRPr>
          </a:p>
          <a:p>
            <a:pPr marL="549501" marR="5941" lvl="1" indent="-402472">
              <a:lnSpc>
                <a:spcPct val="114999"/>
              </a:lnSpc>
              <a:spcBef>
                <a:spcPts val="1403"/>
              </a:spcBef>
              <a:buChar char="○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important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limitar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permisos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nou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s'hagin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validat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assignat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els </a:t>
            </a:r>
            <a:r>
              <a:rPr sz="1754" dirty="0">
                <a:latin typeface="Arial MT"/>
                <a:cs typeface="Arial MT"/>
              </a:rPr>
              <a:t>permisos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necessaris.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741" rIns="0" bIns="0" rtlCol="0">
            <a:spAutoFit/>
          </a:bodyPr>
          <a:lstStyle/>
          <a:p>
            <a:pPr marL="1453515">
              <a:lnSpc>
                <a:spcPct val="100000"/>
              </a:lnSpc>
              <a:spcBef>
                <a:spcPts val="130"/>
              </a:spcBef>
            </a:pPr>
            <a:r>
              <a:rPr spc="220" dirty="0"/>
              <a:t>Cas</a:t>
            </a:r>
            <a:r>
              <a:rPr spc="-50" dirty="0"/>
              <a:t> </a:t>
            </a:r>
            <a:r>
              <a:rPr dirty="0"/>
              <a:t>pràctic</a:t>
            </a:r>
            <a:r>
              <a:rPr spc="-45" dirty="0"/>
              <a:t> </a:t>
            </a:r>
            <a:r>
              <a:rPr spc="50" dirty="0"/>
              <a:t>3</a:t>
            </a:r>
            <a:r>
              <a:rPr spc="-6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dirty="0"/>
              <a:t>Àmbits</a:t>
            </a:r>
            <a:r>
              <a:rPr spc="-1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80" dirty="0"/>
              <a:t>les</a:t>
            </a:r>
            <a:r>
              <a:rPr spc="-45" dirty="0"/>
              <a:t> </a:t>
            </a:r>
            <a:r>
              <a:rPr spc="5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206" y="2110249"/>
            <a:ext cx="8656320" cy="33039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latin typeface="Arial"/>
                <a:cs typeface="Arial"/>
              </a:rPr>
              <a:t>Objectiu: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000" dirty="0">
                <a:latin typeface="Tahoma"/>
                <a:cs typeface="Tahoma"/>
              </a:rPr>
              <a:t>Comprendre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l'àmbit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variables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globals,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locals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 </a:t>
            </a:r>
            <a:r>
              <a:rPr sz="2000" spc="-10" dirty="0">
                <a:latin typeface="Tahoma"/>
                <a:cs typeface="Tahoma"/>
              </a:rPr>
              <a:t>estàtiques.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000" b="1" spc="-10" dirty="0">
                <a:latin typeface="Arial"/>
                <a:cs typeface="Arial"/>
              </a:rPr>
              <a:t>Instruccions:</a:t>
            </a:r>
            <a:endParaRPr sz="2000">
              <a:latin typeface="Arial"/>
              <a:cs typeface="Arial"/>
            </a:endParaRPr>
          </a:p>
          <a:p>
            <a:pPr marL="546100" indent="-391795">
              <a:lnSpc>
                <a:spcPct val="100000"/>
              </a:lnSpc>
              <a:spcBef>
                <a:spcPts val="1755"/>
              </a:spcBef>
              <a:buChar char="●"/>
              <a:tabLst>
                <a:tab pos="546100" algn="l"/>
              </a:tabLst>
            </a:pPr>
            <a:r>
              <a:rPr sz="2000" dirty="0">
                <a:latin typeface="Tahoma"/>
                <a:cs typeface="Tahoma"/>
              </a:rPr>
              <a:t>Declara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variable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global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d'una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funció.</a:t>
            </a:r>
            <a:endParaRPr sz="2000">
              <a:latin typeface="Tahoma"/>
              <a:cs typeface="Tahoma"/>
            </a:endParaRPr>
          </a:p>
          <a:p>
            <a:pPr marL="546100" marR="32384" indent="-392430">
              <a:lnSpc>
                <a:spcPts val="2750"/>
              </a:lnSpc>
              <a:spcBef>
                <a:spcPts val="135"/>
              </a:spcBef>
              <a:buChar char="●"/>
              <a:tabLst>
                <a:tab pos="547370" algn="l"/>
              </a:tabLst>
            </a:pPr>
            <a:r>
              <a:rPr sz="2000" dirty="0">
                <a:latin typeface="Tahoma"/>
                <a:cs typeface="Tahoma"/>
              </a:rPr>
              <a:t>Declara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funció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accedeixi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aquesta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variable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global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fent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servir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la 	</a:t>
            </a:r>
            <a:r>
              <a:rPr sz="2000" dirty="0">
                <a:latin typeface="Tahoma"/>
                <a:cs typeface="Tahoma"/>
              </a:rPr>
              <a:t>paraula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global.</a:t>
            </a:r>
            <a:endParaRPr sz="2000">
              <a:latin typeface="Tahoma"/>
              <a:cs typeface="Tahoma"/>
            </a:endParaRPr>
          </a:p>
          <a:p>
            <a:pPr marL="546100" indent="-391795">
              <a:lnSpc>
                <a:spcPct val="100000"/>
              </a:lnSpc>
              <a:spcBef>
                <a:spcPts val="195"/>
              </a:spcBef>
              <a:buChar char="●"/>
              <a:tabLst>
                <a:tab pos="546100" algn="l"/>
              </a:tabLst>
            </a:pPr>
            <a:r>
              <a:rPr sz="2000" dirty="0">
                <a:latin typeface="Tahoma"/>
                <a:cs typeface="Tahoma"/>
              </a:rPr>
              <a:t>Afegeix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variable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static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dins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funció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augmenti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el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seu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valor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cada</a:t>
            </a:r>
            <a:endParaRPr sz="2000">
              <a:latin typeface="Tahoma"/>
              <a:cs typeface="Tahoma"/>
            </a:endParaRPr>
          </a:p>
          <a:p>
            <a:pPr marL="547370">
              <a:lnSpc>
                <a:spcPct val="100000"/>
              </a:lnSpc>
              <a:spcBef>
                <a:spcPts val="350"/>
              </a:spcBef>
            </a:pPr>
            <a:r>
              <a:rPr sz="2000" dirty="0">
                <a:latin typeface="Tahoma"/>
                <a:cs typeface="Tahoma"/>
              </a:rPr>
              <a:t>vegada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que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funció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és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cridada.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015" y="3522101"/>
            <a:ext cx="3645410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Seguretat</a:t>
            </a:r>
            <a:r>
              <a:rPr spc="-47" dirty="0"/>
              <a:t> </a:t>
            </a:r>
            <a:r>
              <a:rPr spc="-29" dirty="0"/>
              <a:t>web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Amenaces</a:t>
            </a:r>
            <a:r>
              <a:rPr spc="-12" dirty="0"/>
              <a:t> </a:t>
            </a:r>
            <a:r>
              <a:rPr dirty="0"/>
              <a:t>comunes</a:t>
            </a:r>
            <a:r>
              <a:rPr spc="-6" dirty="0"/>
              <a:t> </a:t>
            </a:r>
            <a:r>
              <a:rPr dirty="0"/>
              <a:t>en</a:t>
            </a:r>
            <a:r>
              <a:rPr spc="-12" dirty="0"/>
              <a:t> </a:t>
            </a:r>
            <a:r>
              <a:rPr dirty="0"/>
              <a:t>seguretat</a:t>
            </a:r>
            <a:r>
              <a:rPr spc="-12" dirty="0"/>
              <a:t> </a:t>
            </a:r>
            <a:r>
              <a:rPr spc="-29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9104242" cy="470884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Injecció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spc="-29" dirty="0">
                <a:latin typeface="Arial"/>
                <a:cs typeface="Arial"/>
              </a:rPr>
              <a:t>SQL</a:t>
            </a:r>
            <a:endParaRPr sz="1754">
              <a:latin typeface="Arial"/>
              <a:cs typeface="Arial"/>
            </a:endParaRPr>
          </a:p>
          <a:p>
            <a:pPr marL="549501" marR="5941" lvl="1" indent="-402472">
              <a:lnSpc>
                <a:spcPct val="114999"/>
              </a:lnSpc>
              <a:spcBef>
                <a:spcPts val="1403"/>
              </a:spcBef>
              <a:buChar char="○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explota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manca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validació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d'entrades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injectar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SQL </a:t>
            </a:r>
            <a:r>
              <a:rPr sz="1754" dirty="0">
                <a:latin typeface="Arial MT"/>
                <a:cs typeface="Arial MT"/>
              </a:rPr>
              <a:t>maliciós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consultes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○"/>
              <a:tabLst>
                <a:tab pos="548758" algn="l"/>
              </a:tabLst>
            </a:pPr>
            <a:r>
              <a:rPr sz="1754" spc="-23" dirty="0">
                <a:latin typeface="Arial MT"/>
                <a:cs typeface="Arial MT"/>
              </a:rPr>
              <a:t>Objectiu: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Accedir,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manipular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esborrar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autoritzades.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○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teòric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(consulta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SQL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insegura):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</a:pPr>
            <a:endParaRPr sz="1754">
              <a:latin typeface="Arial MT"/>
              <a:cs typeface="Arial MT"/>
            </a:endParaRPr>
          </a:p>
          <a:p>
            <a:pPr marL="1084151"/>
            <a:r>
              <a:rPr sz="1754" dirty="0">
                <a:latin typeface="Arial MT"/>
                <a:cs typeface="Arial MT"/>
              </a:rPr>
              <a:t>$usuari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$_POST['usuari'];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$query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"SELECT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*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FROM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WHERE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nom_usuari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'$usuari'";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Si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atacant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introdueix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admin'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'1'='1,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consulta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converteix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en: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</a:pPr>
            <a:endParaRPr sz="1754">
              <a:latin typeface="Arial MT"/>
              <a:cs typeface="Arial MT"/>
            </a:endParaRPr>
          </a:p>
          <a:p>
            <a:pPr marL="549501"/>
            <a:r>
              <a:rPr sz="1754" spc="-12" dirty="0">
                <a:latin typeface="Arial MT"/>
                <a:cs typeface="Arial MT"/>
              </a:rPr>
              <a:t>SELECT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*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FROM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WHERE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nom_usuari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'admin'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'1'='1';</a:t>
            </a:r>
            <a:endParaRPr sz="1754">
              <a:latin typeface="Arial MT"/>
              <a:cs typeface="Arial MT"/>
            </a:endParaRPr>
          </a:p>
          <a:p>
            <a:pPr marR="117326" algn="ctr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//retorna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comprometent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Amenaces</a:t>
            </a:r>
            <a:r>
              <a:rPr spc="-12" dirty="0"/>
              <a:t> </a:t>
            </a:r>
            <a:r>
              <a:rPr dirty="0"/>
              <a:t>comunes</a:t>
            </a:r>
            <a:r>
              <a:rPr spc="-6" dirty="0"/>
              <a:t> </a:t>
            </a:r>
            <a:r>
              <a:rPr dirty="0"/>
              <a:t>en</a:t>
            </a:r>
            <a:r>
              <a:rPr spc="-12" dirty="0"/>
              <a:t> </a:t>
            </a:r>
            <a:r>
              <a:rPr dirty="0"/>
              <a:t>seguretat</a:t>
            </a:r>
            <a:r>
              <a:rPr spc="-12" dirty="0"/>
              <a:t> </a:t>
            </a:r>
            <a:r>
              <a:rPr spc="-29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900"/>
            <a:ext cx="9110183" cy="473988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2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XSS</a:t>
            </a:r>
            <a:r>
              <a:rPr sz="1754" b="1" spc="-12" dirty="0">
                <a:latin typeface="Arial"/>
                <a:cs typeface="Arial"/>
              </a:rPr>
              <a:t> </a:t>
            </a:r>
            <a:r>
              <a:rPr sz="1754" b="1" spc="-23" dirty="0">
                <a:latin typeface="Arial"/>
                <a:cs typeface="Arial"/>
              </a:rPr>
              <a:t>(Cross-</a:t>
            </a:r>
            <a:r>
              <a:rPr sz="1754" b="1" dirty="0">
                <a:latin typeface="Arial"/>
                <a:cs typeface="Arial"/>
              </a:rPr>
              <a:t>Site</a:t>
            </a:r>
            <a:r>
              <a:rPr sz="1754" b="1" spc="-6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Scripting)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○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Consisteix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injectar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maliciós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s'executa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usuari.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9501" marR="161137" lvl="1" indent="-402472">
              <a:lnSpc>
                <a:spcPct val="114999"/>
              </a:lnSpc>
              <a:buChar char="○"/>
              <a:tabLst>
                <a:tab pos="549501" algn="l"/>
              </a:tabLst>
            </a:pPr>
            <a:r>
              <a:rPr sz="1754" spc="-12" dirty="0">
                <a:latin typeface="Arial MT"/>
                <a:cs typeface="Arial MT"/>
              </a:rPr>
              <a:t>Objectiu: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Robar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redirigir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pàgines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malicioses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spc="-12" dirty="0">
                <a:latin typeface="Arial MT"/>
                <a:cs typeface="Arial MT"/>
              </a:rPr>
              <a:t>l'usuari.</a:t>
            </a:r>
            <a:endParaRPr sz="1754">
              <a:latin typeface="Arial MT"/>
              <a:cs typeface="Arial MT"/>
            </a:endParaRPr>
          </a:p>
          <a:p>
            <a:pPr marL="548758" marR="3564331" lvl="1" indent="-401730">
              <a:lnSpc>
                <a:spcPct val="181700"/>
              </a:lnSpc>
              <a:spcBef>
                <a:spcPts val="1017"/>
              </a:spcBef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teòric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(Permetre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netejar): 	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"Comentari: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$_POST['comentari'];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9501">
              <a:spcBef>
                <a:spcPts val="6"/>
              </a:spcBef>
            </a:pP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atacant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introduir: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&lt;script&gt;alert('Atac</a:t>
            </a:r>
            <a:r>
              <a:rPr sz="1754" spc="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XSS!')&lt;/script&gt;</a:t>
            </a:r>
            <a:endParaRPr sz="1754">
              <a:latin typeface="Arial MT"/>
              <a:cs typeface="Arial MT"/>
            </a:endParaRPr>
          </a:p>
          <a:p>
            <a:pPr marL="548758" lvl="1" indent="-401730">
              <a:spcBef>
                <a:spcPts val="1719"/>
              </a:spcBef>
              <a:buChar char="○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pràctic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(solució):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spc="-12" dirty="0">
                <a:latin typeface="Arial MT"/>
                <a:cs typeface="Arial MT"/>
              </a:rPr>
              <a:t>$comentari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htmlspecialchars($_POST['comentari']);</a:t>
            </a:r>
            <a:r>
              <a:rPr sz="1754" spc="1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"Comentari: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$comentari;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Amenaces</a:t>
            </a:r>
            <a:r>
              <a:rPr spc="-12" dirty="0"/>
              <a:t> </a:t>
            </a:r>
            <a:r>
              <a:rPr dirty="0"/>
              <a:t>comunes</a:t>
            </a:r>
            <a:r>
              <a:rPr spc="-6" dirty="0"/>
              <a:t> </a:t>
            </a:r>
            <a:r>
              <a:rPr dirty="0"/>
              <a:t>en</a:t>
            </a:r>
            <a:r>
              <a:rPr spc="-12" dirty="0"/>
              <a:t> </a:t>
            </a:r>
            <a:r>
              <a:rPr dirty="0"/>
              <a:t>seguretat</a:t>
            </a:r>
            <a:r>
              <a:rPr spc="-12" dirty="0"/>
              <a:t> </a:t>
            </a:r>
            <a:r>
              <a:rPr spc="-29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9148798" cy="487286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3"/>
              <a:tabLst>
                <a:tab pos="259899" algn="l"/>
              </a:tabLst>
            </a:pPr>
            <a:r>
              <a:rPr sz="1754" b="1" spc="-12" dirty="0">
                <a:latin typeface="Arial"/>
                <a:cs typeface="Arial"/>
              </a:rPr>
              <a:t>Man-in-the-</a:t>
            </a:r>
            <a:r>
              <a:rPr sz="1754" b="1" dirty="0">
                <a:latin typeface="Arial"/>
                <a:cs typeface="Arial"/>
              </a:rPr>
              <a:t>Middle</a:t>
            </a:r>
            <a:r>
              <a:rPr sz="1754" b="1" spc="29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(MITM)</a:t>
            </a:r>
            <a:endParaRPr sz="1754">
              <a:latin typeface="Arial"/>
              <a:cs typeface="Arial"/>
            </a:endParaRPr>
          </a:p>
          <a:p>
            <a:pPr marL="549501" marR="683906" lvl="1" indent="-402472">
              <a:lnSpc>
                <a:spcPct val="114999"/>
              </a:lnSpc>
              <a:spcBef>
                <a:spcPts val="1403"/>
              </a:spcBef>
              <a:buChar char="○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atacant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intercepta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comunicació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llegir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o </a:t>
            </a:r>
            <a:r>
              <a:rPr sz="1754" dirty="0">
                <a:latin typeface="Arial MT"/>
                <a:cs typeface="Arial MT"/>
              </a:rPr>
              <a:t>modificar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sensibles.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○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Objectiu: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Capturar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credencials,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bancàries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confidencial.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○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pràctica: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viatja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capturada.</a:t>
            </a:r>
            <a:endParaRPr sz="1754">
              <a:latin typeface="Arial MT"/>
              <a:cs typeface="Arial MT"/>
            </a:endParaRPr>
          </a:p>
          <a:p>
            <a:pPr marL="548758" marR="2765327" lvl="1" indent="-401730">
              <a:lnSpc>
                <a:spcPct val="181700"/>
              </a:lnSpc>
              <a:spcBef>
                <a:spcPts val="1017"/>
              </a:spcBef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Solució: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xifrar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comunicació.</a:t>
            </a:r>
            <a:r>
              <a:rPr sz="1754" spc="585" dirty="0">
                <a:latin typeface="Arial MT"/>
                <a:cs typeface="Arial MT"/>
              </a:rPr>
              <a:t> 	</a:t>
            </a: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configuració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d'Apache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forçar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HTTPS: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1719"/>
              </a:spcBef>
            </a:pPr>
            <a:r>
              <a:rPr sz="1754" spc="-12" dirty="0">
                <a:latin typeface="Arial MT"/>
                <a:cs typeface="Arial MT"/>
              </a:rPr>
              <a:t>&lt;VirtualHost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*:80&gt;</a:t>
            </a:r>
            <a:endParaRPr sz="1754">
              <a:latin typeface="Arial MT"/>
              <a:cs typeface="Arial MT"/>
            </a:endParaRPr>
          </a:p>
          <a:p>
            <a:pPr marL="1618800" marR="4453186">
              <a:lnSpc>
                <a:spcPct val="114999"/>
              </a:lnSpc>
            </a:pPr>
            <a:r>
              <a:rPr sz="1754" spc="-12" dirty="0">
                <a:latin typeface="Arial MT"/>
                <a:cs typeface="Arial MT"/>
              </a:rPr>
              <a:t>ServerName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exemple.com </a:t>
            </a:r>
            <a:r>
              <a:rPr sz="1754" dirty="0">
                <a:latin typeface="Arial MT"/>
                <a:cs typeface="Arial MT"/>
              </a:rPr>
              <a:t>Redirect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u="heavy" spc="-12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https://exemple.com/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&lt;/VirtualHost&gt;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Amenaces</a:t>
            </a:r>
            <a:r>
              <a:rPr spc="-12" dirty="0"/>
              <a:t> </a:t>
            </a:r>
            <a:r>
              <a:rPr dirty="0"/>
              <a:t>comunes</a:t>
            </a:r>
            <a:r>
              <a:rPr spc="-6" dirty="0"/>
              <a:t> </a:t>
            </a:r>
            <a:r>
              <a:rPr dirty="0"/>
              <a:t>en</a:t>
            </a:r>
            <a:r>
              <a:rPr spc="-12" dirty="0"/>
              <a:t> </a:t>
            </a:r>
            <a:r>
              <a:rPr dirty="0"/>
              <a:t>seguretat</a:t>
            </a:r>
            <a:r>
              <a:rPr spc="-12" dirty="0"/>
              <a:t> </a:t>
            </a:r>
            <a:r>
              <a:rPr spc="-29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899"/>
            <a:ext cx="8677990" cy="297439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1731" indent="-236880">
              <a:spcBef>
                <a:spcPts val="117"/>
              </a:spcBef>
              <a:buAutoNum type="arabicPeriod" startAt="4"/>
              <a:tabLst>
                <a:tab pos="251731" algn="l"/>
              </a:tabLst>
            </a:pPr>
            <a:r>
              <a:rPr sz="1754" b="1" dirty="0">
                <a:latin typeface="Arial"/>
                <a:cs typeface="Arial"/>
              </a:rPr>
              <a:t>Atacs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per</a:t>
            </a:r>
            <a:r>
              <a:rPr sz="1754" b="1" spc="-64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força</a:t>
            </a:r>
            <a:r>
              <a:rPr sz="1754" b="1" spc="-64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bruta</a:t>
            </a:r>
            <a:endParaRPr sz="1754">
              <a:latin typeface="Arial"/>
              <a:cs typeface="Arial"/>
            </a:endParaRPr>
          </a:p>
          <a:p>
            <a:pPr marL="549501" marR="5941" lvl="1" indent="-402472">
              <a:lnSpc>
                <a:spcPct val="114999"/>
              </a:lnSpc>
              <a:spcBef>
                <a:spcPts val="1403"/>
              </a:spcBef>
              <a:buChar char="○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Consisteix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múltiples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combinacions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a </a:t>
            </a:r>
            <a:r>
              <a:rPr sz="1754" spc="-23" dirty="0">
                <a:latin typeface="Arial MT"/>
                <a:cs typeface="Arial MT"/>
              </a:rPr>
              <a:t>trobar-</a:t>
            </a:r>
            <a:r>
              <a:rPr sz="1754" dirty="0">
                <a:latin typeface="Arial MT"/>
                <a:cs typeface="Arial MT"/>
              </a:rPr>
              <a:t>ne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vàlida.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○"/>
              <a:tabLst>
                <a:tab pos="548758" algn="l"/>
              </a:tabLst>
            </a:pPr>
            <a:r>
              <a:rPr sz="1754" spc="-23" dirty="0">
                <a:latin typeface="Arial MT"/>
                <a:cs typeface="Arial MT"/>
              </a:rPr>
              <a:t>Objectiu: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autorització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compte.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○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d’atac: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comptes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febles.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○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Prevenció: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Limitar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intents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connexió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implementar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Amenaces</a:t>
            </a:r>
            <a:r>
              <a:rPr spc="-12" dirty="0"/>
              <a:t> </a:t>
            </a:r>
            <a:r>
              <a:rPr dirty="0"/>
              <a:t>comunes</a:t>
            </a:r>
            <a:r>
              <a:rPr spc="-6" dirty="0"/>
              <a:t> </a:t>
            </a:r>
            <a:r>
              <a:rPr dirty="0"/>
              <a:t>en</a:t>
            </a:r>
            <a:r>
              <a:rPr spc="-12" dirty="0"/>
              <a:t> </a:t>
            </a:r>
            <a:r>
              <a:rPr dirty="0"/>
              <a:t>seguretat</a:t>
            </a:r>
            <a:r>
              <a:rPr spc="-12" dirty="0"/>
              <a:t> </a:t>
            </a:r>
            <a:r>
              <a:rPr spc="-29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899"/>
            <a:ext cx="8025248" cy="466575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dirty="0">
                <a:latin typeface="Arial"/>
                <a:cs typeface="Arial"/>
              </a:rPr>
              <a:t>4.</a:t>
            </a:r>
            <a:r>
              <a:rPr sz="1754" b="1" spc="-111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Atacs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per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força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bruta</a:t>
            </a:r>
            <a:endParaRPr sz="1754">
              <a:latin typeface="Arial"/>
              <a:cs typeface="Arial"/>
            </a:endParaRPr>
          </a:p>
          <a:p>
            <a:pPr marL="207919">
              <a:spcBef>
                <a:spcPts val="1719"/>
              </a:spcBef>
              <a:tabLst>
                <a:tab pos="548758" algn="l"/>
              </a:tabLst>
            </a:pPr>
            <a:r>
              <a:rPr sz="1754" spc="-58" dirty="0">
                <a:latin typeface="Arial MT"/>
                <a:cs typeface="Arial MT"/>
              </a:rPr>
              <a:t>-</a:t>
            </a:r>
            <a:r>
              <a:rPr sz="1754" dirty="0">
                <a:latin typeface="Arial MT"/>
                <a:cs typeface="Arial MT"/>
              </a:rPr>
              <a:t>	Exemple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pràctic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(prevenció):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Implementar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bloqueig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temporal.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$usuari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$_POST['usuari'];</a:t>
            </a:r>
            <a:endParaRPr sz="1754">
              <a:latin typeface="Arial MT"/>
              <a:cs typeface="Arial MT"/>
            </a:endParaRPr>
          </a:p>
          <a:p>
            <a:pPr marL="1084151" marR="2537358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$errors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$_SESSION['errors'][$usuari]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??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0; </a:t>
            </a:r>
            <a:r>
              <a:rPr sz="1754" dirty="0">
                <a:latin typeface="Arial MT"/>
                <a:cs typeface="Arial MT"/>
              </a:rPr>
              <a:t>if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($errors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&gt;=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3)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33068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"Compte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bloquejat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temporalment.";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}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084151" marR="4207396" indent="246533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Comprovar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credencials </a:t>
            </a:r>
            <a:r>
              <a:rPr sz="1754" dirty="0">
                <a:latin typeface="Arial MT"/>
                <a:cs typeface="Arial MT"/>
              </a:rPr>
              <a:t>if</a:t>
            </a:r>
            <a:r>
              <a:rPr sz="1754" spc="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($contrasenya_correcta)</a:t>
            </a:r>
            <a:r>
              <a:rPr sz="1754" spc="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577217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$_SESSION['errors'][$usuari]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0;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//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Reiniciar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errors</a:t>
            </a:r>
            <a:endParaRPr sz="1754">
              <a:latin typeface="Arial MT"/>
              <a:cs typeface="Arial MT"/>
            </a:endParaRPr>
          </a:p>
          <a:p>
            <a:pPr marL="1269050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}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042567" marR="2120777" indent="575491">
              <a:lnSpc>
                <a:spcPct val="114999"/>
              </a:lnSpc>
            </a:pPr>
            <a:r>
              <a:rPr sz="1754" spc="-12" dirty="0">
                <a:latin typeface="Arial MT"/>
                <a:cs typeface="Arial MT"/>
              </a:rPr>
              <a:t>$_SESSION['errors'][$usuari]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$errors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+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1;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"Contrasenya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incorrecta.";}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Amenaces</a:t>
            </a:r>
            <a:r>
              <a:rPr spc="-12" dirty="0"/>
              <a:t> </a:t>
            </a:r>
            <a:r>
              <a:rPr dirty="0"/>
              <a:t>comunes</a:t>
            </a:r>
            <a:r>
              <a:rPr spc="-6" dirty="0"/>
              <a:t> </a:t>
            </a:r>
            <a:r>
              <a:rPr dirty="0"/>
              <a:t>en</a:t>
            </a:r>
            <a:r>
              <a:rPr spc="-12" dirty="0"/>
              <a:t> </a:t>
            </a:r>
            <a:r>
              <a:rPr dirty="0"/>
              <a:t>seguretat</a:t>
            </a:r>
            <a:r>
              <a:rPr spc="-12" dirty="0"/>
              <a:t> </a:t>
            </a:r>
            <a:r>
              <a:rPr spc="-29" dirty="0"/>
              <a:t>web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899"/>
            <a:ext cx="8435904" cy="249862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5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Bones</a:t>
            </a:r>
            <a:r>
              <a:rPr sz="1754" b="1" spc="-88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pràctiques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Validar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netejar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l'usuari: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Ús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filtres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filter_var()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validar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correus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electrònics: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$email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$_POST['email'];</a:t>
            </a:r>
            <a:endParaRPr sz="1754">
              <a:latin typeface="Arial MT"/>
              <a:cs typeface="Arial MT"/>
            </a:endParaRPr>
          </a:p>
          <a:p>
            <a:pPr marL="1330684" marR="2335380" indent="-247274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if </a:t>
            </a:r>
            <a:r>
              <a:rPr sz="1754" spc="-12" dirty="0">
                <a:latin typeface="Arial MT"/>
                <a:cs typeface="Arial MT"/>
              </a:rPr>
              <a:t>(!filter_var($email,</a:t>
            </a:r>
            <a:r>
              <a:rPr sz="1754" spc="6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FILTER_VALIDATE_EMAIL))</a:t>
            </a:r>
            <a:r>
              <a:rPr sz="1754" spc="6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"Email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vàlid.";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Hashing</a:t>
            </a:r>
            <a:r>
              <a:rPr spc="-35" dirty="0"/>
              <a:t> </a:t>
            </a:r>
            <a:r>
              <a:rPr dirty="0"/>
              <a:t>de</a:t>
            </a:r>
            <a:r>
              <a:rPr spc="-18" dirty="0"/>
              <a:t> </a:t>
            </a:r>
            <a:r>
              <a:rPr spc="-12" dirty="0"/>
              <a:t>contrasenyes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9105727" cy="385989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Per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què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és</a:t>
            </a:r>
            <a:r>
              <a:rPr sz="1754" b="1" spc="-1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important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el</a:t>
            </a:r>
            <a:r>
              <a:rPr sz="1754" b="1" spc="-1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hash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contrasenyes?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○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Risc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pla:</a:t>
            </a:r>
            <a:endParaRPr sz="1754">
              <a:latin typeface="Arial MT"/>
              <a:cs typeface="Arial MT"/>
            </a:endParaRPr>
          </a:p>
          <a:p>
            <a:pPr marL="1084151" marR="5941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posa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risc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si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compromesa.</a:t>
            </a:r>
            <a:endParaRPr sz="1754">
              <a:latin typeface="Arial MT"/>
              <a:cs typeface="Arial MT"/>
            </a:endParaRPr>
          </a:p>
          <a:p>
            <a:pPr marL="1084151" marR="227226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fàcilment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llegibles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reutilitzables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no </a:t>
            </a:r>
            <a:r>
              <a:rPr sz="1754" dirty="0">
                <a:latin typeface="Arial MT"/>
                <a:cs typeface="Arial MT"/>
              </a:rPr>
              <a:t>estan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protegides.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○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hashing:</a:t>
            </a:r>
            <a:endParaRPr sz="1754">
              <a:latin typeface="Arial MT"/>
              <a:cs typeface="Arial MT"/>
            </a:endParaRPr>
          </a:p>
          <a:p>
            <a:pPr marL="1084151" marR="253216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hashing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converteix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única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irreversible,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fent-</a:t>
            </a:r>
            <a:r>
              <a:rPr sz="1754" spc="-29" dirty="0">
                <a:latin typeface="Arial MT"/>
                <a:cs typeface="Arial MT"/>
              </a:rPr>
              <a:t>la </a:t>
            </a:r>
            <a:r>
              <a:rPr sz="1754" dirty="0">
                <a:latin typeface="Arial MT"/>
                <a:cs typeface="Arial MT"/>
              </a:rPr>
              <a:t>molt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segura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filtració.</a:t>
            </a:r>
            <a:endParaRPr sz="1754">
              <a:latin typeface="Arial MT"/>
              <a:cs typeface="Arial MT"/>
            </a:endParaRPr>
          </a:p>
          <a:p>
            <a:pPr marL="1084151" marR="621530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Un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bon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hashing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tècniques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salting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(afegir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úniques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cada </a:t>
            </a:r>
            <a:r>
              <a:rPr sz="1754" dirty="0">
                <a:latin typeface="Arial MT"/>
                <a:cs typeface="Arial MT"/>
              </a:rPr>
              <a:t>contrasenya)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resistents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atacs.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Hashing</a:t>
            </a:r>
            <a:r>
              <a:rPr spc="-35" dirty="0"/>
              <a:t> </a:t>
            </a:r>
            <a:r>
              <a:rPr dirty="0"/>
              <a:t>de</a:t>
            </a:r>
            <a:r>
              <a:rPr spc="-18" dirty="0"/>
              <a:t> </a:t>
            </a:r>
            <a:r>
              <a:rPr spc="-12" dirty="0"/>
              <a:t>contrasenyes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899"/>
            <a:ext cx="9081221" cy="343670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2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Mètodes</a:t>
            </a:r>
            <a:r>
              <a:rPr sz="1754" b="1" spc="-8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segurs</a:t>
            </a:r>
            <a:r>
              <a:rPr sz="1754" b="1" spc="-8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amb</a:t>
            </a:r>
            <a:r>
              <a:rPr sz="1754" b="1" spc="-88" dirty="0">
                <a:latin typeface="Arial"/>
                <a:cs typeface="Arial"/>
              </a:rPr>
              <a:t> </a:t>
            </a:r>
            <a:r>
              <a:rPr sz="1754" b="1" spc="-29" dirty="0">
                <a:latin typeface="Arial"/>
                <a:cs typeface="Arial"/>
              </a:rPr>
              <a:t>PHP</a:t>
            </a:r>
            <a:endParaRPr sz="1754">
              <a:latin typeface="Arial"/>
              <a:cs typeface="Arial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ofereix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integrades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gestionar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hashing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fàcilment:</a:t>
            </a:r>
            <a:endParaRPr sz="1754">
              <a:latin typeface="Arial MT"/>
              <a:cs typeface="Arial MT"/>
            </a:endParaRPr>
          </a:p>
          <a:p>
            <a:pPr marL="548758" lvl="1" indent="-401730">
              <a:spcBef>
                <a:spcPts val="1719"/>
              </a:spcBef>
              <a:buChar char="○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password_hash():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Genera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segur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contrasenya.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Utilitza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salts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automàtics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prevenir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força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bruta.</a:t>
            </a:r>
            <a:endParaRPr sz="1754">
              <a:latin typeface="Arial MT"/>
              <a:cs typeface="Arial MT"/>
            </a:endParaRPr>
          </a:p>
          <a:p>
            <a:pPr marL="1084151" marR="438116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salts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sigui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única,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fins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diverses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persones </a:t>
            </a:r>
            <a:r>
              <a:rPr sz="1754" dirty="0">
                <a:latin typeface="Arial MT"/>
                <a:cs typeface="Arial MT"/>
              </a:rPr>
              <a:t>utilitzen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mateixa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○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password_verify():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spc="-12" dirty="0">
                <a:latin typeface="Arial MT"/>
                <a:cs typeface="Arial MT"/>
              </a:rPr>
              <a:t>Comprova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introduïda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coincideix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emmagatzemat.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Hashing</a:t>
            </a:r>
            <a:r>
              <a:rPr spc="-35" dirty="0"/>
              <a:t> </a:t>
            </a:r>
            <a:r>
              <a:rPr dirty="0"/>
              <a:t>de</a:t>
            </a:r>
            <a:r>
              <a:rPr spc="-18" dirty="0"/>
              <a:t> </a:t>
            </a:r>
            <a:r>
              <a:rPr spc="-12" dirty="0"/>
              <a:t>contrasenyes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817788"/>
            <a:ext cx="8529471" cy="482759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dirty="0">
                <a:latin typeface="Arial"/>
                <a:cs typeface="Arial"/>
              </a:rPr>
              <a:t>3.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Exemple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pràctic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sense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hashing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(mala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pràctica)</a:t>
            </a:r>
            <a:endParaRPr sz="1754">
              <a:latin typeface="Arial"/>
              <a:cs typeface="Arial"/>
            </a:endParaRPr>
          </a:p>
          <a:p>
            <a:pPr marL="54950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Emmagatzemant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(insegur!)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$contrasenya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'contrasenya123';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Simulem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l'emmagatzematge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dades: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$db_contrasenya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$contrasenya;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</a:pPr>
            <a:endParaRPr sz="1754">
              <a:latin typeface="Arial MT"/>
              <a:cs typeface="Arial MT"/>
            </a:endParaRPr>
          </a:p>
          <a:p>
            <a:pPr marL="549501"/>
            <a:r>
              <a:rPr sz="1754" dirty="0">
                <a:latin typeface="Arial MT"/>
                <a:cs typeface="Arial MT"/>
              </a:rPr>
              <a:t>//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Verifiquem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contrasenya:</a:t>
            </a:r>
            <a:endParaRPr sz="1754">
              <a:latin typeface="Arial MT"/>
              <a:cs typeface="Arial MT"/>
            </a:endParaRPr>
          </a:p>
          <a:p>
            <a:pPr marL="796034" marR="3349729" indent="-247274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if</a:t>
            </a:r>
            <a:r>
              <a:rPr sz="1754" spc="-12" dirty="0">
                <a:latin typeface="Arial MT"/>
                <a:cs typeface="Arial MT"/>
              </a:rPr>
              <a:t> ($contrasenya_input </a:t>
            </a:r>
            <a:r>
              <a:rPr sz="1754" dirty="0">
                <a:latin typeface="Arial MT"/>
                <a:cs typeface="Arial MT"/>
              </a:rPr>
              <a:t>===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$db_contrasenya) </a:t>
            </a:r>
            <a:r>
              <a:rPr sz="1754" spc="-58" dirty="0">
                <a:latin typeface="Arial MT"/>
                <a:cs typeface="Arial MT"/>
              </a:rPr>
              <a:t>{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"Accés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concedit";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}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79603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"Contrasenya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incorrecta";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4851" marR="5941">
              <a:lnSpc>
                <a:spcPct val="114999"/>
              </a:lnSpc>
              <a:spcBef>
                <a:spcPts val="1403"/>
              </a:spcBef>
            </a:pPr>
            <a:r>
              <a:rPr sz="1754" b="1" dirty="0">
                <a:latin typeface="Arial"/>
                <a:cs typeface="Arial"/>
              </a:rPr>
              <a:t>Problema: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atacant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veure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directament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les </a:t>
            </a:r>
            <a:r>
              <a:rPr sz="1754" spc="-12" dirty="0">
                <a:latin typeface="Arial MT"/>
                <a:cs typeface="Arial MT"/>
              </a:rPr>
              <a:t>contrasenyes.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419290">
              <a:spcBef>
                <a:spcPts val="152"/>
              </a:spcBef>
            </a:pPr>
            <a:r>
              <a:rPr sz="4385" dirty="0"/>
              <a:t>Constants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353055" y="1903928"/>
            <a:ext cx="9194095" cy="237474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2339" b="1" dirty="0">
                <a:latin typeface="Arial"/>
                <a:cs typeface="Arial"/>
              </a:rPr>
              <a:t>Què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és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una</a:t>
            </a:r>
            <a:r>
              <a:rPr sz="2339" b="1" spc="-35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constant?</a:t>
            </a:r>
            <a:endParaRPr sz="2339">
              <a:latin typeface="Arial"/>
              <a:cs typeface="Arial"/>
            </a:endParaRPr>
          </a:p>
          <a:p>
            <a:pPr marL="548758" indent="-401730">
              <a:spcBef>
                <a:spcPts val="1427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constant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identificador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(nom)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simple.</a:t>
            </a:r>
            <a:endParaRPr sz="1754">
              <a:latin typeface="Arial MT"/>
              <a:cs typeface="Arial MT"/>
            </a:endParaRPr>
          </a:p>
          <a:p>
            <a:pPr marL="549501" marR="5941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diferència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variables,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constants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immutables.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seu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s'estableix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una </a:t>
            </a:r>
            <a:r>
              <a:rPr sz="1754" dirty="0">
                <a:latin typeface="Arial MT"/>
                <a:cs typeface="Arial MT"/>
              </a:rPr>
              <a:t>sola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vegada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roman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constant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llarg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codi.</a:t>
            </a:r>
            <a:endParaRPr sz="1754">
              <a:latin typeface="Arial MT"/>
              <a:cs typeface="Arial MT"/>
            </a:endParaRPr>
          </a:p>
          <a:p>
            <a:pPr marL="549501" marR="67574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constant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vàlid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comença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amb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una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lletra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o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un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guió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baix</a:t>
            </a:r>
            <a:r>
              <a:rPr sz="1754" b="1" spc="-18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(cap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signe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abans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constant).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diferència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variables,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constants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automàticament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globals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l'script.</a:t>
            </a:r>
            <a:endParaRPr sz="175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914" y="4775522"/>
            <a:ext cx="4984313" cy="1584317"/>
          </a:xfrm>
          <a:prstGeom prst="rect">
            <a:avLst/>
          </a:prstGeom>
        </p:spPr>
        <p:txBody>
          <a:bodyPr vert="horz" wrap="square" lIns="0" tIns="202729" rIns="0" bIns="0" rtlCol="0">
            <a:spAutoFit/>
          </a:bodyPr>
          <a:lstStyle/>
          <a:p>
            <a:pPr marL="14851">
              <a:spcBef>
                <a:spcPts val="1596"/>
              </a:spcBef>
            </a:pPr>
            <a:r>
              <a:rPr sz="2339" b="1" dirty="0">
                <a:latin typeface="Arial"/>
                <a:cs typeface="Arial"/>
              </a:rPr>
              <a:t>Com</a:t>
            </a:r>
            <a:r>
              <a:rPr sz="2339" b="1" spc="-53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es</a:t>
            </a:r>
            <a:r>
              <a:rPr sz="2339" b="1" spc="-53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declara</a:t>
            </a:r>
            <a:r>
              <a:rPr sz="2339" b="1" spc="-53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una</a:t>
            </a:r>
            <a:r>
              <a:rPr sz="2339" b="1" spc="-53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constant?</a:t>
            </a:r>
            <a:endParaRPr sz="2339">
              <a:latin typeface="Arial"/>
              <a:cs typeface="Arial"/>
            </a:endParaRPr>
          </a:p>
          <a:p>
            <a:pPr marL="548758" indent="-437373">
              <a:spcBef>
                <a:spcPts val="1818"/>
              </a:spcBef>
              <a:buSzPct val="122580"/>
              <a:buFont typeface="Arial MT"/>
              <a:buChar char="●"/>
              <a:tabLst>
                <a:tab pos="548758" algn="l"/>
              </a:tabLst>
            </a:pPr>
            <a:r>
              <a:rPr sz="1813" dirty="0">
                <a:solidFill>
                  <a:srgbClr val="1155CC"/>
                </a:solidFill>
                <a:latin typeface="Courier New"/>
                <a:cs typeface="Courier New"/>
              </a:rPr>
              <a:t>define("PI",</a:t>
            </a:r>
            <a:r>
              <a:rPr sz="1813" spc="-70" dirty="0">
                <a:solidFill>
                  <a:srgbClr val="1155CC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1155CC"/>
                </a:solidFill>
                <a:latin typeface="Courier New"/>
                <a:cs typeface="Courier New"/>
              </a:rPr>
              <a:t>3.14159);</a:t>
            </a:r>
            <a:endParaRPr sz="1813">
              <a:latin typeface="Courier New"/>
              <a:cs typeface="Courier New"/>
            </a:endParaRPr>
          </a:p>
          <a:p>
            <a:pPr marL="548758" indent="-437373">
              <a:spcBef>
                <a:spcPts val="1824"/>
              </a:spcBef>
              <a:buSzPct val="122580"/>
              <a:buFont typeface="Arial MT"/>
              <a:buChar char="●"/>
              <a:tabLst>
                <a:tab pos="548758" algn="l"/>
              </a:tabLst>
            </a:pPr>
            <a:r>
              <a:rPr sz="1813" dirty="0">
                <a:solidFill>
                  <a:srgbClr val="1155CC"/>
                </a:solidFill>
                <a:latin typeface="Courier New"/>
                <a:cs typeface="Courier New"/>
              </a:rPr>
              <a:t>define("NOM_EMPRESA",</a:t>
            </a:r>
            <a:r>
              <a:rPr sz="1813" spc="-133" dirty="0">
                <a:solidFill>
                  <a:srgbClr val="1155CC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1155CC"/>
                </a:solidFill>
                <a:latin typeface="Courier New"/>
                <a:cs typeface="Courier New"/>
              </a:rPr>
              <a:t>"Accent");</a:t>
            </a:r>
            <a:endParaRPr sz="181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Hashing</a:t>
            </a:r>
            <a:r>
              <a:rPr spc="-35" dirty="0"/>
              <a:t> </a:t>
            </a:r>
            <a:r>
              <a:rPr dirty="0"/>
              <a:t>de</a:t>
            </a:r>
            <a:r>
              <a:rPr spc="-18" dirty="0"/>
              <a:t> </a:t>
            </a:r>
            <a:r>
              <a:rPr spc="-12" dirty="0"/>
              <a:t>contrasenyes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817787"/>
            <a:ext cx="8366843" cy="365407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4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Exemple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pràctic</a:t>
            </a:r>
            <a:r>
              <a:rPr sz="1754" b="1" spc="-64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amb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hashing</a:t>
            </a:r>
            <a:r>
              <a:rPr sz="1754" b="1" spc="-64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(bona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pràctica)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b="1" i="1" spc="-12" dirty="0">
                <a:latin typeface="Arial"/>
                <a:cs typeface="Arial"/>
              </a:rPr>
              <a:t>password_hash():</a:t>
            </a:r>
            <a:endParaRPr sz="1754">
              <a:latin typeface="Arial"/>
              <a:cs typeface="Arial"/>
            </a:endParaRPr>
          </a:p>
          <a:p>
            <a:pPr marL="54950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Creem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segur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$contrasenya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'contrasenya123';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$hashed_password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password_hash($contrasenya,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PASSWORD_DEFAULT);</a:t>
            </a:r>
            <a:endParaRPr sz="1754">
              <a:latin typeface="Arial MT"/>
              <a:cs typeface="Arial MT"/>
            </a:endParaRPr>
          </a:p>
          <a:p>
            <a:pPr marL="549501" marR="1683404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Emmagatzemem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(no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pla)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dades: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"Hash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generat: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$hashed_password;</a:t>
            </a:r>
            <a:endParaRPr sz="1754">
              <a:latin typeface="Arial MT"/>
              <a:cs typeface="Arial MT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generat: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1719"/>
              </a:spcBef>
            </a:pPr>
            <a:r>
              <a:rPr sz="1754" spc="-12" dirty="0">
                <a:latin typeface="Arial MT"/>
                <a:cs typeface="Arial MT"/>
              </a:rPr>
              <a:t>$2y$10$Ehc5yLtIwO7R9U7fL8...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(cadena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llarga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segura)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Hashing</a:t>
            </a:r>
            <a:r>
              <a:rPr spc="-35" dirty="0"/>
              <a:t> </a:t>
            </a:r>
            <a:r>
              <a:rPr dirty="0"/>
              <a:t>de</a:t>
            </a:r>
            <a:r>
              <a:rPr spc="-18" dirty="0"/>
              <a:t> </a:t>
            </a:r>
            <a:r>
              <a:rPr spc="-12" dirty="0"/>
              <a:t>contrasenyes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817788"/>
            <a:ext cx="9130974" cy="437747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4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Exemple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pràctic</a:t>
            </a:r>
            <a:r>
              <a:rPr sz="1754" b="1" spc="-64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amb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hashing</a:t>
            </a:r>
            <a:r>
              <a:rPr sz="1754" b="1" spc="-64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(bona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pràctica)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Comprovar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b="1" i="1" spc="-12" dirty="0">
                <a:latin typeface="Arial"/>
                <a:cs typeface="Arial"/>
              </a:rPr>
              <a:t>password_verify():</a:t>
            </a:r>
            <a:endParaRPr sz="1754">
              <a:latin typeface="Arial"/>
              <a:cs typeface="Arial"/>
            </a:endParaRPr>
          </a:p>
          <a:p>
            <a:pPr marL="54950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l'usuari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$contrasenya_input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'contrasenya123';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Verifiquem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endParaRPr sz="1754">
              <a:latin typeface="Arial MT"/>
              <a:cs typeface="Arial MT"/>
            </a:endParaRPr>
          </a:p>
          <a:p>
            <a:pPr marL="796034" marR="2362855" indent="-247274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if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(password_verify($contrasenya_input,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$hashed_password))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"Accés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concedit";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}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79603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"Contrasenya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incorrecta";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549501" marR="5941" lvl="1" indent="-402472">
              <a:lnSpc>
                <a:spcPct val="114999"/>
              </a:lnSpc>
              <a:spcBef>
                <a:spcPts val="1403"/>
              </a:spcBef>
              <a:buFont typeface="Arial MT"/>
              <a:buChar char="●"/>
              <a:tabLst>
                <a:tab pos="549501" algn="l"/>
              </a:tabLst>
            </a:pPr>
            <a:r>
              <a:rPr sz="1754" b="1" spc="-12" dirty="0">
                <a:latin typeface="Arial"/>
                <a:cs typeface="Arial"/>
              </a:rPr>
              <a:t>Avantatge: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Encara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atacant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accedeixi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emmagatzemat,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recuperar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original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hashing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irreversible).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Hashing</a:t>
            </a:r>
            <a:r>
              <a:rPr spc="-35" dirty="0"/>
              <a:t> </a:t>
            </a:r>
            <a:r>
              <a:rPr dirty="0"/>
              <a:t>de</a:t>
            </a:r>
            <a:r>
              <a:rPr spc="-18" dirty="0"/>
              <a:t> </a:t>
            </a:r>
            <a:r>
              <a:rPr spc="-12" dirty="0"/>
              <a:t>contrasenyes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817787"/>
            <a:ext cx="9191126" cy="358251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5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Bones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pràctiques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gestió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contrasenyes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Actualitza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antics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Algoritmes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antics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MD5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SHA-</a:t>
            </a:r>
            <a:r>
              <a:rPr sz="1754" dirty="0">
                <a:latin typeface="Arial MT"/>
                <a:cs typeface="Arial MT"/>
              </a:rPr>
              <a:t>1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vulnerables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avançats.</a:t>
            </a:r>
            <a:endParaRPr sz="1754">
              <a:latin typeface="Arial MT"/>
              <a:cs typeface="Arial MT"/>
            </a:endParaRPr>
          </a:p>
          <a:p>
            <a:pPr marL="1084151" marR="323760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teva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conté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contrasenyes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mètodes, </a:t>
            </a:r>
            <a:r>
              <a:rPr sz="1754" dirty="0">
                <a:latin typeface="Arial MT"/>
                <a:cs typeface="Arial MT"/>
              </a:rPr>
              <a:t>haurien</a:t>
            </a:r>
            <a:r>
              <a:rPr sz="1754" spc="6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d’actualitzar-</a:t>
            </a:r>
            <a:r>
              <a:rPr sz="1754" dirty="0">
                <a:latin typeface="Arial MT"/>
                <a:cs typeface="Arial MT"/>
              </a:rPr>
              <a:t>se</a:t>
            </a:r>
            <a:r>
              <a:rPr sz="1754" spc="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immediatament.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Estratègia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d'actualització:</a:t>
            </a:r>
            <a:endParaRPr sz="1754">
              <a:latin typeface="Arial MT"/>
              <a:cs typeface="Arial MT"/>
            </a:endParaRPr>
          </a:p>
          <a:p>
            <a:pPr marL="1084151" marR="5941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introdueix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seva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actualitzar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automàticament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el </a:t>
            </a:r>
            <a:r>
              <a:rPr sz="1754" dirty="0">
                <a:latin typeface="Arial MT"/>
                <a:cs typeface="Arial MT"/>
              </a:rPr>
              <a:t>hashing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detectes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antic.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Aquest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procés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transparent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reforça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Hashing</a:t>
            </a:r>
            <a:r>
              <a:rPr spc="-35" dirty="0"/>
              <a:t> </a:t>
            </a:r>
            <a:r>
              <a:rPr dirty="0"/>
              <a:t>de</a:t>
            </a:r>
            <a:r>
              <a:rPr spc="-18" dirty="0"/>
              <a:t> </a:t>
            </a:r>
            <a:r>
              <a:rPr spc="-12" dirty="0"/>
              <a:t>contrasenyes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817787"/>
            <a:ext cx="9260929" cy="484991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5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Bones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pràctiques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gestió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contrasenyes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Exemple: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Verificar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antic</a:t>
            </a:r>
            <a:endParaRPr sz="1754">
              <a:latin typeface="Arial MT"/>
              <a:cs typeface="Arial MT"/>
            </a:endParaRPr>
          </a:p>
          <a:p>
            <a:pPr marL="796034" marR="924498" indent="-247274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if</a:t>
            </a:r>
            <a:r>
              <a:rPr sz="1754" spc="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(hash('md5',</a:t>
            </a:r>
            <a:r>
              <a:rPr sz="1754" spc="1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$contrasenya_input)</a:t>
            </a:r>
            <a:r>
              <a:rPr sz="1754" spc="1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===</a:t>
            </a:r>
            <a:r>
              <a:rPr sz="1754" spc="1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$hashed_password_emmagatzemat)</a:t>
            </a:r>
            <a:r>
              <a:rPr sz="1754" spc="12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"Contrasenya </a:t>
            </a:r>
            <a:r>
              <a:rPr sz="1754" spc="-23" dirty="0">
                <a:latin typeface="Arial MT"/>
                <a:cs typeface="Arial MT"/>
              </a:rPr>
              <a:t>correcta.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Actualitzant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12" dirty="0">
                <a:latin typeface="Arial MT"/>
                <a:cs typeface="Arial MT"/>
              </a:rPr>
              <a:t> hash.";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</a:pPr>
            <a:endParaRPr sz="1754">
              <a:latin typeface="Arial MT"/>
              <a:cs typeface="Arial MT"/>
            </a:endParaRPr>
          </a:p>
          <a:p>
            <a:pPr marL="549501"/>
            <a:r>
              <a:rPr sz="1754" dirty="0">
                <a:latin typeface="Arial MT"/>
                <a:cs typeface="Arial MT"/>
              </a:rPr>
              <a:t>//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Actualitzar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</a:t>
            </a:r>
            <a:endParaRPr sz="1754">
              <a:latin typeface="Arial MT"/>
              <a:cs typeface="Arial MT"/>
            </a:endParaRPr>
          </a:p>
          <a:p>
            <a:pPr marL="796034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$nou_hash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password_hash($contrasenya_input,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PASSWORD_DEFAULT);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Guardar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nou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</a:t>
            </a:r>
            <a:endParaRPr sz="1754">
              <a:latin typeface="Arial MT"/>
              <a:cs typeface="Arial MT"/>
            </a:endParaRPr>
          </a:p>
          <a:p>
            <a:pPr marL="79603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$stmt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$conn-&gt;prepare("UPDATE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?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WHERE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nom_usuari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=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?");</a:t>
            </a:r>
            <a:endParaRPr sz="1754">
              <a:latin typeface="Arial MT"/>
              <a:cs typeface="Arial MT"/>
            </a:endParaRPr>
          </a:p>
          <a:p>
            <a:pPr marL="796034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$stmt-</a:t>
            </a:r>
            <a:r>
              <a:rPr sz="1754" spc="-12" dirty="0">
                <a:latin typeface="Arial MT"/>
                <a:cs typeface="Arial MT"/>
              </a:rPr>
              <a:t>&gt;bind_param("ss", $nou_hash, $nom_usuari);</a:t>
            </a:r>
            <a:endParaRPr sz="1754">
              <a:latin typeface="Arial MT"/>
              <a:cs typeface="Arial MT"/>
            </a:endParaRPr>
          </a:p>
          <a:p>
            <a:pPr marL="796034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$stmt-</a:t>
            </a:r>
            <a:r>
              <a:rPr sz="1754" spc="-12" dirty="0">
                <a:latin typeface="Arial MT"/>
                <a:cs typeface="Arial MT"/>
              </a:rPr>
              <a:t>&gt;execute();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2413" y="3522101"/>
            <a:ext cx="5986076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Proves</a:t>
            </a:r>
            <a:r>
              <a:rPr spc="-12" dirty="0"/>
              <a:t> </a:t>
            </a:r>
            <a:r>
              <a:rPr dirty="0"/>
              <a:t>i</a:t>
            </a:r>
            <a:r>
              <a:rPr spc="-18" dirty="0"/>
              <a:t> </a:t>
            </a:r>
            <a:r>
              <a:rPr dirty="0"/>
              <a:t>depuració</a:t>
            </a:r>
            <a:r>
              <a:rPr spc="-12" dirty="0"/>
              <a:t> </a:t>
            </a:r>
            <a:r>
              <a:rPr spc="-29" dirty="0"/>
              <a:t>PHP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900"/>
            <a:ext cx="9148798" cy="345222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dirty="0">
                <a:latin typeface="Arial"/>
                <a:cs typeface="Arial"/>
              </a:rPr>
              <a:t>Context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i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importància</a:t>
            </a:r>
            <a:endParaRPr sz="1754">
              <a:latin typeface="Arial"/>
              <a:cs typeface="Arial"/>
            </a:endParaRPr>
          </a:p>
          <a:p>
            <a:pPr marL="14851" marR="5941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desenvolupament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programari,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funcionar,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sinó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ser </a:t>
            </a:r>
            <a:r>
              <a:rPr sz="1754" dirty="0">
                <a:latin typeface="Arial MT"/>
                <a:cs typeface="Arial MT"/>
              </a:rPr>
              <a:t>fiable,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segur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eficient.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Errors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vulnerabilitats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impacte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significatiu,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ara:</a:t>
            </a:r>
            <a:endParaRPr sz="1754">
              <a:latin typeface="Arial MT"/>
              <a:cs typeface="Arial MT"/>
            </a:endParaRPr>
          </a:p>
          <a:p>
            <a:pPr marL="548758" indent="-340839">
              <a:spcBef>
                <a:spcPts val="1719"/>
              </a:spcBef>
              <a:buChar char="-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Pèrdua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</a:t>
            </a:r>
            <a:endParaRPr sz="1754">
              <a:latin typeface="Arial MT"/>
              <a:cs typeface="Arial MT"/>
            </a:endParaRPr>
          </a:p>
          <a:p>
            <a:pPr marL="548758" indent="-340839">
              <a:spcBef>
                <a:spcPts val="316"/>
              </a:spcBef>
              <a:buChar char="-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Experiència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deficient</a:t>
            </a:r>
            <a:endParaRPr sz="1754">
              <a:latin typeface="Arial MT"/>
              <a:cs typeface="Arial MT"/>
            </a:endParaRPr>
          </a:p>
          <a:p>
            <a:pPr marL="548758" indent="-340839">
              <a:spcBef>
                <a:spcPts val="316"/>
              </a:spcBef>
              <a:buChar char="-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Riscos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seguretat.</a:t>
            </a:r>
            <a:endParaRPr sz="1754">
              <a:latin typeface="Arial MT"/>
              <a:cs typeface="Arial MT"/>
            </a:endParaRPr>
          </a:p>
          <a:p>
            <a:pPr marL="14851" marR="176731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aquí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depuració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esdevenen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pilars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essencials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garantir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qualitat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del </a:t>
            </a:r>
            <a:r>
              <a:rPr sz="1754" spc="-12" dirty="0">
                <a:latin typeface="Arial MT"/>
                <a:cs typeface="Arial MT"/>
              </a:rPr>
              <a:t>programari.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899"/>
            <a:ext cx="9213404" cy="355609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dirty="0">
                <a:latin typeface="Arial"/>
                <a:cs typeface="Arial"/>
              </a:rPr>
              <a:t>Objectius</a:t>
            </a:r>
            <a:r>
              <a:rPr sz="1754" b="1" spc="-29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la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sessió</a:t>
            </a:r>
            <a:endParaRPr sz="1754">
              <a:latin typeface="Arial"/>
              <a:cs typeface="Arial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Comprendre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proves:</a:t>
            </a:r>
            <a:endParaRPr sz="1754">
              <a:latin typeface="Arial MT"/>
              <a:cs typeface="Arial MT"/>
            </a:endParaRPr>
          </a:p>
          <a:p>
            <a:pPr marL="1084151" marR="112128" lvl="1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Conèixer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diferents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tècniques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assegurar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correctament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situacions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possibles.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Explorar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depuració: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spc="-23" dirty="0">
                <a:latin typeface="Arial MT"/>
                <a:cs typeface="Arial MT"/>
              </a:rPr>
              <a:t>Familiaritzar-</a:t>
            </a:r>
            <a:r>
              <a:rPr sz="1754" dirty="0">
                <a:latin typeface="Arial MT"/>
                <a:cs typeface="Arial MT"/>
              </a:rPr>
              <a:t>se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populars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PHPUnit,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Xdebug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altres.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Aprendre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millors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pràctiques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proves:</a:t>
            </a:r>
            <a:endParaRPr sz="1754">
              <a:latin typeface="Arial MT"/>
              <a:cs typeface="Arial MT"/>
            </a:endParaRPr>
          </a:p>
          <a:p>
            <a:pPr marL="1084151" marR="5941" lvl="1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Aplicar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enfocament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estructurat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sistemàtic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maximitzar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l'eficiència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l'eficàcia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7694049" cy="201939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dirty="0">
                <a:latin typeface="Arial"/>
                <a:cs typeface="Arial"/>
              </a:rPr>
              <a:t>Objectius</a:t>
            </a:r>
            <a:r>
              <a:rPr sz="1754" b="1" spc="-29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la</a:t>
            </a:r>
            <a:r>
              <a:rPr sz="1754" b="1" spc="-23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sessió</a:t>
            </a:r>
            <a:endParaRPr sz="1754">
              <a:latin typeface="Arial"/>
              <a:cs typeface="Arial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Desenvolupar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habilitats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depurar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errors: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Identificar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corregir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problemes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utilitzant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tècniques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existents.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Realitzar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exercicis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pràctics: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spc="-12" dirty="0">
                <a:latin typeface="Arial MT"/>
                <a:cs typeface="Arial MT"/>
              </a:rPr>
              <a:t>Veure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reals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unitàries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depuració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pas.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900"/>
            <a:ext cx="8623039" cy="326588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12" dirty="0">
                <a:latin typeface="Arial"/>
                <a:cs typeface="Arial"/>
              </a:rPr>
              <a:t>Conceptes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b="1" spc="-23" dirty="0">
                <a:latin typeface="Arial"/>
                <a:cs typeface="Arial"/>
              </a:rPr>
              <a:t>clau</a:t>
            </a:r>
            <a:endParaRPr sz="1754">
              <a:latin typeface="Arial"/>
              <a:cs typeface="Arial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Proves: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Procés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assegura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programa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especificacions.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083408" lvl="1" indent="-401730"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proves: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618058" lvl="2" indent="-489353">
              <a:buFont typeface="MS PGothic"/>
              <a:buChar char="➢"/>
              <a:tabLst>
                <a:tab pos="1618058" algn="l"/>
              </a:tabLst>
            </a:pPr>
            <a:r>
              <a:rPr sz="1754" b="1" spc="-12" dirty="0">
                <a:latin typeface="Arial"/>
                <a:cs typeface="Arial"/>
              </a:rPr>
              <a:t>Unitàries</a:t>
            </a:r>
            <a:r>
              <a:rPr sz="1754" spc="-12" dirty="0">
                <a:latin typeface="Arial MT"/>
                <a:cs typeface="Arial MT"/>
              </a:rPr>
              <a:t>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Validació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mòduls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individuals.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b="1" dirty="0">
                <a:latin typeface="Arial"/>
                <a:cs typeface="Arial"/>
              </a:rPr>
              <a:t>Integració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Verificació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interacció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components.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b="1" dirty="0">
                <a:latin typeface="Arial"/>
                <a:cs typeface="Arial"/>
              </a:rPr>
              <a:t>Seguretat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Identificació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vulnerabilitats.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b="1" dirty="0">
                <a:latin typeface="Arial"/>
                <a:cs typeface="Arial"/>
              </a:rPr>
              <a:t>Rendiment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Mesura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resposta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càrrega.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899"/>
            <a:ext cx="5951917" cy="419114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12" dirty="0">
                <a:latin typeface="Arial"/>
                <a:cs typeface="Arial"/>
              </a:rPr>
              <a:t>Conceptes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b="1" spc="-23" dirty="0">
                <a:latin typeface="Arial"/>
                <a:cs typeface="Arial"/>
              </a:rPr>
              <a:t>clau</a:t>
            </a:r>
            <a:endParaRPr sz="1754">
              <a:latin typeface="Arial"/>
              <a:cs typeface="Arial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Depuració: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spc="-12" dirty="0">
                <a:latin typeface="Arial MT"/>
                <a:cs typeface="Arial MT"/>
              </a:rPr>
              <a:t>Localització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correcció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d'errors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codi.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083408" lvl="1" indent="-401730"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Estratègies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comunes: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Aïllar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problema.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logs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entendre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comportament.</a:t>
            </a:r>
            <a:endParaRPr sz="1754">
              <a:latin typeface="Arial MT"/>
              <a:cs typeface="Arial MT"/>
            </a:endParaRPr>
          </a:p>
          <a:p>
            <a:pPr marL="1618058" lvl="2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Depurar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Xdebug.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MS PGothic"/>
              <a:buChar char="➢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depuració: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automàtiques: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PHPUnit,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Selenium.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OWASP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ZAP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spc="-12" dirty="0">
                <a:latin typeface="Arial MT"/>
                <a:cs typeface="Arial MT"/>
              </a:rPr>
              <a:t>Depuració: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Xdebug.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809139">
              <a:spcBef>
                <a:spcPts val="152"/>
              </a:spcBef>
            </a:pPr>
            <a:r>
              <a:rPr sz="4385" dirty="0"/>
              <a:t>Strings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353055" y="1903927"/>
            <a:ext cx="8921563" cy="113286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2339" b="1" spc="-12" dirty="0">
                <a:latin typeface="Arial"/>
                <a:cs typeface="Arial"/>
              </a:rPr>
              <a:t>Strings</a:t>
            </a:r>
            <a:endParaRPr sz="2339">
              <a:latin typeface="Arial"/>
              <a:cs typeface="Arial"/>
            </a:endParaRPr>
          </a:p>
          <a:p>
            <a:pPr marL="548758" indent="-401730">
              <a:spcBef>
                <a:spcPts val="1427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cometes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dobles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simples.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cometes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dobles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realitzen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accions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sobre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especials.</a:t>
            </a:r>
            <a:endParaRPr sz="175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0501" y="4165879"/>
            <a:ext cx="8427736" cy="60951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5941" indent="-402472">
              <a:lnSpc>
                <a:spcPct val="114999"/>
              </a:lnSpc>
              <a:spcBef>
                <a:spcPts val="117"/>
              </a:spcBef>
              <a:buChar char="○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cometes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simples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accions,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cadena </a:t>
            </a:r>
            <a:r>
              <a:rPr sz="1754" dirty="0">
                <a:latin typeface="Arial MT"/>
                <a:cs typeface="Arial MT"/>
              </a:rPr>
              <a:t>tal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estava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escrita,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variable.</a:t>
            </a:r>
            <a:endParaRPr sz="1754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123" y="3233833"/>
            <a:ext cx="1604009" cy="6237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0123" y="5083119"/>
            <a:ext cx="2127540" cy="7017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6369" y="5322621"/>
            <a:ext cx="1336674" cy="178222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225" y="3522101"/>
            <a:ext cx="9133203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Desenvolupament</a:t>
            </a:r>
            <a:r>
              <a:rPr spc="-29" dirty="0"/>
              <a:t> </a:t>
            </a:r>
            <a:r>
              <a:rPr dirty="0"/>
              <a:t>del</a:t>
            </a:r>
            <a:r>
              <a:rPr spc="-23" dirty="0"/>
              <a:t> </a:t>
            </a:r>
            <a:r>
              <a:rPr dirty="0"/>
              <a:t>tipus</a:t>
            </a:r>
            <a:r>
              <a:rPr spc="-18" dirty="0"/>
              <a:t> </a:t>
            </a:r>
            <a:r>
              <a:rPr dirty="0"/>
              <a:t>de</a:t>
            </a:r>
            <a:r>
              <a:rPr spc="-23" dirty="0"/>
              <a:t> prova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Tipus</a:t>
            </a:r>
            <a:r>
              <a:rPr spc="-88" dirty="0"/>
              <a:t> </a:t>
            </a:r>
            <a:r>
              <a:rPr dirty="0"/>
              <a:t>de</a:t>
            </a:r>
            <a:r>
              <a:rPr spc="-82" dirty="0"/>
              <a:t> </a:t>
            </a:r>
            <a:r>
              <a:rPr spc="-12" dirty="0"/>
              <a:t>prova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900"/>
            <a:ext cx="9291376" cy="3851688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Proves</a:t>
            </a:r>
            <a:r>
              <a:rPr sz="1754" b="1" spc="-99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Unitàries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Definició: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primer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nivell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desenvolupament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programari.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Estan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dissenyades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unitats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manera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individual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aïllada.</a:t>
            </a:r>
            <a:endParaRPr sz="1754">
              <a:latin typeface="Arial MT"/>
              <a:cs typeface="Arial MT"/>
            </a:endParaRPr>
          </a:p>
          <a:p>
            <a:pPr marL="1084151" marR="5941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Aquestes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unitats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funcions,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petites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programa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es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independentment.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Objectiu: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Garantir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unitat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especificacions.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Detectar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errors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fases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inicials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desenvolupament.</a:t>
            </a:r>
            <a:endParaRPr sz="1754">
              <a:latin typeface="Arial MT"/>
              <a:cs typeface="Arial MT"/>
            </a:endParaRPr>
          </a:p>
          <a:p>
            <a:pPr marL="1084151" marR="78712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Millorar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confiança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canvis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ja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qualsevol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disfunció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detectada ràpidament.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Tipus</a:t>
            </a:r>
            <a:r>
              <a:rPr spc="-88" dirty="0"/>
              <a:t> </a:t>
            </a:r>
            <a:r>
              <a:rPr dirty="0"/>
              <a:t>de</a:t>
            </a:r>
            <a:r>
              <a:rPr spc="-82" dirty="0"/>
              <a:t> </a:t>
            </a:r>
            <a:r>
              <a:rPr spc="-12" dirty="0"/>
              <a:t>prova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8906711" cy="378295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Proves</a:t>
            </a:r>
            <a:r>
              <a:rPr sz="1754" b="1" spc="-99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Unitàries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provar:</a:t>
            </a:r>
            <a:endParaRPr sz="1754">
              <a:latin typeface="Arial MT"/>
              <a:cs typeface="Arial MT"/>
            </a:endParaRPr>
          </a:p>
          <a:p>
            <a:pPr marL="1330684" marR="5523971" indent="-247274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function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suma($a,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$b)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 </a:t>
            </a:r>
            <a:r>
              <a:rPr sz="1754" dirty="0">
                <a:latin typeface="Arial MT"/>
                <a:cs typeface="Arial MT"/>
              </a:rPr>
              <a:t>return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+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$b;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Prova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unitària: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public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function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testSuma()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330684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$this-</a:t>
            </a:r>
            <a:r>
              <a:rPr sz="1754" spc="-12" dirty="0">
                <a:latin typeface="Arial MT"/>
                <a:cs typeface="Arial MT"/>
              </a:rPr>
              <a:t>&gt;assertEquals(5,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suma(2,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3));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Comprova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suma(2,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5</a:t>
            </a:r>
            <a:endParaRPr sz="1754">
              <a:latin typeface="Arial MT"/>
              <a:cs typeface="Arial MT"/>
            </a:endParaRPr>
          </a:p>
          <a:p>
            <a:pPr marL="1330684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$this-</a:t>
            </a:r>
            <a:r>
              <a:rPr sz="1754" spc="-12" dirty="0">
                <a:latin typeface="Arial MT"/>
                <a:cs typeface="Arial MT"/>
              </a:rPr>
              <a:t>&gt;assertEquals(0,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suma(0,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0));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Comprova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suma(0,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0)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0</a:t>
            </a:r>
            <a:endParaRPr sz="1754">
              <a:latin typeface="Arial MT"/>
              <a:cs typeface="Arial MT"/>
            </a:endParaRPr>
          </a:p>
          <a:p>
            <a:pPr marL="1330684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$this-&gt;assertEquals(-</a:t>
            </a:r>
            <a:r>
              <a:rPr sz="1754" dirty="0">
                <a:latin typeface="Arial MT"/>
                <a:cs typeface="Arial MT"/>
              </a:rPr>
              <a:t>1,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suma(-</a:t>
            </a:r>
            <a:r>
              <a:rPr sz="1754" dirty="0">
                <a:latin typeface="Arial MT"/>
                <a:cs typeface="Arial MT"/>
              </a:rPr>
              <a:t>3, 2)); // </a:t>
            </a:r>
            <a:r>
              <a:rPr sz="1754" spc="-12" dirty="0">
                <a:latin typeface="Arial MT"/>
                <a:cs typeface="Arial MT"/>
              </a:rPr>
              <a:t>Comprova</a:t>
            </a:r>
            <a:r>
              <a:rPr sz="1754" dirty="0">
                <a:latin typeface="Arial MT"/>
                <a:cs typeface="Arial MT"/>
              </a:rPr>
              <a:t> que </a:t>
            </a:r>
            <a:r>
              <a:rPr sz="1754" spc="-23" dirty="0">
                <a:latin typeface="Arial MT"/>
                <a:cs typeface="Arial MT"/>
              </a:rPr>
              <a:t>suma(-</a:t>
            </a:r>
            <a:r>
              <a:rPr sz="1754" dirty="0">
                <a:latin typeface="Arial MT"/>
                <a:cs typeface="Arial MT"/>
              </a:rPr>
              <a:t>3, 2) retorna </a:t>
            </a:r>
            <a:r>
              <a:rPr sz="1754" spc="-12" dirty="0">
                <a:latin typeface="Arial MT"/>
                <a:cs typeface="Arial MT"/>
              </a:rPr>
              <a:t>-</a:t>
            </a:r>
            <a:r>
              <a:rPr sz="1754" spc="-58" dirty="0">
                <a:latin typeface="Arial MT"/>
                <a:cs typeface="Arial MT"/>
              </a:rPr>
              <a:t>1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033782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Tipus</a:t>
            </a:r>
            <a:r>
              <a:rPr spc="-88" dirty="0"/>
              <a:t> </a:t>
            </a:r>
            <a:r>
              <a:rPr dirty="0"/>
              <a:t>de</a:t>
            </a:r>
            <a:r>
              <a:rPr spc="-82" dirty="0"/>
              <a:t> </a:t>
            </a:r>
            <a:r>
              <a:rPr spc="-12" dirty="0"/>
              <a:t>prova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900"/>
            <a:ext cx="2245613" cy="77289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Proves</a:t>
            </a:r>
            <a:r>
              <a:rPr sz="1754" b="1" spc="-99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Unitàries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Resultat</a:t>
            </a:r>
            <a:r>
              <a:rPr sz="1754" spc="-11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esperat:</a:t>
            </a:r>
            <a:endParaRPr sz="175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236" y="2936384"/>
            <a:ext cx="8827346" cy="1670258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Tipus</a:t>
            </a:r>
            <a:r>
              <a:rPr spc="-88" dirty="0"/>
              <a:t> </a:t>
            </a:r>
            <a:r>
              <a:rPr dirty="0"/>
              <a:t>de</a:t>
            </a:r>
            <a:r>
              <a:rPr spc="-82" dirty="0"/>
              <a:t> </a:t>
            </a:r>
            <a:r>
              <a:rPr spc="-12" dirty="0"/>
              <a:t>prova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380" y="2638425"/>
            <a:ext cx="8879235" cy="355609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2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Proves</a:t>
            </a:r>
            <a:r>
              <a:rPr sz="1754" b="1" spc="-99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d’integració</a:t>
            </a:r>
            <a:endParaRPr sz="1754" dirty="0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Definició:</a:t>
            </a:r>
            <a:endParaRPr sz="1754" dirty="0">
              <a:latin typeface="Arial MT"/>
              <a:cs typeface="Arial MT"/>
            </a:endParaRPr>
          </a:p>
          <a:p>
            <a:pPr marL="1084151" marR="5941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spc="-23" dirty="0">
                <a:latin typeface="Arial MT"/>
                <a:cs typeface="Arial MT"/>
              </a:rPr>
              <a:t>Validen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diferents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components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mòduls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treballen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correctament junts.</a:t>
            </a:r>
            <a:endParaRPr sz="1754" dirty="0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 dirty="0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Objectiu:</a:t>
            </a:r>
            <a:endParaRPr sz="1754" dirty="0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Assegurar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interaccions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components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generin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errors.</a:t>
            </a:r>
            <a:endParaRPr sz="1754" dirty="0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 dirty="0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aplicació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(PHP):</a:t>
            </a:r>
            <a:endParaRPr sz="1754" dirty="0">
              <a:latin typeface="Arial MT"/>
              <a:cs typeface="Arial MT"/>
            </a:endParaRPr>
          </a:p>
          <a:p>
            <a:pPr marL="1084151" marR="65346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Provar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d’inici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interactua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correctament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resultat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esperat.</a:t>
            </a:r>
            <a:endParaRPr sz="1754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Tipus</a:t>
            </a:r>
            <a:r>
              <a:rPr spc="-88" dirty="0"/>
              <a:t> </a:t>
            </a:r>
            <a:r>
              <a:rPr dirty="0"/>
              <a:t>de</a:t>
            </a:r>
            <a:r>
              <a:rPr spc="-82" dirty="0"/>
              <a:t> </a:t>
            </a:r>
            <a:r>
              <a:rPr spc="-12" dirty="0"/>
              <a:t>prova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900"/>
            <a:ext cx="9231225" cy="386861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3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Proves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seguretat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Definició:</a:t>
            </a:r>
            <a:endParaRPr sz="1754">
              <a:latin typeface="Arial MT"/>
              <a:cs typeface="Arial MT"/>
            </a:endParaRPr>
          </a:p>
          <a:p>
            <a:pPr marL="1084151" marR="288116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dissenyades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detectar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vulnerabilitats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podrien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explotades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atacants.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Objectiu:</a:t>
            </a:r>
            <a:endParaRPr sz="1754">
              <a:latin typeface="Arial MT"/>
              <a:cs typeface="Arial MT"/>
            </a:endParaRPr>
          </a:p>
          <a:p>
            <a:pPr marL="1084151" marR="29703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Assegurar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està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protegit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SQL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Injection,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Cross-Site </a:t>
            </a:r>
            <a:r>
              <a:rPr sz="1754" spc="-12" dirty="0">
                <a:latin typeface="Arial MT"/>
                <a:cs typeface="Arial MT"/>
              </a:rPr>
              <a:t>Scripting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(XSS)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robatori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sessions.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SQL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Injection:</a:t>
            </a:r>
            <a:endParaRPr sz="1754">
              <a:latin typeface="Arial MT"/>
              <a:cs typeface="Arial MT"/>
            </a:endParaRPr>
          </a:p>
          <a:p>
            <a:pPr marL="1084151" marR="5941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Prova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automàtica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comprovar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consulta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preparada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protegeix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SQL </a:t>
            </a:r>
            <a:r>
              <a:rPr sz="1754" spc="-12" dirty="0">
                <a:latin typeface="Arial MT"/>
                <a:cs typeface="Arial MT"/>
              </a:rPr>
              <a:t>Injection.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Tipus</a:t>
            </a:r>
            <a:r>
              <a:rPr spc="-88" dirty="0"/>
              <a:t> </a:t>
            </a:r>
            <a:r>
              <a:rPr dirty="0"/>
              <a:t>de</a:t>
            </a:r>
            <a:r>
              <a:rPr spc="-82" dirty="0"/>
              <a:t> </a:t>
            </a:r>
            <a:r>
              <a:rPr spc="-12" dirty="0"/>
              <a:t>prova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900"/>
            <a:ext cx="8952751" cy="3578408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4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Proves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rendiment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Definició:</a:t>
            </a:r>
            <a:endParaRPr sz="1754">
              <a:latin typeface="Arial MT"/>
              <a:cs typeface="Arial MT"/>
            </a:endParaRPr>
          </a:p>
          <a:p>
            <a:pPr marL="1084151" marR="5941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spc="-12" dirty="0">
                <a:latin typeface="Arial MT"/>
                <a:cs typeface="Arial MT"/>
              </a:rPr>
              <a:t>Avaluen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càrrega,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gran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nombre </a:t>
            </a:r>
            <a:r>
              <a:rPr sz="1754" dirty="0">
                <a:latin typeface="Arial MT"/>
                <a:cs typeface="Arial MT"/>
              </a:rPr>
              <a:t>d'usuaris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simultanis.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Objectiu: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Mesurar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temps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resposta,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càrrega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màxima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suportada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l'ús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recursos.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eina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Apache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JMeter: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Simular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100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mateix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temps.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Mesurar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temps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resposta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peticions.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Tipus</a:t>
            </a:r>
            <a:r>
              <a:rPr spc="-88" dirty="0"/>
              <a:t> </a:t>
            </a:r>
            <a:r>
              <a:rPr dirty="0"/>
              <a:t>de</a:t>
            </a:r>
            <a:r>
              <a:rPr spc="-82" dirty="0"/>
              <a:t> </a:t>
            </a:r>
            <a:r>
              <a:rPr spc="-12" dirty="0"/>
              <a:t>prova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9193354" cy="450776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5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Proves</a:t>
            </a:r>
            <a:r>
              <a:rPr sz="1754" b="1" spc="-99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d’acceptació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Definició:</a:t>
            </a:r>
            <a:endParaRPr sz="1754">
              <a:latin typeface="Arial MT"/>
              <a:cs typeface="Arial MT"/>
            </a:endParaRPr>
          </a:p>
          <a:p>
            <a:pPr marL="1084151" marR="5941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spc="-12" dirty="0">
                <a:latin typeface="Arial MT"/>
                <a:cs typeface="Arial MT"/>
              </a:rPr>
              <a:t>Comproven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compleix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requisits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punt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vista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final.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Objectiu: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spc="-12" dirty="0">
                <a:latin typeface="Arial MT"/>
                <a:cs typeface="Arial MT"/>
              </a:rPr>
              <a:t>Validar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compleix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expectatives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usuari.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d'escenari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pràctic:</a:t>
            </a:r>
            <a:endParaRPr sz="1754">
              <a:latin typeface="Arial MT"/>
              <a:cs typeface="Arial MT"/>
            </a:endParaRPr>
          </a:p>
          <a:p>
            <a:pPr marL="1084151" marR="464848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spc="-12" dirty="0">
                <a:latin typeface="Arial MT"/>
                <a:cs typeface="Arial MT"/>
              </a:rPr>
              <a:t>Verificar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completar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correctament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botiga online:</a:t>
            </a:r>
            <a:endParaRPr sz="1754">
              <a:latin typeface="Arial MT"/>
              <a:cs typeface="Arial MT"/>
            </a:endParaRPr>
          </a:p>
          <a:p>
            <a:pPr marL="1618058" lvl="3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Inicia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sessió.</a:t>
            </a:r>
            <a:endParaRPr sz="1754">
              <a:latin typeface="Arial MT"/>
              <a:cs typeface="Arial MT"/>
            </a:endParaRPr>
          </a:p>
          <a:p>
            <a:pPr marL="1618058" lvl="3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spc="-12" dirty="0">
                <a:latin typeface="Arial MT"/>
                <a:cs typeface="Arial MT"/>
              </a:rPr>
              <a:t>Selecciona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productes.</a:t>
            </a:r>
            <a:endParaRPr sz="1754">
              <a:latin typeface="Arial MT"/>
              <a:cs typeface="Arial MT"/>
            </a:endParaRPr>
          </a:p>
          <a:p>
            <a:pPr marL="1618058" lvl="3" indent="-489353">
              <a:spcBef>
                <a:spcPts val="316"/>
              </a:spcBef>
              <a:buFont typeface="MS PGothic"/>
              <a:buChar char="➢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Finalitza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compra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èxit.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Tipus</a:t>
            </a:r>
            <a:r>
              <a:rPr spc="-88" dirty="0"/>
              <a:t> </a:t>
            </a:r>
            <a:r>
              <a:rPr dirty="0"/>
              <a:t>de</a:t>
            </a:r>
            <a:r>
              <a:rPr spc="-82" dirty="0"/>
              <a:t> </a:t>
            </a:r>
            <a:r>
              <a:rPr spc="-12" dirty="0"/>
              <a:t>prova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639564"/>
            <a:ext cx="8913394" cy="499572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259899" indent="-245048">
              <a:spcBef>
                <a:spcPts val="117"/>
              </a:spcBef>
              <a:buAutoNum type="arabicPeriod" startAt="6"/>
              <a:tabLst>
                <a:tab pos="259899" algn="l"/>
              </a:tabLst>
            </a:pPr>
            <a:r>
              <a:rPr sz="1754" b="1" dirty="0">
                <a:latin typeface="Arial"/>
                <a:cs typeface="Arial"/>
              </a:rPr>
              <a:t>Proves</a:t>
            </a:r>
            <a:r>
              <a:rPr sz="1754" b="1" spc="-58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regressió</a:t>
            </a:r>
            <a:endParaRPr sz="1754">
              <a:latin typeface="Arial"/>
              <a:cs typeface="Arial"/>
            </a:endParaRPr>
          </a:p>
          <a:p>
            <a:pPr marL="548758" lvl="1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Definició:</a:t>
            </a:r>
            <a:endParaRPr sz="1754">
              <a:latin typeface="Arial MT"/>
              <a:cs typeface="Arial MT"/>
            </a:endParaRPr>
          </a:p>
          <a:p>
            <a:pPr marL="1084151" marR="813856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spc="-12" dirty="0">
                <a:latin typeface="Arial MT"/>
                <a:cs typeface="Arial MT"/>
              </a:rPr>
              <a:t>Asseguren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funcionalitats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ja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existents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continuen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funcionant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després d'actualitzacions</a:t>
            </a:r>
            <a:r>
              <a:rPr sz="1754" spc="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canvis.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Objectiu:</a:t>
            </a:r>
            <a:endParaRPr sz="1754">
              <a:latin typeface="Arial MT"/>
              <a:cs typeface="Arial MT"/>
            </a:endParaRPr>
          </a:p>
          <a:p>
            <a:pPr marL="1083408" lvl="2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Evitar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noves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funcionalitats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introdueixin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errors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funcionalitats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antigues.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lvl="1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PHPUnit:</a:t>
            </a:r>
            <a:endParaRPr sz="1754">
              <a:latin typeface="Arial MT"/>
              <a:cs typeface="Arial MT"/>
            </a:endParaRPr>
          </a:p>
          <a:p>
            <a:pPr marL="1084151" marR="5941" lvl="2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unitàries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d’integració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automàticament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després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d'una </a:t>
            </a:r>
            <a:r>
              <a:rPr sz="1754" spc="-12" dirty="0">
                <a:latin typeface="Arial MT"/>
                <a:cs typeface="Arial MT"/>
              </a:rPr>
              <a:t>actualització.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public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function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testSuite()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330684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$this-</a:t>
            </a:r>
            <a:r>
              <a:rPr sz="1754" spc="-12" dirty="0">
                <a:latin typeface="Arial MT"/>
                <a:cs typeface="Arial MT"/>
              </a:rPr>
              <a:t>&gt;testSuma();</a:t>
            </a:r>
            <a:endParaRPr sz="1754">
              <a:latin typeface="Arial MT"/>
              <a:cs typeface="Arial MT"/>
            </a:endParaRPr>
          </a:p>
          <a:p>
            <a:pPr marL="1330684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$this-</a:t>
            </a:r>
            <a:r>
              <a:rPr sz="1754" spc="-12" dirty="0">
                <a:latin typeface="Arial MT"/>
                <a:cs typeface="Arial MT"/>
              </a:rPr>
              <a:t>&gt;testLoginIntegracio();</a:t>
            </a:r>
            <a:endParaRPr sz="1754">
              <a:latin typeface="Arial MT"/>
              <a:cs typeface="Arial MT"/>
            </a:endParaRPr>
          </a:p>
          <a:p>
            <a:pPr marL="1330684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$this-</a:t>
            </a:r>
            <a:r>
              <a:rPr sz="1754" spc="-12" dirty="0">
                <a:latin typeface="Arial MT"/>
                <a:cs typeface="Arial MT"/>
              </a:rPr>
              <a:t>&gt;testSeguretatSQL();}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5679" y="3522101"/>
            <a:ext cx="6861598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Eines</a:t>
            </a:r>
            <a:r>
              <a:rPr spc="-6" dirty="0"/>
              <a:t> </a:t>
            </a:r>
            <a:r>
              <a:rPr dirty="0"/>
              <a:t>per</a:t>
            </a:r>
            <a:r>
              <a:rPr spc="6" dirty="0"/>
              <a:t> </a:t>
            </a:r>
            <a:r>
              <a:rPr dirty="0"/>
              <a:t>a realitzar</a:t>
            </a:r>
            <a:r>
              <a:rPr spc="6" dirty="0"/>
              <a:t> </a:t>
            </a:r>
            <a:r>
              <a:rPr spc="-12" dirty="0"/>
              <a:t>proves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809139">
              <a:spcBef>
                <a:spcPts val="152"/>
              </a:spcBef>
            </a:pPr>
            <a:r>
              <a:rPr sz="4385" dirty="0"/>
              <a:t>Strings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1" y="1906899"/>
            <a:ext cx="8640860" cy="456380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té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conjunt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integrades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modificar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strings.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 marR="599996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strtoupper()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strtolower()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string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majúscules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i </a:t>
            </a:r>
            <a:r>
              <a:rPr sz="1754" dirty="0">
                <a:latin typeface="Arial MT"/>
                <a:cs typeface="Arial MT"/>
              </a:rPr>
              <a:t>minúscules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respectivament: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9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51231">
              <a:spcBef>
                <a:spcPts val="6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64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47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sz="1345" spc="-18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51231"/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40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strtoupper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r>
              <a:rPr sz="1345" spc="-10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3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strtolower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  <a:p>
            <a:pPr>
              <a:spcBef>
                <a:spcPts val="70"/>
              </a:spcBef>
            </a:pPr>
            <a:endParaRPr sz="1345">
              <a:latin typeface="Courier New"/>
              <a:cs typeface="Courier New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strrev()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inverteix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cadena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105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51231" marR="5671742"/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64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47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sz="1345" spc="-18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0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strrev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  <a:p>
            <a:pPr>
              <a:spcBef>
                <a:spcPts val="76"/>
              </a:spcBef>
            </a:pPr>
            <a:endParaRPr sz="1345">
              <a:latin typeface="Courier New"/>
              <a:cs typeface="Courier New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str_replace()substitueix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alguns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cadena.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31"/>
              </a:spcBef>
            </a:pPr>
            <a:endParaRPr sz="1754">
              <a:latin typeface="Arial MT"/>
              <a:cs typeface="Arial MT"/>
            </a:endParaRPr>
          </a:p>
          <a:p>
            <a:pPr marL="951231">
              <a:spcBef>
                <a:spcPts val="6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64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47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sz="1345" spc="-18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51231">
              <a:spcBef>
                <a:spcPts val="239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3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str_replace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"World"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8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"Dolly"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76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Eines</a:t>
            </a:r>
            <a:r>
              <a:rPr spc="6" dirty="0"/>
              <a:t> </a:t>
            </a:r>
            <a:r>
              <a:rPr dirty="0"/>
              <a:t>per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 </a:t>
            </a:r>
            <a:r>
              <a:rPr dirty="0"/>
              <a:t>proves</a:t>
            </a:r>
            <a:r>
              <a:rPr spc="6" dirty="0"/>
              <a:t> </a:t>
            </a:r>
            <a:r>
              <a:rPr dirty="0"/>
              <a:t>unitàries</a:t>
            </a:r>
            <a:r>
              <a:rPr spc="6" dirty="0"/>
              <a:t> </a:t>
            </a:r>
            <a:r>
              <a:rPr dirty="0"/>
              <a:t>en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899"/>
            <a:ext cx="9093844" cy="298658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12" dirty="0">
                <a:latin typeface="Arial"/>
                <a:cs typeface="Arial"/>
              </a:rPr>
              <a:t>PHPUnit</a:t>
            </a:r>
            <a:endParaRPr sz="1754">
              <a:latin typeface="Arial"/>
              <a:cs typeface="Arial"/>
            </a:endParaRPr>
          </a:p>
          <a:p>
            <a:pPr marL="14851" marR="5941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PHPUnit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framework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unitàries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PHP.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àmpliament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seva </a:t>
            </a:r>
            <a:r>
              <a:rPr sz="1754" dirty="0">
                <a:latin typeface="Arial MT"/>
                <a:cs typeface="Arial MT"/>
              </a:rPr>
              <a:t>facilitat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d'ús,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integració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funcionalitats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avançades.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spc="-12" dirty="0">
                <a:latin typeface="Arial MT"/>
                <a:cs typeface="Arial MT"/>
              </a:rPr>
              <a:t>Característiques</a:t>
            </a:r>
            <a:r>
              <a:rPr sz="1754" spc="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1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PHPUnit: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definir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manera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estructurada.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Ofereix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mecanismes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verificar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resultats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esperats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(assertions).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Genera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informes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detallats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sobre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l'estat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proves.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automàticament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conjunts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(suites).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Eines</a:t>
            </a:r>
            <a:r>
              <a:rPr spc="6" dirty="0"/>
              <a:t> </a:t>
            </a:r>
            <a:r>
              <a:rPr dirty="0"/>
              <a:t>per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 </a:t>
            </a:r>
            <a:r>
              <a:rPr dirty="0"/>
              <a:t>proves</a:t>
            </a:r>
            <a:r>
              <a:rPr spc="6" dirty="0"/>
              <a:t> </a:t>
            </a:r>
            <a:r>
              <a:rPr dirty="0"/>
              <a:t>unitàries</a:t>
            </a:r>
            <a:r>
              <a:rPr spc="6" dirty="0"/>
              <a:t> </a:t>
            </a:r>
            <a:r>
              <a:rPr dirty="0"/>
              <a:t>en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728677"/>
            <a:ext cx="8438875" cy="483708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12" dirty="0">
                <a:latin typeface="Arial"/>
                <a:cs typeface="Arial"/>
              </a:rPr>
              <a:t>PHPUnit</a:t>
            </a:r>
            <a:endParaRPr sz="1754">
              <a:latin typeface="Arial"/>
              <a:cs typeface="Arial"/>
            </a:endParaRPr>
          </a:p>
          <a:p>
            <a:pPr marL="14851">
              <a:spcBef>
                <a:spcPts val="1719"/>
              </a:spcBef>
            </a:pPr>
            <a:r>
              <a:rPr sz="1754" spc="-12" dirty="0">
                <a:latin typeface="Arial MT"/>
                <a:cs typeface="Arial MT"/>
              </a:rPr>
              <a:t>Estructura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bàsica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unitària: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Preparació: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Configurar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context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necessari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prova.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Execució: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Invocar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unitat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vol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provar.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Verificació: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Comparar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resultat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obtingut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resultat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esperat.</a:t>
            </a:r>
            <a:endParaRPr sz="1754">
              <a:latin typeface="Arial MT"/>
              <a:cs typeface="Arial MT"/>
            </a:endParaRPr>
          </a:p>
          <a:p>
            <a:pPr marL="1618800" marR="1309149" indent="-534650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class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CalculatorTest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extends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PHPUnit\Framework\TestCase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 </a:t>
            </a:r>
            <a:r>
              <a:rPr sz="1754" dirty="0">
                <a:latin typeface="Arial MT"/>
                <a:cs typeface="Arial MT"/>
              </a:rPr>
              <a:t>public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function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testSuma()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618800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Preparació</a:t>
            </a:r>
            <a:endParaRPr sz="1754">
              <a:latin typeface="Arial MT"/>
              <a:cs typeface="Arial MT"/>
            </a:endParaRPr>
          </a:p>
          <a:p>
            <a:pPr marL="1618800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$a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2;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$b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3;</a:t>
            </a:r>
            <a:endParaRPr sz="1754">
              <a:latin typeface="Arial MT"/>
              <a:cs typeface="Arial MT"/>
            </a:endParaRPr>
          </a:p>
          <a:p>
            <a:pPr marL="1618800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Execució</a:t>
            </a:r>
            <a:endParaRPr sz="1754">
              <a:latin typeface="Arial MT"/>
              <a:cs typeface="Arial MT"/>
            </a:endParaRPr>
          </a:p>
          <a:p>
            <a:pPr marL="1618800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$resultat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suma($a,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$b);</a:t>
            </a:r>
            <a:endParaRPr sz="1754">
              <a:latin typeface="Arial MT"/>
              <a:cs typeface="Arial MT"/>
            </a:endParaRPr>
          </a:p>
          <a:p>
            <a:pPr marL="1618800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Verificació</a:t>
            </a:r>
            <a:endParaRPr sz="1754">
              <a:latin typeface="Arial MT"/>
              <a:cs typeface="Arial MT"/>
            </a:endParaRPr>
          </a:p>
          <a:p>
            <a:pPr marL="1618800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$this-</a:t>
            </a:r>
            <a:r>
              <a:rPr sz="1754" spc="-12" dirty="0">
                <a:latin typeface="Arial MT"/>
                <a:cs typeface="Arial MT"/>
              </a:rPr>
              <a:t>&gt;assertEquals(5,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$resultat,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suma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2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hauria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5.");</a:t>
            </a:r>
            <a:endParaRPr sz="1754">
              <a:latin typeface="Arial MT"/>
              <a:cs typeface="Arial MT"/>
            </a:endParaRPr>
          </a:p>
          <a:p>
            <a:pPr marL="1618800">
              <a:spcBef>
                <a:spcPts val="316"/>
              </a:spcBef>
            </a:pPr>
            <a:r>
              <a:rPr sz="1754" spc="-29" dirty="0">
                <a:latin typeface="Arial MT"/>
                <a:cs typeface="Arial MT"/>
              </a:rPr>
              <a:t>}}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Eines</a:t>
            </a:r>
            <a:r>
              <a:rPr spc="6" dirty="0"/>
              <a:t> </a:t>
            </a:r>
            <a:r>
              <a:rPr dirty="0"/>
              <a:t>per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 </a:t>
            </a:r>
            <a:r>
              <a:rPr dirty="0"/>
              <a:t>proves</a:t>
            </a:r>
            <a:r>
              <a:rPr spc="6" dirty="0"/>
              <a:t> </a:t>
            </a:r>
            <a:r>
              <a:rPr dirty="0"/>
              <a:t>unitàries</a:t>
            </a:r>
            <a:r>
              <a:rPr spc="6" dirty="0"/>
              <a:t> </a:t>
            </a:r>
            <a:r>
              <a:rPr dirty="0"/>
              <a:t>en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728676"/>
            <a:ext cx="5716513" cy="439472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12" dirty="0">
                <a:latin typeface="Arial"/>
                <a:cs typeface="Arial"/>
              </a:rPr>
              <a:t>PHPUnit</a:t>
            </a:r>
            <a:endParaRPr sz="1754">
              <a:latin typeface="Arial"/>
              <a:cs typeface="Arial"/>
            </a:endParaRPr>
          </a:p>
          <a:p>
            <a:pPr marL="549501" marR="11881" indent="-402472">
              <a:lnSpc>
                <a:spcPct val="181700"/>
              </a:lnSpc>
              <a:buChar char="●"/>
              <a:tabLst>
                <a:tab pos="549501" algn="l"/>
              </a:tabLst>
            </a:pPr>
            <a:r>
              <a:rPr sz="1754" spc="-12" dirty="0">
                <a:latin typeface="Arial MT"/>
                <a:cs typeface="Arial MT"/>
              </a:rPr>
              <a:t>Instal·lació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PHPUnit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(si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encara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està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instal·lat): </a:t>
            </a:r>
            <a:r>
              <a:rPr sz="1754" dirty="0">
                <a:latin typeface="Arial MT"/>
                <a:cs typeface="Arial MT"/>
              </a:rPr>
              <a:t>composer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require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--</a:t>
            </a:r>
            <a:r>
              <a:rPr sz="1754" dirty="0">
                <a:latin typeface="Arial MT"/>
                <a:cs typeface="Arial MT"/>
              </a:rPr>
              <a:t>dev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phpunit/phpunit</a:t>
            </a:r>
            <a:endParaRPr sz="1754">
              <a:latin typeface="Arial MT"/>
              <a:cs typeface="Arial MT"/>
            </a:endParaRPr>
          </a:p>
          <a:p>
            <a:pPr marL="549501" marR="2844039" indent="-402472">
              <a:lnSpc>
                <a:spcPct val="181700"/>
              </a:lnSpc>
              <a:buChar char="●"/>
              <a:tabLst>
                <a:tab pos="549501" algn="l"/>
              </a:tabLst>
            </a:pPr>
            <a:r>
              <a:rPr sz="1754" spc="-12" dirty="0">
                <a:latin typeface="Arial MT"/>
                <a:cs typeface="Arial MT"/>
              </a:rPr>
              <a:t>Estructura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Projecte: projecte/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0"/>
              </a:spcBef>
            </a:pPr>
            <a:r>
              <a:rPr sz="1754" spc="-532" dirty="0">
                <a:latin typeface="Arial MT"/>
                <a:cs typeface="Arial MT"/>
              </a:rPr>
              <a:t>├──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functions.php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principal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funcions)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532" dirty="0">
                <a:latin typeface="Arial MT"/>
                <a:cs typeface="Arial MT"/>
              </a:rPr>
              <a:t>├──</a:t>
            </a:r>
            <a:r>
              <a:rPr sz="175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tests/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spc="-532" dirty="0">
                <a:latin typeface="Arial MT"/>
                <a:cs typeface="Arial MT"/>
              </a:rPr>
              <a:t>└──</a:t>
            </a:r>
            <a:r>
              <a:rPr sz="1754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FunctionsTest.php</a:t>
            </a:r>
            <a:r>
              <a:rPr sz="1754" dirty="0">
                <a:latin typeface="Arial MT"/>
                <a:cs typeface="Arial MT"/>
              </a:rPr>
              <a:t> (Proves </a:t>
            </a:r>
            <a:r>
              <a:rPr sz="1754" spc="-12" dirty="0">
                <a:latin typeface="Arial MT"/>
                <a:cs typeface="Arial MT"/>
              </a:rPr>
              <a:t>unitàries)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532" dirty="0">
                <a:latin typeface="Arial MT"/>
                <a:cs typeface="Arial MT"/>
              </a:rPr>
              <a:t>├──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composer.json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(Fitxer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dependències)</a:t>
            </a:r>
            <a:endParaRPr sz="1754">
              <a:latin typeface="Arial MT"/>
              <a:cs typeface="Arial MT"/>
            </a:endParaRPr>
          </a:p>
          <a:p>
            <a:pPr marL="549501" marR="2734139" indent="-402472">
              <a:lnSpc>
                <a:spcPct val="181700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Proves: vendor\bin\phpunit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tests\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Eines</a:t>
            </a:r>
            <a:r>
              <a:rPr spc="-12" dirty="0"/>
              <a:t> </a:t>
            </a:r>
            <a:r>
              <a:rPr dirty="0"/>
              <a:t>per</a:t>
            </a:r>
            <a:r>
              <a:rPr spc="-6" dirty="0"/>
              <a:t> </a:t>
            </a:r>
            <a:r>
              <a:rPr dirty="0"/>
              <a:t>a</a:t>
            </a:r>
            <a:r>
              <a:rPr spc="-12" dirty="0"/>
              <a:t> </a:t>
            </a:r>
            <a:r>
              <a:rPr dirty="0"/>
              <a:t>proves</a:t>
            </a:r>
            <a:r>
              <a:rPr spc="-6" dirty="0"/>
              <a:t> </a:t>
            </a:r>
            <a:r>
              <a:rPr dirty="0"/>
              <a:t>d’integració</a:t>
            </a:r>
            <a:r>
              <a:rPr spc="-12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900"/>
            <a:ext cx="8771558" cy="334565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12" dirty="0">
                <a:latin typeface="Arial"/>
                <a:cs typeface="Arial"/>
              </a:rPr>
              <a:t>Selenium</a:t>
            </a:r>
            <a:endParaRPr sz="1754">
              <a:latin typeface="Arial"/>
              <a:cs typeface="Arial"/>
            </a:endParaRPr>
          </a:p>
          <a:p>
            <a:pPr marL="14851" marR="5941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Selenium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simular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interaccions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molt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útil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per </a:t>
            </a:r>
            <a:r>
              <a:rPr sz="1754" dirty="0">
                <a:latin typeface="Arial MT"/>
                <a:cs typeface="Arial MT"/>
              </a:rPr>
              <a:t>provar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formularis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d'accés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teu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sistema.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Funcionalitats</a:t>
            </a:r>
            <a:r>
              <a:rPr sz="1754" spc="-11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principals: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Simular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(clics,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entrades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navegació).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Automatitzar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completes,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frontend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backend.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d’ús: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12" dirty="0">
                <a:latin typeface="Arial MT"/>
                <a:cs typeface="Arial MT"/>
              </a:rPr>
              <a:t>Validar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login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(explicat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detall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anteriors).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Eines</a:t>
            </a:r>
            <a:r>
              <a:rPr spc="-6" dirty="0"/>
              <a:t> </a:t>
            </a:r>
            <a:r>
              <a:rPr dirty="0"/>
              <a:t>per a</a:t>
            </a:r>
            <a:r>
              <a:rPr spc="-12" dirty="0"/>
              <a:t> </a:t>
            </a:r>
            <a:r>
              <a:rPr dirty="0"/>
              <a:t>proves de</a:t>
            </a:r>
            <a:r>
              <a:rPr spc="-12" dirty="0"/>
              <a:t> </a:t>
            </a:r>
            <a:r>
              <a:rPr dirty="0"/>
              <a:t>seguretat</a:t>
            </a:r>
            <a:r>
              <a:rPr spc="-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900"/>
            <a:ext cx="9151026" cy="3547374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spc="-23" dirty="0">
                <a:latin typeface="Arial"/>
                <a:cs typeface="Arial"/>
              </a:rPr>
              <a:t>OWASP</a:t>
            </a:r>
            <a:r>
              <a:rPr sz="1754" b="1" spc="-76" dirty="0">
                <a:latin typeface="Arial"/>
                <a:cs typeface="Arial"/>
              </a:rPr>
              <a:t> </a:t>
            </a:r>
            <a:r>
              <a:rPr sz="1754" b="1" spc="-29" dirty="0">
                <a:latin typeface="Arial"/>
                <a:cs typeface="Arial"/>
              </a:rPr>
              <a:t>ZAP</a:t>
            </a:r>
            <a:endParaRPr sz="1754">
              <a:latin typeface="Arial"/>
              <a:cs typeface="Arial"/>
            </a:endParaRPr>
          </a:p>
          <a:p>
            <a:pPr marL="549501" marR="5941" indent="-402472">
              <a:lnSpc>
                <a:spcPct val="114999"/>
              </a:lnSpc>
              <a:spcBef>
                <a:spcPts val="1403"/>
              </a:spcBef>
              <a:buChar char="●"/>
              <a:tabLst>
                <a:tab pos="549501" algn="l"/>
              </a:tabLst>
            </a:pPr>
            <a:r>
              <a:rPr sz="1754" spc="-12" dirty="0">
                <a:latin typeface="Arial MT"/>
                <a:cs typeface="Arial MT"/>
              </a:rPr>
              <a:t>Descripció: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eina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gratuïta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obert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detecta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vulnerabilitats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en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PHP.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Funcionalitats</a:t>
            </a:r>
            <a:r>
              <a:rPr sz="1754" spc="-11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principals:</a:t>
            </a:r>
            <a:endParaRPr sz="1754">
              <a:latin typeface="Arial MT"/>
              <a:cs typeface="Arial MT"/>
            </a:endParaRPr>
          </a:p>
          <a:p>
            <a:pPr marL="1084151" marR="49752" lvl="1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Escanejar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vulnerabilitats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comuns,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SQL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Injection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o </a:t>
            </a:r>
            <a:r>
              <a:rPr sz="1754" spc="-23" dirty="0">
                <a:latin typeface="Arial MT"/>
                <a:cs typeface="Arial MT"/>
              </a:rPr>
              <a:t>XSS.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Simular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atacs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comprovar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robustesa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l'aplicació.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d'ús:</a:t>
            </a:r>
            <a:endParaRPr sz="1754">
              <a:latin typeface="Arial MT"/>
              <a:cs typeface="Arial MT"/>
            </a:endParaRPr>
          </a:p>
          <a:p>
            <a:pPr marL="1084151" marR="471531" lvl="1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Analitzar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lloc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desenvolupat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identificar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consultes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SQL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estan </a:t>
            </a:r>
            <a:r>
              <a:rPr sz="1754" dirty="0">
                <a:latin typeface="Arial MT"/>
                <a:cs typeface="Arial MT"/>
              </a:rPr>
              <a:t>protegides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adequadament.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Eines</a:t>
            </a:r>
            <a:r>
              <a:rPr spc="-6" dirty="0"/>
              <a:t> </a:t>
            </a:r>
            <a:r>
              <a:rPr dirty="0"/>
              <a:t>per a</a:t>
            </a:r>
            <a:r>
              <a:rPr spc="-12" dirty="0"/>
              <a:t> </a:t>
            </a:r>
            <a:r>
              <a:rPr dirty="0"/>
              <a:t>proves de</a:t>
            </a:r>
            <a:r>
              <a:rPr spc="-12" dirty="0"/>
              <a:t> </a:t>
            </a:r>
            <a:r>
              <a:rPr dirty="0"/>
              <a:t>rendiment</a:t>
            </a:r>
            <a:r>
              <a:rPr spc="-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5"/>
            <a:ext cx="10720134" cy="379436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b="1" dirty="0">
                <a:latin typeface="Arial"/>
                <a:cs typeface="Arial"/>
              </a:rPr>
              <a:t>Apache</a:t>
            </a:r>
            <a:r>
              <a:rPr spc="-99" dirty="0"/>
              <a:t> </a:t>
            </a:r>
            <a:r>
              <a:rPr spc="-12" dirty="0"/>
              <a:t>JMeter</a:t>
            </a:r>
          </a:p>
          <a:p>
            <a:pPr marL="549501" marR="5941" indent="-402472">
              <a:lnSpc>
                <a:spcPct val="114999"/>
              </a:lnSpc>
              <a:spcBef>
                <a:spcPts val="1403"/>
              </a:spcBef>
              <a:buChar char="●"/>
              <a:tabLst>
                <a:tab pos="549501" algn="l"/>
              </a:tabLst>
            </a:pPr>
            <a:r>
              <a:rPr spc="-12" dirty="0"/>
              <a:t>Descripció:</a:t>
            </a:r>
            <a:r>
              <a:rPr spc="-53" dirty="0"/>
              <a:t> </a:t>
            </a:r>
            <a:r>
              <a:rPr dirty="0"/>
              <a:t>JMeter</a:t>
            </a:r>
            <a:r>
              <a:rPr spc="-47" dirty="0"/>
              <a:t> </a:t>
            </a:r>
            <a:r>
              <a:rPr dirty="0"/>
              <a:t>simula</a:t>
            </a:r>
            <a:r>
              <a:rPr spc="-53" dirty="0"/>
              <a:t> </a:t>
            </a:r>
            <a:r>
              <a:rPr dirty="0"/>
              <a:t>càrregues</a:t>
            </a:r>
            <a:r>
              <a:rPr spc="-47" dirty="0"/>
              <a:t> </a:t>
            </a:r>
            <a:r>
              <a:rPr dirty="0"/>
              <a:t>massives</a:t>
            </a:r>
            <a:r>
              <a:rPr spc="-53" dirty="0"/>
              <a:t> </a:t>
            </a:r>
            <a:r>
              <a:rPr dirty="0"/>
              <a:t>per</a:t>
            </a:r>
            <a:r>
              <a:rPr spc="-47" dirty="0"/>
              <a:t> </a:t>
            </a:r>
            <a:r>
              <a:rPr dirty="0"/>
              <a:t>comprovar</a:t>
            </a:r>
            <a:r>
              <a:rPr spc="-47" dirty="0"/>
              <a:t> </a:t>
            </a:r>
            <a:r>
              <a:rPr dirty="0"/>
              <a:t>el</a:t>
            </a:r>
            <a:r>
              <a:rPr spc="-53" dirty="0"/>
              <a:t> </a:t>
            </a:r>
            <a:r>
              <a:rPr spc="-12" dirty="0"/>
              <a:t>rendiment</a:t>
            </a:r>
            <a:r>
              <a:rPr spc="-47" dirty="0"/>
              <a:t> </a:t>
            </a:r>
            <a:r>
              <a:rPr dirty="0"/>
              <a:t>i</a:t>
            </a:r>
            <a:r>
              <a:rPr spc="-53" dirty="0"/>
              <a:t> </a:t>
            </a:r>
            <a:r>
              <a:rPr dirty="0"/>
              <a:t>la</a:t>
            </a:r>
            <a:r>
              <a:rPr spc="-47" dirty="0"/>
              <a:t> </a:t>
            </a:r>
            <a:r>
              <a:rPr spc="-12" dirty="0"/>
              <a:t>capacitat </a:t>
            </a:r>
            <a:r>
              <a:rPr dirty="0"/>
              <a:t>de</a:t>
            </a:r>
            <a:r>
              <a:rPr spc="-88" dirty="0"/>
              <a:t> </a:t>
            </a:r>
            <a:r>
              <a:rPr dirty="0"/>
              <a:t>resposta</a:t>
            </a:r>
            <a:r>
              <a:rPr spc="-82" dirty="0"/>
              <a:t> </a:t>
            </a:r>
            <a:r>
              <a:rPr dirty="0"/>
              <a:t>d'aplicacions</a:t>
            </a:r>
            <a:r>
              <a:rPr spc="-88" dirty="0"/>
              <a:t> </a:t>
            </a:r>
            <a:r>
              <a:rPr spc="-23" dirty="0"/>
              <a:t>PHP.</a:t>
            </a:r>
          </a:p>
          <a:p>
            <a:pPr>
              <a:spcBef>
                <a:spcPts val="719"/>
              </a:spcBef>
              <a:buFont typeface="Arial MT"/>
              <a:buChar char="●"/>
            </a:pPr>
            <a:endParaRPr spc="-23" dirty="0"/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dirty="0"/>
              <a:t>Funcionalitats</a:t>
            </a:r>
            <a:r>
              <a:rPr spc="-117" dirty="0"/>
              <a:t> </a:t>
            </a:r>
            <a:r>
              <a:rPr spc="-12" dirty="0"/>
              <a:t>principals:</a:t>
            </a: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Mesurar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temps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resposta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scripts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PHP.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Simular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diversos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simultanis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interactuant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l'aplicació.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dirty="0"/>
              <a:t>Exemple</a:t>
            </a:r>
            <a:r>
              <a:rPr spc="-111" dirty="0"/>
              <a:t> </a:t>
            </a:r>
            <a:r>
              <a:rPr spc="-12" dirty="0"/>
              <a:t>d'ús:</a:t>
            </a:r>
          </a:p>
          <a:p>
            <a:pPr marL="1084151" marR="357918" lvl="1" indent="-402472">
              <a:lnSpc>
                <a:spcPct val="114999"/>
              </a:lnSpc>
              <a:buChar char="○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Provar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endpoint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d'una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100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simultanis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verificar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la </a:t>
            </a:r>
            <a:r>
              <a:rPr sz="1754" dirty="0">
                <a:latin typeface="Arial MT"/>
                <a:cs typeface="Arial MT"/>
              </a:rPr>
              <a:t>resposta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inferior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2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segons.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178" y="3522101"/>
            <a:ext cx="9324050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Procés</a:t>
            </a:r>
            <a:r>
              <a:rPr spc="-6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dirty="0"/>
              <a:t>depuració</a:t>
            </a:r>
            <a:r>
              <a:rPr spc="-12" dirty="0"/>
              <a:t> </a:t>
            </a:r>
            <a:r>
              <a:rPr dirty="0"/>
              <a:t>d’errors</a:t>
            </a:r>
            <a:r>
              <a:rPr spc="-6" dirty="0"/>
              <a:t> </a:t>
            </a:r>
            <a:r>
              <a:rPr dirty="0"/>
              <a:t>en</a:t>
            </a:r>
            <a:r>
              <a:rPr spc="-12" dirty="0"/>
              <a:t> </a:t>
            </a:r>
            <a:r>
              <a:rPr spc="-29" dirty="0"/>
              <a:t>PHP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237360">
              <a:spcBef>
                <a:spcPts val="152"/>
              </a:spcBef>
            </a:pPr>
            <a:r>
              <a:rPr dirty="0"/>
              <a:t>Identificació</a:t>
            </a:r>
            <a:r>
              <a:rPr spc="-53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2" dirty="0"/>
              <a:t>l'error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728676"/>
            <a:ext cx="9287663" cy="484042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spc="-12" dirty="0">
                <a:latin typeface="Arial MT"/>
                <a:cs typeface="Arial MT"/>
              </a:rPr>
              <a:t>Objectiu: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Determinar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presència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error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sistema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Localitzar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situació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comporta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s'espera.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identificar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errors: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Missatges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d'error:</a:t>
            </a:r>
            <a:endParaRPr sz="1754">
              <a:latin typeface="Arial MT"/>
              <a:cs typeface="Arial MT"/>
            </a:endParaRPr>
          </a:p>
          <a:p>
            <a:pPr marL="1083408" lvl="1" indent="-340839">
              <a:spcBef>
                <a:spcPts val="316"/>
              </a:spcBef>
              <a:buChar char="-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Analitza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missatges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generats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sistema.</a:t>
            </a:r>
            <a:endParaRPr sz="1754">
              <a:latin typeface="Arial MT"/>
              <a:cs typeface="Arial MT"/>
            </a:endParaRPr>
          </a:p>
          <a:p>
            <a:pPr marL="1084151" marR="5941" lvl="1" indent="-341582">
              <a:lnSpc>
                <a:spcPct val="114999"/>
              </a:lnSpc>
              <a:buChar char="-"/>
              <a:tabLst>
                <a:tab pos="1084151" algn="l"/>
              </a:tabLst>
            </a:pP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comuns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advertències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sintaxi,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errors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missatges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definides.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-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Logs: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Revisa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fitxers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registre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obtenir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detalls.</a:t>
            </a:r>
            <a:endParaRPr sz="1754">
              <a:latin typeface="Arial MT"/>
              <a:cs typeface="Arial MT"/>
            </a:endParaRPr>
          </a:p>
          <a:p>
            <a:pPr marL="1083408" lvl="1" indent="-340839">
              <a:spcBef>
                <a:spcPts val="316"/>
              </a:spcBef>
              <a:buChar char="-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Exemple: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error_log("Missatge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personalitzat",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"log_usuari.log");.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-"/>
            </a:pPr>
            <a:endParaRPr sz="1754">
              <a:latin typeface="Arial MT"/>
              <a:cs typeface="Arial MT"/>
            </a:endParaRPr>
          </a:p>
          <a:p>
            <a:pPr marL="549501" marR="195296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depuració: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depuradors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integrats,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Xdebug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PHP,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realitzar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anàlisi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temps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real.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556665">
              <a:spcBef>
                <a:spcPts val="152"/>
              </a:spcBef>
            </a:pPr>
            <a:r>
              <a:rPr dirty="0"/>
              <a:t>Aillament</a:t>
            </a:r>
            <a:r>
              <a:rPr spc="-41" dirty="0"/>
              <a:t> </a:t>
            </a:r>
            <a:r>
              <a:rPr dirty="0"/>
              <a:t>de</a:t>
            </a:r>
            <a:r>
              <a:rPr spc="-23" dirty="0"/>
              <a:t> </a:t>
            </a:r>
            <a:r>
              <a:rPr spc="-12" dirty="0"/>
              <a:t>l’error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728676"/>
            <a:ext cx="9055231" cy="314110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cop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identificat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l'error,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determinar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exactament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quin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fragment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causa.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Estratègies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aïllar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l'error: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Divideix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conquerirà: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Comenta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blocs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reduir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l'àrea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d'investigació.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549501" marR="5941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Prova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controlades: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Substitueix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constants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per </a:t>
            </a:r>
            <a:r>
              <a:rPr sz="1754" dirty="0">
                <a:latin typeface="Arial MT"/>
                <a:cs typeface="Arial MT"/>
              </a:rPr>
              <a:t>eliminar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incerteses.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548758" indent="-401730"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Punts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verificació: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Afegeix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punts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control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var_dump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spc="-58" dirty="0">
                <a:latin typeface="Arial MT"/>
                <a:cs typeface="Arial MT"/>
              </a:rPr>
              <a:t>o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b="1" dirty="0">
                <a:latin typeface="Arial"/>
                <a:cs typeface="Arial"/>
              </a:rPr>
              <a:t>print_r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verificar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l'estat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478695">
              <a:spcBef>
                <a:spcPts val="152"/>
              </a:spcBef>
            </a:pPr>
            <a:r>
              <a:rPr dirty="0"/>
              <a:t>Resolució</a:t>
            </a:r>
            <a:r>
              <a:rPr spc="-41" dirty="0"/>
              <a:t> </a:t>
            </a:r>
            <a:r>
              <a:rPr dirty="0"/>
              <a:t>de</a:t>
            </a:r>
            <a:r>
              <a:rPr spc="-23" dirty="0"/>
              <a:t> </a:t>
            </a:r>
            <a:r>
              <a:rPr spc="-12" dirty="0"/>
              <a:t>l’error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6"/>
            <a:ext cx="10720134" cy="312168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dirty="0"/>
              <a:t>Quan</a:t>
            </a:r>
            <a:r>
              <a:rPr spc="-35" dirty="0"/>
              <a:t> </a:t>
            </a:r>
            <a:r>
              <a:rPr dirty="0"/>
              <a:t>l'error</a:t>
            </a:r>
            <a:r>
              <a:rPr spc="-35" dirty="0"/>
              <a:t> </a:t>
            </a:r>
            <a:r>
              <a:rPr dirty="0"/>
              <a:t>s'ha</a:t>
            </a:r>
            <a:r>
              <a:rPr spc="-29" dirty="0"/>
              <a:t> </a:t>
            </a:r>
            <a:r>
              <a:rPr spc="-12" dirty="0"/>
              <a:t>identificat</a:t>
            </a:r>
            <a:r>
              <a:rPr spc="-35" dirty="0"/>
              <a:t> </a:t>
            </a:r>
            <a:r>
              <a:rPr dirty="0"/>
              <a:t>i</a:t>
            </a:r>
            <a:r>
              <a:rPr spc="-35" dirty="0"/>
              <a:t> </a:t>
            </a:r>
            <a:r>
              <a:rPr dirty="0"/>
              <a:t>aïllat,</a:t>
            </a:r>
            <a:r>
              <a:rPr spc="-29" dirty="0"/>
              <a:t> </a:t>
            </a:r>
            <a:r>
              <a:rPr dirty="0"/>
              <a:t>és</a:t>
            </a:r>
            <a:r>
              <a:rPr spc="-35" dirty="0"/>
              <a:t> </a:t>
            </a:r>
            <a:r>
              <a:rPr dirty="0"/>
              <a:t>hora</a:t>
            </a:r>
            <a:r>
              <a:rPr spc="-35" dirty="0"/>
              <a:t> </a:t>
            </a:r>
            <a:r>
              <a:rPr dirty="0"/>
              <a:t>de</a:t>
            </a:r>
            <a:r>
              <a:rPr spc="-29" dirty="0"/>
              <a:t> </a:t>
            </a:r>
            <a:r>
              <a:rPr spc="-23" dirty="0"/>
              <a:t>corregir-</a:t>
            </a:r>
            <a:r>
              <a:rPr dirty="0"/>
              <a:t>lo</a:t>
            </a:r>
            <a:r>
              <a:rPr spc="-35" dirty="0"/>
              <a:t> </a:t>
            </a:r>
            <a:r>
              <a:rPr spc="-12" dirty="0"/>
              <a:t>modificant</a:t>
            </a:r>
            <a:r>
              <a:rPr spc="-29" dirty="0"/>
              <a:t> </a:t>
            </a:r>
            <a:r>
              <a:rPr dirty="0"/>
              <a:t>el</a:t>
            </a:r>
            <a:r>
              <a:rPr spc="-35" dirty="0"/>
              <a:t> </a:t>
            </a:r>
            <a:r>
              <a:rPr dirty="0"/>
              <a:t>codi</a:t>
            </a:r>
            <a:r>
              <a:rPr spc="-35" dirty="0"/>
              <a:t> </a:t>
            </a:r>
            <a:r>
              <a:rPr spc="-12" dirty="0"/>
              <a:t>defectuós.</a:t>
            </a:r>
          </a:p>
          <a:p>
            <a:pPr marL="14851">
              <a:spcBef>
                <a:spcPts val="1719"/>
              </a:spcBef>
            </a:pPr>
            <a:r>
              <a:rPr dirty="0"/>
              <a:t>Bones</a:t>
            </a:r>
            <a:r>
              <a:rPr spc="-53" dirty="0"/>
              <a:t> </a:t>
            </a:r>
            <a:r>
              <a:rPr dirty="0"/>
              <a:t>pràctiques</a:t>
            </a:r>
            <a:r>
              <a:rPr spc="-53" dirty="0"/>
              <a:t> </a:t>
            </a:r>
            <a:r>
              <a:rPr dirty="0"/>
              <a:t>en</a:t>
            </a:r>
            <a:r>
              <a:rPr spc="-47" dirty="0"/>
              <a:t> </a:t>
            </a:r>
            <a:r>
              <a:rPr dirty="0"/>
              <a:t>la</a:t>
            </a:r>
            <a:r>
              <a:rPr spc="-53" dirty="0"/>
              <a:t> </a:t>
            </a:r>
            <a:r>
              <a:rPr spc="-12" dirty="0"/>
              <a:t>resolució:</a:t>
            </a:r>
          </a:p>
          <a:p>
            <a:pPr marL="549501" marR="276977" indent="-402472">
              <a:lnSpc>
                <a:spcPct val="114999"/>
              </a:lnSpc>
              <a:spcBef>
                <a:spcPts val="1403"/>
              </a:spcBef>
              <a:buChar char="●"/>
              <a:tabLst>
                <a:tab pos="549501" algn="l"/>
              </a:tabLst>
            </a:pPr>
            <a:r>
              <a:rPr dirty="0"/>
              <a:t>Entén</a:t>
            </a:r>
            <a:r>
              <a:rPr spc="-41" dirty="0"/>
              <a:t> </a:t>
            </a:r>
            <a:r>
              <a:rPr dirty="0"/>
              <a:t>el</a:t>
            </a:r>
            <a:r>
              <a:rPr spc="-41" dirty="0"/>
              <a:t> </a:t>
            </a:r>
            <a:r>
              <a:rPr dirty="0"/>
              <a:t>problema</a:t>
            </a:r>
            <a:r>
              <a:rPr spc="-35" dirty="0"/>
              <a:t> </a:t>
            </a:r>
            <a:r>
              <a:rPr dirty="0"/>
              <a:t>abans</a:t>
            </a:r>
            <a:r>
              <a:rPr spc="-41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23" dirty="0"/>
              <a:t>modificar-</a:t>
            </a:r>
            <a:r>
              <a:rPr dirty="0"/>
              <a:t>lo:</a:t>
            </a:r>
            <a:r>
              <a:rPr spc="-41" dirty="0"/>
              <a:t> </a:t>
            </a:r>
            <a:r>
              <a:rPr dirty="0"/>
              <a:t>No</a:t>
            </a:r>
            <a:r>
              <a:rPr spc="-35" dirty="0"/>
              <a:t> </a:t>
            </a:r>
            <a:r>
              <a:rPr dirty="0"/>
              <a:t>facis</a:t>
            </a:r>
            <a:r>
              <a:rPr spc="-41" dirty="0"/>
              <a:t> </a:t>
            </a:r>
            <a:r>
              <a:rPr dirty="0"/>
              <a:t>canvis</a:t>
            </a:r>
            <a:r>
              <a:rPr spc="-35" dirty="0"/>
              <a:t> </a:t>
            </a:r>
            <a:r>
              <a:rPr dirty="0"/>
              <a:t>fins</a:t>
            </a:r>
            <a:r>
              <a:rPr spc="-41" dirty="0"/>
              <a:t> </a:t>
            </a:r>
            <a:r>
              <a:rPr dirty="0"/>
              <a:t>a</a:t>
            </a:r>
            <a:r>
              <a:rPr spc="-41" dirty="0"/>
              <a:t> </a:t>
            </a:r>
            <a:r>
              <a:rPr spc="-12" dirty="0"/>
              <a:t>comprendre</a:t>
            </a:r>
            <a:r>
              <a:rPr spc="-35" dirty="0"/>
              <a:t> </a:t>
            </a:r>
            <a:r>
              <a:rPr spc="-12" dirty="0"/>
              <a:t>totalment </a:t>
            </a:r>
            <a:r>
              <a:rPr dirty="0"/>
              <a:t>què</a:t>
            </a:r>
            <a:r>
              <a:rPr spc="-76" dirty="0"/>
              <a:t> </a:t>
            </a:r>
            <a:r>
              <a:rPr dirty="0"/>
              <a:t>provoca</a:t>
            </a:r>
            <a:r>
              <a:rPr spc="-76" dirty="0"/>
              <a:t> </a:t>
            </a:r>
            <a:r>
              <a:rPr spc="-12" dirty="0"/>
              <a:t>l'error.</a:t>
            </a:r>
          </a:p>
          <a:p>
            <a:pPr marL="549501" marR="955685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pc="-12" dirty="0"/>
              <a:t>Documenta</a:t>
            </a:r>
            <a:r>
              <a:rPr spc="-88" dirty="0"/>
              <a:t> </a:t>
            </a:r>
            <a:r>
              <a:rPr dirty="0"/>
              <a:t>el</a:t>
            </a:r>
            <a:r>
              <a:rPr spc="-53" dirty="0"/>
              <a:t> </a:t>
            </a:r>
            <a:r>
              <a:rPr spc="-12" dirty="0"/>
              <a:t>canvi:</a:t>
            </a:r>
            <a:r>
              <a:rPr spc="-105" dirty="0"/>
              <a:t> </a:t>
            </a:r>
            <a:r>
              <a:rPr dirty="0"/>
              <a:t>Anota</a:t>
            </a:r>
            <a:r>
              <a:rPr spc="-58" dirty="0"/>
              <a:t> </a:t>
            </a:r>
            <a:r>
              <a:rPr dirty="0"/>
              <a:t>el</a:t>
            </a:r>
            <a:r>
              <a:rPr spc="-53" dirty="0"/>
              <a:t> </a:t>
            </a:r>
            <a:r>
              <a:rPr dirty="0"/>
              <a:t>problema</a:t>
            </a:r>
            <a:r>
              <a:rPr spc="-53" dirty="0"/>
              <a:t> </a:t>
            </a:r>
            <a:r>
              <a:rPr dirty="0"/>
              <a:t>i</a:t>
            </a:r>
            <a:r>
              <a:rPr spc="-53" dirty="0"/>
              <a:t> </a:t>
            </a:r>
            <a:r>
              <a:rPr dirty="0"/>
              <a:t>la</a:t>
            </a:r>
            <a:r>
              <a:rPr spc="-53" dirty="0"/>
              <a:t> </a:t>
            </a:r>
            <a:r>
              <a:rPr dirty="0"/>
              <a:t>solució</a:t>
            </a:r>
            <a:r>
              <a:rPr spc="-53" dirty="0"/>
              <a:t> </a:t>
            </a:r>
            <a:r>
              <a:rPr dirty="0"/>
              <a:t>aplicada</a:t>
            </a:r>
            <a:r>
              <a:rPr spc="-58" dirty="0"/>
              <a:t> </a:t>
            </a:r>
            <a:r>
              <a:rPr dirty="0"/>
              <a:t>per</a:t>
            </a:r>
            <a:r>
              <a:rPr spc="-53" dirty="0"/>
              <a:t> </a:t>
            </a:r>
            <a:r>
              <a:rPr dirty="0"/>
              <a:t>facilitar</a:t>
            </a:r>
            <a:r>
              <a:rPr spc="-53" dirty="0"/>
              <a:t> </a:t>
            </a:r>
            <a:r>
              <a:rPr spc="-12" dirty="0"/>
              <a:t>futures revisions.</a:t>
            </a:r>
          </a:p>
          <a:p>
            <a:pPr marL="549501" marR="5941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pc="-12" dirty="0"/>
              <a:t>Refactoritza</a:t>
            </a:r>
            <a:r>
              <a:rPr spc="-47" dirty="0"/>
              <a:t> </a:t>
            </a:r>
            <a:r>
              <a:rPr dirty="0"/>
              <a:t>si</a:t>
            </a:r>
            <a:r>
              <a:rPr spc="-53" dirty="0"/>
              <a:t> </a:t>
            </a:r>
            <a:r>
              <a:rPr dirty="0"/>
              <a:t>cal:</a:t>
            </a:r>
            <a:r>
              <a:rPr spc="-47" dirty="0"/>
              <a:t> </a:t>
            </a:r>
            <a:r>
              <a:rPr dirty="0"/>
              <a:t>Si</a:t>
            </a:r>
            <a:r>
              <a:rPr spc="-47" dirty="0"/>
              <a:t> </a:t>
            </a:r>
            <a:r>
              <a:rPr dirty="0"/>
              <a:t>l'error</a:t>
            </a:r>
            <a:r>
              <a:rPr spc="-47" dirty="0"/>
              <a:t> </a:t>
            </a:r>
            <a:r>
              <a:rPr dirty="0"/>
              <a:t>prové</a:t>
            </a:r>
            <a:r>
              <a:rPr spc="-47" dirty="0"/>
              <a:t> </a:t>
            </a:r>
            <a:r>
              <a:rPr dirty="0"/>
              <a:t>d'una</a:t>
            </a:r>
            <a:r>
              <a:rPr spc="-47" dirty="0"/>
              <a:t> </a:t>
            </a:r>
            <a:r>
              <a:rPr spc="-12" dirty="0"/>
              <a:t>implementació</a:t>
            </a:r>
            <a:r>
              <a:rPr spc="-47" dirty="0"/>
              <a:t> </a:t>
            </a:r>
            <a:r>
              <a:rPr dirty="0"/>
              <a:t>poc</a:t>
            </a:r>
            <a:r>
              <a:rPr spc="-47" dirty="0"/>
              <a:t> </a:t>
            </a:r>
            <a:r>
              <a:rPr dirty="0"/>
              <a:t>òptima,</a:t>
            </a:r>
            <a:r>
              <a:rPr spc="-47" dirty="0"/>
              <a:t> </a:t>
            </a:r>
            <a:r>
              <a:rPr spc="-12" dirty="0"/>
              <a:t>considera</a:t>
            </a:r>
            <a:r>
              <a:rPr spc="-47" dirty="0"/>
              <a:t> </a:t>
            </a:r>
            <a:r>
              <a:rPr spc="-12" dirty="0"/>
              <a:t>reescriure </a:t>
            </a:r>
            <a:r>
              <a:rPr dirty="0"/>
              <a:t>el</a:t>
            </a:r>
            <a:r>
              <a:rPr spc="-12" dirty="0"/>
              <a:t> </a:t>
            </a:r>
            <a:r>
              <a:rPr dirty="0"/>
              <a:t>codi</a:t>
            </a:r>
            <a:r>
              <a:rPr spc="-6" dirty="0"/>
              <a:t> </a:t>
            </a:r>
            <a:r>
              <a:rPr dirty="0"/>
              <a:t>per</a:t>
            </a:r>
            <a:r>
              <a:rPr spc="-6" dirty="0"/>
              <a:t> </a:t>
            </a:r>
            <a:r>
              <a:rPr spc="-23" dirty="0"/>
              <a:t>millorar-</a:t>
            </a:r>
            <a:r>
              <a:rPr spc="-29" dirty="0"/>
              <a:t>lo.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809139">
              <a:spcBef>
                <a:spcPts val="152"/>
              </a:spcBef>
            </a:pPr>
            <a:r>
              <a:rPr sz="4385" dirty="0"/>
              <a:t>Strings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0" y="1906900"/>
            <a:ext cx="8652743" cy="415625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concatenar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combinar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dues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diverses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maneres.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l’operador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9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51231">
              <a:spcBef>
                <a:spcPts val="6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35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"Hello"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51231"/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35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"World"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51231" marR="6383123"/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sz="1345" spc="-41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41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b="1" dirty="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sz="1345" b="1" spc="-29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0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>
              <a:spcBef>
                <a:spcPts val="88"/>
              </a:spcBef>
            </a:pPr>
            <a:endParaRPr sz="1345">
              <a:latin typeface="Courier New"/>
              <a:cs typeface="Courier New"/>
            </a:endParaRPr>
          </a:p>
          <a:p>
            <a:pPr marL="951231" marR="5941"/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El</a:t>
            </a:r>
            <a:r>
              <a:rPr sz="1345" spc="-47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resultat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de</a:t>
            </a:r>
            <a:r>
              <a:rPr sz="1345" spc="-3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l'exemple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anterior</a:t>
            </a:r>
            <a:r>
              <a:rPr sz="1345" spc="-3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és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HelloWorld,</a:t>
            </a:r>
            <a:r>
              <a:rPr sz="1345" spc="-3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sense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espai</a:t>
            </a:r>
            <a:r>
              <a:rPr sz="1345" spc="-3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entre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les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dues 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paraules.</a:t>
            </a:r>
            <a:endParaRPr sz="1345">
              <a:latin typeface="Courier New"/>
              <a:cs typeface="Courier New"/>
            </a:endParaRPr>
          </a:p>
          <a:p>
            <a:pPr>
              <a:spcBef>
                <a:spcPts val="70"/>
              </a:spcBef>
            </a:pPr>
            <a:endParaRPr sz="1345">
              <a:latin typeface="Courier New"/>
              <a:cs typeface="Courier New"/>
            </a:endParaRPr>
          </a:p>
          <a:p>
            <a:pPr marL="951231" lvl="1" indent="-402472">
              <a:spcBef>
                <a:spcPts val="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Afegint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d’espai: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415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35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"Hello"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51231"/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35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"World"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51231" marR="5783870"/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35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53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sz="1345" spc="-41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sz="1345" spc="-6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sz="1345" spc="-70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sz="1345" spc="-35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0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3617054">
              <a:spcBef>
                <a:spcPts val="152"/>
              </a:spcBef>
            </a:pPr>
            <a:r>
              <a:rPr spc="-12" dirty="0"/>
              <a:t>Verificació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866798"/>
            <a:ext cx="9227512" cy="313982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 marR="104702">
              <a:lnSpc>
                <a:spcPct val="114999"/>
              </a:lnSpc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cop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realitzada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correcció,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fonamental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assegurar-</a:t>
            </a:r>
            <a:r>
              <a:rPr sz="1754" dirty="0">
                <a:latin typeface="Arial MT"/>
                <a:cs typeface="Arial MT"/>
              </a:rPr>
              <a:t>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l'error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eliminat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29" dirty="0">
                <a:latin typeface="Arial MT"/>
                <a:cs typeface="Arial MT"/>
              </a:rPr>
              <a:t> que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s'han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introduït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problemes.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Estratègies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verificar:</a:t>
            </a:r>
            <a:endParaRPr sz="1754">
              <a:latin typeface="Arial MT"/>
              <a:cs typeface="Arial MT"/>
            </a:endParaRPr>
          </a:p>
          <a:p>
            <a:pPr marL="549501" marR="527224" indent="-402472">
              <a:lnSpc>
                <a:spcPct val="114999"/>
              </a:lnSpc>
              <a:spcBef>
                <a:spcPts val="1403"/>
              </a:spcBef>
              <a:buChar char="●"/>
              <a:tabLst>
                <a:tab pos="549501" algn="l"/>
              </a:tabLst>
            </a:pPr>
            <a:r>
              <a:rPr sz="1754" spc="-12" dirty="0">
                <a:latin typeface="Arial MT"/>
                <a:cs typeface="Arial MT"/>
              </a:rPr>
              <a:t>Reexecuta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afectades: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funcionalitat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corregida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mateixos </a:t>
            </a:r>
            <a:r>
              <a:rPr sz="1754" dirty="0">
                <a:latin typeface="Arial MT"/>
                <a:cs typeface="Arial MT"/>
              </a:rPr>
              <a:t>escenaris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causaven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l'error.</a:t>
            </a:r>
            <a:endParaRPr sz="1754">
              <a:latin typeface="Arial MT"/>
              <a:cs typeface="Arial MT"/>
            </a:endParaRPr>
          </a:p>
          <a:p>
            <a:pPr marL="549501" marR="5941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Executa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addicionals: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Verifica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funcionalitats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afectades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per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correcció.</a:t>
            </a:r>
            <a:endParaRPr sz="1754">
              <a:latin typeface="Arial MT"/>
              <a:cs typeface="Arial MT"/>
            </a:endParaRPr>
          </a:p>
          <a:p>
            <a:pPr marL="549501" marR="949746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spc="-23" dirty="0">
                <a:latin typeface="Arial MT"/>
                <a:cs typeface="Arial MT"/>
              </a:rPr>
              <a:t>Valida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reals: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Prova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similars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trobaran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en </a:t>
            </a:r>
            <a:r>
              <a:rPr sz="1754" spc="-12" dirty="0">
                <a:latin typeface="Arial MT"/>
                <a:cs typeface="Arial MT"/>
              </a:rPr>
              <a:t>producció.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135" y="3522101"/>
            <a:ext cx="6081871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Eines</a:t>
            </a:r>
            <a:r>
              <a:rPr spc="6" dirty="0"/>
              <a:t> </a:t>
            </a:r>
            <a:r>
              <a:rPr dirty="0"/>
              <a:t>per</a:t>
            </a:r>
            <a:r>
              <a:rPr spc="6" dirty="0"/>
              <a:t> </a:t>
            </a:r>
            <a:r>
              <a:rPr dirty="0"/>
              <a:t>a</a:t>
            </a:r>
            <a:r>
              <a:rPr spc="-6" dirty="0"/>
              <a:t> </a:t>
            </a:r>
            <a:r>
              <a:rPr dirty="0"/>
              <a:t>la </a:t>
            </a:r>
            <a:r>
              <a:rPr spc="-12" dirty="0"/>
              <a:t>depuració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275230">
              <a:spcBef>
                <a:spcPts val="152"/>
              </a:spcBef>
            </a:pPr>
            <a:r>
              <a:rPr dirty="0"/>
              <a:t>Depuradors</a:t>
            </a:r>
            <a:r>
              <a:rPr spc="6" dirty="0"/>
              <a:t> </a:t>
            </a:r>
            <a:r>
              <a:rPr spc="-12" dirty="0"/>
              <a:t>integrats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777687"/>
            <a:ext cx="9047805" cy="467781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 marR="173761">
              <a:lnSpc>
                <a:spcPct val="114999"/>
              </a:lnSpc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depuradors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integrats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analitzar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diagnosticar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comportament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a </a:t>
            </a:r>
            <a:r>
              <a:rPr sz="1754" dirty="0">
                <a:latin typeface="Arial MT"/>
                <a:cs typeface="Arial MT"/>
              </a:rPr>
              <a:t>pas,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ajudant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localitzar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corregir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errors.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d'eines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integrades:</a:t>
            </a:r>
            <a:endParaRPr sz="1754">
              <a:latin typeface="Arial MT"/>
              <a:cs typeface="Arial MT"/>
            </a:endParaRPr>
          </a:p>
          <a:p>
            <a:pPr marL="548758" indent="-340839">
              <a:spcBef>
                <a:spcPts val="1719"/>
              </a:spcBef>
              <a:buChar char="-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Xdebug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PHP):</a:t>
            </a:r>
            <a:endParaRPr sz="1754">
              <a:latin typeface="Arial MT"/>
              <a:cs typeface="Arial MT"/>
            </a:endParaRPr>
          </a:p>
          <a:p>
            <a:pPr marL="1083408" lvl="1" indent="-340839">
              <a:spcBef>
                <a:spcPts val="316"/>
              </a:spcBef>
              <a:buChar char="-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seguiment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línia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línia.</a:t>
            </a:r>
            <a:endParaRPr sz="1754">
              <a:latin typeface="Arial MT"/>
              <a:cs typeface="Arial MT"/>
            </a:endParaRPr>
          </a:p>
          <a:p>
            <a:pPr marL="1083408" lvl="1" indent="-340839">
              <a:spcBef>
                <a:spcPts val="316"/>
              </a:spcBef>
              <a:buChar char="-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Mostra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l'estat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temps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real.</a:t>
            </a:r>
            <a:endParaRPr sz="1754">
              <a:latin typeface="Arial MT"/>
              <a:cs typeface="Arial MT"/>
            </a:endParaRPr>
          </a:p>
          <a:p>
            <a:pPr marL="548758" indent="-340839">
              <a:spcBef>
                <a:spcPts val="316"/>
              </a:spcBef>
              <a:buChar char="-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Debuggers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navegador:</a:t>
            </a:r>
            <a:endParaRPr sz="1754">
              <a:latin typeface="Arial MT"/>
              <a:cs typeface="Arial MT"/>
            </a:endParaRPr>
          </a:p>
          <a:p>
            <a:pPr marL="1083408" lvl="1" indent="-340839">
              <a:spcBef>
                <a:spcPts val="316"/>
              </a:spcBef>
              <a:buChar char="-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Chrome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DevTools:</a:t>
            </a:r>
            <a:endParaRPr sz="1754">
              <a:latin typeface="Arial MT"/>
              <a:cs typeface="Arial MT"/>
            </a:endParaRPr>
          </a:p>
          <a:p>
            <a:pPr marL="1618058" lvl="2" indent="-340839">
              <a:spcBef>
                <a:spcPts val="316"/>
              </a:spcBef>
              <a:buChar char="-"/>
              <a:tabLst>
                <a:tab pos="1618058" algn="l"/>
              </a:tabLst>
            </a:pP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inspeccionar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DOM,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CSS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JavaScript.</a:t>
            </a:r>
            <a:endParaRPr sz="1754">
              <a:latin typeface="Arial MT"/>
              <a:cs typeface="Arial MT"/>
            </a:endParaRPr>
          </a:p>
          <a:p>
            <a:pPr marL="1618800" marR="5941" lvl="2" indent="-341582">
              <a:lnSpc>
                <a:spcPct val="114999"/>
              </a:lnSpc>
              <a:buChar char="-"/>
              <a:tabLst>
                <a:tab pos="1618800" algn="l"/>
              </a:tabLst>
            </a:pPr>
            <a:r>
              <a:rPr sz="1754" dirty="0">
                <a:latin typeface="Arial MT"/>
                <a:cs typeface="Arial MT"/>
              </a:rPr>
              <a:t>Inclou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punts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d'interrupció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(breakpoints)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pausar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l'execució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inspeccionar variables.</a:t>
            </a:r>
            <a:endParaRPr sz="1754">
              <a:latin typeface="Arial MT"/>
              <a:cs typeface="Arial MT"/>
            </a:endParaRPr>
          </a:p>
          <a:p>
            <a:pPr marL="1083408" lvl="1" indent="-340839">
              <a:spcBef>
                <a:spcPts val="316"/>
              </a:spcBef>
              <a:buChar char="-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Firefox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DevTools:</a:t>
            </a:r>
            <a:endParaRPr sz="1754">
              <a:latin typeface="Arial MT"/>
              <a:cs typeface="Arial MT"/>
            </a:endParaRPr>
          </a:p>
          <a:p>
            <a:pPr marL="1618800" marR="66831" lvl="2" indent="-341582">
              <a:lnSpc>
                <a:spcPct val="114999"/>
              </a:lnSpc>
              <a:buChar char="-"/>
              <a:tabLst>
                <a:tab pos="1618800" algn="l"/>
              </a:tabLst>
            </a:pPr>
            <a:r>
              <a:rPr sz="1754" dirty="0">
                <a:latin typeface="Arial MT"/>
                <a:cs typeface="Arial MT"/>
              </a:rPr>
              <a:t>Similars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Chrome,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funcionalitats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avançades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depurar rendiment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xarxa.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633892">
              <a:spcBef>
                <a:spcPts val="152"/>
              </a:spcBef>
            </a:pPr>
            <a:r>
              <a:rPr dirty="0"/>
              <a:t>Registre</a:t>
            </a:r>
            <a:r>
              <a:rPr spc="-23" dirty="0"/>
              <a:t> </a:t>
            </a:r>
            <a:r>
              <a:rPr dirty="0"/>
              <a:t>i</a:t>
            </a:r>
            <a:r>
              <a:rPr spc="-18" dirty="0"/>
              <a:t> </a:t>
            </a:r>
            <a:r>
              <a:rPr spc="-12" dirty="0"/>
              <a:t>Logging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777686"/>
            <a:ext cx="9314397" cy="192026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 marR="5941">
              <a:lnSpc>
                <a:spcPct val="114999"/>
              </a:lnSpc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registre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fonamental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entendre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què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està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aplicació,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especialment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en </a:t>
            </a:r>
            <a:r>
              <a:rPr sz="1754" dirty="0">
                <a:latin typeface="Arial MT"/>
                <a:cs typeface="Arial MT"/>
              </a:rPr>
              <a:t>entorns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viable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depurador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temps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real.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registre: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error_log()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PHP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Monolog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(framework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avançat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registre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PHP):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631595"/>
            <a:ext cx="3785467" cy="924000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b="1" spc="-7" dirty="0">
                <a:latin typeface="Arial"/>
                <a:cs typeface="Arial"/>
              </a:rPr>
              <a:t>Instruccions</a:t>
            </a:r>
            <a:r>
              <a:rPr sz="778" b="1" spc="-25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per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spc="-7" dirty="0">
                <a:latin typeface="Arial"/>
                <a:cs typeface="Arial"/>
              </a:rPr>
              <a:t>configurar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XDebug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per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a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PHP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con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XAMPP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y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Visual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Studio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spc="-14" dirty="0">
                <a:latin typeface="Arial"/>
                <a:cs typeface="Arial"/>
              </a:rPr>
              <a:t>Code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>
              <a:spcBef>
                <a:spcPts val="4"/>
              </a:spcBef>
            </a:pPr>
            <a:r>
              <a:rPr sz="778" u="heavy" spc="-7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https://www.youtube.com/watch?v=TexkCrk6njc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331864" indent="-161217">
              <a:buChar char="-"/>
              <a:tabLst>
                <a:tab pos="331864" algn="l"/>
              </a:tabLst>
            </a:pPr>
            <a:r>
              <a:rPr sz="778" dirty="0">
                <a:latin typeface="Arial MT"/>
                <a:cs typeface="Arial MT"/>
              </a:rPr>
              <a:t>Arrenca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servidor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web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apache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  <a:buFont typeface="Arial MT"/>
              <a:buChar char="-"/>
            </a:pPr>
            <a:endParaRPr sz="778">
              <a:latin typeface="Arial MT"/>
              <a:cs typeface="Arial MT"/>
            </a:endParaRPr>
          </a:p>
          <a:p>
            <a:pPr marL="331864" indent="-161217">
              <a:buChar char="-"/>
              <a:tabLst>
                <a:tab pos="331864" algn="l"/>
              </a:tabLst>
            </a:pPr>
            <a:r>
              <a:rPr sz="778" dirty="0">
                <a:latin typeface="Arial MT"/>
                <a:cs typeface="Arial MT"/>
              </a:rPr>
              <a:t>Cerqueu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instal·leu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l’extensió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PHP</a:t>
            </a:r>
            <a:r>
              <a:rPr sz="778" spc="-14" dirty="0">
                <a:latin typeface="Arial MT"/>
                <a:cs typeface="Arial MT"/>
              </a:rPr>
              <a:t> Debug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9461" y="3834117"/>
            <a:ext cx="3835317" cy="935157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170198" marR="3593" indent="-161666">
              <a:lnSpc>
                <a:spcPct val="110200"/>
              </a:lnSpc>
              <a:spcBef>
                <a:spcPts val="71"/>
              </a:spcBef>
              <a:buChar char="-"/>
              <a:tabLst>
                <a:tab pos="170198" algn="l"/>
              </a:tabLst>
            </a:pPr>
            <a:r>
              <a:rPr sz="778" dirty="0">
                <a:latin typeface="Arial MT"/>
                <a:cs typeface="Arial MT"/>
              </a:rPr>
              <a:t>Una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vegada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instal·lat,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haurem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descarregar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llibreria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d’enllaç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dinàmic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adequada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nostra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versió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PHP.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  <a:buFont typeface="Arial MT"/>
              <a:buChar char="-"/>
            </a:pPr>
            <a:endParaRPr sz="778">
              <a:latin typeface="Arial MT"/>
              <a:cs typeface="Arial MT"/>
            </a:endParaRPr>
          </a:p>
          <a:p>
            <a:pPr marL="170198" indent="-161217">
              <a:spcBef>
                <a:spcPts val="4"/>
              </a:spcBef>
              <a:buChar char="-"/>
              <a:tabLst>
                <a:tab pos="170198" algn="l"/>
              </a:tabLst>
            </a:pPr>
            <a:r>
              <a:rPr sz="778" dirty="0">
                <a:latin typeface="Arial MT"/>
                <a:cs typeface="Arial MT"/>
              </a:rPr>
              <a:t>Per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saber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quina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és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aquesta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llibreria: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  <a:buFont typeface="Arial MT"/>
              <a:buChar char="-"/>
            </a:pPr>
            <a:endParaRPr sz="778">
              <a:latin typeface="Arial MT"/>
              <a:cs typeface="Arial MT"/>
            </a:endParaRPr>
          </a:p>
          <a:p>
            <a:pPr marL="493530" lvl="1" indent="-161217">
              <a:buChar char="-"/>
              <a:tabLst>
                <a:tab pos="493530" algn="l"/>
              </a:tabLst>
            </a:pPr>
            <a:r>
              <a:rPr sz="778" dirty="0">
                <a:latin typeface="Arial MT"/>
                <a:cs typeface="Arial MT"/>
              </a:rPr>
              <a:t>En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navegador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web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copiem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següent: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u="heavy" spc="-7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3"/>
              </a:rPr>
              <a:t>http://localhost/dashboard/</a:t>
            </a:r>
            <a:endParaRPr sz="778">
              <a:latin typeface="Arial MT"/>
              <a:cs typeface="Arial MT"/>
            </a:endParaRPr>
          </a:p>
          <a:p>
            <a:pPr marL="493530" lvl="1" indent="-161217">
              <a:spcBef>
                <a:spcPts val="95"/>
              </a:spcBef>
              <a:buChar char="-"/>
              <a:tabLst>
                <a:tab pos="493530" algn="l"/>
              </a:tabLst>
            </a:pPr>
            <a:r>
              <a:rPr sz="778" dirty="0">
                <a:latin typeface="Arial MT"/>
                <a:cs typeface="Arial MT"/>
              </a:rPr>
              <a:t>Accediu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PHPInfo:</a:t>
            </a:r>
            <a:endParaRPr sz="778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30240" y="1705415"/>
            <a:ext cx="4055376" cy="19872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6944" y="4920028"/>
            <a:ext cx="3415408" cy="1636622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2813" y="631595"/>
            <a:ext cx="1052691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  <a:tabLst>
                <a:tab pos="170198" algn="l"/>
              </a:tabLst>
            </a:pPr>
            <a:r>
              <a:rPr sz="778" spc="-35" dirty="0">
                <a:latin typeface="Arial MT"/>
                <a:cs typeface="Arial MT"/>
              </a:rPr>
              <a:t>-</a:t>
            </a:r>
            <a:r>
              <a:rPr sz="778" dirty="0">
                <a:latin typeface="Arial MT"/>
                <a:cs typeface="Arial MT"/>
              </a:rPr>
              <a:t>	Copieu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contingut: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2813" y="3082491"/>
            <a:ext cx="3527683" cy="516453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170198" indent="-161217">
              <a:spcBef>
                <a:spcPts val="71"/>
              </a:spcBef>
              <a:buChar char="-"/>
              <a:tabLst>
                <a:tab pos="170198" algn="l"/>
              </a:tabLst>
            </a:pPr>
            <a:r>
              <a:rPr sz="778" spc="-7" dirty="0">
                <a:latin typeface="Arial MT"/>
                <a:cs typeface="Arial MT"/>
              </a:rPr>
              <a:t>Seleccionem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l’enllaç: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07" b="1" i="1" u="sng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Xdebug</a:t>
            </a:r>
            <a:r>
              <a:rPr sz="707" b="1" i="1" u="sng" spc="-18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707" b="1" i="1" u="sng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installation</a:t>
            </a:r>
            <a:r>
              <a:rPr sz="707" b="1" i="1" u="sng" spc="-21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707" b="1" i="1" u="sng" spc="-7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wizard</a:t>
            </a:r>
            <a:endParaRPr sz="707">
              <a:latin typeface="Arial"/>
              <a:cs typeface="Arial"/>
            </a:endParaRPr>
          </a:p>
          <a:p>
            <a:pPr>
              <a:spcBef>
                <a:spcPts val="212"/>
              </a:spcBef>
              <a:buFont typeface="Arial MT"/>
              <a:buChar char="-"/>
            </a:pPr>
            <a:endParaRPr sz="707">
              <a:latin typeface="Arial"/>
              <a:cs typeface="Arial"/>
            </a:endParaRPr>
          </a:p>
          <a:p>
            <a:pPr marL="170647" marR="3593" indent="-161666">
              <a:lnSpc>
                <a:spcPct val="110200"/>
              </a:lnSpc>
              <a:spcBef>
                <a:spcPts val="4"/>
              </a:spcBef>
              <a:buChar char="-"/>
              <a:tabLst>
                <a:tab pos="170647" algn="l"/>
              </a:tabLst>
            </a:pPr>
            <a:r>
              <a:rPr sz="778" dirty="0">
                <a:latin typeface="Arial MT"/>
                <a:cs typeface="Arial MT"/>
              </a:rPr>
              <a:t>Copiem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quadre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text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informació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ens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retorna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PHPinfo,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perquè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ens </a:t>
            </a:r>
            <a:r>
              <a:rPr sz="778" dirty="0">
                <a:latin typeface="Arial MT"/>
                <a:cs typeface="Arial MT"/>
              </a:rPr>
              <a:t>digui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quina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llibreria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hem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descarregar.</a:t>
            </a:r>
            <a:endParaRPr sz="778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17432" y="961874"/>
            <a:ext cx="2967531" cy="19670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6778" y="3864689"/>
            <a:ext cx="2877469" cy="2311326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461" y="2710738"/>
            <a:ext cx="3648042" cy="1318274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170198" indent="-161217">
              <a:spcBef>
                <a:spcPts val="71"/>
              </a:spcBef>
              <a:buChar char="-"/>
              <a:tabLst>
                <a:tab pos="170198" algn="l"/>
              </a:tabLst>
            </a:pPr>
            <a:r>
              <a:rPr sz="778" dirty="0">
                <a:latin typeface="Arial MT"/>
                <a:cs typeface="Arial MT"/>
              </a:rPr>
              <a:t>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continuació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mostren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instruccions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configurar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.dll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recomanat: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  <a:buFont typeface="Arial MT"/>
              <a:buChar char="-"/>
            </a:pPr>
            <a:endParaRPr sz="778">
              <a:latin typeface="Arial MT"/>
              <a:cs typeface="Arial MT"/>
            </a:endParaRPr>
          </a:p>
          <a:p>
            <a:pPr marL="493530" lvl="1" indent="-161217">
              <a:spcBef>
                <a:spcPts val="4"/>
              </a:spcBef>
              <a:buChar char="○"/>
              <a:tabLst>
                <a:tab pos="493530" algn="l"/>
              </a:tabLst>
            </a:pPr>
            <a:r>
              <a:rPr sz="778" spc="-7" dirty="0">
                <a:latin typeface="Arial MT"/>
                <a:cs typeface="Arial MT"/>
              </a:rPr>
              <a:t>Download</a:t>
            </a:r>
            <a:r>
              <a:rPr sz="778" spc="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  <a:hlinkClick r:id="rId2"/>
              </a:rPr>
              <a:t>php_xdebug-3.4.0-8.2-vs16-x86_64.dll</a:t>
            </a:r>
            <a:endParaRPr sz="778">
              <a:latin typeface="Arial MT"/>
              <a:cs typeface="Arial MT"/>
            </a:endParaRPr>
          </a:p>
          <a:p>
            <a:pPr marL="493979" marR="348929" lvl="1" indent="-161666">
              <a:lnSpc>
                <a:spcPct val="110200"/>
              </a:lnSpc>
              <a:buChar char="○"/>
              <a:tabLst>
                <a:tab pos="493979" algn="l"/>
              </a:tabLst>
            </a:pPr>
            <a:r>
              <a:rPr sz="778" dirty="0">
                <a:latin typeface="Arial MT"/>
                <a:cs typeface="Arial MT"/>
              </a:rPr>
              <a:t>Move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the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downloaded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file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to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C:\xampp\php\ext,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and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rename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it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to </a:t>
            </a:r>
            <a:r>
              <a:rPr sz="778" spc="-7" dirty="0">
                <a:latin typeface="Arial MT"/>
                <a:cs typeface="Arial MT"/>
              </a:rPr>
              <a:t>php_xdebug.dll</a:t>
            </a:r>
            <a:endParaRPr sz="778">
              <a:latin typeface="Arial MT"/>
              <a:cs typeface="Arial MT"/>
            </a:endParaRPr>
          </a:p>
          <a:p>
            <a:pPr marL="493530" marR="1144685" lvl="1" indent="-161666">
              <a:lnSpc>
                <a:spcPct val="110200"/>
              </a:lnSpc>
              <a:buChar char="○"/>
              <a:tabLst>
                <a:tab pos="493530" algn="l"/>
              </a:tabLst>
            </a:pPr>
            <a:r>
              <a:rPr sz="778" dirty="0">
                <a:latin typeface="Arial MT"/>
                <a:cs typeface="Arial MT"/>
              </a:rPr>
              <a:t>Update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C:\xampp\php\php.ini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to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have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the</a:t>
            </a:r>
            <a:r>
              <a:rPr sz="778" spc="-14" dirty="0">
                <a:latin typeface="Arial MT"/>
                <a:cs typeface="Arial MT"/>
              </a:rPr>
              <a:t> line: </a:t>
            </a:r>
            <a:r>
              <a:rPr sz="778" spc="-7" dirty="0">
                <a:latin typeface="Arial MT"/>
                <a:cs typeface="Arial MT"/>
              </a:rPr>
              <a:t>zend_extension</a:t>
            </a:r>
            <a:r>
              <a:rPr sz="778" dirty="0">
                <a:latin typeface="Arial MT"/>
                <a:cs typeface="Arial MT"/>
              </a:rPr>
              <a:t> =</a:t>
            </a:r>
            <a:r>
              <a:rPr sz="778" spc="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xdebug</a:t>
            </a:r>
            <a:endParaRPr sz="778">
              <a:latin typeface="Arial MT"/>
              <a:cs typeface="Arial MT"/>
            </a:endParaRPr>
          </a:p>
          <a:p>
            <a:pPr marL="493530" lvl="1" indent="-161217">
              <a:spcBef>
                <a:spcPts val="92"/>
              </a:spcBef>
              <a:buChar char="○"/>
              <a:tabLst>
                <a:tab pos="493530" algn="l"/>
              </a:tabLst>
            </a:pPr>
            <a:r>
              <a:rPr sz="778" dirty="0">
                <a:latin typeface="Arial MT"/>
                <a:cs typeface="Arial MT"/>
              </a:rPr>
              <a:t>Restart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the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Apache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Webserver</a:t>
            </a:r>
            <a:endParaRPr sz="778">
              <a:latin typeface="Arial MT"/>
              <a:cs typeface="Arial MT"/>
            </a:endParaRPr>
          </a:p>
          <a:p>
            <a:pPr lvl="1">
              <a:spcBef>
                <a:spcPts val="230"/>
              </a:spcBef>
              <a:buFont typeface="Arial MT"/>
              <a:buChar char="○"/>
            </a:pPr>
            <a:endParaRPr sz="778">
              <a:latin typeface="Arial MT"/>
              <a:cs typeface="Arial MT"/>
            </a:endParaRPr>
          </a:p>
          <a:p>
            <a:pPr marL="170198" indent="-161217">
              <a:buChar char="-"/>
              <a:tabLst>
                <a:tab pos="170198" algn="l"/>
              </a:tabLst>
            </a:pPr>
            <a:r>
              <a:rPr sz="778" dirty="0">
                <a:latin typeface="Arial MT"/>
                <a:cs typeface="Arial MT"/>
              </a:rPr>
              <a:t>Per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obrir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PHPIni:</a:t>
            </a:r>
            <a:endParaRPr sz="778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7025" y="660177"/>
            <a:ext cx="3090777" cy="19909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6944" y="4176519"/>
            <a:ext cx="3671395" cy="2364513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460" y="3292737"/>
            <a:ext cx="1927539" cy="789796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170198" indent="-161217">
              <a:spcBef>
                <a:spcPts val="71"/>
              </a:spcBef>
              <a:buChar char="-"/>
              <a:tabLst>
                <a:tab pos="170198" algn="l"/>
              </a:tabLst>
            </a:pPr>
            <a:r>
              <a:rPr sz="778" spc="-7" dirty="0">
                <a:latin typeface="Arial MT"/>
                <a:cs typeface="Arial MT"/>
              </a:rPr>
              <a:t>Habilitar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depuració</a:t>
            </a:r>
            <a:r>
              <a:rPr sz="778" spc="-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remota.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1"/>
              </a:spcBef>
              <a:buFont typeface="Arial MT"/>
              <a:buChar char="-"/>
            </a:pPr>
            <a:endParaRPr sz="778">
              <a:latin typeface="Arial MT"/>
              <a:cs typeface="Arial MT"/>
            </a:endParaRPr>
          </a:p>
          <a:p>
            <a:pPr marL="493979" marR="3593">
              <a:lnSpc>
                <a:spcPct val="110200"/>
              </a:lnSpc>
              <a:spcBef>
                <a:spcPts val="4"/>
              </a:spcBef>
            </a:pPr>
            <a:r>
              <a:rPr sz="778" spc="-7" dirty="0">
                <a:latin typeface="Arial MT"/>
                <a:cs typeface="Arial MT"/>
              </a:rPr>
              <a:t>xdebug.mode</a:t>
            </a:r>
            <a:r>
              <a:rPr sz="778" dirty="0">
                <a:latin typeface="Arial MT"/>
                <a:cs typeface="Arial MT"/>
              </a:rPr>
              <a:t> = </a:t>
            </a:r>
            <a:r>
              <a:rPr sz="778" spc="-7" dirty="0">
                <a:latin typeface="Arial MT"/>
                <a:cs typeface="Arial MT"/>
              </a:rPr>
              <a:t>debug xdebug.start_with_request</a:t>
            </a:r>
            <a:r>
              <a:rPr sz="778" spc="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=</a:t>
            </a:r>
            <a:r>
              <a:rPr sz="778" spc="18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yes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170198" indent="-161217">
              <a:spcBef>
                <a:spcPts val="4"/>
              </a:spcBef>
              <a:buChar char="-"/>
              <a:tabLst>
                <a:tab pos="170198" algn="l"/>
              </a:tabLst>
            </a:pPr>
            <a:r>
              <a:rPr sz="778" dirty="0">
                <a:latin typeface="Arial MT"/>
                <a:cs typeface="Arial MT"/>
              </a:rPr>
              <a:t>Davant</a:t>
            </a:r>
            <a:r>
              <a:rPr sz="778" spc="-39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del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següent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missatge:</a:t>
            </a:r>
            <a:endParaRPr sz="778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944" y="660178"/>
            <a:ext cx="3799389" cy="24790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3592" y="4235900"/>
            <a:ext cx="4055376" cy="1623497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2813" y="631595"/>
            <a:ext cx="1771252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  <a:tabLst>
                <a:tab pos="170198" algn="l"/>
              </a:tabLst>
            </a:pPr>
            <a:r>
              <a:rPr sz="778" spc="-35" dirty="0">
                <a:latin typeface="Arial MT"/>
                <a:cs typeface="Arial MT"/>
              </a:rPr>
              <a:t>-</a:t>
            </a:r>
            <a:r>
              <a:rPr sz="778" dirty="0">
                <a:latin typeface="Arial MT"/>
                <a:cs typeface="Arial MT"/>
              </a:rPr>
              <a:t>	Aneu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File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-</a:t>
            </a:r>
            <a:r>
              <a:rPr sz="778" spc="-7" dirty="0">
                <a:latin typeface="Arial MT"/>
                <a:cs typeface="Arial MT"/>
              </a:rPr>
              <a:t> Preferences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-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Settings: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2813" y="4322008"/>
            <a:ext cx="1371103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  <a:tabLst>
                <a:tab pos="170198" algn="l"/>
              </a:tabLst>
            </a:pPr>
            <a:r>
              <a:rPr sz="778" spc="-35" dirty="0">
                <a:latin typeface="Arial MT"/>
                <a:cs typeface="Arial MT"/>
              </a:rPr>
              <a:t>-</a:t>
            </a:r>
            <a:r>
              <a:rPr sz="778" dirty="0">
                <a:latin typeface="Arial MT"/>
                <a:cs typeface="Arial MT"/>
              </a:rPr>
              <a:t>	Aneu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Edit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in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settings.json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2813" y="6578924"/>
            <a:ext cx="2674393" cy="262281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493979" marR="3593" indent="-484998">
              <a:lnSpc>
                <a:spcPct val="110200"/>
              </a:lnSpc>
              <a:spcBef>
                <a:spcPts val="71"/>
              </a:spcBef>
              <a:tabLst>
                <a:tab pos="170198" algn="l"/>
              </a:tabLst>
            </a:pPr>
            <a:r>
              <a:rPr sz="778" spc="-35" dirty="0">
                <a:latin typeface="Arial MT"/>
                <a:cs typeface="Arial MT"/>
              </a:rPr>
              <a:t>-</a:t>
            </a:r>
            <a:r>
              <a:rPr sz="778" dirty="0">
                <a:latin typeface="Arial MT"/>
                <a:cs typeface="Arial MT"/>
              </a:rPr>
              <a:t>	Afegir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ruta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on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troba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php.exe: "php.executablePath":</a:t>
            </a:r>
            <a:r>
              <a:rPr sz="778" spc="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"C:\\xampp\\php\\php.exe",</a:t>
            </a:r>
            <a:endParaRPr sz="778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6944" y="921487"/>
            <a:ext cx="3327834" cy="32469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6944" y="4611897"/>
            <a:ext cx="3408671" cy="1825593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629367"/>
            <a:ext cx="4070197" cy="6129848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1061" b="1" dirty="0">
                <a:latin typeface="Arial"/>
                <a:cs typeface="Arial"/>
              </a:rPr>
              <a:t>Manual</a:t>
            </a:r>
            <a:r>
              <a:rPr sz="1061" b="1" spc="-7" dirty="0">
                <a:latin typeface="Arial"/>
                <a:cs typeface="Arial"/>
              </a:rPr>
              <a:t> </a:t>
            </a:r>
            <a:r>
              <a:rPr sz="1061" b="1" dirty="0">
                <a:latin typeface="Arial"/>
                <a:cs typeface="Arial"/>
              </a:rPr>
              <a:t>d'Instal·lació</a:t>
            </a:r>
            <a:r>
              <a:rPr sz="1061" b="1" spc="-4" dirty="0">
                <a:latin typeface="Arial"/>
                <a:cs typeface="Arial"/>
              </a:rPr>
              <a:t> </a:t>
            </a:r>
            <a:r>
              <a:rPr sz="1061" b="1" dirty="0">
                <a:latin typeface="Arial"/>
                <a:cs typeface="Arial"/>
              </a:rPr>
              <a:t>de</a:t>
            </a:r>
            <a:r>
              <a:rPr sz="1061" b="1" spc="-4" dirty="0">
                <a:latin typeface="Arial"/>
                <a:cs typeface="Arial"/>
              </a:rPr>
              <a:t> </a:t>
            </a:r>
            <a:r>
              <a:rPr sz="1061" b="1" dirty="0">
                <a:latin typeface="Arial"/>
                <a:cs typeface="Arial"/>
              </a:rPr>
              <a:t>PHPUnit</a:t>
            </a:r>
            <a:r>
              <a:rPr sz="1061" b="1" spc="-4" dirty="0">
                <a:latin typeface="Arial"/>
                <a:cs typeface="Arial"/>
              </a:rPr>
              <a:t> </a:t>
            </a:r>
            <a:r>
              <a:rPr sz="1061" b="1" dirty="0">
                <a:latin typeface="Arial"/>
                <a:cs typeface="Arial"/>
              </a:rPr>
              <a:t>amb</a:t>
            </a:r>
            <a:r>
              <a:rPr sz="1061" b="1" spc="-7" dirty="0">
                <a:latin typeface="Arial"/>
                <a:cs typeface="Arial"/>
              </a:rPr>
              <a:t> Composer</a:t>
            </a:r>
            <a:endParaRPr sz="1061">
              <a:latin typeface="Arial"/>
              <a:cs typeface="Arial"/>
            </a:endParaRPr>
          </a:p>
          <a:p>
            <a:pPr marL="8981">
              <a:spcBef>
                <a:spcPts val="1174"/>
              </a:spcBef>
            </a:pPr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Requisits</a:t>
            </a:r>
            <a:r>
              <a:rPr sz="778" b="1" u="sng" spc="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previs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30"/>
              </a:spcBef>
            </a:pPr>
            <a:endParaRPr sz="778">
              <a:latin typeface="Arial"/>
              <a:cs typeface="Arial"/>
            </a:endParaRPr>
          </a:p>
          <a:p>
            <a:pPr marL="8981"/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Instal·lació</a:t>
            </a:r>
            <a:r>
              <a:rPr sz="778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de </a:t>
            </a:r>
            <a:r>
              <a:rPr sz="778" u="heavy" spc="-18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PHP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2112435">
              <a:lnSpc>
                <a:spcPct val="110200"/>
              </a:lnSpc>
            </a:pPr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requereix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PHP</a:t>
            </a:r>
            <a:r>
              <a:rPr sz="778" spc="-7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7.3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o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superior. </a:t>
            </a:r>
            <a:r>
              <a:rPr sz="778" dirty="0">
                <a:latin typeface="Arial MT"/>
                <a:cs typeface="Arial MT"/>
              </a:rPr>
              <a:t>Comprova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versió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PHP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instal·lada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amb: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php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-</a:t>
            </a:r>
            <a:r>
              <a:rPr sz="778" spc="-35" dirty="0">
                <a:latin typeface="Arial MT"/>
                <a:cs typeface="Arial MT"/>
              </a:rPr>
              <a:t>v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Instal·lació</a:t>
            </a:r>
            <a:r>
              <a:rPr sz="778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de </a:t>
            </a:r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Composer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16167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Si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no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tens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Composer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instal·lat,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descarrega’l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lloc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web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oficial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segueix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instruccions d'instal·lació.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u="heavy" spc="-7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https://getcomposer.org/download/</a:t>
            </a:r>
            <a:endParaRPr sz="778">
              <a:latin typeface="Arial MT"/>
              <a:cs typeface="Arial MT"/>
            </a:endParaRPr>
          </a:p>
          <a:p>
            <a:pPr marL="8981" marR="1882061">
              <a:lnSpc>
                <a:spcPct val="220400"/>
              </a:lnSpc>
            </a:pPr>
            <a:r>
              <a:rPr sz="778" dirty="0">
                <a:latin typeface="Arial MT"/>
                <a:cs typeface="Arial MT"/>
              </a:rPr>
              <a:t>Us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deixo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vídeo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tutorial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instal·lar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composer: </a:t>
            </a:r>
            <a:r>
              <a:rPr sz="778" u="heavy" spc="-7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3"/>
              </a:rPr>
              <a:t>https://www.youtube.com/watch?v=yp04wvbAJPs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1"/>
              </a:spcBef>
            </a:pPr>
            <a:endParaRPr sz="778">
              <a:latin typeface="Arial MT"/>
              <a:cs typeface="Arial MT"/>
            </a:endParaRPr>
          </a:p>
          <a:p>
            <a:pPr marL="8981" marR="10778">
              <a:lnSpc>
                <a:spcPct val="110200"/>
              </a:lnSpc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Quan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intentes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executar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Composer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teu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sistema,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pots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trobar-</a:t>
            </a:r>
            <a:r>
              <a:rPr sz="778" dirty="0">
                <a:latin typeface="Arial MT"/>
                <a:cs typeface="Arial MT"/>
              </a:rPr>
              <a:t>te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següent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missatge d'error: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1"/>
              </a:spcBef>
            </a:pPr>
            <a:endParaRPr sz="778">
              <a:latin typeface="Arial MT"/>
              <a:cs typeface="Arial MT"/>
            </a:endParaRPr>
          </a:p>
          <a:p>
            <a:pPr marL="8981" marR="3593">
              <a:lnSpc>
                <a:spcPct val="110200"/>
              </a:lnSpc>
              <a:spcBef>
                <a:spcPts val="4"/>
              </a:spcBef>
            </a:pPr>
            <a:r>
              <a:rPr sz="778" b="1" dirty="0">
                <a:latin typeface="Arial"/>
                <a:cs typeface="Arial"/>
              </a:rPr>
              <a:t>Xdebug: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[Step</a:t>
            </a:r>
            <a:r>
              <a:rPr sz="778" b="1" spc="-18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Debug]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spc="-14" dirty="0">
                <a:latin typeface="Arial"/>
                <a:cs typeface="Arial"/>
              </a:rPr>
              <a:t>Time-</a:t>
            </a:r>
            <a:r>
              <a:rPr sz="778" b="1" dirty="0">
                <a:latin typeface="Arial"/>
                <a:cs typeface="Arial"/>
              </a:rPr>
              <a:t>out</a:t>
            </a:r>
            <a:r>
              <a:rPr sz="778" b="1" spc="-18" dirty="0">
                <a:latin typeface="Arial"/>
                <a:cs typeface="Arial"/>
              </a:rPr>
              <a:t> </a:t>
            </a:r>
            <a:r>
              <a:rPr sz="778" b="1" spc="-7" dirty="0">
                <a:latin typeface="Arial"/>
                <a:cs typeface="Arial"/>
              </a:rPr>
              <a:t>connecting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to</a:t>
            </a:r>
            <a:r>
              <a:rPr sz="778" b="1" spc="-18" dirty="0">
                <a:latin typeface="Arial"/>
                <a:cs typeface="Arial"/>
              </a:rPr>
              <a:t> </a:t>
            </a:r>
            <a:r>
              <a:rPr sz="778" b="1" spc="-7" dirty="0">
                <a:latin typeface="Arial"/>
                <a:cs typeface="Arial"/>
              </a:rPr>
              <a:t>debugging</a:t>
            </a:r>
            <a:r>
              <a:rPr sz="778" b="1" spc="-18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client,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waited:</a:t>
            </a:r>
            <a:r>
              <a:rPr sz="778" b="1" spc="-18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200</a:t>
            </a:r>
            <a:r>
              <a:rPr sz="778" b="1" spc="-21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ms.</a:t>
            </a:r>
            <a:r>
              <a:rPr sz="778" b="1" spc="-18" dirty="0">
                <a:latin typeface="Arial"/>
                <a:cs typeface="Arial"/>
              </a:rPr>
              <a:t> </a:t>
            </a:r>
            <a:r>
              <a:rPr sz="778" b="1" spc="-7" dirty="0">
                <a:latin typeface="Arial"/>
                <a:cs typeface="Arial"/>
              </a:rPr>
              <a:t>Tried: localhost:9003</a:t>
            </a:r>
            <a:r>
              <a:rPr sz="778" b="1" spc="-18" dirty="0">
                <a:latin typeface="Arial"/>
                <a:cs typeface="Arial"/>
              </a:rPr>
              <a:t> </a:t>
            </a:r>
            <a:r>
              <a:rPr sz="778" b="1" dirty="0">
                <a:latin typeface="Arial"/>
                <a:cs typeface="Arial"/>
              </a:rPr>
              <a:t>(through</a:t>
            </a:r>
            <a:r>
              <a:rPr sz="778" b="1" spc="-18" dirty="0">
                <a:latin typeface="Arial"/>
                <a:cs typeface="Arial"/>
              </a:rPr>
              <a:t> </a:t>
            </a:r>
            <a:r>
              <a:rPr sz="778" b="1" spc="-7" dirty="0">
                <a:latin typeface="Arial"/>
                <a:cs typeface="Arial"/>
              </a:rPr>
              <a:t>xdebug.client_host/xdebug.client_port).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131"/>
              </a:spcBef>
            </a:pPr>
            <a:endParaRPr sz="778">
              <a:latin typeface="Arial"/>
              <a:cs typeface="Arial"/>
            </a:endParaRPr>
          </a:p>
          <a:p>
            <a:pPr marL="8981" marR="130680">
              <a:lnSpc>
                <a:spcPct val="110200"/>
              </a:lnSpc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problema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produeix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perquè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Xdebug,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extensió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PHP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utilitzada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depurar </a:t>
            </a:r>
            <a:r>
              <a:rPr sz="778" dirty="0">
                <a:latin typeface="Arial MT"/>
                <a:cs typeface="Arial MT"/>
              </a:rPr>
              <a:t>codi,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intenta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connectar-</a:t>
            </a:r>
            <a:r>
              <a:rPr sz="778" dirty="0">
                <a:latin typeface="Arial MT"/>
                <a:cs typeface="Arial MT"/>
              </a:rPr>
              <a:t>se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client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depuració.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Solució:</a:t>
            </a:r>
            <a:r>
              <a:rPr sz="778" u="heavy" spc="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Desactivar</a:t>
            </a:r>
            <a:r>
              <a:rPr sz="778" u="heavy" spc="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Xdebug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147745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Pots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desactivar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Xdebug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provisionalment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editant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configuració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PHP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(php.ini). </a:t>
            </a:r>
            <a:r>
              <a:rPr sz="778" dirty="0">
                <a:latin typeface="Arial MT"/>
                <a:cs typeface="Arial MT"/>
              </a:rPr>
              <a:t>Això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garanteix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Composer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s'executi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sense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interrupcions.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Passos</a:t>
            </a:r>
            <a:r>
              <a:rPr sz="778" u="heavy" spc="-14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78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per</a:t>
            </a:r>
            <a:r>
              <a:rPr sz="778" u="heavy" spc="-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desactivar</a:t>
            </a:r>
            <a:r>
              <a:rPr sz="778" u="heavy" spc="-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Xdebug</a:t>
            </a:r>
            <a:endParaRPr sz="778">
              <a:latin typeface="Arial MT"/>
              <a:cs typeface="Arial MT"/>
            </a:endParaRPr>
          </a:p>
          <a:p>
            <a:pPr marL="8981" marR="136967">
              <a:lnSpc>
                <a:spcPct val="110200"/>
              </a:lnSpc>
            </a:pPr>
            <a:r>
              <a:rPr sz="778" spc="-7" dirty="0">
                <a:latin typeface="Arial MT"/>
                <a:cs typeface="Arial MT"/>
              </a:rPr>
              <a:t>Localitza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php.ini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configuració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PHP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troba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generalment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rutes </a:t>
            </a:r>
            <a:r>
              <a:rPr sz="778" dirty="0">
                <a:latin typeface="Arial MT"/>
                <a:cs typeface="Arial MT"/>
              </a:rPr>
              <a:t>següents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segons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teu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entorn: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Amb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XAMPP: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C:\xampp\php\php.ini</a:t>
            </a:r>
            <a:endParaRPr sz="778">
              <a:latin typeface="Arial MT"/>
              <a:cs typeface="Arial MT"/>
            </a:endParaRPr>
          </a:p>
          <a:p>
            <a:pPr marL="8981">
              <a:spcBef>
                <a:spcPts val="95"/>
              </a:spcBef>
            </a:pPr>
            <a:r>
              <a:rPr sz="778" dirty="0">
                <a:latin typeface="Arial MT"/>
                <a:cs typeface="Arial MT"/>
              </a:rPr>
              <a:t>Amb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WAMP: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[directori_d'instal·lació_de_WAMP]\bin\php\php.ini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Edita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php.ini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Obre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php.ini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editor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text.</a:t>
            </a:r>
            <a:endParaRPr sz="7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809139">
              <a:spcBef>
                <a:spcPts val="152"/>
              </a:spcBef>
            </a:pPr>
            <a:r>
              <a:rPr sz="4385" dirty="0"/>
              <a:t>Strings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1" y="1906899"/>
            <a:ext cx="8960177" cy="363432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tallar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rang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caràcters: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Especificant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inicial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nombre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volen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mostrar.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9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51231" marR="5788325">
              <a:spcBef>
                <a:spcPts val="6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64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47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sz="1345" spc="-18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40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substr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6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990055"/>
                </a:solidFill>
                <a:latin typeface="Courier New"/>
                <a:cs typeface="Courier New"/>
              </a:rPr>
              <a:t>5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  <a:p>
            <a:pPr marL="951231">
              <a:spcBef>
                <a:spcPts val="1403"/>
              </a:spcBef>
            </a:pP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Comença</a:t>
            </a:r>
            <a:r>
              <a:rPr sz="1345" spc="-3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el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tall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al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caràcter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6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i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talla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5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posicions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més</a:t>
            </a:r>
            <a:r>
              <a:rPr sz="1345" spc="-1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tard.</a:t>
            </a:r>
            <a:endParaRPr sz="1345">
              <a:latin typeface="Courier New"/>
              <a:cs typeface="Courier New"/>
            </a:endParaRPr>
          </a:p>
          <a:p>
            <a:pPr marL="951231">
              <a:spcBef>
                <a:spcPts val="1403"/>
              </a:spcBef>
            </a:pPr>
            <a:r>
              <a:rPr sz="1345" dirty="0">
                <a:latin typeface="Courier New"/>
                <a:cs typeface="Courier New"/>
              </a:rPr>
              <a:t>S’utilitzen</a:t>
            </a:r>
            <a:r>
              <a:rPr sz="1345" spc="-41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índexs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negatius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per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començar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la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secció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des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del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final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de</a:t>
            </a:r>
            <a:r>
              <a:rPr sz="1345" spc="-29" dirty="0">
                <a:latin typeface="Courier New"/>
                <a:cs typeface="Courier New"/>
              </a:rPr>
              <a:t> </a:t>
            </a:r>
            <a:r>
              <a:rPr sz="1345" dirty="0">
                <a:latin typeface="Courier New"/>
                <a:cs typeface="Courier New"/>
              </a:rPr>
              <a:t>la</a:t>
            </a:r>
            <a:r>
              <a:rPr sz="1345" spc="-23" dirty="0">
                <a:latin typeface="Courier New"/>
                <a:cs typeface="Courier New"/>
              </a:rPr>
              <a:t> </a:t>
            </a:r>
            <a:r>
              <a:rPr sz="1345" spc="-12" dirty="0">
                <a:latin typeface="Courier New"/>
                <a:cs typeface="Courier New"/>
              </a:rPr>
              <a:t>cadena.</a:t>
            </a:r>
            <a:endParaRPr sz="1345">
              <a:latin typeface="Courier New"/>
              <a:cs typeface="Courier New"/>
            </a:endParaRPr>
          </a:p>
          <a:p>
            <a:pPr marL="951231" lvl="1" indent="-402472">
              <a:spcBef>
                <a:spcPts val="1386"/>
              </a:spcBef>
              <a:buChar char="○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Especificant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inicial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mostrant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restants.</a:t>
            </a:r>
            <a:endParaRPr sz="1754">
              <a:latin typeface="Arial MT"/>
              <a:cs typeface="Arial MT"/>
            </a:endParaRPr>
          </a:p>
          <a:p>
            <a:pPr marL="951231" marR="5991047">
              <a:spcBef>
                <a:spcPts val="1421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64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47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sz="1345" spc="-18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3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substr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8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990055"/>
                </a:solidFill>
                <a:latin typeface="Courier New"/>
                <a:cs typeface="Courier New"/>
              </a:rPr>
              <a:t>6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631595"/>
            <a:ext cx="3916604" cy="4768321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dirty="0">
                <a:latin typeface="Arial MT"/>
                <a:cs typeface="Arial MT"/>
              </a:rPr>
              <a:t>Busca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línia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següent: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spc="-7" dirty="0">
                <a:latin typeface="Arial MT"/>
                <a:cs typeface="Arial MT"/>
              </a:rPr>
              <a:t>zend_extension=xdebug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Comenta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aquesta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línia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afegint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punt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(;)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al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principi:</a:t>
            </a:r>
            <a:endParaRPr sz="778">
              <a:latin typeface="Arial MT"/>
              <a:cs typeface="Arial MT"/>
            </a:endParaRPr>
          </a:p>
          <a:p>
            <a:pPr marL="8981" marR="2800862">
              <a:lnSpc>
                <a:spcPct val="220400"/>
              </a:lnSpc>
            </a:pPr>
            <a:r>
              <a:rPr sz="778" spc="-7" dirty="0">
                <a:latin typeface="Arial MT"/>
                <a:cs typeface="Arial MT"/>
              </a:rPr>
              <a:t>;zend_extension=xdebug </a:t>
            </a:r>
            <a:r>
              <a:rPr sz="778" dirty="0">
                <a:latin typeface="Arial MT"/>
                <a:cs typeface="Arial MT"/>
              </a:rPr>
              <a:t>Guarda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canvis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Desa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després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modificacions.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3593">
              <a:lnSpc>
                <a:spcPct val="110200"/>
              </a:lnSpc>
            </a:pPr>
            <a:r>
              <a:rPr sz="778" spc="-7" dirty="0">
                <a:latin typeface="Arial MT"/>
                <a:cs typeface="Arial MT"/>
              </a:rPr>
              <a:t>Reinicia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servidor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PHP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si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utilitzes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servidor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local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XAMPP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o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32" dirty="0">
                <a:latin typeface="Arial MT"/>
                <a:cs typeface="Arial MT"/>
              </a:rPr>
              <a:t>WAMP,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assegura't</a:t>
            </a:r>
            <a:r>
              <a:rPr sz="778" spc="-18" dirty="0">
                <a:latin typeface="Arial MT"/>
                <a:cs typeface="Arial MT"/>
              </a:rPr>
              <a:t> de </a:t>
            </a:r>
            <a:r>
              <a:rPr sz="778" spc="-7" dirty="0">
                <a:latin typeface="Arial MT"/>
                <a:cs typeface="Arial MT"/>
              </a:rPr>
              <a:t>reiniciar-</a:t>
            </a:r>
            <a:r>
              <a:rPr sz="778" dirty="0">
                <a:latin typeface="Arial MT"/>
                <a:cs typeface="Arial MT"/>
              </a:rPr>
              <a:t>lo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perquè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els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canvis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tinguin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efecte.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spc="-7" dirty="0">
                <a:latin typeface="Arial MT"/>
                <a:cs typeface="Arial MT"/>
              </a:rPr>
              <a:t>Verifica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instal·lació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Composer: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composer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--version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Un</a:t>
            </a:r>
            <a:r>
              <a:rPr sz="778" u="heavy" spc="-18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78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entorn</a:t>
            </a:r>
            <a:r>
              <a:rPr sz="778" u="heavy" spc="-14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78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</a:t>
            </a:r>
            <a:r>
              <a:rPr sz="778" u="heavy" spc="-14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desenvolupament</a:t>
            </a:r>
            <a:r>
              <a:rPr sz="778" u="heavy" spc="-14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78" u="heavy" spc="-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preparat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spc="-21" dirty="0">
                <a:latin typeface="Arial MT"/>
                <a:cs typeface="Arial MT"/>
              </a:rPr>
              <a:t>XAMPP,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32" dirty="0">
                <a:latin typeface="Arial MT"/>
                <a:cs typeface="Arial MT"/>
              </a:rPr>
              <a:t>WAMP,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Laragon,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o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qualsevol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servidor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local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configurat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PHP.</a:t>
            </a:r>
            <a:endParaRPr sz="778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78">
              <a:latin typeface="Arial MT"/>
              <a:cs typeface="Arial MT"/>
            </a:endParaRPr>
          </a:p>
          <a:p>
            <a:pPr>
              <a:spcBef>
                <a:spcPts val="360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Passos</a:t>
            </a:r>
            <a:r>
              <a:rPr sz="778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d’instal·lació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1.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Crear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projecte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o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navega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al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projecte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existent</a:t>
            </a:r>
            <a:endParaRPr sz="778">
              <a:latin typeface="Arial MT"/>
              <a:cs typeface="Arial MT"/>
            </a:endParaRPr>
          </a:p>
          <a:p>
            <a:pPr marL="8981" marR="1335091">
              <a:lnSpc>
                <a:spcPct val="220400"/>
              </a:lnSpc>
            </a:pPr>
            <a:r>
              <a:rPr sz="778" dirty="0">
                <a:latin typeface="Arial MT"/>
                <a:cs typeface="Arial MT"/>
              </a:rPr>
              <a:t>Si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ja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tens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projecte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25" dirty="0">
                <a:latin typeface="Arial MT"/>
                <a:cs typeface="Arial MT"/>
              </a:rPr>
              <a:t>PHP,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navega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al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directori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del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projecte: </a:t>
            </a:r>
            <a:r>
              <a:rPr sz="778" dirty="0">
                <a:latin typeface="Arial MT"/>
                <a:cs typeface="Arial MT"/>
              </a:rPr>
              <a:t>cd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/ruta/al/projecte</a:t>
            </a:r>
            <a:endParaRPr sz="778">
              <a:latin typeface="Arial MT"/>
              <a:cs typeface="Arial MT"/>
            </a:endParaRPr>
          </a:p>
          <a:p>
            <a:pPr marL="8981" marR="1964241">
              <a:lnSpc>
                <a:spcPct val="220400"/>
              </a:lnSpc>
            </a:pPr>
            <a:r>
              <a:rPr sz="778" dirty="0">
                <a:latin typeface="Arial MT"/>
                <a:cs typeface="Arial MT"/>
              </a:rPr>
              <a:t>Si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no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tens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projecte,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crea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nou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directori: </a:t>
            </a:r>
            <a:r>
              <a:rPr sz="778" dirty="0">
                <a:latin typeface="Arial MT"/>
                <a:cs typeface="Arial MT"/>
              </a:rPr>
              <a:t>mkdir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projecte_php</a:t>
            </a:r>
            <a:endParaRPr sz="778">
              <a:latin typeface="Arial MT"/>
              <a:cs typeface="Arial MT"/>
            </a:endParaRPr>
          </a:p>
          <a:p>
            <a:pPr marL="8981">
              <a:spcBef>
                <a:spcPts val="95"/>
              </a:spcBef>
            </a:pPr>
            <a:r>
              <a:rPr sz="778" dirty="0">
                <a:latin typeface="Arial MT"/>
                <a:cs typeface="Arial MT"/>
              </a:rPr>
              <a:t>cd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projecte_php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7785" y="6050479"/>
            <a:ext cx="2630829" cy="620456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dirty="0">
                <a:latin typeface="Arial MT"/>
                <a:cs typeface="Arial MT"/>
              </a:rPr>
              <a:t>2.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Afegir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dependència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desenvolupament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4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Instal·la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dependència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desenvolupament: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b="1" i="1" dirty="0">
                <a:latin typeface="Trebuchet MS"/>
                <a:cs typeface="Trebuchet MS"/>
              </a:rPr>
              <a:t>composer</a:t>
            </a:r>
            <a:r>
              <a:rPr sz="778" b="1" i="1" spc="269" dirty="0">
                <a:latin typeface="Trebuchet MS"/>
                <a:cs typeface="Trebuchet MS"/>
              </a:rPr>
              <a:t> </a:t>
            </a:r>
            <a:r>
              <a:rPr sz="778" b="1" i="1" spc="64" dirty="0">
                <a:latin typeface="Trebuchet MS"/>
                <a:cs typeface="Trebuchet MS"/>
              </a:rPr>
              <a:t>require</a:t>
            </a:r>
            <a:r>
              <a:rPr sz="778" b="1" i="1" spc="272" dirty="0">
                <a:latin typeface="Trebuchet MS"/>
                <a:cs typeface="Trebuchet MS"/>
              </a:rPr>
              <a:t> </a:t>
            </a:r>
            <a:r>
              <a:rPr sz="778" b="1" i="1" spc="166" dirty="0">
                <a:latin typeface="Trebuchet MS"/>
                <a:cs typeface="Trebuchet MS"/>
              </a:rPr>
              <a:t>--</a:t>
            </a:r>
            <a:r>
              <a:rPr sz="778" b="1" i="1" dirty="0">
                <a:latin typeface="Trebuchet MS"/>
                <a:cs typeface="Trebuchet MS"/>
              </a:rPr>
              <a:t>dev</a:t>
            </a:r>
            <a:r>
              <a:rPr sz="778" b="1" i="1" spc="272" dirty="0">
                <a:latin typeface="Trebuchet MS"/>
                <a:cs typeface="Trebuchet MS"/>
              </a:rPr>
              <a:t> </a:t>
            </a:r>
            <a:r>
              <a:rPr sz="778" b="1" i="1" spc="42" dirty="0">
                <a:latin typeface="Trebuchet MS"/>
                <a:cs typeface="Trebuchet MS"/>
              </a:rPr>
              <a:t>phpunit/phpunit</a:t>
            </a:r>
            <a:endParaRPr sz="778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4" y="631595"/>
            <a:ext cx="4005077" cy="503974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39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comandament: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46"/>
              </a:spcBef>
            </a:pPr>
            <a:endParaRPr sz="778">
              <a:latin typeface="Arial MT"/>
              <a:cs typeface="Arial MT"/>
            </a:endParaRPr>
          </a:p>
          <a:p>
            <a:pPr marL="331864" indent="-161217">
              <a:spcBef>
                <a:spcPts val="4"/>
              </a:spcBef>
              <a:buChar char="●"/>
              <a:tabLst>
                <a:tab pos="331864" algn="l"/>
              </a:tabLst>
            </a:pPr>
            <a:r>
              <a:rPr sz="778" spc="-7" dirty="0">
                <a:latin typeface="Arial MT"/>
                <a:cs typeface="Arial MT"/>
              </a:rPr>
              <a:t>Descarregarà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darrera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versió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PHPUnit.</a:t>
            </a:r>
            <a:endParaRPr sz="778">
              <a:latin typeface="Arial MT"/>
              <a:cs typeface="Arial MT"/>
            </a:endParaRPr>
          </a:p>
          <a:p>
            <a:pPr marL="332313" marR="527660" indent="-161666">
              <a:lnSpc>
                <a:spcPct val="110200"/>
              </a:lnSpc>
              <a:buChar char="●"/>
              <a:tabLst>
                <a:tab pos="332313" algn="l"/>
              </a:tabLst>
            </a:pPr>
            <a:r>
              <a:rPr sz="778" dirty="0">
                <a:latin typeface="Arial MT"/>
                <a:cs typeface="Arial MT"/>
              </a:rPr>
              <a:t>Afegirà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composer.json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secció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dependències</a:t>
            </a:r>
            <a:r>
              <a:rPr sz="778" spc="-18" dirty="0">
                <a:latin typeface="Arial MT"/>
                <a:cs typeface="Arial MT"/>
              </a:rPr>
              <a:t> de </a:t>
            </a:r>
            <a:r>
              <a:rPr sz="778" spc="-7" dirty="0">
                <a:latin typeface="Arial MT"/>
                <a:cs typeface="Arial MT"/>
              </a:rPr>
              <a:t>desenvolupament</a:t>
            </a:r>
            <a:r>
              <a:rPr sz="778" spc="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(require-</a:t>
            </a:r>
            <a:r>
              <a:rPr sz="778" spc="-14" dirty="0">
                <a:latin typeface="Arial MT"/>
                <a:cs typeface="Arial MT"/>
              </a:rPr>
              <a:t>dev).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4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3.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Comprovar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instal·lació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4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Comprova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s'ha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instal·lat correctament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executant: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1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b="1" i="1" spc="53" dirty="0">
                <a:latin typeface="Trebuchet MS"/>
                <a:cs typeface="Trebuchet MS"/>
              </a:rPr>
              <a:t>vendor/bin/phpunit</a:t>
            </a:r>
            <a:r>
              <a:rPr sz="778" b="1" i="1" spc="251" dirty="0">
                <a:latin typeface="Trebuchet MS"/>
                <a:cs typeface="Trebuchet MS"/>
              </a:rPr>
              <a:t> </a:t>
            </a:r>
            <a:r>
              <a:rPr sz="778" b="1" i="1" spc="166" dirty="0">
                <a:latin typeface="Trebuchet MS"/>
                <a:cs typeface="Trebuchet MS"/>
              </a:rPr>
              <a:t>--</a:t>
            </a:r>
            <a:r>
              <a:rPr sz="778" b="1" i="1" spc="57" dirty="0">
                <a:latin typeface="Trebuchet MS"/>
                <a:cs typeface="Trebuchet MS"/>
              </a:rPr>
              <a:t>version</a:t>
            </a:r>
            <a:endParaRPr sz="778">
              <a:latin typeface="Trebuchet MS"/>
              <a:cs typeface="Trebuchet MS"/>
            </a:endParaRPr>
          </a:p>
          <a:p>
            <a:pPr>
              <a:spcBef>
                <a:spcPts val="106"/>
              </a:spcBef>
            </a:pPr>
            <a:endParaRPr sz="778">
              <a:latin typeface="Trebuchet MS"/>
              <a:cs typeface="Trebuchet MS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La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sortida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hauria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mostrar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versió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instal·lada,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ara: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b="1" i="1" dirty="0">
                <a:latin typeface="Trebuchet MS"/>
                <a:cs typeface="Trebuchet MS"/>
              </a:rPr>
              <a:t>PHPUnit</a:t>
            </a:r>
            <a:r>
              <a:rPr sz="778" b="1" i="1" spc="255" dirty="0">
                <a:latin typeface="Trebuchet MS"/>
                <a:cs typeface="Trebuchet MS"/>
              </a:rPr>
              <a:t> </a:t>
            </a:r>
            <a:r>
              <a:rPr sz="778" b="1" i="1" spc="50" dirty="0">
                <a:latin typeface="Trebuchet MS"/>
                <a:cs typeface="Trebuchet MS"/>
              </a:rPr>
              <a:t>11.5.1</a:t>
            </a:r>
            <a:r>
              <a:rPr sz="778" b="1" i="1" spc="255" dirty="0">
                <a:latin typeface="Trebuchet MS"/>
                <a:cs typeface="Trebuchet MS"/>
              </a:rPr>
              <a:t> </a:t>
            </a:r>
            <a:r>
              <a:rPr sz="778" b="1" i="1" dirty="0">
                <a:latin typeface="Trebuchet MS"/>
                <a:cs typeface="Trebuchet MS"/>
              </a:rPr>
              <a:t>by</a:t>
            </a:r>
            <a:r>
              <a:rPr sz="778" b="1" i="1" spc="258" dirty="0">
                <a:latin typeface="Trebuchet MS"/>
                <a:cs typeface="Trebuchet MS"/>
              </a:rPr>
              <a:t> </a:t>
            </a:r>
            <a:r>
              <a:rPr sz="778" b="1" i="1" spc="53" dirty="0">
                <a:latin typeface="Trebuchet MS"/>
                <a:cs typeface="Trebuchet MS"/>
              </a:rPr>
              <a:t>Sebastian</a:t>
            </a:r>
            <a:r>
              <a:rPr sz="778" b="1" i="1" spc="255" dirty="0">
                <a:latin typeface="Trebuchet MS"/>
                <a:cs typeface="Trebuchet MS"/>
              </a:rPr>
              <a:t> </a:t>
            </a:r>
            <a:r>
              <a:rPr sz="778" b="1" i="1" dirty="0">
                <a:latin typeface="Trebuchet MS"/>
                <a:cs typeface="Trebuchet MS"/>
              </a:rPr>
              <a:t>Bergmann</a:t>
            </a:r>
            <a:r>
              <a:rPr sz="778" b="1" i="1" spc="258" dirty="0">
                <a:latin typeface="Trebuchet MS"/>
                <a:cs typeface="Trebuchet MS"/>
              </a:rPr>
              <a:t> </a:t>
            </a:r>
            <a:r>
              <a:rPr sz="778" b="1" i="1" dirty="0">
                <a:latin typeface="Trebuchet MS"/>
                <a:cs typeface="Trebuchet MS"/>
              </a:rPr>
              <a:t>and</a:t>
            </a:r>
            <a:r>
              <a:rPr sz="778" b="1" i="1" spc="255" dirty="0">
                <a:latin typeface="Trebuchet MS"/>
                <a:cs typeface="Trebuchet MS"/>
              </a:rPr>
              <a:t> </a:t>
            </a:r>
            <a:r>
              <a:rPr sz="778" b="1" i="1" spc="71" dirty="0">
                <a:latin typeface="Trebuchet MS"/>
                <a:cs typeface="Trebuchet MS"/>
              </a:rPr>
              <a:t>contributors.</a:t>
            </a:r>
            <a:endParaRPr sz="778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778">
              <a:latin typeface="Trebuchet MS"/>
              <a:cs typeface="Trebuchet MS"/>
            </a:endParaRPr>
          </a:p>
          <a:p>
            <a:pPr>
              <a:spcBef>
                <a:spcPts val="410"/>
              </a:spcBef>
            </a:pPr>
            <a:endParaRPr sz="778">
              <a:latin typeface="Trebuchet MS"/>
              <a:cs typeface="Trebuchet MS"/>
            </a:endParaRPr>
          </a:p>
          <a:p>
            <a:pPr marL="8981"/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Execució</a:t>
            </a:r>
            <a:r>
              <a:rPr sz="778" b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778" b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Organització</a:t>
            </a:r>
            <a:r>
              <a:rPr sz="778" b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778" b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les</a:t>
            </a:r>
            <a:r>
              <a:rPr sz="778" b="1" u="sng" spc="-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Proves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134"/>
              </a:spcBef>
            </a:pPr>
            <a:endParaRPr sz="778">
              <a:latin typeface="Arial"/>
              <a:cs typeface="Arial"/>
            </a:endParaRPr>
          </a:p>
          <a:p>
            <a:pPr marL="8981" marR="71852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Per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organitzar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executar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correctament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proves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PHPUnit,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cal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seguir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estructura estàndard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dins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del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projecte.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apartat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explica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crear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estructurar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carpeta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de </a:t>
            </a:r>
            <a:r>
              <a:rPr sz="778" dirty="0">
                <a:latin typeface="Arial MT"/>
                <a:cs typeface="Arial MT"/>
              </a:rPr>
              <a:t>proves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executar-</a:t>
            </a:r>
            <a:r>
              <a:rPr sz="778" spc="-14" dirty="0">
                <a:latin typeface="Arial MT"/>
                <a:cs typeface="Arial MT"/>
              </a:rPr>
              <a:t>les.</a:t>
            </a:r>
            <a:endParaRPr sz="778">
              <a:latin typeface="Arial MT"/>
              <a:cs typeface="Arial MT"/>
            </a:endParaRPr>
          </a:p>
          <a:p>
            <a:pPr marL="8981" marR="2480674">
              <a:lnSpc>
                <a:spcPct val="220400"/>
              </a:lnSpc>
            </a:pPr>
            <a:r>
              <a:rPr sz="778" dirty="0">
                <a:latin typeface="Arial MT"/>
                <a:cs typeface="Arial MT"/>
              </a:rPr>
              <a:t>Estructura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carpeta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proves </a:t>
            </a:r>
            <a:r>
              <a:rPr sz="778" dirty="0">
                <a:latin typeface="Arial MT"/>
                <a:cs typeface="Arial MT"/>
              </a:rPr>
              <a:t>Crear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carpeta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tests: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61074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Per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tal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d'organitzar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projecte,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crea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carpeta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anomenada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tests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l'arrel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del </a:t>
            </a:r>
            <a:r>
              <a:rPr sz="778" spc="-7" dirty="0">
                <a:latin typeface="Arial MT"/>
                <a:cs typeface="Arial MT"/>
              </a:rPr>
              <a:t>projecte: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mkdir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tests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Afegir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prova: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11227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Cada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funcionalitat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volem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provar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hauria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tenir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corresponent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dins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de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carpeta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tests.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3593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Per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exemple,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si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tens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login.php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gestiona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l'inici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sessió,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pots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crear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8" dirty="0">
                <a:latin typeface="Arial MT"/>
                <a:cs typeface="Arial MT"/>
              </a:rPr>
              <a:t> de </a:t>
            </a:r>
            <a:r>
              <a:rPr sz="778" dirty="0">
                <a:latin typeface="Arial MT"/>
                <a:cs typeface="Arial MT"/>
              </a:rPr>
              <a:t>prova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anomenat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LoginTest.php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dins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tests.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7784" y="6150914"/>
            <a:ext cx="1570953" cy="526391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dirty="0">
                <a:latin typeface="Arial MT"/>
                <a:cs typeface="Arial MT"/>
              </a:rPr>
              <a:t>Exemple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fitxer: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spc="-7" dirty="0">
                <a:latin typeface="Arial MT"/>
                <a:cs typeface="Arial MT"/>
              </a:rPr>
              <a:t>&lt;?php</a:t>
            </a:r>
            <a:endParaRPr sz="778">
              <a:latin typeface="Arial MT"/>
              <a:cs typeface="Arial MT"/>
            </a:endParaRPr>
          </a:p>
          <a:p>
            <a:pPr marL="8981">
              <a:spcBef>
                <a:spcPts val="92"/>
              </a:spcBef>
            </a:pPr>
            <a:r>
              <a:rPr sz="778" dirty="0">
                <a:latin typeface="Arial MT"/>
                <a:cs typeface="Arial MT"/>
              </a:rPr>
              <a:t>use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PHPUnit\Framework\TestCase;</a:t>
            </a:r>
            <a:endParaRPr sz="7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7785" y="619502"/>
            <a:ext cx="4065256" cy="5170736"/>
          </a:xfrm>
          <a:prstGeom prst="rect">
            <a:avLst/>
          </a:prstGeom>
        </p:spPr>
        <p:txBody>
          <a:bodyPr vert="horz" wrap="square" lIns="0" tIns="21107" rIns="0" bIns="0" rtlCol="0">
            <a:spAutoFit/>
          </a:bodyPr>
          <a:lstStyle/>
          <a:p>
            <a:pPr marL="8981">
              <a:spcBef>
                <a:spcPts val="165"/>
              </a:spcBef>
            </a:pPr>
            <a:r>
              <a:rPr sz="778" dirty="0">
                <a:latin typeface="Arial MT"/>
                <a:cs typeface="Arial MT"/>
              </a:rPr>
              <a:t>class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LoginTest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extends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TestCase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35" dirty="0">
                <a:latin typeface="Arial MT"/>
                <a:cs typeface="Arial MT"/>
              </a:rPr>
              <a:t>{</a:t>
            </a:r>
            <a:endParaRPr sz="778">
              <a:latin typeface="Arial MT"/>
              <a:cs typeface="Arial MT"/>
            </a:endParaRPr>
          </a:p>
          <a:p>
            <a:pPr marL="118555">
              <a:spcBef>
                <a:spcPts val="95"/>
              </a:spcBef>
            </a:pPr>
            <a:r>
              <a:rPr sz="778" dirty="0">
                <a:latin typeface="Arial MT"/>
                <a:cs typeface="Arial MT"/>
              </a:rPr>
              <a:t>public</a:t>
            </a:r>
            <a:r>
              <a:rPr sz="778" spc="-4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function</a:t>
            </a:r>
            <a:r>
              <a:rPr sz="778" spc="-39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testLoginWithValidCredentials()</a:t>
            </a:r>
            <a:r>
              <a:rPr sz="778" spc="-42" dirty="0">
                <a:latin typeface="Arial MT"/>
                <a:cs typeface="Arial MT"/>
              </a:rPr>
              <a:t> </a:t>
            </a:r>
            <a:r>
              <a:rPr sz="778" spc="-35" dirty="0">
                <a:latin typeface="Arial MT"/>
                <a:cs typeface="Arial MT"/>
              </a:rPr>
              <a:t>{</a:t>
            </a:r>
            <a:endParaRPr sz="778">
              <a:latin typeface="Arial MT"/>
              <a:cs typeface="Arial MT"/>
            </a:endParaRPr>
          </a:p>
          <a:p>
            <a:pPr marL="228129">
              <a:spcBef>
                <a:spcPts val="92"/>
              </a:spcBef>
            </a:pPr>
            <a:r>
              <a:rPr sz="778" dirty="0">
                <a:latin typeface="Arial MT"/>
                <a:cs typeface="Arial MT"/>
              </a:rPr>
              <a:t>//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Afegeix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validar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comportament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funció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login.</a:t>
            </a:r>
            <a:endParaRPr sz="778">
              <a:latin typeface="Arial MT"/>
              <a:cs typeface="Arial MT"/>
            </a:endParaRPr>
          </a:p>
          <a:p>
            <a:pPr marL="118555">
              <a:spcBef>
                <a:spcPts val="95"/>
              </a:spcBef>
            </a:pPr>
            <a:r>
              <a:rPr sz="778" spc="-35" dirty="0">
                <a:latin typeface="Arial MT"/>
                <a:cs typeface="Arial MT"/>
              </a:rPr>
              <a:t>}</a:t>
            </a:r>
            <a:endParaRPr sz="778">
              <a:latin typeface="Arial MT"/>
              <a:cs typeface="Arial MT"/>
            </a:endParaRPr>
          </a:p>
          <a:p>
            <a:pPr marL="8981">
              <a:spcBef>
                <a:spcPts val="95"/>
              </a:spcBef>
            </a:pPr>
            <a:r>
              <a:rPr sz="778" spc="-35" dirty="0">
                <a:latin typeface="Arial MT"/>
                <a:cs typeface="Arial MT"/>
              </a:rPr>
              <a:t>}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Execució</a:t>
            </a:r>
            <a:r>
              <a:rPr sz="778" b="1" u="sng" spc="-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778" b="1" u="sng" spc="-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les</a:t>
            </a:r>
            <a:r>
              <a:rPr sz="778" b="1" u="sng" spc="-1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proves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30"/>
              </a:spcBef>
            </a:pPr>
            <a:endParaRPr sz="778">
              <a:latin typeface="Arial"/>
              <a:cs typeface="Arial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Executar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prompt: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3593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Per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executar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proves,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assegura't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trobar-</a:t>
            </a:r>
            <a:r>
              <a:rPr sz="778" dirty="0">
                <a:latin typeface="Arial MT"/>
                <a:cs typeface="Arial MT"/>
              </a:rPr>
              <a:t>te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carpeta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arrel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projecte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(on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troba</a:t>
            </a:r>
            <a:r>
              <a:rPr sz="778" spc="-18" dirty="0">
                <a:latin typeface="Arial MT"/>
                <a:cs typeface="Arial MT"/>
              </a:rPr>
              <a:t> la </a:t>
            </a:r>
            <a:r>
              <a:rPr sz="778" dirty="0">
                <a:latin typeface="Arial MT"/>
                <a:cs typeface="Arial MT"/>
              </a:rPr>
              <a:t>carpeta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vendor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creada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Composer).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Utilitza</a:t>
            </a:r>
            <a:r>
              <a:rPr sz="778" spc="-39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següent</a:t>
            </a:r>
            <a:r>
              <a:rPr sz="778" spc="-39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comandament: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spc="-7" dirty="0">
                <a:latin typeface="Arial MT"/>
                <a:cs typeface="Arial MT"/>
              </a:rPr>
              <a:t>vendor\bin\phpunit</a:t>
            </a:r>
            <a:r>
              <a:rPr sz="778" spc="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tests\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98796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comandament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indica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executi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totes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proves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ubicades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carpeta tests.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spc="-7" dirty="0">
                <a:latin typeface="Arial MT"/>
                <a:cs typeface="Arial MT"/>
              </a:rPr>
              <a:t>Interpretació</a:t>
            </a:r>
            <a:r>
              <a:rPr sz="778" dirty="0">
                <a:latin typeface="Arial MT"/>
                <a:cs typeface="Arial MT"/>
              </a:rPr>
              <a:t> del </a:t>
            </a:r>
            <a:r>
              <a:rPr sz="778" spc="-7" dirty="0">
                <a:latin typeface="Arial MT"/>
                <a:cs typeface="Arial MT"/>
              </a:rPr>
              <a:t>resultat: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Si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proves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són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correctes,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apareixerà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missatge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similar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a: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11.5.1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by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Sebastian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Bergmann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and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contributors.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tabLst>
                <a:tab pos="1873977" algn="l"/>
              </a:tabLst>
            </a:pPr>
            <a:r>
              <a:rPr sz="778" spc="-14" dirty="0">
                <a:latin typeface="Arial MT"/>
                <a:cs typeface="Arial MT"/>
              </a:rPr>
              <a:t>....</a:t>
            </a:r>
            <a:r>
              <a:rPr sz="778" dirty="0">
                <a:latin typeface="Arial MT"/>
                <a:cs typeface="Arial MT"/>
              </a:rPr>
              <a:t>	4</a:t>
            </a:r>
            <a:r>
              <a:rPr sz="778" spc="-7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/</a:t>
            </a:r>
            <a:r>
              <a:rPr sz="778" spc="-7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4</a:t>
            </a:r>
            <a:r>
              <a:rPr sz="778" spc="-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(100%)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spc="-7" dirty="0">
                <a:latin typeface="Arial MT"/>
                <a:cs typeface="Arial MT"/>
              </a:rPr>
              <a:t>Time: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00:00.005,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Memory: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8.00</a:t>
            </a:r>
            <a:r>
              <a:rPr sz="778" spc="-18" dirty="0">
                <a:latin typeface="Arial MT"/>
                <a:cs typeface="Arial MT"/>
              </a:rPr>
              <a:t> MB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OK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(4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tests,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4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assertions)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99694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Si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alguna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falla,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s'indicarà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quina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què,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detalls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sobre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l'expectativa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resultat real.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192203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Si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tot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així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encara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teniu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dubtes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instal·lar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o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configurar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PHPUnit,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consulteu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aquest vídeo: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30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u="heavy" spc="-7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https://www.youtube.com/watch?v=c0cmRy3lhDQ</a:t>
            </a:r>
            <a:endParaRPr sz="77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5688" y="112195"/>
            <a:ext cx="4782021" cy="77960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Exemples</a:t>
            </a:r>
            <a:r>
              <a:rPr sz="778" b="1" u="sng" spc="-2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778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proves</a:t>
            </a:r>
            <a:r>
              <a:rPr sz="778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unitàries</a:t>
            </a:r>
            <a:r>
              <a:rPr sz="778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amb</a:t>
            </a:r>
            <a:r>
              <a:rPr sz="778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78" b="1" u="sng" spc="-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PHPUnit</a:t>
            </a:r>
            <a:endParaRPr sz="778">
              <a:latin typeface="Arial"/>
              <a:cs typeface="Arial"/>
            </a:endParaRPr>
          </a:p>
          <a:p>
            <a:pPr>
              <a:spcBef>
                <a:spcPts val="226"/>
              </a:spcBef>
            </a:pPr>
            <a:endParaRPr sz="778">
              <a:latin typeface="Arial"/>
              <a:cs typeface="Arial"/>
            </a:endParaRPr>
          </a:p>
          <a:p>
            <a:pPr marL="8981">
              <a:spcBef>
                <a:spcPts val="4"/>
              </a:spcBef>
            </a:pPr>
            <a:r>
              <a:rPr sz="778" spc="-7" dirty="0">
                <a:latin typeface="Arial MT"/>
                <a:cs typeface="Arial MT"/>
              </a:rPr>
              <a:t>operacions.php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1"/>
              </a:spcBef>
            </a:pPr>
            <a:endParaRPr sz="778">
              <a:latin typeface="Arial MT"/>
              <a:cs typeface="Arial MT"/>
            </a:endParaRPr>
          </a:p>
          <a:p>
            <a:pPr marL="8981" marR="3593">
              <a:lnSpc>
                <a:spcPct val="110200"/>
              </a:lnSpc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defineix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classe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Operations,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7" dirty="0">
                <a:latin typeface="Arial MT"/>
                <a:cs typeface="Arial MT"/>
              </a:rPr>
              <a:t> implementa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dues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operacions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matemàtiques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bàsiques: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suma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35" dirty="0">
                <a:latin typeface="Arial MT"/>
                <a:cs typeface="Arial MT"/>
              </a:rPr>
              <a:t>i </a:t>
            </a:r>
            <a:r>
              <a:rPr sz="778" dirty="0">
                <a:latin typeface="Arial MT"/>
                <a:cs typeface="Arial MT"/>
              </a:rPr>
              <a:t>divisió.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També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inclou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validacions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garantir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els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arguments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siguin</a:t>
            </a:r>
            <a:r>
              <a:rPr sz="778" spc="-32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vàlids.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558" y="1041913"/>
            <a:ext cx="4841302" cy="3234027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2694">
              <a:lnSpc>
                <a:spcPts val="767"/>
              </a:lnSpc>
            </a:pP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4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class 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Operations</a:t>
            </a: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u="sng" spc="258" dirty="0">
                <a:solidFill>
                  <a:srgbClr val="569CD5"/>
                </a:solidFill>
                <a:uFill>
                  <a:solidFill>
                    <a:srgbClr val="DADAA9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construct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add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$n1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14" dirty="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sz="743" spc="-14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694" marR="22005" indent="452665">
              <a:lnSpc>
                <a:spcPct val="128099"/>
              </a:lnSpc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$n1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==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NULL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||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$n2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==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NULL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|| !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is_numeric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$n1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 || !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is_numeric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)) </a:t>
            </a:r>
            <a:r>
              <a:rPr sz="743" spc="-7" dirty="0">
                <a:solidFill>
                  <a:srgbClr val="C486BF"/>
                </a:solidFill>
                <a:latin typeface="Courier New"/>
                <a:cs typeface="Courier New"/>
              </a:rPr>
              <a:t>throw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sz="743" dirty="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'Value are not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numeric'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$n1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+ </a:t>
            </a:r>
            <a:r>
              <a:rPr sz="743" spc="-14" dirty="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sz="743" spc="-14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29476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$n1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14" dirty="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sz="743" spc="-14" dirty="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694" marR="248337" indent="452665">
              <a:lnSpc>
                <a:spcPct val="128099"/>
              </a:lnSpc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sz="743" spc="-7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$n1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NULL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||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$n2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NULL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|| !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is_numeric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$n1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 || 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!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is_numeric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 </a:t>
            </a: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throw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sz="743" dirty="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'Value are not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numeric'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455808" marR="1776080">
              <a:lnSpc>
                <a:spcPct val="128099"/>
              </a:lnSpc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sz="743" spc="-7" dirty="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$n2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== </a:t>
            </a:r>
            <a:r>
              <a:rPr sz="743" dirty="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throw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DivisionByZeroError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(); </a:t>
            </a: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$n1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/ </a:t>
            </a:r>
            <a:r>
              <a:rPr sz="743" spc="-14" dirty="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sz="743" spc="-14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5688" y="4477928"/>
            <a:ext cx="4847589" cy="64623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spc="-7" dirty="0">
                <a:latin typeface="Arial MT"/>
                <a:cs typeface="Arial MT"/>
              </a:rPr>
              <a:t>OperationsTest.php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1"/>
              </a:spcBef>
            </a:pPr>
            <a:endParaRPr sz="778">
              <a:latin typeface="Arial MT"/>
              <a:cs typeface="Arial MT"/>
            </a:endParaRPr>
          </a:p>
          <a:p>
            <a:pPr marL="8981" marR="3593" algn="just">
              <a:lnSpc>
                <a:spcPct val="110200"/>
              </a:lnSpc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defineix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sèrie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proves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unitàries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classe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Operations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utilitzant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PHPUnit.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comprova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funcions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classe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Operations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comportin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manera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correcta,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tant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en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condicions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normals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en </a:t>
            </a:r>
            <a:r>
              <a:rPr sz="778" dirty="0">
                <a:latin typeface="Arial MT"/>
                <a:cs typeface="Arial MT"/>
              </a:rPr>
              <a:t>casos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excepcionals.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558" y="5281420"/>
            <a:ext cx="4841302" cy="2190471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2694">
              <a:lnSpc>
                <a:spcPts val="732"/>
              </a:lnSpc>
            </a:pP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4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use 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PHPUnit\Framework\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TestCase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694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class </a:t>
            </a:r>
            <a:r>
              <a:rPr sz="743" dirty="0">
                <a:solidFill>
                  <a:srgbClr val="4EC8B0"/>
                </a:solidFill>
                <a:latin typeface="Courier New"/>
                <a:cs typeface="Courier New"/>
              </a:rPr>
              <a:t>OperationsTest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extends 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TestCase</a:t>
            </a: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private </a:t>
            </a:r>
            <a:r>
              <a:rPr sz="743" spc="-14" dirty="0">
                <a:solidFill>
                  <a:srgbClr val="9CDBFE"/>
                </a:solidFill>
                <a:latin typeface="Courier New"/>
                <a:cs typeface="Courier New"/>
              </a:rPr>
              <a:t>$op</a:t>
            </a:r>
            <a:r>
              <a:rPr sz="743" spc="-14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29476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setup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(): </a:t>
            </a:r>
            <a:r>
              <a:rPr sz="743" spc="-14" dirty="0">
                <a:solidFill>
                  <a:srgbClr val="569CD5"/>
                </a:solidFill>
                <a:latin typeface="Courier New"/>
                <a:cs typeface="Courier New"/>
              </a:rPr>
              <a:t>void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op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Operations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29476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testAddWithTwoValues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558" y="125748"/>
            <a:ext cx="4841302" cy="5523934"/>
          </a:xfrm>
          <a:custGeom>
            <a:avLst/>
            <a:gdLst/>
            <a:ahLst/>
            <a:cxnLst/>
            <a:rect l="l" t="t" r="r" b="b"/>
            <a:pathLst>
              <a:path w="6845300" h="7810500">
                <a:moveTo>
                  <a:pt x="6845300" y="0"/>
                </a:moveTo>
                <a:lnTo>
                  <a:pt x="0" y="0"/>
                </a:lnTo>
                <a:lnTo>
                  <a:pt x="0" y="203200"/>
                </a:lnTo>
                <a:lnTo>
                  <a:pt x="0" y="228600"/>
                </a:lnTo>
                <a:lnTo>
                  <a:pt x="0" y="7810500"/>
                </a:lnTo>
                <a:lnTo>
                  <a:pt x="6845300" y="7810500"/>
                </a:lnTo>
                <a:lnTo>
                  <a:pt x="6845300" y="203200"/>
                </a:lnTo>
                <a:lnTo>
                  <a:pt x="68453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5688" y="70707"/>
            <a:ext cx="3640407" cy="6030343"/>
          </a:xfrm>
          <a:prstGeom prst="rect">
            <a:avLst/>
          </a:prstGeom>
        </p:spPr>
        <p:txBody>
          <a:bodyPr vert="horz" wrap="square" lIns="0" tIns="40868" rIns="0" bIns="0" rtlCol="0">
            <a:spAutoFit/>
          </a:bodyPr>
          <a:lstStyle/>
          <a:p>
            <a:pPr marL="461646">
              <a:spcBef>
                <a:spcPts val="322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assertEquals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B4CDA7"/>
                </a:solidFill>
                <a:latin typeface="Courier New"/>
                <a:cs typeface="Courier New"/>
              </a:rPr>
              <a:t>7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add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B4CDA7"/>
                </a:solidFill>
                <a:latin typeface="Courier New"/>
                <a:cs typeface="Courier New"/>
              </a:rPr>
              <a:t>2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14" dirty="0">
                <a:solidFill>
                  <a:srgbClr val="B4CDA7"/>
                </a:solidFill>
                <a:latin typeface="Courier New"/>
                <a:cs typeface="Courier New"/>
              </a:rPr>
              <a:t>5</a:t>
            </a:r>
            <a:r>
              <a:rPr sz="743" spc="-14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35314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testAddWithNullValues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add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NULL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NULL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35314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testAddWithNoNumericValues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add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'a'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'hello'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4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testDivideWithTwoValues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48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assertEquals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B4CDA7"/>
                </a:solidFill>
                <a:latin typeface="Courier New"/>
                <a:cs typeface="Courier New"/>
              </a:rPr>
              <a:t>5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14" dirty="0">
                <a:solidFill>
                  <a:srgbClr val="B4CDA7"/>
                </a:solidFill>
                <a:latin typeface="Courier New"/>
                <a:cs typeface="Courier New"/>
              </a:rPr>
              <a:t>5</a:t>
            </a:r>
            <a:r>
              <a:rPr sz="743" spc="-14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35314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function 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testDivideWithNullValues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NULL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NULL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35314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testDivideWithNoNumericValues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'a'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'hello'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35314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testDivideBetweenZero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DivisionByZeroError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B4CDA7"/>
                </a:solidFill>
                <a:latin typeface="Courier New"/>
                <a:cs typeface="Courier New"/>
              </a:rPr>
              <a:t>5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18" dirty="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sz="743" spc="-18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13"/>
              </a:spcBef>
            </a:pPr>
            <a:endParaRPr sz="743">
              <a:latin typeface="Courier New"/>
              <a:cs typeface="Courier New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Resultat</a:t>
            </a:r>
            <a:r>
              <a:rPr sz="778" spc="-50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esperat:</a:t>
            </a:r>
            <a:endParaRPr sz="778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143" y="6042465"/>
            <a:ext cx="4055376" cy="828590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5688" y="112196"/>
            <a:ext cx="4142053" cy="393855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spc="-7" dirty="0">
                <a:latin typeface="Arial MT"/>
                <a:cs typeface="Arial MT"/>
              </a:rPr>
              <a:t>login.php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conté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funció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permet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validar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les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credencials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d'un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usuari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iniciar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sessió.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1558" y="646705"/>
            <a:ext cx="4841302" cy="3399777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2694">
              <a:lnSpc>
                <a:spcPts val="792"/>
              </a:lnSpc>
            </a:pP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4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login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$username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48"/>
              </a:spcBef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Preparar la consulta SQL per obtenir el hash de la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contrasenya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$stmt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prepare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SELECT password FROM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users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WHERE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username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14" dirty="0">
                <a:solidFill>
                  <a:srgbClr val="CD9078"/>
                </a:solidFill>
                <a:latin typeface="Courier New"/>
                <a:cs typeface="Courier New"/>
              </a:rPr>
              <a:t>?"</a:t>
            </a:r>
            <a:r>
              <a:rPr sz="743" spc="-14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$stmt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bind_param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"s"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$username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$stmt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execute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$result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$stmt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get_result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229476" marR="1776080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Si es troba un usuari, verificar la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contrasenya </a:t>
            </a: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$result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num_rows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sz="743" dirty="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$row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$result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fetch_assoc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48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$hashedPassword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$row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'password'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455808" marR="644418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Verificar la contrasenya introduïda contra el hash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emmagatzemat </a:t>
            </a: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password_verify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$hashedPassword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682140">
              <a:spcBef>
                <a:spcPts val="251"/>
              </a:spcBef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Inici de sessió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correcte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29476"/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false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Credencials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incorrectes</a:t>
            </a: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251"/>
              </a:spcBef>
            </a:pP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15688" y="4100301"/>
            <a:ext cx="4449237" cy="514529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spc="-7" dirty="0">
                <a:latin typeface="Arial MT"/>
                <a:cs typeface="Arial MT"/>
              </a:rPr>
              <a:t>LoginIntegrationTest.php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1"/>
              </a:spcBef>
            </a:pPr>
            <a:endParaRPr sz="778">
              <a:latin typeface="Arial MT"/>
              <a:cs typeface="Arial MT"/>
            </a:endParaRPr>
          </a:p>
          <a:p>
            <a:pPr marL="8981" marR="3593">
              <a:lnSpc>
                <a:spcPct val="110200"/>
              </a:lnSpc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conté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proves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d'integració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escrites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PHPUnit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verificar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funció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login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del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fitxer login.php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funciona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correctament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base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dades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real.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558" y="4769447"/>
            <a:ext cx="4841302" cy="2775503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2694">
              <a:lnSpc>
                <a:spcPts val="760"/>
              </a:lnSpc>
            </a:pP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4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use 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PHPUnit\Framework\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TestCase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97"/>
              </a:spcBef>
            </a:pPr>
            <a:endParaRPr sz="743">
              <a:latin typeface="Courier New"/>
              <a:cs typeface="Courier New"/>
            </a:endParaRPr>
          </a:p>
          <a:p>
            <a:pPr marL="229476" marR="2285776" indent="-226781">
              <a:lnSpc>
                <a:spcPct val="128099"/>
              </a:lnSpc>
              <a:spcBef>
                <a:spcPts val="4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class </a:t>
            </a:r>
            <a:r>
              <a:rPr sz="743" dirty="0">
                <a:solidFill>
                  <a:srgbClr val="4EC8B0"/>
                </a:solidFill>
                <a:latin typeface="Courier New"/>
                <a:cs typeface="Courier New"/>
              </a:rPr>
              <a:t>LoginIntegrationTest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extends </a:t>
            </a:r>
            <a:r>
              <a:rPr sz="743" dirty="0">
                <a:solidFill>
                  <a:srgbClr val="4EC8B0"/>
                </a:solidFill>
                <a:latin typeface="Courier New"/>
                <a:cs typeface="Courier New"/>
              </a:rPr>
              <a:t>TestCase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private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$connection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97"/>
              </a:spcBef>
            </a:pPr>
            <a:endParaRPr sz="743">
              <a:latin typeface="Courier New"/>
              <a:cs typeface="Courier New"/>
            </a:endParaRPr>
          </a:p>
          <a:p>
            <a:pPr marL="229476" marR="1040500">
              <a:lnSpc>
                <a:spcPct val="128099"/>
              </a:lnSpc>
              <a:spcBef>
                <a:spcPts val="4"/>
              </a:spcBef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Configuració inicial: establir connexió amb la base de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dades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protected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setUp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():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void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48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$servername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"localhost"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$username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"root"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$password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""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La teva contrasenya de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MySQL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$dbname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"login_test"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5808" marR="135171">
              <a:lnSpc>
                <a:spcPct val="256199"/>
              </a:lnSpc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sz="743" dirty="0">
                <a:solidFill>
                  <a:srgbClr val="4EC8B0"/>
                </a:solidFill>
                <a:latin typeface="Courier New"/>
                <a:cs typeface="Courier New"/>
              </a:rPr>
              <a:t>mysqli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$servername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$username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$dbname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connect_error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682140">
              <a:spcBef>
                <a:spcPts val="251"/>
              </a:spcBef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die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"Connexió fallida: "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connect_error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558" y="125756"/>
            <a:ext cx="4841302" cy="6979020"/>
          </a:xfrm>
          <a:custGeom>
            <a:avLst/>
            <a:gdLst/>
            <a:ahLst/>
            <a:cxnLst/>
            <a:rect l="l" t="t" r="r" b="b"/>
            <a:pathLst>
              <a:path w="6845300" h="9867900">
                <a:moveTo>
                  <a:pt x="6845300" y="0"/>
                </a:moveTo>
                <a:lnTo>
                  <a:pt x="0" y="0"/>
                </a:lnTo>
                <a:lnTo>
                  <a:pt x="0" y="203200"/>
                </a:lnTo>
                <a:lnTo>
                  <a:pt x="0" y="228600"/>
                </a:lnTo>
                <a:lnTo>
                  <a:pt x="0" y="9867887"/>
                </a:lnTo>
                <a:lnTo>
                  <a:pt x="6845300" y="9867887"/>
                </a:lnTo>
                <a:lnTo>
                  <a:pt x="6845300" y="203200"/>
                </a:lnTo>
                <a:lnTo>
                  <a:pt x="68453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5688" y="215701"/>
            <a:ext cx="4772140" cy="7309091"/>
          </a:xfrm>
          <a:prstGeom prst="rect">
            <a:avLst/>
          </a:prstGeom>
        </p:spPr>
        <p:txBody>
          <a:bodyPr vert="horz" wrap="square" lIns="0" tIns="40868" rIns="0" bIns="0" rtlCol="0">
            <a:spAutoFit/>
          </a:bodyPr>
          <a:lstStyle/>
          <a:p>
            <a:pPr marL="461646">
              <a:spcBef>
                <a:spcPts val="322"/>
              </a:spcBef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Assegurar-se que la taula té dades de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prova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48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setUpTestData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35314"/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Dades de prova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inicials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private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setUpTestData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query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"TRUNCATE TABLE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users"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4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$hashedPassword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password_hash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"1234"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PASSWORD_DEFAULT);</a:t>
            </a:r>
            <a:endParaRPr sz="743">
              <a:latin typeface="Courier New"/>
              <a:cs typeface="Courier New"/>
            </a:endParaRPr>
          </a:p>
          <a:p>
            <a:pPr marL="8981" marR="286508" indent="452665">
              <a:lnSpc>
                <a:spcPct val="128099"/>
              </a:lnSpc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query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INSERT INTO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users (username,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password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) 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VALUES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('admin',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$hashedPassword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')"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461646"/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$hashedPasswordUser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password_hash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"userpass"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PASSWORD_DEFAULT);</a:t>
            </a:r>
            <a:endParaRPr sz="743">
              <a:latin typeface="Courier New"/>
              <a:cs typeface="Courier New"/>
            </a:endParaRPr>
          </a:p>
          <a:p>
            <a:pPr marL="8981" marR="286508" indent="452665">
              <a:lnSpc>
                <a:spcPct val="128099"/>
              </a:lnSpc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query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INSERT INTO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users (username,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password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) </a:t>
            </a: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VALUES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('user',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</a:t>
            </a:r>
            <a:r>
              <a:rPr sz="743" spc="-7" dirty="0">
                <a:solidFill>
                  <a:srgbClr val="9CDBFE"/>
                </a:solidFill>
                <a:latin typeface="Courier New"/>
                <a:cs typeface="Courier New"/>
              </a:rPr>
              <a:t>$hashedPasswordUser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')"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235314" marR="2266915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Tancar connexió després de les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proves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protected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tearDown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():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void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close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235314" marR="1701085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Prova d'inici de sessió amb credencials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vàlides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testLoginSuccess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  <a:tabLst>
                <a:tab pos="1615312" algn="l"/>
              </a:tabLst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sz="743" u="sng" spc="258" dirty="0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sz="743" u="sng" dirty="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43" spc="131" dirty="0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'/../login.php'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8981" marR="3593" indent="452665">
              <a:lnSpc>
                <a:spcPct val="128099"/>
              </a:lnSpc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assertTrue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login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'admin'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'1234'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));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Credencials correctes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235314" marR="1474752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Prova d'inici de sessió amb credencials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incorrectes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testLoginFailure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  <a:tabLst>
                <a:tab pos="1615312" algn="l"/>
              </a:tabLst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sz="743" u="sng" spc="258" dirty="0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sz="743" u="sng" dirty="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43" spc="131" dirty="0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'/../login.php'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297"/>
              </a:spcBef>
            </a:pPr>
            <a:endParaRPr sz="743">
              <a:latin typeface="Courier New"/>
              <a:cs typeface="Courier New"/>
            </a:endParaRPr>
          </a:p>
          <a:p>
            <a:pPr marL="8981" marR="116759" indent="452665">
              <a:lnSpc>
                <a:spcPct val="128099"/>
              </a:lnSpc>
              <a:spcBef>
                <a:spcPts val="4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login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'admin'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'wrongpassword'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)); </a:t>
            </a:r>
            <a:r>
              <a:rPr sz="743" spc="-18" dirty="0">
                <a:solidFill>
                  <a:srgbClr val="6A9954"/>
                </a:solidFill>
                <a:latin typeface="Courier New"/>
                <a:cs typeface="Courier New"/>
              </a:rPr>
              <a:t>//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Contrasenya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incorrecta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235314" marR="1814251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Prova d'inici de sessió amb usuari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inexistent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testLoginNonExistentUser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  <a:tabLst>
                <a:tab pos="1615312" algn="l"/>
              </a:tabLst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sz="743" u="sng" spc="258" dirty="0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sz="743" u="sng" dirty="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43" spc="131" dirty="0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'/../login.php'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8981" marR="286508" indent="452665">
              <a:lnSpc>
                <a:spcPct val="128099"/>
              </a:lnSpc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login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'nonexistent'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'1234'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)); </a:t>
            </a:r>
            <a:r>
              <a:rPr sz="743" spc="-18" dirty="0">
                <a:solidFill>
                  <a:srgbClr val="6A9954"/>
                </a:solidFill>
                <a:latin typeface="Courier New"/>
                <a:cs typeface="Courier New"/>
              </a:rPr>
              <a:t>//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Usuari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inexistent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5688" y="100102"/>
            <a:ext cx="4680074" cy="2662488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 marR="3593">
              <a:lnSpc>
                <a:spcPct val="110200"/>
              </a:lnSpc>
              <a:spcBef>
                <a:spcPts val="71"/>
              </a:spcBef>
            </a:pPr>
            <a:r>
              <a:rPr sz="778" dirty="0">
                <a:latin typeface="Arial MT"/>
                <a:cs typeface="Arial MT"/>
              </a:rPr>
              <a:t>Per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verificar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funció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login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login.php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funciona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correctament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base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dades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real, prèviament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caldrà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executar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el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següent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codi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sql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crear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base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dades,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taula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d'usuaris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spc="-18" dirty="0">
                <a:latin typeface="Arial MT"/>
                <a:cs typeface="Arial MT"/>
              </a:rPr>
              <a:t>dos </a:t>
            </a:r>
            <a:r>
              <a:rPr sz="778" dirty="0">
                <a:latin typeface="Arial MT"/>
                <a:cs typeface="Arial MT"/>
              </a:rPr>
              <a:t>usuaris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de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prova:</a:t>
            </a:r>
            <a:endParaRPr sz="778">
              <a:latin typeface="Arial MT"/>
              <a:cs typeface="Arial MT"/>
            </a:endParaRPr>
          </a:p>
          <a:p>
            <a:pPr marL="8981" marR="3254874">
              <a:lnSpc>
                <a:spcPct val="220400"/>
              </a:lnSpc>
            </a:pPr>
            <a:r>
              <a:rPr sz="778" spc="-14" dirty="0">
                <a:latin typeface="Arial MT"/>
                <a:cs typeface="Arial MT"/>
              </a:rPr>
              <a:t>CREATE</a:t>
            </a:r>
            <a:r>
              <a:rPr sz="778" spc="-21" dirty="0">
                <a:latin typeface="Arial MT"/>
                <a:cs typeface="Arial MT"/>
              </a:rPr>
              <a:t> DATABASE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login_test; </a:t>
            </a:r>
            <a:r>
              <a:rPr sz="778" dirty="0">
                <a:latin typeface="Arial MT"/>
                <a:cs typeface="Arial MT"/>
              </a:rPr>
              <a:t>USE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login_test;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spc="-14" dirty="0">
                <a:latin typeface="Arial MT"/>
                <a:cs typeface="Arial MT"/>
              </a:rPr>
              <a:t>CREATE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TABLE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users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35" dirty="0">
                <a:latin typeface="Arial MT"/>
                <a:cs typeface="Arial MT"/>
              </a:rPr>
              <a:t>(</a:t>
            </a:r>
            <a:endParaRPr sz="778">
              <a:latin typeface="Arial MT"/>
              <a:cs typeface="Arial MT"/>
            </a:endParaRPr>
          </a:p>
          <a:p>
            <a:pPr marL="118555" marR="2635154">
              <a:lnSpc>
                <a:spcPct val="110200"/>
              </a:lnSpc>
            </a:pPr>
            <a:r>
              <a:rPr sz="778" dirty="0">
                <a:latin typeface="Arial MT"/>
                <a:cs typeface="Arial MT"/>
              </a:rPr>
              <a:t>id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INT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AUTO_INCREMENT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PRIMARY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KEY, </a:t>
            </a:r>
            <a:r>
              <a:rPr sz="778" dirty="0">
                <a:latin typeface="Arial MT"/>
                <a:cs typeface="Arial MT"/>
              </a:rPr>
              <a:t>username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VARCHAR(50)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NOT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NULL, </a:t>
            </a:r>
            <a:r>
              <a:rPr sz="778" dirty="0">
                <a:latin typeface="Arial MT"/>
                <a:cs typeface="Arial MT"/>
              </a:rPr>
              <a:t>password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14" dirty="0">
                <a:latin typeface="Arial MT"/>
                <a:cs typeface="Arial MT"/>
              </a:rPr>
              <a:t>VARCHAR(255) </a:t>
            </a:r>
            <a:r>
              <a:rPr sz="778" dirty="0">
                <a:latin typeface="Arial MT"/>
                <a:cs typeface="Arial MT"/>
              </a:rPr>
              <a:t>NOT</a:t>
            </a:r>
            <a:r>
              <a:rPr sz="778" spc="-14" dirty="0">
                <a:latin typeface="Arial MT"/>
                <a:cs typeface="Arial MT"/>
              </a:rPr>
              <a:t> NULL</a:t>
            </a:r>
            <a:endParaRPr sz="778">
              <a:latin typeface="Arial MT"/>
              <a:cs typeface="Arial MT"/>
            </a:endParaRPr>
          </a:p>
          <a:p>
            <a:pPr marL="8981">
              <a:spcBef>
                <a:spcPts val="92"/>
              </a:spcBef>
            </a:pPr>
            <a:r>
              <a:rPr sz="778" spc="-18" dirty="0">
                <a:latin typeface="Arial MT"/>
                <a:cs typeface="Arial MT"/>
              </a:rPr>
              <a:t>);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4"/>
              </a:spcBef>
            </a:pPr>
            <a:endParaRPr sz="778">
              <a:latin typeface="Arial MT"/>
              <a:cs typeface="Arial MT"/>
            </a:endParaRPr>
          </a:p>
          <a:p>
            <a:pPr marL="8981" marR="2355383">
              <a:lnSpc>
                <a:spcPct val="110200"/>
              </a:lnSpc>
            </a:pPr>
            <a:r>
              <a:rPr sz="778" spc="-7" dirty="0">
                <a:latin typeface="Arial MT"/>
                <a:cs typeface="Arial MT"/>
              </a:rPr>
              <a:t>INSERT</a:t>
            </a:r>
            <a:r>
              <a:rPr sz="778" spc="-39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INTO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users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(username,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password)</a:t>
            </a:r>
            <a:r>
              <a:rPr sz="778" spc="-3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VALUES </a:t>
            </a:r>
            <a:r>
              <a:rPr sz="778" dirty="0">
                <a:latin typeface="Arial MT"/>
                <a:cs typeface="Arial MT"/>
              </a:rPr>
              <a:t>('admin',</a:t>
            </a:r>
            <a:r>
              <a:rPr sz="778" spc="-53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'1234'),</a:t>
            </a:r>
            <a:endParaRPr sz="778">
              <a:latin typeface="Arial MT"/>
              <a:cs typeface="Arial MT"/>
            </a:endParaRPr>
          </a:p>
          <a:p>
            <a:pPr marL="8981">
              <a:spcBef>
                <a:spcPts val="95"/>
              </a:spcBef>
            </a:pPr>
            <a:r>
              <a:rPr sz="778" dirty="0">
                <a:latin typeface="Arial MT"/>
                <a:cs typeface="Arial MT"/>
              </a:rPr>
              <a:t>('user',</a:t>
            </a:r>
            <a:r>
              <a:rPr sz="778" spc="-39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'password');</a:t>
            </a:r>
            <a:endParaRPr sz="778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778">
              <a:latin typeface="Arial MT"/>
              <a:cs typeface="Arial MT"/>
            </a:endParaRPr>
          </a:p>
          <a:p>
            <a:pPr>
              <a:spcBef>
                <a:spcPts val="364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78" dirty="0">
                <a:latin typeface="Arial MT"/>
                <a:cs typeface="Arial MT"/>
              </a:rPr>
              <a:t>Resultat</a:t>
            </a:r>
            <a:r>
              <a:rPr sz="778" spc="-50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esperat: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5688" y="4127951"/>
            <a:ext cx="4839505" cy="514529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spc="-7" dirty="0">
                <a:latin typeface="Arial MT"/>
                <a:cs typeface="Arial MT"/>
              </a:rPr>
              <a:t>roles.php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31"/>
              </a:spcBef>
            </a:pPr>
            <a:endParaRPr sz="778">
              <a:latin typeface="Arial MT"/>
              <a:cs typeface="Arial MT"/>
            </a:endParaRPr>
          </a:p>
          <a:p>
            <a:pPr marL="8981" marR="3593">
              <a:lnSpc>
                <a:spcPct val="110200"/>
              </a:lnSpc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14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defineix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funció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anomenada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canAccessPage($page),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que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s'utilitza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determinar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si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11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usuari </a:t>
            </a:r>
            <a:r>
              <a:rPr sz="778" dirty="0">
                <a:latin typeface="Arial MT"/>
                <a:cs typeface="Arial MT"/>
              </a:rPr>
              <a:t>amb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rol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específic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pot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accedir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una</a:t>
            </a:r>
            <a:r>
              <a:rPr sz="778" spc="-2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pàgina</a:t>
            </a:r>
            <a:r>
              <a:rPr sz="778" spc="-25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concreta.</a:t>
            </a:r>
            <a:endParaRPr sz="778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1558" y="4796393"/>
            <a:ext cx="4841302" cy="2196563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2694">
              <a:lnSpc>
                <a:spcPts val="767"/>
              </a:lnSpc>
            </a:pPr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251"/>
              </a:spcBef>
            </a:pP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session_start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694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$page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$permissions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endParaRPr sz="743">
              <a:latin typeface="Courier New"/>
              <a:cs typeface="Courier New"/>
            </a:endParaRPr>
          </a:p>
          <a:p>
            <a:pPr marL="455808" marR="2512109">
              <a:lnSpc>
                <a:spcPct val="128099"/>
              </a:lnSpc>
            </a:pP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'Administrador'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],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'Usuari'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],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'Visitant'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51"/>
              </a:spcBef>
            </a:pPr>
            <a:r>
              <a:rPr sz="743" spc="-18" dirty="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229476" marR="531252">
              <a:lnSpc>
                <a:spcPct val="128099"/>
              </a:lnSpc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$currentRole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'Visitant'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Per defecte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"Visitant" </a:t>
            </a: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in_array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$page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$permissions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$currentRole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sz="743" spc="-14" dirty="0">
                <a:solidFill>
                  <a:srgbClr val="D4D4D4"/>
                </a:solidFill>
                <a:latin typeface="Courier New"/>
                <a:cs typeface="Courier New"/>
              </a:rPr>
              <a:t>[]);</a:t>
            </a: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251"/>
              </a:spcBef>
            </a:pP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743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143" y="2884522"/>
            <a:ext cx="4055376" cy="828589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558" y="646713"/>
            <a:ext cx="4841302" cy="6835307"/>
          </a:xfrm>
          <a:custGeom>
            <a:avLst/>
            <a:gdLst/>
            <a:ahLst/>
            <a:cxnLst/>
            <a:rect l="l" t="t" r="r" b="b"/>
            <a:pathLst>
              <a:path w="6845300" h="9664700">
                <a:moveTo>
                  <a:pt x="6845300" y="0"/>
                </a:moveTo>
                <a:lnTo>
                  <a:pt x="0" y="0"/>
                </a:lnTo>
                <a:lnTo>
                  <a:pt x="0" y="215900"/>
                </a:lnTo>
                <a:lnTo>
                  <a:pt x="0" y="228600"/>
                </a:lnTo>
                <a:lnTo>
                  <a:pt x="0" y="9664700"/>
                </a:lnTo>
                <a:lnTo>
                  <a:pt x="6845300" y="9664700"/>
                </a:lnTo>
                <a:lnTo>
                  <a:pt x="6845300" y="215900"/>
                </a:lnTo>
                <a:lnTo>
                  <a:pt x="68453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15689" y="112192"/>
            <a:ext cx="4781571" cy="2441915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spc="-7" dirty="0">
                <a:latin typeface="Arial MT"/>
                <a:cs typeface="Arial MT"/>
              </a:rPr>
              <a:t>RoleAccessTest.php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226"/>
              </a:spcBef>
            </a:pPr>
            <a:endParaRPr sz="778">
              <a:latin typeface="Arial MT"/>
              <a:cs typeface="Arial MT"/>
            </a:endParaRPr>
          </a:p>
          <a:p>
            <a:pPr marL="8981">
              <a:spcBef>
                <a:spcPts val="4"/>
              </a:spcBef>
            </a:pPr>
            <a:r>
              <a:rPr sz="778" dirty="0">
                <a:latin typeface="Arial MT"/>
                <a:cs typeface="Arial MT"/>
              </a:rPr>
              <a:t>Aquest</a:t>
            </a:r>
            <a:r>
              <a:rPr sz="778" spc="-21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fitxer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conté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proves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automatitzades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per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comprovar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si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la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dirty="0">
                <a:latin typeface="Arial MT"/>
                <a:cs typeface="Arial MT"/>
              </a:rPr>
              <a:t>funció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canAccessPage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funciona</a:t>
            </a:r>
            <a:r>
              <a:rPr sz="778" spc="-18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correctament.</a:t>
            </a:r>
            <a:endParaRPr sz="778">
              <a:latin typeface="Arial MT"/>
              <a:cs typeface="Arial MT"/>
            </a:endParaRPr>
          </a:p>
          <a:p>
            <a:pPr>
              <a:spcBef>
                <a:spcPts val="152"/>
              </a:spcBef>
            </a:pPr>
            <a:endParaRPr sz="778">
              <a:latin typeface="Arial MT"/>
              <a:cs typeface="Arial MT"/>
            </a:endParaRPr>
          </a:p>
          <a:p>
            <a:pPr marL="8981"/>
            <a:r>
              <a:rPr sz="743" spc="-7" dirty="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8981"/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use 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PHPUnit\Framework\</a:t>
            </a:r>
            <a:r>
              <a:rPr sz="743" spc="-7" dirty="0">
                <a:solidFill>
                  <a:srgbClr val="4EC8B0"/>
                </a:solidFill>
                <a:latin typeface="Courier New"/>
                <a:cs typeface="Courier New"/>
              </a:rPr>
              <a:t>TestCase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235314" marR="2559261" indent="-226781">
              <a:lnSpc>
                <a:spcPct val="128099"/>
              </a:lnSpc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class </a:t>
            </a:r>
            <a:r>
              <a:rPr sz="743" dirty="0">
                <a:solidFill>
                  <a:srgbClr val="4EC8B0"/>
                </a:solidFill>
                <a:latin typeface="Courier New"/>
                <a:cs typeface="Courier New"/>
              </a:rPr>
              <a:t>RoleAccessTest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extends </a:t>
            </a:r>
            <a:r>
              <a:rPr sz="743" dirty="0">
                <a:solidFill>
                  <a:srgbClr val="4EC8B0"/>
                </a:solidFill>
                <a:latin typeface="Courier New"/>
                <a:cs typeface="Courier New"/>
              </a:rPr>
              <a:t>TestCase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protected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setUp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():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void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$_SESSION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[]; </a:t>
            </a: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Reiniciar $_SESSION abans de cada </a:t>
            </a:r>
            <a:r>
              <a:rPr sz="743" spc="-14" dirty="0">
                <a:solidFill>
                  <a:srgbClr val="6A9954"/>
                </a:solidFill>
                <a:latin typeface="Courier New"/>
                <a:cs typeface="Courier New"/>
              </a:rPr>
              <a:t>test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235314" marR="1201268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Prova que un administrador només pot accedir a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admin.php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testAdminAccess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61646">
              <a:spcBef>
                <a:spcPts val="251"/>
              </a:spcBef>
              <a:tabLst>
                <a:tab pos="1615312" algn="l"/>
              </a:tabLst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sz="743" u="sng" spc="258" dirty="0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sz="743" u="sng" dirty="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43" spc="131" dirty="0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2071" y="2478233"/>
            <a:ext cx="3244301" cy="5241280"/>
          </a:xfrm>
          <a:prstGeom prst="rect">
            <a:avLst/>
          </a:prstGeom>
        </p:spPr>
        <p:txBody>
          <a:bodyPr vert="horz" wrap="square" lIns="0" tIns="40868" rIns="0" bIns="0" rtlCol="0">
            <a:spAutoFit/>
          </a:bodyPr>
          <a:lstStyle/>
          <a:p>
            <a:pPr marL="235314">
              <a:spcBef>
                <a:spcPts val="322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'Administrador'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48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assertTrue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8981" marR="229925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Prova que un usuari només pot accedir a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usuari.php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testUserAccess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  <a:tabLst>
                <a:tab pos="1388980" algn="l"/>
              </a:tabLst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sz="743" u="sng" spc="258" dirty="0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sz="743" u="sng" dirty="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43" spc="131" dirty="0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4"/>
              </a:spcBef>
            </a:pPr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'Usuari'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48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assertTrue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8981" marR="3593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Prova que un visitant només pot accedir a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visitant.php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testVisitorAccess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  <a:tabLst>
                <a:tab pos="1388980" algn="l"/>
              </a:tabLst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sz="743" u="sng" spc="258" dirty="0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sz="743" u="sng" dirty="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43" spc="131" dirty="0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35314"/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'Visitant'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assertTrue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48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8981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8981" marR="1078671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Prova d'accés amb un rol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inexistent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testInvalidRole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  <a:tabLst>
                <a:tab pos="1388980" algn="l"/>
              </a:tabLst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sz="743" u="sng" spc="258" dirty="0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sz="743" u="sng" dirty="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43" spc="131" dirty="0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235314"/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'InvalidRole'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48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35314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558" y="125745"/>
            <a:ext cx="4841302" cy="2502288"/>
          </a:xfrm>
          <a:prstGeom prst="rect">
            <a:avLst/>
          </a:prstGeom>
          <a:solidFill>
            <a:srgbClr val="1F1F1F"/>
          </a:solidFill>
        </p:spPr>
        <p:txBody>
          <a:bodyPr vert="horz" wrap="square" lIns="0" tIns="0" rIns="0" bIns="0" rtlCol="0">
            <a:spAutoFit/>
          </a:bodyPr>
          <a:lstStyle/>
          <a:p>
            <a:pPr marL="229476">
              <a:lnSpc>
                <a:spcPts val="778"/>
              </a:lnSpc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301"/>
              </a:spcBef>
            </a:pPr>
            <a:endParaRPr sz="743">
              <a:latin typeface="Courier New"/>
              <a:cs typeface="Courier New"/>
            </a:endParaRPr>
          </a:p>
          <a:p>
            <a:pPr marL="229476" marR="2342360">
              <a:lnSpc>
                <a:spcPct val="128099"/>
              </a:lnSpc>
            </a:pPr>
            <a:r>
              <a:rPr sz="743" dirty="0">
                <a:solidFill>
                  <a:srgbClr val="6A9954"/>
                </a:solidFill>
                <a:latin typeface="Courier New"/>
                <a:cs typeface="Courier New"/>
              </a:rPr>
              <a:t>// Prova d'accés a una pàgina </a:t>
            </a:r>
            <a:r>
              <a:rPr sz="743" spc="-7" dirty="0">
                <a:solidFill>
                  <a:srgbClr val="6A9954"/>
                </a:solidFill>
                <a:latin typeface="Courier New"/>
                <a:cs typeface="Courier New"/>
              </a:rPr>
              <a:t>inexistent </a:t>
            </a: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sz="743" dirty="0">
                <a:solidFill>
                  <a:srgbClr val="DBDBAA"/>
                </a:solidFill>
                <a:latin typeface="Courier New"/>
                <a:cs typeface="Courier New"/>
              </a:rPr>
              <a:t>testInvalidPage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  <a:tabLst>
                <a:tab pos="1609474" algn="l"/>
              </a:tabLst>
            </a:pPr>
            <a:r>
              <a:rPr sz="743" dirty="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sz="743" u="sng" spc="258" dirty="0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743" spc="-18" dirty="0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sz="743" u="sng" dirty="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743" spc="131" dirty="0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48"/>
              </a:spcBef>
            </a:pPr>
            <a:endParaRPr sz="743">
              <a:latin typeface="Courier New"/>
              <a:cs typeface="Courier New"/>
            </a:endParaRPr>
          </a:p>
          <a:p>
            <a:pPr marL="455808"/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'Administrador'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'nonexistent.php'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455808"/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'Usuari'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'nonexistent.php'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>
              <a:spcBef>
                <a:spcPts val="552"/>
              </a:spcBef>
            </a:pPr>
            <a:endParaRPr sz="743">
              <a:latin typeface="Courier New"/>
              <a:cs typeface="Courier New"/>
            </a:endParaRPr>
          </a:p>
          <a:p>
            <a:pPr marL="455808"/>
            <a:r>
              <a:rPr sz="743" dirty="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sz="743" dirty="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'Visitant'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743">
              <a:latin typeface="Courier New"/>
              <a:cs typeface="Courier New"/>
            </a:endParaRPr>
          </a:p>
          <a:p>
            <a:pPr marL="455808">
              <a:spcBef>
                <a:spcPts val="251"/>
              </a:spcBef>
            </a:pPr>
            <a:r>
              <a:rPr sz="743" dirty="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sz="743" dirty="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sz="743" spc="-7" dirty="0">
                <a:solidFill>
                  <a:srgbClr val="CD9078"/>
                </a:solidFill>
                <a:latin typeface="Courier New"/>
                <a:cs typeface="Courier New"/>
              </a:rPr>
              <a:t>'nonexistent.php'</a:t>
            </a:r>
            <a:r>
              <a:rPr sz="743" spc="-7" dirty="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743">
              <a:latin typeface="Courier New"/>
              <a:cs typeface="Courier New"/>
            </a:endParaRPr>
          </a:p>
          <a:p>
            <a:pPr marL="229476">
              <a:spcBef>
                <a:spcPts val="248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  <a:p>
            <a:pPr marL="2694">
              <a:spcBef>
                <a:spcPts val="251"/>
              </a:spcBef>
            </a:pPr>
            <a:r>
              <a:rPr sz="743" spc="-35" dirty="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743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5688" y="2562732"/>
            <a:ext cx="764369" cy="128782"/>
          </a:xfrm>
          <a:prstGeom prst="rect">
            <a:avLst/>
          </a:prstGeom>
        </p:spPr>
        <p:txBody>
          <a:bodyPr vert="horz" wrap="square" lIns="0" tIns="8982" rIns="0" bIns="0" rtlCol="0">
            <a:spAutoFit/>
          </a:bodyPr>
          <a:lstStyle/>
          <a:p>
            <a:pPr marL="8981">
              <a:spcBef>
                <a:spcPts val="71"/>
              </a:spcBef>
            </a:pPr>
            <a:r>
              <a:rPr sz="778" dirty="0">
                <a:latin typeface="Arial MT"/>
                <a:cs typeface="Arial MT"/>
              </a:rPr>
              <a:t>Resultat</a:t>
            </a:r>
            <a:r>
              <a:rPr sz="778" spc="-50" dirty="0">
                <a:latin typeface="Arial MT"/>
                <a:cs typeface="Arial MT"/>
              </a:rPr>
              <a:t> </a:t>
            </a:r>
            <a:r>
              <a:rPr sz="778" spc="-7" dirty="0">
                <a:latin typeface="Arial MT"/>
                <a:cs typeface="Arial MT"/>
              </a:rPr>
              <a:t>esperat:</a:t>
            </a:r>
            <a:endParaRPr sz="778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8143" y="2852625"/>
            <a:ext cx="4055376" cy="8555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45895">
              <a:lnSpc>
                <a:spcPct val="100000"/>
              </a:lnSpc>
              <a:spcBef>
                <a:spcPts val="114"/>
              </a:spcBef>
            </a:pPr>
            <a:r>
              <a:rPr sz="4400" spc="-25" dirty="0"/>
              <a:t>Introducció</a:t>
            </a:r>
            <a:r>
              <a:rPr sz="4400" spc="-170" dirty="0"/>
              <a:t> </a:t>
            </a:r>
            <a:r>
              <a:rPr sz="4400" spc="135" dirty="0"/>
              <a:t>a</a:t>
            </a:r>
            <a:r>
              <a:rPr sz="4400" spc="-120" dirty="0"/>
              <a:t> </a:t>
            </a:r>
            <a:r>
              <a:rPr sz="4400" spc="50" dirty="0"/>
              <a:t>la</a:t>
            </a:r>
            <a:r>
              <a:rPr sz="4400" spc="-120" dirty="0"/>
              <a:t> </a:t>
            </a:r>
            <a:r>
              <a:rPr sz="4400" dirty="0"/>
              <a:t>sintaxi</a:t>
            </a:r>
            <a:r>
              <a:rPr sz="4400" spc="-15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3709" y="1916651"/>
            <a:ext cx="3634740" cy="145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spc="-10" dirty="0">
                <a:latin typeface="Arial"/>
                <a:cs typeface="Arial"/>
              </a:rPr>
              <a:t>Comentaris</a:t>
            </a:r>
            <a:r>
              <a:rPr sz="2350" b="1" spc="-6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en</a:t>
            </a:r>
            <a:r>
              <a:rPr sz="2350" b="1" spc="-40" dirty="0">
                <a:latin typeface="Arial"/>
                <a:cs typeface="Arial"/>
              </a:rPr>
              <a:t> </a:t>
            </a:r>
            <a:r>
              <a:rPr sz="2350" b="1" spc="-25" dirty="0">
                <a:latin typeface="Arial"/>
                <a:cs typeface="Arial"/>
              </a:rPr>
              <a:t>PHP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Tipus</a:t>
            </a:r>
            <a:r>
              <a:rPr sz="1750" spc="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2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comentaris:</a:t>
            </a:r>
            <a:endParaRPr sz="1750">
              <a:latin typeface="Tahoma"/>
              <a:cs typeface="Tahoma"/>
            </a:endParaRPr>
          </a:p>
          <a:p>
            <a:pPr marL="1083310" lvl="1" indent="-380365">
              <a:lnSpc>
                <a:spcPct val="100000"/>
              </a:lnSpc>
              <a:spcBef>
                <a:spcPts val="320"/>
              </a:spcBef>
              <a:buChar char="○"/>
              <a:tabLst>
                <a:tab pos="1083310" algn="l"/>
              </a:tabLst>
            </a:pPr>
            <a:r>
              <a:rPr sz="1750" dirty="0">
                <a:latin typeface="Tahoma"/>
                <a:cs typeface="Tahoma"/>
              </a:rPr>
              <a:t>Comentari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línia:</a:t>
            </a:r>
            <a:r>
              <a:rPr sz="1750" spc="-30" dirty="0">
                <a:latin typeface="Tahoma"/>
                <a:cs typeface="Tahoma"/>
              </a:rPr>
              <a:t> </a:t>
            </a:r>
            <a:r>
              <a:rPr sz="1750" spc="-185" dirty="0">
                <a:latin typeface="Tahoma"/>
                <a:cs typeface="Tahoma"/>
              </a:rPr>
              <a:t>//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o</a:t>
            </a:r>
            <a:r>
              <a:rPr sz="1750" spc="-45" dirty="0">
                <a:latin typeface="Tahoma"/>
                <a:cs typeface="Tahoma"/>
              </a:rPr>
              <a:t> </a:t>
            </a:r>
            <a:r>
              <a:rPr sz="1750" spc="-360" dirty="0">
                <a:latin typeface="Tahoma"/>
                <a:cs typeface="Tahoma"/>
              </a:rPr>
              <a:t>#</a:t>
            </a:r>
            <a:endParaRPr sz="1750">
              <a:latin typeface="Tahoma"/>
              <a:cs typeface="Tahoma"/>
            </a:endParaRPr>
          </a:p>
          <a:p>
            <a:pPr marL="1083310" lvl="1" indent="-380365">
              <a:lnSpc>
                <a:spcPct val="100000"/>
              </a:lnSpc>
              <a:spcBef>
                <a:spcPts val="325"/>
              </a:spcBef>
              <a:buChar char="○"/>
              <a:tabLst>
                <a:tab pos="1083310" algn="l"/>
              </a:tabLst>
            </a:pPr>
            <a:r>
              <a:rPr sz="1750" dirty="0">
                <a:latin typeface="Tahoma"/>
                <a:cs typeface="Tahoma"/>
              </a:rPr>
              <a:t>Comentari</a:t>
            </a:r>
            <a:r>
              <a:rPr sz="1750" spc="-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-3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bloc: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spc="-229" dirty="0">
                <a:latin typeface="Tahoma"/>
                <a:cs typeface="Tahoma"/>
              </a:rPr>
              <a:t>/*</a:t>
            </a:r>
            <a:r>
              <a:rPr sz="1750" spc="-55" dirty="0">
                <a:latin typeface="Tahoma"/>
                <a:cs typeface="Tahoma"/>
              </a:rPr>
              <a:t> </a:t>
            </a:r>
            <a:r>
              <a:rPr sz="1750" spc="-45" dirty="0">
                <a:latin typeface="Tahoma"/>
                <a:cs typeface="Tahoma"/>
              </a:rPr>
              <a:t>...</a:t>
            </a:r>
            <a:r>
              <a:rPr sz="1750" spc="-75" dirty="0">
                <a:latin typeface="Tahoma"/>
                <a:cs typeface="Tahoma"/>
              </a:rPr>
              <a:t> </a:t>
            </a:r>
            <a:r>
              <a:rPr sz="1750" spc="-140" dirty="0">
                <a:latin typeface="Tahoma"/>
                <a:cs typeface="Tahoma"/>
              </a:rPr>
              <a:t>*/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127" y="3852672"/>
            <a:ext cx="8188451" cy="21122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809139">
              <a:spcBef>
                <a:spcPts val="152"/>
              </a:spcBef>
            </a:pPr>
            <a:r>
              <a:rPr sz="4385" dirty="0"/>
              <a:t>Strings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1" y="1866799"/>
            <a:ext cx="8106190" cy="2175941"/>
          </a:xfrm>
          <a:prstGeom prst="rect">
            <a:avLst/>
          </a:prstGeom>
        </p:spPr>
        <p:txBody>
          <a:bodyPr vert="horz" wrap="square" lIns="0" tIns="54952" rIns="0" bIns="0" rtlCol="0">
            <a:spAutoFit/>
          </a:bodyPr>
          <a:lstStyle/>
          <a:p>
            <a:pPr marL="416581" indent="-401730">
              <a:spcBef>
                <a:spcPts val="433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strings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strlen($string)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Longitud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cadena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str_word_count($string)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Nombre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paraules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cadena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ucfirst('hello')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Converteix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primera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lletra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majúscules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lcfirst('HELLO')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Converteix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primera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lletra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minúscula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ucwords('hello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world')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Converteix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inicial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paraula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majúscula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str_ireplace('world',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'PHP',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$string)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Substitueix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cadena.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701108"/>
          </a:xfrm>
          <a:prstGeom prst="rect">
            <a:avLst/>
          </a:prstGeom>
        </p:spPr>
        <p:txBody>
          <a:bodyPr vert="horz" wrap="square" lIns="0" tIns="221887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Cas</a:t>
            </a:r>
            <a:r>
              <a:rPr spc="58" dirty="0"/>
              <a:t> </a:t>
            </a:r>
            <a:r>
              <a:rPr dirty="0"/>
              <a:t>pràctic</a:t>
            </a:r>
            <a:r>
              <a:rPr spc="64" dirty="0"/>
              <a:t> </a:t>
            </a:r>
            <a:r>
              <a:rPr dirty="0"/>
              <a:t>1</a:t>
            </a:r>
            <a:r>
              <a:rPr spc="58" dirty="0"/>
              <a:t> </a:t>
            </a:r>
            <a:r>
              <a:rPr dirty="0"/>
              <a:t>-</a:t>
            </a:r>
            <a:r>
              <a:rPr spc="64" dirty="0"/>
              <a:t> </a:t>
            </a:r>
            <a:r>
              <a:rPr dirty="0"/>
              <a:t>Manipulació</a:t>
            </a:r>
            <a:r>
              <a:rPr spc="58" dirty="0"/>
              <a:t> </a:t>
            </a:r>
            <a:r>
              <a:rPr dirty="0"/>
              <a:t>de</a:t>
            </a:r>
            <a:r>
              <a:rPr spc="58" dirty="0"/>
              <a:t> </a:t>
            </a:r>
            <a:r>
              <a:rPr dirty="0"/>
              <a:t>constants</a:t>
            </a:r>
            <a:r>
              <a:rPr spc="64" dirty="0"/>
              <a:t> </a:t>
            </a:r>
            <a:r>
              <a:rPr dirty="0"/>
              <a:t>i</a:t>
            </a:r>
            <a:r>
              <a:rPr spc="58" dirty="0"/>
              <a:t> </a:t>
            </a:r>
            <a:r>
              <a:rPr spc="-12" dirty="0"/>
              <a:t>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5711"/>
            <a:ext cx="9104242" cy="300280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988" b="1" spc="-12" dirty="0">
                <a:latin typeface="Arial"/>
                <a:cs typeface="Arial"/>
              </a:rPr>
              <a:t>Objectiu:</a:t>
            </a:r>
            <a:endParaRPr sz="1988">
              <a:latin typeface="Arial"/>
              <a:cs typeface="Arial"/>
            </a:endParaRPr>
          </a:p>
          <a:p>
            <a:pPr marL="14851">
              <a:spcBef>
                <a:spcPts val="1760"/>
              </a:spcBef>
            </a:pPr>
            <a:r>
              <a:rPr sz="1988" dirty="0">
                <a:latin typeface="Arial MT"/>
                <a:cs typeface="Arial MT"/>
              </a:rPr>
              <a:t>Practicar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amb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la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declaració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de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constants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i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les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funcions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de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manipulació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de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strings.</a:t>
            </a:r>
            <a:endParaRPr sz="1988">
              <a:latin typeface="Arial MT"/>
              <a:cs typeface="Arial MT"/>
            </a:endParaRPr>
          </a:p>
          <a:p>
            <a:pPr marL="14851">
              <a:spcBef>
                <a:spcPts val="1760"/>
              </a:spcBef>
            </a:pPr>
            <a:r>
              <a:rPr sz="1988" b="1" spc="-12" dirty="0">
                <a:latin typeface="Arial"/>
                <a:cs typeface="Arial"/>
              </a:rPr>
              <a:t>Instruccions:</a:t>
            </a:r>
            <a:endParaRPr sz="1988">
              <a:latin typeface="Arial"/>
              <a:cs typeface="Arial"/>
            </a:endParaRPr>
          </a:p>
          <a:p>
            <a:pPr marL="548758" indent="-419551">
              <a:spcBef>
                <a:spcPts val="1760"/>
              </a:spcBef>
              <a:buChar char="●"/>
              <a:tabLst>
                <a:tab pos="548758" algn="l"/>
              </a:tabLst>
            </a:pPr>
            <a:r>
              <a:rPr sz="1988" dirty="0">
                <a:latin typeface="Arial MT"/>
                <a:cs typeface="Arial MT"/>
              </a:rPr>
              <a:t>Declara</a:t>
            </a:r>
            <a:r>
              <a:rPr sz="1988" spc="-76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una</a:t>
            </a:r>
            <a:r>
              <a:rPr sz="1988" spc="-76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variable</a:t>
            </a:r>
            <a:r>
              <a:rPr sz="1988" spc="-70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text</a:t>
            </a:r>
            <a:r>
              <a:rPr sz="1988" spc="-76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amb</a:t>
            </a:r>
            <a:r>
              <a:rPr sz="1988" spc="-70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el</a:t>
            </a:r>
            <a:r>
              <a:rPr sz="1988" spc="-76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valor</a:t>
            </a:r>
            <a:r>
              <a:rPr sz="1988" spc="-70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"Estem</a:t>
            </a:r>
            <a:r>
              <a:rPr sz="1988" spc="-76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aprenent</a:t>
            </a:r>
            <a:r>
              <a:rPr sz="1988" spc="-70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PHP".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57"/>
              </a:spcBef>
              <a:buChar char="●"/>
              <a:tabLst>
                <a:tab pos="548758" algn="l"/>
              </a:tabLst>
            </a:pPr>
            <a:r>
              <a:rPr sz="1988" dirty="0">
                <a:latin typeface="Arial MT"/>
                <a:cs typeface="Arial MT"/>
              </a:rPr>
              <a:t>Utilitza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b="1" dirty="0">
                <a:latin typeface="Arial"/>
                <a:cs typeface="Arial"/>
              </a:rPr>
              <a:t>strrev</a:t>
            </a:r>
            <a:r>
              <a:rPr sz="1988" b="1" spc="-53" dirty="0">
                <a:latin typeface="Arial"/>
                <a:cs typeface="Arial"/>
              </a:rPr>
              <a:t> </a:t>
            </a:r>
            <a:r>
              <a:rPr sz="1988" dirty="0">
                <a:latin typeface="Arial MT"/>
                <a:cs typeface="Arial MT"/>
              </a:rPr>
              <a:t>per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mostrar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el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text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al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revés.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61"/>
              </a:spcBef>
              <a:buChar char="●"/>
              <a:tabLst>
                <a:tab pos="548758" algn="l"/>
              </a:tabLst>
            </a:pPr>
            <a:r>
              <a:rPr sz="1988" dirty="0">
                <a:latin typeface="Arial MT"/>
                <a:cs typeface="Arial MT"/>
              </a:rPr>
              <a:t>Utilitza</a:t>
            </a:r>
            <a:r>
              <a:rPr sz="1988" spc="-76" dirty="0">
                <a:latin typeface="Arial MT"/>
                <a:cs typeface="Arial MT"/>
              </a:rPr>
              <a:t> </a:t>
            </a:r>
            <a:r>
              <a:rPr sz="1988" b="1" dirty="0">
                <a:latin typeface="Arial"/>
                <a:cs typeface="Arial"/>
              </a:rPr>
              <a:t>substr</a:t>
            </a:r>
            <a:r>
              <a:rPr sz="1988" b="1" spc="-70" dirty="0">
                <a:latin typeface="Arial"/>
                <a:cs typeface="Arial"/>
              </a:rPr>
              <a:t> </a:t>
            </a:r>
            <a:r>
              <a:rPr sz="1988" dirty="0">
                <a:latin typeface="Arial MT"/>
                <a:cs typeface="Arial MT"/>
              </a:rPr>
              <a:t>per</a:t>
            </a:r>
            <a:r>
              <a:rPr sz="1988" spc="-70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mostrar</a:t>
            </a:r>
            <a:r>
              <a:rPr sz="1988" spc="-70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només</a:t>
            </a:r>
            <a:r>
              <a:rPr sz="1988" spc="-70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les</a:t>
            </a:r>
            <a:r>
              <a:rPr sz="1988" spc="-70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paraules</a:t>
            </a:r>
            <a:r>
              <a:rPr sz="1988" spc="-76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"aprenent</a:t>
            </a:r>
            <a:r>
              <a:rPr sz="1988" spc="-70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PHP".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57"/>
              </a:spcBef>
              <a:buChar char="●"/>
              <a:tabLst>
                <a:tab pos="548758" algn="l"/>
              </a:tabLst>
            </a:pPr>
            <a:r>
              <a:rPr sz="1988" dirty="0">
                <a:latin typeface="Arial MT"/>
                <a:cs typeface="Arial MT"/>
              </a:rPr>
              <a:t>Substitueix</a:t>
            </a:r>
            <a:r>
              <a:rPr sz="1988" spc="-58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la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paraula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"PHP"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per</a:t>
            </a:r>
            <a:r>
              <a:rPr sz="1988" spc="-58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"programació"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al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text.</a:t>
            </a:r>
            <a:endParaRPr sz="198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356913">
              <a:spcBef>
                <a:spcPts val="152"/>
              </a:spcBef>
            </a:pPr>
            <a:r>
              <a:rPr sz="4385" dirty="0"/>
              <a:t>Operadors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1" y="1906900"/>
            <a:ext cx="8588137" cy="28494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declaració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numèriques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requereix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cometes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dobles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simples:</a:t>
            </a:r>
            <a:endParaRPr sz="175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831" y="3849532"/>
            <a:ext cx="4653114" cy="199041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operacions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aritmètiques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bàsiques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marL="1485881" marR="1734641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+</a:t>
            </a:r>
            <a:r>
              <a:rPr sz="1754" spc="-29" dirty="0">
                <a:latin typeface="Arial MT"/>
                <a:cs typeface="Arial MT"/>
              </a:rPr>
              <a:t> $b;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-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$b;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*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$b;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$b;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%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$b;</a:t>
            </a:r>
            <a:endParaRPr sz="1754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427" y="2398324"/>
            <a:ext cx="3664716" cy="13589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356913">
              <a:spcBef>
                <a:spcPts val="152"/>
              </a:spcBef>
            </a:pPr>
            <a:r>
              <a:rPr sz="4385" dirty="0"/>
              <a:t>Operadors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1" y="1906899"/>
            <a:ext cx="5752901" cy="406495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Assignació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operadors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matemàtics: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+=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$b;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serà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9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-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$b;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serà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1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*=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$b;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serà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20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/=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$b;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serà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1.25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%=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$b;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serà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1.</a:t>
            </a:r>
            <a:endParaRPr sz="1754">
              <a:latin typeface="Arial MT"/>
              <a:cs typeface="Arial MT"/>
            </a:endParaRPr>
          </a:p>
          <a:p>
            <a:pPr marL="416581" indent="-401730">
              <a:spcBef>
                <a:spcPts val="1719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Operadors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d’Increment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decrement: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$a++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'&lt;br&gt;';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serà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5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++$a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'&lt;br&gt;';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7</a:t>
            </a:r>
            <a:endParaRPr sz="1754">
              <a:latin typeface="Arial MT"/>
              <a:cs typeface="Arial MT"/>
            </a:endParaRPr>
          </a:p>
          <a:p>
            <a:pPr marL="951231" marR="43069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$a-</a:t>
            </a:r>
            <a:r>
              <a:rPr sz="1754" dirty="0">
                <a:latin typeface="Arial MT"/>
                <a:cs typeface="Arial MT"/>
              </a:rPr>
              <a:t>-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'&lt;br&gt;';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continuarà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7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--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'&lt;br&gt;';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5</a:t>
            </a:r>
            <a:endParaRPr sz="175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0546" y="3306454"/>
            <a:ext cx="3664716" cy="13589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356913">
              <a:spcBef>
                <a:spcPts val="152"/>
              </a:spcBef>
            </a:pPr>
            <a:r>
              <a:rPr sz="4385" dirty="0"/>
              <a:t>Operadors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1" y="1906900"/>
            <a:ext cx="4760791" cy="422025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comprovació:</a:t>
            </a:r>
            <a:endParaRPr sz="1754">
              <a:latin typeface="Arial MT"/>
              <a:cs typeface="Arial MT"/>
            </a:endParaRPr>
          </a:p>
          <a:p>
            <a:pPr marL="951231" marR="1116824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is_float(1.25);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//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true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is_integer(3.4);//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false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is_numeric("3g.45");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//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false</a:t>
            </a:r>
            <a:endParaRPr sz="1754">
              <a:latin typeface="Arial MT"/>
              <a:cs typeface="Arial MT"/>
            </a:endParaRPr>
          </a:p>
          <a:p>
            <a:pPr marL="416581" indent="-401730">
              <a:spcBef>
                <a:spcPts val="1719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numèriques: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"abs(-</a:t>
            </a:r>
            <a:r>
              <a:rPr sz="1754" dirty="0">
                <a:latin typeface="Arial MT"/>
                <a:cs typeface="Arial MT"/>
              </a:rPr>
              <a:t>15)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12" dirty="0">
                <a:latin typeface="Arial MT"/>
                <a:cs typeface="Arial MT"/>
              </a:rPr>
              <a:t> abs(-</a:t>
            </a:r>
            <a:r>
              <a:rPr sz="1754" dirty="0">
                <a:latin typeface="Arial MT"/>
                <a:cs typeface="Arial MT"/>
              </a:rPr>
              <a:t>15)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'&lt;br&gt;';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"pow(2,</a:t>
            </a:r>
            <a:r>
              <a:rPr sz="1754" spc="41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pow(2,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'&lt;br&gt;';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"sqrt(16)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sqrt(16)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'&lt;br&gt;';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"max(2,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max(2,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'&lt;br&gt;';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"min(2,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min(2,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'&lt;br&gt;';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"round(2.4)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round(2.4)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'&lt;br&gt;';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"round(2.6)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round(2.6)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'&lt;br&gt;';</a:t>
            </a:r>
            <a:endParaRPr sz="175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7503" y="3915590"/>
            <a:ext cx="1436924" cy="22723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701108"/>
          </a:xfrm>
          <a:prstGeom prst="rect">
            <a:avLst/>
          </a:prstGeom>
        </p:spPr>
        <p:txBody>
          <a:bodyPr vert="horz" wrap="square" lIns="0" tIns="221887" rIns="0" bIns="0" rtlCol="0">
            <a:spAutoFit/>
          </a:bodyPr>
          <a:lstStyle/>
          <a:p>
            <a:pPr marL="1054448">
              <a:spcBef>
                <a:spcPts val="152"/>
              </a:spcBef>
            </a:pPr>
            <a:r>
              <a:rPr dirty="0"/>
              <a:t>Cas</a:t>
            </a:r>
            <a:r>
              <a:rPr spc="29" dirty="0"/>
              <a:t> </a:t>
            </a:r>
            <a:r>
              <a:rPr dirty="0"/>
              <a:t>pràctic</a:t>
            </a:r>
            <a:r>
              <a:rPr spc="41" dirty="0"/>
              <a:t> </a:t>
            </a:r>
            <a:r>
              <a:rPr dirty="0"/>
              <a:t>2</a:t>
            </a:r>
            <a:r>
              <a:rPr spc="41" dirty="0"/>
              <a:t> </a:t>
            </a:r>
            <a:r>
              <a:rPr dirty="0"/>
              <a:t>-</a:t>
            </a:r>
            <a:r>
              <a:rPr spc="41" dirty="0"/>
              <a:t> </a:t>
            </a:r>
            <a:r>
              <a:rPr dirty="0"/>
              <a:t>Càlcul</a:t>
            </a:r>
            <a:r>
              <a:rPr spc="41" dirty="0"/>
              <a:t> </a:t>
            </a:r>
            <a:r>
              <a:rPr dirty="0"/>
              <a:t>amb</a:t>
            </a:r>
            <a:r>
              <a:rPr spc="41" dirty="0"/>
              <a:t> </a:t>
            </a:r>
            <a:r>
              <a:rPr spc="-12" dirty="0"/>
              <a:t>operadors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5711"/>
            <a:ext cx="9116866" cy="334924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988" b="1" spc="-12" dirty="0">
                <a:latin typeface="Arial"/>
                <a:cs typeface="Arial"/>
              </a:rPr>
              <a:t>Objectiu:</a:t>
            </a:r>
            <a:endParaRPr sz="1988">
              <a:latin typeface="Arial"/>
              <a:cs typeface="Arial"/>
            </a:endParaRPr>
          </a:p>
          <a:p>
            <a:pPr marL="14851">
              <a:spcBef>
                <a:spcPts val="1760"/>
              </a:spcBef>
            </a:pPr>
            <a:r>
              <a:rPr sz="1988" dirty="0">
                <a:latin typeface="Arial MT"/>
                <a:cs typeface="Arial MT"/>
              </a:rPr>
              <a:t>Realitzar</a:t>
            </a:r>
            <a:r>
              <a:rPr sz="1988" spc="-99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càlculs</a:t>
            </a:r>
            <a:r>
              <a:rPr sz="1988" spc="-94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utilitzant</a:t>
            </a:r>
            <a:r>
              <a:rPr sz="1988" spc="-94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operadors</a:t>
            </a:r>
            <a:r>
              <a:rPr sz="1988" spc="-94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matemàtics.</a:t>
            </a:r>
            <a:endParaRPr sz="1988">
              <a:latin typeface="Arial MT"/>
              <a:cs typeface="Arial MT"/>
            </a:endParaRPr>
          </a:p>
          <a:p>
            <a:pPr marL="14851" marR="5941">
              <a:lnSpc>
                <a:spcPct val="114999"/>
              </a:lnSpc>
              <a:spcBef>
                <a:spcPts val="1403"/>
              </a:spcBef>
            </a:pPr>
            <a:r>
              <a:rPr sz="1988" b="1" dirty="0">
                <a:latin typeface="Arial"/>
                <a:cs typeface="Arial"/>
              </a:rPr>
              <a:t>Instruccions:</a:t>
            </a:r>
            <a:r>
              <a:rPr sz="1988" b="1" spc="-53" dirty="0">
                <a:latin typeface="Arial"/>
                <a:cs typeface="Arial"/>
              </a:rPr>
              <a:t> </a:t>
            </a:r>
            <a:r>
              <a:rPr sz="1988" dirty="0">
                <a:latin typeface="Arial MT"/>
                <a:cs typeface="Arial MT"/>
              </a:rPr>
              <a:t>Declara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dues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variables,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$a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amb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valor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15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i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$b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amb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valor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4.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Realitza </a:t>
            </a:r>
            <a:r>
              <a:rPr sz="1988" dirty="0">
                <a:latin typeface="Arial MT"/>
                <a:cs typeface="Arial MT"/>
              </a:rPr>
              <a:t>els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càlculs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següents: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1760"/>
              </a:spcBef>
              <a:buChar char="●"/>
              <a:tabLst>
                <a:tab pos="548758" algn="l"/>
              </a:tabLst>
            </a:pPr>
            <a:r>
              <a:rPr sz="1988" spc="-12" dirty="0">
                <a:latin typeface="Arial MT"/>
                <a:cs typeface="Arial MT"/>
              </a:rPr>
              <a:t>Multiplica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per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b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i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guarda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el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resultat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en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una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nova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variable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spc="-29" dirty="0">
                <a:latin typeface="Arial MT"/>
                <a:cs typeface="Arial MT"/>
              </a:rPr>
              <a:t>c.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57"/>
              </a:spcBef>
              <a:buChar char="●"/>
              <a:tabLst>
                <a:tab pos="548758" algn="l"/>
              </a:tabLst>
            </a:pPr>
            <a:r>
              <a:rPr sz="1988" spc="-12" dirty="0">
                <a:latin typeface="Arial MT"/>
                <a:cs typeface="Arial MT"/>
              </a:rPr>
              <a:t>Incrementa</a:t>
            </a:r>
            <a:r>
              <a:rPr sz="1988" spc="-29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c</a:t>
            </a:r>
            <a:r>
              <a:rPr sz="1988" spc="-29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en</a:t>
            </a:r>
            <a:r>
              <a:rPr sz="1988" spc="-23" dirty="0">
                <a:latin typeface="Arial MT"/>
                <a:cs typeface="Arial MT"/>
              </a:rPr>
              <a:t> </a:t>
            </a:r>
            <a:r>
              <a:rPr sz="1988" spc="-29" dirty="0">
                <a:latin typeface="Arial MT"/>
                <a:cs typeface="Arial MT"/>
              </a:rPr>
              <a:t>2.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57"/>
              </a:spcBef>
              <a:buChar char="●"/>
              <a:tabLst>
                <a:tab pos="548758" algn="l"/>
              </a:tabLst>
            </a:pPr>
            <a:r>
              <a:rPr sz="1988" dirty="0">
                <a:latin typeface="Arial MT"/>
                <a:cs typeface="Arial MT"/>
              </a:rPr>
              <a:t>Divideix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c</a:t>
            </a:r>
            <a:r>
              <a:rPr sz="1988" spc="-35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per</a:t>
            </a:r>
            <a:r>
              <a:rPr sz="1988" spc="-35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b</a:t>
            </a:r>
            <a:r>
              <a:rPr sz="1988" spc="-35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i</a:t>
            </a:r>
            <a:r>
              <a:rPr sz="1988" spc="-35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guarda</a:t>
            </a:r>
            <a:r>
              <a:rPr sz="1988" spc="-35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el</a:t>
            </a:r>
            <a:r>
              <a:rPr sz="1988" spc="-35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resultat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</a:t>
            </a:r>
            <a:r>
              <a:rPr sz="1988" spc="-35" dirty="0">
                <a:latin typeface="Arial MT"/>
                <a:cs typeface="Arial MT"/>
              </a:rPr>
              <a:t> </a:t>
            </a:r>
            <a:r>
              <a:rPr sz="1988" spc="-29" dirty="0">
                <a:latin typeface="Arial MT"/>
                <a:cs typeface="Arial MT"/>
              </a:rPr>
              <a:t>d.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61"/>
              </a:spcBef>
              <a:buChar char="●"/>
              <a:tabLst>
                <a:tab pos="548758" algn="l"/>
              </a:tabLst>
            </a:pPr>
            <a:r>
              <a:rPr sz="1988" dirty="0">
                <a:latin typeface="Arial MT"/>
                <a:cs typeface="Arial MT"/>
              </a:rPr>
              <a:t>Mostra</a:t>
            </a:r>
            <a:r>
              <a:rPr sz="1988" spc="-47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el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valor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final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de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d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i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comprova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si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és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major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o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igual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a</a:t>
            </a:r>
            <a:r>
              <a:rPr sz="1988" spc="-41" dirty="0">
                <a:latin typeface="Arial MT"/>
                <a:cs typeface="Arial MT"/>
              </a:rPr>
              <a:t> </a:t>
            </a:r>
            <a:r>
              <a:rPr sz="1988" spc="-29" dirty="0">
                <a:latin typeface="Arial MT"/>
                <a:cs typeface="Arial MT"/>
              </a:rPr>
              <a:t>10.</a:t>
            </a:r>
            <a:endParaRPr sz="198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872257">
              <a:spcBef>
                <a:spcPts val="152"/>
              </a:spcBef>
            </a:pPr>
            <a:r>
              <a:rPr sz="4385" dirty="0"/>
              <a:t>Arrays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1" y="1906900"/>
            <a:ext cx="6750951" cy="440389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Arrays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indexats: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47" dirty="0">
                <a:latin typeface="Arial MT"/>
                <a:cs typeface="Arial MT"/>
              </a:rPr>
              <a:t>Tenen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índex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numèrics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comencen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zero.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Create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array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$fruits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["Banana",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"Apple",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"Orange"];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$fruits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("Banana",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"Apple",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"Orange");</a:t>
            </a:r>
            <a:endParaRPr sz="1754">
              <a:latin typeface="Arial MT"/>
              <a:cs typeface="Arial MT"/>
            </a:endParaRPr>
          </a:p>
          <a:p>
            <a:pPr marL="951231" marR="3106909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Print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whole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'&lt;pre&gt;'; var_dump($fruits);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//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print_r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'&lt;/pre&gt;';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Set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index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$fruits[0]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"Peach";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Get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index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$fruits[1];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//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element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974" y="889565"/>
            <a:ext cx="2959993" cy="694297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z="4385" dirty="0"/>
              <a:t>Arrays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02" y="1567116"/>
            <a:ext cx="5928154" cy="519898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Arrays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indexats: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123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Append</a:t>
            </a:r>
            <a:r>
              <a:rPr sz="1754" spc="-70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$fruits[]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'Peach';</a:t>
            </a:r>
            <a:endParaRPr sz="1754">
              <a:latin typeface="Arial MT"/>
              <a:cs typeface="Arial MT"/>
            </a:endParaRPr>
          </a:p>
          <a:p>
            <a:pPr marL="951231" marR="2097014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Print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length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count($fruits);</a:t>
            </a:r>
            <a:endParaRPr sz="1754">
              <a:latin typeface="Arial MT"/>
              <a:cs typeface="Arial MT"/>
            </a:endParaRPr>
          </a:p>
          <a:p>
            <a:pPr marL="951231" marR="1305436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123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Add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at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end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sz="1754" spc="-12" dirty="0">
                <a:latin typeface="Arial MT"/>
                <a:cs typeface="Arial MT"/>
              </a:rPr>
              <a:t>array_push($fruits,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'Foo');</a:t>
            </a:r>
            <a:endParaRPr sz="1754">
              <a:latin typeface="Arial MT"/>
              <a:cs typeface="Arial MT"/>
            </a:endParaRPr>
          </a:p>
          <a:p>
            <a:pPr marL="951231" marR="599996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Remove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from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end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sz="1754" spc="-12" dirty="0">
                <a:latin typeface="Arial MT"/>
                <a:cs typeface="Arial MT"/>
              </a:rPr>
              <a:t>array_pop($fruits);</a:t>
            </a:r>
            <a:endParaRPr sz="1754">
              <a:latin typeface="Arial MT"/>
              <a:cs typeface="Arial MT"/>
            </a:endParaRPr>
          </a:p>
          <a:p>
            <a:pPr marL="951231" marR="710639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123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Add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at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beginning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23" dirty="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sz="1754" spc="-12" dirty="0">
                <a:latin typeface="Arial MT"/>
                <a:cs typeface="Arial MT"/>
              </a:rPr>
              <a:t>array_unshift($fruits,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'Apple');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</a:pPr>
            <a:endParaRPr sz="1754">
              <a:latin typeface="Arial MT"/>
              <a:cs typeface="Arial MT"/>
            </a:endParaRPr>
          </a:p>
          <a:p>
            <a:pPr marL="951231" marR="5941">
              <a:lnSpc>
                <a:spcPct val="114999"/>
              </a:lnSpc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Remove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from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beginning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of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the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34F5C"/>
                </a:solidFill>
                <a:latin typeface="Arial MT"/>
                <a:cs typeface="Arial MT"/>
              </a:rPr>
              <a:t>array </a:t>
            </a:r>
            <a:r>
              <a:rPr sz="1754" spc="-12" dirty="0">
                <a:latin typeface="Arial MT"/>
                <a:cs typeface="Arial MT"/>
              </a:rPr>
              <a:t>array_shift($fruits);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872257">
              <a:spcBef>
                <a:spcPts val="152"/>
              </a:spcBef>
            </a:pPr>
            <a:r>
              <a:rPr sz="4385" dirty="0"/>
              <a:t>Arrays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0" y="1906899"/>
            <a:ext cx="7146756" cy="471641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Arrays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associatius: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47" dirty="0">
                <a:latin typeface="Arial MT"/>
                <a:cs typeface="Arial MT"/>
              </a:rPr>
              <a:t>Tenen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índexs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string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clau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única</a:t>
            </a:r>
            <a:endParaRPr sz="1754">
              <a:latin typeface="Arial MT"/>
              <a:cs typeface="Arial MT"/>
            </a:endParaRPr>
          </a:p>
          <a:p>
            <a:pPr marL="1012864" marR="4545265" indent="-62376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$person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[ </a:t>
            </a:r>
            <a:r>
              <a:rPr sz="1754" dirty="0">
                <a:latin typeface="Arial MT"/>
                <a:cs typeface="Arial MT"/>
              </a:rPr>
              <a:t>'name'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=&gt;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35" dirty="0">
                <a:latin typeface="Arial MT"/>
                <a:cs typeface="Arial MT"/>
              </a:rPr>
              <a:t>'Toni',</a:t>
            </a:r>
            <a:endParaRPr sz="1754">
              <a:latin typeface="Arial MT"/>
              <a:cs typeface="Arial MT"/>
            </a:endParaRPr>
          </a:p>
          <a:p>
            <a:pPr marL="1012864" marR="4063338">
              <a:lnSpc>
                <a:spcPct val="114999"/>
              </a:lnSpc>
            </a:pPr>
            <a:r>
              <a:rPr sz="1754" spc="-12" dirty="0">
                <a:latin typeface="Arial MT"/>
                <a:cs typeface="Arial MT"/>
              </a:rPr>
              <a:t>'surname'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=&gt;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'Costa', </a:t>
            </a:r>
            <a:r>
              <a:rPr sz="1754" dirty="0">
                <a:latin typeface="Arial MT"/>
                <a:cs typeface="Arial MT"/>
              </a:rPr>
              <a:t>'age'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=&gt;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30,</a:t>
            </a:r>
            <a:endParaRPr sz="1754">
              <a:latin typeface="Arial MT"/>
              <a:cs typeface="Arial MT"/>
            </a:endParaRPr>
          </a:p>
          <a:p>
            <a:pPr marL="1012864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'hobbies'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=&gt;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['Tennis',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'Video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Games'],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spc="-29" dirty="0">
                <a:latin typeface="Arial MT"/>
                <a:cs typeface="Arial MT"/>
              </a:rPr>
              <a:t>];</a:t>
            </a:r>
            <a:endParaRPr sz="1754">
              <a:latin typeface="Arial MT"/>
              <a:cs typeface="Arial MT"/>
            </a:endParaRPr>
          </a:p>
          <a:p>
            <a:pPr marL="951231" marR="4010615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Get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29" dirty="0">
                <a:solidFill>
                  <a:srgbClr val="134F5C"/>
                </a:solidFill>
                <a:latin typeface="Arial MT"/>
                <a:cs typeface="Arial MT"/>
              </a:rPr>
              <a:t>key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$person['name'];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Set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sz="1754" spc="-35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754" spc="-41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29" dirty="0">
                <a:solidFill>
                  <a:srgbClr val="134F5C"/>
                </a:solidFill>
                <a:latin typeface="Arial MT"/>
                <a:cs typeface="Arial MT"/>
              </a:rPr>
              <a:t>key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$person['channel']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'TravelMedia';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//</a:t>
            </a:r>
            <a:r>
              <a:rPr sz="1754" spc="-53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Modify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element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34F5C"/>
                </a:solidFill>
                <a:latin typeface="Arial MT"/>
                <a:cs typeface="Arial MT"/>
              </a:rPr>
              <a:t>by</a:t>
            </a:r>
            <a:r>
              <a:rPr sz="1754" spc="-47" dirty="0">
                <a:solidFill>
                  <a:srgbClr val="134F5C"/>
                </a:solidFill>
                <a:latin typeface="Arial MT"/>
                <a:cs typeface="Arial MT"/>
              </a:rPr>
              <a:t> </a:t>
            </a:r>
            <a:r>
              <a:rPr sz="1754" spc="-29" dirty="0">
                <a:solidFill>
                  <a:srgbClr val="134F5C"/>
                </a:solidFill>
                <a:latin typeface="Arial MT"/>
                <a:cs typeface="Arial MT"/>
              </a:rPr>
              <a:t>key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$person['channel']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'TraversyMedia';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872257">
              <a:spcBef>
                <a:spcPts val="152"/>
              </a:spcBef>
            </a:pPr>
            <a:r>
              <a:rPr sz="4385" dirty="0"/>
              <a:t>Arrays</a:t>
            </a:r>
            <a:r>
              <a:rPr sz="4385" spc="6" dirty="0"/>
              <a:t> </a:t>
            </a:r>
            <a:r>
              <a:rPr sz="4385" spc="-29" dirty="0"/>
              <a:t>PHP</a:t>
            </a:r>
            <a:endParaRPr sz="4385"/>
          </a:p>
        </p:txBody>
      </p:sp>
      <p:sp>
        <p:nvSpPr>
          <p:cNvPr id="3" name="object 3"/>
          <p:cNvSpPr txBox="1"/>
          <p:nvPr/>
        </p:nvSpPr>
        <p:spPr>
          <a:xfrm>
            <a:off x="485831" y="1906900"/>
            <a:ext cx="5289520" cy="28494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Arrays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multidimensionals: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47" dirty="0">
                <a:latin typeface="Arial MT"/>
                <a:cs typeface="Arial MT"/>
              </a:rPr>
              <a:t>Tenen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arrays</a:t>
            </a:r>
            <a:endParaRPr sz="175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7246" y="2416322"/>
            <a:ext cx="2421610" cy="259815"/>
          </a:xfrm>
          <a:prstGeom prst="rect">
            <a:avLst/>
          </a:prstGeom>
          <a:solidFill>
            <a:srgbClr val="F4F1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4"/>
              </a:lnSpc>
            </a:pPr>
            <a:r>
              <a:rPr sz="1754" dirty="0">
                <a:solidFill>
                  <a:srgbClr val="EE9900"/>
                </a:solidFill>
                <a:latin typeface="Courier New"/>
                <a:cs typeface="Courier New"/>
              </a:rPr>
              <a:t>$personas</a:t>
            </a:r>
            <a:r>
              <a:rPr sz="1754" spc="-23" dirty="0">
                <a:solidFill>
                  <a:srgbClr val="EE990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754" spc="-23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754" spc="-12" dirty="0">
                <a:solidFill>
                  <a:srgbClr val="0077AA"/>
                </a:solidFill>
                <a:latin typeface="Courier New"/>
                <a:cs typeface="Courier New"/>
              </a:rPr>
              <a:t>array</a:t>
            </a:r>
            <a:r>
              <a:rPr sz="1754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endParaRPr sz="175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7246" y="2901980"/>
            <a:ext cx="5882855" cy="259815"/>
          </a:xfrm>
          <a:prstGeom prst="rect">
            <a:avLst/>
          </a:prstGeom>
          <a:solidFill>
            <a:srgbClr val="F4F1F0"/>
          </a:solidFill>
        </p:spPr>
        <p:txBody>
          <a:bodyPr vert="horz" wrap="square" lIns="0" tIns="0" rIns="0" bIns="0" rtlCol="0">
            <a:spAutoFit/>
          </a:bodyPr>
          <a:lstStyle/>
          <a:p>
            <a:pPr marL="534650">
              <a:lnSpc>
                <a:spcPts val="2034"/>
              </a:lnSpc>
            </a:pPr>
            <a:r>
              <a:rPr sz="1754" dirty="0">
                <a:solidFill>
                  <a:srgbClr val="0077AA"/>
                </a:solidFill>
                <a:latin typeface="Courier New"/>
                <a:cs typeface="Courier New"/>
              </a:rPr>
              <a:t>array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754" dirty="0">
                <a:solidFill>
                  <a:srgbClr val="669900"/>
                </a:solidFill>
                <a:latin typeface="Courier New"/>
                <a:cs typeface="Courier New"/>
              </a:rPr>
              <a:t>"Nombre"</a:t>
            </a:r>
            <a:r>
              <a:rPr sz="1754" spc="-29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9A6E39"/>
                </a:solidFill>
                <a:latin typeface="Courier New"/>
                <a:cs typeface="Courier New"/>
              </a:rPr>
              <a:t>=&gt;</a:t>
            </a:r>
            <a:r>
              <a:rPr sz="1754" spc="-29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669900"/>
                </a:solidFill>
                <a:latin typeface="Courier New"/>
                <a:cs typeface="Courier New"/>
              </a:rPr>
              <a:t>"Juan"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754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669900"/>
                </a:solidFill>
                <a:latin typeface="Courier New"/>
                <a:cs typeface="Courier New"/>
              </a:rPr>
              <a:t>"Edad"</a:t>
            </a:r>
            <a:r>
              <a:rPr sz="1754" spc="-29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9A6E39"/>
                </a:solidFill>
                <a:latin typeface="Courier New"/>
                <a:cs typeface="Courier New"/>
              </a:rPr>
              <a:t>=&gt;</a:t>
            </a:r>
            <a:r>
              <a:rPr sz="1754" spc="-23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754" spc="-23" dirty="0">
                <a:solidFill>
                  <a:srgbClr val="990055"/>
                </a:solidFill>
                <a:latin typeface="Courier New"/>
                <a:cs typeface="Courier New"/>
              </a:rPr>
              <a:t>25</a:t>
            </a:r>
            <a:r>
              <a:rPr sz="1754" spc="-23" dirty="0">
                <a:solidFill>
                  <a:srgbClr val="999999"/>
                </a:solidFill>
                <a:latin typeface="Courier New"/>
                <a:cs typeface="Courier New"/>
              </a:rPr>
              <a:t>),</a:t>
            </a:r>
            <a:endParaRPr sz="175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7246" y="3387638"/>
            <a:ext cx="5897707" cy="259815"/>
          </a:xfrm>
          <a:prstGeom prst="rect">
            <a:avLst/>
          </a:prstGeom>
          <a:solidFill>
            <a:srgbClr val="F4F1F0"/>
          </a:solidFill>
        </p:spPr>
        <p:txBody>
          <a:bodyPr vert="horz" wrap="square" lIns="0" tIns="0" rIns="0" bIns="0" rtlCol="0">
            <a:spAutoFit/>
          </a:bodyPr>
          <a:lstStyle/>
          <a:p>
            <a:pPr marL="534650">
              <a:lnSpc>
                <a:spcPts val="2034"/>
              </a:lnSpc>
            </a:pPr>
            <a:r>
              <a:rPr sz="1754" dirty="0">
                <a:solidFill>
                  <a:srgbClr val="0077AA"/>
                </a:solidFill>
                <a:latin typeface="Courier New"/>
                <a:cs typeface="Courier New"/>
              </a:rPr>
              <a:t>array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754" dirty="0">
                <a:solidFill>
                  <a:srgbClr val="669900"/>
                </a:solidFill>
                <a:latin typeface="Courier New"/>
                <a:cs typeface="Courier New"/>
              </a:rPr>
              <a:t>"Nombre"</a:t>
            </a:r>
            <a:r>
              <a:rPr sz="1754" spc="-41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9A6E39"/>
                </a:solidFill>
                <a:latin typeface="Courier New"/>
                <a:cs typeface="Courier New"/>
              </a:rPr>
              <a:t>=&gt;</a:t>
            </a:r>
            <a:r>
              <a:rPr sz="1754" spc="-29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669900"/>
                </a:solidFill>
                <a:latin typeface="Courier New"/>
                <a:cs typeface="Courier New"/>
              </a:rPr>
              <a:t>"María"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754" spc="-2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669900"/>
                </a:solidFill>
                <a:latin typeface="Courier New"/>
                <a:cs typeface="Courier New"/>
              </a:rPr>
              <a:t>"Edad"</a:t>
            </a:r>
            <a:r>
              <a:rPr sz="1754" spc="-29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9A6E39"/>
                </a:solidFill>
                <a:latin typeface="Courier New"/>
                <a:cs typeface="Courier New"/>
              </a:rPr>
              <a:t>=&gt;</a:t>
            </a:r>
            <a:r>
              <a:rPr sz="1754" spc="-23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754" spc="-29" dirty="0">
                <a:solidFill>
                  <a:srgbClr val="990055"/>
                </a:solidFill>
                <a:latin typeface="Courier New"/>
                <a:cs typeface="Courier New"/>
              </a:rPr>
              <a:t>30</a:t>
            </a:r>
            <a:r>
              <a:rPr sz="1754" spc="-29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endParaRPr sz="1754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71917" y="3873295"/>
            <a:ext cx="201244" cy="196046"/>
          </a:xfrm>
          <a:custGeom>
            <a:avLst/>
            <a:gdLst/>
            <a:ahLst/>
            <a:cxnLst/>
            <a:rect l="l" t="t" r="r" b="b"/>
            <a:pathLst>
              <a:path w="172085" h="167639">
                <a:moveTo>
                  <a:pt x="171477" y="167639"/>
                </a:moveTo>
                <a:lnTo>
                  <a:pt x="0" y="167639"/>
                </a:lnTo>
                <a:lnTo>
                  <a:pt x="0" y="0"/>
                </a:lnTo>
                <a:lnTo>
                  <a:pt x="171477" y="0"/>
                </a:lnTo>
                <a:lnTo>
                  <a:pt x="171477" y="167639"/>
                </a:lnTo>
                <a:close/>
              </a:path>
            </a:pathLst>
          </a:custGeom>
          <a:solidFill>
            <a:srgbClr val="F4F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5831" y="3851909"/>
            <a:ext cx="2385222" cy="77046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881">
              <a:spcBef>
                <a:spcPts val="117"/>
              </a:spcBef>
            </a:pPr>
            <a:r>
              <a:rPr sz="1286" spc="-29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286">
              <a:latin typeface="Courier New"/>
              <a:cs typeface="Courier New"/>
            </a:endParaRPr>
          </a:p>
          <a:p>
            <a:pPr>
              <a:spcBef>
                <a:spcPts val="696"/>
              </a:spcBef>
            </a:pPr>
            <a:endParaRPr sz="1286">
              <a:latin typeface="Courier New"/>
              <a:cs typeface="Courier New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Accés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modificació:</a:t>
            </a:r>
            <a:endParaRPr sz="175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7246" y="4831247"/>
            <a:ext cx="7085863" cy="259815"/>
          </a:xfrm>
          <a:prstGeom prst="rect">
            <a:avLst/>
          </a:prstGeom>
          <a:solidFill>
            <a:srgbClr val="F4F1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4"/>
              </a:lnSpc>
            </a:pPr>
            <a:r>
              <a:rPr sz="1754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754" spc="-41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EE9900"/>
                </a:solidFill>
                <a:latin typeface="Courier New"/>
                <a:cs typeface="Courier New"/>
              </a:rPr>
              <a:t>$personas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754" dirty="0">
                <a:solidFill>
                  <a:srgbClr val="990055"/>
                </a:solidFill>
                <a:latin typeface="Courier New"/>
                <a:cs typeface="Courier New"/>
              </a:rPr>
              <a:t>0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][</a:t>
            </a:r>
            <a:r>
              <a:rPr sz="1754" dirty="0">
                <a:solidFill>
                  <a:srgbClr val="669900"/>
                </a:solidFill>
                <a:latin typeface="Courier New"/>
                <a:cs typeface="Courier New"/>
              </a:rPr>
              <a:t>"Nombre"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];</a:t>
            </a:r>
            <a:r>
              <a:rPr sz="1754" spc="-3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//</a:t>
            </a:r>
            <a:r>
              <a:rPr sz="1754" spc="-47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Això</a:t>
            </a:r>
            <a:r>
              <a:rPr sz="1754" spc="-41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imprimirà</a:t>
            </a:r>
            <a:r>
              <a:rPr sz="1754" spc="-41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spc="-12" dirty="0">
                <a:solidFill>
                  <a:srgbClr val="708090"/>
                </a:solidFill>
                <a:latin typeface="Courier New"/>
                <a:cs typeface="Courier New"/>
              </a:rPr>
              <a:t>"Juan"</a:t>
            </a:r>
            <a:endParaRPr sz="175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37246" y="5316905"/>
            <a:ext cx="7219530" cy="259815"/>
          </a:xfrm>
          <a:prstGeom prst="rect">
            <a:avLst/>
          </a:prstGeom>
          <a:solidFill>
            <a:srgbClr val="F4F1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4"/>
              </a:lnSpc>
            </a:pPr>
            <a:r>
              <a:rPr sz="1754" dirty="0">
                <a:solidFill>
                  <a:srgbClr val="EE9900"/>
                </a:solidFill>
                <a:latin typeface="Courier New"/>
                <a:cs typeface="Courier New"/>
              </a:rPr>
              <a:t>$personas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754" dirty="0">
                <a:solidFill>
                  <a:srgbClr val="990055"/>
                </a:solidFill>
                <a:latin typeface="Courier New"/>
                <a:cs typeface="Courier New"/>
              </a:rPr>
              <a:t>1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][</a:t>
            </a:r>
            <a:r>
              <a:rPr sz="1754" dirty="0">
                <a:solidFill>
                  <a:srgbClr val="669900"/>
                </a:solidFill>
                <a:latin typeface="Courier New"/>
                <a:cs typeface="Courier New"/>
              </a:rPr>
              <a:t>"Edad"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]</a:t>
            </a:r>
            <a:r>
              <a:rPr sz="1754" spc="-41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754" spc="-23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990055"/>
                </a:solidFill>
                <a:latin typeface="Courier New"/>
                <a:cs typeface="Courier New"/>
              </a:rPr>
              <a:t>35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754" spc="-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//</a:t>
            </a:r>
            <a:r>
              <a:rPr sz="1754" spc="-29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Modifica</a:t>
            </a:r>
            <a:r>
              <a:rPr sz="1754" spc="-29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l’edat</a:t>
            </a:r>
            <a:r>
              <a:rPr sz="1754" spc="-29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de</a:t>
            </a:r>
            <a:r>
              <a:rPr sz="1754" spc="-29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spc="-12" dirty="0">
                <a:solidFill>
                  <a:srgbClr val="708090"/>
                </a:solidFill>
                <a:latin typeface="Courier New"/>
                <a:cs typeface="Courier New"/>
              </a:rPr>
              <a:t>María</a:t>
            </a:r>
            <a:endParaRPr sz="175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7246" y="5802564"/>
            <a:ext cx="6283858" cy="259815"/>
          </a:xfrm>
          <a:prstGeom prst="rect">
            <a:avLst/>
          </a:prstGeom>
          <a:solidFill>
            <a:srgbClr val="F4F1F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4"/>
              </a:lnSpc>
            </a:pPr>
            <a:r>
              <a:rPr sz="1754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754" spc="-41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EE9900"/>
                </a:solidFill>
                <a:latin typeface="Courier New"/>
                <a:cs typeface="Courier New"/>
              </a:rPr>
              <a:t>$personas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754" dirty="0">
                <a:solidFill>
                  <a:srgbClr val="990055"/>
                </a:solidFill>
                <a:latin typeface="Courier New"/>
                <a:cs typeface="Courier New"/>
              </a:rPr>
              <a:t>1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][</a:t>
            </a:r>
            <a:r>
              <a:rPr sz="1754" dirty="0">
                <a:solidFill>
                  <a:srgbClr val="669900"/>
                </a:solidFill>
                <a:latin typeface="Courier New"/>
                <a:cs typeface="Courier New"/>
              </a:rPr>
              <a:t>"Edad"</a:t>
            </a:r>
            <a:r>
              <a:rPr sz="1754" dirty="0">
                <a:solidFill>
                  <a:srgbClr val="999999"/>
                </a:solidFill>
                <a:latin typeface="Courier New"/>
                <a:cs typeface="Courier New"/>
              </a:rPr>
              <a:t>];</a:t>
            </a:r>
            <a:r>
              <a:rPr sz="1754" spc="-3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//</a:t>
            </a:r>
            <a:r>
              <a:rPr sz="1754" spc="-41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Això</a:t>
            </a:r>
            <a:r>
              <a:rPr sz="1754" spc="-41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dirty="0">
                <a:solidFill>
                  <a:srgbClr val="708090"/>
                </a:solidFill>
                <a:latin typeface="Courier New"/>
                <a:cs typeface="Courier New"/>
              </a:rPr>
              <a:t>imprimirà</a:t>
            </a:r>
            <a:r>
              <a:rPr sz="1754" spc="-35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754" spc="-29" dirty="0">
                <a:solidFill>
                  <a:srgbClr val="708090"/>
                </a:solidFill>
                <a:latin typeface="Courier New"/>
                <a:cs typeface="Courier New"/>
              </a:rPr>
              <a:t>35</a:t>
            </a:r>
            <a:endParaRPr sz="1754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58745">
              <a:lnSpc>
                <a:spcPct val="100000"/>
              </a:lnSpc>
              <a:spcBef>
                <a:spcPts val="114"/>
              </a:spcBef>
            </a:pPr>
            <a:r>
              <a:rPr sz="4400" spc="85" dirty="0"/>
              <a:t>Variables</a:t>
            </a:r>
            <a:r>
              <a:rPr sz="4400" spc="-130" dirty="0"/>
              <a:t> </a:t>
            </a:r>
            <a:r>
              <a:rPr sz="4400" spc="75" dirty="0"/>
              <a:t>en</a:t>
            </a:r>
            <a:r>
              <a:rPr sz="4400" spc="-16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2258" y="1915200"/>
            <a:ext cx="8502015" cy="2924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Definició</a:t>
            </a:r>
            <a:r>
              <a:rPr sz="2350" b="1" spc="-7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i</a:t>
            </a:r>
            <a:r>
              <a:rPr sz="2350" b="1" spc="-65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sintaxis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Totes</a:t>
            </a:r>
            <a:r>
              <a:rPr sz="1750" spc="-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les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variables</a:t>
            </a:r>
            <a:r>
              <a:rPr sz="1750" spc="3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en </a:t>
            </a:r>
            <a:r>
              <a:rPr sz="1750" spc="150" dirty="0">
                <a:latin typeface="Tahoma"/>
                <a:cs typeface="Tahoma"/>
              </a:rPr>
              <a:t>PHP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comencen</a:t>
            </a:r>
            <a:r>
              <a:rPr sz="1750" spc="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amb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$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seguit</a:t>
            </a:r>
            <a:r>
              <a:rPr sz="1750" spc="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del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nom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la </a:t>
            </a:r>
            <a:r>
              <a:rPr sz="1750" spc="-10" dirty="0">
                <a:latin typeface="Tahoma"/>
                <a:cs typeface="Tahoma"/>
              </a:rPr>
              <a:t>variable.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Exemple</a:t>
            </a:r>
            <a:r>
              <a:rPr sz="1750" spc="4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declaració:</a:t>
            </a:r>
            <a:r>
              <a:rPr sz="1750" spc="6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$nom</a:t>
            </a:r>
            <a:r>
              <a:rPr sz="1750" spc="30" dirty="0">
                <a:latin typeface="Tahoma"/>
                <a:cs typeface="Tahoma"/>
              </a:rPr>
              <a:t> </a:t>
            </a:r>
            <a:r>
              <a:rPr sz="1750" spc="-254" dirty="0">
                <a:latin typeface="Tahoma"/>
                <a:cs typeface="Tahoma"/>
              </a:rPr>
              <a:t>=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"Anna";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buFont typeface="Tahoma"/>
              <a:buChar char="●"/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350" b="1" dirty="0">
                <a:latin typeface="Arial"/>
                <a:cs typeface="Arial"/>
              </a:rPr>
              <a:t>Regles</a:t>
            </a:r>
            <a:r>
              <a:rPr sz="2350" b="1" spc="-7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de</a:t>
            </a:r>
            <a:r>
              <a:rPr sz="2350" b="1" spc="-5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noms</a:t>
            </a:r>
            <a:r>
              <a:rPr sz="2350" b="1" spc="-7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de</a:t>
            </a:r>
            <a:r>
              <a:rPr sz="2350" b="1" spc="-5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variables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No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poden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començar</a:t>
            </a:r>
            <a:r>
              <a:rPr sz="1750" spc="3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amb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un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número.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No</a:t>
            </a:r>
            <a:r>
              <a:rPr sz="1750" spc="-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poden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contenir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espais.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sz="1750" spc="50" dirty="0">
                <a:latin typeface="Tahoma"/>
                <a:cs typeface="Tahoma"/>
              </a:rPr>
              <a:t>Són </a:t>
            </a:r>
            <a:r>
              <a:rPr sz="1750" dirty="0">
                <a:latin typeface="Tahoma"/>
                <a:cs typeface="Tahoma"/>
              </a:rPr>
              <a:t>sensibles</a:t>
            </a:r>
            <a:r>
              <a:rPr sz="1750" spc="90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a</a:t>
            </a:r>
            <a:r>
              <a:rPr sz="1750" spc="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majúscules</a:t>
            </a:r>
            <a:r>
              <a:rPr sz="1750" spc="6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minúscules</a:t>
            </a:r>
            <a:r>
              <a:rPr sz="1750" spc="9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($nom</a:t>
            </a:r>
            <a:r>
              <a:rPr sz="1750" spc="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$Nom</a:t>
            </a:r>
            <a:r>
              <a:rPr sz="1750" spc="6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són</a:t>
            </a:r>
            <a:r>
              <a:rPr sz="1750" spc="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variables</a:t>
            </a:r>
            <a:r>
              <a:rPr sz="1750" spc="6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diferents).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701108"/>
          </a:xfrm>
          <a:prstGeom prst="rect">
            <a:avLst/>
          </a:prstGeom>
        </p:spPr>
        <p:txBody>
          <a:bodyPr vert="horz" wrap="square" lIns="0" tIns="221887" rIns="0" bIns="0" rtlCol="0">
            <a:spAutoFit/>
          </a:bodyPr>
          <a:lstStyle/>
          <a:p>
            <a:pPr marL="501234">
              <a:spcBef>
                <a:spcPts val="152"/>
              </a:spcBef>
            </a:pPr>
            <a:r>
              <a:rPr dirty="0"/>
              <a:t>Cas</a:t>
            </a:r>
            <a:r>
              <a:rPr spc="58" dirty="0"/>
              <a:t> </a:t>
            </a:r>
            <a:r>
              <a:rPr dirty="0"/>
              <a:t>pràctic</a:t>
            </a:r>
            <a:r>
              <a:rPr spc="64" dirty="0"/>
              <a:t> </a:t>
            </a:r>
            <a:r>
              <a:rPr dirty="0"/>
              <a:t>3</a:t>
            </a:r>
            <a:r>
              <a:rPr spc="58" dirty="0"/>
              <a:t> </a:t>
            </a:r>
            <a:r>
              <a:rPr dirty="0"/>
              <a:t>-</a:t>
            </a:r>
            <a:r>
              <a:rPr spc="-129" dirty="0"/>
              <a:t> </a:t>
            </a:r>
            <a:r>
              <a:rPr dirty="0"/>
              <a:t>Arrays</a:t>
            </a:r>
            <a:r>
              <a:rPr spc="64" dirty="0"/>
              <a:t> </a:t>
            </a:r>
            <a:r>
              <a:rPr dirty="0"/>
              <a:t>indexats</a:t>
            </a:r>
            <a:r>
              <a:rPr spc="64" dirty="0"/>
              <a:t> </a:t>
            </a:r>
            <a:r>
              <a:rPr dirty="0"/>
              <a:t>i</a:t>
            </a:r>
            <a:r>
              <a:rPr spc="58" dirty="0"/>
              <a:t> </a:t>
            </a:r>
            <a:r>
              <a:rPr spc="-12" dirty="0"/>
              <a:t>associatius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6"/>
            <a:ext cx="10720134" cy="336463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pc="-12" dirty="0"/>
              <a:t>Objectiu:</a:t>
            </a:r>
          </a:p>
          <a:p>
            <a:pPr marL="14851">
              <a:spcBef>
                <a:spcPts val="1760"/>
              </a:spcBef>
            </a:pPr>
            <a:r>
              <a:rPr b="0" spc="-12" dirty="0">
                <a:latin typeface="Arial MT"/>
                <a:cs typeface="Arial MT"/>
              </a:rPr>
              <a:t>Treballar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amb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arrays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funcions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d'array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bàsiques.</a:t>
            </a:r>
          </a:p>
          <a:p>
            <a:pPr marL="14851" marR="5941">
              <a:lnSpc>
                <a:spcPct val="114999"/>
              </a:lnSpc>
              <a:spcBef>
                <a:spcPts val="1403"/>
              </a:spcBef>
            </a:pPr>
            <a:r>
              <a:rPr dirty="0"/>
              <a:t>Instruccions:</a:t>
            </a:r>
            <a:r>
              <a:rPr spc="-82" dirty="0"/>
              <a:t> </a:t>
            </a:r>
            <a:r>
              <a:rPr b="0" dirty="0">
                <a:latin typeface="Arial MT"/>
                <a:cs typeface="Arial MT"/>
              </a:rPr>
              <a:t>Declara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un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array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anomenat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fruites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amb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els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valors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"Poma",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"Plàtan"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spc="-58" dirty="0">
                <a:latin typeface="Arial MT"/>
                <a:cs typeface="Arial MT"/>
              </a:rPr>
              <a:t>i </a:t>
            </a:r>
            <a:r>
              <a:rPr b="0" dirty="0">
                <a:latin typeface="Arial MT"/>
                <a:cs typeface="Arial MT"/>
              </a:rPr>
              <a:t>"Cirera".</a:t>
            </a:r>
            <a:r>
              <a:rPr b="0" spc="-76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Realitza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les</a:t>
            </a:r>
            <a:r>
              <a:rPr b="0" spc="-76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següents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operacions:</a:t>
            </a:r>
          </a:p>
          <a:p>
            <a:pPr marL="548758" indent="-419551">
              <a:spcBef>
                <a:spcPts val="1760"/>
              </a:spcBef>
              <a:buChar char="●"/>
              <a:tabLst>
                <a:tab pos="548758" algn="l"/>
              </a:tabLst>
            </a:pPr>
            <a:r>
              <a:rPr b="0" dirty="0">
                <a:latin typeface="Arial MT"/>
                <a:cs typeface="Arial MT"/>
              </a:rPr>
              <a:t>Afegeix</a:t>
            </a:r>
            <a:r>
              <a:rPr b="0" spc="-6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"Mango"</a:t>
            </a:r>
            <a:r>
              <a:rPr b="0" spc="-6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al</a:t>
            </a:r>
            <a:r>
              <a:rPr b="0" spc="-6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final</a:t>
            </a:r>
            <a:r>
              <a:rPr b="0" spc="-6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58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l’array.</a:t>
            </a:r>
          </a:p>
          <a:p>
            <a:pPr marL="548758" indent="-419551">
              <a:spcBef>
                <a:spcPts val="357"/>
              </a:spcBef>
              <a:buChar char="●"/>
              <a:tabLst>
                <a:tab pos="548758" algn="l"/>
              </a:tabLst>
            </a:pPr>
            <a:r>
              <a:rPr b="0" dirty="0">
                <a:latin typeface="Arial MT"/>
                <a:cs typeface="Arial MT"/>
              </a:rPr>
              <a:t>Afegeix</a:t>
            </a:r>
            <a:r>
              <a:rPr b="0" spc="-58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"Raïm"</a:t>
            </a:r>
            <a:r>
              <a:rPr b="0" spc="-58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al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principi</a:t>
            </a:r>
            <a:r>
              <a:rPr b="0" spc="-58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l'array.</a:t>
            </a:r>
          </a:p>
          <a:p>
            <a:pPr marL="548758" indent="-419551">
              <a:spcBef>
                <a:spcPts val="357"/>
              </a:spcBef>
              <a:buChar char="●"/>
              <a:tabLst>
                <a:tab pos="548758" algn="l"/>
              </a:tabLst>
            </a:pPr>
            <a:r>
              <a:rPr b="0" dirty="0">
                <a:latin typeface="Arial MT"/>
                <a:cs typeface="Arial MT"/>
              </a:rPr>
              <a:t>Elimina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l'últim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element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l'array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</a:t>
            </a:r>
            <a:r>
              <a:rPr b="0" spc="-53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després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del</a:t>
            </a:r>
            <a:r>
              <a:rPr b="0" spc="-47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primer.</a:t>
            </a:r>
          </a:p>
          <a:p>
            <a:pPr marL="548758" indent="-419551">
              <a:spcBef>
                <a:spcPts val="361"/>
              </a:spcBef>
              <a:buChar char="●"/>
              <a:tabLst>
                <a:tab pos="548758" algn="l"/>
              </a:tabLst>
            </a:pPr>
            <a:r>
              <a:rPr b="0" dirty="0">
                <a:latin typeface="Arial MT"/>
                <a:cs typeface="Arial MT"/>
              </a:rPr>
              <a:t>Mostra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la</a:t>
            </a:r>
            <a:r>
              <a:rPr b="0" spc="-76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quantitat</a:t>
            </a:r>
            <a:r>
              <a:rPr b="0" spc="-76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d'elements</a:t>
            </a:r>
            <a:r>
              <a:rPr b="0" spc="-82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de</a:t>
            </a:r>
            <a:r>
              <a:rPr b="0" spc="-76" dirty="0">
                <a:latin typeface="Arial MT"/>
                <a:cs typeface="Arial MT"/>
              </a:rPr>
              <a:t> </a:t>
            </a:r>
            <a:r>
              <a:rPr b="0" spc="-12" dirty="0">
                <a:latin typeface="Arial MT"/>
                <a:cs typeface="Arial MT"/>
              </a:rPr>
              <a:t>l'array.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229935">
              <a:spcBef>
                <a:spcPts val="152"/>
              </a:spcBef>
            </a:pPr>
            <a:r>
              <a:rPr dirty="0"/>
              <a:t>Operadors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3928"/>
            <a:ext cx="9145085" cy="439735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75000"/>
              <a:buFont typeface="Arial MT"/>
              <a:buChar char="●"/>
              <a:tabLst>
                <a:tab pos="416581" algn="l"/>
              </a:tabLst>
            </a:pPr>
            <a:r>
              <a:rPr sz="2339" b="1" dirty="0">
                <a:latin typeface="Arial"/>
                <a:cs typeface="Arial"/>
              </a:rPr>
              <a:t>Operadors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35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comparació</a:t>
            </a:r>
            <a:r>
              <a:rPr sz="2339" b="1" spc="-35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(valors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i</a:t>
            </a:r>
            <a:r>
              <a:rPr sz="2339" b="1" spc="-35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tipus</a:t>
            </a:r>
            <a:r>
              <a:rPr sz="2339" b="1" spc="-35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dades)</a:t>
            </a:r>
            <a:endParaRPr sz="2339">
              <a:latin typeface="Arial"/>
              <a:cs typeface="Arial"/>
            </a:endParaRPr>
          </a:p>
          <a:p>
            <a:pPr marL="416581" marR="5941">
              <a:lnSpc>
                <a:spcPct val="114999"/>
              </a:lnSpc>
              <a:spcBef>
                <a:spcPts val="2549"/>
              </a:spcBef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operadors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comparació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fonamentals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estructures</a:t>
            </a:r>
            <a:r>
              <a:rPr sz="1754" spc="58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control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flux.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comparar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prendre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decisions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resultats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comparacions.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</a:pPr>
            <a:endParaRPr sz="1754">
              <a:latin typeface="Arial MT"/>
              <a:cs typeface="Arial MT"/>
            </a:endParaRPr>
          </a:p>
          <a:p>
            <a:pPr marL="548758">
              <a:tabLst>
                <a:tab pos="951231" algn="l"/>
                <a:tab pos="1485881" algn="l"/>
              </a:tabLst>
            </a:pPr>
            <a:r>
              <a:rPr sz="1754" spc="-760" dirty="0">
                <a:latin typeface="Arial MT"/>
                <a:cs typeface="Arial MT"/>
              </a:rPr>
              <a:t>○</a:t>
            </a:r>
            <a:r>
              <a:rPr sz="1754" dirty="0">
                <a:latin typeface="Arial MT"/>
                <a:cs typeface="Arial MT"/>
              </a:rPr>
              <a:t>	</a:t>
            </a:r>
            <a:r>
              <a:rPr sz="1754" spc="-29" dirty="0">
                <a:latin typeface="Arial MT"/>
                <a:cs typeface="Arial MT"/>
              </a:rPr>
              <a:t>==</a:t>
            </a:r>
            <a:r>
              <a:rPr sz="1754" dirty="0">
                <a:latin typeface="Arial MT"/>
                <a:cs typeface="Arial MT"/>
              </a:rPr>
              <a:t>	Igualtat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(ex.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5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==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'5'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perquè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compara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valor).</a:t>
            </a:r>
            <a:endParaRPr sz="1754">
              <a:latin typeface="Arial MT"/>
              <a:cs typeface="Arial MT"/>
            </a:endParaRPr>
          </a:p>
          <a:p>
            <a:pPr marL="951231" marR="36386" indent="-402472">
              <a:lnSpc>
                <a:spcPct val="114999"/>
              </a:lnSpc>
              <a:tabLst>
                <a:tab pos="951231" algn="l"/>
              </a:tabLst>
            </a:pPr>
            <a:r>
              <a:rPr sz="1754" spc="-760" dirty="0">
                <a:latin typeface="Arial MT"/>
                <a:cs typeface="Arial MT"/>
              </a:rPr>
              <a:t>○</a:t>
            </a:r>
            <a:r>
              <a:rPr sz="1754" dirty="0">
                <a:latin typeface="Arial MT"/>
                <a:cs typeface="Arial MT"/>
              </a:rPr>
              <a:t>	===</a:t>
            </a:r>
            <a:r>
              <a:rPr sz="1754" spc="55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Igualtat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estricta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(valor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(ex.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5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===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'5'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false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perquè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és </a:t>
            </a:r>
            <a:r>
              <a:rPr sz="1754" spc="-12" dirty="0">
                <a:latin typeface="Arial MT"/>
                <a:cs typeface="Arial MT"/>
              </a:rPr>
              <a:t>igual).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  <a:tab pos="1485881" algn="l"/>
              </a:tabLst>
            </a:pPr>
            <a:r>
              <a:rPr sz="1754" spc="-29" dirty="0">
                <a:latin typeface="Arial MT"/>
                <a:cs typeface="Arial MT"/>
              </a:rPr>
              <a:t>!=</a:t>
            </a:r>
            <a:r>
              <a:rPr sz="1754" dirty="0">
                <a:latin typeface="Arial MT"/>
                <a:cs typeface="Arial MT"/>
              </a:rPr>
              <a:t>	</a:t>
            </a:r>
            <a:r>
              <a:rPr sz="1754" spc="-12" dirty="0">
                <a:latin typeface="Arial MT"/>
                <a:cs typeface="Arial MT"/>
              </a:rPr>
              <a:t>Diferència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(ex.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5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!=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'6'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true).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  <a:tab pos="1485881" algn="l"/>
              </a:tabLst>
            </a:pPr>
            <a:r>
              <a:rPr sz="1754" spc="-29" dirty="0">
                <a:latin typeface="Arial MT"/>
                <a:cs typeface="Arial MT"/>
              </a:rPr>
              <a:t>!==</a:t>
            </a:r>
            <a:r>
              <a:rPr sz="1754" dirty="0">
                <a:latin typeface="Arial MT"/>
                <a:cs typeface="Arial MT"/>
              </a:rPr>
              <a:t>	</a:t>
            </a:r>
            <a:r>
              <a:rPr sz="1754" spc="-12" dirty="0">
                <a:latin typeface="Arial MT"/>
                <a:cs typeface="Arial MT"/>
              </a:rPr>
              <a:t>Diferència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estricta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(ex.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5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!==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'5'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perquè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compara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tipus).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  <a:tab pos="2555180" algn="l"/>
              </a:tabLst>
            </a:pPr>
            <a:r>
              <a:rPr sz="1754" dirty="0">
                <a:latin typeface="Arial MT"/>
                <a:cs typeface="Arial MT"/>
              </a:rPr>
              <a:t>&lt;,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&gt;,</a:t>
            </a:r>
            <a:r>
              <a:rPr sz="1754" spc="-1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&lt;=,</a:t>
            </a:r>
            <a:r>
              <a:rPr sz="1754" spc="-12" dirty="0">
                <a:latin typeface="Arial MT"/>
                <a:cs typeface="Arial MT"/>
              </a:rPr>
              <a:t> </a:t>
            </a:r>
            <a:r>
              <a:rPr sz="1754" spc="-41" dirty="0">
                <a:latin typeface="Arial MT"/>
                <a:cs typeface="Arial MT"/>
              </a:rPr>
              <a:t>&gt;=</a:t>
            </a:r>
            <a:r>
              <a:rPr sz="1754" dirty="0">
                <a:latin typeface="Arial MT"/>
                <a:cs typeface="Arial MT"/>
              </a:rPr>
              <a:t>	</a:t>
            </a:r>
            <a:r>
              <a:rPr sz="1754" spc="-12" dirty="0">
                <a:latin typeface="Arial MT"/>
                <a:cs typeface="Arial MT"/>
              </a:rPr>
              <a:t>Comparació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numèrica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alfabètica.</a:t>
            </a:r>
            <a:endParaRPr sz="1754">
              <a:latin typeface="Arial MT"/>
              <a:cs typeface="Arial MT"/>
            </a:endParaRPr>
          </a:p>
          <a:p>
            <a:pPr marL="951231" marR="83910" lvl="1" indent="-402472">
              <a:lnSpc>
                <a:spcPct val="114999"/>
              </a:lnSpc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&lt;=&gt;</a:t>
            </a:r>
            <a:r>
              <a:rPr sz="1754" spc="57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Operador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"nave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espacial"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vies"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(retorna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-</a:t>
            </a:r>
            <a:r>
              <a:rPr sz="1754" dirty="0">
                <a:latin typeface="Arial MT"/>
                <a:cs typeface="Arial MT"/>
              </a:rPr>
              <a:t>1,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0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l’esquerra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menor,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igual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major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dreta).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229935">
              <a:spcBef>
                <a:spcPts val="152"/>
              </a:spcBef>
            </a:pPr>
            <a:r>
              <a:rPr dirty="0"/>
              <a:t>Operadors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0" y="1903928"/>
            <a:ext cx="9156224" cy="414561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75000"/>
              <a:buFont typeface="Arial MT"/>
              <a:buChar char="●"/>
              <a:tabLst>
                <a:tab pos="416581" algn="l"/>
              </a:tabLst>
            </a:pPr>
            <a:r>
              <a:rPr sz="2339" b="1" dirty="0">
                <a:latin typeface="Arial"/>
                <a:cs typeface="Arial"/>
              </a:rPr>
              <a:t>Operadors</a:t>
            </a:r>
            <a:r>
              <a:rPr sz="2339" b="1" spc="-53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lògics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(Combinació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Condicions)</a:t>
            </a:r>
            <a:endParaRPr sz="2339">
              <a:latin typeface="Arial"/>
              <a:cs typeface="Arial"/>
            </a:endParaRPr>
          </a:p>
          <a:p>
            <a:pPr marL="416581" marR="5941">
              <a:lnSpc>
                <a:spcPct val="114999"/>
              </a:lnSpc>
              <a:spcBef>
                <a:spcPts val="2549"/>
              </a:spcBef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operadors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lògics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combinar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múltiples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expressió,</a:t>
            </a:r>
            <a:r>
              <a:rPr sz="1754" spc="58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fent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possible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definir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complexes.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operadors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útils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estructures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if, </a:t>
            </a:r>
            <a:r>
              <a:rPr sz="1754" dirty="0">
                <a:latin typeface="Arial MT"/>
                <a:cs typeface="Arial MT"/>
              </a:rPr>
              <a:t>while,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vol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verificar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alhora.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&amp;&amp;: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lògic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(retorna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ambdues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true).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||: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lògic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(retorna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almenys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true).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!: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Negació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lògica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(inverteix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lògic).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and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or: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Alternatives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&amp;&amp;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||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menor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prioritat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jerarquia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PHP.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229935">
              <a:spcBef>
                <a:spcPts val="152"/>
              </a:spcBef>
            </a:pPr>
            <a:r>
              <a:rPr dirty="0"/>
              <a:t>Operadors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3928"/>
            <a:ext cx="8931959" cy="451469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75000"/>
              <a:buFont typeface="Arial MT"/>
              <a:buChar char="●"/>
              <a:tabLst>
                <a:tab pos="416581" algn="l"/>
              </a:tabLst>
            </a:pPr>
            <a:r>
              <a:rPr sz="2339" b="1" dirty="0">
                <a:latin typeface="Arial"/>
                <a:cs typeface="Arial"/>
              </a:rPr>
              <a:t>Operadors</a:t>
            </a:r>
            <a:r>
              <a:rPr sz="2339" b="1" spc="-53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ternaris</a:t>
            </a:r>
            <a:endParaRPr sz="2339">
              <a:latin typeface="Arial"/>
              <a:cs typeface="Arial"/>
            </a:endParaRPr>
          </a:p>
          <a:p>
            <a:pPr marL="416581" marR="5941">
              <a:lnSpc>
                <a:spcPct val="114999"/>
              </a:lnSpc>
              <a:spcBef>
                <a:spcPts val="2549"/>
              </a:spcBef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operadors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ternaris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ofereixen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manera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compacta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ràpida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d’executar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operacions </a:t>
            </a:r>
            <a:r>
              <a:rPr sz="1754" dirty="0">
                <a:latin typeface="Arial MT"/>
                <a:cs typeface="Arial MT"/>
              </a:rPr>
              <a:t>condicionals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línia.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veure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alternativa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curta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les </a:t>
            </a:r>
            <a:r>
              <a:rPr sz="1754" dirty="0">
                <a:latin typeface="Arial MT"/>
                <a:cs typeface="Arial MT"/>
              </a:rPr>
              <a:t>estructures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if-</a:t>
            </a:r>
            <a:r>
              <a:rPr sz="1754" dirty="0">
                <a:latin typeface="Arial MT"/>
                <a:cs typeface="Arial MT"/>
              </a:rPr>
              <a:t>else,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útil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simple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resultats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possibles.</a:t>
            </a:r>
            <a:endParaRPr sz="175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54">
              <a:latin typeface="Arial MT"/>
              <a:cs typeface="Arial MT"/>
            </a:endParaRPr>
          </a:p>
          <a:p>
            <a:pPr>
              <a:spcBef>
                <a:spcPts val="105"/>
              </a:spcBef>
            </a:pPr>
            <a:endParaRPr sz="1754">
              <a:latin typeface="Arial MT"/>
              <a:cs typeface="Arial MT"/>
            </a:endParaRPr>
          </a:p>
          <a:p>
            <a:pPr marL="416581"/>
            <a:r>
              <a:rPr sz="1754" b="1" spc="-12" dirty="0">
                <a:latin typeface="Arial"/>
                <a:cs typeface="Arial"/>
              </a:rPr>
              <a:t>Sintaxi</a:t>
            </a:r>
            <a:endParaRPr sz="1754">
              <a:latin typeface="Arial"/>
              <a:cs typeface="Arial"/>
            </a:endParaRPr>
          </a:p>
          <a:p>
            <a:pPr marL="416581" marR="3392798">
              <a:lnSpc>
                <a:spcPct val="181700"/>
              </a:lnSpc>
            </a:pPr>
            <a:r>
              <a:rPr sz="1754" spc="-12" dirty="0">
                <a:latin typeface="Arial MT"/>
                <a:cs typeface="Arial MT"/>
              </a:rPr>
              <a:t>$variable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(condició)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?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valor_si_cert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valor_si_fals; Exemple: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$edat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20;</a:t>
            </a:r>
            <a:endParaRPr sz="1754">
              <a:latin typeface="Arial MT"/>
              <a:cs typeface="Arial MT"/>
            </a:endParaRPr>
          </a:p>
          <a:p>
            <a:pPr marL="951231" marR="1674493">
              <a:lnSpc>
                <a:spcPct val="114999"/>
              </a:lnSpc>
            </a:pPr>
            <a:r>
              <a:rPr sz="1754" spc="-12" dirty="0">
                <a:latin typeface="Arial MT"/>
                <a:cs typeface="Arial MT"/>
              </a:rPr>
              <a:t>$missatge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($edat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&gt;=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18)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?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"Accés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permès"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"Accés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denegat";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$missatge;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//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Resultat: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"Accés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permès"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576976">
              <a:spcBef>
                <a:spcPts val="152"/>
              </a:spcBef>
            </a:pPr>
            <a:r>
              <a:rPr dirty="0"/>
              <a:t>Estructures</a:t>
            </a:r>
            <a:r>
              <a:rPr spc="-6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dirty="0"/>
              <a:t>control</a:t>
            </a:r>
            <a:r>
              <a:rPr spc="-12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spc="-23" dirty="0"/>
              <a:t>flux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5711"/>
            <a:ext cx="4154089" cy="336001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988" b="1" spc="-12" dirty="0">
                <a:latin typeface="Arial"/>
                <a:cs typeface="Arial"/>
              </a:rPr>
              <a:t>Sentències</a:t>
            </a:r>
            <a:r>
              <a:rPr sz="1988" b="1" spc="-53" dirty="0">
                <a:latin typeface="Arial"/>
                <a:cs typeface="Arial"/>
              </a:rPr>
              <a:t> </a:t>
            </a:r>
            <a:r>
              <a:rPr sz="1988" b="1" dirty="0">
                <a:latin typeface="Arial"/>
                <a:cs typeface="Arial"/>
              </a:rPr>
              <a:t>de</a:t>
            </a:r>
            <a:r>
              <a:rPr sz="1988" b="1" spc="-53" dirty="0">
                <a:latin typeface="Arial"/>
                <a:cs typeface="Arial"/>
              </a:rPr>
              <a:t> </a:t>
            </a:r>
            <a:r>
              <a:rPr sz="1988" b="1" dirty="0">
                <a:latin typeface="Arial"/>
                <a:cs typeface="Arial"/>
              </a:rPr>
              <a:t>presa</a:t>
            </a:r>
            <a:r>
              <a:rPr sz="1988" b="1" spc="-47" dirty="0">
                <a:latin typeface="Arial"/>
                <a:cs typeface="Arial"/>
              </a:rPr>
              <a:t> </a:t>
            </a:r>
            <a:r>
              <a:rPr sz="1988" b="1" dirty="0">
                <a:latin typeface="Arial"/>
                <a:cs typeface="Arial"/>
              </a:rPr>
              <a:t>de</a:t>
            </a:r>
            <a:r>
              <a:rPr sz="1988" b="1" spc="-53" dirty="0">
                <a:latin typeface="Arial"/>
                <a:cs typeface="Arial"/>
              </a:rPr>
              <a:t> </a:t>
            </a:r>
            <a:r>
              <a:rPr sz="1988" b="1" spc="-12" dirty="0">
                <a:latin typeface="Arial"/>
                <a:cs typeface="Arial"/>
              </a:rPr>
              <a:t>decisions:</a:t>
            </a:r>
            <a:endParaRPr sz="1988">
              <a:latin typeface="Arial"/>
              <a:cs typeface="Arial"/>
            </a:endParaRPr>
          </a:p>
          <a:p>
            <a:pPr marL="548758" indent="-419551">
              <a:spcBef>
                <a:spcPts val="1760"/>
              </a:spcBef>
              <a:buChar char="●"/>
              <a:tabLst>
                <a:tab pos="548758" algn="l"/>
              </a:tabLst>
            </a:pPr>
            <a:r>
              <a:rPr sz="1988" dirty="0">
                <a:latin typeface="Arial MT"/>
                <a:cs typeface="Arial MT"/>
              </a:rPr>
              <a:t>if,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dirty="0">
                <a:latin typeface="Arial MT"/>
                <a:cs typeface="Arial MT"/>
              </a:rPr>
              <a:t>else,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elseif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57"/>
              </a:spcBef>
              <a:buChar char="●"/>
              <a:tabLst>
                <a:tab pos="548758" algn="l"/>
              </a:tabLst>
            </a:pPr>
            <a:r>
              <a:rPr sz="1988" spc="-12" dirty="0">
                <a:latin typeface="Arial MT"/>
                <a:cs typeface="Arial MT"/>
              </a:rPr>
              <a:t>switch</a:t>
            </a:r>
            <a:endParaRPr sz="1988">
              <a:latin typeface="Arial MT"/>
              <a:cs typeface="Arial MT"/>
            </a:endParaRPr>
          </a:p>
          <a:p>
            <a:pPr marL="14851">
              <a:spcBef>
                <a:spcPts val="1760"/>
              </a:spcBef>
            </a:pPr>
            <a:r>
              <a:rPr sz="1988" b="1" spc="-12" dirty="0">
                <a:latin typeface="Arial"/>
                <a:cs typeface="Arial"/>
              </a:rPr>
              <a:t>Bucles:</a:t>
            </a:r>
            <a:endParaRPr sz="1988">
              <a:latin typeface="Arial"/>
              <a:cs typeface="Arial"/>
            </a:endParaRPr>
          </a:p>
          <a:p>
            <a:pPr marL="548758" indent="-419551">
              <a:spcBef>
                <a:spcPts val="1760"/>
              </a:spcBef>
              <a:buChar char="●"/>
              <a:tabLst>
                <a:tab pos="548758" algn="l"/>
              </a:tabLst>
            </a:pPr>
            <a:r>
              <a:rPr sz="1988" spc="-29" dirty="0">
                <a:latin typeface="Arial MT"/>
                <a:cs typeface="Arial MT"/>
              </a:rPr>
              <a:t>for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61"/>
              </a:spcBef>
              <a:buChar char="●"/>
              <a:tabLst>
                <a:tab pos="548758" algn="l"/>
              </a:tabLst>
            </a:pPr>
            <a:r>
              <a:rPr sz="1988" spc="-12" dirty="0">
                <a:latin typeface="Arial MT"/>
                <a:cs typeface="Arial MT"/>
              </a:rPr>
              <a:t>while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57"/>
              </a:spcBef>
              <a:buChar char="●"/>
              <a:tabLst>
                <a:tab pos="548758" algn="l"/>
              </a:tabLst>
            </a:pPr>
            <a:r>
              <a:rPr sz="1988" dirty="0">
                <a:latin typeface="Arial MT"/>
                <a:cs typeface="Arial MT"/>
              </a:rPr>
              <a:t>do…</a:t>
            </a:r>
            <a:r>
              <a:rPr sz="1988" spc="-53" dirty="0">
                <a:latin typeface="Arial MT"/>
                <a:cs typeface="Arial MT"/>
              </a:rPr>
              <a:t> </a:t>
            </a:r>
            <a:r>
              <a:rPr sz="1988" spc="-12" dirty="0">
                <a:latin typeface="Arial MT"/>
                <a:cs typeface="Arial MT"/>
              </a:rPr>
              <a:t>while</a:t>
            </a:r>
            <a:endParaRPr sz="1988">
              <a:latin typeface="Arial MT"/>
              <a:cs typeface="Arial MT"/>
            </a:endParaRPr>
          </a:p>
          <a:p>
            <a:pPr marL="548758" indent="-419551">
              <a:spcBef>
                <a:spcPts val="357"/>
              </a:spcBef>
              <a:buChar char="●"/>
              <a:tabLst>
                <a:tab pos="548758" algn="l"/>
              </a:tabLst>
            </a:pPr>
            <a:r>
              <a:rPr sz="1988" spc="-12" dirty="0">
                <a:latin typeface="Arial MT"/>
                <a:cs typeface="Arial MT"/>
              </a:rPr>
              <a:t>foreach</a:t>
            </a:r>
            <a:endParaRPr sz="1988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Sentències</a:t>
            </a:r>
            <a:r>
              <a:rPr spc="-6" dirty="0"/>
              <a:t> </a:t>
            </a:r>
            <a:r>
              <a:rPr dirty="0"/>
              <a:t>de</a:t>
            </a:r>
            <a:r>
              <a:rPr spc="-6" dirty="0"/>
              <a:t> </a:t>
            </a:r>
            <a:r>
              <a:rPr dirty="0"/>
              <a:t>presa</a:t>
            </a:r>
            <a:r>
              <a:rPr spc="-12" dirty="0"/>
              <a:t> </a:t>
            </a:r>
            <a:r>
              <a:rPr dirty="0"/>
              <a:t>de</a:t>
            </a:r>
            <a:r>
              <a:rPr spc="-6" dirty="0"/>
              <a:t> </a:t>
            </a:r>
            <a:r>
              <a:rPr spc="-12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814816"/>
            <a:ext cx="9168104" cy="454854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2339" b="1" spc="-12" dirty="0">
                <a:latin typeface="Arial"/>
                <a:cs typeface="Arial"/>
              </a:rPr>
              <a:t>Sentències</a:t>
            </a:r>
            <a:r>
              <a:rPr sz="2339" b="1" spc="-88" dirty="0">
                <a:latin typeface="Arial"/>
                <a:cs typeface="Arial"/>
              </a:rPr>
              <a:t> </a:t>
            </a:r>
            <a:r>
              <a:rPr sz="2339" b="1" spc="-58" dirty="0">
                <a:latin typeface="Arial"/>
                <a:cs typeface="Arial"/>
              </a:rPr>
              <a:t>IF,</a:t>
            </a:r>
            <a:r>
              <a:rPr sz="2339" b="1" spc="-8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ELSE,</a:t>
            </a:r>
            <a:r>
              <a:rPr sz="2339" b="1" spc="-88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ELSEIF</a:t>
            </a:r>
            <a:endParaRPr sz="2339">
              <a:latin typeface="Arial"/>
              <a:cs typeface="Arial"/>
            </a:endParaRPr>
          </a:p>
          <a:p>
            <a:pPr marL="14851">
              <a:spcBef>
                <a:spcPts val="1427"/>
              </a:spcBef>
            </a:pPr>
            <a:r>
              <a:rPr sz="1754" dirty="0">
                <a:latin typeface="Arial MT"/>
                <a:cs typeface="Arial MT"/>
              </a:rPr>
              <a:t>Utilitzem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if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comprovar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inicial,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elseif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afegir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addicionals,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b="1" spc="-23" dirty="0">
                <a:latin typeface="Arial"/>
                <a:cs typeface="Arial"/>
              </a:rPr>
              <a:t>else</a:t>
            </a:r>
            <a:endParaRPr sz="1754">
              <a:latin typeface="Arial"/>
              <a:cs typeface="Arial"/>
            </a:endParaRPr>
          </a:p>
          <a:p>
            <a:pPr marL="1485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cobrir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qualsevol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contemplat.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if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(condició)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certa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}</a:t>
            </a:r>
            <a:r>
              <a:rPr sz="1754" spc="-1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elseif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(altra_condició)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certa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}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anterior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certa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Sentències</a:t>
            </a:r>
            <a:r>
              <a:rPr spc="-6" dirty="0"/>
              <a:t> </a:t>
            </a:r>
            <a:r>
              <a:rPr dirty="0"/>
              <a:t>de</a:t>
            </a:r>
            <a:r>
              <a:rPr spc="-6" dirty="0"/>
              <a:t> </a:t>
            </a:r>
            <a:r>
              <a:rPr dirty="0"/>
              <a:t>presa</a:t>
            </a:r>
            <a:r>
              <a:rPr spc="-12" dirty="0"/>
              <a:t> </a:t>
            </a:r>
            <a:r>
              <a:rPr dirty="0"/>
              <a:t>de</a:t>
            </a:r>
            <a:r>
              <a:rPr spc="-6" dirty="0"/>
              <a:t> </a:t>
            </a:r>
            <a:r>
              <a:rPr spc="-12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814816"/>
            <a:ext cx="9037408" cy="4907618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2339" b="1" spc="-12" dirty="0">
                <a:latin typeface="Arial"/>
                <a:cs typeface="Arial"/>
              </a:rPr>
              <a:t>Sentència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SWITCH</a:t>
            </a:r>
            <a:endParaRPr sz="2339">
              <a:latin typeface="Arial"/>
              <a:cs typeface="Arial"/>
            </a:endParaRPr>
          </a:p>
          <a:p>
            <a:pPr marL="14851" marR="5941">
              <a:lnSpc>
                <a:spcPct val="114999"/>
              </a:lnSpc>
              <a:spcBef>
                <a:spcPts val="1111"/>
              </a:spcBef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comparar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diversos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possibles.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eficient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simples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tenir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concrets.</a:t>
            </a:r>
            <a:endParaRPr sz="1754">
              <a:latin typeface="Arial MT"/>
              <a:cs typeface="Arial MT"/>
            </a:endParaRPr>
          </a:p>
          <a:p>
            <a:pPr marL="261384" marR="7267523" indent="-247274">
              <a:lnSpc>
                <a:spcPct val="181700"/>
              </a:lnSpc>
            </a:pPr>
            <a:r>
              <a:rPr sz="1754" dirty="0">
                <a:latin typeface="Arial MT"/>
                <a:cs typeface="Arial MT"/>
              </a:rPr>
              <a:t>switch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(variable)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 </a:t>
            </a:r>
            <a:r>
              <a:rPr sz="1754" dirty="0">
                <a:latin typeface="Arial MT"/>
                <a:cs typeface="Arial MT"/>
              </a:rPr>
              <a:t>case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valor1:</a:t>
            </a:r>
            <a:endParaRPr sz="1754">
              <a:latin typeface="Arial MT"/>
              <a:cs typeface="Arial MT"/>
            </a:endParaRPr>
          </a:p>
          <a:p>
            <a:pPr marL="507917" marR="4026951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igual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valor1 break;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case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valor2:</a:t>
            </a:r>
            <a:endParaRPr sz="1754">
              <a:latin typeface="Arial MT"/>
              <a:cs typeface="Arial MT"/>
            </a:endParaRPr>
          </a:p>
          <a:p>
            <a:pPr marL="507917" marR="4026951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igual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valor2 break;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default: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//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opcional</a:t>
            </a:r>
            <a:endParaRPr sz="1754">
              <a:latin typeface="Arial MT"/>
              <a:cs typeface="Arial MT"/>
            </a:endParaRPr>
          </a:p>
          <a:p>
            <a:pPr marL="507917" marR="4511107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complert break;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Sentències</a:t>
            </a:r>
            <a:r>
              <a:rPr spc="-6" dirty="0"/>
              <a:t> </a:t>
            </a:r>
            <a:r>
              <a:rPr dirty="0"/>
              <a:t>de</a:t>
            </a:r>
            <a:r>
              <a:rPr spc="-6" dirty="0"/>
              <a:t> </a:t>
            </a:r>
            <a:r>
              <a:rPr dirty="0"/>
              <a:t>presa</a:t>
            </a:r>
            <a:r>
              <a:rPr spc="-12" dirty="0"/>
              <a:t> </a:t>
            </a:r>
            <a:r>
              <a:rPr dirty="0"/>
              <a:t>de</a:t>
            </a:r>
            <a:r>
              <a:rPr spc="-6" dirty="0"/>
              <a:t> </a:t>
            </a:r>
            <a:r>
              <a:rPr spc="-12" dirty="0"/>
              <a:t>decisions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814816"/>
            <a:ext cx="5986819" cy="455470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2339" b="1" spc="-12" dirty="0">
                <a:latin typeface="Arial"/>
                <a:cs typeface="Arial"/>
              </a:rPr>
              <a:t>Sentència</a:t>
            </a:r>
            <a:r>
              <a:rPr sz="2339" b="1" spc="-94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SWITCH</a:t>
            </a:r>
            <a:r>
              <a:rPr sz="2339" b="1" spc="-94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(Exemple)</a:t>
            </a:r>
            <a:endParaRPr sz="2339">
              <a:latin typeface="Arial"/>
              <a:cs typeface="Arial"/>
            </a:endParaRPr>
          </a:p>
          <a:p>
            <a:pPr marL="14851">
              <a:spcBef>
                <a:spcPts val="1427"/>
              </a:spcBef>
            </a:pPr>
            <a:r>
              <a:rPr sz="1754" spc="-12" dirty="0">
                <a:latin typeface="Arial MT"/>
                <a:cs typeface="Arial MT"/>
              </a:rPr>
              <a:t>$tipusUsuari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"premium";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</a:pPr>
            <a:endParaRPr sz="1754">
              <a:latin typeface="Arial MT"/>
              <a:cs typeface="Arial MT"/>
            </a:endParaRPr>
          </a:p>
          <a:p>
            <a:pPr marL="261384" marR="3616311" indent="-247274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switch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($tipusUsuari)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 </a:t>
            </a:r>
            <a:r>
              <a:rPr sz="1754" dirty="0">
                <a:latin typeface="Arial MT"/>
                <a:cs typeface="Arial MT"/>
              </a:rPr>
              <a:t>case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"administrador":</a:t>
            </a:r>
            <a:endParaRPr sz="1754">
              <a:latin typeface="Arial MT"/>
              <a:cs typeface="Arial MT"/>
            </a:endParaRPr>
          </a:p>
          <a:p>
            <a:pPr marL="507917" marR="228711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"Benvingut</a:t>
            </a:r>
            <a:r>
              <a:rPr sz="175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administrador!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Accés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complet.&lt;br&gt;"; break;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case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"premium":</a:t>
            </a:r>
            <a:endParaRPr sz="1754">
              <a:latin typeface="Arial MT"/>
              <a:cs typeface="Arial MT"/>
            </a:endParaRPr>
          </a:p>
          <a:p>
            <a:pPr marL="507917" marR="5941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"Benvingut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premium!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Accés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especial.&lt;br&gt;"; break;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default:</a:t>
            </a:r>
            <a:endParaRPr sz="1754">
              <a:latin typeface="Arial MT"/>
              <a:cs typeface="Arial MT"/>
            </a:endParaRPr>
          </a:p>
          <a:p>
            <a:pPr marL="507917" marR="1602464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"Tipus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desconegut.&lt;br&gt;"; break;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33167">
              <a:spcBef>
                <a:spcPts val="152"/>
              </a:spcBef>
            </a:pPr>
            <a:r>
              <a:rPr dirty="0"/>
              <a:t>Sentències</a:t>
            </a:r>
            <a:r>
              <a:rPr spc="-6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dirty="0"/>
              <a:t>control</a:t>
            </a:r>
            <a:r>
              <a:rPr spc="-12" dirty="0"/>
              <a:t> </a:t>
            </a:r>
            <a:r>
              <a:rPr dirty="0"/>
              <a:t>de</a:t>
            </a:r>
            <a:r>
              <a:rPr spc="-12" dirty="0"/>
              <a:t> bucles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814816"/>
            <a:ext cx="7864846" cy="432040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2339" b="1" spc="-12" dirty="0">
                <a:latin typeface="Arial"/>
                <a:cs typeface="Arial"/>
              </a:rPr>
              <a:t>Sentència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spc="-29" dirty="0">
                <a:latin typeface="Arial"/>
                <a:cs typeface="Arial"/>
              </a:rPr>
              <a:t>FOR</a:t>
            </a:r>
            <a:endParaRPr sz="2339">
              <a:latin typeface="Arial"/>
              <a:cs typeface="Arial"/>
            </a:endParaRPr>
          </a:p>
          <a:p>
            <a:pPr marL="14851" marR="5941">
              <a:lnSpc>
                <a:spcPts val="3824"/>
              </a:lnSpc>
              <a:spcBef>
                <a:spcPts val="123"/>
              </a:spcBef>
            </a:pPr>
            <a:r>
              <a:rPr sz="1754" spc="-12" dirty="0">
                <a:latin typeface="Arial MT"/>
                <a:cs typeface="Arial MT"/>
              </a:rPr>
              <a:t>s’utilitza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sabem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nombre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exacte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vegades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volem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codi. </a:t>
            </a:r>
            <a:r>
              <a:rPr sz="1754" dirty="0">
                <a:latin typeface="Arial MT"/>
                <a:cs typeface="Arial MT"/>
              </a:rPr>
              <a:t>for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(inicialització;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condició;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increment)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549501">
              <a:lnSpc>
                <a:spcPts val="2004"/>
              </a:lnSpc>
              <a:tabLst>
                <a:tab pos="2152706" algn="l"/>
              </a:tabLst>
            </a:pPr>
            <a:r>
              <a:rPr sz="1754" spc="-12" dirty="0">
                <a:latin typeface="Arial MT"/>
                <a:cs typeface="Arial MT"/>
              </a:rPr>
              <a:t>instrucció;</a:t>
            </a:r>
            <a:r>
              <a:rPr sz="1754" dirty="0">
                <a:latin typeface="Arial MT"/>
                <a:cs typeface="Arial MT"/>
              </a:rPr>
              <a:t>	//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mentre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sigui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certa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3"/>
              </a:spcBef>
            </a:pPr>
            <a:r>
              <a:rPr sz="1754" dirty="0">
                <a:latin typeface="Arial MT"/>
                <a:cs typeface="Arial MT"/>
              </a:rPr>
              <a:t>for</a:t>
            </a:r>
            <a:r>
              <a:rPr sz="1754" spc="-12" dirty="0">
                <a:latin typeface="Arial MT"/>
                <a:cs typeface="Arial MT"/>
              </a:rPr>
              <a:t> (inicialització; condició; increment)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  <a:tabLst>
                <a:tab pos="2152706" algn="l"/>
              </a:tabLst>
            </a:pPr>
            <a:r>
              <a:rPr sz="1754" spc="-12" dirty="0">
                <a:latin typeface="Arial MT"/>
                <a:cs typeface="Arial MT"/>
              </a:rPr>
              <a:t>instrucció;</a:t>
            </a:r>
            <a:r>
              <a:rPr sz="1754" dirty="0">
                <a:latin typeface="Arial MT"/>
                <a:cs typeface="Arial MT"/>
              </a:rPr>
              <a:t>	//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mentre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sigui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certa</a:t>
            </a:r>
            <a:endParaRPr sz="175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54">
              <a:latin typeface="Arial MT"/>
              <a:cs typeface="Arial MT"/>
            </a:endParaRPr>
          </a:p>
          <a:p>
            <a:pPr>
              <a:spcBef>
                <a:spcPts val="1509"/>
              </a:spcBef>
            </a:pPr>
            <a:endParaRPr sz="1754">
              <a:latin typeface="Arial MT"/>
              <a:cs typeface="Arial MT"/>
            </a:endParaRPr>
          </a:p>
          <a:p>
            <a:pPr marL="14851">
              <a:spcBef>
                <a:spcPts val="6"/>
              </a:spcBef>
            </a:pPr>
            <a:r>
              <a:rPr sz="1754" dirty="0">
                <a:latin typeface="Arial MT"/>
                <a:cs typeface="Arial MT"/>
              </a:rPr>
              <a:t>for</a:t>
            </a:r>
            <a:r>
              <a:rPr sz="1754" spc="-12" dirty="0">
                <a:latin typeface="Arial MT"/>
                <a:cs typeface="Arial MT"/>
              </a:rPr>
              <a:t> (inicialització; condició; increment):</a:t>
            </a:r>
            <a:endParaRPr sz="1754">
              <a:latin typeface="Arial MT"/>
              <a:cs typeface="Arial MT"/>
            </a:endParaRPr>
          </a:p>
          <a:p>
            <a:pPr marL="14851" marR="1011378" indent="534650">
              <a:lnSpc>
                <a:spcPct val="114999"/>
              </a:lnSpc>
              <a:tabLst>
                <a:tab pos="2152706" algn="l"/>
              </a:tabLst>
            </a:pPr>
            <a:r>
              <a:rPr sz="1754" spc="-12" dirty="0">
                <a:latin typeface="Arial MT"/>
                <a:cs typeface="Arial MT"/>
              </a:rPr>
              <a:t>instrucció;</a:t>
            </a:r>
            <a:r>
              <a:rPr sz="1754" dirty="0">
                <a:latin typeface="Arial MT"/>
                <a:cs typeface="Arial MT"/>
              </a:rPr>
              <a:t>	//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mentre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sigui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certa endfor;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33167">
              <a:spcBef>
                <a:spcPts val="152"/>
              </a:spcBef>
            </a:pPr>
            <a:r>
              <a:rPr dirty="0"/>
              <a:t>Sentències</a:t>
            </a:r>
            <a:r>
              <a:rPr spc="-6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dirty="0"/>
              <a:t>control</a:t>
            </a:r>
            <a:r>
              <a:rPr spc="-12" dirty="0"/>
              <a:t> </a:t>
            </a:r>
            <a:r>
              <a:rPr dirty="0"/>
              <a:t>de</a:t>
            </a:r>
            <a:r>
              <a:rPr spc="-12" dirty="0"/>
              <a:t> bucles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814816"/>
            <a:ext cx="5157338" cy="479002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2339" b="1" spc="-12" dirty="0">
                <a:latin typeface="Arial"/>
                <a:cs typeface="Arial"/>
              </a:rPr>
              <a:t>Sentència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FOR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(Exemple)</a:t>
            </a:r>
            <a:endParaRPr sz="2339">
              <a:latin typeface="Arial"/>
              <a:cs typeface="Arial"/>
            </a:endParaRPr>
          </a:p>
          <a:p>
            <a:pPr marL="549501">
              <a:spcBef>
                <a:spcPts val="1427"/>
              </a:spcBef>
            </a:pPr>
            <a:r>
              <a:rPr sz="1754" dirty="0">
                <a:latin typeface="Arial MT"/>
                <a:cs typeface="Arial MT"/>
              </a:rPr>
              <a:t>$num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9" dirty="0">
                <a:latin typeface="Arial MT"/>
                <a:cs typeface="Arial MT"/>
              </a:rPr>
              <a:t> 5;</a:t>
            </a:r>
            <a:endParaRPr sz="1754">
              <a:latin typeface="Arial MT"/>
              <a:cs typeface="Arial MT"/>
            </a:endParaRPr>
          </a:p>
          <a:p>
            <a:pPr marL="549501" marR="431433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35" dirty="0">
                <a:latin typeface="Arial MT"/>
                <a:cs typeface="Arial MT"/>
              </a:rPr>
              <a:t>"Taula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multiplicar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$num:&lt;br&gt;"; </a:t>
            </a:r>
            <a:r>
              <a:rPr sz="1754" dirty="0">
                <a:latin typeface="Arial MT"/>
                <a:cs typeface="Arial MT"/>
              </a:rPr>
              <a:t>for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($i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1;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&lt;=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10;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$i++)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"$num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x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($num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*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$i)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"&lt;br&gt;";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54">
              <a:latin typeface="Arial MT"/>
              <a:cs typeface="Arial MT"/>
            </a:endParaRPr>
          </a:p>
          <a:p>
            <a:pPr>
              <a:spcBef>
                <a:spcPts val="105"/>
              </a:spcBef>
            </a:pPr>
            <a:endParaRPr sz="1754">
              <a:latin typeface="Arial MT"/>
              <a:cs typeface="Arial MT"/>
            </a:endParaRPr>
          </a:p>
          <a:p>
            <a:pPr marL="549501"/>
            <a:r>
              <a:rPr sz="1754" dirty="0">
                <a:latin typeface="Arial MT"/>
                <a:cs typeface="Arial MT"/>
              </a:rPr>
              <a:t>for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($i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1;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&lt;=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10;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$i++)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"$num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x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($num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*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$i)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"&lt;br&gt;";</a:t>
            </a:r>
            <a:endParaRPr sz="175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54">
              <a:latin typeface="Arial MT"/>
              <a:cs typeface="Arial MT"/>
            </a:endParaRPr>
          </a:p>
          <a:p>
            <a:pPr>
              <a:spcBef>
                <a:spcPts val="105"/>
              </a:spcBef>
            </a:pPr>
            <a:endParaRPr sz="1754">
              <a:latin typeface="Arial MT"/>
              <a:cs typeface="Arial MT"/>
            </a:endParaRPr>
          </a:p>
          <a:p>
            <a:pPr marL="549501"/>
            <a:r>
              <a:rPr sz="1754" dirty="0">
                <a:latin typeface="Arial MT"/>
                <a:cs typeface="Arial MT"/>
              </a:rPr>
              <a:t>for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($i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1;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&lt;=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10;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$i++):</a:t>
            </a:r>
            <a:endParaRPr sz="1754">
              <a:latin typeface="Arial MT"/>
              <a:cs typeface="Arial MT"/>
            </a:endParaRPr>
          </a:p>
          <a:p>
            <a:pPr marL="549501" marR="5941" indent="534650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"$num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x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($num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*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$i)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.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"&lt;br&gt;"; endfor;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60650">
              <a:lnSpc>
                <a:spcPct val="100000"/>
              </a:lnSpc>
              <a:spcBef>
                <a:spcPts val="114"/>
              </a:spcBef>
            </a:pPr>
            <a:r>
              <a:rPr sz="4400" spc="85" dirty="0"/>
              <a:t>Variables</a:t>
            </a:r>
            <a:r>
              <a:rPr sz="4400" spc="-130" dirty="0"/>
              <a:t> </a:t>
            </a:r>
            <a:r>
              <a:rPr sz="4400" spc="75" dirty="0"/>
              <a:t>en</a:t>
            </a:r>
            <a:r>
              <a:rPr sz="4400" spc="-16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3709" y="1916651"/>
            <a:ext cx="8484870" cy="1150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Assignació</a:t>
            </a:r>
            <a:r>
              <a:rPr sz="2350" b="1" spc="-8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de</a:t>
            </a:r>
            <a:r>
              <a:rPr sz="2350" b="1" spc="-9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valors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Explicació</a:t>
            </a:r>
            <a:r>
              <a:rPr sz="1750" spc="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com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spc="150" dirty="0">
                <a:latin typeface="Tahoma"/>
                <a:cs typeface="Tahoma"/>
              </a:rPr>
              <a:t>PHP</a:t>
            </a:r>
            <a:r>
              <a:rPr sz="1750" spc="-10" dirty="0">
                <a:latin typeface="Tahoma"/>
                <a:cs typeface="Tahoma"/>
              </a:rPr>
              <a:t> </a:t>
            </a:r>
            <a:r>
              <a:rPr sz="1750" spc="75" dirty="0">
                <a:latin typeface="Tahoma"/>
                <a:cs typeface="Tahoma"/>
              </a:rPr>
              <a:t>és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tipus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dinàmic</a:t>
            </a:r>
            <a:r>
              <a:rPr sz="1750" spc="2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(no</a:t>
            </a:r>
            <a:r>
              <a:rPr sz="1750" dirty="0">
                <a:latin typeface="Tahoma"/>
                <a:cs typeface="Tahoma"/>
              </a:rPr>
              <a:t> cal especificar</a:t>
            </a:r>
            <a:r>
              <a:rPr sz="1750" spc="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el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tipus</a:t>
            </a:r>
            <a:r>
              <a:rPr sz="1750" spc="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 </a:t>
            </a:r>
            <a:r>
              <a:rPr sz="1750" spc="-10" dirty="0">
                <a:latin typeface="Tahoma"/>
                <a:cs typeface="Tahoma"/>
              </a:rPr>
              <a:t>dada).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sz="1750" spc="-10" dirty="0">
                <a:latin typeface="Tahoma"/>
                <a:cs typeface="Tahoma"/>
              </a:rPr>
              <a:t>Exemples: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480" y="3508248"/>
            <a:ext cx="6569964" cy="122224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33167">
              <a:spcBef>
                <a:spcPts val="152"/>
              </a:spcBef>
            </a:pPr>
            <a:r>
              <a:rPr dirty="0"/>
              <a:t>Sentències</a:t>
            </a:r>
            <a:r>
              <a:rPr spc="-6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dirty="0"/>
              <a:t>control</a:t>
            </a:r>
            <a:r>
              <a:rPr spc="-12" dirty="0"/>
              <a:t> </a:t>
            </a:r>
            <a:r>
              <a:rPr dirty="0"/>
              <a:t>de</a:t>
            </a:r>
            <a:r>
              <a:rPr spc="-12" dirty="0"/>
              <a:t> bucles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814817"/>
            <a:ext cx="9139887" cy="476386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2339" b="1" spc="-12" dirty="0">
                <a:latin typeface="Arial"/>
                <a:cs typeface="Arial"/>
              </a:rPr>
              <a:t>Sentència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WHILE</a:t>
            </a:r>
            <a:endParaRPr sz="2339">
              <a:latin typeface="Arial"/>
              <a:cs typeface="Arial"/>
            </a:endParaRPr>
          </a:p>
          <a:p>
            <a:pPr marL="14851" marR="5941">
              <a:lnSpc>
                <a:spcPct val="114999"/>
              </a:lnSpc>
              <a:spcBef>
                <a:spcPts val="1111"/>
              </a:spcBef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útil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sabem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quantes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vegades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complirà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volem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s’executi </a:t>
            </a:r>
            <a:r>
              <a:rPr sz="1754" dirty="0">
                <a:latin typeface="Arial MT"/>
                <a:cs typeface="Arial MT"/>
              </a:rPr>
              <a:t>mentre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sigui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certa.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while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(condició)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//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executar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mentre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condició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sigui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certa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b="1" spc="-12" dirty="0">
                <a:latin typeface="Arial"/>
                <a:cs typeface="Arial"/>
              </a:rPr>
              <a:t>Exemple:</a:t>
            </a:r>
            <a:endParaRPr sz="1754">
              <a:latin typeface="Arial"/>
              <a:cs typeface="Arial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$inici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10;</a:t>
            </a:r>
            <a:endParaRPr sz="1754">
              <a:latin typeface="Arial MT"/>
              <a:cs typeface="Arial MT"/>
            </a:endParaRPr>
          </a:p>
          <a:p>
            <a:pPr marL="261384" marR="7139801" indent="-247274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while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($inici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&gt;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0)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"$inici&lt;br&gt;";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spc="-23" dirty="0">
                <a:latin typeface="Arial MT"/>
                <a:cs typeface="Arial MT"/>
              </a:rPr>
              <a:t>$inici-</a:t>
            </a:r>
            <a:r>
              <a:rPr sz="1754" spc="-12" dirty="0">
                <a:latin typeface="Arial MT"/>
                <a:cs typeface="Arial MT"/>
              </a:rPr>
              <a:t>-</a:t>
            </a:r>
            <a:r>
              <a:rPr sz="1754" spc="-58" dirty="0">
                <a:latin typeface="Arial MT"/>
                <a:cs typeface="Arial MT"/>
              </a:rPr>
              <a:t>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"Temps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esgotat!";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33167">
              <a:spcBef>
                <a:spcPts val="152"/>
              </a:spcBef>
            </a:pPr>
            <a:r>
              <a:rPr dirty="0"/>
              <a:t>Sentències</a:t>
            </a:r>
            <a:r>
              <a:rPr spc="-6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dirty="0"/>
              <a:t>control</a:t>
            </a:r>
            <a:r>
              <a:rPr spc="-12" dirty="0"/>
              <a:t> </a:t>
            </a:r>
            <a:r>
              <a:rPr dirty="0"/>
              <a:t>de</a:t>
            </a:r>
            <a:r>
              <a:rPr spc="-12" dirty="0"/>
              <a:t> bucles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5"/>
            <a:ext cx="10720134" cy="223817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pc="-12" dirty="0"/>
              <a:t>Sentència</a:t>
            </a:r>
            <a:r>
              <a:rPr spc="-35" dirty="0"/>
              <a:t> </a:t>
            </a:r>
            <a:r>
              <a:rPr dirty="0"/>
              <a:t>DO…</a:t>
            </a:r>
            <a:r>
              <a:rPr spc="-29" dirty="0"/>
              <a:t> </a:t>
            </a:r>
            <a:r>
              <a:rPr spc="-12" dirty="0"/>
              <a:t>WHILE</a:t>
            </a:r>
          </a:p>
          <a:p>
            <a:pPr marL="14851" marR="5941">
              <a:lnSpc>
                <a:spcPct val="114999"/>
              </a:lnSpc>
              <a:spcBef>
                <a:spcPts val="1111"/>
              </a:spcBef>
            </a:pPr>
            <a:r>
              <a:rPr sz="1754" b="0" spc="-12" dirty="0">
                <a:latin typeface="Arial MT"/>
                <a:cs typeface="Arial MT"/>
              </a:rPr>
              <a:t>S'assegura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que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codi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s'executi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almenys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una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vegada,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independentment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si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condició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spc="-29" dirty="0">
                <a:latin typeface="Arial MT"/>
                <a:cs typeface="Arial MT"/>
              </a:rPr>
              <a:t>és </a:t>
            </a:r>
            <a:r>
              <a:rPr sz="1754" b="0" spc="-12" dirty="0">
                <a:latin typeface="Arial MT"/>
                <a:cs typeface="Arial MT"/>
              </a:rPr>
              <a:t>certa.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b="0" dirty="0">
                <a:latin typeface="Arial MT"/>
                <a:cs typeface="Arial MT"/>
              </a:rPr>
              <a:t>do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1719"/>
              </a:spcBef>
            </a:pPr>
            <a:r>
              <a:rPr sz="1754" b="0" dirty="0">
                <a:latin typeface="Arial MT"/>
                <a:cs typeface="Arial MT"/>
              </a:rPr>
              <a:t>//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Codi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executar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almenys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una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vegada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b="0" dirty="0">
                <a:latin typeface="Arial MT"/>
                <a:cs typeface="Arial MT"/>
              </a:rPr>
              <a:t>}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while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(condició);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33167">
              <a:spcBef>
                <a:spcPts val="152"/>
              </a:spcBef>
            </a:pPr>
            <a:r>
              <a:rPr dirty="0"/>
              <a:t>Sentències</a:t>
            </a:r>
            <a:r>
              <a:rPr spc="-6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dirty="0"/>
              <a:t>control</a:t>
            </a:r>
            <a:r>
              <a:rPr spc="-12" dirty="0"/>
              <a:t> </a:t>
            </a:r>
            <a:r>
              <a:rPr dirty="0"/>
              <a:t>de</a:t>
            </a:r>
            <a:r>
              <a:rPr spc="-12" dirty="0"/>
              <a:t> bucles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6"/>
            <a:ext cx="10720134" cy="401250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pc="-12" dirty="0"/>
              <a:t>Sentència</a:t>
            </a:r>
            <a:r>
              <a:rPr spc="-58" dirty="0"/>
              <a:t> </a:t>
            </a:r>
            <a:r>
              <a:rPr spc="-12" dirty="0"/>
              <a:t>FOREACH</a:t>
            </a:r>
          </a:p>
          <a:p>
            <a:pPr marL="14851" marR="5941">
              <a:lnSpc>
                <a:spcPct val="114999"/>
              </a:lnSpc>
              <a:spcBef>
                <a:spcPts val="1111"/>
              </a:spcBef>
            </a:pPr>
            <a:r>
              <a:rPr sz="1754" b="0" dirty="0">
                <a:latin typeface="Arial MT"/>
                <a:cs typeface="Arial MT"/>
              </a:rPr>
              <a:t>És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ideal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per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recórrer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arrays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treballar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amb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cada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element.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relació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és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tanta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que,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si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utilitzem </a:t>
            </a:r>
            <a:r>
              <a:rPr sz="1754" b="0" dirty="0">
                <a:latin typeface="Arial MT"/>
                <a:cs typeface="Arial MT"/>
              </a:rPr>
              <a:t>un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tipus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dada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que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no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sigui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un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array,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ens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donarà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error.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b="0" dirty="0">
                <a:latin typeface="Arial MT"/>
                <a:cs typeface="Arial MT"/>
              </a:rPr>
              <a:t>foreach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($array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as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$valor)</a:t>
            </a:r>
            <a:r>
              <a:rPr sz="1754" b="0" spc="-58" dirty="0">
                <a:latin typeface="Arial MT"/>
                <a:cs typeface="Arial MT"/>
              </a:rPr>
              <a:t> 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1719"/>
              </a:spcBef>
            </a:pPr>
            <a:r>
              <a:rPr sz="1754" b="0" dirty="0">
                <a:latin typeface="Arial MT"/>
                <a:cs typeface="Arial MT"/>
              </a:rPr>
              <a:t>//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Codi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executar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per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cada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element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l'array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b="0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b="0" dirty="0">
                <a:latin typeface="Arial MT"/>
                <a:cs typeface="Arial MT"/>
              </a:rPr>
              <a:t>foreach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($array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as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$clau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=&gt;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$valor)</a:t>
            </a:r>
            <a:r>
              <a:rPr sz="1754" b="0" spc="-58" dirty="0">
                <a:latin typeface="Arial MT"/>
                <a:cs typeface="Arial MT"/>
              </a:rPr>
              <a:t> 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1719"/>
              </a:spcBef>
            </a:pPr>
            <a:r>
              <a:rPr sz="1754" b="0" dirty="0">
                <a:latin typeface="Arial MT"/>
                <a:cs typeface="Arial MT"/>
              </a:rPr>
              <a:t>//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Codi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executar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per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cada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element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l'array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b="0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233167">
              <a:spcBef>
                <a:spcPts val="152"/>
              </a:spcBef>
            </a:pPr>
            <a:r>
              <a:rPr dirty="0"/>
              <a:t>Sentències</a:t>
            </a:r>
            <a:r>
              <a:rPr spc="-6" dirty="0"/>
              <a:t> </a:t>
            </a:r>
            <a:r>
              <a:rPr dirty="0"/>
              <a:t>de</a:t>
            </a:r>
            <a:r>
              <a:rPr spc="-12" dirty="0"/>
              <a:t> </a:t>
            </a:r>
            <a:r>
              <a:rPr dirty="0"/>
              <a:t>control</a:t>
            </a:r>
            <a:r>
              <a:rPr spc="-12" dirty="0"/>
              <a:t> </a:t>
            </a:r>
            <a:r>
              <a:rPr dirty="0"/>
              <a:t>de</a:t>
            </a:r>
            <a:r>
              <a:rPr spc="-12" dirty="0"/>
              <a:t> bucles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814816"/>
            <a:ext cx="4485287" cy="406995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2339" b="1" spc="-12" dirty="0">
                <a:latin typeface="Arial"/>
                <a:cs typeface="Arial"/>
              </a:rPr>
              <a:t>Sentència</a:t>
            </a:r>
            <a:r>
              <a:rPr sz="2339" b="1" spc="-11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FOREACH</a:t>
            </a:r>
            <a:r>
              <a:rPr sz="2339" b="1" spc="-105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(Exemple)</a:t>
            </a:r>
            <a:endParaRPr sz="2339">
              <a:latin typeface="Arial"/>
              <a:cs typeface="Arial"/>
            </a:endParaRPr>
          </a:p>
          <a:p>
            <a:pPr marL="14851">
              <a:spcBef>
                <a:spcPts val="1427"/>
              </a:spcBef>
            </a:pPr>
            <a:r>
              <a:rPr sz="1754" dirty="0">
                <a:latin typeface="Arial MT"/>
                <a:cs typeface="Arial MT"/>
              </a:rPr>
              <a:t>$notes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[4,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7,</a:t>
            </a:r>
            <a:r>
              <a:rPr sz="1754" spc="-1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6,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5,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8,</a:t>
            </a:r>
            <a:r>
              <a:rPr sz="1754" spc="-1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9,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2,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7,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10];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$aprovats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0;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$suspensos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0;</a:t>
            </a:r>
            <a:endParaRPr sz="1754">
              <a:latin typeface="Arial MT"/>
              <a:cs typeface="Arial MT"/>
            </a:endParaRPr>
          </a:p>
          <a:p>
            <a:pPr marL="261384" marR="1786621" indent="-247274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foreach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($notes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$nota)</a:t>
            </a:r>
            <a:r>
              <a:rPr sz="1754" spc="-58" dirty="0">
                <a:latin typeface="Arial MT"/>
                <a:cs typeface="Arial MT"/>
              </a:rPr>
              <a:t> { </a:t>
            </a:r>
            <a:r>
              <a:rPr sz="1754" dirty="0">
                <a:latin typeface="Arial MT"/>
                <a:cs typeface="Arial MT"/>
              </a:rPr>
              <a:t>if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($nota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&gt;=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5)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507917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$aprovats++;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}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507917">
              <a:spcBef>
                <a:spcPts val="316"/>
              </a:spcBef>
              <a:tabLst>
                <a:tab pos="2201717" algn="l"/>
              </a:tabLst>
            </a:pPr>
            <a:r>
              <a:rPr sz="1754" spc="-12" dirty="0">
                <a:latin typeface="Arial MT"/>
                <a:cs typeface="Arial MT"/>
              </a:rPr>
              <a:t>$suspensos++;</a:t>
            </a:r>
            <a:r>
              <a:rPr sz="1754" dirty="0">
                <a:latin typeface="Arial MT"/>
                <a:cs typeface="Arial MT"/>
              </a:rPr>
              <a:t>	</a:t>
            </a: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spc="-58" dirty="0"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4851" marR="159652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"Nombre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d’aprovats: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$aprovats&lt;br&gt;"; </a:t>
            </a:r>
            <a:r>
              <a:rPr sz="1754" dirty="0">
                <a:latin typeface="Arial MT"/>
                <a:cs typeface="Arial MT"/>
              </a:rPr>
              <a:t>echo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"Nombre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suspensos: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$suspensos";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8942356" cy="349159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dirty="0">
                <a:latin typeface="Arial"/>
                <a:cs typeface="Arial"/>
              </a:rPr>
              <a:t>Què</a:t>
            </a:r>
            <a:r>
              <a:rPr sz="2339" b="1" spc="-35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són</a:t>
            </a:r>
            <a:r>
              <a:rPr sz="2339" b="1" spc="-29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les</a:t>
            </a:r>
            <a:r>
              <a:rPr sz="2339" b="1" spc="-35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funcions?</a:t>
            </a:r>
            <a:endParaRPr sz="2339">
              <a:latin typeface="Arial"/>
              <a:cs typeface="Arial"/>
            </a:endParaRPr>
          </a:p>
          <a:p>
            <a:pPr marL="914845" marR="5941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conjunt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d'instruccions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repetidament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un </a:t>
            </a:r>
            <a:r>
              <a:rPr sz="1754" spc="-12" dirty="0">
                <a:latin typeface="Arial MT"/>
                <a:cs typeface="Arial MT"/>
              </a:rPr>
              <a:t>programa.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lvl="1" indent="-401730"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això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conjunt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d'instruccions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s'agrupen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lvl="1" indent="-401730"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s'executarà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mitjançant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crida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459650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té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seves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integrades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(predefinides)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crear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personalitzades.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3928"/>
            <a:ext cx="8914880" cy="381392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75000"/>
              <a:buFont typeface="Arial MT"/>
              <a:buChar char="●"/>
              <a:tabLst>
                <a:tab pos="416581" algn="l"/>
              </a:tabLst>
            </a:pPr>
            <a:r>
              <a:rPr sz="2339" b="1" dirty="0">
                <a:latin typeface="Arial"/>
                <a:cs typeface="Arial"/>
              </a:rPr>
              <a:t>Com</a:t>
            </a:r>
            <a:r>
              <a:rPr sz="2339" b="1" spc="-53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es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crea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una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funció?</a:t>
            </a:r>
            <a:endParaRPr sz="2339">
              <a:latin typeface="Arial"/>
              <a:cs typeface="Arial"/>
            </a:endParaRPr>
          </a:p>
          <a:p>
            <a:pPr marL="416581" marR="74999">
              <a:lnSpc>
                <a:spcPct val="114999"/>
              </a:lnSpc>
              <a:spcBef>
                <a:spcPts val="2549"/>
              </a:spcBef>
            </a:pP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declaració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definida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comença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paraula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clau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b="1" spc="-12" dirty="0">
                <a:latin typeface="Arial"/>
                <a:cs typeface="Arial"/>
              </a:rPr>
              <a:t>function</a:t>
            </a:r>
            <a:r>
              <a:rPr sz="1754" spc="-12" dirty="0">
                <a:latin typeface="Arial MT"/>
                <a:cs typeface="Arial MT"/>
              </a:rPr>
              <a:t>, </a:t>
            </a:r>
            <a:r>
              <a:rPr sz="1754" dirty="0">
                <a:latin typeface="Arial MT"/>
                <a:cs typeface="Arial MT"/>
              </a:rPr>
              <a:t>seguida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funció:</a:t>
            </a:r>
            <a:endParaRPr sz="1754">
              <a:latin typeface="Arial MT"/>
              <a:cs typeface="Arial MT"/>
            </a:endParaRPr>
          </a:p>
          <a:p>
            <a:pPr marL="1485881" marR="4613580" indent="-534650">
              <a:lnSpc>
                <a:spcPct val="122900"/>
              </a:lnSpc>
              <a:spcBef>
                <a:spcPts val="1608"/>
              </a:spcBef>
            </a:pP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813" spc="187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myMessage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()</a:t>
            </a:r>
            <a:r>
              <a:rPr sz="1813" spc="8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{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813" spc="88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sz="1813" spc="-6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sz="1813" spc="-842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813">
              <a:latin typeface="Courier New"/>
              <a:cs typeface="Courier New"/>
            </a:endParaRPr>
          </a:p>
          <a:p>
            <a:pPr marL="951231">
              <a:spcBef>
                <a:spcPts val="327"/>
              </a:spcBef>
            </a:pP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813">
              <a:latin typeface="Courier New"/>
              <a:cs typeface="Courier New"/>
            </a:endParaRPr>
          </a:p>
          <a:p>
            <a:pPr marL="416581" marR="5941">
              <a:lnSpc>
                <a:spcPct val="114999"/>
              </a:lnSpc>
              <a:spcBef>
                <a:spcPts val="1415"/>
              </a:spcBef>
            </a:pPr>
            <a:r>
              <a:rPr sz="1754" b="1" dirty="0">
                <a:latin typeface="Arial"/>
                <a:cs typeface="Arial"/>
              </a:rPr>
              <a:t>Nota: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començar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lletra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guió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baix.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distingeixen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majúscules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minúscules.</a:t>
            </a:r>
            <a:endParaRPr sz="1754">
              <a:latin typeface="Arial MT"/>
              <a:cs typeface="Arial MT"/>
            </a:endParaRPr>
          </a:p>
          <a:p>
            <a:pPr marL="416581">
              <a:spcBef>
                <a:spcPts val="1719"/>
              </a:spcBef>
            </a:pPr>
            <a:r>
              <a:rPr sz="1754" b="1" dirty="0">
                <a:latin typeface="Arial"/>
                <a:cs typeface="Arial"/>
              </a:rPr>
              <a:t>Consell: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Donar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reflecteixi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funció!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2" y="1903927"/>
            <a:ext cx="9145826" cy="390401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Com</a:t>
            </a:r>
            <a:r>
              <a:rPr sz="2339" b="1" spc="-53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es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crida</a:t>
            </a:r>
            <a:r>
              <a:rPr sz="2339" b="1" spc="-53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una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funció?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41577" lvl="1" indent="-392819">
              <a:buSzPct val="93333"/>
              <a:buChar char="○"/>
              <a:tabLst>
                <a:tab pos="941577" algn="l"/>
              </a:tabLst>
            </a:pP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cridar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escriure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seu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seguit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parèntesis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():</a:t>
            </a:r>
            <a:endParaRPr sz="1754">
              <a:latin typeface="Arial MT"/>
              <a:cs typeface="Arial MT"/>
            </a:endParaRPr>
          </a:p>
          <a:p>
            <a:pPr marL="1223010" marR="5107390" indent="-281434">
              <a:lnSpc>
                <a:spcPct val="114999"/>
              </a:lnSpc>
              <a:spcBef>
                <a:spcPts val="1392"/>
              </a:spcBef>
            </a:pP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813" spc="187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myMessage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()</a:t>
            </a:r>
            <a:r>
              <a:rPr sz="1813" spc="8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{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813" spc="88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"Hello</a:t>
            </a:r>
            <a:r>
              <a:rPr sz="1813" spc="-6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669900"/>
                </a:solidFill>
                <a:latin typeface="Courier New"/>
                <a:cs typeface="Courier New"/>
              </a:rPr>
              <a:t>world!"</a:t>
            </a:r>
            <a:r>
              <a:rPr sz="1813" spc="-842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813">
              <a:latin typeface="Courier New"/>
              <a:cs typeface="Courier New"/>
            </a:endParaRPr>
          </a:p>
          <a:p>
            <a:pPr marL="942320">
              <a:spcBef>
                <a:spcPts val="322"/>
              </a:spcBef>
            </a:pP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813">
              <a:latin typeface="Courier New"/>
              <a:cs typeface="Courier New"/>
            </a:endParaRPr>
          </a:p>
          <a:p>
            <a:pPr marL="942320">
              <a:spcBef>
                <a:spcPts val="327"/>
              </a:spcBef>
            </a:pPr>
            <a:r>
              <a:rPr sz="1813" spc="-12" dirty="0">
                <a:solidFill>
                  <a:srgbClr val="DD4A68"/>
                </a:solidFill>
                <a:latin typeface="Courier New"/>
                <a:cs typeface="Courier New"/>
              </a:rPr>
              <a:t>myMessage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();</a:t>
            </a:r>
            <a:endParaRPr sz="1813">
              <a:latin typeface="Courier New"/>
              <a:cs typeface="Courier New"/>
            </a:endParaRPr>
          </a:p>
          <a:p>
            <a:pPr marL="941577" lvl="1" indent="-401730">
              <a:spcBef>
                <a:spcPts val="1731"/>
              </a:spcBef>
              <a:buChar char="○"/>
              <a:tabLst>
                <a:tab pos="941577" algn="l"/>
              </a:tabLst>
            </a:pP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l’exemple,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anomenada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myMessage().</a:t>
            </a:r>
            <a:endParaRPr sz="1754">
              <a:latin typeface="Arial MT"/>
              <a:cs typeface="Arial MT"/>
            </a:endParaRPr>
          </a:p>
          <a:p>
            <a:pPr marL="942320" marR="5941" lvl="1" indent="-402472">
              <a:lnSpc>
                <a:spcPct val="114999"/>
              </a:lnSpc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clau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d'obertura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{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l'inici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clau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tancament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}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el </a:t>
            </a:r>
            <a:r>
              <a:rPr sz="1754" dirty="0">
                <a:latin typeface="Arial MT"/>
                <a:cs typeface="Arial MT"/>
              </a:rPr>
              <a:t>final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funció.</a:t>
            </a:r>
            <a:endParaRPr sz="1754">
              <a:latin typeface="Arial MT"/>
              <a:cs typeface="Arial MT"/>
            </a:endParaRPr>
          </a:p>
          <a:p>
            <a:pPr marL="941577" lvl="1" indent="-401730">
              <a:spcBef>
                <a:spcPts val="316"/>
              </a:spcBef>
              <a:buChar char="○"/>
              <a:tabLst>
                <a:tab pos="941577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mostra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"Hello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World!".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1" y="1903928"/>
            <a:ext cx="9010675" cy="471006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spc="-12" dirty="0">
                <a:latin typeface="Arial"/>
                <a:cs typeface="Arial"/>
              </a:rPr>
              <a:t>Arguments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la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funció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PHP</a:t>
            </a:r>
            <a:r>
              <a:rPr sz="2339" b="1" spc="-99" dirty="0">
                <a:latin typeface="Arial"/>
                <a:cs typeface="Arial"/>
              </a:rPr>
              <a:t> </a:t>
            </a:r>
            <a:r>
              <a:rPr sz="2339" b="1" spc="-29" dirty="0">
                <a:latin typeface="Arial"/>
                <a:cs typeface="Arial"/>
              </a:rPr>
              <a:t>(I)</a:t>
            </a:r>
            <a:endParaRPr sz="2339">
              <a:latin typeface="Arial"/>
              <a:cs typeface="Arial"/>
            </a:endParaRPr>
          </a:p>
          <a:p>
            <a:pPr marL="942320" marR="5941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passar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mitjançant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arguments.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argument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és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variable.</a:t>
            </a:r>
            <a:endParaRPr sz="1754">
              <a:latin typeface="Arial MT"/>
              <a:cs typeface="Arial MT"/>
            </a:endParaRPr>
          </a:p>
          <a:p>
            <a:pPr marL="941577" lvl="1" indent="-401730">
              <a:spcBef>
                <a:spcPts val="316"/>
              </a:spcBef>
              <a:buChar char="○"/>
              <a:tabLst>
                <a:tab pos="941577" algn="l"/>
              </a:tabLst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arguments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s'especifiquen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després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parèntesis.</a:t>
            </a:r>
            <a:endParaRPr sz="1754">
              <a:latin typeface="Arial MT"/>
              <a:cs typeface="Arial MT"/>
            </a:endParaRPr>
          </a:p>
          <a:p>
            <a:pPr marL="941577" lvl="1" indent="-401730">
              <a:spcBef>
                <a:spcPts val="316"/>
              </a:spcBef>
              <a:buChar char="○"/>
              <a:tabLst>
                <a:tab pos="941577" algn="l"/>
              </a:tabLst>
            </a:pP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afegir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tants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arguments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vulgui,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s’han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separar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coma.</a:t>
            </a:r>
            <a:endParaRPr sz="1754">
              <a:latin typeface="Arial MT"/>
              <a:cs typeface="Arial MT"/>
            </a:endParaRPr>
          </a:p>
          <a:p>
            <a:pPr marL="942320" marR="41584" lvl="1" indent="-402472">
              <a:lnSpc>
                <a:spcPct val="114999"/>
              </a:lnSpc>
              <a:buChar char="○"/>
              <a:tabLst>
                <a:tab pos="942320" algn="l"/>
              </a:tabLst>
            </a:pPr>
            <a:r>
              <a:rPr sz="1754" spc="-12" dirty="0">
                <a:latin typeface="Arial MT"/>
                <a:cs typeface="Arial MT"/>
              </a:rPr>
              <a:t>L'exemple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següent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té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argument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($name).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crida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41" dirty="0">
                <a:latin typeface="Arial MT"/>
                <a:cs typeface="Arial MT"/>
              </a:rPr>
              <a:t>la </a:t>
            </a:r>
            <a:r>
              <a:rPr sz="1754" dirty="0">
                <a:latin typeface="Arial MT"/>
                <a:cs typeface="Arial MT"/>
              </a:rPr>
              <a:t>funció,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també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p.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ex.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("Jani"),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s'utilitza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funció,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genera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diversos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diferents,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però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cognom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igual:</a:t>
            </a:r>
            <a:endParaRPr sz="1754">
              <a:latin typeface="Arial MT"/>
              <a:cs typeface="Arial MT"/>
            </a:endParaRPr>
          </a:p>
          <a:p>
            <a:pPr marL="1142814" marR="5248478" indent="-201236">
              <a:lnSpc>
                <a:spcPct val="114999"/>
              </a:lnSpc>
              <a:spcBef>
                <a:spcPts val="1491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345" spc="-158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familyName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3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{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17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sz="1345" spc="-117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Refsnes.&lt;br&gt;"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39"/>
              </a:spcBef>
            </a:pP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942320" marR="6048225" algn="just">
              <a:lnSpc>
                <a:spcPct val="114999"/>
              </a:lnSpc>
              <a:spcBef>
                <a:spcPts val="6"/>
              </a:spcBef>
            </a:pP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familyName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"Jani"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);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familyName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"Hege"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); 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familyName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"Stale"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2" y="1903928"/>
            <a:ext cx="7817321" cy="473443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spc="-12" dirty="0">
                <a:latin typeface="Arial"/>
                <a:cs typeface="Arial"/>
              </a:rPr>
              <a:t>Arguments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la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funció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PHP</a:t>
            </a:r>
            <a:r>
              <a:rPr sz="2339" b="1" spc="-99" dirty="0">
                <a:latin typeface="Arial"/>
                <a:cs typeface="Arial"/>
              </a:rPr>
              <a:t> </a:t>
            </a:r>
            <a:r>
              <a:rPr sz="2339" b="1" spc="-23" dirty="0">
                <a:latin typeface="Arial"/>
                <a:cs typeface="Arial"/>
              </a:rPr>
              <a:t>(II)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41577" lvl="1" indent="-401730">
              <a:buChar char="○"/>
              <a:tabLst>
                <a:tab pos="941577" algn="l"/>
              </a:tabLst>
            </a:pPr>
            <a:r>
              <a:rPr sz="1754" spc="-12" dirty="0">
                <a:latin typeface="Arial MT"/>
                <a:cs typeface="Arial MT"/>
              </a:rPr>
              <a:t>L'exemple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següent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té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arguments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($name,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$year):</a:t>
            </a:r>
            <a:endParaRPr sz="1754">
              <a:latin typeface="Arial MT"/>
              <a:cs typeface="Arial MT"/>
            </a:endParaRPr>
          </a:p>
          <a:p>
            <a:pPr marL="942320">
              <a:spcBef>
                <a:spcPts val="1713"/>
              </a:spcBef>
            </a:pP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813" spc="210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DD4A68"/>
                </a:solidFill>
                <a:latin typeface="Courier New"/>
                <a:cs typeface="Courier New"/>
              </a:rPr>
              <a:t>familyName</a:t>
            </a:r>
            <a:r>
              <a:rPr sz="1813" spc="-900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813" spc="8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$year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813" spc="8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813">
              <a:latin typeface="Courier New"/>
              <a:cs typeface="Courier New"/>
            </a:endParaRPr>
          </a:p>
          <a:p>
            <a:pPr marL="1223010">
              <a:spcBef>
                <a:spcPts val="327"/>
              </a:spcBef>
            </a:pP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813" spc="5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sz="1813" spc="70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Refsnes.</a:t>
            </a:r>
            <a:r>
              <a:rPr sz="1813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Born</a:t>
            </a:r>
            <a:r>
              <a:rPr sz="1813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in</a:t>
            </a:r>
            <a:r>
              <a:rPr sz="1813" spc="297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$year</a:t>
            </a:r>
            <a:r>
              <a:rPr sz="1813" spc="70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669900"/>
                </a:solidFill>
                <a:latin typeface="Courier New"/>
                <a:cs typeface="Courier New"/>
              </a:rPr>
              <a:t>&lt;br&gt;"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813">
              <a:latin typeface="Courier New"/>
              <a:cs typeface="Courier New"/>
            </a:endParaRPr>
          </a:p>
          <a:p>
            <a:pPr marL="942320">
              <a:spcBef>
                <a:spcPts val="327"/>
              </a:spcBef>
            </a:pP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813">
              <a:latin typeface="Courier New"/>
              <a:cs typeface="Courier New"/>
            </a:endParaRPr>
          </a:p>
          <a:p>
            <a:pPr marL="942320">
              <a:spcBef>
                <a:spcPts val="327"/>
              </a:spcBef>
            </a:pPr>
            <a:r>
              <a:rPr sz="1813" spc="-12" dirty="0">
                <a:solidFill>
                  <a:srgbClr val="DD4A68"/>
                </a:solidFill>
                <a:latin typeface="Courier New"/>
                <a:cs typeface="Courier New"/>
              </a:rPr>
              <a:t>familyName</a:t>
            </a:r>
            <a:r>
              <a:rPr sz="1813" spc="-895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"Hege"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813" spc="17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669900"/>
                </a:solidFill>
                <a:latin typeface="Courier New"/>
                <a:cs typeface="Courier New"/>
              </a:rPr>
              <a:t>"1975"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813">
              <a:latin typeface="Courier New"/>
              <a:cs typeface="Courier New"/>
            </a:endParaRPr>
          </a:p>
          <a:p>
            <a:pPr marL="942320">
              <a:spcBef>
                <a:spcPts val="327"/>
              </a:spcBef>
            </a:pPr>
            <a:r>
              <a:rPr sz="1813" spc="-12" dirty="0">
                <a:solidFill>
                  <a:srgbClr val="DD4A68"/>
                </a:solidFill>
                <a:latin typeface="Courier New"/>
                <a:cs typeface="Courier New"/>
              </a:rPr>
              <a:t>familyName</a:t>
            </a:r>
            <a:r>
              <a:rPr sz="1813" spc="-895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"Stale"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813" spc="187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669900"/>
                </a:solidFill>
                <a:latin typeface="Courier New"/>
                <a:cs typeface="Courier New"/>
              </a:rPr>
              <a:t>"1978"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813">
              <a:latin typeface="Courier New"/>
              <a:cs typeface="Courier New"/>
            </a:endParaRPr>
          </a:p>
          <a:p>
            <a:pPr marL="942320">
              <a:spcBef>
                <a:spcPts val="322"/>
              </a:spcBef>
            </a:pPr>
            <a:r>
              <a:rPr sz="1813" spc="-12" dirty="0">
                <a:solidFill>
                  <a:srgbClr val="DD4A68"/>
                </a:solidFill>
                <a:latin typeface="Courier New"/>
                <a:cs typeface="Courier New"/>
              </a:rPr>
              <a:t>familyName</a:t>
            </a:r>
            <a:r>
              <a:rPr sz="1813" spc="-900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"Kai</a:t>
            </a:r>
            <a:r>
              <a:rPr sz="1813" spc="88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Jim"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813" spc="13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669900"/>
                </a:solidFill>
                <a:latin typeface="Courier New"/>
                <a:cs typeface="Courier New"/>
              </a:rPr>
              <a:t>"1983"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813">
              <a:latin typeface="Courier New"/>
              <a:cs typeface="Courier New"/>
            </a:endParaRPr>
          </a:p>
          <a:p>
            <a:pPr marL="942320">
              <a:spcBef>
                <a:spcPts val="1737"/>
              </a:spcBef>
            </a:pPr>
            <a:r>
              <a:rPr sz="1754" dirty="0">
                <a:latin typeface="Arial MT"/>
                <a:cs typeface="Arial MT"/>
              </a:rPr>
              <a:t>Resultat</a:t>
            </a:r>
            <a:r>
              <a:rPr sz="1754" spc="-11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esperat:</a:t>
            </a:r>
            <a:endParaRPr sz="1754">
              <a:latin typeface="Arial MT"/>
              <a:cs typeface="Arial MT"/>
            </a:endParaRPr>
          </a:p>
          <a:p>
            <a:pPr marL="942320" marR="2859633">
              <a:lnSpc>
                <a:spcPct val="114999"/>
              </a:lnSpc>
              <a:spcBef>
                <a:spcPts val="1386"/>
              </a:spcBef>
            </a:pP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Hege</a:t>
            </a:r>
            <a:r>
              <a:rPr sz="1813" spc="-41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Refsnes.</a:t>
            </a:r>
            <a:r>
              <a:rPr sz="1813" spc="-2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Born</a:t>
            </a:r>
            <a:r>
              <a:rPr sz="1813" spc="-2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in</a:t>
            </a:r>
            <a:r>
              <a:rPr sz="1813" spc="-23" dirty="0">
                <a:solidFill>
                  <a:srgbClr val="0077AA"/>
                </a:solidFill>
                <a:latin typeface="Courier New"/>
                <a:cs typeface="Courier New"/>
              </a:rPr>
              <a:t> 1975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Stale</a:t>
            </a:r>
            <a:r>
              <a:rPr sz="1813" spc="-41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Refsnes.</a:t>
            </a:r>
            <a:r>
              <a:rPr sz="1813" spc="-2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Born</a:t>
            </a:r>
            <a:r>
              <a:rPr sz="1813" spc="-2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in</a:t>
            </a:r>
            <a:r>
              <a:rPr sz="1813" spc="-23" dirty="0">
                <a:solidFill>
                  <a:srgbClr val="0077AA"/>
                </a:solidFill>
                <a:latin typeface="Courier New"/>
                <a:cs typeface="Courier New"/>
              </a:rPr>
              <a:t> 1978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Kai</a:t>
            </a:r>
            <a:r>
              <a:rPr sz="1813" spc="-3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Jim</a:t>
            </a:r>
            <a:r>
              <a:rPr sz="1813" spc="-2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Refsnes.</a:t>
            </a:r>
            <a:r>
              <a:rPr sz="1813" spc="-2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Born</a:t>
            </a:r>
            <a:r>
              <a:rPr sz="1813" spc="-2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in</a:t>
            </a:r>
            <a:r>
              <a:rPr sz="1813" spc="-23" dirty="0">
                <a:solidFill>
                  <a:srgbClr val="0077AA"/>
                </a:solidFill>
                <a:latin typeface="Courier New"/>
                <a:cs typeface="Courier New"/>
              </a:rPr>
              <a:t> 1983</a:t>
            </a:r>
            <a:endParaRPr sz="181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3928"/>
            <a:ext cx="9047062" cy="4137088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75000"/>
              <a:buFont typeface="Arial MT"/>
              <a:buChar char="●"/>
              <a:tabLst>
                <a:tab pos="416581" algn="l"/>
              </a:tabLst>
            </a:pPr>
            <a:r>
              <a:rPr sz="2339" b="1" spc="-12" dirty="0">
                <a:latin typeface="Arial"/>
                <a:cs typeface="Arial"/>
              </a:rPr>
              <a:t>Valors</a:t>
            </a:r>
            <a:r>
              <a:rPr sz="2339" b="1" spc="-94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d’arguments</a:t>
            </a:r>
            <a:r>
              <a:rPr sz="2339" b="1" spc="-94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predeterminats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Es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fer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paràmetre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predeterminat.</a:t>
            </a:r>
            <a:endParaRPr sz="1754">
              <a:latin typeface="Arial MT"/>
              <a:cs typeface="Arial MT"/>
            </a:endParaRPr>
          </a:p>
          <a:p>
            <a:pPr marL="951231" marR="5941" lvl="1" indent="-402472">
              <a:lnSpc>
                <a:spcPct val="114999"/>
              </a:lnSpc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casos,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crida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arguments,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defecte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argument</a:t>
            </a:r>
            <a:endParaRPr sz="1754">
              <a:latin typeface="Arial MT"/>
              <a:cs typeface="Arial MT"/>
            </a:endParaRPr>
          </a:p>
          <a:p>
            <a:pPr marL="1231922" marR="2332409" indent="-281434">
              <a:lnSpc>
                <a:spcPct val="122900"/>
              </a:lnSpc>
              <a:spcBef>
                <a:spcPts val="1608"/>
              </a:spcBef>
            </a:pP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813" spc="170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setHeight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$minheight</a:t>
            </a:r>
            <a:r>
              <a:rPr sz="1813" spc="210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813" spc="53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990055"/>
                </a:solidFill>
                <a:latin typeface="Courier New"/>
                <a:cs typeface="Courier New"/>
              </a:rPr>
              <a:t>50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813" spc="5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{ </a:t>
            </a:r>
            <a:r>
              <a:rPr sz="1813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813" spc="5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"The</a:t>
            </a:r>
            <a:r>
              <a:rPr sz="1813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height</a:t>
            </a:r>
            <a:r>
              <a:rPr sz="1813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is</a:t>
            </a:r>
            <a:r>
              <a:rPr sz="1813" spc="-29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669900"/>
                </a:solidFill>
                <a:latin typeface="Courier New"/>
                <a:cs typeface="Courier New"/>
              </a:rPr>
              <a:t>:</a:t>
            </a:r>
            <a:r>
              <a:rPr sz="1813" spc="275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$minheight</a:t>
            </a:r>
            <a:r>
              <a:rPr sz="1813" spc="1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813" spc="-12" dirty="0">
                <a:solidFill>
                  <a:srgbClr val="669900"/>
                </a:solidFill>
                <a:latin typeface="Courier New"/>
                <a:cs typeface="Courier New"/>
              </a:rPr>
              <a:t>&lt;br&gt;"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813">
              <a:latin typeface="Courier New"/>
              <a:cs typeface="Courier New"/>
            </a:endParaRPr>
          </a:p>
          <a:p>
            <a:pPr marL="951231">
              <a:spcBef>
                <a:spcPts val="327"/>
              </a:spcBef>
            </a:pPr>
            <a:r>
              <a:rPr sz="1813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813">
              <a:latin typeface="Courier New"/>
              <a:cs typeface="Courier New"/>
            </a:endParaRPr>
          </a:p>
          <a:p>
            <a:pPr marL="951231">
              <a:spcBef>
                <a:spcPts val="327"/>
              </a:spcBef>
            </a:pPr>
            <a:r>
              <a:rPr sz="1813" spc="-12" dirty="0">
                <a:solidFill>
                  <a:srgbClr val="DD4A68"/>
                </a:solidFill>
                <a:latin typeface="Courier New"/>
                <a:cs typeface="Courier New"/>
              </a:rPr>
              <a:t>setHeight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813" spc="-12" dirty="0">
                <a:solidFill>
                  <a:srgbClr val="990055"/>
                </a:solidFill>
                <a:latin typeface="Courier New"/>
                <a:cs typeface="Courier New"/>
              </a:rPr>
              <a:t>350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813">
              <a:latin typeface="Courier New"/>
              <a:cs typeface="Courier New"/>
            </a:endParaRPr>
          </a:p>
          <a:p>
            <a:pPr marL="951231" marR="1426475">
              <a:lnSpc>
                <a:spcPct val="114999"/>
              </a:lnSpc>
            </a:pPr>
            <a:r>
              <a:rPr sz="1813" dirty="0">
                <a:solidFill>
                  <a:srgbClr val="DD4A68"/>
                </a:solidFill>
                <a:latin typeface="Courier New"/>
                <a:cs typeface="Courier New"/>
              </a:rPr>
              <a:t>setHeight</a:t>
            </a:r>
            <a:r>
              <a:rPr sz="1813" dirty="0">
                <a:solidFill>
                  <a:srgbClr val="999999"/>
                </a:solidFill>
                <a:latin typeface="Courier New"/>
                <a:cs typeface="Courier New"/>
              </a:rPr>
              <a:t>();</a:t>
            </a:r>
            <a:r>
              <a:rPr sz="1813" spc="64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708090"/>
                </a:solidFill>
                <a:latin typeface="Courier New"/>
                <a:cs typeface="Courier New"/>
              </a:rPr>
              <a:t>//</a:t>
            </a:r>
            <a:r>
              <a:rPr sz="1813" spc="-6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708090"/>
                </a:solidFill>
                <a:latin typeface="Courier New"/>
                <a:cs typeface="Courier New"/>
              </a:rPr>
              <a:t>will</a:t>
            </a:r>
            <a:r>
              <a:rPr sz="1813" spc="-6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708090"/>
                </a:solidFill>
                <a:latin typeface="Courier New"/>
                <a:cs typeface="Courier New"/>
              </a:rPr>
              <a:t>use</a:t>
            </a:r>
            <a:r>
              <a:rPr sz="1813" spc="-6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708090"/>
                </a:solidFill>
                <a:latin typeface="Courier New"/>
                <a:cs typeface="Courier New"/>
              </a:rPr>
              <a:t>the</a:t>
            </a:r>
            <a:r>
              <a:rPr sz="1813" spc="-12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708090"/>
                </a:solidFill>
                <a:latin typeface="Courier New"/>
                <a:cs typeface="Courier New"/>
              </a:rPr>
              <a:t>default</a:t>
            </a:r>
            <a:r>
              <a:rPr sz="1813" spc="-6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708090"/>
                </a:solidFill>
                <a:latin typeface="Courier New"/>
                <a:cs typeface="Courier New"/>
              </a:rPr>
              <a:t>value</a:t>
            </a:r>
            <a:r>
              <a:rPr sz="1813" spc="-6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813" dirty="0">
                <a:solidFill>
                  <a:srgbClr val="708090"/>
                </a:solidFill>
                <a:latin typeface="Courier New"/>
                <a:cs typeface="Courier New"/>
              </a:rPr>
              <a:t>of</a:t>
            </a:r>
            <a:r>
              <a:rPr sz="1813" spc="-6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813" spc="-29" dirty="0">
                <a:solidFill>
                  <a:srgbClr val="708090"/>
                </a:solidFill>
                <a:latin typeface="Courier New"/>
                <a:cs typeface="Courier New"/>
              </a:rPr>
              <a:t>50 </a:t>
            </a:r>
            <a:r>
              <a:rPr sz="1813" spc="-12" dirty="0">
                <a:solidFill>
                  <a:srgbClr val="DD4A68"/>
                </a:solidFill>
                <a:latin typeface="Courier New"/>
                <a:cs typeface="Courier New"/>
              </a:rPr>
              <a:t>setHeight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813" spc="-12" dirty="0">
                <a:solidFill>
                  <a:srgbClr val="990055"/>
                </a:solidFill>
                <a:latin typeface="Courier New"/>
                <a:cs typeface="Courier New"/>
              </a:rPr>
              <a:t>135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813">
              <a:latin typeface="Courier New"/>
              <a:cs typeface="Courier New"/>
            </a:endParaRPr>
          </a:p>
          <a:p>
            <a:pPr marL="951231">
              <a:spcBef>
                <a:spcPts val="327"/>
              </a:spcBef>
            </a:pPr>
            <a:r>
              <a:rPr sz="1813" spc="-12" dirty="0">
                <a:solidFill>
                  <a:srgbClr val="DD4A68"/>
                </a:solidFill>
                <a:latin typeface="Courier New"/>
                <a:cs typeface="Courier New"/>
              </a:rPr>
              <a:t>setHeight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813" spc="-12" dirty="0">
                <a:solidFill>
                  <a:srgbClr val="990055"/>
                </a:solidFill>
                <a:latin typeface="Courier New"/>
                <a:cs typeface="Courier New"/>
              </a:rPr>
              <a:t>80</a:t>
            </a:r>
            <a:r>
              <a:rPr sz="1813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813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58745">
              <a:lnSpc>
                <a:spcPct val="100000"/>
              </a:lnSpc>
              <a:spcBef>
                <a:spcPts val="114"/>
              </a:spcBef>
            </a:pPr>
            <a:r>
              <a:rPr sz="4400" spc="85" dirty="0"/>
              <a:t>Variables</a:t>
            </a:r>
            <a:r>
              <a:rPr sz="4400" spc="-130" dirty="0"/>
              <a:t> </a:t>
            </a:r>
            <a:r>
              <a:rPr sz="4400" spc="75" dirty="0"/>
              <a:t>en</a:t>
            </a:r>
            <a:r>
              <a:rPr sz="4400" spc="-16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2258" y="1915200"/>
            <a:ext cx="9392285" cy="3813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Principals</a:t>
            </a:r>
            <a:r>
              <a:rPr sz="2350" b="1" spc="-9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tipus</a:t>
            </a:r>
            <a:r>
              <a:rPr sz="2350" b="1" spc="-9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de</a:t>
            </a:r>
            <a:r>
              <a:rPr sz="2350" b="1" spc="-9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dades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sz="1750" spc="-10" dirty="0">
                <a:latin typeface="Tahoma"/>
                <a:cs typeface="Tahoma"/>
              </a:rPr>
              <a:t>String:</a:t>
            </a:r>
            <a:r>
              <a:rPr sz="1750" spc="-80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Cadena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-70" dirty="0">
                <a:latin typeface="Tahoma"/>
                <a:cs typeface="Tahoma"/>
              </a:rPr>
              <a:t> </a:t>
            </a:r>
            <a:r>
              <a:rPr sz="1750" spc="-30" dirty="0">
                <a:latin typeface="Tahoma"/>
                <a:cs typeface="Tahoma"/>
              </a:rPr>
              <a:t>text</a:t>
            </a:r>
            <a:r>
              <a:rPr sz="1750" spc="-7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($nom</a:t>
            </a:r>
            <a:r>
              <a:rPr sz="1750" spc="-70" dirty="0">
                <a:latin typeface="Tahoma"/>
                <a:cs typeface="Tahoma"/>
              </a:rPr>
              <a:t> </a:t>
            </a:r>
            <a:r>
              <a:rPr sz="1750" spc="-254" dirty="0">
                <a:latin typeface="Tahoma"/>
                <a:cs typeface="Tahoma"/>
              </a:rPr>
              <a:t>=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"Hola";)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sz="1750" spc="-45" dirty="0">
                <a:latin typeface="Tahoma"/>
                <a:cs typeface="Tahoma"/>
              </a:rPr>
              <a:t>Integer:</a:t>
            </a:r>
            <a:r>
              <a:rPr sz="1750" spc="-9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Número</a:t>
            </a:r>
            <a:r>
              <a:rPr sz="1750" spc="-9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enter</a:t>
            </a:r>
            <a:r>
              <a:rPr sz="1750" spc="-7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($edat</a:t>
            </a:r>
            <a:r>
              <a:rPr sz="1750" spc="-70" dirty="0">
                <a:latin typeface="Tahoma"/>
                <a:cs typeface="Tahoma"/>
              </a:rPr>
              <a:t> </a:t>
            </a:r>
            <a:r>
              <a:rPr sz="1750" spc="-254" dirty="0">
                <a:latin typeface="Tahoma"/>
                <a:cs typeface="Tahoma"/>
              </a:rPr>
              <a:t>=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20;)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Float:</a:t>
            </a:r>
            <a:r>
              <a:rPr sz="1750" spc="-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Número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decimal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($altura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spc="-254" dirty="0">
                <a:latin typeface="Tahoma"/>
                <a:cs typeface="Tahoma"/>
              </a:rPr>
              <a:t>=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1.75;)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Boolean: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Veritat</a:t>
            </a:r>
            <a:r>
              <a:rPr sz="1750" spc="-3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o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fals</a:t>
            </a:r>
            <a:r>
              <a:rPr sz="1750" spc="-5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($actiu</a:t>
            </a:r>
            <a:r>
              <a:rPr sz="1750" spc="-30" dirty="0">
                <a:latin typeface="Tahoma"/>
                <a:cs typeface="Tahoma"/>
              </a:rPr>
              <a:t> </a:t>
            </a:r>
            <a:r>
              <a:rPr sz="1750" spc="-254" dirty="0">
                <a:latin typeface="Tahoma"/>
                <a:cs typeface="Tahoma"/>
              </a:rPr>
              <a:t>=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true;)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Array: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Llista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-7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valors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($llista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spc="-254" dirty="0">
                <a:latin typeface="Tahoma"/>
                <a:cs typeface="Tahoma"/>
              </a:rPr>
              <a:t>=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array(1,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2,</a:t>
            </a:r>
            <a:r>
              <a:rPr sz="1750" spc="-50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3);)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buFont typeface="Tahoma"/>
              <a:buChar char="●"/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95"/>
              </a:spcBef>
              <a:buFont typeface="Tahoma"/>
              <a:buChar char="●"/>
            </a:pPr>
            <a:endParaRPr sz="1750">
              <a:latin typeface="Tahoma"/>
              <a:cs typeface="Tahoma"/>
            </a:endParaRPr>
          </a:p>
          <a:p>
            <a:pPr marL="108585">
              <a:lnSpc>
                <a:spcPct val="100000"/>
              </a:lnSpc>
              <a:spcBef>
                <a:spcPts val="5"/>
              </a:spcBef>
            </a:pPr>
            <a:r>
              <a:rPr sz="2350" b="1" dirty="0">
                <a:latin typeface="Arial"/>
                <a:cs typeface="Arial"/>
              </a:rPr>
              <a:t>Funció</a:t>
            </a:r>
            <a:r>
              <a:rPr sz="2350" b="1" spc="-45" dirty="0">
                <a:latin typeface="Arial"/>
                <a:cs typeface="Arial"/>
              </a:rPr>
              <a:t> </a:t>
            </a:r>
            <a:r>
              <a:rPr sz="2350" spc="-35" dirty="0">
                <a:latin typeface="Tahoma"/>
                <a:cs typeface="Tahoma"/>
              </a:rPr>
              <a:t>var_dump()</a:t>
            </a:r>
            <a:r>
              <a:rPr sz="2350" spc="-105" dirty="0">
                <a:latin typeface="Tahoma"/>
                <a:cs typeface="Tahoma"/>
              </a:rPr>
              <a:t> </a:t>
            </a:r>
            <a:r>
              <a:rPr sz="2350" b="1" dirty="0">
                <a:latin typeface="Arial"/>
                <a:cs typeface="Arial"/>
              </a:rPr>
              <a:t>per</a:t>
            </a:r>
            <a:r>
              <a:rPr sz="2350" b="1" spc="-5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veure</a:t>
            </a:r>
            <a:r>
              <a:rPr sz="2350" b="1" spc="-6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el</a:t>
            </a:r>
            <a:r>
              <a:rPr sz="2350" b="1" spc="-70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tipus</a:t>
            </a:r>
            <a:r>
              <a:rPr sz="2350" b="1" spc="-6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i</a:t>
            </a:r>
            <a:r>
              <a:rPr sz="2350" b="1" spc="-65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valor</a:t>
            </a:r>
            <a:endParaRPr sz="2350">
              <a:latin typeface="Arial"/>
              <a:cs typeface="Arial"/>
            </a:endParaRPr>
          </a:p>
          <a:p>
            <a:pPr marL="643890" lvl="1" indent="-380365">
              <a:lnSpc>
                <a:spcPct val="100000"/>
              </a:lnSpc>
              <a:spcBef>
                <a:spcPts val="1520"/>
              </a:spcBef>
              <a:buChar char="●"/>
              <a:tabLst>
                <a:tab pos="643890" algn="l"/>
              </a:tabLst>
            </a:pPr>
            <a:r>
              <a:rPr sz="1750" dirty="0">
                <a:latin typeface="Tahoma"/>
                <a:cs typeface="Tahoma"/>
              </a:rPr>
              <a:t>Exemple</a:t>
            </a:r>
            <a:r>
              <a:rPr sz="1750" spc="6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pràctic: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var_dump($nom);</a:t>
            </a:r>
            <a:endParaRPr sz="1750">
              <a:latin typeface="Tahoma"/>
              <a:cs typeface="Tahoma"/>
            </a:endParaRPr>
          </a:p>
          <a:p>
            <a:pPr marL="643890" lvl="1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643890" algn="l"/>
              </a:tabLst>
            </a:pPr>
            <a:r>
              <a:rPr sz="1750" spc="50" dirty="0">
                <a:latin typeface="Tahoma"/>
                <a:cs typeface="Tahoma"/>
              </a:rPr>
              <a:t>Segons</a:t>
            </a:r>
            <a:r>
              <a:rPr sz="1750" spc="-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la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informació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que</a:t>
            </a:r>
            <a:r>
              <a:rPr sz="1750" spc="-3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conté,</a:t>
            </a:r>
            <a:r>
              <a:rPr sz="1750" spc="-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una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variable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pot</a:t>
            </a:r>
            <a:r>
              <a:rPr sz="1750" spc="-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ser</a:t>
            </a:r>
            <a:r>
              <a:rPr sz="1750" spc="-4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considerada</a:t>
            </a:r>
            <a:r>
              <a:rPr sz="1750" spc="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d’un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tipus</a:t>
            </a:r>
            <a:r>
              <a:rPr sz="1750" spc="-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o</a:t>
            </a:r>
            <a:r>
              <a:rPr sz="1750" spc="-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d’un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altre.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3928"/>
            <a:ext cx="8539868" cy="295548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SzPct val="75000"/>
              <a:buFont typeface="Arial MT"/>
              <a:buChar char="●"/>
              <a:tabLst>
                <a:tab pos="416581" algn="l"/>
              </a:tabLst>
            </a:pPr>
            <a:r>
              <a:rPr sz="2339" b="1" spc="-12" dirty="0">
                <a:latin typeface="Arial"/>
                <a:cs typeface="Arial"/>
              </a:rPr>
              <a:t>Valors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retorn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permetre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s’ha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d’utilitzar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paraula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return.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111"/>
              </a:spcBef>
            </a:pPr>
            <a:endParaRPr sz="1754">
              <a:latin typeface="Arial MT"/>
              <a:cs typeface="Arial MT"/>
            </a:endParaRPr>
          </a:p>
          <a:p>
            <a:pPr marL="951231"/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345" spc="-20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sum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12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10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345">
              <a:latin typeface="Courier New"/>
              <a:cs typeface="Courier New"/>
            </a:endParaRPr>
          </a:p>
          <a:p>
            <a:pPr marL="1151725" marR="6072729">
              <a:lnSpc>
                <a:spcPct val="114999"/>
              </a:lnSpc>
              <a:spcBef>
                <a:spcPts val="170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35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+</a:t>
            </a:r>
            <a:r>
              <a:rPr sz="1345" spc="-35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$y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return</a:t>
            </a:r>
            <a:r>
              <a:rPr sz="1345" spc="-152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$z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51231">
              <a:spcBef>
                <a:spcPts val="244"/>
              </a:spcBef>
            </a:pP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951231">
              <a:spcBef>
                <a:spcPts val="239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2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"5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+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10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=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sz="1345" spc="-210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sz="1345" spc="-53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sum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5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5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10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5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sz="1345" spc="-47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"&lt;br&gt;"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51231" marR="3666063">
              <a:lnSpc>
                <a:spcPct val="114999"/>
              </a:lnSpc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2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"7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+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13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=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sz="1345" spc="-210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sz="1345" spc="-53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sum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7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5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13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53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sz="1345" spc="-47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"&lt;br&gt;"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11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"2</a:t>
            </a:r>
            <a:r>
              <a:rPr sz="1345" spc="-18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+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4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=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sz="1345" spc="-199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sz="1345" spc="-53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sum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2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47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990055"/>
                </a:solidFill>
                <a:latin typeface="Courier New"/>
                <a:cs typeface="Courier New"/>
              </a:rPr>
              <a:t>4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1" y="1903928"/>
            <a:ext cx="8560661" cy="478784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Nombre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variable</a:t>
            </a:r>
            <a:r>
              <a:rPr sz="2339" b="1" spc="-76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d’arguments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spc="-29" dirty="0">
                <a:latin typeface="Arial"/>
                <a:cs typeface="Arial"/>
              </a:rPr>
              <a:t>(I)</a:t>
            </a:r>
            <a:endParaRPr sz="2339">
              <a:latin typeface="Arial"/>
              <a:cs typeface="Arial"/>
            </a:endParaRPr>
          </a:p>
          <a:p>
            <a:pPr marL="942320" marR="5941" lvl="1" indent="-393562">
              <a:lnSpc>
                <a:spcPct val="114999"/>
              </a:lnSpc>
              <a:spcBef>
                <a:spcPts val="2549"/>
              </a:spcBef>
              <a:buSzPct val="93333"/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l'operador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…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davant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paràmetre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accepta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un </a:t>
            </a:r>
            <a:r>
              <a:rPr sz="1754" dirty="0">
                <a:latin typeface="Arial MT"/>
                <a:cs typeface="Arial MT"/>
              </a:rPr>
              <a:t>nombre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desconegut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d'arguments.</a:t>
            </a:r>
            <a:endParaRPr sz="1754">
              <a:latin typeface="Arial MT"/>
              <a:cs typeface="Arial MT"/>
            </a:endParaRPr>
          </a:p>
          <a:p>
            <a:pPr marL="941577" lvl="1" indent="-392819">
              <a:spcBef>
                <a:spcPts val="316"/>
              </a:spcBef>
              <a:buSzPct val="93333"/>
              <a:buChar char="○"/>
              <a:tabLst>
                <a:tab pos="941577" algn="l"/>
              </a:tabLst>
            </a:pPr>
            <a:r>
              <a:rPr sz="1754" dirty="0">
                <a:latin typeface="Arial MT"/>
                <a:cs typeface="Arial MT"/>
              </a:rPr>
              <a:t>Això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també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s'anomena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variàdica.</a:t>
            </a:r>
            <a:endParaRPr sz="1754">
              <a:latin typeface="Arial MT"/>
              <a:cs typeface="Arial MT"/>
            </a:endParaRPr>
          </a:p>
          <a:p>
            <a:pPr marL="941577" lvl="1" indent="-401730">
              <a:spcBef>
                <a:spcPts val="316"/>
              </a:spcBef>
              <a:buChar char="○"/>
              <a:tabLst>
                <a:tab pos="941577" algn="l"/>
              </a:tabLst>
            </a:pPr>
            <a:r>
              <a:rPr sz="1754" spc="-12" dirty="0">
                <a:latin typeface="Arial MT"/>
                <a:cs typeface="Arial MT"/>
              </a:rPr>
              <a:t>L'argument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variàdica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converteix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matriu.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111"/>
              </a:spcBef>
            </a:pPr>
            <a:endParaRPr sz="1754">
              <a:latin typeface="Arial MT"/>
              <a:cs typeface="Arial MT"/>
            </a:endParaRPr>
          </a:p>
          <a:p>
            <a:pPr marL="942320"/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345" spc="-158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sumMyNumbers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23" dirty="0">
                <a:solidFill>
                  <a:srgbClr val="9A6E39"/>
                </a:solidFill>
                <a:latin typeface="Courier New"/>
                <a:cs typeface="Courier New"/>
              </a:rPr>
              <a:t>...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345">
              <a:latin typeface="Courier New"/>
              <a:cs typeface="Courier New"/>
            </a:endParaRPr>
          </a:p>
          <a:p>
            <a:pPr marL="1476970">
              <a:spcBef>
                <a:spcPts val="415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$n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35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990055"/>
                </a:solidFill>
                <a:latin typeface="Courier New"/>
                <a:cs typeface="Courier New"/>
              </a:rPr>
              <a:t>0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1476970">
              <a:spcBef>
                <a:spcPts val="239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$len</a:t>
            </a:r>
            <a:r>
              <a:rPr sz="1345" spc="-99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41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count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  <a:p>
            <a:pPr>
              <a:spcBef>
                <a:spcPts val="123"/>
              </a:spcBef>
            </a:pPr>
            <a:endParaRPr sz="1345">
              <a:latin typeface="Courier New"/>
              <a:cs typeface="Courier New"/>
            </a:endParaRPr>
          </a:p>
          <a:p>
            <a:pPr marL="1476970"/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for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$i</a:t>
            </a:r>
            <a:r>
              <a:rPr sz="1345" spc="-105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76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0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345" spc="-76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$i</a:t>
            </a:r>
            <a:r>
              <a:rPr sz="1345" spc="-94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&lt;</a:t>
            </a:r>
            <a:r>
              <a:rPr sz="1345" spc="-76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$len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345" spc="-76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$i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++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345">
              <a:latin typeface="Courier New"/>
              <a:cs typeface="Courier New"/>
            </a:endParaRPr>
          </a:p>
          <a:p>
            <a:pPr marL="2011618">
              <a:spcBef>
                <a:spcPts val="239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$n</a:t>
            </a:r>
            <a:r>
              <a:rPr sz="1345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+=</a:t>
            </a:r>
            <a:r>
              <a:rPr sz="1345" spc="-58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$x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$i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];</a:t>
            </a:r>
            <a:endParaRPr sz="1345">
              <a:latin typeface="Courier New"/>
              <a:cs typeface="Courier New"/>
            </a:endParaRPr>
          </a:p>
          <a:p>
            <a:pPr marL="1476970">
              <a:spcBef>
                <a:spcPts val="244"/>
              </a:spcBef>
            </a:pP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1476970">
              <a:spcBef>
                <a:spcPts val="239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return</a:t>
            </a:r>
            <a:r>
              <a:rPr sz="1345" spc="-152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$n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39"/>
              </a:spcBef>
            </a:pP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46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$a</a:t>
            </a:r>
            <a:r>
              <a:rPr sz="1345" spc="-99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64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sumMyNumbers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990055"/>
                </a:solidFill>
                <a:latin typeface="Courier New"/>
                <a:cs typeface="Courier New"/>
              </a:rPr>
              <a:t>5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64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2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64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6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64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2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64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7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64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990055"/>
                </a:solidFill>
                <a:latin typeface="Courier New"/>
                <a:cs typeface="Courier New"/>
              </a:rPr>
              <a:t>7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631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0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$a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2" y="1903928"/>
            <a:ext cx="8990625" cy="483618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Nombre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variable</a:t>
            </a:r>
            <a:r>
              <a:rPr sz="2339" b="1" spc="-76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d’arguments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spc="-23" dirty="0">
                <a:latin typeface="Arial"/>
                <a:cs typeface="Arial"/>
              </a:rPr>
              <a:t>(II)</a:t>
            </a:r>
            <a:endParaRPr sz="2339">
              <a:latin typeface="Arial"/>
              <a:cs typeface="Arial"/>
            </a:endParaRPr>
          </a:p>
          <a:p>
            <a:pPr marL="942320" marR="5941" lvl="1" indent="-393562">
              <a:lnSpc>
                <a:spcPct val="114999"/>
              </a:lnSpc>
              <a:spcBef>
                <a:spcPts val="2549"/>
              </a:spcBef>
              <a:buSzPct val="93333"/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amb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dos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o</a:t>
            </a:r>
            <a:r>
              <a:rPr sz="1754" b="1" spc="-41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més</a:t>
            </a:r>
            <a:r>
              <a:rPr sz="1754" b="1" spc="-35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arguments</a:t>
            </a:r>
            <a:r>
              <a:rPr sz="1754" spc="-12" dirty="0">
                <a:latin typeface="Arial MT"/>
                <a:cs typeface="Arial MT"/>
              </a:rPr>
              <a:t>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tenir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argument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longitud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l'últim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argument.</a:t>
            </a:r>
            <a:endParaRPr sz="1754">
              <a:latin typeface="Arial MT"/>
              <a:cs typeface="Arial MT"/>
            </a:endParaRPr>
          </a:p>
          <a:p>
            <a:pPr marL="942320">
              <a:spcBef>
                <a:spcPts val="1737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345" spc="-19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myFamily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$lastname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8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9A6E39"/>
                </a:solidFill>
                <a:latin typeface="Courier New"/>
                <a:cs typeface="Courier New"/>
              </a:rPr>
              <a:t>...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$firstname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76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345">
              <a:latin typeface="Courier New"/>
              <a:cs typeface="Courier New"/>
            </a:endParaRPr>
          </a:p>
          <a:p>
            <a:pPr marL="1476970">
              <a:spcBef>
                <a:spcPts val="239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$txt</a:t>
            </a:r>
            <a:r>
              <a:rPr sz="1345" spc="-1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=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"</a:t>
            </a:r>
            <a:r>
              <a:rPr sz="1345" spc="-29" dirty="0">
                <a:solidFill>
                  <a:srgbClr val="669900"/>
                </a:solidFill>
                <a:latin typeface="Courier New"/>
                <a:cs typeface="Courier New"/>
              </a:rPr>
              <a:t>"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1476970" marR="4493285">
              <a:lnSpc>
                <a:spcPct val="114999"/>
              </a:lnSpc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$len</a:t>
            </a:r>
            <a:r>
              <a:rPr sz="1345" spc="-99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41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count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$firstname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for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$i</a:t>
            </a:r>
            <a:r>
              <a:rPr sz="1345" spc="-105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76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0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345" spc="-76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$i</a:t>
            </a:r>
            <a:r>
              <a:rPr sz="1345" spc="-94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&lt;</a:t>
            </a:r>
            <a:r>
              <a:rPr sz="1345" spc="-76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$len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r>
              <a:rPr sz="1345" spc="-76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$i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++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345">
              <a:latin typeface="Courier New"/>
              <a:cs typeface="Courier New"/>
            </a:endParaRPr>
          </a:p>
          <a:p>
            <a:pPr marL="2011618">
              <a:spcBef>
                <a:spcPts val="239"/>
              </a:spcBef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$txt</a:t>
            </a:r>
            <a:r>
              <a:rPr sz="1345" spc="-140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76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$txt</a:t>
            </a:r>
            <a:r>
              <a:rPr sz="1345" spc="-12" dirty="0">
                <a:solidFill>
                  <a:srgbClr val="9A6E39"/>
                </a:solidFill>
                <a:latin typeface="Courier New"/>
                <a:cs typeface="Courier New"/>
              </a:rPr>
              <a:t>.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"Hi,</a:t>
            </a:r>
            <a:r>
              <a:rPr sz="1345" spc="-129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$firstname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$i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]</a:t>
            </a:r>
            <a:r>
              <a:rPr sz="1345" spc="-70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$lastname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.&lt;br&gt;"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1476970">
              <a:spcBef>
                <a:spcPts val="246"/>
              </a:spcBef>
            </a:pP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1476970">
              <a:spcBef>
                <a:spcPts val="239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return</a:t>
            </a:r>
            <a:r>
              <a:rPr sz="1345" spc="-152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$txt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44"/>
              </a:spcBef>
            </a:pP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942320" marR="3522005">
              <a:lnSpc>
                <a:spcPct val="114999"/>
              </a:lnSpc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$a</a:t>
            </a:r>
            <a:r>
              <a:rPr sz="1345" spc="-146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117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myFamily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"Doe"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117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"Jane"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117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"John"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117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"Joey"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0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$a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>
              <a:spcBef>
                <a:spcPts val="99"/>
              </a:spcBef>
            </a:pPr>
            <a:endParaRPr sz="1345">
              <a:latin typeface="Courier New"/>
              <a:cs typeface="Courier New"/>
            </a:endParaRPr>
          </a:p>
          <a:p>
            <a:pPr marL="941577" lvl="1" indent="-401730">
              <a:spcBef>
                <a:spcPts val="6"/>
              </a:spcBef>
              <a:buChar char="○"/>
              <a:tabLst>
                <a:tab pos="941577" algn="l"/>
              </a:tabLst>
            </a:pPr>
            <a:r>
              <a:rPr sz="1754" spc="-29" dirty="0">
                <a:latin typeface="Arial MT"/>
                <a:cs typeface="Arial MT"/>
              </a:rPr>
              <a:t>Tenir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…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primer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arguments,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generarà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error: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105"/>
              </a:spcBef>
            </a:pPr>
            <a:endParaRPr sz="1754">
              <a:latin typeface="Arial MT"/>
              <a:cs typeface="Arial MT"/>
            </a:endParaRPr>
          </a:p>
          <a:p>
            <a:pPr marL="942320">
              <a:spcBef>
                <a:spcPts val="6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345" spc="-187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myFamily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23" dirty="0">
                <a:solidFill>
                  <a:srgbClr val="9A6E39"/>
                </a:solidFill>
                <a:latin typeface="Courier New"/>
                <a:cs typeface="Courier New"/>
              </a:rPr>
              <a:t>...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$firstname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64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$lastname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 {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2" y="1903928"/>
            <a:ext cx="8983941" cy="438991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Suggeriment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tipus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dels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arguments</a:t>
            </a:r>
            <a:endParaRPr sz="2339">
              <a:latin typeface="Arial"/>
              <a:cs typeface="Arial"/>
            </a:endParaRPr>
          </a:p>
          <a:p>
            <a:pPr marL="942320" marR="326730" lvl="1" indent="-393562">
              <a:lnSpc>
                <a:spcPct val="114999"/>
              </a:lnSpc>
              <a:spcBef>
                <a:spcPts val="2549"/>
              </a:spcBef>
              <a:buSzPct val="93333"/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llenguatge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tipatge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dinàmic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(associa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automàticament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seu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valor).</a:t>
            </a:r>
            <a:endParaRPr sz="1754">
              <a:latin typeface="Arial MT"/>
              <a:cs typeface="Arial MT"/>
            </a:endParaRPr>
          </a:p>
          <a:p>
            <a:pPr marL="942320" marR="5941" lvl="1" indent="-402472">
              <a:lnSpc>
                <a:spcPct val="114999"/>
              </a:lnSpc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s’han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afegit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declaracions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especificar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dades </a:t>
            </a:r>
            <a:r>
              <a:rPr sz="1754" dirty="0">
                <a:latin typeface="Arial MT"/>
                <a:cs typeface="Arial MT"/>
              </a:rPr>
              <a:t>esperat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declarar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</a:t>
            </a:r>
            <a:endParaRPr sz="1754">
              <a:latin typeface="Arial MT"/>
              <a:cs typeface="Arial MT"/>
            </a:endParaRPr>
          </a:p>
          <a:p>
            <a:pPr marL="942320" marR="175246" lvl="1" indent="-402472">
              <a:lnSpc>
                <a:spcPct val="114999"/>
              </a:lnSpc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s’afegeix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declaració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strict</a:t>
            </a:r>
            <a:r>
              <a:rPr sz="1754" dirty="0">
                <a:latin typeface="Arial MT"/>
                <a:cs typeface="Arial MT"/>
              </a:rPr>
              <a:t>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generarà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"Error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fatal"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41" dirty="0">
                <a:latin typeface="Arial MT"/>
                <a:cs typeface="Arial MT"/>
              </a:rPr>
              <a:t>no </a:t>
            </a:r>
            <a:r>
              <a:rPr sz="1754" spc="-12" dirty="0">
                <a:latin typeface="Arial MT"/>
                <a:cs typeface="Arial MT"/>
              </a:rPr>
              <a:t>coincideix.</a:t>
            </a:r>
            <a:endParaRPr sz="1754">
              <a:latin typeface="Arial MT"/>
              <a:cs typeface="Arial MT"/>
            </a:endParaRPr>
          </a:p>
          <a:p>
            <a:pPr marL="942320">
              <a:spcBef>
                <a:spcPts val="1731"/>
              </a:spcBef>
            </a:pPr>
            <a:r>
              <a:rPr sz="1345" b="1" spc="-12" dirty="0">
                <a:solidFill>
                  <a:srgbClr val="DD4A68"/>
                </a:solidFill>
                <a:latin typeface="Courier New"/>
                <a:cs typeface="Courier New"/>
              </a:rPr>
              <a:t>&lt;?php</a:t>
            </a:r>
            <a:endParaRPr sz="1345">
              <a:latin typeface="Courier New"/>
              <a:cs typeface="Courier New"/>
            </a:endParaRPr>
          </a:p>
          <a:p>
            <a:pPr marL="942320" marR="3372748">
              <a:lnSpc>
                <a:spcPct val="114999"/>
              </a:lnSpc>
            </a:pPr>
            <a:r>
              <a:rPr sz="1345" spc="-23" dirty="0">
                <a:solidFill>
                  <a:srgbClr val="0077AA"/>
                </a:solidFill>
                <a:latin typeface="Courier New"/>
                <a:cs typeface="Courier New"/>
              </a:rPr>
              <a:t>declare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23" dirty="0">
                <a:latin typeface="Courier New"/>
                <a:cs typeface="Courier New"/>
              </a:rPr>
              <a:t>strict_types</a:t>
            </a:r>
            <a:r>
              <a:rPr sz="1345" spc="-23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23" dirty="0">
                <a:solidFill>
                  <a:srgbClr val="990055"/>
                </a:solidFill>
                <a:latin typeface="Courier New"/>
                <a:cs typeface="Courier New"/>
              </a:rPr>
              <a:t>1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708090"/>
                </a:solidFill>
                <a:latin typeface="Courier New"/>
                <a:cs typeface="Courier New"/>
              </a:rPr>
              <a:t>//</a:t>
            </a:r>
            <a:r>
              <a:rPr sz="1345" spc="6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708090"/>
                </a:solidFill>
                <a:latin typeface="Courier New"/>
                <a:cs typeface="Courier New"/>
              </a:rPr>
              <a:t>strict</a:t>
            </a:r>
            <a:r>
              <a:rPr sz="1345" spc="12" dirty="0">
                <a:solidFill>
                  <a:srgbClr val="708090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708090"/>
                </a:solidFill>
                <a:latin typeface="Courier New"/>
                <a:cs typeface="Courier New"/>
              </a:rPr>
              <a:t>requirement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function</a:t>
            </a:r>
            <a:r>
              <a:rPr sz="1345" spc="-210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addNumbers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0077AA"/>
                </a:solidFill>
                <a:latin typeface="Courier New"/>
                <a:cs typeface="Courier New"/>
              </a:rPr>
              <a:t>int</a:t>
            </a:r>
            <a:r>
              <a:rPr sz="1345" spc="-117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$a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8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int</a:t>
            </a:r>
            <a:r>
              <a:rPr sz="1345" spc="-117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$b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82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345">
              <a:latin typeface="Courier New"/>
              <a:cs typeface="Courier New"/>
            </a:endParaRPr>
          </a:p>
          <a:p>
            <a:pPr marL="1476970">
              <a:spcBef>
                <a:spcPts val="246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return</a:t>
            </a:r>
            <a:r>
              <a:rPr sz="1345" spc="-13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$a</a:t>
            </a:r>
            <a:r>
              <a:rPr sz="1345" spc="-64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+</a:t>
            </a:r>
            <a:r>
              <a:rPr sz="1345" spc="-47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DD4A68"/>
                </a:solidFill>
                <a:latin typeface="Courier New"/>
                <a:cs typeface="Courier New"/>
              </a:rPr>
              <a:t>$b</a:t>
            </a:r>
            <a:r>
              <a:rPr sz="1345" spc="-29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39"/>
              </a:spcBef>
            </a:pP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44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33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addNumbers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990055"/>
                </a:solidFill>
                <a:latin typeface="Courier New"/>
                <a:cs typeface="Courier New"/>
              </a:rPr>
              <a:t>5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,</a:t>
            </a:r>
            <a:r>
              <a:rPr sz="1345" spc="-76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"5</a:t>
            </a:r>
            <a:r>
              <a:rPr sz="1345" spc="-5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days"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);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39"/>
              </a:spcBef>
            </a:pPr>
            <a:r>
              <a:rPr sz="1345" b="1" spc="-29" dirty="0">
                <a:solidFill>
                  <a:srgbClr val="DD4A68"/>
                </a:solidFill>
                <a:latin typeface="Courier New"/>
                <a:cs typeface="Courier New"/>
              </a:rPr>
              <a:t>?&gt;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2" y="1903928"/>
            <a:ext cx="9180729" cy="414471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Suggeriment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tipus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per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al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valor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retorn</a:t>
            </a:r>
            <a:endParaRPr sz="2339">
              <a:latin typeface="Arial"/>
              <a:cs typeface="Arial"/>
            </a:endParaRPr>
          </a:p>
          <a:p>
            <a:pPr marL="942320" marR="5941" lvl="1" indent="-393562">
              <a:lnSpc>
                <a:spcPct val="114999"/>
              </a:lnSpc>
              <a:spcBef>
                <a:spcPts val="2549"/>
              </a:spcBef>
              <a:buSzPct val="93333"/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especificar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afegiu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després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capçalera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aquesta:</a:t>
            </a:r>
            <a:endParaRPr sz="1754">
              <a:latin typeface="Arial MT"/>
              <a:cs typeface="Arial MT"/>
            </a:endParaRPr>
          </a:p>
          <a:p>
            <a:pPr marL="942320">
              <a:spcBef>
                <a:spcPts val="1737"/>
              </a:spcBef>
            </a:pPr>
            <a:r>
              <a:rPr sz="1345" dirty="0">
                <a:solidFill>
                  <a:srgbClr val="C678DD"/>
                </a:solidFill>
                <a:latin typeface="Courier New"/>
                <a:cs typeface="Courier New"/>
              </a:rPr>
              <a:t>function</a:t>
            </a:r>
            <a:r>
              <a:rPr sz="1345" spc="-41" dirty="0">
                <a:solidFill>
                  <a:srgbClr val="C678DD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1AEEE"/>
                </a:solidFill>
                <a:latin typeface="Courier New"/>
                <a:cs typeface="Courier New"/>
              </a:rPr>
              <a:t>my_function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(type</a:t>
            </a:r>
            <a:r>
              <a:rPr sz="1345" spc="-41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$param1,</a:t>
            </a:r>
            <a:r>
              <a:rPr sz="1345" spc="-41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type</a:t>
            </a:r>
            <a:r>
              <a:rPr sz="1345" spc="-41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$param2,</a:t>
            </a:r>
            <a:r>
              <a:rPr sz="1345" spc="-41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...)</a:t>
            </a:r>
            <a:r>
              <a:rPr sz="1345" spc="-41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:</a:t>
            </a:r>
            <a:r>
              <a:rPr sz="1345" spc="-41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61AEEE"/>
                </a:solidFill>
                <a:latin typeface="Courier New"/>
                <a:cs typeface="Courier New"/>
              </a:rPr>
              <a:t>type</a:t>
            </a:r>
            <a:endParaRPr sz="1345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345">
              <a:latin typeface="Courier New"/>
              <a:cs typeface="Courier New"/>
            </a:endParaRPr>
          </a:p>
          <a:p>
            <a:pPr>
              <a:spcBef>
                <a:spcPts val="117"/>
              </a:spcBef>
            </a:pPr>
            <a:endParaRPr sz="1345">
              <a:latin typeface="Courier New"/>
              <a:cs typeface="Courier New"/>
            </a:endParaRPr>
          </a:p>
          <a:p>
            <a:pPr marL="942320" marR="603709" lvl="1" indent="-402472">
              <a:lnSpc>
                <a:spcPct val="114999"/>
              </a:lnSpc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defineix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add()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accepta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nombres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enters</a:t>
            </a:r>
            <a:r>
              <a:rPr sz="1754" spc="-58" dirty="0">
                <a:latin typeface="Arial MT"/>
                <a:cs typeface="Arial MT"/>
              </a:rPr>
              <a:t> i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nombre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enter:</a:t>
            </a:r>
            <a:endParaRPr sz="1754">
              <a:latin typeface="Arial MT"/>
              <a:cs typeface="Arial MT"/>
            </a:endParaRPr>
          </a:p>
          <a:p>
            <a:pPr marL="942320">
              <a:spcBef>
                <a:spcPts val="1737"/>
              </a:spcBef>
            </a:pPr>
            <a:r>
              <a:rPr sz="1345" dirty="0">
                <a:solidFill>
                  <a:srgbClr val="C678DD"/>
                </a:solidFill>
                <a:latin typeface="Courier New"/>
                <a:cs typeface="Courier New"/>
              </a:rPr>
              <a:t>function</a:t>
            </a:r>
            <a:r>
              <a:rPr sz="1345" spc="-41" dirty="0">
                <a:solidFill>
                  <a:srgbClr val="C678DD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1AEEE"/>
                </a:solidFill>
                <a:latin typeface="Courier New"/>
                <a:cs typeface="Courier New"/>
              </a:rPr>
              <a:t>add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(int</a:t>
            </a:r>
            <a:r>
              <a:rPr sz="1345" spc="-29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$x,</a:t>
            </a:r>
            <a:r>
              <a:rPr sz="1345" spc="-29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int</a:t>
            </a:r>
            <a:r>
              <a:rPr sz="1345" spc="-29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ABB2BE"/>
                </a:solidFill>
                <a:latin typeface="Courier New"/>
                <a:cs typeface="Courier New"/>
              </a:rPr>
              <a:t>$y):</a:t>
            </a:r>
            <a:r>
              <a:rPr sz="1345" spc="-29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61AEEE"/>
                </a:solidFill>
                <a:latin typeface="Courier New"/>
                <a:cs typeface="Courier New"/>
              </a:rPr>
              <a:t>int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44"/>
              </a:spcBef>
            </a:pPr>
            <a:r>
              <a:rPr sz="1345" spc="-58" dirty="0">
                <a:solidFill>
                  <a:srgbClr val="0077AA"/>
                </a:solidFill>
                <a:latin typeface="Courier New"/>
                <a:cs typeface="Courier New"/>
              </a:rPr>
              <a:t>{</a:t>
            </a:r>
            <a:endParaRPr sz="1345">
              <a:latin typeface="Courier New"/>
              <a:cs typeface="Courier New"/>
            </a:endParaRPr>
          </a:p>
          <a:p>
            <a:pPr marL="1352218">
              <a:spcBef>
                <a:spcPts val="239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return</a:t>
            </a:r>
            <a:r>
              <a:rPr sz="1345" spc="-18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$x</a:t>
            </a:r>
            <a:r>
              <a:rPr sz="1345" spc="-18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+</a:t>
            </a:r>
            <a:r>
              <a:rPr sz="1345" spc="-18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9" dirty="0">
                <a:solidFill>
                  <a:srgbClr val="0077AA"/>
                </a:solidFill>
                <a:latin typeface="Courier New"/>
                <a:cs typeface="Courier New"/>
              </a:rPr>
              <a:t>$y;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39"/>
              </a:spcBef>
            </a:pPr>
            <a:r>
              <a:rPr sz="1345" spc="-58" dirty="0">
                <a:solidFill>
                  <a:srgbClr val="0077AA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942320">
              <a:spcBef>
                <a:spcPts val="246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3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add(10,</a:t>
            </a:r>
            <a:r>
              <a:rPr sz="1345" spc="-29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0077AA"/>
                </a:solidFill>
                <a:latin typeface="Courier New"/>
                <a:cs typeface="Courier New"/>
              </a:rPr>
              <a:t>20);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1" y="1903927"/>
            <a:ext cx="8820570" cy="406937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Funcions</a:t>
            </a:r>
            <a:r>
              <a:rPr sz="2339" b="1" spc="-152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dinàmiques</a:t>
            </a:r>
            <a:endParaRPr sz="2339">
              <a:latin typeface="Arial"/>
              <a:cs typeface="Arial"/>
            </a:endParaRPr>
          </a:p>
          <a:p>
            <a:pPr marL="942320" marR="175989" lvl="1" indent="-393562">
              <a:lnSpc>
                <a:spcPct val="114999"/>
              </a:lnSpc>
              <a:spcBef>
                <a:spcPts val="2549"/>
              </a:spcBef>
              <a:buSzPct val="93333"/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dinàmiques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cridar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que </a:t>
            </a:r>
            <a:r>
              <a:rPr sz="1754" dirty="0">
                <a:latin typeface="Arial MT"/>
                <a:cs typeface="Arial MT"/>
              </a:rPr>
              <a:t>conté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funció.</a:t>
            </a:r>
            <a:endParaRPr sz="1754">
              <a:latin typeface="Arial MT"/>
              <a:cs typeface="Arial MT"/>
            </a:endParaRPr>
          </a:p>
          <a:p>
            <a:pPr marL="941577" lvl="1" indent="-401730">
              <a:spcBef>
                <a:spcPts val="316"/>
              </a:spcBef>
              <a:buChar char="○"/>
              <a:tabLst>
                <a:tab pos="941577" algn="l"/>
              </a:tabLst>
            </a:pPr>
            <a:r>
              <a:rPr sz="1754" spc="-12" dirty="0">
                <a:latin typeface="Arial MT"/>
                <a:cs typeface="Arial MT"/>
              </a:rPr>
              <a:t>S’assigna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exacte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existent).</a:t>
            </a:r>
            <a:endParaRPr sz="1754">
              <a:latin typeface="Arial MT"/>
              <a:cs typeface="Arial MT"/>
            </a:endParaRPr>
          </a:p>
          <a:p>
            <a:pPr marL="1236377" marR="5515803" indent="-294057">
              <a:lnSpc>
                <a:spcPct val="114999"/>
              </a:lnSpc>
              <a:spcBef>
                <a:spcPts val="1503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function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sumar($a,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$b)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{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return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$a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+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9" dirty="0">
                <a:solidFill>
                  <a:srgbClr val="188037"/>
                </a:solidFill>
                <a:latin typeface="Courier New"/>
                <a:cs typeface="Courier New"/>
              </a:rPr>
              <a:t>$b;</a:t>
            </a:r>
            <a:endParaRPr sz="1286">
              <a:latin typeface="Courier New"/>
              <a:cs typeface="Courier New"/>
            </a:endParaRPr>
          </a:p>
          <a:p>
            <a:pPr marL="942320">
              <a:spcBef>
                <a:spcPts val="234"/>
              </a:spcBef>
            </a:pP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}</a:t>
            </a:r>
            <a:endParaRPr sz="1286">
              <a:latin typeface="Courier New"/>
              <a:cs typeface="Courier New"/>
            </a:endParaRPr>
          </a:p>
          <a:p>
            <a:pPr marL="1334396" marR="5417783" indent="-392076">
              <a:lnSpc>
                <a:spcPct val="114999"/>
              </a:lnSpc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function</a:t>
            </a:r>
            <a:r>
              <a:rPr sz="1286" spc="-99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restar($a,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$b)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{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return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$a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-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9" dirty="0">
                <a:solidFill>
                  <a:srgbClr val="188037"/>
                </a:solidFill>
                <a:latin typeface="Courier New"/>
                <a:cs typeface="Courier New"/>
              </a:rPr>
              <a:t>$b;</a:t>
            </a:r>
            <a:endParaRPr sz="1286">
              <a:latin typeface="Courier New"/>
              <a:cs typeface="Courier New"/>
            </a:endParaRPr>
          </a:p>
          <a:p>
            <a:pPr marL="942320">
              <a:spcBef>
                <a:spcPts val="228"/>
              </a:spcBef>
            </a:pP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}</a:t>
            </a:r>
            <a:endParaRPr sz="1286">
              <a:latin typeface="Courier New"/>
              <a:cs typeface="Courier New"/>
            </a:endParaRPr>
          </a:p>
          <a:p>
            <a:pPr marL="942320">
              <a:spcBef>
                <a:spcPts val="234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$operacio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"sumar";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Variable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que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conté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el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nom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de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la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funció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a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executar</a:t>
            </a:r>
            <a:endParaRPr sz="1286">
              <a:latin typeface="Courier New"/>
              <a:cs typeface="Courier New"/>
            </a:endParaRPr>
          </a:p>
          <a:p>
            <a:pPr marL="942320">
              <a:spcBef>
                <a:spcPts val="234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Crida</a:t>
            </a:r>
            <a:r>
              <a:rPr sz="1286" spc="-47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dinàmica</a:t>
            </a:r>
            <a:endParaRPr sz="1286">
              <a:latin typeface="Courier New"/>
              <a:cs typeface="Courier New"/>
            </a:endParaRPr>
          </a:p>
          <a:p>
            <a:pPr marL="942320" marR="1987115">
              <a:lnSpc>
                <a:spcPct val="114999"/>
              </a:lnSpc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$resultat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$operacio(5,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3);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Equival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a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cridar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sumar(5,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9" dirty="0">
                <a:solidFill>
                  <a:srgbClr val="188037"/>
                </a:solidFill>
                <a:latin typeface="Courier New"/>
                <a:cs typeface="Courier New"/>
              </a:rPr>
              <a:t>3)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$resultat;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Resultat: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8</a:t>
            </a:r>
            <a:endParaRPr sz="128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2" y="1903928"/>
            <a:ext cx="8521303" cy="444005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Funcions</a:t>
            </a:r>
            <a:r>
              <a:rPr sz="2339" b="1" spc="-152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predefinides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41577" lvl="1" indent="-401730">
              <a:buChar char="○"/>
              <a:tabLst>
                <a:tab pos="941577" algn="l"/>
              </a:tabLst>
            </a:pP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ofereix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àmplia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varietat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predefinides.</a:t>
            </a:r>
            <a:endParaRPr sz="1754">
              <a:latin typeface="Arial MT"/>
              <a:cs typeface="Arial MT"/>
            </a:endParaRPr>
          </a:p>
          <a:p>
            <a:pPr marL="942320" marR="5941" lvl="1" indent="-402472">
              <a:lnSpc>
                <a:spcPct val="114999"/>
              </a:lnSpc>
              <a:buChar char="○"/>
              <a:tabLst>
                <a:tab pos="942320" algn="l"/>
              </a:tabLst>
            </a:pPr>
            <a:r>
              <a:rPr sz="1754" dirty="0">
                <a:latin typeface="Arial MT"/>
                <a:cs typeface="Arial MT"/>
              </a:rPr>
              <a:t>Aquestes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organitzades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categories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seva </a:t>
            </a:r>
            <a:r>
              <a:rPr sz="1754" spc="-12" dirty="0">
                <a:latin typeface="Arial MT"/>
                <a:cs typeface="Arial MT"/>
              </a:rPr>
              <a:t>funcionalitat.</a:t>
            </a:r>
            <a:endParaRPr sz="1754">
              <a:latin typeface="Arial MT"/>
              <a:cs typeface="Arial MT"/>
            </a:endParaRPr>
          </a:p>
          <a:p>
            <a:pPr marL="941577" lvl="1" indent="-401730">
              <a:spcBef>
                <a:spcPts val="316"/>
              </a:spcBef>
              <a:buChar char="○"/>
              <a:tabLst>
                <a:tab pos="941577" algn="l"/>
              </a:tabLst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comuns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76227" lvl="2" indent="-452967">
              <a:buAutoNum type="arabicPeriod"/>
              <a:tabLst>
                <a:tab pos="1476227" algn="l"/>
              </a:tabLst>
            </a:pP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text</a:t>
            </a:r>
            <a:endParaRPr sz="1754">
              <a:latin typeface="Arial MT"/>
              <a:cs typeface="Arial MT"/>
            </a:endParaRPr>
          </a:p>
          <a:p>
            <a:pPr marL="1476227" lvl="2" indent="-452967">
              <a:spcBef>
                <a:spcPts val="316"/>
              </a:spcBef>
              <a:buAutoNum type="arabicPeriod"/>
              <a:tabLst>
                <a:tab pos="1476227" algn="l"/>
              </a:tabLst>
            </a:pP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gestió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d'arrays</a:t>
            </a:r>
            <a:endParaRPr sz="1754">
              <a:latin typeface="Arial MT"/>
              <a:cs typeface="Arial MT"/>
            </a:endParaRPr>
          </a:p>
          <a:p>
            <a:pPr marL="1476227" lvl="2" indent="-452967">
              <a:spcBef>
                <a:spcPts val="316"/>
              </a:spcBef>
              <a:buAutoNum type="arabicPeriod"/>
              <a:tabLst>
                <a:tab pos="1476227" algn="l"/>
              </a:tabLst>
            </a:pP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matemàtiques</a:t>
            </a:r>
            <a:endParaRPr sz="1754">
              <a:latin typeface="Arial MT"/>
              <a:cs typeface="Arial MT"/>
            </a:endParaRPr>
          </a:p>
          <a:p>
            <a:pPr marL="1476227" lvl="2" indent="-452967">
              <a:spcBef>
                <a:spcPts val="316"/>
              </a:spcBef>
              <a:buAutoNum type="arabicPeriod"/>
              <a:tabLst>
                <a:tab pos="1476227" algn="l"/>
              </a:tabLst>
            </a:pP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hora</a:t>
            </a:r>
            <a:endParaRPr sz="1754">
              <a:latin typeface="Arial MT"/>
              <a:cs typeface="Arial MT"/>
            </a:endParaRPr>
          </a:p>
          <a:p>
            <a:pPr marL="1476227" lvl="2" indent="-452967">
              <a:spcBef>
                <a:spcPts val="316"/>
              </a:spcBef>
              <a:buAutoNum type="arabicPeriod"/>
              <a:tabLst>
                <a:tab pos="1476227" algn="l"/>
              </a:tabLst>
            </a:pP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fitxers</a:t>
            </a:r>
            <a:endParaRPr sz="1754">
              <a:latin typeface="Arial MT"/>
              <a:cs typeface="Arial MT"/>
            </a:endParaRPr>
          </a:p>
          <a:p>
            <a:pPr marL="1476227" lvl="2" indent="-452967">
              <a:spcBef>
                <a:spcPts val="316"/>
              </a:spcBef>
              <a:buAutoNum type="arabicPeriod"/>
              <a:tabLst>
                <a:tab pos="1476227" algn="l"/>
              </a:tabLst>
            </a:pP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validació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</a:t>
            </a:r>
            <a:endParaRPr sz="1754">
              <a:latin typeface="Arial MT"/>
              <a:cs typeface="Arial MT"/>
            </a:endParaRPr>
          </a:p>
          <a:p>
            <a:pPr marL="1476227" lvl="2" indent="-452967">
              <a:spcBef>
                <a:spcPts val="316"/>
              </a:spcBef>
              <a:buAutoNum type="arabicPeriod"/>
              <a:tabLst>
                <a:tab pos="1476227" algn="l"/>
              </a:tabLst>
            </a:pP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xarxes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1" y="1903927"/>
            <a:ext cx="8741111" cy="468133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Funcions</a:t>
            </a:r>
            <a:r>
              <a:rPr sz="2339" b="1" spc="-8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predefinides: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Cadenes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de</a:t>
            </a:r>
            <a:r>
              <a:rPr sz="2339" b="1" spc="-88" dirty="0">
                <a:latin typeface="Arial"/>
                <a:cs typeface="Arial"/>
              </a:rPr>
              <a:t> </a:t>
            </a:r>
            <a:r>
              <a:rPr sz="2339" b="1" spc="-23" dirty="0">
                <a:latin typeface="Arial"/>
                <a:cs typeface="Arial"/>
              </a:rPr>
              <a:t>text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41577" lvl="1" indent="-401730">
              <a:buChar char="○"/>
              <a:tabLst>
                <a:tab pos="941577" algn="l"/>
              </a:tabLst>
            </a:pP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manipular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processar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text.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Alguns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76227" lvl="2" indent="-489353"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strlen($cadena):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longitud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cadena.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str_replace($cerca,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$substituir,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$cadena):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Substitueix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cadena.</a:t>
            </a:r>
            <a:endParaRPr sz="1754">
              <a:latin typeface="Arial MT"/>
              <a:cs typeface="Arial MT"/>
            </a:endParaRPr>
          </a:p>
          <a:p>
            <a:pPr marL="1476970" marR="5941" lvl="2" indent="-490096">
              <a:lnSpc>
                <a:spcPct val="114999"/>
              </a:lnSpc>
              <a:buFont typeface="MS PGothic"/>
              <a:buChar char="➢"/>
              <a:tabLst>
                <a:tab pos="1476970" algn="l"/>
              </a:tabLst>
            </a:pPr>
            <a:r>
              <a:rPr sz="1754" spc="-12" dirty="0">
                <a:latin typeface="Arial MT"/>
                <a:cs typeface="Arial MT"/>
              </a:rPr>
              <a:t>strpos($cadena,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$buscar):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posició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subcadena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d'una cadena.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trim($cadena):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Elimina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espais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blanc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principi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final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cadena.</a:t>
            </a:r>
            <a:endParaRPr sz="1754">
              <a:latin typeface="Arial MT"/>
              <a:cs typeface="Arial MT"/>
            </a:endParaRPr>
          </a:p>
          <a:p>
            <a:pPr marL="1476970">
              <a:spcBef>
                <a:spcPts val="1737"/>
              </a:spcBef>
              <a:tabLst>
                <a:tab pos="2750476" algn="l"/>
                <a:tab pos="4024724" algn="l"/>
              </a:tabLst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$text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"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	Hola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3" dirty="0">
                <a:solidFill>
                  <a:srgbClr val="188037"/>
                </a:solidFill>
                <a:latin typeface="Courier New"/>
                <a:cs typeface="Courier New"/>
              </a:rPr>
              <a:t>món!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	</a:t>
            </a:r>
            <a:r>
              <a:rPr sz="1286" spc="-29" dirty="0">
                <a:solidFill>
                  <a:srgbClr val="188037"/>
                </a:solidFill>
                <a:latin typeface="Courier New"/>
                <a:cs typeface="Courier New"/>
              </a:rPr>
              <a:t>";</a:t>
            </a:r>
            <a:endParaRPr sz="1286">
              <a:latin typeface="Courier New"/>
              <a:cs typeface="Courier New"/>
            </a:endParaRPr>
          </a:p>
          <a:p>
            <a:pPr marL="1476970">
              <a:spcBef>
                <a:spcPts val="234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$net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trim($text);</a:t>
            </a:r>
            <a:endParaRPr sz="1286">
              <a:latin typeface="Courier New"/>
              <a:cs typeface="Courier New"/>
            </a:endParaRPr>
          </a:p>
          <a:p>
            <a:pPr marL="1476970">
              <a:spcBef>
                <a:spcPts val="228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strlen($net);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9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(sense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els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espais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inicials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i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finals)</a:t>
            </a:r>
            <a:endParaRPr sz="1286">
              <a:latin typeface="Courier New"/>
              <a:cs typeface="Courier New"/>
            </a:endParaRPr>
          </a:p>
          <a:p>
            <a:pPr>
              <a:spcBef>
                <a:spcPts val="550"/>
              </a:spcBef>
            </a:pPr>
            <a:endParaRPr sz="1286">
              <a:latin typeface="Courier New"/>
              <a:cs typeface="Courier New"/>
            </a:endParaRPr>
          </a:p>
          <a:p>
            <a:pPr marL="1476970"/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$original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"PHP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és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fantàstic!";</a:t>
            </a:r>
            <a:endParaRPr sz="1286">
              <a:latin typeface="Courier New"/>
              <a:cs typeface="Courier New"/>
            </a:endParaRPr>
          </a:p>
          <a:p>
            <a:pPr marL="1476970" marR="98762">
              <a:lnSpc>
                <a:spcPct val="114999"/>
              </a:lnSpc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str_replace("fantàstic",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"increïble",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$original);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PHP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9" dirty="0">
                <a:solidFill>
                  <a:srgbClr val="188037"/>
                </a:solidFill>
                <a:latin typeface="Courier New"/>
                <a:cs typeface="Courier New"/>
              </a:rPr>
              <a:t>és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increïble!</a:t>
            </a:r>
            <a:endParaRPr sz="128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1" y="1903928"/>
            <a:ext cx="8942356" cy="483189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Funcions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predefinides: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Gestió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d’arrays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41577" lvl="1" indent="-401730">
              <a:buChar char="○"/>
              <a:tabLst>
                <a:tab pos="941577" algn="l"/>
              </a:tabLst>
            </a:pP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treballar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llistes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dades.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Alguns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76227" lvl="2" indent="-489353"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count($array):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nombre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d’elements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array.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array_push($array,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$valor):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Afegeix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element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final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l'array.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array_pop($array):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Elimina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l’últim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element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l’array.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sort($array):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Ordena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ordre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ascendent.</a:t>
            </a:r>
            <a:endParaRPr sz="1754">
              <a:latin typeface="Arial MT"/>
              <a:cs typeface="Arial MT"/>
            </a:endParaRPr>
          </a:p>
          <a:p>
            <a:pPr lvl="2">
              <a:spcBef>
                <a:spcPts val="737"/>
              </a:spcBef>
              <a:buFont typeface="MS PGothic"/>
              <a:buChar char="➢"/>
            </a:pPr>
            <a:endParaRPr sz="1754">
              <a:latin typeface="Arial MT"/>
              <a:cs typeface="Arial MT"/>
            </a:endParaRPr>
          </a:p>
          <a:p>
            <a:pPr marL="1476970"/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$fruites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["Poma",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"Plàtan",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"Raïm"];</a:t>
            </a:r>
            <a:endParaRPr sz="1286">
              <a:latin typeface="Courier New"/>
              <a:cs typeface="Courier New"/>
            </a:endParaRPr>
          </a:p>
          <a:p>
            <a:pPr>
              <a:spcBef>
                <a:spcPts val="316"/>
              </a:spcBef>
            </a:pPr>
            <a:endParaRPr sz="1286">
              <a:latin typeface="Courier New"/>
              <a:cs typeface="Courier New"/>
            </a:endParaRPr>
          </a:p>
          <a:p>
            <a:pPr marL="1476970" marR="4318781">
              <a:lnSpc>
                <a:spcPct val="114999"/>
              </a:lnSpc>
            </a:pP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array_push($fruites,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"Maduixa"); print_r($fruites);</a:t>
            </a:r>
            <a:endParaRPr sz="1286">
              <a:latin typeface="Courier New"/>
              <a:cs typeface="Courier New"/>
            </a:endParaRPr>
          </a:p>
          <a:p>
            <a:pPr>
              <a:spcBef>
                <a:spcPts val="1000"/>
              </a:spcBef>
            </a:pPr>
            <a:endParaRPr sz="1286">
              <a:latin typeface="Courier New"/>
              <a:cs typeface="Courier New"/>
            </a:endParaRPr>
          </a:p>
          <a:p>
            <a:pPr marL="1476227" lvl="2" indent="-489353">
              <a:buClr>
                <a:srgbClr val="000000"/>
              </a:buClr>
              <a:buSzPct val="136363"/>
              <a:buFont typeface="MS PGothic"/>
              <a:buChar char="➢"/>
              <a:tabLst>
                <a:tab pos="1476227" algn="l"/>
              </a:tabLst>
            </a:pP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sort($fruites);</a:t>
            </a:r>
            <a:endParaRPr sz="1286">
              <a:latin typeface="Courier New"/>
              <a:cs typeface="Courier New"/>
            </a:endParaRPr>
          </a:p>
          <a:p>
            <a:pPr marL="1476970" marR="5941">
              <a:lnSpc>
                <a:spcPct val="114999"/>
              </a:lnSpc>
              <a:spcBef>
                <a:spcPts val="199"/>
              </a:spcBef>
            </a:pP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print_r($fruites);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Array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(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[0]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=&gt;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Maduixa,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[1]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=&gt;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Plàtan,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[2]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9" dirty="0">
                <a:solidFill>
                  <a:srgbClr val="188037"/>
                </a:solidFill>
                <a:latin typeface="Courier New"/>
                <a:cs typeface="Courier New"/>
              </a:rPr>
              <a:t>=&gt;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Poma,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[3]</a:t>
            </a:r>
            <a:r>
              <a:rPr sz="1286" spc="-47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=&gt;</a:t>
            </a:r>
            <a:r>
              <a:rPr sz="1286" spc="-47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Raïm</a:t>
            </a:r>
            <a:r>
              <a:rPr sz="1286" spc="-47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)</a:t>
            </a:r>
            <a:endParaRPr sz="128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2" y="1903928"/>
            <a:ext cx="9179243" cy="409399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Funcions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predefinides:</a:t>
            </a:r>
            <a:r>
              <a:rPr sz="2339" b="1" spc="-76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Matemàtiques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41577" lvl="1" indent="-401730">
              <a:buChar char="○"/>
              <a:tabLst>
                <a:tab pos="941577" algn="l"/>
              </a:tabLst>
            </a:pP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resolució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càlculs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operacions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matemàtiques.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Alguns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12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76227" lvl="2" indent="-489353"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abs($valor):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absolut.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round($valor,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$precisio):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Arrodoneix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nombre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precisió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indicada.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rand($min,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$max):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Genera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nombre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aleatori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mínim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màxim.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sqrt($valor):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l’arrel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quadrada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nombre.</a:t>
            </a:r>
            <a:endParaRPr sz="1754">
              <a:latin typeface="Arial MT"/>
              <a:cs typeface="Arial MT"/>
            </a:endParaRPr>
          </a:p>
          <a:p>
            <a:pPr marL="1476970">
              <a:spcBef>
                <a:spcPts val="1737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$nombre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47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3" dirty="0">
                <a:solidFill>
                  <a:srgbClr val="188037"/>
                </a:solidFill>
                <a:latin typeface="Courier New"/>
                <a:cs typeface="Courier New"/>
              </a:rPr>
              <a:t>-</a:t>
            </a:r>
            <a:r>
              <a:rPr sz="1286" spc="-29" dirty="0">
                <a:solidFill>
                  <a:srgbClr val="188037"/>
                </a:solidFill>
                <a:latin typeface="Courier New"/>
                <a:cs typeface="Courier New"/>
              </a:rPr>
              <a:t>15;</a:t>
            </a:r>
            <a:endParaRPr sz="1286">
              <a:latin typeface="Courier New"/>
              <a:cs typeface="Courier New"/>
            </a:endParaRPr>
          </a:p>
          <a:p>
            <a:pPr marL="1476970">
              <a:spcBef>
                <a:spcPts val="234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abs($nombre);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9" dirty="0">
                <a:solidFill>
                  <a:srgbClr val="188037"/>
                </a:solidFill>
                <a:latin typeface="Courier New"/>
                <a:cs typeface="Courier New"/>
              </a:rPr>
              <a:t>15</a:t>
            </a:r>
            <a:endParaRPr sz="1286">
              <a:latin typeface="Courier New"/>
              <a:cs typeface="Courier New"/>
            </a:endParaRPr>
          </a:p>
          <a:p>
            <a:pPr>
              <a:spcBef>
                <a:spcPts val="175"/>
              </a:spcBef>
            </a:pPr>
            <a:endParaRPr sz="1286">
              <a:latin typeface="Courier New"/>
              <a:cs typeface="Courier New"/>
            </a:endParaRPr>
          </a:p>
          <a:p>
            <a:pPr marL="1476970"/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$aleatori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rand(1,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100);</a:t>
            </a:r>
            <a:endParaRPr sz="1286">
              <a:latin typeface="Courier New"/>
              <a:cs typeface="Courier New"/>
            </a:endParaRPr>
          </a:p>
          <a:p>
            <a:pPr marL="1476970" marR="438858">
              <a:lnSpc>
                <a:spcPct val="114999"/>
              </a:lnSpc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"Nombre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aleatori: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$aleatori";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Nombre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aleatori: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(un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nombre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entre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1</a:t>
            </a:r>
            <a:r>
              <a:rPr sz="1286" spc="-29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i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3" dirty="0">
                <a:solidFill>
                  <a:srgbClr val="188037"/>
                </a:solidFill>
                <a:latin typeface="Courier New"/>
                <a:cs typeface="Courier New"/>
              </a:rPr>
              <a:t>100)</a:t>
            </a:r>
            <a:endParaRPr sz="128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60650">
              <a:lnSpc>
                <a:spcPct val="100000"/>
              </a:lnSpc>
              <a:spcBef>
                <a:spcPts val="114"/>
              </a:spcBef>
            </a:pPr>
            <a:r>
              <a:rPr sz="4400" spc="85" dirty="0"/>
              <a:t>Variables</a:t>
            </a:r>
            <a:r>
              <a:rPr sz="4400" spc="-130" dirty="0"/>
              <a:t> </a:t>
            </a:r>
            <a:r>
              <a:rPr sz="4400" spc="75" dirty="0"/>
              <a:t>en</a:t>
            </a:r>
            <a:r>
              <a:rPr sz="4400" spc="-16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3709" y="1916651"/>
            <a:ext cx="6371590" cy="1766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Conversió</a:t>
            </a:r>
            <a:r>
              <a:rPr sz="2350" b="1" spc="-5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de</a:t>
            </a:r>
            <a:r>
              <a:rPr sz="2350" b="1" spc="-8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Tipus</a:t>
            </a:r>
            <a:r>
              <a:rPr sz="2350" b="1" spc="-85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de</a:t>
            </a:r>
            <a:r>
              <a:rPr sz="2350" b="1" spc="-6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Dades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sz="1750" spc="-65" dirty="0">
                <a:latin typeface="Tahoma"/>
                <a:cs typeface="Tahoma"/>
              </a:rPr>
              <a:t>(int),</a:t>
            </a:r>
            <a:r>
              <a:rPr sz="1750" spc="-75" dirty="0">
                <a:latin typeface="Tahoma"/>
                <a:cs typeface="Tahoma"/>
              </a:rPr>
              <a:t> </a:t>
            </a:r>
            <a:r>
              <a:rPr sz="1750" spc="-30" dirty="0">
                <a:latin typeface="Tahoma"/>
                <a:cs typeface="Tahoma"/>
              </a:rPr>
              <a:t>(integer)</a:t>
            </a:r>
            <a:r>
              <a:rPr sz="1750" spc="-6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-</a:t>
            </a:r>
            <a:r>
              <a:rPr sz="1750" spc="-8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converteix</a:t>
            </a:r>
            <a:r>
              <a:rPr sz="1750" spc="-45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a</a:t>
            </a:r>
            <a:r>
              <a:rPr sz="1750" spc="-8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enter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0"/>
              </a:spcBef>
              <a:buChar char="●"/>
              <a:tabLst>
                <a:tab pos="548005" algn="l"/>
              </a:tabLst>
            </a:pPr>
            <a:r>
              <a:rPr sz="1750" spc="-25" dirty="0">
                <a:latin typeface="Tahoma"/>
                <a:cs typeface="Tahoma"/>
              </a:rPr>
              <a:t>(real),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(double),</a:t>
            </a:r>
            <a:r>
              <a:rPr sz="1750" spc="-45" dirty="0">
                <a:latin typeface="Tahoma"/>
                <a:cs typeface="Tahoma"/>
              </a:rPr>
              <a:t> </a:t>
            </a:r>
            <a:r>
              <a:rPr sz="1750" spc="-50" dirty="0">
                <a:latin typeface="Tahoma"/>
                <a:cs typeface="Tahoma"/>
              </a:rPr>
              <a:t>(float)</a:t>
            </a:r>
            <a:r>
              <a:rPr sz="1750" spc="-7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-</a:t>
            </a:r>
            <a:r>
              <a:rPr sz="1750" spc="-7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converteix</a:t>
            </a:r>
            <a:r>
              <a:rPr sz="1750" spc="-35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a</a:t>
            </a:r>
            <a:r>
              <a:rPr sz="1750" spc="-8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nombre</a:t>
            </a:r>
            <a:r>
              <a:rPr sz="1750" spc="-4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amb</a:t>
            </a:r>
            <a:r>
              <a:rPr sz="1750" spc="-80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decimals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sz="1750" spc="-30" dirty="0">
                <a:latin typeface="Tahoma"/>
                <a:cs typeface="Tahoma"/>
              </a:rPr>
              <a:t>(string)</a:t>
            </a:r>
            <a:r>
              <a:rPr sz="1750" spc="-9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-</a:t>
            </a:r>
            <a:r>
              <a:rPr sz="1750" spc="-8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converteix</a:t>
            </a:r>
            <a:r>
              <a:rPr sz="1750" spc="-60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a</a:t>
            </a:r>
            <a:r>
              <a:rPr sz="1750" spc="-7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cadena</a:t>
            </a:r>
            <a:endParaRPr sz="1750">
              <a:latin typeface="Tahoma"/>
              <a:cs typeface="Tahoma"/>
            </a:endParaRPr>
          </a:p>
          <a:p>
            <a:pPr marL="548005" indent="-380365">
              <a:lnSpc>
                <a:spcPct val="100000"/>
              </a:lnSpc>
              <a:spcBef>
                <a:spcPts val="325"/>
              </a:spcBef>
              <a:buChar char="●"/>
              <a:tabLst>
                <a:tab pos="548005" algn="l"/>
              </a:tabLst>
            </a:pPr>
            <a:r>
              <a:rPr sz="1750" spc="-20" dirty="0">
                <a:latin typeface="Tahoma"/>
                <a:cs typeface="Tahoma"/>
              </a:rPr>
              <a:t>(array)</a:t>
            </a:r>
            <a:r>
              <a:rPr sz="1750" spc="-7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-</a:t>
            </a:r>
            <a:r>
              <a:rPr sz="1750" spc="-10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converteix</a:t>
            </a:r>
            <a:r>
              <a:rPr sz="1750" spc="-65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a</a:t>
            </a:r>
            <a:r>
              <a:rPr sz="1750" spc="-105" dirty="0">
                <a:latin typeface="Tahoma"/>
                <a:cs typeface="Tahoma"/>
              </a:rPr>
              <a:t> </a:t>
            </a:r>
            <a:r>
              <a:rPr sz="1750" spc="-20" dirty="0">
                <a:latin typeface="Tahoma"/>
                <a:cs typeface="Tahoma"/>
              </a:rPr>
              <a:t>array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39" y="3986784"/>
            <a:ext cx="9899903" cy="265480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1" y="1903927"/>
            <a:ext cx="8995823" cy="447544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Funcions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predefinides: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Data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i</a:t>
            </a:r>
            <a:r>
              <a:rPr sz="2339" b="1" spc="-58" dirty="0">
                <a:latin typeface="Arial"/>
                <a:cs typeface="Arial"/>
              </a:rPr>
              <a:t> </a:t>
            </a:r>
            <a:r>
              <a:rPr sz="2339" b="1" spc="-23" dirty="0">
                <a:latin typeface="Arial"/>
                <a:cs typeface="Arial"/>
              </a:rPr>
              <a:t>hora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41577" lvl="1" indent="-401730">
              <a:buChar char="○"/>
              <a:tabLst>
                <a:tab pos="941577" algn="l"/>
              </a:tabLst>
            </a:pP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gestió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dates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hores.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Alguns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76970" marR="801975" lvl="2" indent="-490096">
              <a:lnSpc>
                <a:spcPct val="114999"/>
              </a:lnSpc>
              <a:buFont typeface="MS PGothic"/>
              <a:buChar char="➢"/>
              <a:tabLst>
                <a:tab pos="1476970" algn="l"/>
              </a:tabLst>
            </a:pPr>
            <a:r>
              <a:rPr sz="1754" spc="-23" dirty="0">
                <a:latin typeface="Arial MT"/>
                <a:cs typeface="Arial MT"/>
              </a:rPr>
              <a:t>date($format):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Aquesta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representa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la </a:t>
            </a:r>
            <a:r>
              <a:rPr sz="1754" spc="-12" dirty="0">
                <a:latin typeface="Arial MT"/>
                <a:cs typeface="Arial MT"/>
              </a:rPr>
              <a:t>data/hora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actual,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formatada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format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especificat.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dirty="0">
                <a:latin typeface="Arial MT"/>
                <a:cs typeface="Arial MT"/>
              </a:rPr>
              <a:t>time():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temps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actual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gener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1970.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strtotime($string):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Converteix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timestamp.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170"/>
              </a:spcBef>
            </a:pPr>
            <a:endParaRPr sz="1754">
              <a:latin typeface="Arial MT"/>
              <a:cs typeface="Arial MT"/>
            </a:endParaRPr>
          </a:p>
          <a:p>
            <a:pPr marL="942320"/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3" dirty="0">
                <a:solidFill>
                  <a:srgbClr val="188037"/>
                </a:solidFill>
                <a:latin typeface="Courier New"/>
                <a:cs typeface="Courier New"/>
              </a:rPr>
              <a:t>date("Y-m-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d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H:i:s");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Data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i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hora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actual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(ex: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3" dirty="0">
                <a:solidFill>
                  <a:srgbClr val="188037"/>
                </a:solidFill>
                <a:latin typeface="Courier New"/>
                <a:cs typeface="Courier New"/>
              </a:rPr>
              <a:t>2024-11-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12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14:30:45)</a:t>
            </a:r>
            <a:endParaRPr sz="1286">
              <a:latin typeface="Courier New"/>
              <a:cs typeface="Courier New"/>
            </a:endParaRPr>
          </a:p>
          <a:p>
            <a:pPr>
              <a:spcBef>
                <a:spcPts val="819"/>
              </a:spcBef>
            </a:pPr>
            <a:endParaRPr sz="1286">
              <a:latin typeface="Courier New"/>
              <a:cs typeface="Courier New"/>
            </a:endParaRPr>
          </a:p>
          <a:p>
            <a:pPr marL="942320">
              <a:spcBef>
                <a:spcPts val="6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$actual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time();</a:t>
            </a:r>
            <a:endParaRPr sz="1286">
              <a:latin typeface="Courier New"/>
              <a:cs typeface="Courier New"/>
            </a:endParaRPr>
          </a:p>
          <a:p>
            <a:pPr marL="942320">
              <a:spcBef>
                <a:spcPts val="427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"Timestamp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actual: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$actual";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1732030446</a:t>
            </a:r>
            <a:r>
              <a:rPr sz="1286" spc="-8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(pot</a:t>
            </a:r>
            <a:r>
              <a:rPr sz="1286" spc="-9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variar)</a:t>
            </a:r>
            <a:endParaRPr sz="1286">
              <a:latin typeface="Courier New"/>
              <a:cs typeface="Courier New"/>
            </a:endParaRPr>
          </a:p>
          <a:p>
            <a:pPr>
              <a:spcBef>
                <a:spcPts val="175"/>
              </a:spcBef>
            </a:pPr>
            <a:endParaRPr sz="1286">
              <a:latin typeface="Courier New"/>
              <a:cs typeface="Courier New"/>
            </a:endParaRPr>
          </a:p>
          <a:p>
            <a:pPr marL="942320"/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$timestamp</a:t>
            </a:r>
            <a:r>
              <a:rPr sz="1286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strtotime("next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Monday");</a:t>
            </a:r>
            <a:endParaRPr sz="1286">
              <a:latin typeface="Courier New"/>
              <a:cs typeface="Courier New"/>
            </a:endParaRPr>
          </a:p>
          <a:p>
            <a:pPr marL="942320">
              <a:spcBef>
                <a:spcPts val="234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3" dirty="0">
                <a:solidFill>
                  <a:srgbClr val="188037"/>
                </a:solidFill>
                <a:latin typeface="Courier New"/>
                <a:cs typeface="Courier New"/>
              </a:rPr>
              <a:t>date("Y-m-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d",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$timestamp);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Data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del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proper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dilluns</a:t>
            </a:r>
            <a:endParaRPr sz="128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2" y="1903928"/>
            <a:ext cx="8842105" cy="4006924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06928" indent="-392076">
              <a:spcBef>
                <a:spcPts val="11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Funcions</a:t>
            </a:r>
            <a:r>
              <a:rPr sz="2339" b="1" spc="-82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predefinides:</a:t>
            </a:r>
            <a:r>
              <a:rPr sz="2339" b="1" spc="-76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Fitxers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41577" lvl="1" indent="-401730">
              <a:buChar char="○"/>
              <a:tabLst>
                <a:tab pos="941577" algn="l"/>
              </a:tabLst>
            </a:pP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gestió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fitxers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directoris.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Alguns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76227" lvl="2" indent="-489353"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file_get_contents($nomFitxer):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Llegeix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contingut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fitxer.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file_put_contents($nomFitxer,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$contingut):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Escriu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contingut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fitxer.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unlink($nomFitxer):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Esborra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fitxer.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fopen($nomFitxer,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$mode):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fitxer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específic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(r,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etc.).</a:t>
            </a:r>
            <a:endParaRPr sz="1754">
              <a:latin typeface="Arial MT"/>
              <a:cs typeface="Arial MT"/>
            </a:endParaRPr>
          </a:p>
          <a:p>
            <a:pPr marL="942320" marR="3674974">
              <a:lnSpc>
                <a:spcPct val="127699"/>
              </a:lnSpc>
              <a:spcBef>
                <a:spcPts val="1760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$fitxer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"exemple.txt"; file_put_contents($fitxer,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"Hola,</a:t>
            </a:r>
            <a:r>
              <a:rPr sz="1286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món!\n");</a:t>
            </a:r>
            <a:endParaRPr sz="1286">
              <a:latin typeface="Courier New"/>
              <a:cs typeface="Courier New"/>
            </a:endParaRPr>
          </a:p>
          <a:p>
            <a:pPr>
              <a:spcBef>
                <a:spcPts val="316"/>
              </a:spcBef>
            </a:pPr>
            <a:endParaRPr sz="1286">
              <a:latin typeface="Courier New"/>
              <a:cs typeface="Courier New"/>
            </a:endParaRPr>
          </a:p>
          <a:p>
            <a:pPr marL="942320" marR="3969031">
              <a:lnSpc>
                <a:spcPct val="114999"/>
              </a:lnSpc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$contingut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76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file_get_contents($fitxer);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$contingut;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Sortida: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Hola,</a:t>
            </a:r>
            <a:r>
              <a:rPr sz="1286" spc="-82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23" dirty="0">
                <a:solidFill>
                  <a:srgbClr val="188037"/>
                </a:solidFill>
                <a:latin typeface="Courier New"/>
                <a:cs typeface="Courier New"/>
              </a:rPr>
              <a:t>món!</a:t>
            </a:r>
            <a:endParaRPr sz="128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72" y="1828677"/>
            <a:ext cx="9148055" cy="4805997"/>
          </a:xfrm>
          <a:prstGeom prst="rect">
            <a:avLst/>
          </a:prstGeom>
        </p:spPr>
        <p:txBody>
          <a:bodyPr vert="horz" wrap="square" lIns="0" tIns="89854" rIns="0" bIns="0" rtlCol="0">
            <a:spAutoFit/>
          </a:bodyPr>
          <a:lstStyle/>
          <a:p>
            <a:pPr marL="406928" indent="-392076">
              <a:spcBef>
                <a:spcPts val="70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sz="2339" b="1" dirty="0">
                <a:latin typeface="Arial"/>
                <a:cs typeface="Arial"/>
              </a:rPr>
              <a:t>Funcions</a:t>
            </a:r>
            <a:r>
              <a:rPr sz="2339" b="1" spc="-70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predefinides: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Validació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i</a:t>
            </a:r>
            <a:r>
              <a:rPr sz="2339" b="1" spc="-64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Seguretat</a:t>
            </a:r>
            <a:endParaRPr sz="2339">
              <a:latin typeface="Arial"/>
              <a:cs typeface="Arial"/>
            </a:endParaRPr>
          </a:p>
          <a:p>
            <a:pPr marL="941577" lvl="1" indent="-401730">
              <a:spcBef>
                <a:spcPts val="444"/>
              </a:spcBef>
              <a:buChar char="○"/>
              <a:tabLst>
                <a:tab pos="941577" algn="l"/>
              </a:tabLst>
            </a:pPr>
            <a:r>
              <a:rPr sz="1754" dirty="0">
                <a:latin typeface="Arial MT"/>
                <a:cs typeface="Arial MT"/>
              </a:rPr>
              <a:t>Ajuden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validar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assegurar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segures.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Alguns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76970" marR="454452" lvl="2" indent="-490096">
              <a:lnSpc>
                <a:spcPct val="114999"/>
              </a:lnSpc>
              <a:buFont typeface="MS PGothic"/>
              <a:buChar char="➢"/>
              <a:tabLst>
                <a:tab pos="1476970" algn="l"/>
              </a:tabLst>
            </a:pPr>
            <a:r>
              <a:rPr sz="1754" spc="-12" dirty="0">
                <a:latin typeface="Arial MT"/>
                <a:cs typeface="Arial MT"/>
              </a:rPr>
              <a:t>filter_var($valor,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$filtre):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Valida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filtre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especificat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(correus, </a:t>
            </a:r>
            <a:r>
              <a:rPr sz="1754" dirty="0">
                <a:latin typeface="Arial MT"/>
                <a:cs typeface="Arial MT"/>
              </a:rPr>
              <a:t>URLs,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etc.).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htmlspecialchars($cadena):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Escapa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especials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prevenir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XSS.</a:t>
            </a:r>
            <a:endParaRPr sz="1754">
              <a:latin typeface="Arial MT"/>
              <a:cs typeface="Arial MT"/>
            </a:endParaRPr>
          </a:p>
          <a:p>
            <a:pPr marL="1476970" marR="26732" lvl="2" indent="-490096">
              <a:lnSpc>
                <a:spcPct val="114999"/>
              </a:lnSpc>
              <a:buFont typeface="MS PGothic"/>
              <a:buChar char="➢"/>
              <a:tabLst>
                <a:tab pos="1476970" algn="l"/>
              </a:tabLst>
            </a:pPr>
            <a:r>
              <a:rPr sz="1754" spc="-12" dirty="0">
                <a:latin typeface="Arial MT"/>
                <a:cs typeface="Arial MT"/>
              </a:rPr>
              <a:t>password_hash($contrasenya,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35" dirty="0">
                <a:latin typeface="Arial MT"/>
                <a:cs typeface="Arial MT"/>
              </a:rPr>
              <a:t>PASSWORD_DEFAULT):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hash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contrasenya.</a:t>
            </a:r>
            <a:endParaRPr sz="1754">
              <a:latin typeface="Arial MT"/>
              <a:cs typeface="Arial MT"/>
            </a:endParaRPr>
          </a:p>
          <a:p>
            <a:pPr marL="1476970" marR="5941" lvl="2" indent="-490096">
              <a:lnSpc>
                <a:spcPct val="114999"/>
              </a:lnSpc>
              <a:buFont typeface="MS PGothic"/>
              <a:buChar char="➢"/>
              <a:tabLst>
                <a:tab pos="1476970" algn="l"/>
              </a:tabLst>
            </a:pPr>
            <a:r>
              <a:rPr sz="1754" spc="-12" dirty="0">
                <a:latin typeface="Arial MT"/>
                <a:cs typeface="Arial MT"/>
              </a:rPr>
              <a:t>password_verify($contrasenya,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$hash):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Verifica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hash </a:t>
            </a:r>
            <a:r>
              <a:rPr sz="1754" spc="-12" dirty="0">
                <a:latin typeface="Arial MT"/>
                <a:cs typeface="Arial MT"/>
              </a:rPr>
              <a:t>generat.</a:t>
            </a:r>
            <a:endParaRPr sz="1754">
              <a:latin typeface="Arial MT"/>
              <a:cs typeface="Arial MT"/>
            </a:endParaRPr>
          </a:p>
          <a:p>
            <a:pPr marL="1476970">
              <a:spcBef>
                <a:spcPts val="1737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$email</a:t>
            </a:r>
            <a:r>
              <a:rPr sz="1286" spc="-53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spc="-47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"</a:t>
            </a:r>
            <a:r>
              <a:rPr sz="1286" u="sng" spc="-12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ourier New"/>
                <a:cs typeface="Courier New"/>
                <a:hlinkClick r:id="rId2"/>
              </a:rPr>
              <a:t>exemple@correu.com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";</a:t>
            </a:r>
            <a:endParaRPr sz="1286">
              <a:latin typeface="Courier New"/>
              <a:cs typeface="Courier New"/>
            </a:endParaRPr>
          </a:p>
          <a:p>
            <a:pPr marL="1869046" marR="2956167" indent="-392076">
              <a:lnSpc>
                <a:spcPct val="114999"/>
              </a:lnSpc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if</a:t>
            </a:r>
            <a:r>
              <a:rPr sz="1286" spc="-41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(filter_var($email,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FILTER_VALIDATE_EMAIL))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{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"El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correu</a:t>
            </a:r>
            <a:r>
              <a:rPr sz="1286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electrònic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és</a:t>
            </a:r>
            <a:r>
              <a:rPr sz="1286" spc="-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vàlid.";</a:t>
            </a:r>
            <a:endParaRPr sz="1286">
              <a:latin typeface="Courier New"/>
              <a:cs typeface="Courier New"/>
            </a:endParaRPr>
          </a:p>
          <a:p>
            <a:pPr marL="1476970">
              <a:spcBef>
                <a:spcPts val="234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}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else</a:t>
            </a:r>
            <a:r>
              <a:rPr sz="1286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{</a:t>
            </a:r>
            <a:endParaRPr sz="1286">
              <a:latin typeface="Courier New"/>
              <a:cs typeface="Courier New"/>
            </a:endParaRPr>
          </a:p>
          <a:p>
            <a:pPr marL="1869046">
              <a:spcBef>
                <a:spcPts val="228"/>
              </a:spcBef>
            </a:pP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echo</a:t>
            </a:r>
            <a:r>
              <a:rPr sz="1286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"El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correu</a:t>
            </a:r>
            <a:r>
              <a:rPr sz="1286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electrònic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no</a:t>
            </a:r>
            <a:r>
              <a:rPr sz="1286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dirty="0">
                <a:solidFill>
                  <a:srgbClr val="188037"/>
                </a:solidFill>
                <a:latin typeface="Courier New"/>
                <a:cs typeface="Courier New"/>
              </a:rPr>
              <a:t>és</a:t>
            </a: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spc="-12" dirty="0">
                <a:solidFill>
                  <a:srgbClr val="188037"/>
                </a:solidFill>
                <a:latin typeface="Courier New"/>
                <a:cs typeface="Courier New"/>
              </a:rPr>
              <a:t>vàlid.";</a:t>
            </a:r>
            <a:endParaRPr sz="1286">
              <a:latin typeface="Courier New"/>
              <a:cs typeface="Courier New"/>
            </a:endParaRPr>
          </a:p>
          <a:p>
            <a:pPr marL="1476970">
              <a:spcBef>
                <a:spcPts val="234"/>
              </a:spcBef>
            </a:pPr>
            <a:r>
              <a:rPr sz="1286" spc="-58" dirty="0">
                <a:solidFill>
                  <a:srgbClr val="188037"/>
                </a:solidFill>
                <a:latin typeface="Courier New"/>
                <a:cs typeface="Courier New"/>
              </a:rPr>
              <a:t>}</a:t>
            </a:r>
            <a:endParaRPr sz="128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6" dirty="0"/>
              <a:t> </a:t>
            </a:r>
            <a:r>
              <a:rPr spc="-29" dirty="0"/>
              <a:t>PHP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6"/>
            <a:ext cx="10720134" cy="2522808"/>
          </a:xfrm>
          <a:prstGeom prst="rect">
            <a:avLst/>
          </a:prstGeom>
        </p:spPr>
        <p:txBody>
          <a:bodyPr vert="horz" wrap="square" lIns="0" tIns="89854" rIns="0" bIns="0" rtlCol="0">
            <a:spAutoFit/>
          </a:bodyPr>
          <a:lstStyle/>
          <a:p>
            <a:pPr marL="406928" indent="-392076">
              <a:spcBef>
                <a:spcPts val="707"/>
              </a:spcBef>
              <a:buSzPct val="70000"/>
              <a:buFont typeface="Arial MT"/>
              <a:buChar char="●"/>
              <a:tabLst>
                <a:tab pos="406928" algn="l"/>
              </a:tabLst>
            </a:pPr>
            <a:r>
              <a:rPr dirty="0"/>
              <a:t>Funcions</a:t>
            </a:r>
            <a:r>
              <a:rPr spc="-82" dirty="0"/>
              <a:t> </a:t>
            </a:r>
            <a:r>
              <a:rPr dirty="0"/>
              <a:t>predefinides:</a:t>
            </a:r>
            <a:r>
              <a:rPr spc="-76" dirty="0"/>
              <a:t> </a:t>
            </a:r>
            <a:r>
              <a:rPr spc="-12" dirty="0"/>
              <a:t>Xarxes</a:t>
            </a:r>
          </a:p>
          <a:p>
            <a:pPr marL="942320" marR="5941" lvl="1" indent="-402472">
              <a:lnSpc>
                <a:spcPct val="114999"/>
              </a:lnSpc>
              <a:spcBef>
                <a:spcPts val="129"/>
              </a:spcBef>
              <a:buChar char="○"/>
              <a:tabLst>
                <a:tab pos="942320" algn="l"/>
              </a:tabLst>
            </a:pPr>
            <a:r>
              <a:rPr sz="1754" spc="-47" dirty="0">
                <a:latin typeface="Arial MT"/>
                <a:cs typeface="Arial MT"/>
              </a:rPr>
              <a:t>Tenen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relació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connexions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xarxa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recuperació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dades.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Alguns </a:t>
            </a:r>
            <a:r>
              <a:rPr sz="1754" dirty="0">
                <a:latin typeface="Arial MT"/>
                <a:cs typeface="Arial MT"/>
              </a:rPr>
              <a:t>exemples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76227" lvl="2" indent="-489353"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get_headers($url):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Retorna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encapçalaments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URL.</a:t>
            </a:r>
            <a:endParaRPr sz="1754">
              <a:latin typeface="Arial MT"/>
              <a:cs typeface="Arial MT"/>
            </a:endParaRPr>
          </a:p>
          <a:p>
            <a:pPr marL="1476227" lvl="2" indent="-489353">
              <a:spcBef>
                <a:spcPts val="316"/>
              </a:spcBef>
              <a:buFont typeface="MS PGothic"/>
              <a:buChar char="➢"/>
              <a:tabLst>
                <a:tab pos="1476227" algn="l"/>
              </a:tabLst>
            </a:pPr>
            <a:r>
              <a:rPr sz="1754" spc="-12" dirty="0">
                <a:latin typeface="Arial MT"/>
                <a:cs typeface="Arial MT"/>
              </a:rPr>
              <a:t>fsockopen($host,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$port):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Obre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connexió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xarxa.</a:t>
            </a:r>
            <a:endParaRPr sz="1754">
              <a:latin typeface="Arial MT"/>
              <a:cs typeface="Arial MT"/>
            </a:endParaRPr>
          </a:p>
          <a:p>
            <a:pPr marL="1476970">
              <a:spcBef>
                <a:spcPts val="1737"/>
              </a:spcBef>
            </a:pP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$url</a:t>
            </a:r>
            <a:r>
              <a:rPr sz="1286" b="0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b="0" spc="-35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spc="-12" dirty="0">
                <a:solidFill>
                  <a:srgbClr val="188037"/>
                </a:solidFill>
                <a:latin typeface="Courier New"/>
                <a:cs typeface="Courier New"/>
              </a:rPr>
              <a:t>"</a:t>
            </a:r>
            <a:r>
              <a:rPr sz="1286" b="0" u="sng" spc="-12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Courier New"/>
                <a:cs typeface="Courier New"/>
                <a:hlinkClick r:id="rId2"/>
              </a:rPr>
              <a:t>https://www.google.com</a:t>
            </a:r>
            <a:r>
              <a:rPr sz="1286" b="0" spc="-12" dirty="0">
                <a:solidFill>
                  <a:srgbClr val="188037"/>
                </a:solidFill>
                <a:latin typeface="Courier New"/>
                <a:cs typeface="Courier New"/>
              </a:rPr>
              <a:t>";</a:t>
            </a:r>
            <a:endParaRPr sz="1286">
              <a:latin typeface="Courier New"/>
              <a:cs typeface="Courier New"/>
            </a:endParaRPr>
          </a:p>
          <a:p>
            <a:pPr marL="1476970">
              <a:spcBef>
                <a:spcPts val="234"/>
              </a:spcBef>
            </a:pP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$headers</a:t>
            </a:r>
            <a:r>
              <a:rPr sz="1286" b="0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=</a:t>
            </a:r>
            <a:r>
              <a:rPr sz="1286" b="0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spc="-12" dirty="0">
                <a:solidFill>
                  <a:srgbClr val="188037"/>
                </a:solidFill>
                <a:latin typeface="Courier New"/>
                <a:cs typeface="Courier New"/>
              </a:rPr>
              <a:t>get_headers($url);</a:t>
            </a:r>
            <a:endParaRPr sz="1286">
              <a:latin typeface="Courier New"/>
              <a:cs typeface="Courier New"/>
            </a:endParaRPr>
          </a:p>
          <a:p>
            <a:pPr marL="1476970">
              <a:spcBef>
                <a:spcPts val="228"/>
              </a:spcBef>
            </a:pPr>
            <a:r>
              <a:rPr sz="1286" b="0" spc="-12" dirty="0">
                <a:solidFill>
                  <a:srgbClr val="188037"/>
                </a:solidFill>
                <a:latin typeface="Courier New"/>
                <a:cs typeface="Courier New"/>
              </a:rPr>
              <a:t>print_r($headers);</a:t>
            </a:r>
            <a:r>
              <a:rPr sz="1286" b="0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//</a:t>
            </a:r>
            <a:r>
              <a:rPr sz="1286" b="0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Mostra</a:t>
            </a:r>
            <a:r>
              <a:rPr sz="1286" b="0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els</a:t>
            </a:r>
            <a:r>
              <a:rPr sz="1286" b="0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encapçalaments</a:t>
            </a:r>
            <a:r>
              <a:rPr sz="1286" b="0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HTTP</a:t>
            </a:r>
            <a:r>
              <a:rPr sz="1286" b="0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de</a:t>
            </a:r>
            <a:r>
              <a:rPr sz="1286" b="0" spc="-64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dirty="0">
                <a:solidFill>
                  <a:srgbClr val="188037"/>
                </a:solidFill>
                <a:latin typeface="Courier New"/>
                <a:cs typeface="Courier New"/>
              </a:rPr>
              <a:t>la</a:t>
            </a:r>
            <a:r>
              <a:rPr sz="1286" b="0" spc="-58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286" b="0" spc="-29" dirty="0">
                <a:solidFill>
                  <a:srgbClr val="188037"/>
                </a:solidFill>
                <a:latin typeface="Courier New"/>
                <a:cs typeface="Courier New"/>
              </a:rPr>
              <a:t>URL</a:t>
            </a:r>
            <a:endParaRPr sz="128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8899285" cy="286193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dirty="0">
                <a:latin typeface="Arial"/>
                <a:cs typeface="Arial"/>
              </a:rPr>
              <a:t>Què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són</a:t>
            </a:r>
            <a:r>
              <a:rPr sz="2339" b="1" spc="-35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les</a:t>
            </a:r>
            <a:r>
              <a:rPr sz="2339" b="1" spc="-35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variables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superglobals?</a:t>
            </a:r>
            <a:endParaRPr sz="2339">
              <a:latin typeface="Arial"/>
              <a:cs typeface="Arial"/>
            </a:endParaRPr>
          </a:p>
          <a:p>
            <a:pPr marL="914845" marR="175989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superglobals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predefinits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accessibles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qualsevol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punt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del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(funcions,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classes,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scripts,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etc.).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lvl="1" indent="-401730"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necessari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paraula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reservada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global</a:t>
            </a:r>
            <a:r>
              <a:rPr sz="1754" b="1" spc="-29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elles.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5941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Aquestes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contenen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útil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i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fonamentals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treballar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web.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7772021" cy="396338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dirty="0">
                <a:latin typeface="Arial"/>
                <a:cs typeface="Arial"/>
              </a:rPr>
              <a:t>Quines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són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les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variables</a:t>
            </a:r>
            <a:r>
              <a:rPr sz="2339" b="1" spc="-41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superglobals?</a:t>
            </a:r>
            <a:endParaRPr sz="2339">
              <a:latin typeface="Arial"/>
              <a:cs typeface="Arial"/>
            </a:endParaRPr>
          </a:p>
          <a:p>
            <a:pPr marL="914845" marR="5941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existeixen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diverses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predefinides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consideren superglobals,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són:</a:t>
            </a:r>
            <a:endParaRPr sz="1754">
              <a:latin typeface="Arial MT"/>
              <a:cs typeface="Arial MT"/>
            </a:endParaRPr>
          </a:p>
          <a:p>
            <a:pPr marL="1449495">
              <a:spcBef>
                <a:spcPts val="1719"/>
              </a:spcBef>
            </a:pPr>
            <a:r>
              <a:rPr sz="1754" spc="-12" dirty="0">
                <a:latin typeface="Arial MT"/>
                <a:cs typeface="Arial MT"/>
              </a:rPr>
              <a:t>$_GET</a:t>
            </a:r>
            <a:endParaRPr sz="1754">
              <a:latin typeface="Arial MT"/>
              <a:cs typeface="Arial MT"/>
            </a:endParaRPr>
          </a:p>
          <a:p>
            <a:pPr marL="1449495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$_POST</a:t>
            </a:r>
            <a:endParaRPr sz="1754">
              <a:latin typeface="Arial MT"/>
              <a:cs typeface="Arial MT"/>
            </a:endParaRPr>
          </a:p>
          <a:p>
            <a:pPr marL="1449495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$_REQUEST</a:t>
            </a:r>
            <a:endParaRPr sz="1754">
              <a:latin typeface="Arial MT"/>
              <a:cs typeface="Arial MT"/>
            </a:endParaRPr>
          </a:p>
          <a:p>
            <a:pPr marL="1449495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$_SERVER</a:t>
            </a:r>
            <a:endParaRPr sz="1754">
              <a:latin typeface="Arial MT"/>
              <a:cs typeface="Arial MT"/>
            </a:endParaRPr>
          </a:p>
          <a:p>
            <a:pPr marL="1449495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$_FILES</a:t>
            </a:r>
            <a:endParaRPr sz="1754">
              <a:latin typeface="Arial MT"/>
              <a:cs typeface="Arial MT"/>
            </a:endParaRPr>
          </a:p>
          <a:p>
            <a:pPr marL="1449495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$_ENV</a:t>
            </a:r>
            <a:endParaRPr sz="1754">
              <a:latin typeface="Arial MT"/>
              <a:cs typeface="Arial MT"/>
            </a:endParaRPr>
          </a:p>
          <a:p>
            <a:pPr marL="1449495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$_COOKIE</a:t>
            </a:r>
            <a:endParaRPr sz="1754">
              <a:latin typeface="Arial MT"/>
              <a:cs typeface="Arial MT"/>
            </a:endParaRPr>
          </a:p>
          <a:p>
            <a:pPr marL="1449495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$_SESSION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9110925" cy="317445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spc="-12" dirty="0">
                <a:latin typeface="Arial"/>
                <a:cs typeface="Arial"/>
              </a:rPr>
              <a:t>$_GET</a:t>
            </a:r>
            <a:endParaRPr sz="2339">
              <a:latin typeface="Arial"/>
              <a:cs typeface="Arial"/>
            </a:endParaRPr>
          </a:p>
          <a:p>
            <a:pPr marL="914845" marR="174504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s’utilitza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recopilar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HTML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amb </a:t>
            </a:r>
            <a:r>
              <a:rPr sz="1754" dirty="0">
                <a:latin typeface="Arial MT"/>
                <a:cs typeface="Arial MT"/>
              </a:rPr>
              <a:t>method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=”get”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URL.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5941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usuari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41" dirty="0">
                <a:latin typeface="Arial MT"/>
                <a:cs typeface="Arial MT"/>
              </a:rPr>
              <a:t>GET,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que </a:t>
            </a:r>
            <a:r>
              <a:rPr sz="1754" dirty="0">
                <a:latin typeface="Arial MT"/>
                <a:cs typeface="Arial MT"/>
              </a:rPr>
              <a:t>s’envien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disponibles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$_GET.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548758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spc="-12" dirty="0">
                <a:latin typeface="Arial MT"/>
                <a:cs typeface="Arial MT"/>
              </a:rPr>
              <a:t>Qualsevol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cosa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s'enviï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cadena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consulta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d'URL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estarà disponible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superglobal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$_GET.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7777963" cy="3343344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dirty="0">
                <a:latin typeface="Arial"/>
                <a:cs typeface="Arial"/>
              </a:rPr>
              <a:t>$_GET</a:t>
            </a:r>
            <a:r>
              <a:rPr sz="2339" b="1" spc="-105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(Exemple)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579"/>
              </a:spcBef>
            </a:pPr>
            <a:endParaRPr sz="2339">
              <a:latin typeface="Arial"/>
              <a:cs typeface="Arial"/>
            </a:endParaRPr>
          </a:p>
          <a:p>
            <a:pPr marL="914845"/>
            <a:r>
              <a:rPr sz="1754" dirty="0">
                <a:latin typeface="Arial MT"/>
                <a:cs typeface="Arial MT"/>
              </a:rPr>
              <a:t>fitxer </a:t>
            </a:r>
            <a:r>
              <a:rPr sz="1754" b="1" i="1" spc="-12" dirty="0">
                <a:latin typeface="Arial"/>
                <a:cs typeface="Arial"/>
              </a:rPr>
              <a:t>get_url.php</a:t>
            </a:r>
            <a:endParaRPr sz="1754">
              <a:latin typeface="Arial"/>
              <a:cs typeface="Arial"/>
            </a:endParaRPr>
          </a:p>
          <a:p>
            <a:pPr marL="914845">
              <a:spcBef>
                <a:spcPts val="316"/>
              </a:spcBef>
            </a:pP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echo</a:t>
            </a:r>
            <a:r>
              <a:rPr sz="1754" spc="82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'&lt;a</a:t>
            </a:r>
            <a:r>
              <a:rPr sz="1754" spc="88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spc="-23" dirty="0">
                <a:solidFill>
                  <a:srgbClr val="188037"/>
                </a:solidFill>
                <a:latin typeface="Arial MT"/>
                <a:cs typeface="Arial MT"/>
              </a:rPr>
              <a:t>href="get_url2.php?nom=Joan&amp;edat=30"&gt;Envia</a:t>
            </a:r>
            <a:r>
              <a:rPr sz="1754" spc="88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88037"/>
                </a:solidFill>
                <a:latin typeface="Arial MT"/>
                <a:cs typeface="Arial MT"/>
              </a:rPr>
              <a:t>dades&lt;/a&gt;';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392"/>
              </a:spcBef>
            </a:pPr>
            <a:endParaRPr sz="1754">
              <a:latin typeface="Arial MT"/>
              <a:cs typeface="Arial MT"/>
            </a:endParaRPr>
          </a:p>
          <a:p>
            <a:pPr marL="914845">
              <a:spcBef>
                <a:spcPts val="6"/>
              </a:spcBef>
            </a:pPr>
            <a:r>
              <a:rPr sz="1754" dirty="0">
                <a:latin typeface="Arial MT"/>
                <a:cs typeface="Arial MT"/>
              </a:rPr>
              <a:t>fitxer </a:t>
            </a:r>
            <a:r>
              <a:rPr sz="1754" b="1" i="1" spc="-12" dirty="0">
                <a:latin typeface="Arial"/>
                <a:cs typeface="Arial"/>
              </a:rPr>
              <a:t>get_url2.php</a:t>
            </a:r>
            <a:endParaRPr sz="1754">
              <a:latin typeface="Arial"/>
              <a:cs typeface="Arial"/>
            </a:endParaRPr>
          </a:p>
          <a:p>
            <a:pPr marL="914845">
              <a:spcBef>
                <a:spcPts val="316"/>
              </a:spcBef>
            </a:pP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if</a:t>
            </a:r>
            <a:r>
              <a:rPr sz="1754" spc="29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88037"/>
                </a:solidFill>
                <a:latin typeface="Arial MT"/>
                <a:cs typeface="Arial MT"/>
              </a:rPr>
              <a:t>(isset($_GET['nom'])</a:t>
            </a:r>
            <a:r>
              <a:rPr sz="1754" spc="29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&amp;&amp;</a:t>
            </a:r>
            <a:r>
              <a:rPr sz="1754" spc="35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88037"/>
                </a:solidFill>
                <a:latin typeface="Arial MT"/>
                <a:cs typeface="Arial MT"/>
              </a:rPr>
              <a:t>isset($_GET['edat']))</a:t>
            </a:r>
            <a:r>
              <a:rPr sz="1754" spc="29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spc="-58" dirty="0">
                <a:solidFill>
                  <a:srgbClr val="188037"/>
                </a:solidFill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914845">
              <a:spcBef>
                <a:spcPts val="316"/>
              </a:spcBef>
            </a:pP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}</a:t>
            </a:r>
            <a:r>
              <a:rPr sz="1754" spc="-35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else</a:t>
            </a:r>
            <a:r>
              <a:rPr sz="1754" spc="-29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spc="-58" dirty="0">
                <a:solidFill>
                  <a:srgbClr val="188037"/>
                </a:solidFill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162120">
              <a:spcBef>
                <a:spcPts val="316"/>
              </a:spcBef>
            </a:pP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echo</a:t>
            </a:r>
            <a:r>
              <a:rPr sz="1754" spc="-64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"No</a:t>
            </a:r>
            <a:r>
              <a:rPr sz="1754" spc="-64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s'han</a:t>
            </a:r>
            <a:r>
              <a:rPr sz="1754" spc="-58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188037"/>
                </a:solidFill>
                <a:latin typeface="Arial MT"/>
                <a:cs typeface="Arial MT"/>
              </a:rPr>
              <a:t>rebut</a:t>
            </a:r>
            <a:r>
              <a:rPr sz="1754" spc="-64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188037"/>
                </a:solidFill>
                <a:latin typeface="Arial MT"/>
                <a:cs typeface="Arial MT"/>
              </a:rPr>
              <a:t>dades.";</a:t>
            </a:r>
            <a:endParaRPr sz="1754">
              <a:latin typeface="Arial MT"/>
              <a:cs typeface="Arial MT"/>
            </a:endParaRPr>
          </a:p>
          <a:p>
            <a:pPr marL="914845">
              <a:spcBef>
                <a:spcPts val="316"/>
              </a:spcBef>
            </a:pPr>
            <a:r>
              <a:rPr sz="1754" spc="-58" dirty="0">
                <a:solidFill>
                  <a:srgbClr val="188037"/>
                </a:solidFill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8833194" cy="317445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spc="-12" dirty="0">
                <a:latin typeface="Arial"/>
                <a:cs typeface="Arial"/>
              </a:rPr>
              <a:t>$_POST</a:t>
            </a:r>
            <a:endParaRPr sz="2339">
              <a:latin typeface="Arial"/>
              <a:cs typeface="Arial"/>
            </a:endParaRPr>
          </a:p>
          <a:p>
            <a:pPr marL="914845" marR="455937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s’utilitza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recopilar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després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d’enviar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un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HTML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method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=”post”.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5941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Aquest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segur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sensible,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ja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no </a:t>
            </a:r>
            <a:r>
              <a:rPr sz="1754" dirty="0">
                <a:latin typeface="Arial MT"/>
                <a:cs typeface="Arial MT"/>
              </a:rPr>
              <a:t>mostra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l'URL.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524253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POST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estaran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disponibles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la </a:t>
            </a:r>
            <a:r>
              <a:rPr sz="1754" spc="-12" dirty="0">
                <a:latin typeface="Arial MT"/>
                <a:cs typeface="Arial MT"/>
              </a:rPr>
              <a:t>sol·licitud.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6453" y="1903928"/>
            <a:ext cx="3035737" cy="37496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dirty="0">
                <a:latin typeface="Arial"/>
                <a:cs typeface="Arial"/>
              </a:rPr>
              <a:t>$_POST</a:t>
            </a:r>
            <a:r>
              <a:rPr sz="2339" b="1" spc="-129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(Exemple)</a:t>
            </a:r>
            <a:endParaRPr sz="2339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2395" y="2693161"/>
            <a:ext cx="5276896" cy="3722078"/>
          </a:xfrm>
          <a:prstGeom prst="rect">
            <a:avLst/>
          </a:prstGeom>
        </p:spPr>
        <p:txBody>
          <a:bodyPr vert="horz" wrap="square" lIns="0" tIns="49753" rIns="0" bIns="0" rtlCol="0">
            <a:spAutoFit/>
          </a:bodyPr>
          <a:lstStyle/>
          <a:p>
            <a:pPr marL="14851">
              <a:spcBef>
                <a:spcPts val="391"/>
              </a:spcBef>
            </a:pPr>
            <a:r>
              <a:rPr sz="1520" dirty="0">
                <a:latin typeface="Arial MT"/>
                <a:cs typeface="Arial MT"/>
              </a:rPr>
              <a:t>fitxer</a:t>
            </a:r>
            <a:r>
              <a:rPr sz="1520" spc="-41" dirty="0">
                <a:latin typeface="Arial MT"/>
                <a:cs typeface="Arial MT"/>
              </a:rPr>
              <a:t> </a:t>
            </a:r>
            <a:r>
              <a:rPr sz="1520" b="1" i="1" spc="-12" dirty="0">
                <a:latin typeface="Arial"/>
                <a:cs typeface="Arial"/>
              </a:rPr>
              <a:t>post_form.html</a:t>
            </a:r>
            <a:endParaRPr sz="1520">
              <a:latin typeface="Arial"/>
              <a:cs typeface="Arial"/>
            </a:endParaRPr>
          </a:p>
          <a:p>
            <a:pPr marL="14851">
              <a:spcBef>
                <a:spcPts val="268"/>
              </a:spcBef>
            </a:pP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&lt;form</a:t>
            </a:r>
            <a:r>
              <a:rPr sz="1520" spc="-23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action="post_processar.php"</a:t>
            </a:r>
            <a:r>
              <a:rPr sz="1520" spc="-18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method="POST"&gt;</a:t>
            </a:r>
            <a:endParaRPr sz="1520">
              <a:latin typeface="Arial MT"/>
              <a:cs typeface="Arial MT"/>
            </a:endParaRPr>
          </a:p>
          <a:p>
            <a:pPr marL="442571">
              <a:spcBef>
                <a:spcPts val="275"/>
              </a:spcBef>
            </a:pP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&lt;input</a:t>
            </a:r>
            <a:r>
              <a:rPr sz="1520" spc="-41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type="text"</a:t>
            </a:r>
            <a:r>
              <a:rPr sz="1520" spc="-41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name="nom"</a:t>
            </a:r>
            <a:r>
              <a:rPr sz="1520" spc="-35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placeholder="Nom"&gt;</a:t>
            </a:r>
            <a:endParaRPr sz="1520">
              <a:latin typeface="Arial MT"/>
              <a:cs typeface="Arial MT"/>
            </a:endParaRPr>
          </a:p>
          <a:p>
            <a:pPr marL="442571">
              <a:spcBef>
                <a:spcPts val="275"/>
              </a:spcBef>
            </a:pP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&lt;input</a:t>
            </a:r>
            <a:r>
              <a:rPr sz="1520" spc="-47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type="number"</a:t>
            </a:r>
            <a:r>
              <a:rPr sz="1520" spc="-41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name="edat"</a:t>
            </a:r>
            <a:r>
              <a:rPr sz="1520" spc="-41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placeholder="Edat"&gt;</a:t>
            </a:r>
            <a:endParaRPr sz="1520">
              <a:latin typeface="Arial MT"/>
              <a:cs typeface="Arial MT"/>
            </a:endParaRPr>
          </a:p>
          <a:p>
            <a:pPr marL="442571">
              <a:spcBef>
                <a:spcPts val="274"/>
              </a:spcBef>
            </a:pP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&lt;button</a:t>
            </a:r>
            <a:r>
              <a:rPr sz="1520" spc="-94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type="submit"&gt;Envia&lt;/button&gt;</a:t>
            </a:r>
            <a:endParaRPr sz="1520">
              <a:latin typeface="Arial MT"/>
              <a:cs typeface="Arial MT"/>
            </a:endParaRPr>
          </a:p>
          <a:p>
            <a:pPr marL="335641">
              <a:spcBef>
                <a:spcPts val="268"/>
              </a:spcBef>
            </a:pP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&lt;/form&gt;;</a:t>
            </a:r>
            <a:endParaRPr sz="1520">
              <a:latin typeface="Arial MT"/>
              <a:cs typeface="Arial MT"/>
            </a:endParaRPr>
          </a:p>
          <a:p>
            <a:pPr marL="14851">
              <a:spcBef>
                <a:spcPts val="1678"/>
              </a:spcBef>
            </a:pPr>
            <a:r>
              <a:rPr sz="1520" dirty="0">
                <a:latin typeface="Arial MT"/>
                <a:cs typeface="Arial MT"/>
              </a:rPr>
              <a:t>fitxer</a:t>
            </a:r>
            <a:r>
              <a:rPr sz="1520" spc="-41" dirty="0">
                <a:latin typeface="Arial MT"/>
                <a:cs typeface="Arial MT"/>
              </a:rPr>
              <a:t> </a:t>
            </a:r>
            <a:r>
              <a:rPr sz="1520" b="1" i="1" spc="-12" dirty="0">
                <a:latin typeface="Arial"/>
                <a:cs typeface="Arial"/>
              </a:rPr>
              <a:t>post_processar.php</a:t>
            </a:r>
            <a:endParaRPr sz="1520">
              <a:latin typeface="Arial"/>
              <a:cs typeface="Arial"/>
            </a:endParaRPr>
          </a:p>
          <a:p>
            <a:pPr marL="14851">
              <a:spcBef>
                <a:spcPts val="275"/>
              </a:spcBef>
            </a:pP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if</a:t>
            </a:r>
            <a:r>
              <a:rPr sz="1520" spc="-6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($_SERVER['REQUEST_METHOD']</a:t>
            </a:r>
            <a:r>
              <a:rPr sz="1520" spc="12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==</a:t>
            </a:r>
            <a:r>
              <a:rPr sz="1520" spc="6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'POST')</a:t>
            </a:r>
            <a:r>
              <a:rPr sz="1520" spc="12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58" dirty="0">
                <a:solidFill>
                  <a:srgbClr val="188037"/>
                </a:solidFill>
                <a:latin typeface="Arial MT"/>
                <a:cs typeface="Arial MT"/>
              </a:rPr>
              <a:t>{</a:t>
            </a:r>
            <a:endParaRPr sz="1520">
              <a:latin typeface="Arial MT"/>
              <a:cs typeface="Arial MT"/>
            </a:endParaRPr>
          </a:p>
          <a:p>
            <a:pPr marL="228711" algn="just">
              <a:spcBef>
                <a:spcPts val="275"/>
              </a:spcBef>
            </a:pP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$nom</a:t>
            </a:r>
            <a:r>
              <a:rPr sz="1520" spc="-35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=</a:t>
            </a:r>
            <a:r>
              <a:rPr sz="1520" spc="-29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$_POST['nom'];</a:t>
            </a:r>
            <a:endParaRPr sz="1520">
              <a:latin typeface="Arial MT"/>
              <a:cs typeface="Arial MT"/>
            </a:endParaRPr>
          </a:p>
          <a:p>
            <a:pPr marL="228711" marR="2982900" algn="just">
              <a:lnSpc>
                <a:spcPct val="114999"/>
              </a:lnSpc>
            </a:pP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$edat</a:t>
            </a:r>
            <a:r>
              <a:rPr sz="1520" spc="-47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=</a:t>
            </a:r>
            <a:r>
              <a:rPr sz="1520" spc="-41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$_POST['edat']; </a:t>
            </a: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echo</a:t>
            </a:r>
            <a:r>
              <a:rPr sz="1520" spc="-64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"Nom:</a:t>
            </a:r>
            <a:r>
              <a:rPr sz="1520" spc="-64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$nom&lt;br&gt;"; </a:t>
            </a: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echo</a:t>
            </a:r>
            <a:r>
              <a:rPr sz="1520" spc="-70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dirty="0">
                <a:solidFill>
                  <a:srgbClr val="188037"/>
                </a:solidFill>
                <a:latin typeface="Arial MT"/>
                <a:cs typeface="Arial MT"/>
              </a:rPr>
              <a:t>"Edat:</a:t>
            </a:r>
            <a:r>
              <a:rPr sz="1520" spc="-64" dirty="0">
                <a:solidFill>
                  <a:srgbClr val="188037"/>
                </a:solidFill>
                <a:latin typeface="Arial MT"/>
                <a:cs typeface="Arial MT"/>
              </a:rPr>
              <a:t> </a:t>
            </a:r>
            <a:r>
              <a:rPr sz="1520" spc="-12" dirty="0">
                <a:solidFill>
                  <a:srgbClr val="188037"/>
                </a:solidFill>
                <a:latin typeface="Arial MT"/>
                <a:cs typeface="Arial MT"/>
              </a:rPr>
              <a:t>$edat";</a:t>
            </a:r>
            <a:endParaRPr sz="1520">
              <a:latin typeface="Arial MT"/>
              <a:cs typeface="Arial MT"/>
            </a:endParaRPr>
          </a:p>
          <a:p>
            <a:pPr marL="14851">
              <a:spcBef>
                <a:spcPts val="274"/>
              </a:spcBef>
            </a:pPr>
            <a:r>
              <a:rPr sz="1520" spc="-58" dirty="0">
                <a:solidFill>
                  <a:srgbClr val="188037"/>
                </a:solidFill>
                <a:latin typeface="Arial MT"/>
                <a:cs typeface="Arial MT"/>
              </a:rPr>
              <a:t>}</a:t>
            </a:r>
            <a:endParaRPr sz="152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084580">
              <a:lnSpc>
                <a:spcPct val="100000"/>
              </a:lnSpc>
              <a:spcBef>
                <a:spcPts val="114"/>
              </a:spcBef>
            </a:pPr>
            <a:r>
              <a:rPr sz="4400" dirty="0"/>
              <a:t>Àmbit</a:t>
            </a:r>
            <a:r>
              <a:rPr sz="4400" spc="-130" dirty="0"/>
              <a:t> </a:t>
            </a:r>
            <a:r>
              <a:rPr sz="4400" spc="50" dirty="0"/>
              <a:t>de</a:t>
            </a:r>
            <a:r>
              <a:rPr sz="4400" spc="-120" dirty="0"/>
              <a:t> </a:t>
            </a:r>
            <a:r>
              <a:rPr sz="4400" spc="114" dirty="0"/>
              <a:t>les</a:t>
            </a:r>
            <a:r>
              <a:rPr sz="4400" spc="-135" dirty="0"/>
              <a:t> </a:t>
            </a:r>
            <a:r>
              <a:rPr sz="4400" spc="50" dirty="0"/>
              <a:t>variables</a:t>
            </a:r>
            <a:r>
              <a:rPr sz="4400" spc="-135" dirty="0"/>
              <a:t> </a:t>
            </a:r>
            <a:r>
              <a:rPr sz="4400" spc="75" dirty="0"/>
              <a:t>en</a:t>
            </a:r>
            <a:r>
              <a:rPr sz="4400" spc="-17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2258" y="1915200"/>
            <a:ext cx="7501255" cy="8426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Variables</a:t>
            </a:r>
            <a:r>
              <a:rPr sz="2350" b="1" spc="-12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locals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525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Definides</a:t>
            </a:r>
            <a:r>
              <a:rPr sz="1750" spc="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dins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d’una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funció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</a:t>
            </a:r>
            <a:r>
              <a:rPr sz="1750" spc="-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només</a:t>
            </a:r>
            <a:r>
              <a:rPr sz="1750" spc="-10" dirty="0">
                <a:latin typeface="Tahoma"/>
                <a:cs typeface="Tahoma"/>
              </a:rPr>
              <a:t> </a:t>
            </a:r>
            <a:r>
              <a:rPr sz="1750" spc="45" dirty="0">
                <a:latin typeface="Tahoma"/>
                <a:cs typeface="Tahoma"/>
              </a:rPr>
              <a:t>accessibles</a:t>
            </a:r>
            <a:r>
              <a:rPr sz="1750" spc="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dins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d'aquesta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funció.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58" y="3542727"/>
            <a:ext cx="8526145" cy="1185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Variables</a:t>
            </a:r>
            <a:r>
              <a:rPr sz="2350" b="1" spc="-12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globals</a:t>
            </a:r>
            <a:endParaRPr sz="2350">
              <a:latin typeface="Arial"/>
              <a:cs typeface="Arial"/>
            </a:endParaRPr>
          </a:p>
          <a:p>
            <a:pPr marL="547370" marR="5080" indent="-379730">
              <a:lnSpc>
                <a:spcPct val="115399"/>
              </a:lnSpc>
              <a:spcBef>
                <a:spcPts val="1475"/>
              </a:spcBef>
              <a:buChar char="●"/>
              <a:tabLst>
                <a:tab pos="547370" algn="l"/>
              </a:tabLst>
            </a:pPr>
            <a:r>
              <a:rPr sz="1750" dirty="0">
                <a:latin typeface="Tahoma"/>
                <a:cs typeface="Tahoma"/>
              </a:rPr>
              <a:t>Definides</a:t>
            </a:r>
            <a:r>
              <a:rPr sz="1750" spc="6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fora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funcions</a:t>
            </a:r>
            <a:r>
              <a:rPr sz="1750" spc="2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i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spc="45" dirty="0">
                <a:latin typeface="Tahoma"/>
                <a:cs typeface="Tahoma"/>
              </a:rPr>
              <a:t>accessibles</a:t>
            </a:r>
            <a:r>
              <a:rPr sz="1750" spc="6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des de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qualsevol</a:t>
            </a:r>
            <a:r>
              <a:rPr sz="1750" spc="3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part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del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codi</a:t>
            </a:r>
            <a:r>
              <a:rPr sz="1750" spc="2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si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s’usa</a:t>
            </a:r>
            <a:r>
              <a:rPr sz="1750" spc="35" dirty="0">
                <a:latin typeface="Tahoma"/>
                <a:cs typeface="Tahoma"/>
              </a:rPr>
              <a:t> </a:t>
            </a:r>
            <a:r>
              <a:rPr sz="1750" spc="-25" dirty="0">
                <a:latin typeface="Tahoma"/>
                <a:cs typeface="Tahoma"/>
              </a:rPr>
              <a:t>la </a:t>
            </a:r>
            <a:r>
              <a:rPr sz="1750" dirty="0">
                <a:latin typeface="Tahoma"/>
                <a:cs typeface="Tahoma"/>
              </a:rPr>
              <a:t>paraula</a:t>
            </a:r>
            <a:r>
              <a:rPr sz="1750" spc="3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global</a:t>
            </a:r>
            <a:r>
              <a:rPr sz="1750" spc="4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dins</a:t>
            </a:r>
            <a:r>
              <a:rPr sz="1750" spc="1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la </a:t>
            </a:r>
            <a:r>
              <a:rPr sz="1750" spc="-10" dirty="0">
                <a:latin typeface="Tahoma"/>
                <a:cs typeface="Tahoma"/>
              </a:rPr>
              <a:t>funció.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58" y="5513289"/>
            <a:ext cx="676211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Variables</a:t>
            </a:r>
            <a:r>
              <a:rPr sz="2350" b="1" spc="-12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estàtiques</a:t>
            </a:r>
            <a:endParaRPr sz="2350">
              <a:latin typeface="Arial"/>
              <a:cs typeface="Arial"/>
            </a:endParaRPr>
          </a:p>
          <a:p>
            <a:pPr marL="548005" indent="-380365">
              <a:lnSpc>
                <a:spcPct val="100000"/>
              </a:lnSpc>
              <a:spcBef>
                <a:spcPts val="1800"/>
              </a:spcBef>
              <a:buChar char="●"/>
              <a:tabLst>
                <a:tab pos="548005" algn="l"/>
              </a:tabLst>
            </a:pPr>
            <a:r>
              <a:rPr sz="1750" dirty="0">
                <a:latin typeface="Tahoma"/>
                <a:cs typeface="Tahoma"/>
              </a:rPr>
              <a:t>Conserven</a:t>
            </a:r>
            <a:r>
              <a:rPr sz="1750" spc="5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el seu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valor</a:t>
            </a:r>
            <a:r>
              <a:rPr sz="1750" spc="4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entre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crides</a:t>
            </a:r>
            <a:r>
              <a:rPr sz="1750" spc="40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a</a:t>
            </a:r>
            <a:r>
              <a:rPr sz="1750" spc="-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la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funció</a:t>
            </a:r>
            <a:r>
              <a:rPr sz="1750" spc="30" dirty="0">
                <a:latin typeface="Tahoma"/>
                <a:cs typeface="Tahoma"/>
              </a:rPr>
              <a:t> </a:t>
            </a:r>
            <a:r>
              <a:rPr sz="1750" dirty="0">
                <a:latin typeface="Tahoma"/>
                <a:cs typeface="Tahoma"/>
              </a:rPr>
              <a:t>gràcies</a:t>
            </a:r>
            <a:r>
              <a:rPr sz="1750" spc="25" dirty="0">
                <a:latin typeface="Tahoma"/>
                <a:cs typeface="Tahoma"/>
              </a:rPr>
              <a:t> </a:t>
            </a:r>
            <a:r>
              <a:rPr sz="1750" spc="50" dirty="0">
                <a:latin typeface="Tahoma"/>
                <a:cs typeface="Tahoma"/>
              </a:rPr>
              <a:t>a</a:t>
            </a:r>
            <a:r>
              <a:rPr sz="1750" spc="15" dirty="0">
                <a:latin typeface="Tahoma"/>
                <a:cs typeface="Tahoma"/>
              </a:rPr>
              <a:t> </a:t>
            </a:r>
            <a:r>
              <a:rPr sz="1750" spc="-10" dirty="0">
                <a:latin typeface="Tahoma"/>
                <a:cs typeface="Tahoma"/>
              </a:rPr>
              <a:t>static.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9028497" cy="286193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spc="-12" dirty="0">
                <a:latin typeface="Arial"/>
                <a:cs typeface="Arial"/>
              </a:rPr>
              <a:t>$_REQUEST</a:t>
            </a:r>
            <a:endParaRPr sz="2339">
              <a:latin typeface="Arial"/>
              <a:cs typeface="Arial"/>
            </a:endParaRPr>
          </a:p>
          <a:p>
            <a:pPr marL="914845" marR="181929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recull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enviades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(mètodes </a:t>
            </a: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POST)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URL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(mètode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GET)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lvl="1" indent="-401730"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Combina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superglobals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$_GET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$_POST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5941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útil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saber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exactament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d'on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provenen,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però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es </a:t>
            </a:r>
            <a:r>
              <a:rPr sz="1754" spc="-12" dirty="0">
                <a:latin typeface="Arial MT"/>
                <a:cs typeface="Arial MT"/>
              </a:rPr>
              <a:t>recomana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risc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barrejar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mètodes.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6832637" cy="505060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spc="-12" dirty="0">
                <a:latin typeface="Arial"/>
                <a:cs typeface="Arial"/>
              </a:rPr>
              <a:t>$_REQUEST</a:t>
            </a:r>
            <a:r>
              <a:rPr sz="2339" b="1" spc="-88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(Exemple)</a:t>
            </a:r>
            <a:endParaRPr sz="2339">
              <a:latin typeface="Arial"/>
              <a:cs typeface="Arial"/>
            </a:endParaRPr>
          </a:p>
          <a:p>
            <a:pPr marL="380195">
              <a:spcBef>
                <a:spcPts val="1865"/>
              </a:spcBef>
            </a:pP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sz="1345" spc="-12" dirty="0">
                <a:solidFill>
                  <a:srgbClr val="990055"/>
                </a:solidFill>
                <a:latin typeface="Courier New"/>
                <a:cs typeface="Courier New"/>
              </a:rPr>
              <a:t>html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345">
              <a:latin typeface="Courier New"/>
              <a:cs typeface="Courier New"/>
            </a:endParaRPr>
          </a:p>
          <a:p>
            <a:pPr marL="380195">
              <a:spcBef>
                <a:spcPts val="239"/>
              </a:spcBef>
            </a:pP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sz="1345" spc="-12" dirty="0">
                <a:solidFill>
                  <a:srgbClr val="990055"/>
                </a:solidFill>
                <a:latin typeface="Courier New"/>
                <a:cs typeface="Courier New"/>
              </a:rPr>
              <a:t>body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345">
              <a:latin typeface="Courier New"/>
              <a:cs typeface="Courier New"/>
            </a:endParaRPr>
          </a:p>
          <a:p>
            <a:pPr marL="585144" marR="5941" indent="-204949">
              <a:lnSpc>
                <a:spcPct val="114999"/>
              </a:lnSpc>
            </a:pP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form</a:t>
            </a:r>
            <a:r>
              <a:rPr sz="1345" spc="-152" dirty="0">
                <a:solidFill>
                  <a:srgbClr val="990055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method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sz="1345" spc="-12" dirty="0">
                <a:solidFill>
                  <a:srgbClr val="0077AA"/>
                </a:solidFill>
                <a:latin typeface="Courier New"/>
                <a:cs typeface="Courier New"/>
              </a:rPr>
              <a:t>post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"</a:t>
            </a:r>
            <a:r>
              <a:rPr sz="1345" spc="-8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action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sz="1345" b="1" spc="-12" dirty="0">
                <a:solidFill>
                  <a:srgbClr val="DD4A68"/>
                </a:solidFill>
                <a:latin typeface="Courier New"/>
                <a:cs typeface="Courier New"/>
              </a:rPr>
              <a:t>&lt;?php</a:t>
            </a:r>
            <a:r>
              <a:rPr sz="1345" b="1" spc="-58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58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0077AA"/>
                </a:solidFill>
                <a:latin typeface="Courier New"/>
                <a:cs typeface="Courier New"/>
              </a:rPr>
              <a:t>$_SERVER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'PHP_SELF'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];</a:t>
            </a:r>
            <a:r>
              <a:rPr sz="1345" b="1" spc="-12" dirty="0">
                <a:solidFill>
                  <a:srgbClr val="DD4A68"/>
                </a:solidFill>
                <a:latin typeface="Courier New"/>
                <a:cs typeface="Courier New"/>
              </a:rPr>
              <a:t>?&gt;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"&gt; </a:t>
            </a:r>
            <a:r>
              <a:rPr sz="1345" dirty="0">
                <a:latin typeface="Courier New"/>
                <a:cs typeface="Courier New"/>
              </a:rPr>
              <a:t>Name:</a:t>
            </a:r>
            <a:r>
              <a:rPr sz="1345" spc="-193" dirty="0"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input</a:t>
            </a:r>
            <a:r>
              <a:rPr sz="1345" spc="-152" dirty="0">
                <a:solidFill>
                  <a:srgbClr val="990055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type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sz="1345" spc="-12" dirty="0">
                <a:solidFill>
                  <a:srgbClr val="0077AA"/>
                </a:solidFill>
                <a:latin typeface="Courier New"/>
                <a:cs typeface="Courier New"/>
              </a:rPr>
              <a:t>text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"</a:t>
            </a:r>
            <a:r>
              <a:rPr sz="1345" spc="-8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name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sz="1345" spc="-12" dirty="0">
                <a:solidFill>
                  <a:srgbClr val="0077AA"/>
                </a:solidFill>
                <a:latin typeface="Courier New"/>
                <a:cs typeface="Courier New"/>
              </a:rPr>
              <a:t>fname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"&gt;</a:t>
            </a:r>
            <a:endParaRPr sz="1345">
              <a:latin typeface="Courier New"/>
              <a:cs typeface="Courier New"/>
            </a:endParaRPr>
          </a:p>
          <a:p>
            <a:pPr marL="580689">
              <a:spcBef>
                <a:spcPts val="239"/>
              </a:spcBef>
            </a:pP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&lt;</a:t>
            </a:r>
            <a:r>
              <a:rPr sz="1345" dirty="0">
                <a:solidFill>
                  <a:srgbClr val="990055"/>
                </a:solidFill>
                <a:latin typeface="Courier New"/>
                <a:cs typeface="Courier New"/>
              </a:rPr>
              <a:t>input</a:t>
            </a:r>
            <a:r>
              <a:rPr sz="1345" spc="-146" dirty="0">
                <a:solidFill>
                  <a:srgbClr val="990055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type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="</a:t>
            </a:r>
            <a:r>
              <a:rPr sz="1345" spc="-12" dirty="0">
                <a:solidFill>
                  <a:srgbClr val="0077AA"/>
                </a:solidFill>
                <a:latin typeface="Courier New"/>
                <a:cs typeface="Courier New"/>
              </a:rPr>
              <a:t>submit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"&gt;</a:t>
            </a:r>
            <a:endParaRPr sz="1345">
              <a:latin typeface="Courier New"/>
              <a:cs typeface="Courier New"/>
            </a:endParaRPr>
          </a:p>
          <a:p>
            <a:pPr marL="380195">
              <a:spcBef>
                <a:spcPts val="246"/>
              </a:spcBef>
            </a:pP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&lt;/</a:t>
            </a:r>
            <a:r>
              <a:rPr sz="1345" spc="-12" dirty="0">
                <a:solidFill>
                  <a:srgbClr val="990055"/>
                </a:solidFill>
                <a:latin typeface="Courier New"/>
                <a:cs typeface="Courier New"/>
              </a:rPr>
              <a:t>form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345">
              <a:latin typeface="Courier New"/>
              <a:cs typeface="Courier New"/>
            </a:endParaRPr>
          </a:p>
          <a:p>
            <a:pPr marL="380195">
              <a:spcBef>
                <a:spcPts val="239"/>
              </a:spcBef>
            </a:pPr>
            <a:r>
              <a:rPr sz="1345" b="1" spc="-12" dirty="0">
                <a:solidFill>
                  <a:srgbClr val="DD4A68"/>
                </a:solidFill>
                <a:latin typeface="Courier New"/>
                <a:cs typeface="Courier New"/>
              </a:rPr>
              <a:t>&lt;?php</a:t>
            </a:r>
            <a:endParaRPr sz="1345">
              <a:latin typeface="Courier New"/>
              <a:cs typeface="Courier New"/>
            </a:endParaRPr>
          </a:p>
          <a:p>
            <a:pPr marL="380195">
              <a:spcBef>
                <a:spcPts val="244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if</a:t>
            </a:r>
            <a:r>
              <a:rPr sz="1345" spc="-82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23" dirty="0">
                <a:latin typeface="Courier New"/>
                <a:cs typeface="Courier New"/>
              </a:rPr>
              <a:t>$_SERVER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"REQUEST_METHOD"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]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9A6E39"/>
                </a:solidFill>
                <a:latin typeface="Courier New"/>
                <a:cs typeface="Courier New"/>
              </a:rPr>
              <a:t>==</a:t>
            </a:r>
            <a:r>
              <a:rPr sz="1345" spc="-76" dirty="0">
                <a:solidFill>
                  <a:srgbClr val="9A6E3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"POST"</a:t>
            </a: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)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 {</a:t>
            </a:r>
            <a:endParaRPr sz="1345">
              <a:latin typeface="Courier New"/>
              <a:cs typeface="Courier New"/>
            </a:endParaRPr>
          </a:p>
          <a:p>
            <a:pPr marL="580689" marR="3427699">
              <a:lnSpc>
                <a:spcPct val="114999"/>
              </a:lnSpc>
            </a:pPr>
            <a:r>
              <a:rPr sz="1345" dirty="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sz="1345" spc="-129" dirty="0">
                <a:solidFill>
                  <a:srgbClr val="DD4A68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9A6E39"/>
                </a:solidFill>
                <a:latin typeface="Courier New"/>
                <a:cs typeface="Courier New"/>
              </a:rPr>
              <a:t>=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23" dirty="0">
                <a:latin typeface="Courier New"/>
                <a:cs typeface="Courier New"/>
              </a:rPr>
              <a:t>$_REQUEST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[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'fname'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]);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if</a:t>
            </a:r>
            <a:r>
              <a:rPr sz="1345" spc="-117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0077AA"/>
                </a:solidFill>
                <a:latin typeface="Courier New"/>
                <a:cs typeface="Courier New"/>
              </a:rPr>
              <a:t>empty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(</a:t>
            </a:r>
            <a:r>
              <a:rPr sz="1345" spc="-12" dirty="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))</a:t>
            </a:r>
            <a:r>
              <a:rPr sz="1345" spc="-10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endParaRPr sz="1345">
              <a:latin typeface="Courier New"/>
              <a:cs typeface="Courier New"/>
            </a:endParaRPr>
          </a:p>
          <a:p>
            <a:pPr marL="781183">
              <a:spcBef>
                <a:spcPts val="239"/>
              </a:spcBef>
            </a:pP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0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"Name</a:t>
            </a:r>
            <a:r>
              <a:rPr sz="1345" spc="-23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669900"/>
                </a:solidFill>
                <a:latin typeface="Courier New"/>
                <a:cs typeface="Courier New"/>
              </a:rPr>
              <a:t>is</a:t>
            </a:r>
            <a:r>
              <a:rPr sz="1345" spc="-18" dirty="0">
                <a:solidFill>
                  <a:srgbClr val="669900"/>
                </a:solidFill>
                <a:latin typeface="Courier New"/>
                <a:cs typeface="Courier New"/>
              </a:rPr>
              <a:t> </a:t>
            </a:r>
            <a:r>
              <a:rPr sz="1345" spc="-12" dirty="0">
                <a:solidFill>
                  <a:srgbClr val="669900"/>
                </a:solidFill>
                <a:latin typeface="Courier New"/>
                <a:cs typeface="Courier New"/>
              </a:rPr>
              <a:t>empty"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781183" marR="4935856" indent="-201236">
              <a:lnSpc>
                <a:spcPct val="114999"/>
              </a:lnSpc>
            </a:pPr>
            <a:r>
              <a:rPr sz="1345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else</a:t>
            </a:r>
            <a:r>
              <a:rPr sz="1345" spc="-94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{</a:t>
            </a:r>
            <a:r>
              <a:rPr sz="1345" spc="585" dirty="0">
                <a:solidFill>
                  <a:srgbClr val="999999"/>
                </a:solidFill>
                <a:latin typeface="Courier New"/>
                <a:cs typeface="Courier New"/>
              </a:rPr>
              <a:t> </a:t>
            </a:r>
            <a:r>
              <a:rPr sz="1345" dirty="0">
                <a:solidFill>
                  <a:srgbClr val="0077AA"/>
                </a:solidFill>
                <a:latin typeface="Courier New"/>
                <a:cs typeface="Courier New"/>
              </a:rPr>
              <a:t>echo</a:t>
            </a:r>
            <a:r>
              <a:rPr sz="1345" spc="-105" dirty="0">
                <a:solidFill>
                  <a:srgbClr val="0077AA"/>
                </a:solidFill>
                <a:latin typeface="Courier New"/>
                <a:cs typeface="Courier New"/>
              </a:rPr>
              <a:t> </a:t>
            </a:r>
            <a:r>
              <a:rPr sz="1345" spc="-23" dirty="0">
                <a:solidFill>
                  <a:srgbClr val="DD4A68"/>
                </a:solidFill>
                <a:latin typeface="Courier New"/>
                <a:cs typeface="Courier New"/>
              </a:rPr>
              <a:t>$name</a:t>
            </a:r>
            <a:r>
              <a:rPr sz="1345" spc="-23" dirty="0">
                <a:solidFill>
                  <a:srgbClr val="999999"/>
                </a:solidFill>
                <a:latin typeface="Courier New"/>
                <a:cs typeface="Courier New"/>
              </a:rPr>
              <a:t>;</a:t>
            </a:r>
            <a:endParaRPr sz="1345">
              <a:latin typeface="Courier New"/>
              <a:cs typeface="Courier New"/>
            </a:endParaRPr>
          </a:p>
          <a:p>
            <a:pPr marL="580689">
              <a:spcBef>
                <a:spcPts val="239"/>
              </a:spcBef>
            </a:pP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380195">
              <a:spcBef>
                <a:spcPts val="246"/>
              </a:spcBef>
            </a:pPr>
            <a:r>
              <a:rPr sz="1345" spc="-58" dirty="0">
                <a:solidFill>
                  <a:srgbClr val="999999"/>
                </a:solidFill>
                <a:latin typeface="Courier New"/>
                <a:cs typeface="Courier New"/>
              </a:rPr>
              <a:t>}</a:t>
            </a:r>
            <a:endParaRPr sz="1345">
              <a:latin typeface="Courier New"/>
              <a:cs typeface="Courier New"/>
            </a:endParaRPr>
          </a:p>
          <a:p>
            <a:pPr marL="380195">
              <a:spcBef>
                <a:spcPts val="239"/>
              </a:spcBef>
            </a:pPr>
            <a:r>
              <a:rPr sz="1345" b="1" spc="-29" dirty="0">
                <a:solidFill>
                  <a:srgbClr val="DD4A68"/>
                </a:solidFill>
                <a:latin typeface="Courier New"/>
                <a:cs typeface="Courier New"/>
              </a:rPr>
              <a:t>?&gt;</a:t>
            </a:r>
            <a:endParaRPr sz="1345">
              <a:latin typeface="Courier New"/>
              <a:cs typeface="Courier New"/>
            </a:endParaRPr>
          </a:p>
          <a:p>
            <a:pPr marL="380195">
              <a:spcBef>
                <a:spcPts val="244"/>
              </a:spcBef>
            </a:pP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&lt;/</a:t>
            </a:r>
            <a:r>
              <a:rPr sz="1345" spc="-12" dirty="0">
                <a:solidFill>
                  <a:srgbClr val="990055"/>
                </a:solidFill>
                <a:latin typeface="Courier New"/>
                <a:cs typeface="Courier New"/>
              </a:rPr>
              <a:t>body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345">
              <a:latin typeface="Courier New"/>
              <a:cs typeface="Courier New"/>
            </a:endParaRPr>
          </a:p>
          <a:p>
            <a:pPr marL="380195">
              <a:spcBef>
                <a:spcPts val="239"/>
              </a:spcBef>
            </a:pP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&lt;/</a:t>
            </a:r>
            <a:r>
              <a:rPr sz="1345" spc="-12" dirty="0">
                <a:solidFill>
                  <a:srgbClr val="990055"/>
                </a:solidFill>
                <a:latin typeface="Courier New"/>
                <a:cs typeface="Courier New"/>
              </a:rPr>
              <a:t>html</a:t>
            </a:r>
            <a:r>
              <a:rPr sz="1345" spc="-12" dirty="0">
                <a:solidFill>
                  <a:srgbClr val="999999"/>
                </a:solidFill>
                <a:latin typeface="Courier New"/>
                <a:cs typeface="Courier New"/>
              </a:rPr>
              <a:t>&gt;</a:t>
            </a:r>
            <a:endParaRPr sz="1345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9126520" cy="487075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spc="-12" dirty="0">
                <a:latin typeface="Arial"/>
                <a:cs typeface="Arial"/>
              </a:rPr>
              <a:t>$_SERVER</a:t>
            </a:r>
            <a:endParaRPr sz="2339">
              <a:latin typeface="Arial"/>
              <a:cs typeface="Arial"/>
            </a:endParaRPr>
          </a:p>
          <a:p>
            <a:pPr marL="914845" marR="5941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conté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l’entorn d’execució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l’script,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l’adreça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IP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l’arxiu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execució.</a:t>
            </a:r>
            <a:endParaRPr sz="1754">
              <a:latin typeface="Arial MT"/>
              <a:cs typeface="Arial MT"/>
            </a:endParaRPr>
          </a:p>
          <a:p>
            <a:pPr marL="914845" marR="299254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$_SERVER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millorar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seguretat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lloc,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per </a:t>
            </a:r>
            <a:r>
              <a:rPr sz="1754" dirty="0">
                <a:latin typeface="Arial MT"/>
                <a:cs typeface="Arial MT"/>
              </a:rPr>
              <a:t>fer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seguiment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visites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ajustar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comportament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l'script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segons l'entorn.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26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49495" marR="850242" lvl="2" indent="-337126">
              <a:lnSpc>
                <a:spcPct val="114999"/>
              </a:lnSpc>
              <a:spcBef>
                <a:spcPts val="6"/>
              </a:spcBef>
              <a:buChar char="-"/>
              <a:tabLst>
                <a:tab pos="1449495" algn="l"/>
              </a:tabLst>
            </a:pPr>
            <a:r>
              <a:rPr sz="1637" spc="-12" dirty="0">
                <a:latin typeface="Arial MT"/>
                <a:cs typeface="Arial MT"/>
              </a:rPr>
              <a:t>$_SERVER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[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'PHP_SELF'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]: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Retorna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el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nom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del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fitxer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l'script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que</a:t>
            </a:r>
            <a:r>
              <a:rPr sz="1637" spc="-23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s'està executant</a:t>
            </a:r>
            <a:endParaRPr sz="1637">
              <a:latin typeface="Arial MT"/>
              <a:cs typeface="Arial MT"/>
            </a:endParaRPr>
          </a:p>
          <a:p>
            <a:pPr marL="1449495" marR="869548" lvl="2" indent="-337126">
              <a:lnSpc>
                <a:spcPct val="114999"/>
              </a:lnSpc>
              <a:buChar char="-"/>
              <a:tabLst>
                <a:tab pos="1449495" algn="l"/>
              </a:tabLst>
            </a:pPr>
            <a:r>
              <a:rPr sz="1637" spc="-12" dirty="0">
                <a:latin typeface="Arial MT"/>
                <a:cs typeface="Arial MT"/>
              </a:rPr>
              <a:t>$_SERVER[‘HTTP_HOST’]: </a:t>
            </a:r>
            <a:r>
              <a:rPr sz="1637" dirty="0">
                <a:latin typeface="Arial MT"/>
                <a:cs typeface="Arial MT"/>
              </a:rPr>
              <a:t>Conté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el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nom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del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host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del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servidor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que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s’està executant</a:t>
            </a:r>
            <a:endParaRPr sz="1637">
              <a:latin typeface="Arial MT"/>
              <a:cs typeface="Arial MT"/>
            </a:endParaRPr>
          </a:p>
          <a:p>
            <a:pPr marL="1449495" lvl="2" indent="-336384">
              <a:spcBef>
                <a:spcPts val="292"/>
              </a:spcBef>
              <a:buChar char="-"/>
              <a:tabLst>
                <a:tab pos="1449495" algn="l"/>
              </a:tabLst>
            </a:pPr>
            <a:r>
              <a:rPr sz="1637" spc="-23" dirty="0">
                <a:latin typeface="Arial MT"/>
                <a:cs typeface="Arial MT"/>
              </a:rPr>
              <a:t>$_SERVER[‘SERVER_ADDR’]:</a:t>
            </a:r>
            <a:r>
              <a:rPr sz="1637" dirty="0">
                <a:latin typeface="Arial MT"/>
                <a:cs typeface="Arial MT"/>
              </a:rPr>
              <a:t> Conté l'adreça</a:t>
            </a:r>
            <a:r>
              <a:rPr sz="1637" spc="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IP</a:t>
            </a:r>
            <a:r>
              <a:rPr sz="1637" spc="-29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del</a:t>
            </a:r>
            <a:r>
              <a:rPr sz="1637" spc="6" dirty="0">
                <a:latin typeface="Arial MT"/>
                <a:cs typeface="Arial MT"/>
              </a:rPr>
              <a:t> </a:t>
            </a:r>
            <a:r>
              <a:rPr sz="1637" spc="-12" dirty="0">
                <a:latin typeface="Arial MT"/>
                <a:cs typeface="Arial MT"/>
              </a:rPr>
              <a:t>servidor.</a:t>
            </a:r>
            <a:endParaRPr sz="1637">
              <a:latin typeface="Arial MT"/>
              <a:cs typeface="Arial MT"/>
            </a:endParaRPr>
          </a:p>
          <a:p>
            <a:pPr marL="1449495" marR="731430" lvl="2" indent="-337126">
              <a:lnSpc>
                <a:spcPct val="114999"/>
              </a:lnSpc>
              <a:buChar char="-"/>
              <a:tabLst>
                <a:tab pos="1449495" algn="l"/>
              </a:tabLst>
            </a:pPr>
            <a:r>
              <a:rPr sz="1637" spc="-23" dirty="0">
                <a:latin typeface="Arial MT"/>
                <a:cs typeface="Arial MT"/>
              </a:rPr>
              <a:t>$_SERVER[‘REMOTE_ADDR’]: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Conté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l'adreça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IP</a:t>
            </a:r>
            <a:r>
              <a:rPr sz="1637" spc="-35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del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client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que</a:t>
            </a:r>
            <a:r>
              <a:rPr sz="1637" spc="-12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està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dirty="0">
                <a:latin typeface="Arial MT"/>
                <a:cs typeface="Arial MT"/>
              </a:rPr>
              <a:t>fent</a:t>
            </a:r>
            <a:r>
              <a:rPr sz="1637" spc="-6" dirty="0">
                <a:latin typeface="Arial MT"/>
                <a:cs typeface="Arial MT"/>
              </a:rPr>
              <a:t> </a:t>
            </a:r>
            <a:r>
              <a:rPr sz="1637" spc="-29" dirty="0">
                <a:latin typeface="Arial MT"/>
                <a:cs typeface="Arial MT"/>
              </a:rPr>
              <a:t>la </a:t>
            </a:r>
            <a:r>
              <a:rPr sz="1637" spc="-12" dirty="0">
                <a:latin typeface="Arial MT"/>
                <a:cs typeface="Arial MT"/>
              </a:rPr>
              <a:t>sol·licitud.</a:t>
            </a:r>
            <a:endParaRPr sz="163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8853244" cy="319484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spc="-12" dirty="0">
                <a:latin typeface="Arial"/>
                <a:cs typeface="Arial"/>
              </a:rPr>
              <a:t>$_FILES</a:t>
            </a:r>
            <a:endParaRPr sz="2339">
              <a:latin typeface="Arial"/>
              <a:cs typeface="Arial"/>
            </a:endParaRPr>
          </a:p>
          <a:p>
            <a:pPr>
              <a:spcBef>
                <a:spcPts val="175"/>
              </a:spcBef>
              <a:buFont typeface="Arial MT"/>
              <a:buChar char="●"/>
            </a:pPr>
            <a:endParaRPr sz="2339">
              <a:latin typeface="Arial"/>
              <a:cs typeface="Arial"/>
            </a:endParaRPr>
          </a:p>
          <a:p>
            <a:pPr marL="914845" lvl="1" indent="-401730">
              <a:buChar char="○"/>
              <a:tabLst>
                <a:tab pos="914845" algn="l"/>
              </a:tabLst>
            </a:pPr>
            <a:r>
              <a:rPr sz="1754" spc="-12" dirty="0">
                <a:latin typeface="Arial MT"/>
                <a:cs typeface="Arial MT"/>
              </a:rPr>
              <a:t>S'utilitza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gestionar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fitxers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carregats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lvl="1" indent="-401730"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arxius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carreguen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s’assignarà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superglobal</a:t>
            </a:r>
            <a:endParaRPr sz="1754">
              <a:latin typeface="Arial MT"/>
              <a:cs typeface="Arial MT"/>
            </a:endParaRPr>
          </a:p>
          <a:p>
            <a:pPr marL="914845">
              <a:spcBef>
                <a:spcPts val="316"/>
              </a:spcBef>
            </a:pPr>
            <a:r>
              <a:rPr sz="1754" spc="-12" dirty="0">
                <a:latin typeface="Arial MT"/>
                <a:cs typeface="Arial MT"/>
              </a:rPr>
              <a:t>$_FILES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</a:pPr>
            <a:endParaRPr sz="1754">
              <a:latin typeface="Arial MT"/>
              <a:cs typeface="Arial MT"/>
            </a:endParaRPr>
          </a:p>
          <a:p>
            <a:pPr marL="914845" marR="5941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tracta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bidimensional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conté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atributs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name</a:t>
            </a:r>
            <a:r>
              <a:rPr sz="1754" dirty="0">
                <a:latin typeface="Arial MT"/>
                <a:cs typeface="Arial MT"/>
              </a:rPr>
              <a:t>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type</a:t>
            </a:r>
            <a:r>
              <a:rPr sz="1754" dirty="0">
                <a:latin typeface="Arial MT"/>
                <a:cs typeface="Arial MT"/>
              </a:rPr>
              <a:t>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b="1" spc="-12" dirty="0">
                <a:latin typeface="Arial"/>
                <a:cs typeface="Arial"/>
              </a:rPr>
              <a:t>size</a:t>
            </a:r>
            <a:r>
              <a:rPr sz="1754" spc="-12" dirty="0">
                <a:latin typeface="Arial MT"/>
                <a:cs typeface="Arial MT"/>
              </a:rPr>
              <a:t>, </a:t>
            </a:r>
            <a:r>
              <a:rPr sz="1754" b="1" spc="-12" dirty="0">
                <a:latin typeface="Arial"/>
                <a:cs typeface="Arial"/>
              </a:rPr>
              <a:t>tmp_name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(ruta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l’arxiu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servidor)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error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(en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d’error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càrrega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spc="-12" dirty="0">
                <a:latin typeface="Arial MT"/>
                <a:cs typeface="Arial MT"/>
              </a:rPr>
              <a:t>l’arxiu)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7"/>
            <a:ext cx="8784183" cy="482451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spc="-12" dirty="0">
                <a:latin typeface="Arial"/>
                <a:cs typeface="Arial"/>
              </a:rPr>
              <a:t>$_ENV</a:t>
            </a:r>
            <a:endParaRPr sz="2339">
              <a:latin typeface="Arial"/>
              <a:cs typeface="Arial"/>
            </a:endParaRPr>
          </a:p>
          <a:p>
            <a:pPr marL="914845" marR="5941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Conté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d'entorn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específiques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configurades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al </a:t>
            </a:r>
            <a:r>
              <a:rPr sz="1754" dirty="0">
                <a:latin typeface="Arial MT"/>
                <a:cs typeface="Arial MT"/>
              </a:rPr>
              <a:t>fitxer </a:t>
            </a:r>
            <a:r>
              <a:rPr sz="1754" b="1" spc="-23" dirty="0">
                <a:latin typeface="Arial"/>
                <a:cs typeface="Arial"/>
              </a:rPr>
              <a:t>.env</a:t>
            </a:r>
            <a:endParaRPr sz="1754">
              <a:latin typeface="Arial"/>
              <a:cs typeface="Arial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"/>
              <a:cs typeface="Arial"/>
            </a:endParaRPr>
          </a:p>
          <a:p>
            <a:pPr marL="914845" marR="149256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spc="-12" dirty="0">
                <a:latin typeface="Arial MT"/>
                <a:cs typeface="Arial MT"/>
              </a:rPr>
              <a:t>Depenent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d'entorn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disponibles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incloure </a:t>
            </a:r>
            <a:r>
              <a:rPr sz="1754" dirty="0">
                <a:latin typeface="Arial MT"/>
                <a:cs typeface="Arial MT"/>
              </a:rPr>
              <a:t>configuracions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rutes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rellevants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a </a:t>
            </a:r>
            <a:r>
              <a:rPr sz="1754" spc="-12" dirty="0">
                <a:latin typeface="Arial MT"/>
                <a:cs typeface="Arial MT"/>
              </a:rPr>
              <a:t>l'execució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l'script.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43812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d'entorn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sistema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operatiu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proporcioni informació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rellevant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l'script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necessitat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passi explícitament.</a:t>
            </a:r>
            <a:endParaRPr sz="1754">
              <a:latin typeface="Arial MT"/>
              <a:cs typeface="Arial MT"/>
            </a:endParaRPr>
          </a:p>
          <a:p>
            <a:pPr marL="1984144" marR="2356171">
              <a:lnSpc>
                <a:spcPct val="114999"/>
              </a:lnSpc>
              <a:spcBef>
                <a:spcPts val="1456"/>
              </a:spcBef>
            </a:pPr>
            <a:r>
              <a:rPr sz="1520" dirty="0">
                <a:solidFill>
                  <a:srgbClr val="F92672"/>
                </a:solidFill>
                <a:latin typeface="Courier New"/>
                <a:cs typeface="Courier New"/>
              </a:rPr>
              <a:t>foreach</a:t>
            </a:r>
            <a:r>
              <a:rPr sz="1520" spc="-158" dirty="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ABB2BE"/>
                </a:solidFill>
                <a:latin typeface="Courier New"/>
                <a:cs typeface="Courier New"/>
              </a:rPr>
              <a:t>($_ENV</a:t>
            </a:r>
            <a:r>
              <a:rPr sz="1520" spc="-164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F92672"/>
                </a:solidFill>
                <a:latin typeface="Courier New"/>
                <a:cs typeface="Courier New"/>
              </a:rPr>
              <a:t>as</a:t>
            </a:r>
            <a:r>
              <a:rPr sz="1520" spc="-58" dirty="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ABB2BE"/>
                </a:solidFill>
                <a:latin typeface="Courier New"/>
                <a:cs typeface="Courier New"/>
              </a:rPr>
              <a:t>$clave</a:t>
            </a:r>
            <a:r>
              <a:rPr sz="1520" spc="-29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ABB2BE"/>
                </a:solidFill>
                <a:latin typeface="Courier New"/>
                <a:cs typeface="Courier New"/>
              </a:rPr>
              <a:t>=&gt;</a:t>
            </a:r>
            <a:r>
              <a:rPr sz="1520" spc="-29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ABB2BE"/>
                </a:solidFill>
                <a:latin typeface="Courier New"/>
                <a:cs typeface="Courier New"/>
              </a:rPr>
              <a:t>$valor)</a:t>
            </a:r>
            <a:r>
              <a:rPr sz="1520" spc="-29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520" spc="-58" dirty="0">
                <a:solidFill>
                  <a:srgbClr val="ABB2BE"/>
                </a:solidFill>
                <a:latin typeface="Courier New"/>
                <a:cs typeface="Courier New"/>
              </a:rPr>
              <a:t>{ </a:t>
            </a:r>
            <a:r>
              <a:rPr sz="1520" dirty="0">
                <a:solidFill>
                  <a:srgbClr val="F92672"/>
                </a:solidFill>
                <a:latin typeface="Courier New"/>
                <a:cs typeface="Courier New"/>
              </a:rPr>
              <a:t>echo</a:t>
            </a:r>
            <a:r>
              <a:rPr sz="1520" spc="-94" dirty="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ABB2BE"/>
                </a:solidFill>
                <a:latin typeface="Courier New"/>
                <a:cs typeface="Courier New"/>
              </a:rPr>
              <a:t>$clave</a:t>
            </a:r>
            <a:r>
              <a:rPr sz="1520" spc="-18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ABB2BE"/>
                </a:solidFill>
                <a:latin typeface="Courier New"/>
                <a:cs typeface="Courier New"/>
              </a:rPr>
              <a:t>.</a:t>
            </a:r>
            <a:r>
              <a:rPr sz="1520" spc="-181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98C378"/>
                </a:solidFill>
                <a:latin typeface="Courier New"/>
                <a:cs typeface="Courier New"/>
              </a:rPr>
              <a:t>"</a:t>
            </a:r>
            <a:r>
              <a:rPr sz="1520" spc="-18" dirty="0">
                <a:solidFill>
                  <a:srgbClr val="98C378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98C378"/>
                </a:solidFill>
                <a:latin typeface="Courier New"/>
                <a:cs typeface="Courier New"/>
              </a:rPr>
              <a:t>=&gt;</a:t>
            </a:r>
            <a:r>
              <a:rPr sz="1520" spc="-12" dirty="0">
                <a:solidFill>
                  <a:srgbClr val="98C378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98C378"/>
                </a:solidFill>
                <a:latin typeface="Courier New"/>
                <a:cs typeface="Courier New"/>
              </a:rPr>
              <a:t>"</a:t>
            </a:r>
            <a:r>
              <a:rPr sz="1520" spc="-117" dirty="0">
                <a:solidFill>
                  <a:srgbClr val="98C378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ABB2BE"/>
                </a:solidFill>
                <a:latin typeface="Courier New"/>
                <a:cs typeface="Courier New"/>
              </a:rPr>
              <a:t>.</a:t>
            </a:r>
            <a:r>
              <a:rPr sz="1520" spc="-18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ABB2BE"/>
                </a:solidFill>
                <a:latin typeface="Courier New"/>
                <a:cs typeface="Courier New"/>
              </a:rPr>
              <a:t>$valor</a:t>
            </a:r>
            <a:r>
              <a:rPr sz="1520" spc="-12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ABB2BE"/>
                </a:solidFill>
                <a:latin typeface="Courier New"/>
                <a:cs typeface="Courier New"/>
              </a:rPr>
              <a:t>.</a:t>
            </a:r>
            <a:r>
              <a:rPr sz="1520" spc="-216" dirty="0">
                <a:solidFill>
                  <a:srgbClr val="ABB2BE"/>
                </a:solidFill>
                <a:latin typeface="Courier New"/>
                <a:cs typeface="Courier New"/>
              </a:rPr>
              <a:t> </a:t>
            </a:r>
            <a:r>
              <a:rPr sz="1520" spc="-12" dirty="0">
                <a:solidFill>
                  <a:srgbClr val="98C378"/>
                </a:solidFill>
                <a:latin typeface="Courier New"/>
                <a:cs typeface="Courier New"/>
              </a:rPr>
              <a:t>"&lt;br&gt;"</a:t>
            </a:r>
            <a:r>
              <a:rPr sz="1520" spc="-12" dirty="0">
                <a:solidFill>
                  <a:srgbClr val="ABB2BE"/>
                </a:solidFill>
                <a:latin typeface="Courier New"/>
                <a:cs typeface="Courier New"/>
              </a:rPr>
              <a:t>;</a:t>
            </a:r>
            <a:endParaRPr sz="1520">
              <a:latin typeface="Courier New"/>
              <a:cs typeface="Courier New"/>
            </a:endParaRPr>
          </a:p>
          <a:p>
            <a:pPr marL="1984144">
              <a:spcBef>
                <a:spcPts val="268"/>
              </a:spcBef>
            </a:pPr>
            <a:r>
              <a:rPr sz="1520" spc="-58" dirty="0">
                <a:solidFill>
                  <a:srgbClr val="ABB2BE"/>
                </a:solidFill>
                <a:latin typeface="Courier New"/>
                <a:cs typeface="Courier New"/>
              </a:rPr>
              <a:t>}</a:t>
            </a:r>
            <a:endParaRPr sz="152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8963148" cy="317445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spc="-12" dirty="0">
                <a:latin typeface="Arial"/>
                <a:cs typeface="Arial"/>
              </a:rPr>
              <a:t>$_SESSION</a:t>
            </a:r>
            <a:endParaRPr sz="2339">
              <a:latin typeface="Arial"/>
              <a:cs typeface="Arial"/>
            </a:endParaRPr>
          </a:p>
          <a:p>
            <a:pPr marL="914845" marR="5941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spc="-12" dirty="0">
                <a:latin typeface="Arial MT"/>
                <a:cs typeface="Arial MT"/>
              </a:rPr>
              <a:t>Emmagatzema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mantenen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durant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navegació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mateix usuari.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729945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manera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d'emmagatzemar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per </a:t>
            </a:r>
            <a:r>
              <a:rPr sz="1754" spc="-23" dirty="0">
                <a:latin typeface="Arial MT"/>
                <a:cs typeface="Arial MT"/>
              </a:rPr>
              <a:t>utilitzar-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diverses</a:t>
            </a:r>
            <a:r>
              <a:rPr sz="1754" spc="-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pàgines.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597025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diferència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s'emmagatzema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l'ordinador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spc="-12" dirty="0">
                <a:latin typeface="Arial MT"/>
                <a:cs typeface="Arial MT"/>
              </a:rPr>
              <a:t>l'usuari.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8984684" cy="442505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spc="-12" dirty="0">
                <a:latin typeface="Arial"/>
                <a:cs typeface="Arial"/>
              </a:rPr>
              <a:t>$_COOKIE</a:t>
            </a:r>
            <a:endParaRPr sz="2339">
              <a:latin typeface="Arial"/>
              <a:cs typeface="Arial"/>
            </a:endParaRPr>
          </a:p>
          <a:p>
            <a:pPr marL="914845" marR="404700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Conté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pel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5941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fitxer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guarda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dispositiu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s'envia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al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posterior.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lvl="1" indent="-401730"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principalment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per: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1449495" marR="181929" lvl="2" indent="-490096">
              <a:lnSpc>
                <a:spcPct val="114999"/>
              </a:lnSpc>
              <a:buFont typeface="MS PGothic"/>
              <a:buChar char="➢"/>
              <a:tabLst>
                <a:tab pos="1449495" algn="l"/>
              </a:tabLst>
            </a:pPr>
            <a:r>
              <a:rPr sz="1754" spc="-12" dirty="0">
                <a:latin typeface="Arial MT"/>
                <a:cs typeface="Arial MT"/>
              </a:rPr>
              <a:t>Emmagatzemar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sessió: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preferències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d'usuari,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idioma</a:t>
            </a:r>
            <a:r>
              <a:rPr sz="1754" spc="-58" dirty="0">
                <a:latin typeface="Arial MT"/>
                <a:cs typeface="Arial MT"/>
              </a:rPr>
              <a:t> o </a:t>
            </a:r>
            <a:r>
              <a:rPr sz="1754" spc="-12" dirty="0">
                <a:latin typeface="Arial MT"/>
                <a:cs typeface="Arial MT"/>
              </a:rPr>
              <a:t>autenticació.</a:t>
            </a:r>
            <a:endParaRPr sz="1754">
              <a:latin typeface="Arial MT"/>
              <a:cs typeface="Arial MT"/>
            </a:endParaRPr>
          </a:p>
          <a:p>
            <a:pPr marL="1449495" marR="617817" lvl="2" indent="-490096">
              <a:lnSpc>
                <a:spcPct val="114999"/>
              </a:lnSpc>
              <a:buFont typeface="MS PGothic"/>
              <a:buChar char="➢"/>
              <a:tabLst>
                <a:tab pos="1449495" algn="l"/>
              </a:tabLst>
            </a:pPr>
            <a:r>
              <a:rPr sz="1754" dirty="0">
                <a:latin typeface="Arial MT"/>
                <a:cs typeface="Arial MT"/>
              </a:rPr>
              <a:t>Fer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seguiment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comportament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recordatori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dirty="0">
                <a:latin typeface="Arial MT"/>
                <a:cs typeface="Arial MT"/>
              </a:rPr>
              <a:t>productes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carretó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compra.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7"/>
            <a:ext cx="8893343" cy="428013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dirty="0">
                <a:latin typeface="Arial"/>
                <a:cs typeface="Arial"/>
              </a:rPr>
              <a:t>Com</a:t>
            </a:r>
            <a:r>
              <a:rPr sz="2339" b="1" spc="-111" dirty="0">
                <a:latin typeface="Arial"/>
                <a:cs typeface="Arial"/>
              </a:rPr>
              <a:t> </a:t>
            </a:r>
            <a:r>
              <a:rPr sz="2339" b="1" dirty="0">
                <a:latin typeface="Arial"/>
                <a:cs typeface="Arial"/>
              </a:rPr>
              <a:t>funciona</a:t>
            </a:r>
            <a:r>
              <a:rPr sz="2339" b="1" spc="-105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$_COOKIE?</a:t>
            </a:r>
            <a:endParaRPr sz="2339">
              <a:latin typeface="Arial"/>
              <a:cs typeface="Arial"/>
            </a:endParaRPr>
          </a:p>
          <a:p>
            <a:pPr marL="914845" marR="5941" lvl="1" indent="-402472">
              <a:lnSpc>
                <a:spcPct val="114999"/>
              </a:lnSpc>
              <a:spcBef>
                <a:spcPts val="2549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establerta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l'envia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automàticament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HTTP.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marR="408413" lvl="1" indent="-402472">
              <a:lnSpc>
                <a:spcPct val="114999"/>
              </a:lnSpc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l’array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$_COOKIE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clau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el </a:t>
            </a:r>
            <a:r>
              <a:rPr sz="1754" spc="-12" dirty="0">
                <a:latin typeface="Arial MT"/>
                <a:cs typeface="Arial MT"/>
              </a:rPr>
              <a:t>contingut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cookie.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914845" lvl="1" indent="-401730"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creació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mitjançant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funció:</a:t>
            </a:r>
            <a:endParaRPr sz="1754">
              <a:latin typeface="Arial MT"/>
              <a:cs typeface="Arial MT"/>
            </a:endParaRPr>
          </a:p>
          <a:p>
            <a:pPr marL="914845">
              <a:spcBef>
                <a:spcPts val="1725"/>
              </a:spcBef>
            </a:pPr>
            <a:r>
              <a:rPr sz="1520" dirty="0">
                <a:solidFill>
                  <a:srgbClr val="F92672"/>
                </a:solidFill>
                <a:latin typeface="Courier New"/>
                <a:cs typeface="Courier New"/>
              </a:rPr>
              <a:t>setcookie('nom_cookie',</a:t>
            </a:r>
            <a:r>
              <a:rPr sz="1520" spc="-70" dirty="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F92672"/>
                </a:solidFill>
                <a:latin typeface="Courier New"/>
                <a:cs typeface="Courier New"/>
              </a:rPr>
              <a:t>'valor_cookie',</a:t>
            </a:r>
            <a:r>
              <a:rPr sz="1520" spc="-64" dirty="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F92672"/>
                </a:solidFill>
                <a:latin typeface="Courier New"/>
                <a:cs typeface="Courier New"/>
              </a:rPr>
              <a:t>time()</a:t>
            </a:r>
            <a:r>
              <a:rPr sz="1520" spc="-64" dirty="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sz="1520" dirty="0">
                <a:solidFill>
                  <a:srgbClr val="F92672"/>
                </a:solidFill>
                <a:latin typeface="Courier New"/>
                <a:cs typeface="Courier New"/>
              </a:rPr>
              <a:t>+</a:t>
            </a:r>
            <a:r>
              <a:rPr sz="1520" spc="-64" dirty="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sz="1520" spc="-12" dirty="0">
                <a:solidFill>
                  <a:srgbClr val="F92672"/>
                </a:solidFill>
                <a:latin typeface="Courier New"/>
                <a:cs typeface="Courier New"/>
              </a:rPr>
              <a:t>3600);</a:t>
            </a:r>
            <a:endParaRPr sz="1520">
              <a:latin typeface="Courier New"/>
              <a:cs typeface="Courier New"/>
            </a:endParaRPr>
          </a:p>
          <a:p>
            <a:pPr marL="914845" lvl="1" indent="-401730">
              <a:spcBef>
                <a:spcPts val="1672"/>
              </a:spcBef>
              <a:buChar char="○"/>
              <a:tabLst>
                <a:tab pos="914845" algn="l"/>
              </a:tabLst>
            </a:pPr>
            <a:r>
              <a:rPr sz="1754" dirty="0">
                <a:latin typeface="Arial MT"/>
                <a:cs typeface="Arial MT"/>
              </a:rPr>
              <a:t>S’accedeix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cookie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de:a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funció:</a:t>
            </a:r>
            <a:endParaRPr sz="1754">
              <a:latin typeface="Arial MT"/>
              <a:cs typeface="Arial MT"/>
            </a:endParaRPr>
          </a:p>
          <a:p>
            <a:pPr marL="914845">
              <a:spcBef>
                <a:spcPts val="1725"/>
              </a:spcBef>
            </a:pPr>
            <a:r>
              <a:rPr sz="1520" dirty="0">
                <a:solidFill>
                  <a:srgbClr val="F92672"/>
                </a:solidFill>
                <a:latin typeface="Courier New"/>
                <a:cs typeface="Courier New"/>
              </a:rPr>
              <a:t>echo</a:t>
            </a:r>
            <a:r>
              <a:rPr sz="1520" spc="-23" dirty="0">
                <a:solidFill>
                  <a:srgbClr val="F92672"/>
                </a:solidFill>
                <a:latin typeface="Courier New"/>
                <a:cs typeface="Courier New"/>
              </a:rPr>
              <a:t> </a:t>
            </a:r>
            <a:r>
              <a:rPr sz="1520" spc="-12" dirty="0">
                <a:solidFill>
                  <a:srgbClr val="F92672"/>
                </a:solidFill>
                <a:latin typeface="Courier New"/>
                <a:cs typeface="Courier New"/>
              </a:rPr>
              <a:t>$_COOKIE['nom_cookie'];</a:t>
            </a:r>
            <a:endParaRPr sz="152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Variables</a:t>
            </a:r>
            <a:r>
              <a:rPr spc="-222" dirty="0"/>
              <a:t> </a:t>
            </a:r>
            <a:r>
              <a:rPr spc="-12" dirty="0"/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783" y="1903928"/>
            <a:ext cx="3397382" cy="37496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380195" indent="-365344">
              <a:spcBef>
                <a:spcPts val="117"/>
              </a:spcBef>
              <a:buSzPct val="55000"/>
              <a:buFont typeface="Arial MT"/>
              <a:buChar char="●"/>
              <a:tabLst>
                <a:tab pos="380195" algn="l"/>
              </a:tabLst>
            </a:pPr>
            <a:r>
              <a:rPr sz="2339" b="1" dirty="0">
                <a:latin typeface="Arial"/>
                <a:cs typeface="Arial"/>
              </a:rPr>
              <a:t>$_COOKIE</a:t>
            </a:r>
            <a:r>
              <a:rPr sz="2339" b="1" spc="-47" dirty="0">
                <a:latin typeface="Arial"/>
                <a:cs typeface="Arial"/>
              </a:rPr>
              <a:t> </a:t>
            </a:r>
            <a:r>
              <a:rPr sz="2339" b="1" spc="-12" dirty="0">
                <a:latin typeface="Arial"/>
                <a:cs typeface="Arial"/>
              </a:rPr>
              <a:t>(Exemple)</a:t>
            </a:r>
            <a:endParaRPr sz="2339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23580" y="3241726"/>
            <a:ext cx="10720134" cy="4008398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pc="-12" dirty="0"/>
              <a:t>&lt;?php</a:t>
            </a:r>
          </a:p>
          <a:p>
            <a:pPr marL="14851" marR="2786119">
              <a:lnSpc>
                <a:spcPct val="114999"/>
              </a:lnSpc>
              <a:spcBef>
                <a:spcPts val="1403"/>
              </a:spcBef>
            </a:pPr>
            <a:r>
              <a:rPr dirty="0"/>
              <a:t>//</a:t>
            </a:r>
            <a:r>
              <a:rPr spc="-35" dirty="0"/>
              <a:t> </a:t>
            </a:r>
            <a:r>
              <a:rPr dirty="0"/>
              <a:t>Crear</a:t>
            </a:r>
            <a:r>
              <a:rPr spc="-23" dirty="0"/>
              <a:t> </a:t>
            </a:r>
            <a:r>
              <a:rPr dirty="0"/>
              <a:t>una</a:t>
            </a:r>
            <a:r>
              <a:rPr spc="-23" dirty="0"/>
              <a:t> </a:t>
            </a:r>
            <a:r>
              <a:rPr dirty="0"/>
              <a:t>cookie</a:t>
            </a:r>
            <a:r>
              <a:rPr spc="-18" dirty="0"/>
              <a:t> </a:t>
            </a:r>
            <a:r>
              <a:rPr dirty="0"/>
              <a:t>que</a:t>
            </a:r>
            <a:r>
              <a:rPr spc="-23" dirty="0"/>
              <a:t> </a:t>
            </a:r>
            <a:r>
              <a:rPr dirty="0"/>
              <a:t>expira</a:t>
            </a:r>
            <a:r>
              <a:rPr spc="-23" dirty="0"/>
              <a:t> </a:t>
            </a:r>
            <a:r>
              <a:rPr dirty="0"/>
              <a:t>en</a:t>
            </a:r>
            <a:r>
              <a:rPr spc="-23" dirty="0"/>
              <a:t> </a:t>
            </a:r>
            <a:r>
              <a:rPr dirty="0"/>
              <a:t>una</a:t>
            </a:r>
            <a:r>
              <a:rPr spc="-18" dirty="0"/>
              <a:t> </a:t>
            </a:r>
            <a:r>
              <a:rPr spc="-23" dirty="0"/>
              <a:t>hora </a:t>
            </a:r>
            <a:r>
              <a:rPr dirty="0"/>
              <a:t>setcookie('usuari',</a:t>
            </a:r>
            <a:r>
              <a:rPr spc="-64" dirty="0"/>
              <a:t> </a:t>
            </a:r>
            <a:r>
              <a:rPr dirty="0"/>
              <a:t>'Joan',</a:t>
            </a:r>
            <a:r>
              <a:rPr spc="-47" dirty="0"/>
              <a:t> </a:t>
            </a:r>
            <a:r>
              <a:rPr dirty="0"/>
              <a:t>time()</a:t>
            </a:r>
            <a:r>
              <a:rPr spc="-47" dirty="0"/>
              <a:t> </a:t>
            </a:r>
            <a:r>
              <a:rPr dirty="0"/>
              <a:t>+</a:t>
            </a:r>
            <a:r>
              <a:rPr spc="-47" dirty="0"/>
              <a:t> </a:t>
            </a:r>
            <a:r>
              <a:rPr spc="-12" dirty="0"/>
              <a:t>3600);</a:t>
            </a:r>
          </a:p>
          <a:p>
            <a:pPr>
              <a:spcBef>
                <a:spcPts val="374"/>
              </a:spcBef>
            </a:pPr>
            <a:endParaRPr spc="-12" dirty="0"/>
          </a:p>
          <a:p>
            <a:pPr marL="14851" marR="1280189">
              <a:lnSpc>
                <a:spcPct val="114999"/>
              </a:lnSpc>
            </a:pPr>
            <a:r>
              <a:rPr dirty="0"/>
              <a:t>//</a:t>
            </a:r>
            <a:r>
              <a:rPr spc="-29" dirty="0"/>
              <a:t> </a:t>
            </a:r>
            <a:r>
              <a:rPr dirty="0"/>
              <a:t>Comprovar</a:t>
            </a:r>
            <a:r>
              <a:rPr spc="-18" dirty="0"/>
              <a:t> </a:t>
            </a:r>
            <a:r>
              <a:rPr dirty="0"/>
              <a:t>si</a:t>
            </a:r>
            <a:r>
              <a:rPr spc="-18" dirty="0"/>
              <a:t> </a:t>
            </a:r>
            <a:r>
              <a:rPr dirty="0"/>
              <a:t>la</a:t>
            </a:r>
            <a:r>
              <a:rPr spc="-18" dirty="0"/>
              <a:t> </a:t>
            </a:r>
            <a:r>
              <a:rPr dirty="0"/>
              <a:t>cookie</a:t>
            </a:r>
            <a:r>
              <a:rPr spc="-18" dirty="0"/>
              <a:t> </a:t>
            </a:r>
            <a:r>
              <a:rPr dirty="0"/>
              <a:t>existeix</a:t>
            </a:r>
            <a:r>
              <a:rPr spc="-18" dirty="0"/>
              <a:t> </a:t>
            </a:r>
            <a:r>
              <a:rPr dirty="0"/>
              <a:t>i</a:t>
            </a:r>
            <a:r>
              <a:rPr spc="-18" dirty="0"/>
              <a:t> </a:t>
            </a:r>
            <a:r>
              <a:rPr spc="-12" dirty="0"/>
              <a:t>mostrar-</a:t>
            </a:r>
            <a:r>
              <a:rPr dirty="0"/>
              <a:t>ne</a:t>
            </a:r>
            <a:r>
              <a:rPr spc="-18" dirty="0"/>
              <a:t> </a:t>
            </a:r>
            <a:r>
              <a:rPr dirty="0"/>
              <a:t>el</a:t>
            </a:r>
            <a:r>
              <a:rPr spc="-12" dirty="0"/>
              <a:t> valor </a:t>
            </a:r>
            <a:r>
              <a:rPr dirty="0"/>
              <a:t>if</a:t>
            </a:r>
            <a:r>
              <a:rPr spc="-99" dirty="0"/>
              <a:t> </a:t>
            </a:r>
            <a:r>
              <a:rPr dirty="0"/>
              <a:t>(isset($_COOKIE['usuari']))</a:t>
            </a:r>
            <a:r>
              <a:rPr spc="-82" dirty="0"/>
              <a:t> </a:t>
            </a:r>
            <a:r>
              <a:rPr spc="-58" dirty="0"/>
              <a:t>{</a:t>
            </a:r>
          </a:p>
          <a:p>
            <a:pPr marL="478214">
              <a:spcBef>
                <a:spcPts val="275"/>
              </a:spcBef>
            </a:pPr>
            <a:r>
              <a:rPr dirty="0"/>
              <a:t>echo</a:t>
            </a:r>
            <a:r>
              <a:rPr spc="-41" dirty="0"/>
              <a:t> </a:t>
            </a:r>
            <a:r>
              <a:rPr dirty="0"/>
              <a:t>"Hola,</a:t>
            </a:r>
            <a:r>
              <a:rPr spc="-23" dirty="0"/>
              <a:t> </a:t>
            </a:r>
            <a:r>
              <a:rPr dirty="0"/>
              <a:t>"</a:t>
            </a:r>
            <a:r>
              <a:rPr spc="-29" dirty="0"/>
              <a:t> </a:t>
            </a:r>
            <a:r>
              <a:rPr dirty="0"/>
              <a:t>.</a:t>
            </a:r>
            <a:r>
              <a:rPr spc="-23" dirty="0"/>
              <a:t> </a:t>
            </a:r>
            <a:r>
              <a:rPr dirty="0"/>
              <a:t>$_COOKIE['usuari']</a:t>
            </a:r>
            <a:r>
              <a:rPr spc="-29" dirty="0"/>
              <a:t> </a:t>
            </a:r>
            <a:r>
              <a:rPr dirty="0"/>
              <a:t>.</a:t>
            </a:r>
            <a:r>
              <a:rPr spc="-23" dirty="0"/>
              <a:t> </a:t>
            </a:r>
            <a:r>
              <a:rPr dirty="0"/>
              <a:t>"!</a:t>
            </a:r>
            <a:r>
              <a:rPr spc="-29" dirty="0"/>
              <a:t> </a:t>
            </a:r>
            <a:r>
              <a:rPr dirty="0"/>
              <a:t>El</a:t>
            </a:r>
            <a:r>
              <a:rPr spc="-23" dirty="0"/>
              <a:t> </a:t>
            </a:r>
            <a:r>
              <a:rPr dirty="0"/>
              <a:t>cookie</a:t>
            </a:r>
            <a:r>
              <a:rPr spc="-29" dirty="0"/>
              <a:t> </a:t>
            </a:r>
            <a:r>
              <a:rPr dirty="0"/>
              <a:t>està</a:t>
            </a:r>
            <a:r>
              <a:rPr spc="-23" dirty="0"/>
              <a:t> </a:t>
            </a:r>
            <a:r>
              <a:rPr spc="-12" dirty="0"/>
              <a:t>actiu.";</a:t>
            </a:r>
          </a:p>
          <a:p>
            <a:pPr marL="14851">
              <a:spcBef>
                <a:spcPts val="274"/>
              </a:spcBef>
            </a:pPr>
            <a:r>
              <a:rPr dirty="0"/>
              <a:t>}</a:t>
            </a:r>
            <a:r>
              <a:rPr spc="-18" dirty="0"/>
              <a:t> </a:t>
            </a:r>
            <a:r>
              <a:rPr dirty="0"/>
              <a:t>else</a:t>
            </a:r>
            <a:r>
              <a:rPr spc="-12" dirty="0"/>
              <a:t> </a:t>
            </a:r>
            <a:r>
              <a:rPr spc="-70" dirty="0"/>
              <a:t>{</a:t>
            </a:r>
          </a:p>
          <a:p>
            <a:pPr marL="478214">
              <a:spcBef>
                <a:spcPts val="268"/>
              </a:spcBef>
            </a:pPr>
            <a:r>
              <a:rPr dirty="0"/>
              <a:t>echo</a:t>
            </a:r>
            <a:r>
              <a:rPr spc="-23" dirty="0"/>
              <a:t> </a:t>
            </a:r>
            <a:r>
              <a:rPr dirty="0"/>
              <a:t>"El</a:t>
            </a:r>
            <a:r>
              <a:rPr spc="-23" dirty="0"/>
              <a:t> </a:t>
            </a:r>
            <a:r>
              <a:rPr dirty="0"/>
              <a:t>cookie</a:t>
            </a:r>
            <a:r>
              <a:rPr spc="-23" dirty="0"/>
              <a:t> </a:t>
            </a:r>
            <a:r>
              <a:rPr dirty="0"/>
              <a:t>no</a:t>
            </a:r>
            <a:r>
              <a:rPr spc="-23" dirty="0"/>
              <a:t> </a:t>
            </a:r>
            <a:r>
              <a:rPr dirty="0"/>
              <a:t>està</a:t>
            </a:r>
            <a:r>
              <a:rPr spc="-18" dirty="0"/>
              <a:t> </a:t>
            </a:r>
            <a:r>
              <a:rPr spc="-12" dirty="0"/>
              <a:t>configurat.";</a:t>
            </a:r>
          </a:p>
          <a:p>
            <a:pPr marL="14851">
              <a:spcBef>
                <a:spcPts val="275"/>
              </a:spcBef>
            </a:pPr>
            <a:r>
              <a:rPr spc="-58" dirty="0"/>
              <a:t>}</a:t>
            </a:r>
          </a:p>
          <a:p>
            <a:pPr marL="14851">
              <a:spcBef>
                <a:spcPts val="275"/>
              </a:spcBef>
            </a:pPr>
            <a:r>
              <a:rPr spc="-29" dirty="0"/>
              <a:t>?&gt;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spc="-12" dirty="0"/>
              <a:t>Introducció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866798"/>
            <a:ext cx="8799034" cy="466973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451482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pàgines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actuals,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(també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anomenats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navegadors)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només </a:t>
            </a:r>
            <a:r>
              <a:rPr sz="1754" dirty="0">
                <a:latin typeface="Arial MT"/>
                <a:cs typeface="Arial MT"/>
              </a:rPr>
              <a:t>obtenen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element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HTML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sinó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també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ser: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cerca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l'usuari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escrit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motor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cerca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contingut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formularis</a:t>
            </a:r>
            <a:endParaRPr sz="1754">
              <a:latin typeface="Arial MT"/>
              <a:cs typeface="Arial MT"/>
            </a:endParaRPr>
          </a:p>
          <a:p>
            <a:pPr marL="951231" marR="145544" lvl="1" indent="-402472">
              <a:lnSpc>
                <a:spcPct val="114999"/>
              </a:lnSpc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Aplicar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filtres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restringir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ordenar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productes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botiga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online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segons </a:t>
            </a:r>
            <a:r>
              <a:rPr sz="1754" dirty="0">
                <a:latin typeface="Arial MT"/>
                <a:cs typeface="Arial MT"/>
              </a:rPr>
              <a:t>criteris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específics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Ordenar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resultats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mostrats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pàgina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d'acord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criteri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específic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416581" marR="5941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certs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d'informació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protocol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proporciona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diferents </a:t>
            </a: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petició.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marR="620788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POST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dues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eines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fonamentals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defineixen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la </a:t>
            </a:r>
            <a:r>
              <a:rPr sz="1754" spc="-12" dirty="0">
                <a:latin typeface="Arial MT"/>
                <a:cs typeface="Arial MT"/>
              </a:rPr>
              <a:t>comunicació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protocol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HTTP.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14"/>
              </a:spcBef>
            </a:pPr>
            <a:r>
              <a:rPr sz="4400" dirty="0"/>
              <a:t>Àmbit</a:t>
            </a:r>
            <a:r>
              <a:rPr sz="4400" spc="-130" dirty="0"/>
              <a:t> </a:t>
            </a:r>
            <a:r>
              <a:rPr sz="4400" spc="50" dirty="0"/>
              <a:t>de</a:t>
            </a:r>
            <a:r>
              <a:rPr sz="4400" spc="-120" dirty="0"/>
              <a:t> </a:t>
            </a:r>
            <a:r>
              <a:rPr sz="4400" spc="114" dirty="0"/>
              <a:t>les</a:t>
            </a:r>
            <a:r>
              <a:rPr sz="4400" spc="-135" dirty="0"/>
              <a:t> </a:t>
            </a:r>
            <a:r>
              <a:rPr sz="4400" spc="50" dirty="0"/>
              <a:t>variables</a:t>
            </a:r>
            <a:r>
              <a:rPr sz="4400" spc="-135" dirty="0"/>
              <a:t> </a:t>
            </a:r>
            <a:r>
              <a:rPr sz="4400" spc="75" dirty="0"/>
              <a:t>en</a:t>
            </a:r>
            <a:r>
              <a:rPr sz="4400" spc="-17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3709" y="1916651"/>
            <a:ext cx="320802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Exemple</a:t>
            </a:r>
            <a:r>
              <a:rPr sz="2350" b="1" spc="-114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variable</a:t>
            </a:r>
            <a:r>
              <a:rPr sz="2350" b="1" spc="-110" dirty="0">
                <a:latin typeface="Arial"/>
                <a:cs typeface="Arial"/>
              </a:rPr>
              <a:t> </a:t>
            </a:r>
            <a:r>
              <a:rPr sz="2350" b="1" spc="-20" dirty="0">
                <a:latin typeface="Arial"/>
                <a:cs typeface="Arial"/>
              </a:rPr>
              <a:t>local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892" y="2531364"/>
            <a:ext cx="10341864" cy="3919727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Protocol</a:t>
            </a:r>
            <a:r>
              <a:rPr spc="-53" dirty="0"/>
              <a:t> </a:t>
            </a:r>
            <a:r>
              <a:rPr spc="-23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0" y="1866797"/>
            <a:ext cx="9023298" cy="4044177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5941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protocol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(stateless)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regula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l'intercanvi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el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(navegador)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protocol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comunicació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principal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d'Internet,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basat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model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client-servidor.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Què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vol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b="1" dirty="0">
                <a:latin typeface="Arial"/>
                <a:cs typeface="Arial"/>
              </a:rPr>
              <a:t>protocol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sense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estat</a:t>
            </a:r>
            <a:r>
              <a:rPr sz="1754" spc="-12" dirty="0">
                <a:latin typeface="Arial MT"/>
                <a:cs typeface="Arial MT"/>
              </a:rPr>
              <a:t>?</a:t>
            </a:r>
            <a:endParaRPr sz="1754">
              <a:latin typeface="Arial MT"/>
              <a:cs typeface="Arial MT"/>
            </a:endParaRPr>
          </a:p>
          <a:p>
            <a:pPr marL="951231" marR="231682" lvl="1" indent="-402472">
              <a:lnSpc>
                <a:spcPct val="114999"/>
              </a:lnSpc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sol·licitud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realitzada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independent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altres,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el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recorda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sobre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anteriors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cop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es </a:t>
            </a:r>
            <a:r>
              <a:rPr sz="1754" dirty="0">
                <a:latin typeface="Arial MT"/>
                <a:cs typeface="Arial MT"/>
              </a:rPr>
              <a:t>completa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petició.</a:t>
            </a:r>
            <a:endParaRPr sz="1754">
              <a:latin typeface="Arial MT"/>
              <a:cs typeface="Arial MT"/>
            </a:endParaRPr>
          </a:p>
          <a:p>
            <a:pPr marL="951231" marR="524996" lvl="1" indent="-402472">
              <a:lnSpc>
                <a:spcPct val="114999"/>
              </a:lnSpc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guarda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"memòria"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sobre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l'estat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connexió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després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dirty="0">
                <a:latin typeface="Arial MT"/>
                <a:cs typeface="Arial MT"/>
              </a:rPr>
              <a:t>completar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resposta.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403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416581" marR="527965" indent="-402472">
              <a:lnSpc>
                <a:spcPct val="114999"/>
              </a:lnSpc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vegada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sol·licitud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materialitza mitjançant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dicta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propòsit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comunicació.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Estructura</a:t>
            </a:r>
            <a:r>
              <a:rPr spc="-29" dirty="0"/>
              <a:t> </a:t>
            </a:r>
            <a:r>
              <a:rPr dirty="0"/>
              <a:t>dels</a:t>
            </a:r>
            <a:r>
              <a:rPr spc="-12" dirty="0"/>
              <a:t> </a:t>
            </a:r>
            <a:r>
              <a:rPr dirty="0"/>
              <a:t>missatges</a:t>
            </a:r>
            <a:r>
              <a:rPr spc="-12" dirty="0"/>
              <a:t> </a:t>
            </a:r>
            <a:r>
              <a:rPr spc="-23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6899"/>
            <a:ext cx="7846281" cy="122302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missatges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ser: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Peticions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(request):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Sol·licituds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Respostes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(response):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Respostes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client.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Sol·licitud</a:t>
            </a:r>
            <a:r>
              <a:rPr spc="-41" dirty="0"/>
              <a:t> </a:t>
            </a:r>
            <a:r>
              <a:rPr dirty="0"/>
              <a:t>HTTP</a:t>
            </a:r>
            <a:r>
              <a:rPr spc="-117" dirty="0"/>
              <a:t> </a:t>
            </a:r>
            <a:r>
              <a:rPr spc="-12" dirty="0"/>
              <a:t>(Request)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6899"/>
            <a:ext cx="8926760" cy="3094558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Estructura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petició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 marR="5359120">
              <a:lnSpc>
                <a:spcPct val="114999"/>
              </a:lnSpc>
            </a:pP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/index.html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HTTP/1.1 </a:t>
            </a:r>
            <a:r>
              <a:rPr sz="1754" dirty="0">
                <a:latin typeface="Arial MT"/>
                <a:cs typeface="Arial MT"/>
              </a:rPr>
              <a:t>Host: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u="heavy" spc="-12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www.example.com</a:t>
            </a:r>
            <a:r>
              <a:rPr sz="1754" spc="-12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User-</a:t>
            </a:r>
            <a:r>
              <a:rPr sz="1754" dirty="0">
                <a:latin typeface="Arial MT"/>
                <a:cs typeface="Arial MT"/>
              </a:rPr>
              <a:t>Agent: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Mozilla/5.0 </a:t>
            </a:r>
            <a:r>
              <a:rPr sz="1754" dirty="0">
                <a:latin typeface="Arial MT"/>
                <a:cs typeface="Arial MT"/>
              </a:rPr>
              <a:t>Accept: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text/html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Línia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/index.html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HTTP/1.1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ruta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versió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d'HTTP.</a:t>
            </a:r>
            <a:endParaRPr sz="1754">
              <a:latin typeface="Arial MT"/>
              <a:cs typeface="Arial MT"/>
            </a:endParaRPr>
          </a:p>
          <a:p>
            <a:pPr marL="416581" indent="-401730">
              <a:spcBef>
                <a:spcPts val="316"/>
              </a:spcBef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Capçaleres: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Proporcionen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metadades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(Host,</a:t>
            </a:r>
            <a:r>
              <a:rPr sz="1754" spc="-18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User-Agent,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Accept,</a:t>
            </a:r>
            <a:r>
              <a:rPr sz="1754" spc="-2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etc.).</a:t>
            </a:r>
            <a:endParaRPr sz="1754">
              <a:latin typeface="Arial MT"/>
              <a:cs typeface="Arial MT"/>
            </a:endParaRPr>
          </a:p>
          <a:p>
            <a:pPr marL="416581" indent="-401730">
              <a:spcBef>
                <a:spcPts val="316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Cos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(body):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alguns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POST.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Resposta</a:t>
            </a:r>
            <a:r>
              <a:rPr spc="-47" dirty="0"/>
              <a:t> </a:t>
            </a:r>
            <a:r>
              <a:rPr dirty="0"/>
              <a:t>HTTP</a:t>
            </a:r>
            <a:r>
              <a:rPr spc="-105" dirty="0"/>
              <a:t> </a:t>
            </a:r>
            <a:r>
              <a:rPr spc="-12" dirty="0"/>
              <a:t>(Response)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0" y="1906899"/>
            <a:ext cx="6925462" cy="3090454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Estructura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resposta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/>
            <a:r>
              <a:rPr sz="1754" dirty="0">
                <a:latin typeface="Arial MT"/>
                <a:cs typeface="Arial MT"/>
              </a:rPr>
              <a:t>HTTP/1.1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200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OK</a:t>
            </a:r>
            <a:endParaRPr sz="1754">
              <a:latin typeface="Arial MT"/>
              <a:cs typeface="Arial MT"/>
            </a:endParaRPr>
          </a:p>
          <a:p>
            <a:pPr marL="951231" marR="3663835">
              <a:lnSpc>
                <a:spcPct val="114999"/>
              </a:lnSpc>
            </a:pPr>
            <a:r>
              <a:rPr sz="1754" spc="-23" dirty="0">
                <a:latin typeface="Arial MT"/>
                <a:cs typeface="Arial MT"/>
              </a:rPr>
              <a:t>Content-</a:t>
            </a:r>
            <a:r>
              <a:rPr sz="1754" spc="-12" dirty="0">
                <a:latin typeface="Arial MT"/>
                <a:cs typeface="Arial MT"/>
              </a:rPr>
              <a:t>Type: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text/html </a:t>
            </a:r>
            <a:r>
              <a:rPr sz="1754" spc="-23" dirty="0">
                <a:latin typeface="Arial MT"/>
                <a:cs typeface="Arial MT"/>
              </a:rPr>
              <a:t>Content-</a:t>
            </a:r>
            <a:r>
              <a:rPr sz="1754" dirty="0">
                <a:latin typeface="Arial MT"/>
                <a:cs typeface="Arial MT"/>
              </a:rPr>
              <a:t>Length:</a:t>
            </a:r>
            <a:r>
              <a:rPr sz="1754" spc="-29" dirty="0">
                <a:latin typeface="Arial MT"/>
                <a:cs typeface="Arial MT"/>
              </a:rPr>
              <a:t> 349</a:t>
            </a:r>
            <a:endParaRPr sz="1754">
              <a:latin typeface="Arial MT"/>
              <a:cs typeface="Arial MT"/>
            </a:endParaRPr>
          </a:p>
          <a:p>
            <a:pPr marL="951231">
              <a:spcBef>
                <a:spcPts val="316"/>
              </a:spcBef>
            </a:pPr>
            <a:r>
              <a:rPr sz="1754" dirty="0">
                <a:latin typeface="Arial MT"/>
                <a:cs typeface="Arial MT"/>
              </a:rPr>
              <a:t>Date: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Mon,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26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Nov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2024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12:00:00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GMT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Línia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d’estat: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protocol,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d’estat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descripció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(200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OK).</a:t>
            </a:r>
            <a:endParaRPr sz="1754">
              <a:latin typeface="Arial MT"/>
              <a:cs typeface="Arial MT"/>
            </a:endParaRPr>
          </a:p>
          <a:p>
            <a:pPr marL="416581" indent="-401730">
              <a:spcBef>
                <a:spcPts val="316"/>
              </a:spcBef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Capçaleres: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Conté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contingut,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data,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etc.</a:t>
            </a:r>
            <a:endParaRPr sz="1754">
              <a:latin typeface="Arial MT"/>
              <a:cs typeface="Arial MT"/>
            </a:endParaRPr>
          </a:p>
          <a:p>
            <a:pPr marL="416581" indent="-401730">
              <a:spcBef>
                <a:spcPts val="316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Cos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(body):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contingut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resposta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(HTML,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JSON,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etc.).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Procés</a:t>
            </a:r>
            <a:r>
              <a:rPr spc="-18" dirty="0"/>
              <a:t> </a:t>
            </a:r>
            <a:r>
              <a:rPr dirty="0"/>
              <a:t>de</a:t>
            </a:r>
            <a:r>
              <a:rPr spc="-23" dirty="0"/>
              <a:t> </a:t>
            </a:r>
            <a:r>
              <a:rPr dirty="0"/>
              <a:t>comunicació</a:t>
            </a:r>
            <a:r>
              <a:rPr spc="-18" dirty="0"/>
              <a:t> </a:t>
            </a:r>
            <a:r>
              <a:rPr spc="-23" dirty="0"/>
              <a:t>HTTP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" y="2253544"/>
            <a:ext cx="10601658" cy="4168602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Per què</a:t>
            </a:r>
            <a:r>
              <a:rPr spc="-6" dirty="0"/>
              <a:t> </a:t>
            </a:r>
            <a:r>
              <a:rPr dirty="0"/>
              <a:t>es</a:t>
            </a:r>
            <a:r>
              <a:rPr spc="6" dirty="0"/>
              <a:t> </a:t>
            </a:r>
            <a:r>
              <a:rPr dirty="0"/>
              <a:t>fa</a:t>
            </a:r>
            <a:r>
              <a:rPr spc="-6" dirty="0"/>
              <a:t> </a:t>
            </a:r>
            <a:r>
              <a:rPr dirty="0"/>
              <a:t>servir</a:t>
            </a:r>
            <a:r>
              <a:rPr spc="6" dirty="0"/>
              <a:t> </a:t>
            </a:r>
            <a:r>
              <a:rPr spc="-12" dirty="0"/>
              <a:t>HTTP?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866798"/>
            <a:ext cx="9104983" cy="2811788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marR="177474" indent="-402472">
              <a:lnSpc>
                <a:spcPct val="114999"/>
              </a:lnSpc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dirty="0">
                <a:latin typeface="Arial MT"/>
                <a:cs typeface="Arial MT"/>
              </a:rPr>
              <a:t>Quan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crear,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protocol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sol·licitar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documents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HTML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un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web.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Actualment,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canvi,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gran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varietat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fins:</a:t>
            </a:r>
            <a:endParaRPr sz="1754">
              <a:latin typeface="Arial MT"/>
              <a:cs typeface="Arial MT"/>
            </a:endParaRPr>
          </a:p>
          <a:p>
            <a:pPr marL="951231" marR="487868" lvl="1" indent="-402472">
              <a:lnSpc>
                <a:spcPct val="114999"/>
              </a:lnSpc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navegadors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usen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sol·licitar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qualsevol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tipus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fitxer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text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 </a:t>
            </a:r>
            <a:r>
              <a:rPr sz="1754" spc="-12" dirty="0">
                <a:latin typeface="Arial MT"/>
                <a:cs typeface="Arial MT"/>
              </a:rPr>
              <a:t>vídeo.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programes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d'aplicació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carregar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fitxers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actualitzacions.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L'API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basada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REST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solució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controlar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serveis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web.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operacions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d'accés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bases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web.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Capçaleres:</a:t>
            </a:r>
            <a:r>
              <a:rPr spc="-23" dirty="0"/>
              <a:t> </a:t>
            </a:r>
            <a:r>
              <a:rPr dirty="0"/>
              <a:t>Peticions</a:t>
            </a:r>
            <a:r>
              <a:rPr spc="-12" dirty="0"/>
              <a:t> </a:t>
            </a:r>
            <a:r>
              <a:rPr dirty="0"/>
              <a:t>i</a:t>
            </a:r>
            <a:r>
              <a:rPr spc="-18" dirty="0"/>
              <a:t> </a:t>
            </a:r>
            <a:r>
              <a:rPr spc="-12" dirty="0"/>
              <a:t>Respostes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5"/>
            <a:ext cx="10720134" cy="3446195"/>
          </a:xfrm>
          <a:prstGeom prst="rect">
            <a:avLst/>
          </a:prstGeom>
        </p:spPr>
        <p:txBody>
          <a:bodyPr vert="horz" wrap="square" lIns="0" tIns="372486" rIns="0" bIns="0" rtlCol="0">
            <a:spAutoFit/>
          </a:bodyPr>
          <a:lstStyle/>
          <a:p>
            <a:pPr marL="548758" indent="-401730">
              <a:spcBef>
                <a:spcPts val="117"/>
              </a:spcBef>
              <a:buChar char="●"/>
              <a:tabLst>
                <a:tab pos="549501" algn="l"/>
              </a:tabLst>
            </a:pPr>
            <a:r>
              <a:rPr sz="1754" b="0" dirty="0">
                <a:latin typeface="Arial MT"/>
                <a:cs typeface="Arial MT"/>
              </a:rPr>
              <a:t>Les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capçaleres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HTTP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són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elements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clau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en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les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comunicacions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client-servidor.</a:t>
            </a:r>
            <a:endParaRPr sz="1754">
              <a:latin typeface="Arial MT"/>
              <a:cs typeface="Arial MT"/>
            </a:endParaRPr>
          </a:p>
          <a:p>
            <a:pPr marL="132177"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548758" marR="48267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b="0" spc="-12" dirty="0">
                <a:latin typeface="Arial MT"/>
                <a:cs typeface="Arial MT"/>
              </a:rPr>
              <a:t>Proporcionen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metadades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sobre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petició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o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resposta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35" dirty="0">
                <a:latin typeface="Arial MT"/>
                <a:cs typeface="Arial MT"/>
              </a:rPr>
              <a:t>HTTP,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com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tipus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contingut, codificació,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durada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resposta,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molt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spc="-23" dirty="0">
                <a:latin typeface="Arial MT"/>
                <a:cs typeface="Arial MT"/>
              </a:rPr>
              <a:t>més.</a:t>
            </a:r>
            <a:endParaRPr sz="1754">
              <a:latin typeface="Arial MT"/>
              <a:cs typeface="Arial MT"/>
            </a:endParaRPr>
          </a:p>
          <a:p>
            <a:pPr marL="132177"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548758" marR="5941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b="0" dirty="0">
                <a:latin typeface="Arial MT"/>
                <a:cs typeface="Arial MT"/>
              </a:rPr>
              <a:t>Les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capçaleres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enviades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pel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client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cap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al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servidor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(peticions)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inclouen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informació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com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spc="-29" dirty="0">
                <a:latin typeface="Arial MT"/>
                <a:cs typeface="Arial MT"/>
              </a:rPr>
              <a:t>el </a:t>
            </a:r>
            <a:r>
              <a:rPr sz="1754" b="0" dirty="0">
                <a:latin typeface="Arial MT"/>
                <a:cs typeface="Arial MT"/>
              </a:rPr>
              <a:t>tipus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contingut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acceptat,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navegador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utilitzat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spc="-23" dirty="0">
                <a:latin typeface="Arial MT"/>
                <a:cs typeface="Arial MT"/>
              </a:rPr>
              <a:t>(User-</a:t>
            </a:r>
            <a:r>
              <a:rPr sz="1754" b="0" dirty="0">
                <a:latin typeface="Arial MT"/>
                <a:cs typeface="Arial MT"/>
              </a:rPr>
              <a:t>Agent),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les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cookies.</a:t>
            </a:r>
            <a:endParaRPr sz="1754">
              <a:latin typeface="Arial MT"/>
              <a:cs typeface="Arial MT"/>
            </a:endParaRPr>
          </a:p>
          <a:p>
            <a:pPr marL="132177"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548758" marR="153712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b="0" dirty="0">
                <a:latin typeface="Arial MT"/>
                <a:cs typeface="Arial MT"/>
              </a:rPr>
              <a:t>Les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capçaleres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enviades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pel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servidor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cap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al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client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(respostes)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inclouen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informació</a:t>
            </a:r>
            <a:r>
              <a:rPr sz="1754" b="0" spc="-64" dirty="0">
                <a:latin typeface="Arial MT"/>
                <a:cs typeface="Arial MT"/>
              </a:rPr>
              <a:t> </a:t>
            </a:r>
            <a:r>
              <a:rPr sz="1754" b="0" spc="-29" dirty="0">
                <a:latin typeface="Arial MT"/>
                <a:cs typeface="Arial MT"/>
              </a:rPr>
              <a:t>com </a:t>
            </a:r>
            <a:r>
              <a:rPr sz="1754" b="0" dirty="0">
                <a:latin typeface="Arial MT"/>
                <a:cs typeface="Arial MT"/>
              </a:rPr>
              <a:t>l'estat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resposta,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tipus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contingut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retornat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spc="-23" dirty="0">
                <a:latin typeface="Arial MT"/>
                <a:cs typeface="Arial MT"/>
              </a:rPr>
              <a:t>(Content-</a:t>
            </a:r>
            <a:r>
              <a:rPr sz="1754" b="0" spc="-12" dirty="0">
                <a:latin typeface="Arial MT"/>
                <a:cs typeface="Arial MT"/>
              </a:rPr>
              <a:t>Type),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durada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spc="-29" dirty="0">
                <a:latin typeface="Arial MT"/>
                <a:cs typeface="Arial MT"/>
              </a:rPr>
              <a:t>la </a:t>
            </a:r>
            <a:r>
              <a:rPr sz="1754" b="0" dirty="0">
                <a:latin typeface="Arial MT"/>
                <a:cs typeface="Arial MT"/>
              </a:rPr>
              <a:t>cache</a:t>
            </a:r>
            <a:r>
              <a:rPr sz="1754" b="0" spc="-18" dirty="0">
                <a:latin typeface="Arial MT"/>
                <a:cs typeface="Arial MT"/>
              </a:rPr>
              <a:t> </a:t>
            </a:r>
            <a:r>
              <a:rPr sz="1754" b="0" spc="-23" dirty="0">
                <a:latin typeface="Arial MT"/>
                <a:cs typeface="Arial MT"/>
              </a:rPr>
              <a:t>(Cache-</a:t>
            </a:r>
            <a:r>
              <a:rPr sz="1754" b="0" spc="-12" dirty="0">
                <a:latin typeface="Arial MT"/>
                <a:cs typeface="Arial MT"/>
              </a:rPr>
              <a:t>Control).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Capçaleres:</a:t>
            </a:r>
            <a:r>
              <a:rPr spc="-23" dirty="0"/>
              <a:t> </a:t>
            </a:r>
            <a:r>
              <a:rPr dirty="0"/>
              <a:t>Peticions</a:t>
            </a:r>
            <a:r>
              <a:rPr spc="-12" dirty="0"/>
              <a:t> </a:t>
            </a:r>
            <a:r>
              <a:rPr dirty="0"/>
              <a:t>i</a:t>
            </a:r>
            <a:r>
              <a:rPr spc="-18" dirty="0"/>
              <a:t> </a:t>
            </a:r>
            <a:r>
              <a:rPr spc="-12" dirty="0"/>
              <a:t>Respostes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728676"/>
            <a:ext cx="9306228" cy="497827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b="1" dirty="0">
                <a:latin typeface="Arial"/>
                <a:cs typeface="Arial"/>
              </a:rPr>
              <a:t>Exemple: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Obtenir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les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spc="-12" dirty="0">
                <a:latin typeface="Arial"/>
                <a:cs typeface="Arial"/>
              </a:rPr>
              <a:t>capçaleres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de</a:t>
            </a:r>
            <a:r>
              <a:rPr sz="1754" b="1" spc="-47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resposta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d’una</a:t>
            </a:r>
            <a:r>
              <a:rPr sz="1754" b="1" spc="-53" dirty="0">
                <a:latin typeface="Arial"/>
                <a:cs typeface="Arial"/>
              </a:rPr>
              <a:t> </a:t>
            </a:r>
            <a:r>
              <a:rPr sz="1754" b="1" spc="-29" dirty="0">
                <a:latin typeface="Arial"/>
                <a:cs typeface="Arial"/>
              </a:rPr>
              <a:t>URL</a:t>
            </a:r>
            <a:endParaRPr sz="1754">
              <a:latin typeface="Arial"/>
              <a:cs typeface="Arial"/>
            </a:endParaRPr>
          </a:p>
          <a:p>
            <a:pPr marL="549501" marR="5941" indent="-402472">
              <a:lnSpc>
                <a:spcPct val="114999"/>
              </a:lnSpc>
              <a:spcBef>
                <a:spcPts val="1403"/>
              </a:spcBef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get_headers()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obtenir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capçaleres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resposta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94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des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URL.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1719"/>
              </a:spcBef>
            </a:pP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$url = 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"https://www.example.com";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 // URL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de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prova</a:t>
            </a:r>
            <a:endParaRPr sz="1754">
              <a:latin typeface="Arial MT"/>
              <a:cs typeface="Arial MT"/>
            </a:endParaRPr>
          </a:p>
          <a:p>
            <a:pPr marL="1084151" marR="448512">
              <a:lnSpc>
                <a:spcPct val="114999"/>
              </a:lnSpc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$headers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get_headers($url,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1);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Obtenim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només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les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capçaleres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(1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inclou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un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array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associatiu)</a:t>
            </a:r>
            <a:endParaRPr sz="1754">
              <a:latin typeface="Arial MT"/>
              <a:cs typeface="Arial MT"/>
            </a:endParaRPr>
          </a:p>
          <a:p>
            <a:pPr marL="1084151" marR="4130910">
              <a:lnSpc>
                <a:spcPct val="114999"/>
              </a:lnSpc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"&lt;h3&gt;Capçaleres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754" spc="-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URL:&lt;/h3&gt;";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foreach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($headers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$clau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$valor)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{</a:t>
            </a:r>
            <a:endParaRPr sz="1754">
              <a:latin typeface="Arial MT"/>
              <a:cs typeface="Arial MT"/>
            </a:endParaRPr>
          </a:p>
          <a:p>
            <a:pPr marL="1577217" marR="129206" indent="40841">
              <a:lnSpc>
                <a:spcPct val="114999"/>
              </a:lnSpc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(is_array($valor))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Si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hi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ha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múltiples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valors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per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una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clau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(ex: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Set-Cookie)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"&lt;strong&gt;$clau:&lt;/strong&gt;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"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implode(",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",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$valor)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"&lt;br&gt;";</a:t>
            </a:r>
            <a:endParaRPr sz="1754">
              <a:latin typeface="Arial MT"/>
              <a:cs typeface="Arial MT"/>
            </a:endParaRPr>
          </a:p>
          <a:p>
            <a:pPr marL="1618800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754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1577217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"&lt;strong&gt;$clau:&lt;/strong&gt;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$valor&lt;br&gt;";</a:t>
            </a:r>
            <a:endParaRPr sz="1754">
              <a:latin typeface="Arial MT"/>
              <a:cs typeface="Arial MT"/>
            </a:endParaRPr>
          </a:p>
          <a:p>
            <a:pPr marL="1330684">
              <a:spcBef>
                <a:spcPts val="316"/>
              </a:spcBef>
            </a:pP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084151">
              <a:spcBef>
                <a:spcPts val="316"/>
              </a:spcBef>
            </a:pP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Resultats</a:t>
            </a:r>
            <a:r>
              <a:rPr spc="6" dirty="0"/>
              <a:t> </a:t>
            </a:r>
            <a:r>
              <a:rPr dirty="0"/>
              <a:t>de</a:t>
            </a:r>
            <a:r>
              <a:rPr spc="-6" dirty="0"/>
              <a:t> </a:t>
            </a:r>
            <a:r>
              <a:rPr dirty="0"/>
              <a:t>les</a:t>
            </a:r>
            <a:r>
              <a:rPr spc="6" dirty="0"/>
              <a:t> </a:t>
            </a:r>
            <a:r>
              <a:rPr spc="-12" dirty="0"/>
              <a:t>Peticions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906899"/>
            <a:ext cx="9151768" cy="4532772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d'estat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8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indiquen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resultat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marL="14851" marR="712866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Formen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capçaleres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resposta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permeten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saber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s’ha </a:t>
            </a:r>
            <a:r>
              <a:rPr sz="1754" spc="-12" dirty="0">
                <a:latin typeface="Arial MT"/>
                <a:cs typeface="Arial MT"/>
              </a:rPr>
              <a:t>completat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correctament,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hagut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error…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Categories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principals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codis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d'estat: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2xx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(Èxit):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s’ha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completat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èxit.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200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OK: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completada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correctament.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3xx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(Redireccions):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prendre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addicionals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completar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petició.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301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Moved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Permanently: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recurs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s’ha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mogut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manera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permanent.</a:t>
            </a:r>
            <a:endParaRPr sz="1754">
              <a:latin typeface="Arial MT"/>
              <a:cs typeface="Arial MT"/>
            </a:endParaRPr>
          </a:p>
          <a:p>
            <a:pPr marL="549501" marR="239849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4xx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(Errors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client):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hagut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problema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enviada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pel </a:t>
            </a:r>
            <a:r>
              <a:rPr sz="1754" spc="-12" dirty="0">
                <a:latin typeface="Arial MT"/>
                <a:cs typeface="Arial MT"/>
              </a:rPr>
              <a:t>client.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404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Found: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recurs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sol·licitat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existeix.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5xx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(Errors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servidor):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experimentat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error.</a:t>
            </a:r>
            <a:endParaRPr sz="1754">
              <a:latin typeface="Arial MT"/>
              <a:cs typeface="Arial MT"/>
            </a:endParaRPr>
          </a:p>
          <a:p>
            <a:pPr marL="1083408" lvl="1" indent="-401730">
              <a:spcBef>
                <a:spcPts val="316"/>
              </a:spcBef>
              <a:buChar char="○"/>
              <a:tabLst>
                <a:tab pos="1083408" algn="l"/>
              </a:tabLst>
            </a:pPr>
            <a:r>
              <a:rPr sz="1754" dirty="0">
                <a:latin typeface="Arial MT"/>
                <a:cs typeface="Arial MT"/>
              </a:rPr>
              <a:t>500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Internal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Error: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hagut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error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general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</a:t>
            </a:r>
            <a:r>
              <a:rPr spc="-6" dirty="0"/>
              <a:t> </a:t>
            </a:r>
            <a:r>
              <a:rPr dirty="0"/>
              <a:t>PHP</a:t>
            </a:r>
            <a:r>
              <a:rPr spc="-94" dirty="0"/>
              <a:t> </a:t>
            </a:r>
            <a:r>
              <a:rPr dirty="0"/>
              <a:t>gestió</a:t>
            </a:r>
            <a:r>
              <a:rPr spc="-12" dirty="0"/>
              <a:t> </a:t>
            </a:r>
            <a:r>
              <a:rPr dirty="0"/>
              <a:t>capçaleres </a:t>
            </a:r>
            <a:r>
              <a:rPr spc="-23" dirty="0"/>
              <a:t>HTTP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900"/>
            <a:ext cx="8945325" cy="4585479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inclou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treballar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capçaleres,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obtenir-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establir-les.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Obtenir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capçaleres</a:t>
            </a:r>
            <a:endParaRPr sz="1754">
              <a:latin typeface="Arial MT"/>
              <a:cs typeface="Arial MT"/>
            </a:endParaRPr>
          </a:p>
          <a:p>
            <a:pPr marL="14851" marR="218315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b="1" i="1" spc="-12" dirty="0">
                <a:latin typeface="Arial"/>
                <a:cs typeface="Arial"/>
              </a:rPr>
              <a:t>getallheaders()</a:t>
            </a:r>
            <a:r>
              <a:rPr sz="1754" b="1" i="1" spc="-41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capçaleres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petició HTTP: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754">
              <a:latin typeface="Arial MT"/>
              <a:cs typeface="Arial MT"/>
            </a:endParaRPr>
          </a:p>
          <a:p>
            <a:pPr marL="549501" marR="2812109">
              <a:lnSpc>
                <a:spcPct val="114999"/>
              </a:lnSpc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$capçaleres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=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getallheaders();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//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Obtenim</a:t>
            </a:r>
            <a:r>
              <a:rPr sz="1754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les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capçaleres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"&lt;h3&gt;Totes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les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capçaleres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de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la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petició:&lt;/h3&gt;";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foreach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($capçaleres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as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$clau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=&gt;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$valor)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{</a:t>
            </a:r>
            <a:endParaRPr sz="1754">
              <a:latin typeface="Arial MT"/>
              <a:cs typeface="Arial MT"/>
            </a:endParaRPr>
          </a:p>
          <a:p>
            <a:pPr marL="796034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"&lt;strong&gt;$clau:&lt;/strong&gt;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$valor&lt;br&gt;";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Establir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capçaleres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b="1" i="1" dirty="0">
                <a:latin typeface="Arial"/>
                <a:cs typeface="Arial"/>
              </a:rPr>
              <a:t>header()</a:t>
            </a:r>
            <a:r>
              <a:rPr sz="1754" b="1" i="1" spc="-47" dirty="0">
                <a:latin typeface="Arial"/>
                <a:cs typeface="Arial"/>
              </a:rPr>
              <a:t> </a:t>
            </a:r>
            <a:r>
              <a:rPr sz="1754" dirty="0">
                <a:latin typeface="Arial MT"/>
                <a:cs typeface="Arial MT"/>
              </a:rPr>
              <a:t>permet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definir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capçaleres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personalitzades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respostes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HTTP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14"/>
              </a:spcBef>
            </a:pPr>
            <a:r>
              <a:rPr sz="4400" dirty="0"/>
              <a:t>Àmbit</a:t>
            </a:r>
            <a:r>
              <a:rPr sz="4400" spc="-130" dirty="0"/>
              <a:t> </a:t>
            </a:r>
            <a:r>
              <a:rPr sz="4400" spc="50" dirty="0"/>
              <a:t>de</a:t>
            </a:r>
            <a:r>
              <a:rPr sz="4400" spc="-120" dirty="0"/>
              <a:t> </a:t>
            </a:r>
            <a:r>
              <a:rPr sz="4400" spc="114" dirty="0"/>
              <a:t>les</a:t>
            </a:r>
            <a:r>
              <a:rPr sz="4400" spc="-135" dirty="0"/>
              <a:t> </a:t>
            </a:r>
            <a:r>
              <a:rPr sz="4400" spc="50" dirty="0"/>
              <a:t>variables</a:t>
            </a:r>
            <a:r>
              <a:rPr sz="4400" spc="-135" dirty="0"/>
              <a:t> </a:t>
            </a:r>
            <a:r>
              <a:rPr sz="4400" spc="75" dirty="0"/>
              <a:t>en</a:t>
            </a:r>
            <a:r>
              <a:rPr sz="4400" spc="-170" dirty="0"/>
              <a:t> </a:t>
            </a:r>
            <a:r>
              <a:rPr sz="4400" spc="380" dirty="0"/>
              <a:t>PHP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3709" y="1916651"/>
            <a:ext cx="340677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Arial"/>
                <a:cs typeface="Arial"/>
              </a:rPr>
              <a:t>Exemple</a:t>
            </a:r>
            <a:r>
              <a:rPr sz="2350" b="1" spc="-114" dirty="0">
                <a:latin typeface="Arial"/>
                <a:cs typeface="Arial"/>
              </a:rPr>
              <a:t> </a:t>
            </a:r>
            <a:r>
              <a:rPr sz="2350" b="1" dirty="0">
                <a:latin typeface="Arial"/>
                <a:cs typeface="Arial"/>
              </a:rPr>
              <a:t>variable</a:t>
            </a:r>
            <a:r>
              <a:rPr sz="2350" b="1" spc="-110" dirty="0">
                <a:latin typeface="Arial"/>
                <a:cs typeface="Arial"/>
              </a:rPr>
              <a:t> </a:t>
            </a:r>
            <a:r>
              <a:rPr sz="2350" b="1" spc="-10" dirty="0">
                <a:latin typeface="Arial"/>
                <a:cs typeface="Arial"/>
              </a:rPr>
              <a:t>global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39" y="2531364"/>
            <a:ext cx="10341863" cy="3919727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HTTP</a:t>
            </a:r>
            <a:r>
              <a:rPr spc="-88" dirty="0"/>
              <a:t> </a:t>
            </a:r>
            <a:r>
              <a:rPr dirty="0"/>
              <a:t>i</a:t>
            </a:r>
            <a:r>
              <a:rPr spc="-6" dirty="0"/>
              <a:t> </a:t>
            </a:r>
            <a:r>
              <a:rPr dirty="0"/>
              <a:t>els</a:t>
            </a:r>
            <a:r>
              <a:rPr spc="6" dirty="0"/>
              <a:t> </a:t>
            </a:r>
            <a:r>
              <a:rPr dirty="0"/>
              <a:t>mètodes</a:t>
            </a:r>
            <a:r>
              <a:rPr spc="-6" dirty="0"/>
              <a:t> </a:t>
            </a:r>
            <a:r>
              <a:rPr dirty="0"/>
              <a:t>GET</a:t>
            </a:r>
            <a:r>
              <a:rPr spc="-88" dirty="0"/>
              <a:t> </a:t>
            </a:r>
            <a:r>
              <a:rPr dirty="0"/>
              <a:t>i </a:t>
            </a:r>
            <a:r>
              <a:rPr spc="-23" dirty="0"/>
              <a:t>POST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866798"/>
            <a:ext cx="9235682" cy="4005064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 marR="5941">
              <a:lnSpc>
                <a:spcPct val="114999"/>
              </a:lnSpc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35" dirty="0">
                <a:latin typeface="Arial MT"/>
                <a:cs typeface="Arial MT"/>
              </a:rPr>
              <a:t>HTTP,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POST,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accions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definides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protocol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HTTP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interactuar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recursos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marL="14851" marR="861380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Aquests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dicten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propòsit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sol·licitud: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obtenir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dades, </a:t>
            </a:r>
            <a:r>
              <a:rPr sz="1754" dirty="0">
                <a:latin typeface="Arial MT"/>
                <a:cs typeface="Arial MT"/>
              </a:rPr>
              <a:t>modificar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recursos,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etc.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POST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aplicacions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especialment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per: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Obtenir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(GET).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Enviar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(POST).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casos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d’ús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típics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d’aquests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dos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mètodes: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spc="-41" dirty="0">
                <a:latin typeface="Arial MT"/>
                <a:cs typeface="Arial MT"/>
              </a:rPr>
              <a:t>GET: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Cerca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Google,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carregar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pàgines,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navegar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entre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seccions.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spc="-29" dirty="0">
                <a:latin typeface="Arial MT"/>
                <a:cs typeface="Arial MT"/>
              </a:rPr>
              <a:t>POST: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Formularis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registre,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enviament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comentaris,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pujada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fitxers.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Mètode</a:t>
            </a:r>
            <a:r>
              <a:rPr spc="-29" dirty="0"/>
              <a:t> 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6900"/>
            <a:ext cx="9112409" cy="3720114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Definició: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403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 marR="192325" lvl="1" indent="-402472">
              <a:lnSpc>
                <a:spcPct val="114999"/>
              </a:lnSpc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s'utilitza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plana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origen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obtenir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o </a:t>
            </a:r>
            <a:r>
              <a:rPr sz="1754" dirty="0">
                <a:latin typeface="Arial MT"/>
                <a:cs typeface="Arial MT"/>
              </a:rPr>
              <a:t>recursos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d'un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servidor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plana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destí.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(si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n'hi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ha)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s'inclouen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URL</a:t>
            </a:r>
            <a:r>
              <a:rPr sz="1754" spc="-10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paràmetres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consulta.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spc="-23" dirty="0">
                <a:latin typeface="Arial MT"/>
                <a:cs typeface="Arial MT"/>
              </a:rPr>
              <a:t>Exemple: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Accedir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pàgina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buscar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Característiques: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visibles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l'URL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(ex.: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example.com?page=1).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spc="-12" dirty="0">
                <a:latin typeface="Arial MT"/>
                <a:cs typeface="Arial MT"/>
              </a:rPr>
              <a:t>Limitació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mida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enviades.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recomana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sensibles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(ex.: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contrasenyes).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Passar</a:t>
            </a:r>
            <a:r>
              <a:rPr spc="-29" dirty="0"/>
              <a:t> </a:t>
            </a:r>
            <a:r>
              <a:rPr dirty="0"/>
              <a:t>informació</a:t>
            </a:r>
            <a:r>
              <a:rPr spc="-18" dirty="0"/>
              <a:t> </a:t>
            </a:r>
            <a:r>
              <a:rPr dirty="0"/>
              <a:t>amb</a:t>
            </a:r>
            <a:r>
              <a:rPr spc="-23" dirty="0"/>
              <a:t> </a:t>
            </a:r>
            <a:r>
              <a:rPr dirty="0"/>
              <a:t>el</a:t>
            </a:r>
            <a:r>
              <a:rPr spc="-18" dirty="0"/>
              <a:t> </a:t>
            </a:r>
            <a:r>
              <a:rPr dirty="0"/>
              <a:t>mètode</a:t>
            </a:r>
            <a:r>
              <a:rPr spc="-18" dirty="0"/>
              <a:t> </a:t>
            </a:r>
            <a:r>
              <a:rPr spc="-29" dirty="0"/>
              <a:t>GET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6"/>
            <a:ext cx="10720134" cy="4018905"/>
          </a:xfrm>
          <a:prstGeom prst="rect">
            <a:avLst/>
          </a:prstGeom>
        </p:spPr>
        <p:txBody>
          <a:bodyPr vert="horz" wrap="square" lIns="0" tIns="154162" rIns="0" bIns="0" rtlCol="0">
            <a:spAutoFit/>
          </a:bodyPr>
          <a:lstStyle/>
          <a:p>
            <a:pPr marL="14851" marR="132177">
              <a:lnSpc>
                <a:spcPct val="114999"/>
              </a:lnSpc>
              <a:spcBef>
                <a:spcPts val="117"/>
              </a:spcBef>
            </a:pPr>
            <a:r>
              <a:rPr sz="1754" b="0" dirty="0">
                <a:latin typeface="Arial MT"/>
                <a:cs typeface="Arial MT"/>
              </a:rPr>
              <a:t>Amb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mètode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spc="-41" dirty="0">
                <a:latin typeface="Arial MT"/>
                <a:cs typeface="Arial MT"/>
              </a:rPr>
              <a:t>GET,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en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barra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d’adreces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del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navegador,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després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l’adreça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que</a:t>
            </a:r>
            <a:r>
              <a:rPr sz="1754" b="0" spc="-58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estem sol·licitant,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podem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veure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nom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les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variables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que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rep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plana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valor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cada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variable.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dirty="0"/>
              <a:t>Exemple</a:t>
            </a:r>
            <a:r>
              <a:rPr sz="1754" spc="-117" dirty="0"/>
              <a:t> </a:t>
            </a:r>
            <a:r>
              <a:rPr sz="1754" spc="-29" dirty="0"/>
              <a:t>1:</a:t>
            </a:r>
            <a:endParaRPr sz="1754"/>
          </a:p>
          <a:p>
            <a:pPr marL="549501" marR="5941">
              <a:lnSpc>
                <a:spcPct val="114999"/>
              </a:lnSpc>
              <a:spcBef>
                <a:spcPts val="1403"/>
              </a:spcBef>
            </a:pPr>
            <a:r>
              <a:rPr sz="1754" b="0" dirty="0">
                <a:latin typeface="Arial MT"/>
                <a:cs typeface="Arial MT"/>
              </a:rPr>
              <a:t>En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següent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exemple,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es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crida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exemple1.php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se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li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passa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variable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var1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amb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valor </a:t>
            </a:r>
            <a:r>
              <a:rPr sz="1754" b="0" dirty="0">
                <a:latin typeface="Arial MT"/>
                <a:cs typeface="Arial MT"/>
              </a:rPr>
              <a:t>igual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3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variable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var2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amb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valor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igual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spc="-29" dirty="0">
                <a:latin typeface="Arial MT"/>
                <a:cs typeface="Arial MT"/>
              </a:rPr>
              <a:t>25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b="0" spc="-12" dirty="0">
                <a:solidFill>
                  <a:srgbClr val="0000FF"/>
                </a:solidFill>
                <a:latin typeface="Arial MT"/>
                <a:cs typeface="Arial MT"/>
              </a:rPr>
              <a:t>http:\\localhost\exemple1.php?var1=3&amp;var2=25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dirty="0"/>
              <a:t>Exemple</a:t>
            </a:r>
            <a:r>
              <a:rPr sz="1754" spc="-117" dirty="0"/>
              <a:t> </a:t>
            </a:r>
            <a:r>
              <a:rPr sz="1754" spc="-29" dirty="0"/>
              <a:t>2:</a:t>
            </a:r>
            <a:endParaRPr sz="1754"/>
          </a:p>
          <a:p>
            <a:pPr marL="549501" marR="473759">
              <a:lnSpc>
                <a:spcPct val="114999"/>
              </a:lnSpc>
              <a:spcBef>
                <a:spcPts val="1403"/>
              </a:spcBef>
            </a:pPr>
            <a:r>
              <a:rPr sz="1754" b="0" dirty="0">
                <a:latin typeface="Arial MT"/>
                <a:cs typeface="Arial MT"/>
              </a:rPr>
              <a:t>Es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crida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exemple2.php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se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li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passa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la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variable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var1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amb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valor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igual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“Aixo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es</a:t>
            </a:r>
            <a:r>
              <a:rPr sz="1754" b="0" spc="-41" dirty="0">
                <a:latin typeface="Arial MT"/>
                <a:cs typeface="Arial MT"/>
              </a:rPr>
              <a:t> </a:t>
            </a:r>
            <a:r>
              <a:rPr sz="1754" b="0" spc="-29" dirty="0">
                <a:latin typeface="Arial MT"/>
                <a:cs typeface="Arial MT"/>
              </a:rPr>
              <a:t>un </a:t>
            </a:r>
            <a:r>
              <a:rPr sz="1754" b="0" spc="-12" dirty="0">
                <a:latin typeface="Arial MT"/>
                <a:cs typeface="Arial MT"/>
              </a:rPr>
              <a:t>string”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b="0" spc="-12" dirty="0">
                <a:solidFill>
                  <a:srgbClr val="0000FF"/>
                </a:solidFill>
                <a:latin typeface="Arial MT"/>
                <a:cs typeface="Arial MT"/>
              </a:rPr>
              <a:t>http:\\localhost\plana.php?var1=aixo+es+un+string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Passar</a:t>
            </a:r>
            <a:r>
              <a:rPr spc="-35" dirty="0"/>
              <a:t> </a:t>
            </a:r>
            <a:r>
              <a:rPr dirty="0"/>
              <a:t>informació</a:t>
            </a:r>
            <a:r>
              <a:rPr spc="-29" dirty="0"/>
              <a:t> </a:t>
            </a:r>
            <a:r>
              <a:rPr dirty="0"/>
              <a:t>mètode</a:t>
            </a:r>
            <a:r>
              <a:rPr spc="-23" dirty="0"/>
              <a:t> </a:t>
            </a:r>
            <a:r>
              <a:rPr spc="-29" dirty="0"/>
              <a:t>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866798"/>
            <a:ext cx="8861413" cy="3513006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 marR="5941">
              <a:lnSpc>
                <a:spcPct val="114999"/>
              </a:lnSpc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implementar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aquest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d’informació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amb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41" dirty="0">
                <a:latin typeface="Arial MT"/>
                <a:cs typeface="Arial MT"/>
              </a:rPr>
              <a:t>GET,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podem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escollir</a:t>
            </a:r>
            <a:r>
              <a:rPr sz="1754" spc="-58" dirty="0">
                <a:latin typeface="Arial MT"/>
                <a:cs typeface="Arial MT"/>
              </a:rPr>
              <a:t> 2 </a:t>
            </a:r>
            <a:r>
              <a:rPr sz="1754" spc="-12" dirty="0">
                <a:latin typeface="Arial MT"/>
                <a:cs typeface="Arial MT"/>
              </a:rPr>
              <a:t>opcions: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enllaç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(link)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utilitzant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l’etiqueta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&lt;a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href&gt;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d’HTML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b="1" dirty="0">
                <a:latin typeface="Arial"/>
                <a:cs typeface="Arial"/>
              </a:rPr>
              <a:t>Exemple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3:</a:t>
            </a:r>
            <a:r>
              <a:rPr sz="1754" b="1" spc="-64" dirty="0">
                <a:latin typeface="Arial"/>
                <a:cs typeface="Arial"/>
              </a:rPr>
              <a:t> </a:t>
            </a:r>
            <a:r>
              <a:rPr sz="1754" spc="-12" dirty="0">
                <a:latin typeface="Arial MT"/>
                <a:cs typeface="Arial MT"/>
              </a:rPr>
              <a:t>link.php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$var1="Aixo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es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un</a:t>
            </a: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string";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1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"&lt;a</a:t>
            </a:r>
            <a:r>
              <a:rPr sz="1754" spc="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23" dirty="0">
                <a:solidFill>
                  <a:srgbClr val="0000FF"/>
                </a:solidFill>
                <a:latin typeface="Arial MT"/>
                <a:cs typeface="Arial MT"/>
              </a:rPr>
              <a:t>href=\"plana.php?var1=$var1\"&gt;</a:t>
            </a:r>
            <a:r>
              <a:rPr sz="1754" spc="-8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Anar</a:t>
            </a:r>
            <a:r>
              <a:rPr sz="1754" spc="1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754" spc="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plana.php</a:t>
            </a:r>
            <a:r>
              <a:rPr sz="1754" spc="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&lt;/a&gt;";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A</a:t>
            </a:r>
            <a:r>
              <a:rPr sz="1754" spc="-12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formularis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Passar</a:t>
            </a:r>
            <a:r>
              <a:rPr spc="-35" dirty="0"/>
              <a:t> </a:t>
            </a:r>
            <a:r>
              <a:rPr dirty="0"/>
              <a:t>informació</a:t>
            </a:r>
            <a:r>
              <a:rPr spc="-29" dirty="0"/>
              <a:t> </a:t>
            </a:r>
            <a:r>
              <a:rPr dirty="0"/>
              <a:t>mètode</a:t>
            </a:r>
            <a:r>
              <a:rPr spc="-23" dirty="0"/>
              <a:t> </a:t>
            </a:r>
            <a:r>
              <a:rPr spc="-29" dirty="0"/>
              <a:t>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906900"/>
            <a:ext cx="8863639" cy="1984254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Paràmetres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URL: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?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serveix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separar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l’adreça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web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variables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=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serveix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316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&amp;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serveix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indicar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passem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altre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</a:t>
            </a:r>
            <a:endParaRPr sz="1754">
              <a:latin typeface="Arial MT"/>
              <a:cs typeface="Arial MT"/>
            </a:endParaRPr>
          </a:p>
          <a:p>
            <a:pPr marL="549501" marR="5941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caràcters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+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%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s’utilitzen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substituir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espais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blanc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tipus </a:t>
            </a:r>
            <a:r>
              <a:rPr sz="1754" dirty="0">
                <a:latin typeface="Arial MT"/>
                <a:cs typeface="Arial MT"/>
              </a:rPr>
              <a:t>string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(cal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funcions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urlencode(...)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urldecode(...))</a:t>
            </a:r>
            <a:endParaRPr sz="175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5" y="4593615"/>
            <a:ext cx="8732943" cy="1679940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Observacions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sobre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GET:</a:t>
            </a:r>
            <a:endParaRPr sz="1754">
              <a:latin typeface="Arial MT"/>
              <a:cs typeface="Arial MT"/>
            </a:endParaRPr>
          </a:p>
          <a:p>
            <a:pPr marL="549501" marR="190098" indent="-402472">
              <a:lnSpc>
                <a:spcPct val="114999"/>
              </a:lnSpc>
              <a:spcBef>
                <a:spcPts val="1403"/>
              </a:spcBef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pràctic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enllaç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href)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haver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d’utilitzar formularis.</a:t>
            </a:r>
            <a:endParaRPr sz="1754">
              <a:latin typeface="Arial MT"/>
              <a:cs typeface="Arial MT"/>
            </a:endParaRPr>
          </a:p>
          <a:p>
            <a:pPr marL="549501" marR="5941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poc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segur,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ja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vista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tothom.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recomanable </a:t>
            </a:r>
            <a:r>
              <a:rPr sz="1754" dirty="0">
                <a:latin typeface="Arial MT"/>
                <a:cs typeface="Arial MT"/>
              </a:rPr>
              <a:t>passar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confidencial</a:t>
            </a:r>
            <a:r>
              <a:rPr sz="1754" spc="-2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contrasenyes.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Rebre</a:t>
            </a:r>
            <a:r>
              <a:rPr spc="-35" dirty="0"/>
              <a:t> </a:t>
            </a:r>
            <a:r>
              <a:rPr dirty="0"/>
              <a:t>informació</a:t>
            </a:r>
            <a:r>
              <a:rPr spc="-35" dirty="0"/>
              <a:t> </a:t>
            </a:r>
            <a:r>
              <a:rPr dirty="0"/>
              <a:t>mètode</a:t>
            </a:r>
            <a:r>
              <a:rPr spc="-35" dirty="0"/>
              <a:t> </a:t>
            </a:r>
            <a:r>
              <a:rPr spc="-29" dirty="0"/>
              <a:t>GET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866798"/>
            <a:ext cx="8986912" cy="333757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 marR="5941">
              <a:lnSpc>
                <a:spcPct val="114999"/>
              </a:lnSpc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$_GET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conté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rep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plana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php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través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GET.</a:t>
            </a:r>
            <a:endParaRPr sz="1754">
              <a:latin typeface="Arial MT"/>
              <a:cs typeface="Arial MT"/>
            </a:endParaRPr>
          </a:p>
          <a:p>
            <a:pPr marL="14851" marR="106187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s’envia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l’índex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l’array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$_GET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seu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3" dirty="0">
                <a:latin typeface="Arial MT"/>
                <a:cs typeface="Arial MT"/>
              </a:rPr>
              <a:t>està </a:t>
            </a:r>
            <a:r>
              <a:rPr sz="1754" spc="-12" dirty="0">
                <a:latin typeface="Arial MT"/>
                <a:cs typeface="Arial MT"/>
              </a:rPr>
              <a:t>emmagatzemat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aquella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casella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l’array.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4: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plana.php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$dada=$_GET[“var1”];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“La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variable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que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rebem</a:t>
            </a:r>
            <a:r>
              <a:rPr sz="1754" spc="-6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val: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$dada”;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Mètode</a:t>
            </a:r>
            <a:r>
              <a:rPr spc="-29" dirty="0"/>
              <a:t> </a:t>
            </a:r>
            <a:r>
              <a:rPr spc="-23" dirty="0"/>
              <a:t>POST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831" y="1906900"/>
            <a:ext cx="7720783" cy="3099175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416581" indent="-401730">
              <a:spcBef>
                <a:spcPts val="117"/>
              </a:spcBef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Definició: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POST</a:t>
            </a:r>
            <a:r>
              <a:rPr sz="1754" spc="-82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s'utilitza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servidor.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s'inclouen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petició,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l'URL.</a:t>
            </a:r>
            <a:endParaRPr sz="1754">
              <a:latin typeface="Arial MT"/>
              <a:cs typeface="Arial MT"/>
            </a:endParaRPr>
          </a:p>
          <a:p>
            <a:pPr lvl="1">
              <a:spcBef>
                <a:spcPts val="719"/>
              </a:spcBef>
              <a:buFont typeface="Arial MT"/>
              <a:buChar char="○"/>
            </a:pPr>
            <a:endParaRPr sz="1754">
              <a:latin typeface="Arial MT"/>
              <a:cs typeface="Arial MT"/>
            </a:endParaRPr>
          </a:p>
          <a:p>
            <a:pPr marL="416581" indent="-401730">
              <a:buChar char="●"/>
              <a:tabLst>
                <a:tab pos="416581" algn="l"/>
              </a:tabLst>
            </a:pPr>
            <a:r>
              <a:rPr sz="1754" spc="-12" dirty="0">
                <a:latin typeface="Arial MT"/>
                <a:cs typeface="Arial MT"/>
              </a:rPr>
              <a:t>Característiques:</a:t>
            </a:r>
            <a:endParaRPr sz="1754">
              <a:latin typeface="Arial MT"/>
              <a:cs typeface="Arial MT"/>
            </a:endParaRPr>
          </a:p>
          <a:p>
            <a:pPr>
              <a:spcBef>
                <a:spcPts val="719"/>
              </a:spcBef>
              <a:buFont typeface="Arial MT"/>
              <a:buChar char="●"/>
            </a:pPr>
            <a:endParaRPr sz="1754">
              <a:latin typeface="Arial MT"/>
              <a:cs typeface="Arial MT"/>
            </a:endParaRPr>
          </a:p>
          <a:p>
            <a:pPr marL="951231" lvl="1" indent="-402472"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són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visibles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l'URL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(més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segures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GET).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No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ha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límit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teòric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mida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dades.</a:t>
            </a:r>
            <a:endParaRPr sz="1754">
              <a:latin typeface="Arial MT"/>
              <a:cs typeface="Arial MT"/>
            </a:endParaRPr>
          </a:p>
          <a:p>
            <a:pPr marL="951231" lvl="1" indent="-402472">
              <a:spcBef>
                <a:spcPts val="316"/>
              </a:spcBef>
              <a:buChar char="○"/>
              <a:tabLst>
                <a:tab pos="951231" algn="l"/>
              </a:tabLst>
            </a:pPr>
            <a:r>
              <a:rPr sz="1754" dirty="0">
                <a:latin typeface="Arial MT"/>
                <a:cs typeface="Arial MT"/>
              </a:rPr>
              <a:t>Ideal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sensibles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(ex.: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contrasenyes,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formularis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registre).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Passar</a:t>
            </a:r>
            <a:r>
              <a:rPr spc="-35" dirty="0"/>
              <a:t> </a:t>
            </a:r>
            <a:r>
              <a:rPr dirty="0"/>
              <a:t>informació</a:t>
            </a:r>
            <a:r>
              <a:rPr spc="-29" dirty="0"/>
              <a:t> </a:t>
            </a:r>
            <a:r>
              <a:rPr dirty="0"/>
              <a:t>mètode</a:t>
            </a:r>
            <a:r>
              <a:rPr spc="-23" dirty="0"/>
              <a:t> POST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5" y="1728676"/>
            <a:ext cx="9185928" cy="486953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passar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informació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d’aquest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obligatori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utilitzar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formularis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d’HTML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.Cada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element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s’envia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forma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variable.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b="1" dirty="0">
                <a:latin typeface="Arial"/>
                <a:cs typeface="Arial"/>
              </a:rPr>
              <a:t>Exemple</a:t>
            </a:r>
            <a:r>
              <a:rPr sz="1754" b="1" spc="-70" dirty="0">
                <a:latin typeface="Arial"/>
                <a:cs typeface="Arial"/>
              </a:rPr>
              <a:t> </a:t>
            </a:r>
            <a:r>
              <a:rPr sz="1754" b="1" dirty="0">
                <a:latin typeface="Arial"/>
                <a:cs typeface="Arial"/>
              </a:rPr>
              <a:t>5:</a:t>
            </a:r>
            <a:r>
              <a:rPr sz="1754" b="1" spc="-64" dirty="0">
                <a:latin typeface="Arial"/>
                <a:cs typeface="Arial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formulari_post.php</a:t>
            </a:r>
            <a:endParaRPr sz="1754">
              <a:latin typeface="Arial MT"/>
              <a:cs typeface="Arial MT"/>
            </a:endParaRPr>
          </a:p>
          <a:p>
            <a:pPr marL="549501" marR="3100968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&lt;form</a:t>
            </a:r>
            <a:r>
              <a:rPr sz="1754" spc="-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name=”f1”</a:t>
            </a:r>
            <a:r>
              <a:rPr sz="1754" spc="-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action=”planadesti.php”</a:t>
            </a:r>
            <a:r>
              <a:rPr sz="1754" spc="-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method=post&gt;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NOM:</a:t>
            </a:r>
            <a:r>
              <a:rPr sz="1754" spc="-7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sz="1754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name=”nom”</a:t>
            </a:r>
            <a:r>
              <a:rPr sz="1754" spc="-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type=”text”&gt;</a:t>
            </a:r>
            <a:endParaRPr sz="1754">
              <a:latin typeface="Arial MT"/>
              <a:cs typeface="Arial MT"/>
            </a:endParaRPr>
          </a:p>
          <a:p>
            <a:pPr marL="549501" marR="3927447">
              <a:lnSpc>
                <a:spcPct val="114999"/>
              </a:lnSpc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COGNOM:</a:t>
            </a:r>
            <a:r>
              <a:rPr sz="1754" spc="-41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sz="1754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name=”cognom”</a:t>
            </a:r>
            <a:r>
              <a:rPr sz="1754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type=”text”&gt;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EMAIL:</a:t>
            </a:r>
            <a:r>
              <a:rPr sz="1754" spc="-8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sz="1754" spc="-7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name=”email”</a:t>
            </a:r>
            <a:r>
              <a:rPr sz="1754" spc="-7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type=”text”&gt;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&lt;input</a:t>
            </a:r>
            <a:r>
              <a:rPr sz="1754" spc="-9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type=”submit”</a:t>
            </a:r>
            <a:r>
              <a:rPr sz="1754" spc="-9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value=”enviar”&gt;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&lt;/form&gt;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spc="-12" dirty="0">
                <a:latin typeface="Arial MT"/>
                <a:cs typeface="Arial MT"/>
              </a:rPr>
              <a:t>Observacions:</a:t>
            </a:r>
            <a:endParaRPr sz="1754">
              <a:latin typeface="Arial MT"/>
              <a:cs typeface="Arial MT"/>
            </a:endParaRPr>
          </a:p>
          <a:p>
            <a:pPr marL="548758" indent="-401730">
              <a:spcBef>
                <a:spcPts val="1719"/>
              </a:spcBef>
              <a:buChar char="●"/>
              <a:tabLst>
                <a:tab pos="548758" algn="l"/>
              </a:tabLst>
            </a:pPr>
            <a:r>
              <a:rPr sz="1754" dirty="0">
                <a:latin typeface="Arial MT"/>
                <a:cs typeface="Arial MT"/>
              </a:rPr>
              <a:t>Enviem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planadesti.php,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variables: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nom,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cognom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email.</a:t>
            </a:r>
            <a:endParaRPr sz="1754">
              <a:latin typeface="Arial MT"/>
              <a:cs typeface="Arial MT"/>
            </a:endParaRPr>
          </a:p>
          <a:p>
            <a:pPr marL="549501" marR="5941" indent="-402472">
              <a:lnSpc>
                <a:spcPct val="114999"/>
              </a:lnSpc>
              <a:buChar char="●"/>
              <a:tabLst>
                <a:tab pos="549501" algn="l"/>
              </a:tabLst>
            </a:pPr>
            <a:r>
              <a:rPr sz="1754" dirty="0">
                <a:latin typeface="Arial MT"/>
                <a:cs typeface="Arial MT"/>
              </a:rPr>
              <a:t>Si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canviem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POST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propietat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method,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estarem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enviant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via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GET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i </a:t>
            </a:r>
            <a:r>
              <a:rPr sz="1754" dirty="0">
                <a:latin typeface="Arial MT"/>
                <a:cs typeface="Arial MT"/>
              </a:rPr>
              <a:t>per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tant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veurem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URL</a:t>
            </a:r>
            <a:r>
              <a:rPr sz="1754" spc="-99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35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navegador.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Rebre</a:t>
            </a:r>
            <a:r>
              <a:rPr spc="-35" dirty="0"/>
              <a:t> </a:t>
            </a:r>
            <a:r>
              <a:rPr dirty="0"/>
              <a:t>informació</a:t>
            </a:r>
            <a:r>
              <a:rPr spc="-35" dirty="0"/>
              <a:t> </a:t>
            </a:r>
            <a:r>
              <a:rPr dirty="0"/>
              <a:t>mètode</a:t>
            </a:r>
            <a:r>
              <a:rPr spc="-35" dirty="0"/>
              <a:t> </a:t>
            </a:r>
            <a:r>
              <a:rPr spc="-23" dirty="0"/>
              <a:t>POST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3056" y="1728676"/>
            <a:ext cx="9170333" cy="4587531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element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HTML</a:t>
            </a:r>
            <a:r>
              <a:rPr sz="1754" spc="-11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d’una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plana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origen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pot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recollir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plana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destí.</a:t>
            </a:r>
            <a:endParaRPr sz="1754">
              <a:latin typeface="Arial MT"/>
              <a:cs typeface="Arial MT"/>
            </a:endParaRPr>
          </a:p>
          <a:p>
            <a:pPr marL="14851" marR="213860">
              <a:lnSpc>
                <a:spcPct val="114999"/>
              </a:lnSpc>
              <a:spcBef>
                <a:spcPts val="1403"/>
              </a:spcBef>
            </a:pPr>
            <a:r>
              <a:rPr sz="1754" spc="-12" dirty="0">
                <a:latin typeface="Arial MT"/>
                <a:cs typeface="Arial MT"/>
              </a:rPr>
              <a:t>L’array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$_POST</a:t>
            </a:r>
            <a:r>
              <a:rPr sz="1754" spc="-70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array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conté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totes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les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dades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s’envien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través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del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POST.</a:t>
            </a:r>
            <a:endParaRPr sz="1754">
              <a:latin typeface="Arial MT"/>
              <a:cs typeface="Arial MT"/>
            </a:endParaRPr>
          </a:p>
          <a:p>
            <a:pPr marL="14851" marR="5941">
              <a:lnSpc>
                <a:spcPct val="114999"/>
              </a:lnSpc>
              <a:spcBef>
                <a:spcPts val="1403"/>
              </a:spcBef>
            </a:pPr>
            <a:r>
              <a:rPr sz="1754" dirty="0">
                <a:latin typeface="Arial MT"/>
                <a:cs typeface="Arial MT"/>
              </a:rPr>
              <a:t>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cada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element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del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formulari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que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s’envia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és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un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índex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l’array</a:t>
            </a:r>
            <a:r>
              <a:rPr sz="1754" spc="-47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associatiu</a:t>
            </a:r>
            <a:r>
              <a:rPr sz="1754" spc="-41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$_POST</a:t>
            </a:r>
            <a:r>
              <a:rPr sz="1754" spc="-76" dirty="0">
                <a:latin typeface="Arial MT"/>
                <a:cs typeface="Arial MT"/>
              </a:rPr>
              <a:t> </a:t>
            </a:r>
            <a:r>
              <a:rPr sz="1754" spc="-58" dirty="0">
                <a:latin typeface="Arial MT"/>
                <a:cs typeface="Arial MT"/>
              </a:rPr>
              <a:t>i </a:t>
            </a:r>
            <a:r>
              <a:rPr sz="1754" dirty="0">
                <a:latin typeface="Arial MT"/>
                <a:cs typeface="Arial MT"/>
              </a:rPr>
              <a:t>el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seu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valor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està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emmagatzemat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en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aquella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casella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l’array.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dirty="0">
                <a:latin typeface="Arial MT"/>
                <a:cs typeface="Arial MT"/>
              </a:rPr>
              <a:t>Exemple</a:t>
            </a:r>
            <a:r>
              <a:rPr sz="1754" spc="-64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6: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planadesti.php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1719"/>
              </a:spcBef>
            </a:pP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&lt;?php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“NOM:</a:t>
            </a:r>
            <a:r>
              <a:rPr sz="1754" spc="-47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“.$_POST[“nom”];</a:t>
            </a:r>
            <a:endParaRPr sz="1754">
              <a:latin typeface="Arial MT"/>
              <a:cs typeface="Arial MT"/>
            </a:endParaRPr>
          </a:p>
          <a:p>
            <a:pPr marL="549501" marR="4729422">
              <a:lnSpc>
                <a:spcPct val="114999"/>
              </a:lnSpc>
            </a:pP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5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“COGNOM: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“.$_POST[“cognom”];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dirty="0">
                <a:solidFill>
                  <a:srgbClr val="0000FF"/>
                </a:solidFill>
                <a:latin typeface="Arial MT"/>
                <a:cs typeface="Arial MT"/>
              </a:rPr>
              <a:t>“EMAIL:</a:t>
            </a:r>
            <a:r>
              <a:rPr sz="1754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spc="-12" dirty="0">
                <a:solidFill>
                  <a:srgbClr val="0000FF"/>
                </a:solidFill>
                <a:latin typeface="Arial MT"/>
                <a:cs typeface="Arial MT"/>
              </a:rPr>
              <a:t>“.$_POST[“email”];</a:t>
            </a:r>
            <a:endParaRPr sz="1754">
              <a:latin typeface="Arial MT"/>
              <a:cs typeface="Arial MT"/>
            </a:endParaRPr>
          </a:p>
          <a:p>
            <a:pPr marL="549501">
              <a:spcBef>
                <a:spcPts val="316"/>
              </a:spcBef>
            </a:pPr>
            <a:r>
              <a:rPr sz="1754" spc="-29" dirty="0">
                <a:solidFill>
                  <a:srgbClr val="0000FF"/>
                </a:solidFill>
                <a:latin typeface="Arial MT"/>
                <a:cs typeface="Arial MT"/>
              </a:rPr>
              <a:t>?&gt;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spc="-12" dirty="0">
                <a:latin typeface="Arial MT"/>
                <a:cs typeface="Arial MT"/>
              </a:rPr>
              <a:t>Observació: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Rebem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3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variables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pel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mètode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29" dirty="0">
                <a:latin typeface="Arial MT"/>
                <a:cs typeface="Arial MT"/>
              </a:rPr>
              <a:t>POST: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nom,</a:t>
            </a:r>
            <a:r>
              <a:rPr sz="1754" spc="-58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cognom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dirty="0">
                <a:latin typeface="Arial MT"/>
                <a:cs typeface="Arial MT"/>
              </a:rPr>
              <a:t>i</a:t>
            </a:r>
            <a:r>
              <a:rPr sz="1754" spc="-53" dirty="0">
                <a:latin typeface="Arial MT"/>
                <a:cs typeface="Arial MT"/>
              </a:rPr>
              <a:t> </a:t>
            </a:r>
            <a:r>
              <a:rPr sz="1754" spc="-12" dirty="0">
                <a:latin typeface="Arial MT"/>
                <a:cs typeface="Arial MT"/>
              </a:rPr>
              <a:t>email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380" y="1815865"/>
            <a:ext cx="11396575" cy="496550"/>
          </a:xfrm>
          <a:prstGeom prst="rect">
            <a:avLst/>
          </a:prstGeom>
        </p:spPr>
        <p:txBody>
          <a:bodyPr vert="horz" wrap="square" lIns="0" tIns="19308" rIns="0" bIns="0" rtlCol="0">
            <a:spAutoFit/>
          </a:bodyPr>
          <a:lstStyle/>
          <a:p>
            <a:pPr marL="14851">
              <a:spcBef>
                <a:spcPts val="152"/>
              </a:spcBef>
            </a:pPr>
            <a:r>
              <a:rPr dirty="0"/>
              <a:t>Funcions relacionades POST</a:t>
            </a:r>
            <a:r>
              <a:rPr spc="-88" dirty="0"/>
              <a:t> </a:t>
            </a:r>
            <a:r>
              <a:rPr dirty="0"/>
              <a:t>i </a:t>
            </a:r>
            <a:r>
              <a:rPr spc="-29" dirty="0"/>
              <a:t>GET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23580" y="3241726"/>
            <a:ext cx="10720134" cy="3035183"/>
          </a:xfrm>
          <a:prstGeom prst="rect">
            <a:avLst/>
          </a:prstGeom>
        </p:spPr>
        <p:txBody>
          <a:bodyPr vert="horz" wrap="square" lIns="0" tIns="14852" rIns="0" bIns="0" rtlCol="0">
            <a:spAutoFit/>
          </a:bodyPr>
          <a:lstStyle/>
          <a:p>
            <a:pPr marL="14851">
              <a:spcBef>
                <a:spcPts val="117"/>
              </a:spcBef>
            </a:pPr>
            <a:r>
              <a:rPr spc="-23" dirty="0"/>
              <a:t>Validació</a:t>
            </a:r>
            <a:r>
              <a:rPr spc="-53" dirty="0"/>
              <a:t> </a:t>
            </a:r>
            <a:r>
              <a:rPr dirty="0"/>
              <a:t>de</a:t>
            </a:r>
            <a:r>
              <a:rPr spc="-47" dirty="0"/>
              <a:t> </a:t>
            </a:r>
            <a:r>
              <a:rPr dirty="0"/>
              <a:t>dades</a:t>
            </a:r>
            <a:r>
              <a:rPr spc="-53" dirty="0"/>
              <a:t> </a:t>
            </a:r>
            <a:r>
              <a:rPr dirty="0"/>
              <a:t>amb</a:t>
            </a:r>
            <a:r>
              <a:rPr spc="-47" dirty="0"/>
              <a:t> </a:t>
            </a:r>
            <a:r>
              <a:rPr dirty="0"/>
              <a:t>isset()</a:t>
            </a:r>
            <a:r>
              <a:rPr spc="-53" dirty="0"/>
              <a:t> </a:t>
            </a:r>
            <a:r>
              <a:rPr dirty="0"/>
              <a:t>i</a:t>
            </a:r>
            <a:r>
              <a:rPr spc="-47" dirty="0"/>
              <a:t> </a:t>
            </a:r>
            <a:r>
              <a:rPr spc="-12" dirty="0"/>
              <a:t>empty()</a:t>
            </a:r>
          </a:p>
          <a:p>
            <a:pPr marL="14851" marR="5941">
              <a:lnSpc>
                <a:spcPct val="114999"/>
              </a:lnSpc>
              <a:spcBef>
                <a:spcPts val="1450"/>
              </a:spcBef>
            </a:pPr>
            <a:r>
              <a:rPr sz="1754" b="0" dirty="0">
                <a:latin typeface="Arial MT"/>
                <a:cs typeface="Arial MT"/>
              </a:rPr>
              <a:t>Aquestes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funcions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són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essencials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per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comprovar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si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els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camps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han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estat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enviats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47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no</a:t>
            </a:r>
            <a:r>
              <a:rPr sz="1754" b="0" spc="-53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estan buits.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if</a:t>
            </a:r>
            <a:r>
              <a:rPr sz="1754" b="0" spc="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spc="-12" dirty="0">
                <a:solidFill>
                  <a:srgbClr val="0000FF"/>
                </a:solidFill>
                <a:latin typeface="Arial MT"/>
                <a:cs typeface="Arial MT"/>
              </a:rPr>
              <a:t>(isset($_POST['nom'])</a:t>
            </a:r>
            <a:r>
              <a:rPr sz="1754" b="0" spc="1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&amp;&amp;</a:t>
            </a:r>
            <a:r>
              <a:rPr sz="1754" b="0" spc="1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!empty($_POST['nom']))</a:t>
            </a:r>
            <a:r>
              <a:rPr sz="1754" b="0" spc="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spc="-58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b="0" spc="-1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"Hola,</a:t>
            </a:r>
            <a:r>
              <a:rPr sz="1754" b="0" spc="-1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"</a:t>
            </a:r>
            <a:r>
              <a:rPr sz="1754" b="0" spc="-1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754" b="0" spc="-12" dirty="0">
                <a:solidFill>
                  <a:srgbClr val="0000FF"/>
                </a:solidFill>
                <a:latin typeface="Arial MT"/>
                <a:cs typeface="Arial MT"/>
              </a:rPr>
              <a:t> htmlspecialchars($_POST['nom'])</a:t>
            </a:r>
            <a:r>
              <a:rPr sz="1754" b="0" spc="-6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.</a:t>
            </a:r>
            <a:r>
              <a:rPr sz="1754" b="0" spc="-12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spc="-23" dirty="0">
                <a:solidFill>
                  <a:srgbClr val="0000FF"/>
                </a:solidFill>
                <a:latin typeface="Arial MT"/>
                <a:cs typeface="Arial MT"/>
              </a:rPr>
              <a:t>"!";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r>
              <a:rPr sz="1754" b="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else</a:t>
            </a:r>
            <a:r>
              <a:rPr sz="1754" b="0" spc="-29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spc="-58" dirty="0">
                <a:solidFill>
                  <a:srgbClr val="0000FF"/>
                </a:solidFill>
                <a:latin typeface="Arial MT"/>
                <a:cs typeface="Arial MT"/>
              </a:rPr>
              <a:t>{</a:t>
            </a:r>
            <a:endParaRPr sz="1754">
              <a:latin typeface="Arial MT"/>
              <a:cs typeface="Arial MT"/>
            </a:endParaRPr>
          </a:p>
          <a:p>
            <a:pPr marL="261384">
              <a:spcBef>
                <a:spcPts val="316"/>
              </a:spcBef>
            </a:pP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echo</a:t>
            </a:r>
            <a:r>
              <a:rPr sz="1754" b="0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"El</a:t>
            </a:r>
            <a:r>
              <a:rPr sz="1754" b="0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camp</a:t>
            </a:r>
            <a:r>
              <a:rPr sz="1754" b="0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'nom'</a:t>
            </a:r>
            <a:r>
              <a:rPr sz="1754" b="0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dirty="0">
                <a:solidFill>
                  <a:srgbClr val="0000FF"/>
                </a:solidFill>
                <a:latin typeface="Arial MT"/>
                <a:cs typeface="Arial MT"/>
              </a:rPr>
              <a:t>és</a:t>
            </a:r>
            <a:r>
              <a:rPr sz="1754" b="0" spc="-53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54" b="0" spc="-12" dirty="0">
                <a:solidFill>
                  <a:srgbClr val="0000FF"/>
                </a:solidFill>
                <a:latin typeface="Arial MT"/>
                <a:cs typeface="Arial MT"/>
              </a:rPr>
              <a:t>obligatori.";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316"/>
              </a:spcBef>
            </a:pPr>
            <a:r>
              <a:rPr sz="1754" b="0" spc="-58" dirty="0">
                <a:solidFill>
                  <a:srgbClr val="0000FF"/>
                </a:solidFill>
                <a:latin typeface="Arial MT"/>
                <a:cs typeface="Arial MT"/>
              </a:rPr>
              <a:t>}</a:t>
            </a:r>
            <a:endParaRPr sz="1754">
              <a:latin typeface="Arial MT"/>
              <a:cs typeface="Arial MT"/>
            </a:endParaRPr>
          </a:p>
          <a:p>
            <a:pPr marL="14851">
              <a:spcBef>
                <a:spcPts val="1719"/>
              </a:spcBef>
            </a:pPr>
            <a:r>
              <a:rPr sz="1754" b="0" dirty="0">
                <a:latin typeface="Arial MT"/>
                <a:cs typeface="Arial MT"/>
              </a:rPr>
              <a:t>Filtrat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i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validació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de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dades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dirty="0">
                <a:latin typeface="Arial MT"/>
                <a:cs typeface="Arial MT"/>
              </a:rPr>
              <a:t>amb</a:t>
            </a:r>
            <a:r>
              <a:rPr sz="1754" b="0" spc="-35" dirty="0">
                <a:latin typeface="Arial MT"/>
                <a:cs typeface="Arial MT"/>
              </a:rPr>
              <a:t> </a:t>
            </a:r>
            <a:r>
              <a:rPr sz="1754" b="0" spc="-12" dirty="0">
                <a:latin typeface="Arial MT"/>
                <a:cs typeface="Arial MT"/>
              </a:rPr>
              <a:t>filter_input()</a:t>
            </a:r>
            <a:endParaRPr sz="175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19724</Words>
  <Application>Microsoft Office PowerPoint</Application>
  <PresentationFormat>Custom</PresentationFormat>
  <Paragraphs>2385</Paragraphs>
  <Slides>199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08" baseType="lpstr">
      <vt:lpstr>MS PGothic</vt:lpstr>
      <vt:lpstr>Arial</vt:lpstr>
      <vt:lpstr>Arial MT</vt:lpstr>
      <vt:lpstr>Calibri</vt:lpstr>
      <vt:lpstr>Courier New</vt:lpstr>
      <vt:lpstr>Tahoma</vt:lpstr>
      <vt:lpstr>Times New Roman</vt:lpstr>
      <vt:lpstr>Trebuchet MS</vt:lpstr>
      <vt:lpstr>Office Theme</vt:lpstr>
      <vt:lpstr>Introducció a la sintaxi PHP</vt:lpstr>
      <vt:lpstr>Introducció a la sintaxi PHP</vt:lpstr>
      <vt:lpstr>Variables en PHP</vt:lpstr>
      <vt:lpstr>Variables en PHP</vt:lpstr>
      <vt:lpstr>Variables en PHP</vt:lpstr>
      <vt:lpstr>Variables en PHP</vt:lpstr>
      <vt:lpstr>Àmbit de les variables en PHP</vt:lpstr>
      <vt:lpstr>Àmbit de les variables en PHP</vt:lpstr>
      <vt:lpstr>Àmbit de les variables en PHP</vt:lpstr>
      <vt:lpstr>Àmbit de les variables en PHP</vt:lpstr>
      <vt:lpstr>Declaracions d’impressió en PHP</vt:lpstr>
      <vt:lpstr>Cas pràctic 1 - Declaració de variables i tipus de dades</vt:lpstr>
      <vt:lpstr>Cas pràctic 2 - Conversió de Tipus de Dades</vt:lpstr>
      <vt:lpstr>Cas pràctic 3 - Àmbits de les Variables</vt:lpstr>
      <vt:lpstr>Constants PHP</vt:lpstr>
      <vt:lpstr>Strings PHP</vt:lpstr>
      <vt:lpstr>Strings PHP</vt:lpstr>
      <vt:lpstr>Strings PHP</vt:lpstr>
      <vt:lpstr>Strings PHP</vt:lpstr>
      <vt:lpstr>Strings PHP</vt:lpstr>
      <vt:lpstr>Cas pràctic 1 - Manipulació de constants i strings</vt:lpstr>
      <vt:lpstr>Operadors PHP</vt:lpstr>
      <vt:lpstr>Operadors PHP</vt:lpstr>
      <vt:lpstr>Operadors PHP</vt:lpstr>
      <vt:lpstr>Cas pràctic 2 - Càlcul amb operadors</vt:lpstr>
      <vt:lpstr>Arrays PHP</vt:lpstr>
      <vt:lpstr>Arrays PHP</vt:lpstr>
      <vt:lpstr>Arrays PHP</vt:lpstr>
      <vt:lpstr>Arrays PHP</vt:lpstr>
      <vt:lpstr>Cas pràctic 3 - Arrays indexats i associatius</vt:lpstr>
      <vt:lpstr>Operadors PHP</vt:lpstr>
      <vt:lpstr>Operadors PHP</vt:lpstr>
      <vt:lpstr>Operadors PHP</vt:lpstr>
      <vt:lpstr>Estructures de control de flux</vt:lpstr>
      <vt:lpstr>Sentències de presa de decisions</vt:lpstr>
      <vt:lpstr>Sentències de presa de decisions</vt:lpstr>
      <vt:lpstr>Sentències de presa de decisions</vt:lpstr>
      <vt:lpstr>Sentències de control de bucles</vt:lpstr>
      <vt:lpstr>Sentències de control de bucles</vt:lpstr>
      <vt:lpstr>Sentències de control de bucles</vt:lpstr>
      <vt:lpstr>Sentències de control de bucles</vt:lpstr>
      <vt:lpstr>Sentències de control de bucles</vt:lpstr>
      <vt:lpstr>Sentències de control de bucles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Funcions PHP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Variables superglobals</vt:lpstr>
      <vt:lpstr>Introducció</vt:lpstr>
      <vt:lpstr>Protocol HTTP</vt:lpstr>
      <vt:lpstr>Estructura dels missatges HTTP</vt:lpstr>
      <vt:lpstr>Sol·licitud HTTP (Request)</vt:lpstr>
      <vt:lpstr>Resposta HTTP (Response)</vt:lpstr>
      <vt:lpstr>Procés de comunicació HTTP</vt:lpstr>
      <vt:lpstr>Per què es fa servir HTTP?</vt:lpstr>
      <vt:lpstr>Capçaleres: Peticions i Respostes</vt:lpstr>
      <vt:lpstr>Capçaleres: Peticions i Respostes</vt:lpstr>
      <vt:lpstr>Resultats de les Peticions</vt:lpstr>
      <vt:lpstr>Funcions PHP gestió capçaleres HTTP</vt:lpstr>
      <vt:lpstr>HTTP i els mètodes GET i POST</vt:lpstr>
      <vt:lpstr>Mètode GET</vt:lpstr>
      <vt:lpstr>Passar informació amb el mètode GET</vt:lpstr>
      <vt:lpstr>Passar informació mètode GET</vt:lpstr>
      <vt:lpstr>Passar informació mètode GET</vt:lpstr>
      <vt:lpstr>Rebre informació mètode GET</vt:lpstr>
      <vt:lpstr>Mètode POST</vt:lpstr>
      <vt:lpstr>Passar informació mètode POST</vt:lpstr>
      <vt:lpstr>Rebre informació mètode POST</vt:lpstr>
      <vt:lpstr>Funcions relacionades POST i GET</vt:lpstr>
      <vt:lpstr>Funcions relacionades POST i GET</vt:lpstr>
      <vt:lpstr>Funcions relacionades POST i GET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Introducció</vt:lpstr>
      <vt:lpstr>Introducció</vt:lpstr>
      <vt:lpstr>Què és una sessió?</vt:lpstr>
      <vt:lpstr>Què és l’estat d’una sessió?</vt:lpstr>
      <vt:lpstr>Què és l’estat d’una sessió?</vt:lpstr>
      <vt:lpstr>Com resoldre la limitació de HTTP</vt:lpstr>
      <vt:lpstr>Ocultar dades dins de formularis</vt:lpstr>
      <vt:lpstr>Guarda informació en el servidor</vt:lpstr>
      <vt:lpstr>Guarda informació en el client</vt:lpstr>
      <vt:lpstr>Què és una cookie?</vt:lpstr>
      <vt:lpstr>Creació de cookies amb PHP</vt:lpstr>
      <vt:lpstr>Exemples pràctics de cookies en PHP</vt:lpstr>
      <vt:lpstr>Exemples pràctics de cookies en PHP</vt:lpstr>
      <vt:lpstr>Variables de sessió?</vt:lpstr>
      <vt:lpstr>Creació d’una sessió en PHP</vt:lpstr>
      <vt:lpstr>Finalització de la sessió en PHP</vt:lpstr>
      <vt:lpstr>Quan utilitzar les variables de sessió?</vt:lpstr>
      <vt:lpstr>Autenticació i seguretat PHP</vt:lpstr>
      <vt:lpstr>Introducció</vt:lpstr>
      <vt:lpstr>Introducció</vt:lpstr>
      <vt:lpstr>Introducció</vt:lpstr>
      <vt:lpstr>Introducció</vt:lpstr>
      <vt:lpstr>Introducció</vt:lpstr>
      <vt:lpstr>Autenticació d’usuaris</vt:lpstr>
      <vt:lpstr>Sistema d’autenticació</vt:lpstr>
      <vt:lpstr>Sistema d’autenticació</vt:lpstr>
      <vt:lpstr>Sistema d’assignació de rols</vt:lpstr>
      <vt:lpstr>Sistema d’assignació de rols</vt:lpstr>
      <vt:lpstr>Sistema d’assignació de rols</vt:lpstr>
      <vt:lpstr>Seguretat web</vt:lpstr>
      <vt:lpstr>Amenaces comunes en seguretat web</vt:lpstr>
      <vt:lpstr>Amenaces comunes en seguretat web</vt:lpstr>
      <vt:lpstr>Amenaces comunes en seguretat web</vt:lpstr>
      <vt:lpstr>Amenaces comunes en seguretat web</vt:lpstr>
      <vt:lpstr>Amenaces comunes en seguretat web</vt:lpstr>
      <vt:lpstr>Amenaces comunes en seguretat web</vt:lpstr>
      <vt:lpstr>Hashing de contrasenyes</vt:lpstr>
      <vt:lpstr>Hashing de contrasenyes</vt:lpstr>
      <vt:lpstr>Hashing de contrasenyes</vt:lpstr>
      <vt:lpstr>Hashing de contrasenyes</vt:lpstr>
      <vt:lpstr>Hashing de contrasenyes</vt:lpstr>
      <vt:lpstr>Hashing de contrasenyes</vt:lpstr>
      <vt:lpstr>Hashing de contrasenyes</vt:lpstr>
      <vt:lpstr>Proves i depuració PHP</vt:lpstr>
      <vt:lpstr>Introducció</vt:lpstr>
      <vt:lpstr>Introducció</vt:lpstr>
      <vt:lpstr>Introducció</vt:lpstr>
      <vt:lpstr>Introducció</vt:lpstr>
      <vt:lpstr>Introducció</vt:lpstr>
      <vt:lpstr>Desenvolupament del tipus de prova</vt:lpstr>
      <vt:lpstr>Tipus de prova</vt:lpstr>
      <vt:lpstr>Tipus de prova</vt:lpstr>
      <vt:lpstr>Tipus de prova</vt:lpstr>
      <vt:lpstr>Tipus de prova</vt:lpstr>
      <vt:lpstr>Tipus de prova</vt:lpstr>
      <vt:lpstr>Tipus de prova</vt:lpstr>
      <vt:lpstr>Tipus de prova</vt:lpstr>
      <vt:lpstr>Tipus de prova</vt:lpstr>
      <vt:lpstr>Eines per a realitzar proves</vt:lpstr>
      <vt:lpstr>Eines per a proves unitàries en PHP</vt:lpstr>
      <vt:lpstr>Eines per a proves unitàries en PHP</vt:lpstr>
      <vt:lpstr>Eines per a proves unitàries en PHP</vt:lpstr>
      <vt:lpstr>Eines per a proves d’integració PHP</vt:lpstr>
      <vt:lpstr>Eines per a proves de seguretat PHP</vt:lpstr>
      <vt:lpstr>Eines per a proves de rendiment PHP</vt:lpstr>
      <vt:lpstr>Procés de depuració d’errors en PHP</vt:lpstr>
      <vt:lpstr>Identificació de l'error</vt:lpstr>
      <vt:lpstr>Aillament de l’error</vt:lpstr>
      <vt:lpstr>Resolució de l’error</vt:lpstr>
      <vt:lpstr>Verificació</vt:lpstr>
      <vt:lpstr>Eines per a la depuració</vt:lpstr>
      <vt:lpstr>Depuradors integrats</vt:lpstr>
      <vt:lpstr>Registre i Logging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Sintaxi BÃ€sica de PHP</dc:title>
  <dc:creator>46698135Q</dc:creator>
  <cp:lastModifiedBy>J Carlo</cp:lastModifiedBy>
  <cp:revision>2</cp:revision>
  <dcterms:created xsi:type="dcterms:W3CDTF">2025-01-18T18:29:07Z</dcterms:created>
  <dcterms:modified xsi:type="dcterms:W3CDTF">2025-01-18T21:55:41Z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2024-11-04T00:00:00Z</vt:filetime>
  </property>
  <property fmtid="{D5CDD505-2E9C-101B-9397-08002B2CF9AE}" pid="3" name="LastSaved">
    <vt:filetime>2025-01-18T00:00:00Z</vt:filetime>
  </property>
  <property fmtid="{D5CDD505-2E9C-101B-9397-08002B2CF9AE}" pid="4" name="Producer">
    <vt:lpwstr>Microsoft: Print To PDF</vt:lpwstr>
  </property>
</Properties>
</file>