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98900"/>
            <a:ext cx="8237220" cy="601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1900" y="968830"/>
            <a:ext cx="7922895" cy="3492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PMailer/PHPMail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el_teu_correu@gmail.c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suport@exemple.com" TargetMode="External"/><Relationship Id="rId2" Type="http://schemas.openxmlformats.org/officeDocument/2006/relationships/hyperlink" Target="mailto:noreply@exemple.co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placeholder.typicode.com/pos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exemple.com" TargetMode="External"/><Relationship Id="rId2" Type="http://schemas.openxmlformats.org/officeDocument/2006/relationships/hyperlink" Target="mailto:exemple@domini.com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teuemail@gmail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teuemail@gmail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396" y="2310028"/>
            <a:ext cx="8107680" cy="1177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13785" marR="5080" indent="-3601720">
              <a:lnSpc>
                <a:spcPct val="100800"/>
              </a:lnSpc>
              <a:spcBef>
                <a:spcPts val="90"/>
              </a:spcBef>
            </a:pPr>
            <a:r>
              <a:rPr dirty="0"/>
              <a:t>UF2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dirty="0"/>
              <a:t>Generació</a:t>
            </a:r>
            <a:r>
              <a:rPr spc="-15" dirty="0"/>
              <a:t> </a:t>
            </a:r>
            <a:r>
              <a:rPr dirty="0"/>
              <a:t>dinàmica</a:t>
            </a:r>
            <a:r>
              <a:rPr spc="-20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spc="-10" dirty="0"/>
              <a:t>pàgines </a:t>
            </a:r>
            <a:r>
              <a:rPr spc="-25" dirty="0"/>
              <a:t>web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Enviament</a:t>
            </a:r>
            <a:r>
              <a:rPr spc="-15" dirty="0"/>
              <a:t> </a:t>
            </a:r>
            <a:r>
              <a:rPr dirty="0"/>
              <a:t>correus</a:t>
            </a:r>
            <a:r>
              <a:rPr spc="-5" dirty="0"/>
              <a:t> </a:t>
            </a:r>
            <a:r>
              <a:rPr dirty="0"/>
              <a:t>electrònics</a:t>
            </a:r>
            <a:r>
              <a:rPr spc="-5" dirty="0"/>
              <a:t> </a:t>
            </a:r>
            <a:r>
              <a:rPr dirty="0"/>
              <a:t>en</a:t>
            </a:r>
            <a:r>
              <a:rPr spc="-10" dirty="0"/>
              <a:t> </a:t>
            </a:r>
            <a:r>
              <a:rPr spc="-25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1045030"/>
            <a:ext cx="7367905" cy="255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Arial"/>
                <a:cs typeface="Arial"/>
              </a:rPr>
              <a:t>Alternatives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més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segures: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PHPMailer</a:t>
            </a:r>
            <a:endParaRPr sz="1500">
              <a:latin typeface="Arial"/>
              <a:cs typeface="Arial"/>
            </a:endParaRPr>
          </a:p>
          <a:p>
            <a:pPr marL="469900" marR="5080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PHPMailer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és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llibreria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molt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utilitzada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enviar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correus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electrònics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amb </a:t>
            </a:r>
            <a:r>
              <a:rPr sz="1500" dirty="0">
                <a:latin typeface="Arial MT"/>
                <a:cs typeface="Arial MT"/>
              </a:rPr>
              <a:t>funcionalitats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avançades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suport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30" dirty="0">
                <a:latin typeface="Arial MT"/>
                <a:cs typeface="Arial MT"/>
              </a:rPr>
              <a:t>SMTP,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autenticació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correus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format HTML.</a:t>
            </a:r>
            <a:endParaRPr sz="1500">
              <a:latin typeface="Arial MT"/>
              <a:cs typeface="Arial MT"/>
            </a:endParaRPr>
          </a:p>
          <a:p>
            <a:pPr marL="469265" marR="3002280" indent="-343535">
              <a:lnSpc>
                <a:spcPct val="181700"/>
              </a:lnSpc>
              <a:spcBef>
                <a:spcPts val="870"/>
              </a:spcBef>
              <a:buChar char="●"/>
              <a:tabLst>
                <a:tab pos="927100" algn="l"/>
              </a:tabLst>
            </a:pPr>
            <a:r>
              <a:rPr sz="1500" dirty="0">
                <a:latin typeface="Arial MT"/>
                <a:cs typeface="Arial MT"/>
              </a:rPr>
              <a:t>PHPMailer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instal·lar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fàcilment: 	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composer</a:t>
            </a:r>
            <a:r>
              <a:rPr sz="1500" spc="-8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require</a:t>
            </a:r>
            <a:r>
              <a:rPr sz="1500" spc="-7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phpmailer/phpmailer 	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  <a:hlinkClick r:id="rId2"/>
              </a:rPr>
              <a:t>https://github.com/PHPMailer/PHPMailer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Enviament</a:t>
            </a:r>
            <a:r>
              <a:rPr spc="-15" dirty="0"/>
              <a:t> </a:t>
            </a:r>
            <a:r>
              <a:rPr dirty="0"/>
              <a:t>correus</a:t>
            </a:r>
            <a:r>
              <a:rPr spc="-5" dirty="0"/>
              <a:t> </a:t>
            </a:r>
            <a:r>
              <a:rPr dirty="0"/>
              <a:t>electrònics</a:t>
            </a:r>
            <a:r>
              <a:rPr spc="-5" dirty="0"/>
              <a:t> </a:t>
            </a:r>
            <a:r>
              <a:rPr dirty="0"/>
              <a:t>en</a:t>
            </a:r>
            <a:r>
              <a:rPr spc="-10" dirty="0"/>
              <a:t> </a:t>
            </a:r>
            <a:r>
              <a:rPr spc="-25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1045030"/>
            <a:ext cx="7549515" cy="303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Arial"/>
                <a:cs typeface="Arial"/>
              </a:rPr>
              <a:t>Alternatives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més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segures: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PHPMailer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Configuració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Gmail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(PHPMailer)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Host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SMTP: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smtp.gmail.com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Ports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disponibles:</a:t>
            </a:r>
            <a:endParaRPr sz="1500">
              <a:latin typeface="Arial MT"/>
              <a:cs typeface="Arial MT"/>
            </a:endParaRPr>
          </a:p>
          <a:p>
            <a:pPr marL="1383665" lvl="2" indent="-418465">
              <a:lnSpc>
                <a:spcPct val="100000"/>
              </a:lnSpc>
              <a:spcBef>
                <a:spcPts val="270"/>
              </a:spcBef>
              <a:buFont typeface="MS PGothic"/>
              <a:buChar char="➢"/>
              <a:tabLst>
                <a:tab pos="1383665" algn="l"/>
              </a:tabLst>
            </a:pPr>
            <a:r>
              <a:rPr sz="1500" dirty="0">
                <a:latin typeface="Arial MT"/>
                <a:cs typeface="Arial MT"/>
              </a:rPr>
              <a:t>587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STARTTLS.</a:t>
            </a:r>
            <a:endParaRPr sz="1500">
              <a:latin typeface="Arial MT"/>
              <a:cs typeface="Arial MT"/>
            </a:endParaRPr>
          </a:p>
          <a:p>
            <a:pPr marL="1383665" lvl="2" indent="-418465">
              <a:lnSpc>
                <a:spcPct val="100000"/>
              </a:lnSpc>
              <a:spcBef>
                <a:spcPts val="270"/>
              </a:spcBef>
              <a:buFont typeface="MS PGothic"/>
              <a:buChar char="➢"/>
              <a:tabLst>
                <a:tab pos="1383665" algn="l"/>
              </a:tabLst>
            </a:pPr>
            <a:r>
              <a:rPr sz="1500" dirty="0">
                <a:latin typeface="Arial MT"/>
                <a:cs typeface="Arial MT"/>
              </a:rPr>
              <a:t>465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SSL.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spc="-10" dirty="0">
                <a:latin typeface="Arial MT"/>
                <a:cs typeface="Arial MT"/>
              </a:rPr>
              <a:t>Requisits:</a:t>
            </a:r>
            <a:endParaRPr sz="1500">
              <a:latin typeface="Arial MT"/>
              <a:cs typeface="Arial MT"/>
            </a:endParaRPr>
          </a:p>
          <a:p>
            <a:pPr marL="1383665" lvl="2" indent="-418465">
              <a:lnSpc>
                <a:spcPct val="100000"/>
              </a:lnSpc>
              <a:spcBef>
                <a:spcPts val="270"/>
              </a:spcBef>
              <a:buFont typeface="MS PGothic"/>
              <a:buChar char="➢"/>
              <a:tabLst>
                <a:tab pos="1383665" algn="l"/>
              </a:tabLst>
            </a:pPr>
            <a:r>
              <a:rPr sz="1500" dirty="0">
                <a:latin typeface="Arial MT"/>
                <a:cs typeface="Arial MT"/>
              </a:rPr>
              <a:t>Un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compte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Gmail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actiu.</a:t>
            </a:r>
            <a:endParaRPr sz="1500">
              <a:latin typeface="Arial MT"/>
              <a:cs typeface="Arial MT"/>
            </a:endParaRPr>
          </a:p>
          <a:p>
            <a:pPr marL="1384300" marR="5080" lvl="2" indent="-419100">
              <a:lnSpc>
                <a:spcPct val="114999"/>
              </a:lnSpc>
              <a:buFont typeface="MS PGothic"/>
              <a:buChar char="➢"/>
              <a:tabLst>
                <a:tab pos="1384300" algn="l"/>
              </a:tabLst>
            </a:pPr>
            <a:r>
              <a:rPr sz="1500" spc="-10" dirty="0">
                <a:latin typeface="Arial MT"/>
                <a:cs typeface="Arial MT"/>
              </a:rPr>
              <a:t>Contrassenya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d'aplicació: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Necessària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verificació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dos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passos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està </a:t>
            </a:r>
            <a:r>
              <a:rPr sz="1500" dirty="0">
                <a:latin typeface="Arial MT"/>
                <a:cs typeface="Arial MT"/>
              </a:rPr>
              <a:t>activada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compte.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Enviament</a:t>
            </a:r>
            <a:r>
              <a:rPr spc="-15" dirty="0"/>
              <a:t> </a:t>
            </a:r>
            <a:r>
              <a:rPr dirty="0"/>
              <a:t>correus</a:t>
            </a:r>
            <a:r>
              <a:rPr spc="-5" dirty="0"/>
              <a:t> </a:t>
            </a:r>
            <a:r>
              <a:rPr dirty="0"/>
              <a:t>electrònics</a:t>
            </a:r>
            <a:r>
              <a:rPr spc="-5" dirty="0"/>
              <a:t> </a:t>
            </a:r>
            <a:r>
              <a:rPr dirty="0"/>
              <a:t>en</a:t>
            </a:r>
            <a:r>
              <a:rPr spc="-10" dirty="0"/>
              <a:t> </a:t>
            </a:r>
            <a:r>
              <a:rPr spc="-25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1045030"/>
            <a:ext cx="7198359" cy="2661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Arial"/>
                <a:cs typeface="Arial"/>
              </a:rPr>
              <a:t>Alternatives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més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segures: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PHPMailer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Configuració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exemple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PHPMailer: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$mail-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&gt;Host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 'smtp.gmail.com';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$mail-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&gt;Username</a:t>
            </a:r>
            <a:r>
              <a:rPr sz="15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'</a:t>
            </a:r>
            <a:r>
              <a:rPr sz="15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el_teu_correu@gmail.com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';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$mail-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&gt;Password</a:t>
            </a:r>
            <a:r>
              <a:rPr sz="15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'la_teva_contrasenya_o_contrasenya_aplicació';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$mail-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&gt;Port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587;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STARTTLS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$mail-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&gt;SMTPSecure</a:t>
            </a:r>
            <a:r>
              <a:rPr sz="1500" spc="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PHPMailer::ENCRYPTION_STARTTLS;</a:t>
            </a:r>
            <a:r>
              <a:rPr sz="1500" spc="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sz="1500" spc="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Per 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TLS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$mail-&gt;SMTPAuth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 =</a:t>
            </a:r>
            <a:r>
              <a:rPr sz="15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true;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Enviament</a:t>
            </a:r>
            <a:r>
              <a:rPr spc="-15" dirty="0"/>
              <a:t> </a:t>
            </a:r>
            <a:r>
              <a:rPr dirty="0"/>
              <a:t>correus</a:t>
            </a:r>
            <a:r>
              <a:rPr spc="-5" dirty="0"/>
              <a:t> </a:t>
            </a:r>
            <a:r>
              <a:rPr dirty="0"/>
              <a:t>electrònics</a:t>
            </a:r>
            <a:r>
              <a:rPr spc="-5" dirty="0"/>
              <a:t> </a:t>
            </a:r>
            <a:r>
              <a:rPr dirty="0"/>
              <a:t>en</a:t>
            </a:r>
            <a:r>
              <a:rPr spc="-10" dirty="0"/>
              <a:t> </a:t>
            </a:r>
            <a:r>
              <a:rPr spc="-25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7814945" cy="255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Arial"/>
                <a:cs typeface="Arial"/>
              </a:rPr>
              <a:t>Alternatives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més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segures: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PHPMailer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Configuració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Mailtrap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(ideal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proves):</a:t>
            </a:r>
            <a:endParaRPr sz="1500">
              <a:latin typeface="Arial MT"/>
              <a:cs typeface="Arial MT"/>
            </a:endParaRPr>
          </a:p>
          <a:p>
            <a:pPr marL="469900" marR="5080">
              <a:lnSpc>
                <a:spcPct val="114999"/>
              </a:lnSpc>
              <a:spcBef>
                <a:spcPts val="1200"/>
              </a:spcBef>
            </a:pPr>
            <a:r>
              <a:rPr sz="1500" dirty="0">
                <a:latin typeface="Arial MT"/>
                <a:cs typeface="Arial MT"/>
              </a:rPr>
              <a:t>Mailtrap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és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eina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ideal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entorns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desenvolupament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proves,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ja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evita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que </a:t>
            </a:r>
            <a:r>
              <a:rPr sz="1500" dirty="0">
                <a:latin typeface="Arial MT"/>
                <a:cs typeface="Arial MT"/>
              </a:rPr>
              <a:t>els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correus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reals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arribin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usuaris.</a:t>
            </a:r>
            <a:endParaRPr sz="1500">
              <a:latin typeface="Arial MT"/>
              <a:cs typeface="Arial MT"/>
            </a:endParaRPr>
          </a:p>
          <a:p>
            <a:pPr marL="926465" lvl="1" indent="-291465">
              <a:lnSpc>
                <a:spcPct val="100000"/>
              </a:lnSpc>
              <a:spcBef>
                <a:spcPts val="1470"/>
              </a:spcBef>
              <a:buChar char="-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Passos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configurar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Mailtrap:</a:t>
            </a:r>
            <a:endParaRPr sz="1500">
              <a:latin typeface="Arial MT"/>
              <a:cs typeface="Arial MT"/>
            </a:endParaRPr>
          </a:p>
          <a:p>
            <a:pPr marL="1383665" lvl="2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1383665" algn="l"/>
              </a:tabLst>
            </a:pPr>
            <a:r>
              <a:rPr sz="1500" spc="-10" dirty="0">
                <a:latin typeface="Arial MT"/>
                <a:cs typeface="Arial MT"/>
              </a:rPr>
              <a:t>Registra't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Mailtrap.</a:t>
            </a:r>
            <a:endParaRPr sz="1500">
              <a:latin typeface="Arial MT"/>
              <a:cs typeface="Arial MT"/>
            </a:endParaRPr>
          </a:p>
          <a:p>
            <a:pPr marL="1384300" marR="412115" lvl="2" indent="-344170">
              <a:lnSpc>
                <a:spcPct val="114999"/>
              </a:lnSpc>
              <a:buChar char="○"/>
              <a:tabLst>
                <a:tab pos="1384300" algn="l"/>
              </a:tabLst>
            </a:pPr>
            <a:r>
              <a:rPr sz="1500" dirty="0">
                <a:latin typeface="Arial MT"/>
                <a:cs typeface="Arial MT"/>
              </a:rPr>
              <a:t>Obteniu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credencials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SMTP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pestanya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"Inbox"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&gt;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"Integrations"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50" dirty="0">
                <a:latin typeface="Arial MT"/>
                <a:cs typeface="Arial MT"/>
              </a:rPr>
              <a:t>&gt; </a:t>
            </a:r>
            <a:r>
              <a:rPr sz="1500" spc="-10" dirty="0">
                <a:latin typeface="Arial MT"/>
                <a:cs typeface="Arial MT"/>
              </a:rPr>
              <a:t>"PHPMailer".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Enviament</a:t>
            </a:r>
            <a:r>
              <a:rPr spc="-15" dirty="0"/>
              <a:t> </a:t>
            </a:r>
            <a:r>
              <a:rPr dirty="0"/>
              <a:t>correus</a:t>
            </a:r>
            <a:r>
              <a:rPr spc="-5" dirty="0"/>
              <a:t> </a:t>
            </a:r>
            <a:r>
              <a:rPr dirty="0"/>
              <a:t>electrònics</a:t>
            </a:r>
            <a:r>
              <a:rPr spc="-5" dirty="0"/>
              <a:t> </a:t>
            </a:r>
            <a:r>
              <a:rPr dirty="0"/>
              <a:t>en</a:t>
            </a:r>
            <a:r>
              <a:rPr spc="-10" dirty="0"/>
              <a:t> </a:t>
            </a:r>
            <a:r>
              <a:rPr spc="-25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5041900" cy="2399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Arial"/>
                <a:cs typeface="Arial"/>
              </a:rPr>
              <a:t>Alternatives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més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segures: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PHPMailer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Configuració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Mailtrap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(ideal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proves):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spc="-10" dirty="0">
                <a:latin typeface="Arial MT"/>
                <a:cs typeface="Arial MT"/>
              </a:rPr>
              <a:t>Configuració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exemple: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1470"/>
              </a:spcBef>
            </a:pP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$mail-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&gt;Host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 'smtp.mailtrap.io';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$mail-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&gt;Username</a:t>
            </a:r>
            <a:r>
              <a:rPr sz="15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'el_teu_mailtrap_username';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$mail-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&gt;Password</a:t>
            </a:r>
            <a:r>
              <a:rPr sz="15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'el_teu_mailtrap_password';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$mail-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&gt;Port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 2525;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$mail-&gt;SMTPAuth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 =</a:t>
            </a:r>
            <a:r>
              <a:rPr sz="15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true;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Enviament</a:t>
            </a:r>
            <a:r>
              <a:rPr spc="-15" dirty="0"/>
              <a:t> </a:t>
            </a:r>
            <a:r>
              <a:rPr dirty="0"/>
              <a:t>correus</a:t>
            </a:r>
            <a:r>
              <a:rPr spc="-5" dirty="0"/>
              <a:t> </a:t>
            </a:r>
            <a:r>
              <a:rPr dirty="0"/>
              <a:t>electrònics</a:t>
            </a:r>
            <a:r>
              <a:rPr spc="-5" dirty="0"/>
              <a:t> </a:t>
            </a:r>
            <a:r>
              <a:rPr dirty="0"/>
              <a:t>en</a:t>
            </a:r>
            <a:r>
              <a:rPr spc="-10" dirty="0"/>
              <a:t> </a:t>
            </a:r>
            <a:r>
              <a:rPr spc="-25" dirty="0"/>
              <a:t>PHP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Alternatives</a:t>
            </a:r>
            <a:r>
              <a:rPr spc="-50" dirty="0"/>
              <a:t> </a:t>
            </a:r>
            <a:r>
              <a:rPr dirty="0"/>
              <a:t>més</a:t>
            </a:r>
            <a:r>
              <a:rPr spc="-45" dirty="0"/>
              <a:t> </a:t>
            </a:r>
            <a:r>
              <a:rPr dirty="0"/>
              <a:t>segures:</a:t>
            </a:r>
            <a:r>
              <a:rPr spc="-45" dirty="0"/>
              <a:t> </a:t>
            </a:r>
            <a:r>
              <a:rPr spc="-10" dirty="0"/>
              <a:t>PHPMailer</a:t>
            </a: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b="0" dirty="0">
                <a:latin typeface="Arial MT"/>
                <a:cs typeface="Arial MT"/>
              </a:rPr>
              <a:t>Creació</a:t>
            </a:r>
            <a:r>
              <a:rPr b="0" spc="-6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de</a:t>
            </a:r>
            <a:r>
              <a:rPr b="0" spc="-6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correus</a:t>
            </a:r>
            <a:r>
              <a:rPr b="0" spc="-6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personalitzats</a:t>
            </a:r>
            <a:r>
              <a:rPr b="0" spc="-6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amb</a:t>
            </a:r>
            <a:r>
              <a:rPr b="0" spc="-65" dirty="0">
                <a:latin typeface="Arial MT"/>
                <a:cs typeface="Arial MT"/>
              </a:rPr>
              <a:t> </a:t>
            </a:r>
            <a:r>
              <a:rPr b="0" spc="-20" dirty="0">
                <a:latin typeface="Arial MT"/>
                <a:cs typeface="Arial MT"/>
              </a:rPr>
              <a:t>HTML</a:t>
            </a:r>
          </a:p>
          <a:p>
            <a:pPr marL="927100" marR="683260" lvl="1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sz="1500" dirty="0">
                <a:latin typeface="Arial MT"/>
                <a:cs typeface="Arial MT"/>
              </a:rPr>
              <a:t>PHPMailer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permet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configurar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fàcilment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correu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format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HTML </a:t>
            </a:r>
            <a:r>
              <a:rPr sz="1500" spc="-10" dirty="0">
                <a:latin typeface="Arial MT"/>
                <a:cs typeface="Arial MT"/>
              </a:rPr>
              <a:t>utilitzant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$mail-&gt;Body.</a:t>
            </a:r>
            <a:endParaRPr sz="1500">
              <a:latin typeface="Arial MT"/>
              <a:cs typeface="Arial MT"/>
            </a:endParaRPr>
          </a:p>
          <a:p>
            <a:pPr marL="927100" marR="5080" lvl="1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sz="1500" spc="-40" dirty="0">
                <a:latin typeface="Arial MT"/>
                <a:cs typeface="Arial MT"/>
              </a:rPr>
              <a:t>També </a:t>
            </a:r>
            <a:r>
              <a:rPr sz="1500" dirty="0">
                <a:latin typeface="Arial MT"/>
                <a:cs typeface="Arial MT"/>
              </a:rPr>
              <a:t>permet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alternar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contingut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text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pla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clients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acceptin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HTML </a:t>
            </a:r>
            <a:r>
              <a:rPr sz="1500" spc="-10" dirty="0">
                <a:latin typeface="Arial MT"/>
                <a:cs typeface="Arial MT"/>
              </a:rPr>
              <a:t>mitjançant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$mail-&gt;AltBody.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1470"/>
              </a:spcBef>
            </a:pPr>
            <a:r>
              <a:rPr b="0" spc="-10" dirty="0">
                <a:solidFill>
                  <a:srgbClr val="0000FF"/>
                </a:solidFill>
                <a:latin typeface="Arial MT"/>
                <a:cs typeface="Arial MT"/>
              </a:rPr>
              <a:t>$mail-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&gt;Body</a:t>
            </a:r>
            <a:r>
              <a:rPr b="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b="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spc="-10" dirty="0">
                <a:solidFill>
                  <a:srgbClr val="0000FF"/>
                </a:solidFill>
                <a:latin typeface="Arial MT"/>
                <a:cs typeface="Arial MT"/>
              </a:rPr>
              <a:t>'&lt;h1&gt;Hola!&lt;/h1&gt;&lt;p&gt;Això</a:t>
            </a:r>
            <a:r>
              <a:rPr b="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és</a:t>
            </a:r>
            <a:r>
              <a:rPr b="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un</a:t>
            </a:r>
            <a:r>
              <a:rPr b="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correu</a:t>
            </a:r>
            <a:r>
              <a:rPr b="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en</a:t>
            </a:r>
            <a:r>
              <a:rPr b="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format</a:t>
            </a:r>
            <a:r>
              <a:rPr b="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spc="-10" dirty="0">
                <a:solidFill>
                  <a:srgbClr val="0000FF"/>
                </a:solidFill>
                <a:latin typeface="Arial MT"/>
                <a:cs typeface="Arial MT"/>
              </a:rPr>
              <a:t>HTML.&lt;/p&gt;';</a:t>
            </a: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b="0" spc="-10" dirty="0">
                <a:solidFill>
                  <a:srgbClr val="0000FF"/>
                </a:solidFill>
                <a:latin typeface="Arial MT"/>
                <a:cs typeface="Arial MT"/>
              </a:rPr>
              <a:t>$mail-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&gt;AltBody</a:t>
            </a:r>
            <a:r>
              <a:rPr b="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b="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spc="-10" dirty="0">
                <a:solidFill>
                  <a:srgbClr val="0000FF"/>
                </a:solidFill>
                <a:latin typeface="Arial MT"/>
                <a:cs typeface="Arial MT"/>
              </a:rPr>
              <a:t>'Hola!</a:t>
            </a:r>
            <a:r>
              <a:rPr b="0" spc="-9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Això</a:t>
            </a:r>
            <a:r>
              <a:rPr b="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és</a:t>
            </a:r>
            <a:r>
              <a:rPr b="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un</a:t>
            </a:r>
            <a:r>
              <a:rPr b="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correu</a:t>
            </a:r>
            <a:r>
              <a:rPr b="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de</a:t>
            </a:r>
            <a:r>
              <a:rPr b="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text</a:t>
            </a:r>
            <a:r>
              <a:rPr b="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spc="-10" dirty="0">
                <a:solidFill>
                  <a:srgbClr val="0000FF"/>
                </a:solidFill>
                <a:latin typeface="Arial MT"/>
                <a:cs typeface="Arial MT"/>
              </a:rPr>
              <a:t>pla.';</a:t>
            </a: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b="0" dirty="0">
                <a:latin typeface="Arial MT"/>
                <a:cs typeface="Arial MT"/>
              </a:rPr>
              <a:t>Suport</a:t>
            </a:r>
            <a:r>
              <a:rPr b="0" spc="-5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avançat</a:t>
            </a:r>
            <a:r>
              <a:rPr b="0" spc="-5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per</a:t>
            </a:r>
            <a:r>
              <a:rPr b="0" spc="-5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</a:t>
            </a:r>
            <a:r>
              <a:rPr b="0" spc="-5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adjunts</a:t>
            </a: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Pots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afegir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fitxers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adjunts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fàcilment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$mail-&gt;addAttachment()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1470"/>
              </a:spcBef>
            </a:pPr>
            <a:r>
              <a:rPr b="0" spc="-20" dirty="0">
                <a:solidFill>
                  <a:srgbClr val="0000FF"/>
                </a:solidFill>
                <a:latin typeface="Arial MT"/>
                <a:cs typeface="Arial MT"/>
              </a:rPr>
              <a:t>$mail-</a:t>
            </a:r>
            <a:r>
              <a:rPr b="0" spc="-10" dirty="0">
                <a:solidFill>
                  <a:srgbClr val="0000FF"/>
                </a:solidFill>
                <a:latin typeface="Arial MT"/>
                <a:cs typeface="Arial MT"/>
              </a:rPr>
              <a:t>&gt;addAttachment('/ruta/al/document.pdf',</a:t>
            </a:r>
            <a:r>
              <a:rPr b="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spc="-10" dirty="0">
                <a:solidFill>
                  <a:srgbClr val="0000FF"/>
                </a:solidFill>
                <a:latin typeface="Arial MT"/>
                <a:cs typeface="Arial MT"/>
              </a:rPr>
              <a:t>'NomPersonalitzat.pdf');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Enviament</a:t>
            </a:r>
            <a:r>
              <a:rPr spc="-15" dirty="0"/>
              <a:t> </a:t>
            </a:r>
            <a:r>
              <a:rPr dirty="0"/>
              <a:t>correus</a:t>
            </a:r>
            <a:r>
              <a:rPr spc="-5" dirty="0"/>
              <a:t> </a:t>
            </a:r>
            <a:r>
              <a:rPr dirty="0"/>
              <a:t>electrònics</a:t>
            </a:r>
            <a:r>
              <a:rPr spc="-5" dirty="0"/>
              <a:t> </a:t>
            </a:r>
            <a:r>
              <a:rPr dirty="0"/>
              <a:t>en</a:t>
            </a:r>
            <a:r>
              <a:rPr spc="-10" dirty="0"/>
              <a:t> </a:t>
            </a:r>
            <a:r>
              <a:rPr spc="-25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7613015" cy="345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Arial"/>
                <a:cs typeface="Arial"/>
              </a:rPr>
              <a:t>Alternatives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més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segures: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PHPMailer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Gestió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d'errors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l'enviament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PHPMailer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inclou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gestió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d'errors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avançada.</a:t>
            </a:r>
            <a:endParaRPr sz="1500">
              <a:latin typeface="Arial MT"/>
              <a:cs typeface="Arial MT"/>
            </a:endParaRPr>
          </a:p>
          <a:p>
            <a:pPr marL="1384300" marR="5080" lvl="2" indent="-419100">
              <a:lnSpc>
                <a:spcPct val="114999"/>
              </a:lnSpc>
              <a:buFont typeface="MS PGothic"/>
              <a:buChar char="➢"/>
              <a:tabLst>
                <a:tab pos="1384300" algn="l"/>
              </a:tabLst>
            </a:pPr>
            <a:r>
              <a:rPr sz="1500" spc="-10" dirty="0">
                <a:latin typeface="Arial MT"/>
                <a:cs typeface="Arial MT"/>
              </a:rPr>
              <a:t>Utilitzant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blocs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try-</a:t>
            </a:r>
            <a:r>
              <a:rPr sz="1500" dirty="0">
                <a:latin typeface="Arial MT"/>
                <a:cs typeface="Arial MT"/>
              </a:rPr>
              <a:t>catch,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pots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capturar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errors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detallats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proporcionar </a:t>
            </a:r>
            <a:r>
              <a:rPr sz="1500" dirty="0">
                <a:latin typeface="Arial MT"/>
                <a:cs typeface="Arial MT"/>
              </a:rPr>
              <a:t>missatges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personalitzats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$mail-&gt;ErrorInfo.</a:t>
            </a:r>
            <a:r>
              <a:rPr sz="1500" spc="-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Això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permet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diagnòstic </a:t>
            </a:r>
            <a:r>
              <a:rPr sz="1500" dirty="0">
                <a:latin typeface="Arial MT"/>
                <a:cs typeface="Arial MT"/>
              </a:rPr>
              <a:t>precís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quan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problemes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l'enviament.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14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try</a:t>
            </a:r>
            <a:r>
              <a:rPr sz="15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1137920">
              <a:lnSpc>
                <a:spcPct val="100000"/>
              </a:lnSpc>
              <a:spcBef>
                <a:spcPts val="270"/>
              </a:spcBef>
            </a:pP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$mail-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&gt;send();</a:t>
            </a:r>
            <a:endParaRPr sz="1500">
              <a:latin typeface="Arial MT"/>
              <a:cs typeface="Arial MT"/>
            </a:endParaRPr>
          </a:p>
          <a:p>
            <a:pPr marL="113792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sz="1500" spc="-7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"Correu</a:t>
            </a:r>
            <a:r>
              <a:rPr sz="1500" spc="-7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enviat</a:t>
            </a:r>
            <a:r>
              <a:rPr sz="1500" spc="-7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correctament!";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catch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(Exception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$e)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113792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"Error: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{$mail-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&gt;ErrorInfo}";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Enviament</a:t>
            </a:r>
            <a:r>
              <a:rPr spc="-15" dirty="0"/>
              <a:t> </a:t>
            </a:r>
            <a:r>
              <a:rPr dirty="0"/>
              <a:t>correus</a:t>
            </a:r>
            <a:r>
              <a:rPr spc="-5" dirty="0"/>
              <a:t> </a:t>
            </a:r>
            <a:r>
              <a:rPr dirty="0"/>
              <a:t>electrònics</a:t>
            </a:r>
            <a:r>
              <a:rPr spc="-5" dirty="0"/>
              <a:t> </a:t>
            </a:r>
            <a:r>
              <a:rPr dirty="0"/>
              <a:t>en</a:t>
            </a:r>
            <a:r>
              <a:rPr spc="-10" dirty="0"/>
              <a:t> </a:t>
            </a:r>
            <a:r>
              <a:rPr spc="-25" dirty="0"/>
              <a:t>PHP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Bones</a:t>
            </a:r>
            <a:r>
              <a:rPr spc="-45" dirty="0"/>
              <a:t> </a:t>
            </a:r>
            <a:r>
              <a:rPr spc="-10" dirty="0"/>
              <a:t>pràctiques</a:t>
            </a:r>
            <a:r>
              <a:rPr spc="-40" dirty="0"/>
              <a:t> </a:t>
            </a:r>
            <a:r>
              <a:rPr dirty="0"/>
              <a:t>generals</a:t>
            </a:r>
            <a:r>
              <a:rPr spc="-40" dirty="0"/>
              <a:t> </a:t>
            </a:r>
            <a:r>
              <a:rPr dirty="0"/>
              <a:t>(no</a:t>
            </a:r>
            <a:r>
              <a:rPr spc="-45" dirty="0"/>
              <a:t> </a:t>
            </a:r>
            <a:r>
              <a:rPr spc="-10" dirty="0"/>
              <a:t>exclusives</a:t>
            </a:r>
            <a:r>
              <a:rPr spc="-40" dirty="0"/>
              <a:t> </a:t>
            </a:r>
            <a:r>
              <a:rPr dirty="0"/>
              <a:t>de</a:t>
            </a:r>
            <a:r>
              <a:rPr spc="-40" dirty="0"/>
              <a:t> </a:t>
            </a:r>
            <a:r>
              <a:rPr spc="-10" dirty="0"/>
              <a:t>PHPMailer)</a:t>
            </a:r>
          </a:p>
          <a:p>
            <a:pPr marL="222250" indent="-209550">
              <a:lnSpc>
                <a:spcPct val="100000"/>
              </a:lnSpc>
              <a:spcBef>
                <a:spcPts val="1470"/>
              </a:spcBef>
              <a:buAutoNum type="arabicPeriod"/>
              <a:tabLst>
                <a:tab pos="222250" algn="l"/>
              </a:tabLst>
            </a:pPr>
            <a:r>
              <a:rPr b="0" dirty="0">
                <a:latin typeface="Arial MT"/>
                <a:cs typeface="Arial MT"/>
              </a:rPr>
              <a:t>Protocols</a:t>
            </a:r>
            <a:r>
              <a:rPr b="0" spc="-7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segurs</a:t>
            </a:r>
          </a:p>
          <a:p>
            <a:pPr marL="469900" marR="12065" lvl="1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Utilitza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sempre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TLS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SSL</a:t>
            </a:r>
            <a:r>
              <a:rPr sz="1500" spc="-1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protegir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connexions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30" dirty="0">
                <a:latin typeface="Arial MT"/>
                <a:cs typeface="Arial MT"/>
              </a:rPr>
              <a:t>SMTP.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PHPMailer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facilita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aquesta configuració,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però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també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aplicar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altres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eines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servidors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SMTP.</a:t>
            </a:r>
            <a:endParaRPr sz="1500">
              <a:latin typeface="Arial MT"/>
              <a:cs typeface="Arial MT"/>
            </a:endParaRPr>
          </a:p>
          <a:p>
            <a:pPr marL="212090" indent="-199390">
              <a:lnSpc>
                <a:spcPct val="100000"/>
              </a:lnSpc>
              <a:spcBef>
                <a:spcPts val="1470"/>
              </a:spcBef>
              <a:buAutoNum type="arabicPeriod"/>
              <a:tabLst>
                <a:tab pos="212090" algn="l"/>
              </a:tabLst>
            </a:pPr>
            <a:r>
              <a:rPr b="0" dirty="0">
                <a:latin typeface="Arial MT"/>
                <a:cs typeface="Arial MT"/>
              </a:rPr>
              <a:t>Adreces</a:t>
            </a:r>
            <a:r>
              <a:rPr b="0" spc="-5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de</a:t>
            </a:r>
            <a:r>
              <a:rPr b="0" spc="-5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correu</a:t>
            </a:r>
            <a:r>
              <a:rPr b="0" spc="-5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personalitzades</a:t>
            </a:r>
          </a:p>
          <a:p>
            <a:pPr marL="469900" marR="5080" lvl="1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Utilitzar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adreces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  <a:hlinkClick r:id="rId2"/>
              </a:rPr>
              <a:t>noreply@exemple.com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  <a:hlinkClick r:id="rId3"/>
              </a:rPr>
              <a:t>suport@exemple.com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millora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la</a:t>
            </a:r>
            <a:r>
              <a:rPr sz="1500" spc="-10" dirty="0">
                <a:latin typeface="Arial MT"/>
                <a:cs typeface="Arial MT"/>
              </a:rPr>
              <a:t> credibilitat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evita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correus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siguin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marcats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spam.</a:t>
            </a:r>
            <a:r>
              <a:rPr sz="1500" spc="-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Això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configura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mètode: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396" y="2310028"/>
            <a:ext cx="8107680" cy="1177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13785" marR="5080" indent="-3601720">
              <a:lnSpc>
                <a:spcPct val="100800"/>
              </a:lnSpc>
              <a:spcBef>
                <a:spcPts val="90"/>
              </a:spcBef>
            </a:pPr>
            <a:r>
              <a:rPr dirty="0"/>
              <a:t>UF2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dirty="0"/>
              <a:t>Generació</a:t>
            </a:r>
            <a:r>
              <a:rPr spc="-15" dirty="0"/>
              <a:t> </a:t>
            </a:r>
            <a:r>
              <a:rPr dirty="0"/>
              <a:t>dinàmica</a:t>
            </a:r>
            <a:r>
              <a:rPr spc="-20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spc="-10" dirty="0"/>
              <a:t>pàgines </a:t>
            </a:r>
            <a:r>
              <a:rPr spc="-25" dirty="0"/>
              <a:t>web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1730" y="2585150"/>
            <a:ext cx="5438775" cy="601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Controls</a:t>
            </a:r>
            <a:r>
              <a:rPr spc="5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servidor</a:t>
            </a:r>
            <a:r>
              <a:rPr spc="5" dirty="0"/>
              <a:t> </a:t>
            </a:r>
            <a:r>
              <a:rPr spc="-25" dirty="0"/>
              <a:t>PHP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1730" y="2585150"/>
            <a:ext cx="5438775" cy="601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Controls</a:t>
            </a:r>
            <a:r>
              <a:rPr spc="5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servidor</a:t>
            </a:r>
            <a:r>
              <a:rPr spc="5" dirty="0"/>
              <a:t> </a:t>
            </a:r>
            <a:r>
              <a:rPr spc="-25" dirty="0"/>
              <a:t>PHP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Introducció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816430"/>
            <a:ext cx="7944484" cy="303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Context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i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importància</a:t>
            </a:r>
            <a:endParaRPr sz="1500">
              <a:latin typeface="Arial"/>
              <a:cs typeface="Arial"/>
            </a:endParaRPr>
          </a:p>
          <a:p>
            <a:pPr marL="469900" marR="218440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desenvolupament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d’aplicacions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web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dinàmiques,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controls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servidor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són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un </a:t>
            </a:r>
            <a:r>
              <a:rPr sz="1500" spc="-10" dirty="0">
                <a:latin typeface="Arial MT"/>
                <a:cs typeface="Arial MT"/>
              </a:rPr>
              <a:t>component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fonamental.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Permeten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gestionar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lògica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negoci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desenvolupa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servidor.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900" marR="5080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Aquests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controls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són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essencials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garantir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l’aplicació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sigui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robusta,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segura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capaç </a:t>
            </a:r>
            <a:r>
              <a:rPr sz="1500" spc="-20" dirty="0">
                <a:latin typeface="Arial MT"/>
                <a:cs typeface="Arial MT"/>
              </a:rPr>
              <a:t>d’adaptar-</a:t>
            </a:r>
            <a:r>
              <a:rPr sz="1500" dirty="0">
                <a:latin typeface="Arial MT"/>
                <a:cs typeface="Arial MT"/>
              </a:rPr>
              <a:t>se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necessitats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usuaris.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900" marR="270510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500" spc="-10" dirty="0">
                <a:latin typeface="Arial MT"/>
                <a:cs typeface="Arial MT"/>
              </a:rPr>
              <a:t>L’ús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eficient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controls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servidor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assegura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experiència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d’usuari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fluida,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ja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que </a:t>
            </a:r>
            <a:r>
              <a:rPr sz="1500" spc="-10" dirty="0">
                <a:latin typeface="Arial MT"/>
                <a:cs typeface="Arial MT"/>
              </a:rPr>
              <a:t>proporciona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respostes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dinàmiques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adaptades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cada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interacció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l’aplicació.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Introducció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7414895" cy="1457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Objectius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la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sessió</a:t>
            </a:r>
            <a:endParaRPr sz="1500">
              <a:latin typeface="Arial"/>
              <a:cs typeface="Arial"/>
            </a:endParaRPr>
          </a:p>
          <a:p>
            <a:pPr marL="469900" marR="5080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sz="1500" spc="-10" dirty="0">
                <a:latin typeface="Arial MT"/>
                <a:cs typeface="Arial MT"/>
              </a:rPr>
              <a:t>Comprendre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rol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importància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controls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servidor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aplicacions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web </a:t>
            </a:r>
            <a:r>
              <a:rPr sz="1500" spc="-10" dirty="0">
                <a:latin typeface="Arial MT"/>
                <a:cs typeface="Arial MT"/>
              </a:rPr>
              <a:t>dinàmiques.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Aprendre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gestionar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redireccions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errors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personalitzats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aplicacions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PHP.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Introducció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1121230"/>
            <a:ext cx="7972425" cy="329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Definició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i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ús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en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aplicacions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-20" dirty="0">
                <a:latin typeface="Arial"/>
                <a:cs typeface="Arial"/>
              </a:rPr>
              <a:t>web:</a:t>
            </a:r>
            <a:endParaRPr sz="1500">
              <a:latin typeface="Arial"/>
              <a:cs typeface="Arial"/>
            </a:endParaRPr>
          </a:p>
          <a:p>
            <a:pPr marL="469900" marR="413384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Els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controls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servidor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són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mecanismes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permeten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gestionar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interacció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entre </a:t>
            </a:r>
            <a:r>
              <a:rPr sz="1500" dirty="0">
                <a:latin typeface="Arial MT"/>
                <a:cs typeface="Arial MT"/>
              </a:rPr>
              <a:t>l'usuari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servidor.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900" marR="868044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Són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essencials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assegurar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aplicació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web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sigui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dinàmica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capaç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de </a:t>
            </a:r>
            <a:r>
              <a:rPr sz="1500" spc="-10" dirty="0">
                <a:latin typeface="Arial MT"/>
                <a:cs typeface="Arial MT"/>
              </a:rPr>
              <a:t>respondre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necessitats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l'usuari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temps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real.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Els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controls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servidor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fan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possible: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spc="-10" dirty="0">
                <a:latin typeface="Arial MT"/>
                <a:cs typeface="Arial MT"/>
              </a:rPr>
              <a:t>Validar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d'entrada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proporcionar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respostes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personalitzades.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Processar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operacions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bases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gestionar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contingut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dinàmic.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Gestionar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sessions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d'usuari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personalitzar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experiències.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Enviar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notificacions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correu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electrònic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redirigir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usuaris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després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d'una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acció.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Gestió</a:t>
            </a:r>
            <a:r>
              <a:rPr spc="-10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redireccions</a:t>
            </a:r>
            <a:r>
              <a:rPr spc="-5" dirty="0"/>
              <a:t> </a:t>
            </a:r>
            <a:r>
              <a:rPr dirty="0"/>
              <a:t>amb</a:t>
            </a:r>
            <a:r>
              <a:rPr spc="-10" dirty="0"/>
              <a:t> </a:t>
            </a:r>
            <a:r>
              <a:rPr spc="-25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816430"/>
            <a:ext cx="7839075" cy="408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Què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són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les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redireccions?</a:t>
            </a:r>
            <a:endParaRPr sz="1500">
              <a:latin typeface="Arial"/>
              <a:cs typeface="Arial"/>
            </a:endParaRPr>
          </a:p>
          <a:p>
            <a:pPr marL="469900" marR="57785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redireccions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són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manera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transferir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l’usuari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d’una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pàgina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web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altra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de </a:t>
            </a:r>
            <a:r>
              <a:rPr sz="1500" dirty="0">
                <a:latin typeface="Arial MT"/>
                <a:cs typeface="Arial MT"/>
              </a:rPr>
              <a:t>forma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automàtica.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900" marR="186055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50" dirty="0">
                <a:latin typeface="Arial MT"/>
                <a:cs typeface="Arial MT"/>
              </a:rPr>
              <a:t>PHP,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això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s'aconsegueix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utilitzant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funció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header(),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envia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encapçalaments </a:t>
            </a:r>
            <a:r>
              <a:rPr sz="1500" dirty="0">
                <a:latin typeface="Arial MT"/>
                <a:cs typeface="Arial MT"/>
              </a:rPr>
              <a:t>HTTP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navegador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l'usuari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abans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mostrar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cap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contingut.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redireccions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són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útils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diversos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casos,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ara:</a:t>
            </a:r>
            <a:endParaRPr sz="1500">
              <a:latin typeface="Arial MT"/>
              <a:cs typeface="Arial MT"/>
            </a:endParaRPr>
          </a:p>
          <a:p>
            <a:pPr marL="927100" marR="471170" lvl="1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sz="1500" dirty="0">
                <a:latin typeface="Arial MT"/>
                <a:cs typeface="Arial MT"/>
              </a:rPr>
              <a:t>Després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d’enviar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formulari: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evitar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duplicacions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d’enviament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l’usuari actualitza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pàgina.</a:t>
            </a:r>
            <a:endParaRPr sz="1500">
              <a:latin typeface="Arial MT"/>
              <a:cs typeface="Arial MT"/>
            </a:endParaRPr>
          </a:p>
          <a:p>
            <a:pPr marL="927100" marR="5080" lvl="1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sz="1500" dirty="0">
                <a:latin typeface="Arial MT"/>
                <a:cs typeface="Arial MT"/>
              </a:rPr>
              <a:t>Gestió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d’usuaris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autoritzats: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Redirigir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usuari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cap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pàgina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login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no </a:t>
            </a:r>
            <a:r>
              <a:rPr sz="1500" dirty="0">
                <a:latin typeface="Arial MT"/>
                <a:cs typeface="Arial MT"/>
              </a:rPr>
              <a:t>té</a:t>
            </a:r>
            <a:r>
              <a:rPr sz="1500" spc="-10" dirty="0">
                <a:latin typeface="Arial MT"/>
                <a:cs typeface="Arial MT"/>
              </a:rPr>
              <a:t> accés.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spc="-10" dirty="0">
                <a:latin typeface="Arial MT"/>
                <a:cs typeface="Arial MT"/>
              </a:rPr>
              <a:t>Reubicació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pàgines: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Quan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URL</a:t>
            </a:r>
            <a:r>
              <a:rPr sz="1500" spc="-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canviat.</a:t>
            </a:r>
            <a:endParaRPr sz="1500">
              <a:latin typeface="Arial MT"/>
              <a:cs typeface="Arial MT"/>
            </a:endParaRPr>
          </a:p>
          <a:p>
            <a:pPr marL="927100" marR="513080" lvl="1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sz="1500" dirty="0">
                <a:latin typeface="Arial MT"/>
                <a:cs typeface="Arial MT"/>
              </a:rPr>
              <a:t>Després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d’una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acció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completada: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mostrar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missatge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confirmació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50" dirty="0">
                <a:latin typeface="Arial MT"/>
                <a:cs typeface="Arial MT"/>
              </a:rPr>
              <a:t>o </a:t>
            </a:r>
            <a:r>
              <a:rPr sz="1500" spc="-10" dirty="0">
                <a:latin typeface="Arial MT"/>
                <a:cs typeface="Arial MT"/>
              </a:rPr>
              <a:t>agraïment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pàgina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separada.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Gestió</a:t>
            </a:r>
            <a:r>
              <a:rPr spc="-10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redireccions</a:t>
            </a:r>
            <a:r>
              <a:rPr spc="-5" dirty="0"/>
              <a:t> </a:t>
            </a:r>
            <a:r>
              <a:rPr dirty="0"/>
              <a:t>amb</a:t>
            </a:r>
            <a:r>
              <a:rPr spc="-10" dirty="0"/>
              <a:t> </a:t>
            </a:r>
            <a:r>
              <a:rPr spc="-25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816430"/>
            <a:ext cx="7816215" cy="397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Com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funciona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la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funció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header()?</a:t>
            </a:r>
            <a:endParaRPr sz="1500">
              <a:latin typeface="Arial"/>
              <a:cs typeface="Arial"/>
            </a:endParaRPr>
          </a:p>
          <a:p>
            <a:pPr marL="469900" marR="441325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funció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b="1" dirty="0">
                <a:latin typeface="Arial"/>
                <a:cs typeface="Arial"/>
              </a:rPr>
              <a:t>header()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permet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enviar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encapçalaments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HTTP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abans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qualsevol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altra </a:t>
            </a:r>
            <a:r>
              <a:rPr sz="1500" dirty="0">
                <a:latin typeface="Arial MT"/>
                <a:cs typeface="Arial MT"/>
              </a:rPr>
              <a:t>sortida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navegador.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redirigir,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s’utilitza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l’encapçalament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b="1" spc="-10" dirty="0">
                <a:latin typeface="Arial"/>
                <a:cs typeface="Arial"/>
              </a:rPr>
              <a:t>Location</a:t>
            </a:r>
            <a:r>
              <a:rPr sz="1500" spc="-10" dirty="0">
                <a:latin typeface="Arial MT"/>
                <a:cs typeface="Arial MT"/>
              </a:rPr>
              <a:t>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927100" marR="3753485">
              <a:lnSpc>
                <a:spcPct val="114999"/>
              </a:lnSpc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header('Location: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pàgina_destí.php'); exit();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500">
              <a:latin typeface="Arial MT"/>
              <a:cs typeface="Arial MT"/>
            </a:endParaRPr>
          </a:p>
          <a:p>
            <a:pPr marL="469900" marR="5080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No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pots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utilitzar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header()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ja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s’ha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enviat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alguna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sortida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navegador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(com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text,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espais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blanc,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codi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HTML).</a:t>
            </a:r>
            <a:r>
              <a:rPr sz="1500" spc="-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Això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genera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error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tipus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b="1" dirty="0">
                <a:latin typeface="Arial"/>
                <a:cs typeface="Arial"/>
              </a:rPr>
              <a:t>Headers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already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sent</a:t>
            </a:r>
            <a:r>
              <a:rPr sz="1500" spc="-10" dirty="0">
                <a:latin typeface="Arial MT"/>
                <a:cs typeface="Arial MT"/>
              </a:rPr>
              <a:t>.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14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&lt;?php</a:t>
            </a:r>
            <a:endParaRPr sz="1500">
              <a:latin typeface="Arial MT"/>
              <a:cs typeface="Arial MT"/>
            </a:endParaRPr>
          </a:p>
          <a:p>
            <a:pPr marL="1137920" marR="1602105">
              <a:lnSpc>
                <a:spcPct val="114999"/>
              </a:lnSpc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Exemple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incorrecte: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Enviem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sortida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abans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de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la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redirecció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"&lt;p&gt;Sortida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abans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de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la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redirecció.&lt;/p&gt;";</a:t>
            </a:r>
            <a:endParaRPr sz="1500">
              <a:latin typeface="Arial MT"/>
              <a:cs typeface="Arial MT"/>
            </a:endParaRPr>
          </a:p>
          <a:p>
            <a:pPr marL="1137920" marR="67310">
              <a:lnSpc>
                <a:spcPct val="114999"/>
              </a:lnSpc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header("Location: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nova_pagina.php");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Generarà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l'error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Headers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already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sent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exit();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Gestió</a:t>
            </a:r>
            <a:r>
              <a:rPr spc="-10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redireccions</a:t>
            </a:r>
            <a:r>
              <a:rPr spc="-5" dirty="0"/>
              <a:t> </a:t>
            </a:r>
            <a:r>
              <a:rPr dirty="0"/>
              <a:t>amb</a:t>
            </a:r>
            <a:r>
              <a:rPr spc="-10" dirty="0"/>
              <a:t> </a:t>
            </a:r>
            <a:r>
              <a:rPr spc="-25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7915275" cy="303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Per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què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la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gestió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redireccions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és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un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control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servidor?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S’executa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servidor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abans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d'enviar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resposta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client:</a:t>
            </a:r>
            <a:endParaRPr sz="1500">
              <a:latin typeface="Arial MT"/>
              <a:cs typeface="Arial MT"/>
            </a:endParaRPr>
          </a:p>
          <a:p>
            <a:pPr marL="927100" marR="805815" lvl="1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sz="1500" dirty="0">
                <a:latin typeface="Arial MT"/>
                <a:cs typeface="Arial MT"/>
              </a:rPr>
              <a:t>Quan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utilitzes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funció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header('Location: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gracies.php')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50" dirty="0">
                <a:latin typeface="Arial MT"/>
                <a:cs typeface="Arial MT"/>
              </a:rPr>
              <a:t>PHP,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envies directament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contingut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navegador.</a:t>
            </a:r>
            <a:endParaRPr sz="1500">
              <a:latin typeface="Arial MT"/>
              <a:cs typeface="Arial MT"/>
            </a:endParaRPr>
          </a:p>
          <a:p>
            <a:pPr marL="927100" marR="5080" lvl="1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canvi,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envies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encapçalament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especial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diu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navegador: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"No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mostris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res </a:t>
            </a:r>
            <a:r>
              <a:rPr sz="1500" spc="-10" dirty="0">
                <a:latin typeface="Arial MT"/>
                <a:cs typeface="Arial MT"/>
              </a:rPr>
              <a:t>d'aquesta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pàgina,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URL</a:t>
            </a:r>
            <a:r>
              <a:rPr sz="1500" spc="-8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especificada".</a:t>
            </a:r>
            <a:endParaRPr sz="1500">
              <a:latin typeface="Arial MT"/>
              <a:cs typeface="Arial MT"/>
            </a:endParaRPr>
          </a:p>
          <a:p>
            <a:pPr marL="927100" marR="213360" lvl="1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sz="1500" dirty="0">
                <a:latin typeface="Arial MT"/>
                <a:cs typeface="Arial MT"/>
              </a:rPr>
              <a:t>Aquest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encapçalament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és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codi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redirecció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30" dirty="0">
                <a:latin typeface="Arial MT"/>
                <a:cs typeface="Arial MT"/>
              </a:rPr>
              <a:t>HTTP,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servidor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l’envia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abans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processi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cap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altra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cosa.</a:t>
            </a:r>
            <a:endParaRPr sz="1500">
              <a:latin typeface="Arial MT"/>
              <a:cs typeface="Arial MT"/>
            </a:endParaRPr>
          </a:p>
          <a:p>
            <a:pPr marL="927100" marR="471170" lvl="1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sz="1500" dirty="0">
                <a:latin typeface="Arial MT"/>
                <a:cs typeface="Arial MT"/>
              </a:rPr>
              <a:t>Aquesta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redirecció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és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acció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client,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navegador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només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obeeix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les </a:t>
            </a:r>
            <a:r>
              <a:rPr sz="1500" dirty="0">
                <a:latin typeface="Arial MT"/>
                <a:cs typeface="Arial MT"/>
              </a:rPr>
              <a:t>instruccions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enviades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pel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servidor.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Aquesta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instrucció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és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navegador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automàticament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carregui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altra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pàgina.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Gestió</a:t>
            </a:r>
            <a:r>
              <a:rPr spc="-10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redireccions</a:t>
            </a:r>
            <a:r>
              <a:rPr spc="-5" dirty="0"/>
              <a:t> </a:t>
            </a:r>
            <a:r>
              <a:rPr dirty="0"/>
              <a:t>amb</a:t>
            </a:r>
            <a:r>
              <a:rPr spc="-10" dirty="0"/>
              <a:t> </a:t>
            </a:r>
            <a:r>
              <a:rPr spc="-25" dirty="0"/>
              <a:t>PHP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Per</a:t>
            </a:r>
            <a:r>
              <a:rPr spc="-25" dirty="0"/>
              <a:t> </a:t>
            </a:r>
            <a:r>
              <a:rPr dirty="0"/>
              <a:t>què</a:t>
            </a:r>
            <a:r>
              <a:rPr spc="-20" dirty="0"/>
              <a:t> </a:t>
            </a:r>
            <a:r>
              <a:rPr dirty="0"/>
              <a:t>la</a:t>
            </a:r>
            <a:r>
              <a:rPr spc="-20" dirty="0"/>
              <a:t> </a:t>
            </a:r>
            <a:r>
              <a:rPr dirty="0"/>
              <a:t>gestió</a:t>
            </a:r>
            <a:r>
              <a:rPr spc="-25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spc="-10" dirty="0"/>
              <a:t>redireccions</a:t>
            </a:r>
            <a:r>
              <a:rPr spc="-20" dirty="0"/>
              <a:t> </a:t>
            </a:r>
            <a:r>
              <a:rPr dirty="0"/>
              <a:t>és</a:t>
            </a:r>
            <a:r>
              <a:rPr spc="-25" dirty="0"/>
              <a:t> </a:t>
            </a:r>
            <a:r>
              <a:rPr dirty="0"/>
              <a:t>un</a:t>
            </a:r>
            <a:r>
              <a:rPr spc="-20" dirty="0"/>
              <a:t> </a:t>
            </a:r>
            <a:r>
              <a:rPr dirty="0"/>
              <a:t>control</a:t>
            </a:r>
            <a:r>
              <a:rPr spc="-2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servidor?</a:t>
            </a: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b="0" dirty="0">
                <a:latin typeface="Arial MT"/>
                <a:cs typeface="Arial MT"/>
              </a:rPr>
              <a:t>Controla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el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flux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de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l'aplicació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des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del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servidor:</a:t>
            </a:r>
          </a:p>
          <a:p>
            <a:pPr marL="927100" marR="275590" lvl="1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redirecció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és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eina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controlar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passar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després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d'una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acció específica.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servidor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decideix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cap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enviar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l'usuari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basant-</a:t>
            </a:r>
            <a:r>
              <a:rPr sz="1500" dirty="0">
                <a:latin typeface="Arial MT"/>
                <a:cs typeface="Arial MT"/>
              </a:rPr>
              <a:t>se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factors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com:</a:t>
            </a:r>
            <a:endParaRPr sz="1500">
              <a:latin typeface="Arial MT"/>
              <a:cs typeface="Arial MT"/>
            </a:endParaRPr>
          </a:p>
          <a:p>
            <a:pPr marL="1383665" lvl="2" indent="-418465">
              <a:lnSpc>
                <a:spcPct val="100000"/>
              </a:lnSpc>
              <a:spcBef>
                <a:spcPts val="270"/>
              </a:spcBef>
              <a:buFont typeface="MS PGothic"/>
              <a:buChar char="➢"/>
              <a:tabLst>
                <a:tab pos="1383665" algn="l"/>
              </a:tabLst>
            </a:pPr>
            <a:r>
              <a:rPr sz="1500" spc="-10" dirty="0">
                <a:latin typeface="Arial MT"/>
                <a:cs typeface="Arial MT"/>
              </a:rPr>
              <a:t>Validacions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(si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l'usuari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omplert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correctament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formulari).</a:t>
            </a:r>
            <a:endParaRPr sz="1500">
              <a:latin typeface="Arial MT"/>
              <a:cs typeface="Arial MT"/>
            </a:endParaRPr>
          </a:p>
          <a:p>
            <a:pPr marL="1383665" lvl="2" indent="-418465">
              <a:lnSpc>
                <a:spcPct val="100000"/>
              </a:lnSpc>
              <a:spcBef>
                <a:spcPts val="270"/>
              </a:spcBef>
              <a:buFont typeface="MS PGothic"/>
              <a:buChar char="➢"/>
              <a:tabLst>
                <a:tab pos="1383665" algn="l"/>
              </a:tabLst>
            </a:pPr>
            <a:r>
              <a:rPr sz="1500" spc="-10" dirty="0">
                <a:latin typeface="Arial MT"/>
                <a:cs typeface="Arial MT"/>
              </a:rPr>
              <a:t>Autenticació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(redirigir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l'usuari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login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està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autenticat).</a:t>
            </a:r>
            <a:endParaRPr sz="1500">
              <a:latin typeface="Arial MT"/>
              <a:cs typeface="Arial MT"/>
            </a:endParaRPr>
          </a:p>
          <a:p>
            <a:pPr marL="1384300" marR="5080" lvl="2" indent="-419100">
              <a:lnSpc>
                <a:spcPct val="114999"/>
              </a:lnSpc>
              <a:buFont typeface="MS PGothic"/>
              <a:buChar char="➢"/>
              <a:tabLst>
                <a:tab pos="1384300" algn="l"/>
              </a:tabLst>
            </a:pPr>
            <a:r>
              <a:rPr sz="1500" dirty="0">
                <a:latin typeface="Arial MT"/>
                <a:cs typeface="Arial MT"/>
              </a:rPr>
              <a:t>Permisos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d'accés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(redirigir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l'usuari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té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permisos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accedir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pàgina concreta).</a:t>
            </a:r>
            <a:endParaRPr sz="15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615"/>
              </a:spcBef>
              <a:buFont typeface="MS PGothic"/>
              <a:buChar char="➢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b="0" dirty="0">
                <a:latin typeface="Arial MT"/>
                <a:cs typeface="Arial MT"/>
              </a:rPr>
              <a:t>És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un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mecanisme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que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afecta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el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client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però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està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gestionat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completament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al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servidor:</a:t>
            </a: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client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simplement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obeeix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instruccions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servidor.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Això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redirecció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sigui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control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exclusivament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costat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servidor.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Gestió</a:t>
            </a:r>
            <a:r>
              <a:rPr spc="-10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redireccions</a:t>
            </a:r>
            <a:r>
              <a:rPr spc="-5" dirty="0"/>
              <a:t> </a:t>
            </a:r>
            <a:r>
              <a:rPr dirty="0"/>
              <a:t>amb</a:t>
            </a:r>
            <a:r>
              <a:rPr spc="-10" dirty="0"/>
              <a:t> </a:t>
            </a:r>
            <a:r>
              <a:rPr spc="-25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7748905" cy="390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Per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què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la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gestió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redireccions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és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un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control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servidor?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Exemple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tècnic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d'una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redirecció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HTTP: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Si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teu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codi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PHP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escrius:</a:t>
            </a:r>
            <a:endParaRPr sz="1500">
              <a:latin typeface="Arial MT"/>
              <a:cs typeface="Arial MT"/>
            </a:endParaRPr>
          </a:p>
          <a:p>
            <a:pPr marL="927100" marR="4162425">
              <a:lnSpc>
                <a:spcPct val="114999"/>
              </a:lnSpc>
              <a:spcBef>
                <a:spcPts val="120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header('Location: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gràcies.php'); exit();</a:t>
            </a:r>
            <a:endParaRPr sz="1500">
              <a:latin typeface="Arial MT"/>
              <a:cs typeface="Arial MT"/>
            </a:endParaRPr>
          </a:p>
          <a:p>
            <a:pPr marL="927100" marR="1971675" lvl="1" indent="-344170">
              <a:lnSpc>
                <a:spcPct val="181700"/>
              </a:lnSpc>
              <a:buChar char="○"/>
              <a:tabLst>
                <a:tab pos="927100" algn="l"/>
              </a:tabLst>
            </a:pPr>
            <a:r>
              <a:rPr sz="1500" dirty="0">
                <a:latin typeface="Arial MT"/>
                <a:cs typeface="Arial MT"/>
              </a:rPr>
              <a:t>El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servidor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enviarà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aquesta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resposta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HTTP</a:t>
            </a:r>
            <a:r>
              <a:rPr sz="1500" spc="-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navegador: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HTTP/1.1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302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Found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Location: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gràcies.php</a:t>
            </a:r>
            <a:endParaRPr sz="1500">
              <a:latin typeface="Arial MT"/>
              <a:cs typeface="Arial MT"/>
            </a:endParaRPr>
          </a:p>
          <a:p>
            <a:pPr marL="927100" marR="467995">
              <a:lnSpc>
                <a:spcPct val="114999"/>
              </a:lnSpc>
              <a:spcBef>
                <a:spcPts val="1200"/>
              </a:spcBef>
            </a:pPr>
            <a:r>
              <a:rPr sz="1500" b="1" dirty="0">
                <a:latin typeface="Arial"/>
                <a:cs typeface="Arial"/>
              </a:rPr>
              <a:t>HTTP/1.1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302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Found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és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codi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estat.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"302"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indica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és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redirecció temporal.</a:t>
            </a:r>
            <a:endParaRPr sz="1500">
              <a:latin typeface="Arial MT"/>
              <a:cs typeface="Arial MT"/>
            </a:endParaRPr>
          </a:p>
          <a:p>
            <a:pPr marL="927100" marR="5080">
              <a:lnSpc>
                <a:spcPct val="114999"/>
              </a:lnSpc>
            </a:pPr>
            <a:r>
              <a:rPr sz="1500" b="1" dirty="0">
                <a:latin typeface="Arial"/>
                <a:cs typeface="Arial"/>
              </a:rPr>
              <a:t>Location: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gràcies.php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és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l'encapçalament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específic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diu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navegador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cap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0" dirty="0">
                <a:latin typeface="Arial MT"/>
                <a:cs typeface="Arial MT"/>
              </a:rPr>
              <a:t>a </a:t>
            </a:r>
            <a:r>
              <a:rPr sz="1500" dirty="0">
                <a:latin typeface="Arial MT"/>
                <a:cs typeface="Arial MT"/>
              </a:rPr>
              <a:t>on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redirigir-</a:t>
            </a:r>
            <a:r>
              <a:rPr sz="1500" spc="-25" dirty="0">
                <a:latin typeface="Arial MT"/>
                <a:cs typeface="Arial MT"/>
              </a:rPr>
              <a:t>se.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Gestió</a:t>
            </a:r>
            <a:r>
              <a:rPr spc="-10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redireccions</a:t>
            </a:r>
            <a:r>
              <a:rPr spc="-5" dirty="0"/>
              <a:t> </a:t>
            </a:r>
            <a:r>
              <a:rPr dirty="0"/>
              <a:t>amb</a:t>
            </a:r>
            <a:r>
              <a:rPr spc="-10" dirty="0"/>
              <a:t> </a:t>
            </a:r>
            <a:r>
              <a:rPr spc="-25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816430"/>
            <a:ext cx="7846695" cy="2399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Per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què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és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important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utilitzar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exit()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després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header()?</a:t>
            </a:r>
            <a:endParaRPr sz="1500">
              <a:latin typeface="Arial"/>
              <a:cs typeface="Arial"/>
            </a:endParaRPr>
          </a:p>
          <a:p>
            <a:pPr marL="927100" marR="5080" indent="-344170">
              <a:lnSpc>
                <a:spcPct val="114999"/>
              </a:lnSpc>
              <a:spcBef>
                <a:spcPts val="1200"/>
              </a:spcBef>
              <a:buChar char="○"/>
              <a:tabLst>
                <a:tab pos="927100" algn="l"/>
              </a:tabLst>
            </a:pPr>
            <a:r>
              <a:rPr sz="1500" dirty="0">
                <a:latin typeface="Arial MT"/>
                <a:cs typeface="Arial MT"/>
              </a:rPr>
              <a:t>Després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d'enviar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l'encapçalament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redirecció,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és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bona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pràctica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utilitzar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funció </a:t>
            </a:r>
            <a:r>
              <a:rPr sz="1500" dirty="0">
                <a:latin typeface="Arial MT"/>
                <a:cs typeface="Arial MT"/>
              </a:rPr>
              <a:t>exit()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evitar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servidor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continuï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processant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codi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innecessari.</a:t>
            </a:r>
            <a:endParaRPr sz="1500">
              <a:latin typeface="Arial MT"/>
              <a:cs typeface="Arial MT"/>
            </a:endParaRPr>
          </a:p>
          <a:p>
            <a:pPr marL="927100" marR="318770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sz="1500" dirty="0">
                <a:latin typeface="Arial MT"/>
                <a:cs typeface="Arial MT"/>
              </a:rPr>
              <a:t>Si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ho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fas,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codi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PHP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després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header()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s'executarà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igualment</a:t>
            </a:r>
            <a:r>
              <a:rPr sz="1500" spc="-35" dirty="0">
                <a:latin typeface="Arial MT"/>
                <a:cs typeface="Arial MT"/>
              </a:rPr>
              <a:t> al </a:t>
            </a:r>
            <a:r>
              <a:rPr sz="1500" spc="-10" dirty="0">
                <a:latin typeface="Arial MT"/>
                <a:cs typeface="Arial MT"/>
              </a:rPr>
              <a:t>servidor,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navegador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veurà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resultat.</a:t>
            </a:r>
            <a:endParaRPr sz="1500">
              <a:latin typeface="Arial MT"/>
              <a:cs typeface="Arial MT"/>
            </a:endParaRPr>
          </a:p>
          <a:p>
            <a:pPr marL="1384300" marR="3729990">
              <a:lnSpc>
                <a:spcPct val="114999"/>
              </a:lnSpc>
              <a:spcBef>
                <a:spcPts val="120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header('Location: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gracies.php');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exit();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6AA84F"/>
                </a:solidFill>
                <a:latin typeface="Arial MT"/>
                <a:cs typeface="Arial MT"/>
              </a:rPr>
              <a:t>//</a:t>
            </a:r>
            <a:r>
              <a:rPr sz="1500" spc="-105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6AA84F"/>
                </a:solidFill>
                <a:latin typeface="Arial MT"/>
                <a:cs typeface="Arial MT"/>
              </a:rPr>
              <a:t>Atura</a:t>
            </a:r>
            <a:r>
              <a:rPr sz="1500" spc="-30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6AA84F"/>
                </a:solidFill>
                <a:latin typeface="Arial MT"/>
                <a:cs typeface="Arial MT"/>
              </a:rPr>
              <a:t>l'execució</a:t>
            </a:r>
            <a:r>
              <a:rPr sz="1500" spc="-30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6AA84F"/>
                </a:solidFill>
                <a:latin typeface="Arial MT"/>
                <a:cs typeface="Arial MT"/>
              </a:rPr>
              <a:t>del</a:t>
            </a:r>
            <a:r>
              <a:rPr sz="1500" spc="-30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6AA84F"/>
                </a:solidFill>
                <a:latin typeface="Arial MT"/>
                <a:cs typeface="Arial MT"/>
              </a:rPr>
              <a:t>codi</a:t>
            </a:r>
            <a:endParaRPr sz="1500">
              <a:latin typeface="Arial MT"/>
              <a:cs typeface="Arial MT"/>
            </a:endParaRPr>
          </a:p>
          <a:p>
            <a:pPr marL="138430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6AA84F"/>
                </a:solidFill>
                <a:latin typeface="Arial MT"/>
                <a:cs typeface="Arial MT"/>
              </a:rPr>
              <a:t>//</a:t>
            </a:r>
            <a:r>
              <a:rPr sz="1500" spc="-105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6AA84F"/>
                </a:solidFill>
                <a:latin typeface="Arial MT"/>
                <a:cs typeface="Arial MT"/>
              </a:rPr>
              <a:t>Aquest</a:t>
            </a:r>
            <a:r>
              <a:rPr sz="1500" spc="-45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6AA84F"/>
                </a:solidFill>
                <a:latin typeface="Arial MT"/>
                <a:cs typeface="Arial MT"/>
              </a:rPr>
              <a:t>codi</a:t>
            </a:r>
            <a:r>
              <a:rPr sz="1500" spc="-35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6AA84F"/>
                </a:solidFill>
                <a:latin typeface="Arial MT"/>
                <a:cs typeface="Arial MT"/>
              </a:rPr>
              <a:t>ja</a:t>
            </a:r>
            <a:r>
              <a:rPr sz="1500" spc="-35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6AA84F"/>
                </a:solidFill>
                <a:latin typeface="Arial MT"/>
                <a:cs typeface="Arial MT"/>
              </a:rPr>
              <a:t>no</a:t>
            </a:r>
            <a:r>
              <a:rPr sz="1500" spc="-35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6AA84F"/>
                </a:solidFill>
                <a:latin typeface="Arial MT"/>
                <a:cs typeface="Arial MT"/>
              </a:rPr>
              <a:t>s'executarà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Gestió</a:t>
            </a:r>
            <a:r>
              <a:rPr spc="-10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redireccions</a:t>
            </a:r>
            <a:r>
              <a:rPr spc="-5" dirty="0"/>
              <a:t> </a:t>
            </a:r>
            <a:r>
              <a:rPr dirty="0"/>
              <a:t>amb</a:t>
            </a:r>
            <a:r>
              <a:rPr spc="-10" dirty="0"/>
              <a:t> </a:t>
            </a:r>
            <a:r>
              <a:rPr spc="-25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816430"/>
            <a:ext cx="7940040" cy="4128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Arial"/>
                <a:cs typeface="Arial"/>
              </a:rPr>
              <a:t>Exemples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pràctics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d’utilització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redireccions</a:t>
            </a:r>
            <a:endParaRPr sz="1500">
              <a:latin typeface="Arial"/>
              <a:cs typeface="Arial"/>
            </a:endParaRPr>
          </a:p>
          <a:p>
            <a:pPr marL="469900" marR="70485" indent="-344170">
              <a:lnSpc>
                <a:spcPct val="114999"/>
              </a:lnSpc>
              <a:spcBef>
                <a:spcPts val="1200"/>
              </a:spcBef>
              <a:buFont typeface="Arial MT"/>
              <a:buChar char="●"/>
              <a:tabLst>
                <a:tab pos="469900" algn="l"/>
              </a:tabLst>
            </a:pPr>
            <a:r>
              <a:rPr sz="1500" b="1" dirty="0">
                <a:latin typeface="Arial"/>
                <a:cs typeface="Arial"/>
              </a:rPr>
              <a:t>Després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d’enviar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un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formulari: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Quan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l'usuari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envia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formulari,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pots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redirigir-</a:t>
            </a:r>
            <a:r>
              <a:rPr sz="1500" dirty="0">
                <a:latin typeface="Arial MT"/>
                <a:cs typeface="Arial MT"/>
              </a:rPr>
              <a:t>lo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una </a:t>
            </a:r>
            <a:r>
              <a:rPr sz="1500" dirty="0">
                <a:latin typeface="Arial MT"/>
                <a:cs typeface="Arial MT"/>
              </a:rPr>
              <a:t>altra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pàgina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evitar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torni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enviar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formulari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actualitza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pàgina.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14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if</a:t>
            </a:r>
            <a:r>
              <a:rPr sz="15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($_SERVER['REQUEST_METHOD']</a:t>
            </a:r>
            <a:r>
              <a:rPr sz="15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===</a:t>
            </a:r>
            <a:r>
              <a:rPr sz="15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'POST')</a:t>
            </a:r>
            <a:r>
              <a:rPr sz="15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113792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Processar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dades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del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formulari</a:t>
            </a:r>
            <a:endParaRPr sz="1500">
              <a:latin typeface="Arial MT"/>
              <a:cs typeface="Arial MT"/>
            </a:endParaRPr>
          </a:p>
          <a:p>
            <a:pPr marL="113792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$nom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htmlspecialchars($_POST['nom']);</a:t>
            </a:r>
            <a:endParaRPr sz="1500">
              <a:latin typeface="Arial MT"/>
              <a:cs typeface="Arial MT"/>
            </a:endParaRPr>
          </a:p>
          <a:p>
            <a:pPr marL="113792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$email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htmlspecialchars($_POST['email']);</a:t>
            </a:r>
            <a:endParaRPr sz="1500">
              <a:latin typeface="Arial MT"/>
              <a:cs typeface="Arial MT"/>
            </a:endParaRPr>
          </a:p>
          <a:p>
            <a:pPr marL="1138555">
              <a:lnSpc>
                <a:spcPct val="100000"/>
              </a:lnSpc>
              <a:spcBef>
                <a:spcPts val="1470"/>
              </a:spcBef>
            </a:pPr>
            <a:r>
              <a:rPr sz="1500" dirty="0">
                <a:solidFill>
                  <a:srgbClr val="6AA84F"/>
                </a:solidFill>
                <a:latin typeface="Arial MT"/>
                <a:cs typeface="Arial MT"/>
              </a:rPr>
              <a:t>//</a:t>
            </a:r>
            <a:r>
              <a:rPr sz="1500" spc="-40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6AA84F"/>
                </a:solidFill>
                <a:latin typeface="Arial MT"/>
                <a:cs typeface="Arial MT"/>
              </a:rPr>
              <a:t>Simulació</a:t>
            </a:r>
            <a:r>
              <a:rPr sz="1500" spc="-35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6AA84F"/>
                </a:solidFill>
                <a:latin typeface="Arial MT"/>
                <a:cs typeface="Arial MT"/>
              </a:rPr>
              <a:t>de</a:t>
            </a:r>
            <a:r>
              <a:rPr sz="1500" spc="-35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6AA84F"/>
                </a:solidFill>
                <a:latin typeface="Arial MT"/>
                <a:cs typeface="Arial MT"/>
              </a:rPr>
              <a:t>l'emmagatzematge</a:t>
            </a:r>
            <a:r>
              <a:rPr sz="1500" spc="-35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6AA84F"/>
                </a:solidFill>
                <a:latin typeface="Arial MT"/>
                <a:cs typeface="Arial MT"/>
              </a:rPr>
              <a:t>de</a:t>
            </a:r>
            <a:r>
              <a:rPr sz="1500" spc="-40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6AA84F"/>
                </a:solidFill>
                <a:latin typeface="Arial MT"/>
                <a:cs typeface="Arial MT"/>
              </a:rPr>
              <a:t>dades</a:t>
            </a:r>
            <a:r>
              <a:rPr sz="1500" spc="-35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6AA84F"/>
                </a:solidFill>
                <a:latin typeface="Arial MT"/>
                <a:cs typeface="Arial MT"/>
              </a:rPr>
              <a:t>(per</a:t>
            </a:r>
            <a:r>
              <a:rPr sz="1500" spc="-35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6AA84F"/>
                </a:solidFill>
                <a:latin typeface="Arial MT"/>
                <a:cs typeface="Arial MT"/>
              </a:rPr>
              <a:t>exemple,</a:t>
            </a:r>
            <a:r>
              <a:rPr sz="1500" spc="-35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6AA84F"/>
                </a:solidFill>
                <a:latin typeface="Arial MT"/>
                <a:cs typeface="Arial MT"/>
              </a:rPr>
              <a:t>a</a:t>
            </a:r>
            <a:r>
              <a:rPr sz="1500" spc="-40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6AA84F"/>
                </a:solidFill>
                <a:latin typeface="Arial MT"/>
                <a:cs typeface="Arial MT"/>
              </a:rPr>
              <a:t>una</a:t>
            </a:r>
            <a:r>
              <a:rPr sz="1500" spc="-35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6AA84F"/>
                </a:solidFill>
                <a:latin typeface="Arial MT"/>
                <a:cs typeface="Arial MT"/>
              </a:rPr>
              <a:t>base</a:t>
            </a:r>
            <a:r>
              <a:rPr sz="1500" spc="-35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6AA84F"/>
                </a:solidFill>
                <a:latin typeface="Arial MT"/>
                <a:cs typeface="Arial MT"/>
              </a:rPr>
              <a:t>de</a:t>
            </a:r>
            <a:r>
              <a:rPr sz="1500" spc="-35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6AA84F"/>
                </a:solidFill>
                <a:latin typeface="Arial MT"/>
                <a:cs typeface="Arial MT"/>
              </a:rPr>
              <a:t>dades</a:t>
            </a:r>
            <a:endParaRPr sz="1500">
              <a:latin typeface="Arial MT"/>
              <a:cs typeface="Arial MT"/>
            </a:endParaRPr>
          </a:p>
          <a:p>
            <a:pPr marL="1137920" marR="3481070">
              <a:lnSpc>
                <a:spcPct val="114999"/>
              </a:lnSpc>
            </a:pPr>
            <a:r>
              <a:rPr sz="1500" dirty="0">
                <a:solidFill>
                  <a:srgbClr val="6AA84F"/>
                </a:solidFill>
                <a:latin typeface="Arial MT"/>
                <a:cs typeface="Arial MT"/>
              </a:rPr>
              <a:t>//</a:t>
            </a:r>
            <a:r>
              <a:rPr sz="1500" spc="-40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6AA84F"/>
                </a:solidFill>
                <a:latin typeface="Arial MT"/>
                <a:cs typeface="Arial MT"/>
              </a:rPr>
              <a:t>Redirigir</a:t>
            </a:r>
            <a:r>
              <a:rPr sz="1500" spc="-35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6AA84F"/>
                </a:solidFill>
                <a:latin typeface="Arial MT"/>
                <a:cs typeface="Arial MT"/>
              </a:rPr>
              <a:t>a</a:t>
            </a:r>
            <a:r>
              <a:rPr sz="1500" spc="-35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6AA84F"/>
                </a:solidFill>
                <a:latin typeface="Arial MT"/>
                <a:cs typeface="Arial MT"/>
              </a:rPr>
              <a:t>una</a:t>
            </a:r>
            <a:r>
              <a:rPr sz="1500" spc="-40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6AA84F"/>
                </a:solidFill>
                <a:latin typeface="Arial MT"/>
                <a:cs typeface="Arial MT"/>
              </a:rPr>
              <a:t>pàgina</a:t>
            </a:r>
            <a:r>
              <a:rPr sz="1500" spc="-35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6AA84F"/>
                </a:solidFill>
                <a:latin typeface="Arial MT"/>
                <a:cs typeface="Arial MT"/>
              </a:rPr>
              <a:t>de</a:t>
            </a:r>
            <a:r>
              <a:rPr sz="1500" spc="-35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6AA84F"/>
                </a:solidFill>
                <a:latin typeface="Arial MT"/>
                <a:cs typeface="Arial MT"/>
              </a:rPr>
              <a:t>confirmació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header('Location: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gràcies.php');</a:t>
            </a:r>
            <a:endParaRPr sz="1500">
              <a:latin typeface="Arial MT"/>
              <a:cs typeface="Arial MT"/>
            </a:endParaRPr>
          </a:p>
          <a:p>
            <a:pPr marL="113792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exit();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sz="1500" spc="-1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Assegura't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d'aturar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l'execució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aquí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else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113792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"Accés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no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autoritzat.";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Introducció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816430"/>
            <a:ext cx="7944484" cy="303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Context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i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importància</a:t>
            </a:r>
            <a:endParaRPr sz="1500">
              <a:latin typeface="Arial"/>
              <a:cs typeface="Arial"/>
            </a:endParaRPr>
          </a:p>
          <a:p>
            <a:pPr marL="469900" marR="218440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desenvolupament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d’aplicacions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web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dinàmiques,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controls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servidor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són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un </a:t>
            </a:r>
            <a:r>
              <a:rPr sz="1500" spc="-10" dirty="0">
                <a:latin typeface="Arial MT"/>
                <a:cs typeface="Arial MT"/>
              </a:rPr>
              <a:t>component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fonamental.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Permeten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gestionar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lògica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negoci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desenvolupa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servidor.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900" marR="5080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Aquests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controls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són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essencials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garantir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l’aplicació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sigui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robusta,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segura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capaç </a:t>
            </a:r>
            <a:r>
              <a:rPr sz="1500" spc="-20" dirty="0">
                <a:latin typeface="Arial MT"/>
                <a:cs typeface="Arial MT"/>
              </a:rPr>
              <a:t>d’adaptar-</a:t>
            </a:r>
            <a:r>
              <a:rPr sz="1500" dirty="0">
                <a:latin typeface="Arial MT"/>
                <a:cs typeface="Arial MT"/>
              </a:rPr>
              <a:t>se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necessitats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usuaris.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900" marR="270510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500" spc="-10" dirty="0">
                <a:latin typeface="Arial MT"/>
                <a:cs typeface="Arial MT"/>
              </a:rPr>
              <a:t>L’ús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eficient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controls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servidor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assegura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experiència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d’usuari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fluida,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ja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que </a:t>
            </a:r>
            <a:r>
              <a:rPr sz="1500" spc="-10" dirty="0">
                <a:latin typeface="Arial MT"/>
                <a:cs typeface="Arial MT"/>
              </a:rPr>
              <a:t>proporciona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respostes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dinàmiques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adaptades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cada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interacció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l’aplicació.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Gestió</a:t>
            </a:r>
            <a:r>
              <a:rPr spc="-10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redireccions</a:t>
            </a:r>
            <a:r>
              <a:rPr spc="-5" dirty="0"/>
              <a:t> </a:t>
            </a:r>
            <a:r>
              <a:rPr dirty="0"/>
              <a:t>amb</a:t>
            </a:r>
            <a:r>
              <a:rPr spc="-10" dirty="0"/>
              <a:t> </a:t>
            </a:r>
            <a:r>
              <a:rPr spc="-25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816430"/>
            <a:ext cx="7967345" cy="4128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Arial"/>
                <a:cs typeface="Arial"/>
              </a:rPr>
              <a:t>Exemples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pràctics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d’utilització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redireccions</a:t>
            </a:r>
            <a:endParaRPr sz="1500">
              <a:latin typeface="Arial"/>
              <a:cs typeface="Arial"/>
            </a:endParaRPr>
          </a:p>
          <a:p>
            <a:pPr marL="469900" marR="261620" indent="-344170">
              <a:lnSpc>
                <a:spcPct val="114999"/>
              </a:lnSpc>
              <a:spcBef>
                <a:spcPts val="1200"/>
              </a:spcBef>
              <a:buFont typeface="Arial MT"/>
              <a:buChar char="●"/>
              <a:tabLst>
                <a:tab pos="469900" algn="l"/>
              </a:tabLst>
            </a:pPr>
            <a:r>
              <a:rPr sz="1500" b="1" dirty="0">
                <a:latin typeface="Arial"/>
                <a:cs typeface="Arial"/>
              </a:rPr>
              <a:t>Gestió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d’usuaris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no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autoritzats: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Si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usuari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està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autenticat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té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permisos adequats,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pots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redirigir-</a:t>
            </a:r>
            <a:r>
              <a:rPr sz="1500" dirty="0">
                <a:latin typeface="Arial MT"/>
                <a:cs typeface="Arial MT"/>
              </a:rPr>
              <a:t>lo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pàgina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login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d'error.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14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session_start();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6AA84F"/>
                </a:solidFill>
                <a:latin typeface="Arial MT"/>
                <a:cs typeface="Arial MT"/>
              </a:rPr>
              <a:t>//</a:t>
            </a:r>
            <a:r>
              <a:rPr sz="1500" spc="-50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6AA84F"/>
                </a:solidFill>
                <a:latin typeface="Arial MT"/>
                <a:cs typeface="Arial MT"/>
              </a:rPr>
              <a:t>Comprovar</a:t>
            </a:r>
            <a:r>
              <a:rPr sz="1500" spc="-50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6AA84F"/>
                </a:solidFill>
                <a:latin typeface="Arial MT"/>
                <a:cs typeface="Arial MT"/>
              </a:rPr>
              <a:t>si</a:t>
            </a:r>
            <a:r>
              <a:rPr sz="1500" spc="-45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6AA84F"/>
                </a:solidFill>
                <a:latin typeface="Arial MT"/>
                <a:cs typeface="Arial MT"/>
              </a:rPr>
              <a:t>l'usuari</a:t>
            </a:r>
            <a:r>
              <a:rPr sz="1500" spc="-50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6AA84F"/>
                </a:solidFill>
                <a:latin typeface="Arial MT"/>
                <a:cs typeface="Arial MT"/>
              </a:rPr>
              <a:t>està</a:t>
            </a:r>
            <a:r>
              <a:rPr sz="1500" spc="-45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6AA84F"/>
                </a:solidFill>
                <a:latin typeface="Arial MT"/>
                <a:cs typeface="Arial MT"/>
              </a:rPr>
              <a:t>autenticat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if</a:t>
            </a:r>
            <a:r>
              <a:rPr sz="1500" spc="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(!isset($_SESSION['usuari_autenticat']))</a:t>
            </a:r>
            <a:r>
              <a:rPr sz="1500" spc="6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1137920" marR="4248785">
              <a:lnSpc>
                <a:spcPct val="114999"/>
              </a:lnSpc>
            </a:pPr>
            <a:r>
              <a:rPr sz="1500" dirty="0">
                <a:solidFill>
                  <a:srgbClr val="6AA84F"/>
                </a:solidFill>
                <a:latin typeface="Arial MT"/>
                <a:cs typeface="Arial MT"/>
              </a:rPr>
              <a:t>//</a:t>
            </a:r>
            <a:r>
              <a:rPr sz="1500" spc="-45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6AA84F"/>
                </a:solidFill>
                <a:latin typeface="Arial MT"/>
                <a:cs typeface="Arial MT"/>
              </a:rPr>
              <a:t>Redirigir</a:t>
            </a:r>
            <a:r>
              <a:rPr sz="1500" spc="-35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6AA84F"/>
                </a:solidFill>
                <a:latin typeface="Arial MT"/>
                <a:cs typeface="Arial MT"/>
              </a:rPr>
              <a:t>a</a:t>
            </a:r>
            <a:r>
              <a:rPr sz="1500" spc="-30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6AA84F"/>
                </a:solidFill>
                <a:latin typeface="Arial MT"/>
                <a:cs typeface="Arial MT"/>
              </a:rPr>
              <a:t>la</a:t>
            </a:r>
            <a:r>
              <a:rPr sz="1500" spc="-35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6AA84F"/>
                </a:solidFill>
                <a:latin typeface="Arial MT"/>
                <a:cs typeface="Arial MT"/>
              </a:rPr>
              <a:t>pàgina</a:t>
            </a:r>
            <a:r>
              <a:rPr sz="1500" spc="-35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6AA84F"/>
                </a:solidFill>
                <a:latin typeface="Arial MT"/>
                <a:cs typeface="Arial MT"/>
              </a:rPr>
              <a:t>de</a:t>
            </a:r>
            <a:r>
              <a:rPr sz="1500" spc="-30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6AA84F"/>
                </a:solidFill>
                <a:latin typeface="Arial MT"/>
                <a:cs typeface="Arial MT"/>
              </a:rPr>
              <a:t>login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header('Location: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login.php'); exit();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  <a:p>
            <a:pPr marL="927100" marR="3244850">
              <a:lnSpc>
                <a:spcPct val="114999"/>
              </a:lnSpc>
            </a:pPr>
            <a:r>
              <a:rPr sz="1500" dirty="0">
                <a:solidFill>
                  <a:srgbClr val="6AA84F"/>
                </a:solidFill>
                <a:latin typeface="Arial MT"/>
                <a:cs typeface="Arial MT"/>
              </a:rPr>
              <a:t>//</a:t>
            </a:r>
            <a:r>
              <a:rPr sz="1500" spc="-35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6AA84F"/>
                </a:solidFill>
                <a:latin typeface="Arial MT"/>
                <a:cs typeface="Arial MT"/>
              </a:rPr>
              <a:t>Contingut</a:t>
            </a:r>
            <a:r>
              <a:rPr sz="1500" spc="-35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6AA84F"/>
                </a:solidFill>
                <a:latin typeface="Arial MT"/>
                <a:cs typeface="Arial MT"/>
              </a:rPr>
              <a:t>protegit</a:t>
            </a:r>
            <a:r>
              <a:rPr sz="1500" spc="-35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6AA84F"/>
                </a:solidFill>
                <a:latin typeface="Arial MT"/>
                <a:cs typeface="Arial MT"/>
              </a:rPr>
              <a:t>per</a:t>
            </a:r>
            <a:r>
              <a:rPr sz="1500" spc="-35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6AA84F"/>
                </a:solidFill>
                <a:latin typeface="Arial MT"/>
                <a:cs typeface="Arial MT"/>
              </a:rPr>
              <a:t>a</a:t>
            </a:r>
            <a:r>
              <a:rPr sz="1500" spc="-35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6AA84F"/>
                </a:solidFill>
                <a:latin typeface="Arial MT"/>
                <a:cs typeface="Arial MT"/>
              </a:rPr>
              <a:t>usuaris</a:t>
            </a:r>
            <a:r>
              <a:rPr sz="1500" spc="-30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6AA84F"/>
                </a:solidFill>
                <a:latin typeface="Arial MT"/>
                <a:cs typeface="Arial MT"/>
              </a:rPr>
              <a:t>autenticats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"Benvingut,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usuari!";</a:t>
            </a:r>
            <a:endParaRPr sz="1500">
              <a:latin typeface="Arial MT"/>
              <a:cs typeface="Arial MT"/>
            </a:endParaRPr>
          </a:p>
          <a:p>
            <a:pPr marL="469900" marR="5080">
              <a:lnSpc>
                <a:spcPct val="114999"/>
              </a:lnSpc>
              <a:spcBef>
                <a:spcPts val="1200"/>
              </a:spcBef>
            </a:pP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aquest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cas,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sessió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indica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l'usuari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està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autenticat,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redirigeix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pàgina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login.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Gestió</a:t>
            </a:r>
            <a:r>
              <a:rPr spc="-10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redireccions</a:t>
            </a:r>
            <a:r>
              <a:rPr spc="-5" dirty="0"/>
              <a:t> </a:t>
            </a:r>
            <a:r>
              <a:rPr dirty="0"/>
              <a:t>amb</a:t>
            </a:r>
            <a:r>
              <a:rPr spc="-10" dirty="0"/>
              <a:t> </a:t>
            </a:r>
            <a:r>
              <a:rPr spc="-25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816430"/>
            <a:ext cx="7858759" cy="334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Arial"/>
                <a:cs typeface="Arial"/>
              </a:rPr>
              <a:t>Exemples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pràctics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d’utilització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redireccions</a:t>
            </a:r>
            <a:endParaRPr sz="1500">
              <a:latin typeface="Arial"/>
              <a:cs typeface="Arial"/>
            </a:endParaRPr>
          </a:p>
          <a:p>
            <a:pPr marL="469900" marR="5080" indent="-344170">
              <a:lnSpc>
                <a:spcPct val="114999"/>
              </a:lnSpc>
              <a:spcBef>
                <a:spcPts val="1200"/>
              </a:spcBef>
              <a:buFont typeface="Arial MT"/>
              <a:buChar char="●"/>
              <a:tabLst>
                <a:tab pos="469900" algn="l"/>
              </a:tabLst>
            </a:pPr>
            <a:r>
              <a:rPr sz="1500" b="1" dirty="0">
                <a:latin typeface="Arial"/>
                <a:cs typeface="Arial"/>
              </a:rPr>
              <a:t>Reubicació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pàgines: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Quan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URL</a:t>
            </a:r>
            <a:r>
              <a:rPr sz="1500" spc="-1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canviat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(per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exemple,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després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d’una reorganització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contingut),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pots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utilitzar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redireccions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assegurar-</a:t>
            </a:r>
            <a:r>
              <a:rPr sz="1500" dirty="0">
                <a:latin typeface="Arial MT"/>
                <a:cs typeface="Arial MT"/>
              </a:rPr>
              <a:t>te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usuaris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motors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cerca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arriben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nova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ubicació.</a:t>
            </a:r>
            <a:endParaRPr sz="1500">
              <a:latin typeface="Arial MT"/>
              <a:cs typeface="Arial MT"/>
            </a:endParaRPr>
          </a:p>
          <a:p>
            <a:pPr marL="927100" marR="2903855">
              <a:lnSpc>
                <a:spcPct val="114999"/>
              </a:lnSpc>
              <a:spcBef>
                <a:spcPts val="120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L'antiga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URL</a:t>
            </a:r>
            <a:r>
              <a:rPr sz="1500" spc="-9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ara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redirigeix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una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nova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pàgina header('Location: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nova-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pagina.php',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true,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 301);</a:t>
            </a:r>
            <a:endParaRPr sz="1500">
              <a:latin typeface="Arial MT"/>
              <a:cs typeface="Arial MT"/>
            </a:endParaRPr>
          </a:p>
          <a:p>
            <a:pPr marL="927100" marR="4003675">
              <a:lnSpc>
                <a:spcPct val="114999"/>
              </a:lnSpc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Redirecció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permanent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(codi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301)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exit();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45"/>
              </a:spcBef>
            </a:pPr>
            <a:endParaRPr sz="1500">
              <a:latin typeface="Arial MT"/>
              <a:cs typeface="Arial MT"/>
            </a:endParaRPr>
          </a:p>
          <a:p>
            <a:pPr marL="469900" marR="52705">
              <a:lnSpc>
                <a:spcPct val="114999"/>
              </a:lnSpc>
            </a:pP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codi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301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indica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navegadors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motors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cerca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pàgina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s'ha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mogut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forma permanent.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Gestió</a:t>
            </a:r>
            <a:r>
              <a:rPr spc="-10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redireccions</a:t>
            </a:r>
            <a:r>
              <a:rPr spc="-5" dirty="0"/>
              <a:t> </a:t>
            </a:r>
            <a:r>
              <a:rPr dirty="0"/>
              <a:t>amb</a:t>
            </a:r>
            <a:r>
              <a:rPr spc="-10" dirty="0"/>
              <a:t> </a:t>
            </a:r>
            <a:r>
              <a:rPr spc="-25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816430"/>
            <a:ext cx="7881620" cy="4281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Arial"/>
                <a:cs typeface="Arial"/>
              </a:rPr>
              <a:t>Exemples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pràctics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d’utilització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redireccions</a:t>
            </a:r>
            <a:endParaRPr sz="1500">
              <a:latin typeface="Arial"/>
              <a:cs typeface="Arial"/>
            </a:endParaRPr>
          </a:p>
          <a:p>
            <a:pPr marL="469900" marR="36830" indent="-344170">
              <a:lnSpc>
                <a:spcPct val="114999"/>
              </a:lnSpc>
              <a:spcBef>
                <a:spcPts val="1200"/>
              </a:spcBef>
              <a:buFont typeface="Arial MT"/>
              <a:buChar char="●"/>
              <a:tabLst>
                <a:tab pos="469900" algn="l"/>
              </a:tabLst>
            </a:pPr>
            <a:r>
              <a:rPr sz="1500" b="1" dirty="0">
                <a:latin typeface="Arial"/>
                <a:cs typeface="Arial"/>
              </a:rPr>
              <a:t>Després</a:t>
            </a:r>
            <a:r>
              <a:rPr sz="1500" b="1" spc="-6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d’una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acció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completada: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Després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completar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acció,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esborrar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registre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actualitzar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perfil,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pots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redirigir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l'usuari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pàgina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missatge.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14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if</a:t>
            </a:r>
            <a:r>
              <a:rPr sz="15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($_SERVER['REQUEST_METHOD']</a:t>
            </a:r>
            <a:r>
              <a:rPr sz="15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===</a:t>
            </a:r>
            <a:r>
              <a:rPr sz="15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'POST')</a:t>
            </a:r>
            <a:r>
              <a:rPr sz="15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113792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Simular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l'esborrat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d'un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registre</a:t>
            </a:r>
            <a:endParaRPr sz="1500">
              <a:latin typeface="Arial MT"/>
              <a:cs typeface="Arial MT"/>
            </a:endParaRPr>
          </a:p>
          <a:p>
            <a:pPr marL="113792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$id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(int)$_POST['id'];</a:t>
            </a:r>
            <a:endParaRPr sz="1500">
              <a:latin typeface="Arial MT"/>
              <a:cs typeface="Arial MT"/>
            </a:endParaRPr>
          </a:p>
          <a:p>
            <a:pPr marL="1137920" marR="5080">
              <a:lnSpc>
                <a:spcPct val="114999"/>
              </a:lnSpc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Eliminar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el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registre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de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la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base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de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dades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i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redirigir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una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pàgina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de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confirmació header('Location: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confirmacio.php?accio=esborrat');</a:t>
            </a:r>
            <a:endParaRPr sz="1500">
              <a:latin typeface="Arial MT"/>
              <a:cs typeface="Arial MT"/>
            </a:endParaRPr>
          </a:p>
          <a:p>
            <a:pPr marL="1137920">
              <a:lnSpc>
                <a:spcPct val="100000"/>
              </a:lnSpc>
              <a:spcBef>
                <a:spcPts val="2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exit();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  <a:p>
            <a:pPr marL="469265" marR="464184" indent="-343535">
              <a:lnSpc>
                <a:spcPct val="181700"/>
              </a:lnSpc>
              <a:buChar char="●"/>
              <a:tabLst>
                <a:tab pos="927100" algn="l"/>
              </a:tabLst>
            </a:pPr>
            <a:r>
              <a:rPr sz="1500" dirty="0">
                <a:latin typeface="Arial MT"/>
                <a:cs typeface="Arial MT"/>
              </a:rPr>
              <a:t>A</a:t>
            </a:r>
            <a:r>
              <a:rPr sz="1500" spc="-10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confirmacio.php,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pots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mostrar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missatge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basant-</a:t>
            </a:r>
            <a:r>
              <a:rPr sz="1500" dirty="0">
                <a:latin typeface="Arial MT"/>
                <a:cs typeface="Arial MT"/>
              </a:rPr>
              <a:t>te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paràmetre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URL: 	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if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(isset($_GET['accio'])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&amp;&amp;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 $_GET['accio']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===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'esborrat')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113792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sz="1500" spc="-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"El</a:t>
            </a:r>
            <a:r>
              <a:rPr sz="1500" spc="-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registre</a:t>
            </a:r>
            <a:r>
              <a:rPr sz="1500" spc="-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s'ha</a:t>
            </a:r>
            <a:r>
              <a:rPr sz="1500" spc="-6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esborrat</a:t>
            </a:r>
            <a:r>
              <a:rPr sz="1500" spc="-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correctament.";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Gestió</a:t>
            </a:r>
            <a:r>
              <a:rPr spc="-25" dirty="0"/>
              <a:t> </a:t>
            </a:r>
            <a:r>
              <a:rPr dirty="0"/>
              <a:t>d’errors</a:t>
            </a:r>
            <a:r>
              <a:rPr spc="-5" dirty="0"/>
              <a:t> </a:t>
            </a:r>
            <a:r>
              <a:rPr spc="-10" dirty="0"/>
              <a:t>personalitzada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816430"/>
            <a:ext cx="7868284" cy="4128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Per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què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gestionar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errors?</a:t>
            </a:r>
            <a:endParaRPr sz="1500">
              <a:latin typeface="Arial"/>
              <a:cs typeface="Arial"/>
            </a:endParaRPr>
          </a:p>
          <a:p>
            <a:pPr marL="469900" marR="205740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Millora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l'experiència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d'usuari: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Presentar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missatges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comprensibles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als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usuaris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evita </a:t>
            </a:r>
            <a:r>
              <a:rPr sz="1500" dirty="0">
                <a:latin typeface="Arial MT"/>
                <a:cs typeface="Arial MT"/>
              </a:rPr>
              <a:t>confusió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augmenta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professionalitat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sistema.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900" marR="5080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500" spc="-10" dirty="0">
                <a:latin typeface="Arial MT"/>
                <a:cs typeface="Arial MT"/>
              </a:rPr>
              <a:t>Seguretat: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Evitar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mostrar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errors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tècnics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client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podrien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revelar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informació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sensible </a:t>
            </a:r>
            <a:r>
              <a:rPr sz="1500" dirty="0">
                <a:latin typeface="Arial MT"/>
                <a:cs typeface="Arial MT"/>
              </a:rPr>
              <a:t>del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servidor.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900" marR="797560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500" spc="-10" dirty="0">
                <a:latin typeface="Arial MT"/>
                <a:cs typeface="Arial MT"/>
              </a:rPr>
              <a:t>Monitoratge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depuració: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Registrar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errors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fitxers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bases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facilita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el </a:t>
            </a:r>
            <a:r>
              <a:rPr sz="1500" spc="-10" dirty="0">
                <a:latin typeface="Arial MT"/>
                <a:cs typeface="Arial MT"/>
              </a:rPr>
              <a:t>seguiment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d'incidents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resolució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problemes.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500" b="1" dirty="0">
                <a:latin typeface="Arial"/>
                <a:cs typeface="Arial"/>
              </a:rPr>
              <a:t>Funció</a:t>
            </a:r>
            <a:r>
              <a:rPr sz="1500" b="1" spc="-6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d'error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personalitzada</a:t>
            </a:r>
            <a:endParaRPr sz="1500">
              <a:latin typeface="Arial"/>
              <a:cs typeface="Arial"/>
            </a:endParaRPr>
          </a:p>
          <a:p>
            <a:pPr marL="469900" marR="194310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PHP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permet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substituir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gestor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d'errors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predeterminat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funció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personalitzada utilitzant set_error_handler().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Això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permet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capturar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gestionar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errors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manera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controlada.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Gestió</a:t>
            </a:r>
            <a:r>
              <a:rPr spc="-25" dirty="0"/>
              <a:t> </a:t>
            </a:r>
            <a:r>
              <a:rPr dirty="0"/>
              <a:t>d’errors</a:t>
            </a:r>
            <a:r>
              <a:rPr spc="-5" dirty="0"/>
              <a:t> </a:t>
            </a:r>
            <a:r>
              <a:rPr spc="-10" dirty="0"/>
              <a:t>personalitzada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6117590" cy="382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Exemple</a:t>
            </a:r>
            <a:r>
              <a:rPr sz="1500" b="1" spc="-6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bàsic: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Crear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una</a:t>
            </a:r>
            <a:r>
              <a:rPr sz="1500" b="1" spc="-6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funció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d’error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personalitzada</a:t>
            </a:r>
            <a:endParaRPr sz="15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4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&lt;?php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//</a:t>
            </a:r>
            <a:r>
              <a:rPr sz="1500" spc="-4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Funció</a:t>
            </a:r>
            <a:r>
              <a:rPr sz="1500" spc="-4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per</a:t>
            </a:r>
            <a:r>
              <a:rPr sz="1500" spc="-4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gestionar</a:t>
            </a:r>
            <a:r>
              <a:rPr sz="1500" spc="-4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7761C"/>
                </a:solidFill>
                <a:latin typeface="Arial MT"/>
                <a:cs typeface="Arial MT"/>
              </a:rPr>
              <a:t>errors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function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gestionarError($nivell,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$missatge,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$fitxer,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$linia)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681355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//</a:t>
            </a:r>
            <a:r>
              <a:rPr sz="1500" spc="-5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Mostrar</a:t>
            </a:r>
            <a:r>
              <a:rPr sz="1500" spc="-4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un</a:t>
            </a:r>
            <a:r>
              <a:rPr sz="1500" spc="-4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missatge</a:t>
            </a:r>
            <a:r>
              <a:rPr sz="1500" spc="-5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d'error</a:t>
            </a:r>
            <a:r>
              <a:rPr sz="1500" spc="-4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7761C"/>
                </a:solidFill>
                <a:latin typeface="Arial MT"/>
                <a:cs typeface="Arial MT"/>
              </a:rPr>
              <a:t>personalitzat</a:t>
            </a:r>
            <a:endParaRPr sz="1500">
              <a:latin typeface="Arial MT"/>
              <a:cs typeface="Arial MT"/>
            </a:endParaRPr>
          </a:p>
          <a:p>
            <a:pPr marL="68072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"&lt;p&gt;[$nivell]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$missatge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en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el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fitxer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$fitxer,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línia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$linia.&lt;/p&gt;";</a:t>
            </a:r>
            <a:endParaRPr sz="1500">
              <a:latin typeface="Arial MT"/>
              <a:cs typeface="Arial MT"/>
            </a:endParaRPr>
          </a:p>
          <a:p>
            <a:pPr marL="680720" marR="412115">
              <a:lnSpc>
                <a:spcPct val="114999"/>
              </a:lnSpc>
            </a:pP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//</a:t>
            </a:r>
            <a:r>
              <a:rPr sz="1500" spc="-3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Opció:</a:t>
            </a:r>
            <a:r>
              <a:rPr sz="1500" spc="-3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registrar</a:t>
            </a:r>
            <a:r>
              <a:rPr sz="1500" spc="-3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l'error</a:t>
            </a:r>
            <a:r>
              <a:rPr sz="1500" spc="-3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en</a:t>
            </a:r>
            <a:r>
              <a:rPr sz="1500" spc="-3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un</a:t>
            </a:r>
            <a:r>
              <a:rPr sz="1500" spc="-3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fitxer</a:t>
            </a:r>
            <a:r>
              <a:rPr sz="1500" spc="-3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de</a:t>
            </a:r>
            <a:r>
              <a:rPr sz="1500" spc="-3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7761C"/>
                </a:solidFill>
                <a:latin typeface="Arial MT"/>
                <a:cs typeface="Arial MT"/>
              </a:rPr>
              <a:t>registre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error_log("[$nivell]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$missatge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$fitxer:$linia",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3,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"error.log");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  <a:p>
            <a:pPr marL="469900" marR="852169">
              <a:lnSpc>
                <a:spcPct val="114999"/>
              </a:lnSpc>
            </a:pP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//</a:t>
            </a:r>
            <a:r>
              <a:rPr sz="1500" spc="-10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Assignar</a:t>
            </a:r>
            <a:r>
              <a:rPr sz="1500" spc="-4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la</a:t>
            </a:r>
            <a:r>
              <a:rPr sz="1500" spc="-3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funció</a:t>
            </a:r>
            <a:r>
              <a:rPr sz="1500" spc="-3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7761C"/>
                </a:solidFill>
                <a:latin typeface="Arial MT"/>
                <a:cs typeface="Arial MT"/>
              </a:rPr>
              <a:t>personalitzada</a:t>
            </a:r>
            <a:r>
              <a:rPr sz="1500" spc="-3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com</a:t>
            </a:r>
            <a:r>
              <a:rPr sz="1500" spc="-3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a</a:t>
            </a:r>
            <a:r>
              <a:rPr sz="1500" spc="-3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gestor</a:t>
            </a:r>
            <a:r>
              <a:rPr sz="1500" spc="-3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7761C"/>
                </a:solidFill>
                <a:latin typeface="Arial MT"/>
                <a:cs typeface="Arial MT"/>
              </a:rPr>
              <a:t>d'errors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set_error_handler("gestionarError");</a:t>
            </a:r>
            <a:endParaRPr sz="1500">
              <a:latin typeface="Arial MT"/>
              <a:cs typeface="Arial MT"/>
            </a:endParaRPr>
          </a:p>
          <a:p>
            <a:pPr marL="469900" marR="2625725">
              <a:lnSpc>
                <a:spcPct val="114999"/>
              </a:lnSpc>
            </a:pP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//</a:t>
            </a:r>
            <a:r>
              <a:rPr sz="1500" spc="-5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Exemple</a:t>
            </a:r>
            <a:r>
              <a:rPr sz="1500" spc="-5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que</a:t>
            </a:r>
            <a:r>
              <a:rPr sz="1500" spc="-4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genera</a:t>
            </a:r>
            <a:r>
              <a:rPr sz="1500" spc="-5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un</a:t>
            </a:r>
            <a:r>
              <a:rPr sz="1500" spc="-4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7761C"/>
                </a:solidFill>
                <a:latin typeface="Arial MT"/>
                <a:cs typeface="Arial MT"/>
              </a:rPr>
              <a:t>error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10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/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0;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Error: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divisió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per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zero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?&gt;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Gestió</a:t>
            </a:r>
            <a:r>
              <a:rPr spc="-25" dirty="0"/>
              <a:t> </a:t>
            </a:r>
            <a:r>
              <a:rPr dirty="0"/>
              <a:t>d’errors</a:t>
            </a:r>
            <a:r>
              <a:rPr spc="-5" dirty="0"/>
              <a:t> </a:t>
            </a:r>
            <a:r>
              <a:rPr spc="-10" dirty="0"/>
              <a:t>personalitzada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7777480" cy="2703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Explicació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del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-20" dirty="0">
                <a:latin typeface="Arial"/>
                <a:cs typeface="Arial"/>
              </a:rPr>
              <a:t>codi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500" dirty="0">
                <a:latin typeface="Arial MT"/>
                <a:cs typeface="Arial MT"/>
              </a:rPr>
              <a:t>1.-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Funció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gestionarError: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Mostra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missatge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d'error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navegador.</a:t>
            </a:r>
            <a:endParaRPr sz="1500">
              <a:latin typeface="Arial MT"/>
              <a:cs typeface="Arial MT"/>
            </a:endParaRPr>
          </a:p>
          <a:p>
            <a:pPr marL="469900" marR="713105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Registra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l'error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fitxer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registre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(error.log)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facilitar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seguiment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dels </a:t>
            </a:r>
            <a:r>
              <a:rPr sz="1500" spc="-10" dirty="0">
                <a:latin typeface="Arial MT"/>
                <a:cs typeface="Arial MT"/>
              </a:rPr>
              <a:t>problemes.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500" dirty="0">
                <a:latin typeface="Arial MT"/>
                <a:cs typeface="Arial MT"/>
              </a:rPr>
              <a:t>2.-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b="1" spc="-10" dirty="0">
                <a:latin typeface="Arial"/>
                <a:cs typeface="Arial"/>
              </a:rPr>
              <a:t>set_error_handler</a:t>
            </a:r>
            <a:r>
              <a:rPr sz="1500" spc="-10" dirty="0">
                <a:latin typeface="Arial MT"/>
                <a:cs typeface="Arial MT"/>
              </a:rPr>
              <a:t>: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Configura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funció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gestionarError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gestor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d'errors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defecte.</a:t>
            </a:r>
            <a:endParaRPr sz="1500">
              <a:latin typeface="Arial MT"/>
              <a:cs typeface="Arial MT"/>
            </a:endParaRPr>
          </a:p>
          <a:p>
            <a:pPr marL="12700" marR="403225">
              <a:lnSpc>
                <a:spcPct val="114999"/>
              </a:lnSpc>
              <a:spcBef>
                <a:spcPts val="1200"/>
              </a:spcBef>
            </a:pPr>
            <a:r>
              <a:rPr sz="1500" dirty="0">
                <a:latin typeface="Arial MT"/>
                <a:cs typeface="Arial MT"/>
              </a:rPr>
              <a:t>3.-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Resultat: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produeix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error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(com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divisió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zero),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funció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personalitzada intercepta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l'error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lloc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mostrar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missatge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predeterminat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PHP.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Gestió</a:t>
            </a:r>
            <a:r>
              <a:rPr spc="-10" dirty="0"/>
              <a:t> </a:t>
            </a:r>
            <a:r>
              <a:rPr dirty="0"/>
              <a:t>d'excepcions</a:t>
            </a:r>
            <a:r>
              <a:rPr spc="-5" dirty="0"/>
              <a:t> </a:t>
            </a:r>
            <a:r>
              <a:rPr dirty="0"/>
              <a:t>(Errors </a:t>
            </a:r>
            <a:r>
              <a:rPr spc="-10" dirty="0"/>
              <a:t>crítics)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7218680" cy="303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Què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és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una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excepció?</a:t>
            </a:r>
            <a:endParaRPr sz="1500">
              <a:latin typeface="Arial"/>
              <a:cs typeface="Arial"/>
            </a:endParaRPr>
          </a:p>
          <a:p>
            <a:pPr marL="469900" marR="5080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excepció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és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situació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inesperada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l'execució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programa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pot </a:t>
            </a:r>
            <a:r>
              <a:rPr sz="1500" dirty="0">
                <a:latin typeface="Arial MT"/>
                <a:cs typeface="Arial MT"/>
              </a:rPr>
              <a:t>gestionar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mitjançant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mecanisme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try-catch.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excepcions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són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útils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controlar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errors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situacions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específiques,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com: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Falta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recursos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(fitxers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trobats,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connexions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fallides).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spc="-10" dirty="0">
                <a:latin typeface="Arial MT"/>
                <a:cs typeface="Arial MT"/>
              </a:rPr>
              <a:t>Valors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invàlids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(càlculs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impossibles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incorrectes).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Errors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lògics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específics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l'aplicació.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4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marL="469900" marR="111125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Quan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produeix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excepció,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l'execució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codi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transfereix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bloc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catch corresponent.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Gestió</a:t>
            </a:r>
            <a:r>
              <a:rPr spc="-10" dirty="0"/>
              <a:t> </a:t>
            </a:r>
            <a:r>
              <a:rPr dirty="0"/>
              <a:t>d'excepcions</a:t>
            </a:r>
            <a:r>
              <a:rPr spc="-5" dirty="0"/>
              <a:t> </a:t>
            </a:r>
            <a:r>
              <a:rPr dirty="0"/>
              <a:t>(Errors </a:t>
            </a:r>
            <a:r>
              <a:rPr spc="-10" dirty="0"/>
              <a:t>crítics)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7853045" cy="334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Mètodes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gestió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d'excepcions</a:t>
            </a:r>
            <a:endParaRPr sz="1500">
              <a:latin typeface="Arial"/>
              <a:cs typeface="Arial"/>
            </a:endParaRPr>
          </a:p>
          <a:p>
            <a:pPr marL="222250" indent="-209550">
              <a:lnSpc>
                <a:spcPct val="100000"/>
              </a:lnSpc>
              <a:spcBef>
                <a:spcPts val="1470"/>
              </a:spcBef>
              <a:buAutoNum type="arabicPeriod"/>
              <a:tabLst>
                <a:tab pos="222250" algn="l"/>
              </a:tabLst>
            </a:pPr>
            <a:r>
              <a:rPr sz="1500" dirty="0">
                <a:latin typeface="Arial MT"/>
                <a:cs typeface="Arial MT"/>
              </a:rPr>
              <a:t>Bloc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try-</a:t>
            </a:r>
            <a:r>
              <a:rPr sz="1500" dirty="0">
                <a:latin typeface="Arial MT"/>
                <a:cs typeface="Arial MT"/>
              </a:rPr>
              <a:t>catch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gestionar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excepcions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500" dirty="0">
                <a:latin typeface="Arial MT"/>
                <a:cs typeface="Arial MT"/>
              </a:rPr>
              <a:t>L'ús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més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comú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és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encapsular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codi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problemàtic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bloc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try,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gestionar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l'error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catch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500">
              <a:latin typeface="Arial MT"/>
              <a:cs typeface="Arial MT"/>
            </a:endParaRPr>
          </a:p>
          <a:p>
            <a:pPr marL="469265" lvl="1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excepcions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són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útils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controlar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errors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situacions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específiques,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com:</a:t>
            </a:r>
            <a:endParaRPr sz="1500">
              <a:latin typeface="Arial MT"/>
              <a:cs typeface="Arial MT"/>
            </a:endParaRPr>
          </a:p>
          <a:p>
            <a:pPr marL="926465" lvl="2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Falta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recursos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(fitxers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trobats,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connexions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fallides).</a:t>
            </a:r>
            <a:endParaRPr sz="1500">
              <a:latin typeface="Arial MT"/>
              <a:cs typeface="Arial MT"/>
            </a:endParaRPr>
          </a:p>
          <a:p>
            <a:pPr marL="926465" lvl="2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spc="-10" dirty="0">
                <a:latin typeface="Arial MT"/>
                <a:cs typeface="Arial MT"/>
              </a:rPr>
              <a:t>Valors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invàlids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(càlculs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impossibles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incorrectes).</a:t>
            </a:r>
            <a:endParaRPr sz="1500">
              <a:latin typeface="Arial MT"/>
              <a:cs typeface="Arial MT"/>
            </a:endParaRPr>
          </a:p>
          <a:p>
            <a:pPr marL="926465" lvl="2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Errors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lògics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específics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l'aplicació.</a:t>
            </a:r>
            <a:endParaRPr sz="15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34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marL="469900" marR="745490" lvl="1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Quan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produeix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excepció,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l'execució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codi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transfereix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bloc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catch corresponent.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Gestió</a:t>
            </a:r>
            <a:r>
              <a:rPr spc="-10" dirty="0"/>
              <a:t> </a:t>
            </a:r>
            <a:r>
              <a:rPr dirty="0"/>
              <a:t>d'excepcions</a:t>
            </a:r>
            <a:r>
              <a:rPr spc="-5" dirty="0"/>
              <a:t> </a:t>
            </a:r>
            <a:r>
              <a:rPr dirty="0"/>
              <a:t>(Errors </a:t>
            </a:r>
            <a:r>
              <a:rPr spc="-10" dirty="0"/>
              <a:t>crítics)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740230"/>
            <a:ext cx="7835900" cy="439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Mètodes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gestió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d'excepcions</a:t>
            </a:r>
            <a:endParaRPr sz="1500">
              <a:latin typeface="Arial"/>
              <a:cs typeface="Arial"/>
            </a:endParaRPr>
          </a:p>
          <a:p>
            <a:pPr marL="222250" indent="-209550">
              <a:lnSpc>
                <a:spcPct val="100000"/>
              </a:lnSpc>
              <a:spcBef>
                <a:spcPts val="1470"/>
              </a:spcBef>
              <a:buAutoNum type="arabicPeriod" startAt="2"/>
              <a:tabLst>
                <a:tab pos="222250" algn="l"/>
              </a:tabLst>
            </a:pPr>
            <a:r>
              <a:rPr sz="1500" dirty="0">
                <a:latin typeface="Arial MT"/>
                <a:cs typeface="Arial MT"/>
              </a:rPr>
              <a:t>Gestor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global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d'excepcions</a:t>
            </a:r>
            <a:endParaRPr sz="1500">
              <a:latin typeface="Arial MT"/>
              <a:cs typeface="Arial MT"/>
            </a:endParaRPr>
          </a:p>
          <a:p>
            <a:pPr marL="469900" marR="5080" lvl="1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Quan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excepció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és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gestionada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explícitament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bloc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try-</a:t>
            </a:r>
            <a:r>
              <a:rPr sz="1500" dirty="0">
                <a:latin typeface="Arial MT"/>
                <a:cs typeface="Arial MT"/>
              </a:rPr>
              <a:t>catch,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pots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utilitzar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la </a:t>
            </a:r>
            <a:r>
              <a:rPr sz="1500" dirty="0">
                <a:latin typeface="Arial MT"/>
                <a:cs typeface="Arial MT"/>
              </a:rPr>
              <a:t>funció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b="1" spc="-10" dirty="0">
                <a:latin typeface="Arial"/>
                <a:cs typeface="Arial"/>
              </a:rPr>
              <a:t>set_exception_handler()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definir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gestor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global.</a:t>
            </a:r>
            <a:endParaRPr sz="1500">
              <a:latin typeface="Arial MT"/>
              <a:cs typeface="Arial MT"/>
            </a:endParaRPr>
          </a:p>
          <a:p>
            <a:pPr marL="469900" marR="2136775" lvl="1" indent="-344170">
              <a:lnSpc>
                <a:spcPct val="181700"/>
              </a:lnSpc>
              <a:spcBef>
                <a:spcPts val="870"/>
              </a:spcBef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Això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permet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centralitzar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gestió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d'excepcions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capturades.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function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 gestionarExcepcions($excepcio)</a:t>
            </a:r>
            <a:r>
              <a:rPr sz="15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68072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"&lt;p&gt;&lt;strong&gt;Excepció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no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capturada:&lt;/strong&gt;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"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.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$excepcio-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&gt;getMessage();</a:t>
            </a:r>
            <a:endParaRPr sz="1500">
              <a:latin typeface="Arial MT"/>
              <a:cs typeface="Arial MT"/>
            </a:endParaRPr>
          </a:p>
          <a:p>
            <a:pPr marL="681355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//</a:t>
            </a:r>
            <a:r>
              <a:rPr sz="1500" spc="-2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Registrar</a:t>
            </a:r>
            <a:r>
              <a:rPr sz="1500" spc="-2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7761C"/>
                </a:solidFill>
                <a:latin typeface="Arial MT"/>
                <a:cs typeface="Arial MT"/>
              </a:rPr>
              <a:t>l'excepció</a:t>
            </a:r>
            <a:r>
              <a:rPr sz="1500" spc="-2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al</a:t>
            </a:r>
            <a:r>
              <a:rPr sz="1500" spc="-2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fitxer</a:t>
            </a:r>
            <a:r>
              <a:rPr sz="1500" spc="-2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7761C"/>
                </a:solidFill>
                <a:latin typeface="Arial MT"/>
                <a:cs typeface="Arial MT"/>
              </a:rPr>
              <a:t>error.log</a:t>
            </a:r>
            <a:endParaRPr sz="1500">
              <a:latin typeface="Arial MT"/>
              <a:cs typeface="Arial MT"/>
            </a:endParaRPr>
          </a:p>
          <a:p>
            <a:pPr marL="628015" marR="601980" indent="52705">
              <a:lnSpc>
                <a:spcPct val="114999"/>
              </a:lnSpc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$registre</a:t>
            </a:r>
            <a:r>
              <a:rPr sz="15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 "["</a:t>
            </a:r>
            <a:r>
              <a:rPr sz="15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.</a:t>
            </a:r>
            <a:r>
              <a:rPr sz="15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date('Y-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m-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d H:i:s')</a:t>
            </a:r>
            <a:r>
              <a:rPr sz="15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. "]</a:t>
            </a:r>
            <a:r>
              <a:rPr sz="15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Excepció: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 "</a:t>
            </a:r>
            <a:r>
              <a:rPr sz="15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.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$excepcio-&gt;getMessage()</a:t>
            </a:r>
            <a:r>
              <a:rPr sz="15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.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"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"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.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$excepcio-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&gt;getFile()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.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":"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.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$excepcio-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&gt;getLine()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.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PHP_EOL; error_log($registre,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3,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"error.log");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  <a:p>
            <a:pPr marL="469900" marR="3375025">
              <a:lnSpc>
                <a:spcPct val="114999"/>
              </a:lnSpc>
            </a:pP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//</a:t>
            </a:r>
            <a:r>
              <a:rPr sz="1500" spc="-10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Assignar</a:t>
            </a:r>
            <a:r>
              <a:rPr sz="1500" spc="-4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la</a:t>
            </a:r>
            <a:r>
              <a:rPr sz="1500" spc="-3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funció</a:t>
            </a:r>
            <a:r>
              <a:rPr sz="1500" spc="-4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com</a:t>
            </a:r>
            <a:r>
              <a:rPr sz="1500" spc="-3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a</a:t>
            </a:r>
            <a:r>
              <a:rPr sz="1500" spc="-3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gestor</a:t>
            </a:r>
            <a:r>
              <a:rPr sz="1500" spc="-4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7761C"/>
                </a:solidFill>
                <a:latin typeface="Arial MT"/>
                <a:cs typeface="Arial MT"/>
              </a:rPr>
              <a:t>d'excepcions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set_exception_handler("gestionarExcepcions");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Gestió</a:t>
            </a:r>
            <a:r>
              <a:rPr spc="-25" dirty="0"/>
              <a:t> </a:t>
            </a:r>
            <a:r>
              <a:rPr dirty="0"/>
              <a:t>d’errors</a:t>
            </a:r>
            <a:r>
              <a:rPr spc="-5" dirty="0"/>
              <a:t> </a:t>
            </a:r>
            <a:r>
              <a:rPr spc="-10" dirty="0"/>
              <a:t>personalitzada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Quan</a:t>
            </a:r>
            <a:r>
              <a:rPr spc="-30" dirty="0"/>
              <a:t> </a:t>
            </a:r>
            <a:r>
              <a:rPr dirty="0"/>
              <a:t>utilitzar</a:t>
            </a:r>
            <a:r>
              <a:rPr spc="-30" dirty="0"/>
              <a:t> </a:t>
            </a:r>
            <a:r>
              <a:rPr dirty="0"/>
              <a:t>blocs</a:t>
            </a:r>
            <a:r>
              <a:rPr spc="-30" dirty="0"/>
              <a:t> </a:t>
            </a:r>
            <a:r>
              <a:rPr spc="-20" dirty="0"/>
              <a:t>try-</a:t>
            </a:r>
            <a:r>
              <a:rPr dirty="0"/>
              <a:t>catch</a:t>
            </a:r>
            <a:r>
              <a:rPr spc="-30" dirty="0"/>
              <a:t> </a:t>
            </a:r>
            <a:r>
              <a:rPr dirty="0"/>
              <a:t>o</a:t>
            </a:r>
            <a:r>
              <a:rPr spc="-30" dirty="0"/>
              <a:t> </a:t>
            </a:r>
            <a:r>
              <a:rPr dirty="0"/>
              <a:t>un</a:t>
            </a:r>
            <a:r>
              <a:rPr spc="-30" dirty="0"/>
              <a:t> </a:t>
            </a:r>
            <a:r>
              <a:rPr dirty="0"/>
              <a:t>gestor</a:t>
            </a:r>
            <a:r>
              <a:rPr spc="-30" dirty="0"/>
              <a:t> </a:t>
            </a:r>
            <a:r>
              <a:rPr spc="-10" dirty="0"/>
              <a:t>global?</a:t>
            </a:r>
          </a:p>
          <a:p>
            <a:pPr marL="12700" marR="329565">
              <a:lnSpc>
                <a:spcPct val="114999"/>
              </a:lnSpc>
              <a:spcBef>
                <a:spcPts val="1200"/>
              </a:spcBef>
            </a:pPr>
            <a:r>
              <a:rPr b="0" dirty="0">
                <a:latin typeface="Arial MT"/>
                <a:cs typeface="Arial MT"/>
              </a:rPr>
              <a:t>1.-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dirty="0"/>
              <a:t>Blocs</a:t>
            </a:r>
            <a:r>
              <a:rPr spc="-40" dirty="0"/>
              <a:t> </a:t>
            </a:r>
            <a:r>
              <a:rPr spc="-20" dirty="0"/>
              <a:t>try-</a:t>
            </a:r>
            <a:r>
              <a:rPr dirty="0"/>
              <a:t>catch</a:t>
            </a:r>
            <a:r>
              <a:rPr b="0" dirty="0">
                <a:latin typeface="Arial MT"/>
                <a:cs typeface="Arial MT"/>
              </a:rPr>
              <a:t>: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Per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errors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específics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i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manejables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localment,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com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validar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dades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spc="-20" dirty="0">
                <a:latin typeface="Arial MT"/>
                <a:cs typeface="Arial MT"/>
              </a:rPr>
              <a:t>d'un </a:t>
            </a:r>
            <a:r>
              <a:rPr b="0" spc="-10" dirty="0">
                <a:latin typeface="Arial MT"/>
                <a:cs typeface="Arial MT"/>
              </a:rPr>
              <a:t>formulari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una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operació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concreta.</a:t>
            </a: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b="0" dirty="0">
                <a:latin typeface="Arial MT"/>
                <a:cs typeface="Arial MT"/>
              </a:rPr>
              <a:t>2.-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dirty="0"/>
              <a:t>Gestor</a:t>
            </a:r>
            <a:r>
              <a:rPr spc="-30" dirty="0"/>
              <a:t> </a:t>
            </a:r>
            <a:r>
              <a:rPr dirty="0"/>
              <a:t>global</a:t>
            </a:r>
            <a:r>
              <a:rPr spc="-25" dirty="0"/>
              <a:t> </a:t>
            </a:r>
            <a:r>
              <a:rPr spc="-10" dirty="0"/>
              <a:t>(set_exception_handler)</a:t>
            </a:r>
            <a:r>
              <a:rPr b="0" spc="-10" dirty="0">
                <a:latin typeface="Arial MT"/>
                <a:cs typeface="Arial MT"/>
              </a:rPr>
              <a:t>: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Per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capturar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errors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no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previstos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errors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que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spc="-25" dirty="0">
                <a:latin typeface="Arial MT"/>
                <a:cs typeface="Arial MT"/>
              </a:rPr>
              <a:t>no </a:t>
            </a:r>
            <a:r>
              <a:rPr b="0" dirty="0">
                <a:latin typeface="Arial MT"/>
                <a:cs typeface="Arial MT"/>
              </a:rPr>
              <a:t>han</a:t>
            </a:r>
            <a:r>
              <a:rPr b="0" spc="-5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estat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gestionats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explícitament.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Introducció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7414895" cy="1457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Objectius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la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sessió</a:t>
            </a:r>
            <a:endParaRPr sz="1500">
              <a:latin typeface="Arial"/>
              <a:cs typeface="Arial"/>
            </a:endParaRPr>
          </a:p>
          <a:p>
            <a:pPr marL="469900" marR="5080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sz="1500" spc="-10" dirty="0">
                <a:latin typeface="Arial MT"/>
                <a:cs typeface="Arial MT"/>
              </a:rPr>
              <a:t>Comprendre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rol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importància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controls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servidor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aplicacions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web </a:t>
            </a:r>
            <a:r>
              <a:rPr sz="1500" spc="-10" dirty="0">
                <a:latin typeface="Arial MT"/>
                <a:cs typeface="Arial MT"/>
              </a:rPr>
              <a:t>dinàmiques.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Aprendre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utilitzar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l’enviament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correus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electrònics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PHP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396" y="2310028"/>
            <a:ext cx="8107680" cy="1177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13785" marR="5080" indent="-3601720">
              <a:lnSpc>
                <a:spcPct val="100800"/>
              </a:lnSpc>
              <a:spcBef>
                <a:spcPts val="90"/>
              </a:spcBef>
            </a:pPr>
            <a:r>
              <a:rPr dirty="0"/>
              <a:t>UF2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dirty="0"/>
              <a:t>Generació</a:t>
            </a:r>
            <a:r>
              <a:rPr spc="-15" dirty="0"/>
              <a:t> </a:t>
            </a:r>
            <a:r>
              <a:rPr dirty="0"/>
              <a:t>dinàmica</a:t>
            </a:r>
            <a:r>
              <a:rPr spc="-20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spc="-10" dirty="0"/>
              <a:t>pàgines </a:t>
            </a:r>
            <a:r>
              <a:rPr spc="-25" dirty="0"/>
              <a:t>web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1730" y="2585150"/>
            <a:ext cx="5438775" cy="601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Controls</a:t>
            </a:r>
            <a:r>
              <a:rPr spc="5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servidor</a:t>
            </a:r>
            <a:r>
              <a:rPr spc="5" dirty="0"/>
              <a:t> </a:t>
            </a:r>
            <a:r>
              <a:rPr spc="-25" dirty="0"/>
              <a:t>PHP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Introducció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816430"/>
            <a:ext cx="7965440" cy="329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Context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i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importància</a:t>
            </a:r>
            <a:endParaRPr sz="1500">
              <a:latin typeface="Arial"/>
              <a:cs typeface="Arial"/>
            </a:endParaRPr>
          </a:p>
          <a:p>
            <a:pPr marL="469900" marR="483870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En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desenvolupament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web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actual,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aplicacions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sovint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necessiten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comunicar-</a:t>
            </a:r>
            <a:r>
              <a:rPr sz="1500" spc="-25" dirty="0">
                <a:latin typeface="Arial MT"/>
                <a:cs typeface="Arial MT"/>
              </a:rPr>
              <a:t>se </a:t>
            </a:r>
            <a:r>
              <a:rPr sz="1500" dirty="0">
                <a:latin typeface="Arial MT"/>
                <a:cs typeface="Arial MT"/>
              </a:rPr>
              <a:t>entre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elles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intercanviar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manera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eficient.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900" marR="292100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Això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fa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mitjançant</a:t>
            </a:r>
            <a:r>
              <a:rPr sz="1500" spc="-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APIs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30" dirty="0">
                <a:latin typeface="Arial MT"/>
                <a:cs typeface="Arial MT"/>
              </a:rPr>
              <a:t>REST,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permeten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diferents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sistemes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connectin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0" dirty="0">
                <a:latin typeface="Arial MT"/>
                <a:cs typeface="Arial MT"/>
              </a:rPr>
              <a:t>i </a:t>
            </a:r>
            <a:r>
              <a:rPr sz="1500" spc="-10" dirty="0">
                <a:latin typeface="Arial MT"/>
                <a:cs typeface="Arial MT"/>
              </a:rPr>
              <a:t>intercanviïn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informació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través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d’Internet.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900" marR="5080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500" spc="-50" dirty="0">
                <a:latin typeface="Arial MT"/>
                <a:cs typeface="Arial MT"/>
              </a:rPr>
              <a:t>PHP,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llenguatge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principalment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utilitzat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desenvolupament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web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costat </a:t>
            </a:r>
            <a:r>
              <a:rPr sz="1500" dirty="0">
                <a:latin typeface="Arial MT"/>
                <a:cs typeface="Arial MT"/>
              </a:rPr>
              <a:t>del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servidor,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també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consumir</a:t>
            </a:r>
            <a:r>
              <a:rPr sz="1500" spc="-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APIs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externes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900" marR="403860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PHP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també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crear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seves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pròpies</a:t>
            </a:r>
            <a:r>
              <a:rPr sz="1500" spc="-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APIs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REST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proporcionar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serveis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altres aplicacions.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Introducció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816430"/>
            <a:ext cx="6385560" cy="1720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Context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i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importància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Això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és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fonamental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aplicacions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modernes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com: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Comerç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electrònic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(intercanvi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productes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pagaments).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Xarxes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socials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(integració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serveis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Twitter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Instagram).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Aplicacions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mòbils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necessiten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d’un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servidor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PHP.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Sistemes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gestió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entre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diferents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plataformes.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Introducció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6764020" cy="277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Objectius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la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sessió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Entendre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què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és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una</a:t>
            </a:r>
            <a:r>
              <a:rPr sz="1500" spc="-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REST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quins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són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seus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principis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fonamentals.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Aprendre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consumir</a:t>
            </a:r>
            <a:r>
              <a:rPr sz="1500" spc="-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APIs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externes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PHP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mitjançant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cURL.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Crear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una</a:t>
            </a:r>
            <a:r>
              <a:rPr sz="1500" spc="-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REST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bàsica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PHP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gestionar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dades.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Implementar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mètodes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HTTP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35" dirty="0">
                <a:latin typeface="Arial MT"/>
                <a:cs typeface="Arial MT"/>
              </a:rPr>
              <a:t>GET,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POST,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PUT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DELETE.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Gestionar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errors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respostes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adequades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una</a:t>
            </a:r>
            <a:r>
              <a:rPr sz="1500" spc="-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REST.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Introducció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1121230"/>
            <a:ext cx="7760334" cy="2661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Conceptos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spc="-20" dirty="0">
                <a:latin typeface="Arial"/>
                <a:cs typeface="Arial"/>
              </a:rPr>
              <a:t>clau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500" dirty="0">
                <a:latin typeface="Arial MT"/>
                <a:cs typeface="Arial MT"/>
              </a:rPr>
              <a:t>Què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és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una</a:t>
            </a:r>
            <a:r>
              <a:rPr sz="1500" spc="-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API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REST?</a:t>
            </a:r>
            <a:endParaRPr sz="1500">
              <a:latin typeface="Arial MT"/>
              <a:cs typeface="Arial MT"/>
            </a:endParaRPr>
          </a:p>
          <a:p>
            <a:pPr marL="469900" marR="5080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sz="1500" spc="-10" dirty="0">
                <a:latin typeface="Arial MT"/>
                <a:cs typeface="Arial MT"/>
              </a:rPr>
              <a:t>Una</a:t>
            </a:r>
            <a:r>
              <a:rPr sz="1500" spc="-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API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REST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és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conjunt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regles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permeten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diferents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aplicacions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puguin </a:t>
            </a:r>
            <a:r>
              <a:rPr sz="1500" spc="-20" dirty="0">
                <a:latin typeface="Arial MT"/>
                <a:cs typeface="Arial MT"/>
              </a:rPr>
              <a:t>comunicar-</a:t>
            </a:r>
            <a:r>
              <a:rPr sz="1500" dirty="0">
                <a:latin typeface="Arial MT"/>
                <a:cs typeface="Arial MT"/>
              </a:rPr>
              <a:t>se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través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peticions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HTTP.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Característiques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principals: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Basada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peticions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HTTP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(GET,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POST,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40" dirty="0">
                <a:latin typeface="Arial MT"/>
                <a:cs typeface="Arial MT"/>
              </a:rPr>
              <a:t>PUT,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DELETE).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Retorna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format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JSON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XML</a:t>
            </a:r>
            <a:r>
              <a:rPr sz="1500" spc="-9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(majoritàriament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JSON).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Estatless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(no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guarda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informació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sessió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entre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peticions).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Introducció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892630"/>
            <a:ext cx="2943860" cy="1084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Conceptos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spc="-20" dirty="0">
                <a:latin typeface="Arial"/>
                <a:cs typeface="Arial"/>
              </a:rPr>
              <a:t>clau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500" dirty="0">
                <a:latin typeface="Arial MT"/>
                <a:cs typeface="Arial MT"/>
              </a:rPr>
              <a:t>Què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és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una</a:t>
            </a:r>
            <a:r>
              <a:rPr sz="1500" spc="-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API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REST?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Mètodes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HTTP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més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comuns:</a:t>
            </a:r>
            <a:endParaRPr sz="15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46737" y="2212687"/>
          <a:ext cx="7656195" cy="2191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Mètode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Propòsit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375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Exemple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d’ús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GET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Obtenir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dades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Llistar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productes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POST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Crear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una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nova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dada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Afegir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un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usuari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PUT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6642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Actualitzar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una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dada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existent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Modificar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un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producte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DELETE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Esborrar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una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dada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Esborrar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un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compte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Consumir</a:t>
            </a:r>
            <a:r>
              <a:rPr spc="-10" dirty="0"/>
              <a:t> </a:t>
            </a:r>
            <a:r>
              <a:rPr dirty="0"/>
              <a:t>una</a:t>
            </a:r>
            <a:r>
              <a:rPr spc="-215" dirty="0"/>
              <a:t> </a:t>
            </a:r>
            <a:r>
              <a:rPr dirty="0"/>
              <a:t>API</a:t>
            </a:r>
            <a:r>
              <a:rPr spc="-10" dirty="0"/>
              <a:t> </a:t>
            </a:r>
            <a:r>
              <a:rPr dirty="0"/>
              <a:t>externa</a:t>
            </a:r>
            <a:r>
              <a:rPr spc="-15" dirty="0"/>
              <a:t> </a:t>
            </a:r>
            <a:r>
              <a:rPr dirty="0"/>
              <a:t>amb</a:t>
            </a:r>
            <a:r>
              <a:rPr spc="-10" dirty="0"/>
              <a:t> </a:t>
            </a:r>
            <a:r>
              <a:rPr spc="-25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816430"/>
            <a:ext cx="7720965" cy="329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Què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significa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consumir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una</a:t>
            </a:r>
            <a:r>
              <a:rPr sz="1500" b="1" spc="-8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API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externa?</a:t>
            </a:r>
            <a:endParaRPr sz="1500">
              <a:latin typeface="Arial"/>
              <a:cs typeface="Arial"/>
            </a:endParaRPr>
          </a:p>
          <a:p>
            <a:pPr marL="469900" marR="38735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Quan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diem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"consumir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una</a:t>
            </a:r>
            <a:r>
              <a:rPr sz="1500" spc="-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API",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referim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fer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peticions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servei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extern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obtenir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resposta,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generalment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format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JSON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XML.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900" marR="5080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Aquestes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poden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mostrar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nostra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pàgina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web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utilitzar-</a:t>
            </a:r>
            <a:r>
              <a:rPr sz="1500" dirty="0">
                <a:latin typeface="Arial MT"/>
                <a:cs typeface="Arial MT"/>
              </a:rPr>
              <a:t>se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càlculs, estadístiques,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qualsevol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altra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funcionalitat.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900" marR="20320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0" dirty="0">
                <a:latin typeface="Arial MT"/>
                <a:cs typeface="Arial MT"/>
              </a:rPr>
              <a:t>PHP,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eines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més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utilitzades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peticions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HTTP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és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cURL</a:t>
            </a:r>
            <a:r>
              <a:rPr sz="1500" spc="-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(Client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URL </a:t>
            </a:r>
            <a:r>
              <a:rPr sz="1500" spc="-10" dirty="0">
                <a:latin typeface="Arial MT"/>
                <a:cs typeface="Arial MT"/>
              </a:rPr>
              <a:t>Library).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900" marR="43815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Aquesta</a:t>
            </a:r>
            <a:r>
              <a:rPr sz="1500" spc="-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llibreria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permet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interactuar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amb</a:t>
            </a:r>
            <a:r>
              <a:rPr sz="1500" spc="-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APIs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mitjançant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35" dirty="0">
                <a:latin typeface="Arial MT"/>
                <a:cs typeface="Arial MT"/>
              </a:rPr>
              <a:t>GET,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POST,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PUT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DELETE, </a:t>
            </a:r>
            <a:r>
              <a:rPr sz="1500" dirty="0">
                <a:latin typeface="Arial MT"/>
                <a:cs typeface="Arial MT"/>
              </a:rPr>
              <a:t>simulant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comportament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d’un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navegador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aplicació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client.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Consumir</a:t>
            </a:r>
            <a:r>
              <a:rPr spc="-10" dirty="0"/>
              <a:t> </a:t>
            </a:r>
            <a:r>
              <a:rPr dirty="0"/>
              <a:t>una</a:t>
            </a:r>
            <a:r>
              <a:rPr spc="-215" dirty="0"/>
              <a:t> </a:t>
            </a:r>
            <a:r>
              <a:rPr dirty="0"/>
              <a:t>API</a:t>
            </a:r>
            <a:r>
              <a:rPr spc="-10" dirty="0"/>
              <a:t> </a:t>
            </a:r>
            <a:r>
              <a:rPr dirty="0"/>
              <a:t>externa</a:t>
            </a:r>
            <a:r>
              <a:rPr spc="-15" dirty="0"/>
              <a:t> </a:t>
            </a:r>
            <a:r>
              <a:rPr dirty="0"/>
              <a:t>amb</a:t>
            </a:r>
            <a:r>
              <a:rPr spc="-10" dirty="0"/>
              <a:t> </a:t>
            </a:r>
            <a:r>
              <a:rPr spc="-25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816430"/>
            <a:ext cx="6877050" cy="1983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Arial"/>
                <a:cs typeface="Arial"/>
              </a:rPr>
              <a:t>Exemples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d’aplicació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Consumir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una</a:t>
            </a:r>
            <a:r>
              <a:rPr sz="1500" spc="-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externa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útil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moltes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situacions: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Obtenir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xarxes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socials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(Twitter</a:t>
            </a:r>
            <a:r>
              <a:rPr sz="1500" spc="-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API,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Instagram</a:t>
            </a:r>
            <a:r>
              <a:rPr sz="1500" spc="-9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API).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Mostrar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temps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actual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d’una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ciutat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(OpenWeatherMap</a:t>
            </a:r>
            <a:r>
              <a:rPr sz="1500" spc="-8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API).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Consultar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valor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d’una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criptomoneda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temps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real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(CoinGecko</a:t>
            </a:r>
            <a:r>
              <a:rPr sz="1500" spc="-8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API).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Mostrar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notícies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d’actualitat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(NewsAPI).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Gestionar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reserves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d’hotels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vols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(Booking</a:t>
            </a:r>
            <a:r>
              <a:rPr sz="1500" spc="-8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API).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Consumir</a:t>
            </a:r>
            <a:r>
              <a:rPr spc="-10" dirty="0"/>
              <a:t> </a:t>
            </a:r>
            <a:r>
              <a:rPr dirty="0"/>
              <a:t>una</a:t>
            </a:r>
            <a:r>
              <a:rPr spc="-215" dirty="0"/>
              <a:t> </a:t>
            </a:r>
            <a:r>
              <a:rPr dirty="0"/>
              <a:t>API</a:t>
            </a:r>
            <a:r>
              <a:rPr spc="-10" dirty="0"/>
              <a:t> </a:t>
            </a:r>
            <a:r>
              <a:rPr dirty="0"/>
              <a:t>externa</a:t>
            </a:r>
            <a:r>
              <a:rPr spc="-15" dirty="0"/>
              <a:t> </a:t>
            </a:r>
            <a:r>
              <a:rPr dirty="0"/>
              <a:t>amb</a:t>
            </a:r>
            <a:r>
              <a:rPr spc="-10" dirty="0"/>
              <a:t> </a:t>
            </a:r>
            <a:r>
              <a:rPr spc="-25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816430"/>
            <a:ext cx="5270500" cy="382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Obtenir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dades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d’una</a:t>
            </a:r>
            <a:r>
              <a:rPr sz="1500" b="1" spc="-9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API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pública</a:t>
            </a:r>
            <a:endParaRPr sz="15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470"/>
              </a:spcBef>
            </a:pPr>
            <a:r>
              <a:rPr sz="1500" dirty="0">
                <a:latin typeface="Arial MT"/>
                <a:cs typeface="Arial MT"/>
              </a:rPr>
              <a:t>$apiUrl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"</a:t>
            </a:r>
            <a:r>
              <a:rPr sz="15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https://jsonplaceholder.typicode.com/posts</a:t>
            </a:r>
            <a:r>
              <a:rPr sz="1500" spc="-10" dirty="0">
                <a:latin typeface="Arial MT"/>
                <a:cs typeface="Arial MT"/>
              </a:rPr>
              <a:t>";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latin typeface="Arial MT"/>
                <a:cs typeface="Arial MT"/>
              </a:rPr>
              <a:t>$ch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curl_init();</a:t>
            </a:r>
            <a:endParaRPr sz="1500">
              <a:latin typeface="Arial MT"/>
              <a:cs typeface="Arial MT"/>
            </a:endParaRPr>
          </a:p>
          <a:p>
            <a:pPr marL="469900" marR="5080">
              <a:lnSpc>
                <a:spcPct val="114999"/>
              </a:lnSpc>
            </a:pPr>
            <a:r>
              <a:rPr sz="1500" spc="-10" dirty="0">
                <a:latin typeface="Arial MT"/>
                <a:cs typeface="Arial MT"/>
              </a:rPr>
              <a:t>curl_setopt($ch,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CURLOPT_URL,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$apiUrl); curl_setopt($ch,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CURLOPT_RETURNTRANSFER,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true);</a:t>
            </a:r>
            <a:endParaRPr sz="1500">
              <a:latin typeface="Arial MT"/>
              <a:cs typeface="Arial MT"/>
            </a:endParaRPr>
          </a:p>
          <a:p>
            <a:pPr marL="469900" marR="2439670">
              <a:lnSpc>
                <a:spcPct val="114999"/>
              </a:lnSpc>
            </a:pPr>
            <a:r>
              <a:rPr sz="1500" spc="-10" dirty="0">
                <a:latin typeface="Arial MT"/>
                <a:cs typeface="Arial MT"/>
              </a:rPr>
              <a:t>$resposta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curl_exec($ch); curl_close($ch);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500" dirty="0">
                <a:latin typeface="Arial MT"/>
                <a:cs typeface="Arial MT"/>
              </a:rPr>
              <a:t>//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Processar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JSON</a:t>
            </a:r>
            <a:endParaRPr sz="1500">
              <a:latin typeface="Arial MT"/>
              <a:cs typeface="Arial MT"/>
            </a:endParaRPr>
          </a:p>
          <a:p>
            <a:pPr marL="469900" marR="1424940">
              <a:lnSpc>
                <a:spcPct val="114999"/>
              </a:lnSpc>
            </a:pPr>
            <a:r>
              <a:rPr sz="1500" dirty="0">
                <a:latin typeface="Arial MT"/>
                <a:cs typeface="Arial MT"/>
              </a:rPr>
              <a:t>$dades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json_decode($resposta,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true); </a:t>
            </a:r>
            <a:r>
              <a:rPr sz="1500" dirty="0">
                <a:latin typeface="Arial MT"/>
                <a:cs typeface="Arial MT"/>
              </a:rPr>
              <a:t>foreach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($dades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$post)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50" dirty="0"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680720" marR="1646555">
              <a:lnSpc>
                <a:spcPct val="114999"/>
              </a:lnSpc>
            </a:pPr>
            <a:r>
              <a:rPr sz="1500" dirty="0">
                <a:latin typeface="Arial MT"/>
                <a:cs typeface="Arial MT"/>
              </a:rPr>
              <a:t>echo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"&lt;h2&gt;{$post['title']}&lt;/h2&gt;"; </a:t>
            </a:r>
            <a:r>
              <a:rPr sz="1500" dirty="0">
                <a:latin typeface="Arial MT"/>
                <a:cs typeface="Arial MT"/>
              </a:rPr>
              <a:t>echo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"&lt;p&gt;{$post['body']}&lt;/p&gt;&lt;hr&gt;";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500" spc="-50" dirty="0"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Introducció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1121230"/>
            <a:ext cx="7972425" cy="329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Definició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i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ús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en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aplicacions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-20" dirty="0">
                <a:latin typeface="Arial"/>
                <a:cs typeface="Arial"/>
              </a:rPr>
              <a:t>web:</a:t>
            </a:r>
            <a:endParaRPr sz="1500">
              <a:latin typeface="Arial"/>
              <a:cs typeface="Arial"/>
            </a:endParaRPr>
          </a:p>
          <a:p>
            <a:pPr marL="469900" marR="413384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Els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controls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servidor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són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mecanismes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permeten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gestionar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interacció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entre </a:t>
            </a:r>
            <a:r>
              <a:rPr sz="1500" dirty="0">
                <a:latin typeface="Arial MT"/>
                <a:cs typeface="Arial MT"/>
              </a:rPr>
              <a:t>l'usuari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servidor.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900" marR="868044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Són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essencials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assegurar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aplicació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web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sigui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dinàmica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capaç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de </a:t>
            </a:r>
            <a:r>
              <a:rPr sz="1500" spc="-10" dirty="0">
                <a:latin typeface="Arial MT"/>
                <a:cs typeface="Arial MT"/>
              </a:rPr>
              <a:t>respondre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necessitats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l'usuari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temps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real.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Els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controls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servidor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fan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possible: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spc="-10" dirty="0">
                <a:latin typeface="Arial MT"/>
                <a:cs typeface="Arial MT"/>
              </a:rPr>
              <a:t>Validar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d'entrada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proporcionar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respostes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personalitzades.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Processar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operacions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bases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gestionar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contingut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dinàmic.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Gestionar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sessions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d'usuari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personalitzar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experiències.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Enviar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notificacions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correu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electrònic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redirigir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usuaris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després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d'una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acció.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Consumir</a:t>
            </a:r>
            <a:r>
              <a:rPr spc="-10" dirty="0"/>
              <a:t> </a:t>
            </a:r>
            <a:r>
              <a:rPr dirty="0"/>
              <a:t>una</a:t>
            </a:r>
            <a:r>
              <a:rPr spc="-215" dirty="0"/>
              <a:t> </a:t>
            </a:r>
            <a:r>
              <a:rPr dirty="0"/>
              <a:t>API</a:t>
            </a:r>
            <a:r>
              <a:rPr spc="-10" dirty="0"/>
              <a:t> </a:t>
            </a:r>
            <a:r>
              <a:rPr dirty="0"/>
              <a:t>externa</a:t>
            </a:r>
            <a:r>
              <a:rPr spc="-15" dirty="0"/>
              <a:t> </a:t>
            </a:r>
            <a:r>
              <a:rPr dirty="0"/>
              <a:t>amb</a:t>
            </a:r>
            <a:r>
              <a:rPr spc="-10" dirty="0"/>
              <a:t> </a:t>
            </a:r>
            <a:r>
              <a:rPr spc="-25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7909559" cy="345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Obtenir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dades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d’una</a:t>
            </a:r>
            <a:r>
              <a:rPr sz="1500" b="1" spc="-7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API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pública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(Recepció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i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processament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dades)</a:t>
            </a:r>
            <a:endParaRPr sz="1500">
              <a:latin typeface="Arial"/>
              <a:cs typeface="Arial"/>
            </a:endParaRPr>
          </a:p>
          <a:p>
            <a:pPr marL="12700" marR="52069">
              <a:lnSpc>
                <a:spcPct val="114999"/>
              </a:lnSpc>
              <a:spcBef>
                <a:spcPts val="1200"/>
              </a:spcBef>
            </a:pPr>
            <a:r>
              <a:rPr sz="1500" dirty="0">
                <a:latin typeface="Arial MT"/>
                <a:cs typeface="Arial MT"/>
              </a:rPr>
              <a:t>Quan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petició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HTTP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una</a:t>
            </a:r>
            <a:r>
              <a:rPr sz="1500" spc="-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(per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exemple,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mitjançant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cURL</a:t>
            </a:r>
            <a:r>
              <a:rPr sz="1500" spc="-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Guzzle),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servidor s'encarrega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contactar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altre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servei,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rebre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resposta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processar-</a:t>
            </a:r>
            <a:r>
              <a:rPr sz="1500" spc="-25" dirty="0">
                <a:latin typeface="Arial MT"/>
                <a:cs typeface="Arial MT"/>
              </a:rPr>
              <a:t>la.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curl_init()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→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Inicialitza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nova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sessió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cURL.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curl_setopt()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→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Configura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petició: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spc="-10" dirty="0">
                <a:latin typeface="Arial MT"/>
                <a:cs typeface="Arial MT"/>
              </a:rPr>
              <a:t>CURLOPT_URL: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Defineix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URL</a:t>
            </a:r>
            <a:r>
              <a:rPr sz="1500" spc="-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l’API.</a:t>
            </a:r>
            <a:endParaRPr sz="1500">
              <a:latin typeface="Arial MT"/>
              <a:cs typeface="Arial MT"/>
            </a:endParaRPr>
          </a:p>
          <a:p>
            <a:pPr marL="927100" marR="415925" lvl="1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sz="1500" spc="-20" dirty="0">
                <a:latin typeface="Arial MT"/>
                <a:cs typeface="Arial MT"/>
              </a:rPr>
              <a:t>CURLOPT_RETURNTRANSFER: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Retorna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resposta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string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lloc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de </a:t>
            </a:r>
            <a:r>
              <a:rPr sz="1500" spc="-20" dirty="0">
                <a:latin typeface="Arial MT"/>
                <a:cs typeface="Arial MT"/>
              </a:rPr>
              <a:t>mostrar-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directament.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curl_exec()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→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Executa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petició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desa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resposta.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curl_close()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→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spc="-30" dirty="0">
                <a:latin typeface="Arial MT"/>
                <a:cs typeface="Arial MT"/>
              </a:rPr>
              <a:t>Tanca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sessió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cURL</a:t>
            </a:r>
            <a:r>
              <a:rPr sz="1500" spc="-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alliberar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recursos.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json_decode()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→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Converteix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resposta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JSON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array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PHP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poder-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manipular.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foreach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→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Itera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sobre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rebudes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mostra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pantalla.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Consumir</a:t>
            </a:r>
            <a:r>
              <a:rPr spc="-10" dirty="0"/>
              <a:t> </a:t>
            </a:r>
            <a:r>
              <a:rPr dirty="0"/>
              <a:t>una</a:t>
            </a:r>
            <a:r>
              <a:rPr spc="-215" dirty="0"/>
              <a:t> </a:t>
            </a:r>
            <a:r>
              <a:rPr dirty="0"/>
              <a:t>API</a:t>
            </a:r>
            <a:r>
              <a:rPr spc="-10" dirty="0"/>
              <a:t> </a:t>
            </a:r>
            <a:r>
              <a:rPr dirty="0"/>
              <a:t>externa</a:t>
            </a:r>
            <a:r>
              <a:rPr spc="-15" dirty="0"/>
              <a:t> </a:t>
            </a:r>
            <a:r>
              <a:rPr dirty="0"/>
              <a:t>amb</a:t>
            </a:r>
            <a:r>
              <a:rPr spc="-10" dirty="0"/>
              <a:t> </a:t>
            </a:r>
            <a:r>
              <a:rPr spc="-25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740230"/>
            <a:ext cx="7644130" cy="430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Exemple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resposta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JSON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l'API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meteorología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obtenir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informació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meteorològica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d’una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ciutat,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resposta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JSON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podria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aquesta:</a:t>
            </a:r>
            <a:endParaRPr sz="1500">
              <a:latin typeface="Arial MT"/>
              <a:cs typeface="Arial MT"/>
            </a:endParaRPr>
          </a:p>
          <a:p>
            <a:pPr marL="575310">
              <a:lnSpc>
                <a:spcPct val="100000"/>
              </a:lnSpc>
              <a:spcBef>
                <a:spcPts val="570"/>
              </a:spcBef>
            </a:pPr>
            <a:r>
              <a:rPr sz="1200" dirty="0">
                <a:solidFill>
                  <a:srgbClr val="37761C"/>
                </a:solidFill>
                <a:latin typeface="Arial MT"/>
                <a:cs typeface="Arial MT"/>
              </a:rPr>
              <a:t>"cod":</a:t>
            </a:r>
            <a:r>
              <a:rPr sz="1200" spc="-3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37761C"/>
                </a:solidFill>
                <a:latin typeface="Arial MT"/>
                <a:cs typeface="Arial MT"/>
              </a:rPr>
              <a:t>200,</a:t>
            </a:r>
            <a:endParaRPr sz="1200">
              <a:latin typeface="Arial MT"/>
              <a:cs typeface="Arial MT"/>
            </a:endParaRPr>
          </a:p>
          <a:p>
            <a:pPr marL="553720" marR="5673090">
              <a:lnSpc>
                <a:spcPct val="114999"/>
              </a:lnSpc>
              <a:spcBef>
                <a:spcPts val="125"/>
              </a:spcBef>
            </a:pPr>
            <a:r>
              <a:rPr sz="1200" dirty="0">
                <a:solidFill>
                  <a:srgbClr val="37761C"/>
                </a:solidFill>
                <a:latin typeface="Arial MT"/>
                <a:cs typeface="Arial MT"/>
              </a:rPr>
              <a:t>"name":</a:t>
            </a:r>
            <a:r>
              <a:rPr sz="1200" spc="-3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7761C"/>
                </a:solidFill>
                <a:latin typeface="Arial MT"/>
                <a:cs typeface="Arial MT"/>
              </a:rPr>
              <a:t>"Barcelona", </a:t>
            </a:r>
            <a:r>
              <a:rPr sz="1200" dirty="0">
                <a:solidFill>
                  <a:srgbClr val="37761C"/>
                </a:solidFill>
                <a:latin typeface="Arial MT"/>
                <a:cs typeface="Arial MT"/>
              </a:rPr>
              <a:t>"sys":</a:t>
            </a:r>
            <a:r>
              <a:rPr sz="1200" spc="-6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37761C"/>
                </a:solidFill>
                <a:latin typeface="Arial MT"/>
                <a:cs typeface="Arial MT"/>
              </a:rPr>
              <a:t>{</a:t>
            </a:r>
            <a:endParaRPr sz="1200">
              <a:latin typeface="Arial MT"/>
              <a:cs typeface="Arial MT"/>
            </a:endParaRPr>
          </a:p>
          <a:p>
            <a:pPr marL="638175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solidFill>
                  <a:srgbClr val="37761C"/>
                </a:solidFill>
                <a:latin typeface="Arial MT"/>
                <a:cs typeface="Arial MT"/>
              </a:rPr>
              <a:t>"country":</a:t>
            </a:r>
            <a:r>
              <a:rPr sz="1200" spc="-5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37761C"/>
                </a:solidFill>
                <a:latin typeface="Arial MT"/>
                <a:cs typeface="Arial MT"/>
              </a:rPr>
              <a:t>"ES"</a:t>
            </a:r>
            <a:endParaRPr sz="1200">
              <a:latin typeface="Arial MT"/>
              <a:cs typeface="Arial MT"/>
            </a:endParaRPr>
          </a:p>
          <a:p>
            <a:pPr marL="511809">
              <a:lnSpc>
                <a:spcPct val="100000"/>
              </a:lnSpc>
              <a:spcBef>
                <a:spcPts val="215"/>
              </a:spcBef>
            </a:pPr>
            <a:r>
              <a:rPr sz="1200" spc="-25" dirty="0">
                <a:solidFill>
                  <a:srgbClr val="37761C"/>
                </a:solidFill>
                <a:latin typeface="Arial MT"/>
                <a:cs typeface="Arial MT"/>
              </a:rPr>
              <a:t>},</a:t>
            </a:r>
            <a:endParaRPr sz="1200">
              <a:latin typeface="Arial MT"/>
              <a:cs typeface="Arial MT"/>
            </a:endParaRPr>
          </a:p>
          <a:p>
            <a:pPr marL="553720">
              <a:lnSpc>
                <a:spcPct val="100000"/>
              </a:lnSpc>
              <a:spcBef>
                <a:spcPts val="219"/>
              </a:spcBef>
            </a:pPr>
            <a:r>
              <a:rPr sz="1200" dirty="0">
                <a:solidFill>
                  <a:srgbClr val="37761C"/>
                </a:solidFill>
                <a:latin typeface="Arial MT"/>
                <a:cs typeface="Arial MT"/>
              </a:rPr>
              <a:t>"main":</a:t>
            </a:r>
            <a:r>
              <a:rPr sz="1200" spc="-3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37761C"/>
                </a:solidFill>
                <a:latin typeface="Arial MT"/>
                <a:cs typeface="Arial MT"/>
              </a:rPr>
              <a:t>{</a:t>
            </a:r>
            <a:endParaRPr sz="1200">
              <a:latin typeface="Arial MT"/>
              <a:cs typeface="Arial MT"/>
            </a:endParaRPr>
          </a:p>
          <a:p>
            <a:pPr marL="638175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solidFill>
                  <a:srgbClr val="37761C"/>
                </a:solidFill>
                <a:latin typeface="Arial MT"/>
                <a:cs typeface="Arial MT"/>
              </a:rPr>
              <a:t>"temp":</a:t>
            </a:r>
            <a:r>
              <a:rPr sz="1200" spc="-3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7761C"/>
                </a:solidFill>
                <a:latin typeface="Arial MT"/>
                <a:cs typeface="Arial MT"/>
              </a:rPr>
              <a:t>15.5,</a:t>
            </a:r>
            <a:endParaRPr sz="1200">
              <a:latin typeface="Arial MT"/>
              <a:cs typeface="Arial MT"/>
            </a:endParaRPr>
          </a:p>
          <a:p>
            <a:pPr marL="638175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solidFill>
                  <a:srgbClr val="37761C"/>
                </a:solidFill>
                <a:latin typeface="Arial MT"/>
                <a:cs typeface="Arial MT"/>
              </a:rPr>
              <a:t>"humidity":</a:t>
            </a:r>
            <a:r>
              <a:rPr sz="1200" spc="-5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37761C"/>
                </a:solidFill>
                <a:latin typeface="Arial MT"/>
                <a:cs typeface="Arial MT"/>
              </a:rPr>
              <a:t>80</a:t>
            </a:r>
            <a:endParaRPr sz="12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</a:pPr>
            <a:r>
              <a:rPr sz="1200" spc="-25" dirty="0">
                <a:solidFill>
                  <a:srgbClr val="37761C"/>
                </a:solidFill>
                <a:latin typeface="Arial MT"/>
                <a:cs typeface="Arial MT"/>
              </a:rPr>
              <a:t>},</a:t>
            </a:r>
            <a:endParaRPr sz="1200">
              <a:latin typeface="Arial MT"/>
              <a:cs typeface="Arial MT"/>
            </a:endParaRPr>
          </a:p>
          <a:p>
            <a:pPr marL="553720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solidFill>
                  <a:srgbClr val="37761C"/>
                </a:solidFill>
                <a:latin typeface="Arial MT"/>
                <a:cs typeface="Arial MT"/>
              </a:rPr>
              <a:t>"weather":</a:t>
            </a:r>
            <a:r>
              <a:rPr sz="1200" spc="-50" dirty="0">
                <a:solidFill>
                  <a:srgbClr val="37761C"/>
                </a:solidFill>
                <a:latin typeface="Arial MT"/>
                <a:cs typeface="Arial MT"/>
              </a:rPr>
              <a:t> [</a:t>
            </a:r>
            <a:endParaRPr sz="1200">
              <a:latin typeface="Arial MT"/>
              <a:cs typeface="Arial MT"/>
            </a:endParaRPr>
          </a:p>
          <a:p>
            <a:pPr marL="638175">
              <a:lnSpc>
                <a:spcPct val="100000"/>
              </a:lnSpc>
              <a:spcBef>
                <a:spcPts val="215"/>
              </a:spcBef>
            </a:pPr>
            <a:r>
              <a:rPr sz="1200" spc="-50" dirty="0">
                <a:solidFill>
                  <a:srgbClr val="37761C"/>
                </a:solidFill>
                <a:latin typeface="Arial MT"/>
                <a:cs typeface="Arial MT"/>
              </a:rPr>
              <a:t>{</a:t>
            </a:r>
            <a:endParaRPr sz="1200">
              <a:latin typeface="Arial MT"/>
              <a:cs typeface="Arial MT"/>
            </a:endParaRPr>
          </a:p>
          <a:p>
            <a:pPr marL="722630">
              <a:lnSpc>
                <a:spcPct val="100000"/>
              </a:lnSpc>
              <a:spcBef>
                <a:spcPts val="219"/>
              </a:spcBef>
            </a:pPr>
            <a:r>
              <a:rPr sz="1200" dirty="0">
                <a:solidFill>
                  <a:srgbClr val="37761C"/>
                </a:solidFill>
                <a:latin typeface="Arial MT"/>
                <a:cs typeface="Arial MT"/>
              </a:rPr>
              <a:t>"description":</a:t>
            </a:r>
            <a:r>
              <a:rPr sz="1200" spc="-4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7761C"/>
                </a:solidFill>
                <a:latin typeface="Arial MT"/>
                <a:cs typeface="Arial MT"/>
              </a:rPr>
              <a:t>"cel</a:t>
            </a:r>
            <a:r>
              <a:rPr sz="1200" spc="-4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7761C"/>
                </a:solidFill>
                <a:latin typeface="Arial MT"/>
                <a:cs typeface="Arial MT"/>
              </a:rPr>
              <a:t>ennuvolat"</a:t>
            </a:r>
            <a:endParaRPr sz="1200">
              <a:latin typeface="Arial MT"/>
              <a:cs typeface="Arial MT"/>
            </a:endParaRPr>
          </a:p>
          <a:p>
            <a:pPr marL="638175">
              <a:lnSpc>
                <a:spcPct val="100000"/>
              </a:lnSpc>
              <a:spcBef>
                <a:spcPts val="215"/>
              </a:spcBef>
            </a:pPr>
            <a:r>
              <a:rPr sz="1200" spc="-50" dirty="0">
                <a:solidFill>
                  <a:srgbClr val="37761C"/>
                </a:solidFill>
                <a:latin typeface="Arial MT"/>
                <a:cs typeface="Arial MT"/>
              </a:rPr>
              <a:t>}</a:t>
            </a:r>
            <a:endParaRPr sz="1200">
              <a:latin typeface="Arial MT"/>
              <a:cs typeface="Arial MT"/>
            </a:endParaRPr>
          </a:p>
          <a:p>
            <a:pPr marL="553720">
              <a:lnSpc>
                <a:spcPct val="100000"/>
              </a:lnSpc>
              <a:spcBef>
                <a:spcPts val="215"/>
              </a:spcBef>
            </a:pPr>
            <a:r>
              <a:rPr sz="1200" spc="-25" dirty="0">
                <a:solidFill>
                  <a:srgbClr val="37761C"/>
                </a:solidFill>
                <a:latin typeface="Arial MT"/>
                <a:cs typeface="Arial MT"/>
              </a:rPr>
              <a:t>],</a:t>
            </a:r>
            <a:endParaRPr sz="1200">
              <a:latin typeface="Arial MT"/>
              <a:cs typeface="Arial MT"/>
            </a:endParaRPr>
          </a:p>
          <a:p>
            <a:pPr marL="553720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solidFill>
                  <a:srgbClr val="37761C"/>
                </a:solidFill>
                <a:latin typeface="Arial MT"/>
                <a:cs typeface="Arial MT"/>
              </a:rPr>
              <a:t>"wind":</a:t>
            </a:r>
            <a:r>
              <a:rPr sz="1200" spc="-3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37761C"/>
                </a:solidFill>
                <a:latin typeface="Arial MT"/>
                <a:cs typeface="Arial MT"/>
              </a:rPr>
              <a:t>{</a:t>
            </a:r>
            <a:endParaRPr sz="1200">
              <a:latin typeface="Arial MT"/>
              <a:cs typeface="Arial MT"/>
            </a:endParaRPr>
          </a:p>
          <a:p>
            <a:pPr marL="722630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solidFill>
                  <a:srgbClr val="37761C"/>
                </a:solidFill>
                <a:latin typeface="Arial MT"/>
                <a:cs typeface="Arial MT"/>
              </a:rPr>
              <a:t>"speed":</a:t>
            </a:r>
            <a:r>
              <a:rPr sz="1200" spc="-4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37761C"/>
                </a:solidFill>
                <a:latin typeface="Arial MT"/>
                <a:cs typeface="Arial MT"/>
              </a:rPr>
              <a:t>5.2</a:t>
            </a:r>
            <a:endParaRPr sz="1200">
              <a:latin typeface="Arial MT"/>
              <a:cs typeface="Arial MT"/>
            </a:endParaRPr>
          </a:p>
          <a:p>
            <a:pPr marL="511809">
              <a:lnSpc>
                <a:spcPct val="100000"/>
              </a:lnSpc>
              <a:spcBef>
                <a:spcPts val="219"/>
              </a:spcBef>
            </a:pPr>
            <a:r>
              <a:rPr sz="1200" spc="-50" dirty="0">
                <a:solidFill>
                  <a:srgbClr val="37761C"/>
                </a:solidFill>
                <a:latin typeface="Arial MT"/>
                <a:cs typeface="Arial MT"/>
              </a:rPr>
              <a:t>}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Consumir</a:t>
            </a:r>
            <a:r>
              <a:rPr spc="-10" dirty="0"/>
              <a:t> </a:t>
            </a:r>
            <a:r>
              <a:rPr dirty="0"/>
              <a:t>una</a:t>
            </a:r>
            <a:r>
              <a:rPr spc="-215" dirty="0"/>
              <a:t> </a:t>
            </a:r>
            <a:r>
              <a:rPr dirty="0"/>
              <a:t>API</a:t>
            </a:r>
            <a:r>
              <a:rPr spc="-10" dirty="0"/>
              <a:t> </a:t>
            </a:r>
            <a:r>
              <a:rPr dirty="0"/>
              <a:t>externa</a:t>
            </a:r>
            <a:r>
              <a:rPr spc="-15" dirty="0"/>
              <a:t> </a:t>
            </a:r>
            <a:r>
              <a:rPr dirty="0"/>
              <a:t>amb</a:t>
            </a:r>
            <a:r>
              <a:rPr spc="-10" dirty="0"/>
              <a:t> </a:t>
            </a:r>
            <a:r>
              <a:rPr spc="-25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7642859" cy="382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Exemple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resposta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JSON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l'API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meteorología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500" dirty="0">
                <a:latin typeface="Arial MT"/>
                <a:cs typeface="Arial MT"/>
              </a:rPr>
              <a:t>S’accedeix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PHP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codi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següent: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if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(isset($dades["cod"])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&amp;&amp;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$dades["cod"]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==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200)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r>
              <a:rPr sz="150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//</a:t>
            </a:r>
            <a:r>
              <a:rPr sz="1500" spc="-2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Codi</a:t>
            </a:r>
            <a:r>
              <a:rPr sz="1500" spc="-2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de</a:t>
            </a:r>
            <a:r>
              <a:rPr sz="1500" spc="-2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resposta</a:t>
            </a:r>
            <a:r>
              <a:rPr sz="1500" spc="-2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de</a:t>
            </a:r>
            <a:r>
              <a:rPr sz="1500" spc="-2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7761C"/>
                </a:solidFill>
                <a:latin typeface="Arial MT"/>
                <a:cs typeface="Arial MT"/>
              </a:rPr>
              <a:t>l’API</a:t>
            </a:r>
            <a:endParaRPr sz="1500">
              <a:latin typeface="Arial MT"/>
              <a:cs typeface="Arial MT"/>
            </a:endParaRPr>
          </a:p>
          <a:p>
            <a:pPr marL="504190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//</a:t>
            </a:r>
            <a:r>
              <a:rPr sz="1500" spc="-2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(200</a:t>
            </a:r>
            <a:r>
              <a:rPr sz="1500" spc="-2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=</a:t>
            </a:r>
            <a:r>
              <a:rPr sz="1500" spc="-2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7761C"/>
                </a:solidFill>
                <a:latin typeface="Arial MT"/>
                <a:cs typeface="Arial MT"/>
              </a:rPr>
              <a:t>èxit).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$temperatura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$dades["main"]["temp"];</a:t>
            </a:r>
            <a:r>
              <a:rPr sz="15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//</a:t>
            </a:r>
            <a:r>
              <a:rPr sz="1500" spc="-10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Accedeix</a:t>
            </a:r>
            <a:r>
              <a:rPr sz="1500" spc="-2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a</a:t>
            </a:r>
            <a:r>
              <a:rPr sz="1500" spc="-2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la</a:t>
            </a:r>
            <a:r>
              <a:rPr sz="1500" spc="-2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7761C"/>
                </a:solidFill>
                <a:latin typeface="Arial MT"/>
                <a:cs typeface="Arial MT"/>
              </a:rPr>
              <a:t>temperatura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$descripcio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$dades["weather"][0]["description"];</a:t>
            </a:r>
            <a:r>
              <a:rPr sz="1500" spc="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//</a:t>
            </a:r>
            <a:r>
              <a:rPr sz="1500" spc="-2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7761C"/>
                </a:solidFill>
                <a:latin typeface="Arial MT"/>
                <a:cs typeface="Arial MT"/>
              </a:rPr>
              <a:t>Descripció</a:t>
            </a:r>
            <a:r>
              <a:rPr sz="1500" spc="-2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del</a:t>
            </a:r>
            <a:r>
              <a:rPr sz="1500" spc="-2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7761C"/>
                </a:solidFill>
                <a:latin typeface="Arial MT"/>
                <a:cs typeface="Arial MT"/>
              </a:rPr>
              <a:t>temps</a:t>
            </a:r>
            <a:endParaRPr sz="1500">
              <a:latin typeface="Arial MT"/>
              <a:cs typeface="Arial MT"/>
            </a:endParaRPr>
          </a:p>
          <a:p>
            <a:pPr marL="412750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//</a:t>
            </a:r>
            <a:r>
              <a:rPr sz="1500" spc="-4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(el</a:t>
            </a:r>
            <a:r>
              <a:rPr sz="1500" spc="-4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primer</a:t>
            </a:r>
            <a:r>
              <a:rPr sz="1500" spc="-4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element</a:t>
            </a:r>
            <a:r>
              <a:rPr sz="1500" spc="-4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de</a:t>
            </a:r>
            <a:r>
              <a:rPr sz="1500" spc="-4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l'array</a:t>
            </a:r>
            <a:r>
              <a:rPr sz="1500" spc="-4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7761C"/>
                </a:solidFill>
                <a:latin typeface="Arial MT"/>
                <a:cs typeface="Arial MT"/>
              </a:rPr>
              <a:t>"weather").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$humitat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$dades["main"]["humidity"];</a:t>
            </a:r>
            <a:r>
              <a:rPr sz="15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//</a:t>
            </a:r>
            <a:r>
              <a:rPr sz="1500" spc="-3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7761C"/>
                </a:solidFill>
                <a:latin typeface="Arial MT"/>
                <a:cs typeface="Arial MT"/>
              </a:rPr>
              <a:t>Humitat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$vent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$dades["wind"]["speed"];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//</a:t>
            </a:r>
            <a:r>
              <a:rPr sz="1500" spc="-3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7761C"/>
                </a:solidFill>
                <a:latin typeface="Arial MT"/>
                <a:cs typeface="Arial MT"/>
              </a:rPr>
              <a:t>Velocitat</a:t>
            </a:r>
            <a:r>
              <a:rPr sz="1500" spc="-4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del</a:t>
            </a:r>
            <a:r>
              <a:rPr sz="1500" spc="-3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37761C"/>
                </a:solidFill>
                <a:latin typeface="Arial MT"/>
                <a:cs typeface="Arial MT"/>
              </a:rPr>
              <a:t>vent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$ciutatNom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$dades["name"];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//</a:t>
            </a:r>
            <a:r>
              <a:rPr sz="1500" spc="-2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Nom</a:t>
            </a:r>
            <a:r>
              <a:rPr sz="1500" spc="-3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de</a:t>
            </a:r>
            <a:r>
              <a:rPr sz="1500" spc="-3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la</a:t>
            </a:r>
            <a:r>
              <a:rPr sz="1500" spc="-3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7761C"/>
                </a:solidFill>
                <a:latin typeface="Arial MT"/>
                <a:cs typeface="Arial MT"/>
              </a:rPr>
              <a:t>ciutat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$pais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$dades["sys"]["country"];</a:t>
            </a:r>
            <a:r>
              <a:rPr sz="15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//</a:t>
            </a:r>
            <a:r>
              <a:rPr sz="1500" spc="-3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Codi</a:t>
            </a:r>
            <a:r>
              <a:rPr sz="1500" spc="-2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del</a:t>
            </a:r>
            <a:r>
              <a:rPr sz="1500" spc="-3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37761C"/>
                </a:solidFill>
                <a:latin typeface="Arial MT"/>
                <a:cs typeface="Arial MT"/>
              </a:rPr>
              <a:t>país</a:t>
            </a:r>
            <a:endParaRPr sz="1500">
              <a:latin typeface="Arial MT"/>
              <a:cs typeface="Arial MT"/>
            </a:endParaRPr>
          </a:p>
          <a:p>
            <a:pPr marL="367030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//</a:t>
            </a:r>
            <a:r>
              <a:rPr sz="1500" spc="-4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(clau</a:t>
            </a:r>
            <a:r>
              <a:rPr sz="1500" spc="-4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7761C"/>
                </a:solidFill>
                <a:latin typeface="Arial MT"/>
                <a:cs typeface="Arial MT"/>
              </a:rPr>
              <a:t>"country"</a:t>
            </a:r>
            <a:r>
              <a:rPr sz="1500" spc="-4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dins</a:t>
            </a:r>
            <a:r>
              <a:rPr sz="1500" spc="-4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l'objecte</a:t>
            </a:r>
            <a:r>
              <a:rPr sz="1500" spc="-4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7761C"/>
                </a:solidFill>
                <a:latin typeface="Arial MT"/>
                <a:cs typeface="Arial MT"/>
              </a:rPr>
              <a:t>"sys").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Consumir</a:t>
            </a:r>
            <a:r>
              <a:rPr spc="-10" dirty="0"/>
              <a:t> </a:t>
            </a:r>
            <a:r>
              <a:rPr dirty="0"/>
              <a:t>una</a:t>
            </a:r>
            <a:r>
              <a:rPr spc="-215" dirty="0"/>
              <a:t> </a:t>
            </a:r>
            <a:r>
              <a:rPr dirty="0"/>
              <a:t>API</a:t>
            </a:r>
            <a:r>
              <a:rPr spc="-10" dirty="0"/>
              <a:t> </a:t>
            </a:r>
            <a:r>
              <a:rPr dirty="0"/>
              <a:t>externa</a:t>
            </a:r>
            <a:r>
              <a:rPr spc="-15" dirty="0"/>
              <a:t> </a:t>
            </a:r>
            <a:r>
              <a:rPr dirty="0"/>
              <a:t>amb</a:t>
            </a:r>
            <a:r>
              <a:rPr spc="-10" dirty="0"/>
              <a:t> </a:t>
            </a:r>
            <a:r>
              <a:rPr spc="-25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7896225" cy="304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Exemple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resposta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JSON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l'API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meteorología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500" spc="-10" dirty="0">
                <a:latin typeface="Arial MT"/>
                <a:cs typeface="Arial MT"/>
              </a:rPr>
              <a:t>Conclusions: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Els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noms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dins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claudàtors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($dades["main"]["temp"],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500" spc="-10" dirty="0">
                <a:latin typeface="Arial MT"/>
                <a:cs typeface="Arial MT"/>
              </a:rPr>
              <a:t>$dades["weather"][0]["description"],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etc.)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coincideixen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claus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l’API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JSON.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500">
              <a:latin typeface="Arial MT"/>
              <a:cs typeface="Arial MT"/>
            </a:endParaRPr>
          </a:p>
          <a:p>
            <a:pPr marL="469900" marR="52705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obtenir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informació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d’una</a:t>
            </a:r>
            <a:r>
              <a:rPr sz="1500" spc="-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API,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primer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hem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comprendre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l’estructura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resposta </a:t>
            </a:r>
            <a:r>
              <a:rPr sz="1500" dirty="0">
                <a:latin typeface="Arial MT"/>
                <a:cs typeface="Arial MT"/>
              </a:rPr>
              <a:t>JSON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després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accedir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valors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PHP.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900" marR="5080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Quan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hi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arrays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(com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"weather":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[{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...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}]),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hem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d’indicar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l’índex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[0]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accedir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primer element.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Creació</a:t>
            </a:r>
            <a:r>
              <a:rPr spc="-220" dirty="0"/>
              <a:t> </a:t>
            </a:r>
            <a:r>
              <a:rPr dirty="0"/>
              <a:t>API</a:t>
            </a:r>
            <a:r>
              <a:rPr spc="-20" dirty="0"/>
              <a:t> </a:t>
            </a:r>
            <a:r>
              <a:rPr dirty="0"/>
              <a:t>REST</a:t>
            </a:r>
            <a:r>
              <a:rPr spc="-85" dirty="0"/>
              <a:t> </a:t>
            </a:r>
            <a:r>
              <a:rPr dirty="0"/>
              <a:t>bàsica</a:t>
            </a:r>
            <a:r>
              <a:rPr spc="-20" dirty="0"/>
              <a:t> </a:t>
            </a:r>
            <a:r>
              <a:rPr dirty="0"/>
              <a:t>en</a:t>
            </a:r>
            <a:r>
              <a:rPr spc="-15" dirty="0"/>
              <a:t> </a:t>
            </a:r>
            <a:r>
              <a:rPr spc="-25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7914005" cy="285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Configuració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bàsica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l’API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sz="1500" dirty="0">
                <a:latin typeface="Arial MT"/>
                <a:cs typeface="Arial MT"/>
              </a:rPr>
              <a:t>Quan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crea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una</a:t>
            </a:r>
            <a:r>
              <a:rPr sz="1500" spc="-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API,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és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important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indicar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resposta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serà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dirty="0">
                <a:latin typeface="Arial"/>
                <a:cs typeface="Arial"/>
              </a:rPr>
              <a:t>format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JSON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perquè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els </a:t>
            </a:r>
            <a:r>
              <a:rPr sz="1500" dirty="0">
                <a:latin typeface="Arial MT"/>
                <a:cs typeface="Arial MT"/>
              </a:rPr>
              <a:t>clients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(navegadors,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aplicacions,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etc.)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puguin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interpretar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correctament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informació.</a:t>
            </a:r>
            <a:endParaRPr sz="1500">
              <a:latin typeface="Arial MT"/>
              <a:cs typeface="Arial MT"/>
            </a:endParaRPr>
          </a:p>
          <a:p>
            <a:pPr marL="469900" marR="4033520" indent="-457200">
              <a:lnSpc>
                <a:spcPct val="181700"/>
              </a:lnSpc>
            </a:pPr>
            <a:r>
              <a:rPr sz="1500" dirty="0">
                <a:latin typeface="Arial MT"/>
                <a:cs typeface="Arial MT"/>
              </a:rPr>
              <a:t>Això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ho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fem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següent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línia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codi: 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header('Content-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Type:</a:t>
            </a:r>
            <a:r>
              <a:rPr sz="1500" spc="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application/json');</a:t>
            </a:r>
            <a:endParaRPr sz="1500">
              <a:latin typeface="Arial MT"/>
              <a:cs typeface="Arial MT"/>
            </a:endParaRPr>
          </a:p>
          <a:p>
            <a:pPr marL="12700" marR="211454">
              <a:lnSpc>
                <a:spcPct val="114999"/>
              </a:lnSpc>
              <a:spcBef>
                <a:spcPts val="1200"/>
              </a:spcBef>
            </a:pPr>
            <a:r>
              <a:rPr sz="1500" spc="-40" dirty="0">
                <a:latin typeface="Arial MT"/>
                <a:cs typeface="Arial MT"/>
              </a:rPr>
              <a:t>També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és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essencial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detectar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quin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mètode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HTTP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s'està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utilitzant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petició.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Ho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podem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fer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variable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global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$_SERVER['REQUEST_METHOD']: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4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$method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$_SERVER['REQUEST_METHOD'];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Creació</a:t>
            </a:r>
            <a:r>
              <a:rPr spc="-220" dirty="0"/>
              <a:t> </a:t>
            </a:r>
            <a:r>
              <a:rPr dirty="0"/>
              <a:t>API</a:t>
            </a:r>
            <a:r>
              <a:rPr spc="-20" dirty="0"/>
              <a:t> </a:t>
            </a:r>
            <a:r>
              <a:rPr dirty="0"/>
              <a:t>REST</a:t>
            </a:r>
            <a:r>
              <a:rPr spc="-85" dirty="0"/>
              <a:t> </a:t>
            </a:r>
            <a:r>
              <a:rPr dirty="0"/>
              <a:t>bàsica</a:t>
            </a:r>
            <a:r>
              <a:rPr spc="-20" dirty="0"/>
              <a:t> </a:t>
            </a:r>
            <a:r>
              <a:rPr dirty="0"/>
              <a:t>en</a:t>
            </a:r>
            <a:r>
              <a:rPr spc="-15" dirty="0"/>
              <a:t> </a:t>
            </a:r>
            <a:r>
              <a:rPr spc="-25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6182995" cy="187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Configuració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bàsica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l’API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500" dirty="0">
                <a:latin typeface="Arial MT"/>
                <a:cs typeface="Arial MT"/>
              </a:rPr>
              <a:t>Principals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mètodes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HTTP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en</a:t>
            </a:r>
            <a:r>
              <a:rPr sz="1500" spc="-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REST: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GET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→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Obtenir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dades.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POST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→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Crear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nous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recursos.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PUT</a:t>
            </a:r>
            <a:r>
              <a:rPr sz="1500" spc="-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→</a:t>
            </a:r>
            <a:r>
              <a:rPr sz="1500" spc="-1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Actualitzar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recursos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(no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implementat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aquest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exemple).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DELETE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→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Eliminar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recursos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(no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implementat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aquest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exemple).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Creació</a:t>
            </a:r>
            <a:r>
              <a:rPr spc="-220" dirty="0"/>
              <a:t> </a:t>
            </a:r>
            <a:r>
              <a:rPr dirty="0"/>
              <a:t>API</a:t>
            </a:r>
            <a:r>
              <a:rPr spc="-20" dirty="0"/>
              <a:t> </a:t>
            </a:r>
            <a:r>
              <a:rPr dirty="0"/>
              <a:t>REST</a:t>
            </a:r>
            <a:r>
              <a:rPr spc="-85" dirty="0"/>
              <a:t> </a:t>
            </a:r>
            <a:r>
              <a:rPr dirty="0"/>
              <a:t>bàsica</a:t>
            </a:r>
            <a:r>
              <a:rPr spc="-20" dirty="0"/>
              <a:t> </a:t>
            </a:r>
            <a:r>
              <a:rPr dirty="0"/>
              <a:t>en</a:t>
            </a:r>
            <a:r>
              <a:rPr spc="-15" dirty="0"/>
              <a:t> </a:t>
            </a:r>
            <a:r>
              <a:rPr spc="-25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7781925" cy="401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Implementació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del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mètode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spc="-25" dirty="0">
                <a:latin typeface="Arial"/>
                <a:cs typeface="Arial"/>
              </a:rPr>
              <a:t>GET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sz="1500" dirty="0">
                <a:latin typeface="Arial MT"/>
                <a:cs typeface="Arial MT"/>
              </a:rPr>
              <a:t>Quan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petició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35" dirty="0">
                <a:latin typeface="Arial MT"/>
                <a:cs typeface="Arial MT"/>
              </a:rPr>
              <a:t>GET,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volem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l’API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retorni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tots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productes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disponibles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format JSON.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4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if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($method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==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'GET')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68072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sz="1500" spc="-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json_encode($products);</a:t>
            </a:r>
            <a:endParaRPr sz="1500">
              <a:latin typeface="Arial MT"/>
              <a:cs typeface="Arial MT"/>
            </a:endParaRPr>
          </a:p>
          <a:p>
            <a:pPr marL="138430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//Converteix</a:t>
            </a:r>
            <a:r>
              <a:rPr sz="1500" spc="-5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l’array</a:t>
            </a:r>
            <a:r>
              <a:rPr sz="1500" spc="-4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PHP</a:t>
            </a:r>
            <a:r>
              <a:rPr sz="1500" spc="-6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en</a:t>
            </a:r>
            <a:r>
              <a:rPr sz="1500" spc="-5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format</a:t>
            </a:r>
            <a:r>
              <a:rPr sz="1500" spc="-4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JSON</a:t>
            </a:r>
            <a:r>
              <a:rPr sz="1500" spc="-4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perquè</a:t>
            </a:r>
            <a:r>
              <a:rPr sz="1500" spc="-4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el</a:t>
            </a:r>
            <a:r>
              <a:rPr sz="1500" spc="-4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client</a:t>
            </a:r>
            <a:r>
              <a:rPr sz="1500" spc="-4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el</a:t>
            </a:r>
            <a:r>
              <a:rPr sz="1500" spc="-5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pugui</a:t>
            </a:r>
            <a:r>
              <a:rPr sz="1500" spc="-4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7761C"/>
                </a:solidFill>
                <a:latin typeface="Arial MT"/>
                <a:cs typeface="Arial MT"/>
              </a:rPr>
              <a:t>llegir.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  <a:p>
            <a:pPr marL="12700" marR="4523105">
              <a:lnSpc>
                <a:spcPct val="181700"/>
              </a:lnSpc>
            </a:pPr>
            <a:r>
              <a:rPr sz="1500" dirty="0">
                <a:latin typeface="Arial MT"/>
                <a:cs typeface="Arial MT"/>
              </a:rPr>
              <a:t>Obtindrem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resposta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aquesta: </a:t>
            </a:r>
            <a:r>
              <a:rPr sz="1500" spc="-50" dirty="0">
                <a:latin typeface="Arial MT"/>
                <a:cs typeface="Arial MT"/>
              </a:rPr>
              <a:t>[</a:t>
            </a:r>
            <a:endParaRPr sz="15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latin typeface="Arial MT"/>
                <a:cs typeface="Arial MT"/>
              </a:rPr>
              <a:t>{"id":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1,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"name":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"Producte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1",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"price":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10.99},</a:t>
            </a:r>
            <a:endParaRPr sz="15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latin typeface="Arial MT"/>
                <a:cs typeface="Arial MT"/>
              </a:rPr>
              <a:t>{"id":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2,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"name":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"Producte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2",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"price":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19.99},</a:t>
            </a:r>
            <a:endParaRPr sz="15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latin typeface="Arial MT"/>
                <a:cs typeface="Arial MT"/>
              </a:rPr>
              <a:t>{"id":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3,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"name":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"Producte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3",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"price":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5.99}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500" spc="-50" dirty="0">
                <a:latin typeface="Arial MT"/>
                <a:cs typeface="Arial MT"/>
              </a:rPr>
              <a:t>]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Creació</a:t>
            </a:r>
            <a:r>
              <a:rPr spc="-220" dirty="0"/>
              <a:t> </a:t>
            </a:r>
            <a:r>
              <a:rPr dirty="0"/>
              <a:t>API</a:t>
            </a:r>
            <a:r>
              <a:rPr spc="-20" dirty="0"/>
              <a:t> </a:t>
            </a:r>
            <a:r>
              <a:rPr dirty="0"/>
              <a:t>REST</a:t>
            </a:r>
            <a:r>
              <a:rPr spc="-85" dirty="0"/>
              <a:t> </a:t>
            </a:r>
            <a:r>
              <a:rPr dirty="0"/>
              <a:t>bàsica</a:t>
            </a:r>
            <a:r>
              <a:rPr spc="-20" dirty="0"/>
              <a:t> </a:t>
            </a:r>
            <a:r>
              <a:rPr dirty="0"/>
              <a:t>en</a:t>
            </a:r>
            <a:r>
              <a:rPr spc="-15" dirty="0"/>
              <a:t> </a:t>
            </a:r>
            <a:r>
              <a:rPr spc="-25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816430"/>
            <a:ext cx="7914005" cy="4239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Implementació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del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mètode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spc="-20" dirty="0">
                <a:latin typeface="Arial"/>
                <a:cs typeface="Arial"/>
              </a:rPr>
              <a:t>POST</a:t>
            </a:r>
            <a:endParaRPr sz="1500">
              <a:latin typeface="Arial"/>
              <a:cs typeface="Arial"/>
            </a:endParaRPr>
          </a:p>
          <a:p>
            <a:pPr marL="469900" marR="5080" indent="-457200">
              <a:lnSpc>
                <a:spcPct val="181700"/>
              </a:lnSpc>
            </a:pPr>
            <a:r>
              <a:rPr sz="1500" dirty="0">
                <a:latin typeface="Arial MT"/>
                <a:cs typeface="Arial MT"/>
              </a:rPr>
              <a:t>Quan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client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afegeix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nou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producte,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envia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petició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POST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format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JSON.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elseif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($method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==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'POST')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68072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$input</a:t>
            </a:r>
            <a:r>
              <a:rPr sz="1500" spc="-6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json_decode(file_get_contents('php://input'),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true);</a:t>
            </a:r>
            <a:endParaRPr sz="1500">
              <a:latin typeface="Arial MT"/>
              <a:cs typeface="Arial MT"/>
            </a:endParaRPr>
          </a:p>
          <a:p>
            <a:pPr marL="321310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//</a:t>
            </a:r>
            <a:r>
              <a:rPr sz="1500" spc="-3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Converteix</a:t>
            </a:r>
            <a:r>
              <a:rPr sz="1500" spc="-3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el</a:t>
            </a:r>
            <a:r>
              <a:rPr sz="1500" spc="-3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JSON</a:t>
            </a:r>
            <a:r>
              <a:rPr sz="1500" spc="-2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en</a:t>
            </a:r>
            <a:r>
              <a:rPr sz="1500" spc="-3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un</a:t>
            </a:r>
            <a:r>
              <a:rPr sz="1500" spc="-3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array</a:t>
            </a:r>
            <a:r>
              <a:rPr sz="1500" spc="-3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7761C"/>
                </a:solidFill>
                <a:latin typeface="Arial MT"/>
                <a:cs typeface="Arial MT"/>
              </a:rPr>
              <a:t>associatiu</a:t>
            </a:r>
            <a:r>
              <a:rPr sz="1500" spc="-2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37761C"/>
                </a:solidFill>
                <a:latin typeface="Arial MT"/>
                <a:cs typeface="Arial MT"/>
              </a:rPr>
              <a:t>PHP.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$newProduct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[</a:t>
            </a:r>
            <a:endParaRPr sz="1500">
              <a:latin typeface="Arial MT"/>
              <a:cs typeface="Arial MT"/>
            </a:endParaRPr>
          </a:p>
          <a:p>
            <a:pPr marL="927100" marR="1398905">
              <a:lnSpc>
                <a:spcPct val="114999"/>
              </a:lnSpc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"id"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=&gt;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count($products)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+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1,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//</a:t>
            </a:r>
            <a:r>
              <a:rPr sz="1500" spc="-9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Assigna</a:t>
            </a:r>
            <a:r>
              <a:rPr sz="1500" spc="-2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un</a:t>
            </a:r>
            <a:r>
              <a:rPr sz="1500" spc="-2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nou</a:t>
            </a:r>
            <a:r>
              <a:rPr sz="1500" spc="-2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ID</a:t>
            </a:r>
            <a:r>
              <a:rPr sz="1500" spc="-2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7761C"/>
                </a:solidFill>
                <a:latin typeface="Arial MT"/>
                <a:cs typeface="Arial MT"/>
              </a:rPr>
              <a:t>automàticament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"name"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=&gt;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$input['name'],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"price"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=&gt;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$input['price']</a:t>
            </a:r>
            <a:endParaRPr sz="1500">
              <a:latin typeface="Arial MT"/>
              <a:cs typeface="Arial MT"/>
            </a:endParaRPr>
          </a:p>
          <a:p>
            <a:pPr marL="680720">
              <a:lnSpc>
                <a:spcPct val="100000"/>
              </a:lnSpc>
              <a:spcBef>
                <a:spcPts val="270"/>
              </a:spcBef>
            </a:pP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];</a:t>
            </a:r>
            <a:endParaRPr sz="1500">
              <a:latin typeface="Arial MT"/>
              <a:cs typeface="Arial MT"/>
            </a:endParaRPr>
          </a:p>
          <a:p>
            <a:pPr marL="469900" marR="702310">
              <a:lnSpc>
                <a:spcPct val="114999"/>
              </a:lnSpc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$products[]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$newProduct;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//</a:t>
            </a:r>
            <a:r>
              <a:rPr sz="1500" spc="-10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Afegim</a:t>
            </a:r>
            <a:r>
              <a:rPr sz="1500" spc="-3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el</a:t>
            </a:r>
            <a:r>
              <a:rPr sz="1500" spc="-3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producte</a:t>
            </a:r>
            <a:r>
              <a:rPr sz="1500" spc="-3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a</a:t>
            </a:r>
            <a:r>
              <a:rPr sz="1500" spc="-3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la</a:t>
            </a:r>
            <a:r>
              <a:rPr sz="1500" spc="-3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"base</a:t>
            </a:r>
            <a:r>
              <a:rPr sz="1500" spc="-3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de</a:t>
            </a:r>
            <a:r>
              <a:rPr sz="1500" spc="-3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7761C"/>
                </a:solidFill>
                <a:latin typeface="Arial MT"/>
                <a:cs typeface="Arial MT"/>
              </a:rPr>
              <a:t>dades"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file_put_contents($filename,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json_encode($products,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JSON_PRETTY_PRINT));</a:t>
            </a:r>
            <a:endParaRPr sz="1500">
              <a:latin typeface="Arial MT"/>
              <a:cs typeface="Arial MT"/>
            </a:endParaRPr>
          </a:p>
          <a:p>
            <a:pPr marL="469900" marR="322580" indent="5029200">
              <a:lnSpc>
                <a:spcPct val="114999"/>
              </a:lnSpc>
            </a:pP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//</a:t>
            </a:r>
            <a:r>
              <a:rPr sz="1500" spc="-2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Guardar</a:t>
            </a:r>
            <a:r>
              <a:rPr sz="1500" spc="-2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al</a:t>
            </a:r>
            <a:r>
              <a:rPr sz="1500" spc="-2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fitxer</a:t>
            </a:r>
            <a:r>
              <a:rPr sz="1500" spc="-20" dirty="0">
                <a:solidFill>
                  <a:srgbClr val="37761C"/>
                </a:solidFill>
                <a:latin typeface="Arial MT"/>
                <a:cs typeface="Arial MT"/>
              </a:rPr>
              <a:t> JSON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json_encode($newProduct);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//</a:t>
            </a:r>
            <a:r>
              <a:rPr sz="1500" spc="-4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Retornem</a:t>
            </a:r>
            <a:r>
              <a:rPr sz="1500" spc="-4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el</a:t>
            </a:r>
            <a:r>
              <a:rPr sz="1500" spc="-4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nou</a:t>
            </a:r>
            <a:r>
              <a:rPr sz="1500" spc="-4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producte</a:t>
            </a:r>
            <a:r>
              <a:rPr sz="1500" spc="-4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en</a:t>
            </a:r>
            <a:r>
              <a:rPr sz="1500" spc="-4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format</a:t>
            </a:r>
            <a:r>
              <a:rPr sz="1500" spc="-4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37761C"/>
                </a:solidFill>
                <a:latin typeface="Arial MT"/>
                <a:cs typeface="Arial MT"/>
              </a:rPr>
              <a:t>JSON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Creació</a:t>
            </a:r>
            <a:r>
              <a:rPr spc="-220" dirty="0"/>
              <a:t> </a:t>
            </a:r>
            <a:r>
              <a:rPr dirty="0"/>
              <a:t>API</a:t>
            </a:r>
            <a:r>
              <a:rPr spc="-20" dirty="0"/>
              <a:t> </a:t>
            </a:r>
            <a:r>
              <a:rPr dirty="0"/>
              <a:t>REST</a:t>
            </a:r>
            <a:r>
              <a:rPr spc="-85" dirty="0"/>
              <a:t> </a:t>
            </a:r>
            <a:r>
              <a:rPr dirty="0"/>
              <a:t>bàsica</a:t>
            </a:r>
            <a:r>
              <a:rPr spc="-20" dirty="0"/>
              <a:t> </a:t>
            </a:r>
            <a:r>
              <a:rPr dirty="0"/>
              <a:t>en</a:t>
            </a:r>
            <a:r>
              <a:rPr spc="-15" dirty="0"/>
              <a:t> </a:t>
            </a:r>
            <a:r>
              <a:rPr spc="-25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4446270" cy="375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Implementació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del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mètode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spc="-20" dirty="0">
                <a:latin typeface="Arial"/>
                <a:cs typeface="Arial"/>
              </a:rPr>
              <a:t>POST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Exemple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petició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POST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(Afegir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producte):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470"/>
              </a:spcBef>
            </a:pP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68072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"name":</a:t>
            </a:r>
            <a:r>
              <a:rPr sz="1500" spc="-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"Producte</a:t>
            </a:r>
            <a:r>
              <a:rPr sz="1500" spc="-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4",</a:t>
            </a:r>
            <a:endParaRPr sz="1500">
              <a:latin typeface="Arial MT"/>
              <a:cs typeface="Arial MT"/>
            </a:endParaRPr>
          </a:p>
          <a:p>
            <a:pPr marL="68072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"price":</a:t>
            </a:r>
            <a:r>
              <a:rPr sz="1500" spc="-9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25.99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La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resposta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l’API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serà: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470"/>
              </a:spcBef>
            </a:pP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522605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"id":</a:t>
            </a:r>
            <a:r>
              <a:rPr sz="1500" spc="-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4,</a:t>
            </a:r>
            <a:endParaRPr sz="1500">
              <a:latin typeface="Arial MT"/>
              <a:cs typeface="Arial MT"/>
            </a:endParaRPr>
          </a:p>
          <a:p>
            <a:pPr marL="522605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"name":</a:t>
            </a:r>
            <a:r>
              <a:rPr sz="1500" spc="-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"Producte</a:t>
            </a:r>
            <a:r>
              <a:rPr sz="1500" spc="-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4",</a:t>
            </a:r>
            <a:endParaRPr sz="1500">
              <a:latin typeface="Arial MT"/>
              <a:cs typeface="Arial MT"/>
            </a:endParaRPr>
          </a:p>
          <a:p>
            <a:pPr marL="522605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"price":</a:t>
            </a:r>
            <a:r>
              <a:rPr sz="1500" spc="-9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25.99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Creació</a:t>
            </a:r>
            <a:r>
              <a:rPr spc="-220" dirty="0"/>
              <a:t> </a:t>
            </a:r>
            <a:r>
              <a:rPr dirty="0"/>
              <a:t>API</a:t>
            </a:r>
            <a:r>
              <a:rPr spc="-20" dirty="0"/>
              <a:t> </a:t>
            </a:r>
            <a:r>
              <a:rPr dirty="0"/>
              <a:t>REST</a:t>
            </a:r>
            <a:r>
              <a:rPr spc="-85" dirty="0"/>
              <a:t> </a:t>
            </a:r>
            <a:r>
              <a:rPr dirty="0"/>
              <a:t>bàsica</a:t>
            </a:r>
            <a:r>
              <a:rPr spc="-20" dirty="0"/>
              <a:t> </a:t>
            </a:r>
            <a:r>
              <a:rPr dirty="0"/>
              <a:t>en</a:t>
            </a:r>
            <a:r>
              <a:rPr spc="-15" dirty="0"/>
              <a:t> </a:t>
            </a:r>
            <a:r>
              <a:rPr spc="-25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7906384" cy="401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Control</a:t>
            </a:r>
            <a:r>
              <a:rPr sz="1500" b="1" spc="-6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d’errors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per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mètodes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no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permesos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sz="1500" dirty="0">
                <a:latin typeface="Arial MT"/>
                <a:cs typeface="Arial MT"/>
              </a:rPr>
              <a:t>Si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rep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petició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mètode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diferent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GET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POST,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retornarem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error </a:t>
            </a:r>
            <a:r>
              <a:rPr sz="1500" b="1" dirty="0">
                <a:latin typeface="Arial"/>
                <a:cs typeface="Arial"/>
              </a:rPr>
              <a:t>HTTP</a:t>
            </a:r>
            <a:r>
              <a:rPr sz="1500" b="1" spc="-65" dirty="0">
                <a:latin typeface="Arial"/>
                <a:cs typeface="Arial"/>
              </a:rPr>
              <a:t> </a:t>
            </a:r>
            <a:r>
              <a:rPr sz="1500" b="1" spc="-25" dirty="0">
                <a:latin typeface="Arial"/>
                <a:cs typeface="Arial"/>
              </a:rPr>
              <a:t>405 </a:t>
            </a:r>
            <a:r>
              <a:rPr sz="1500" b="1" dirty="0">
                <a:latin typeface="Arial"/>
                <a:cs typeface="Arial"/>
              </a:rPr>
              <a:t>Method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Not</a:t>
            </a:r>
            <a:r>
              <a:rPr sz="1500" b="1" spc="-8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Allowed.</a:t>
            </a:r>
            <a:endParaRPr sz="15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4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else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 {</a:t>
            </a:r>
            <a:endParaRPr sz="1500">
              <a:latin typeface="Arial MT"/>
              <a:cs typeface="Arial MT"/>
            </a:endParaRPr>
          </a:p>
          <a:p>
            <a:pPr marL="680720">
              <a:lnSpc>
                <a:spcPct val="100000"/>
              </a:lnSpc>
              <a:spcBef>
                <a:spcPts val="2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header("HTTP/1.1</a:t>
            </a:r>
            <a:r>
              <a:rPr sz="1500" spc="-8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405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Method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Not</a:t>
            </a:r>
            <a:r>
              <a:rPr sz="1500" spc="-9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Allowed");</a:t>
            </a:r>
            <a:endParaRPr sz="1500">
              <a:latin typeface="Arial MT"/>
              <a:cs typeface="Arial MT"/>
            </a:endParaRPr>
          </a:p>
          <a:p>
            <a:pPr marL="680720" marR="243204" indent="702945">
              <a:lnSpc>
                <a:spcPct val="114999"/>
              </a:lnSpc>
            </a:pP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//</a:t>
            </a:r>
            <a:r>
              <a:rPr sz="1500" spc="-4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Retorna</a:t>
            </a:r>
            <a:r>
              <a:rPr sz="1500" spc="-4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un</a:t>
            </a:r>
            <a:r>
              <a:rPr sz="1500" spc="-4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codi</a:t>
            </a:r>
            <a:r>
              <a:rPr sz="1500" spc="-4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d’error</a:t>
            </a:r>
            <a:r>
              <a:rPr sz="1500" spc="-4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HTTP</a:t>
            </a:r>
            <a:r>
              <a:rPr sz="1500" spc="-6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per</a:t>
            </a:r>
            <a:r>
              <a:rPr sz="1500" spc="-4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indicar</a:t>
            </a:r>
            <a:r>
              <a:rPr sz="1500" spc="-4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que</a:t>
            </a:r>
            <a:r>
              <a:rPr sz="1500" spc="-4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el</a:t>
            </a:r>
            <a:r>
              <a:rPr sz="1500" spc="-4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mètode</a:t>
            </a:r>
            <a:r>
              <a:rPr sz="1500" spc="-4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no</a:t>
            </a:r>
            <a:r>
              <a:rPr sz="1500" spc="-4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està</a:t>
            </a:r>
            <a:r>
              <a:rPr sz="1500" spc="-4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7761C"/>
                </a:solidFill>
                <a:latin typeface="Arial MT"/>
                <a:cs typeface="Arial MT"/>
              </a:rPr>
              <a:t>permès.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json_encode(["error"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=&gt;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"Mètode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no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permès"]);</a:t>
            </a:r>
            <a:endParaRPr sz="1500">
              <a:latin typeface="Arial MT"/>
              <a:cs typeface="Arial MT"/>
            </a:endParaRPr>
          </a:p>
          <a:p>
            <a:pPr marL="138430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//</a:t>
            </a:r>
            <a:r>
              <a:rPr sz="1500" spc="-5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Retorna</a:t>
            </a:r>
            <a:r>
              <a:rPr sz="1500" spc="-4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un</a:t>
            </a:r>
            <a:r>
              <a:rPr sz="1500" spc="-4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missatge</a:t>
            </a:r>
            <a:r>
              <a:rPr sz="1500" spc="-4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d’error</a:t>
            </a:r>
            <a:r>
              <a:rPr sz="1500" spc="-5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en</a:t>
            </a:r>
            <a:r>
              <a:rPr sz="1500" spc="-4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format</a:t>
            </a:r>
            <a:r>
              <a:rPr sz="1500" spc="-4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7761C"/>
                </a:solidFill>
                <a:latin typeface="Arial MT"/>
                <a:cs typeface="Arial MT"/>
              </a:rPr>
              <a:t>JSON.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500" dirty="0">
                <a:latin typeface="Arial MT"/>
                <a:cs typeface="Arial MT"/>
              </a:rPr>
              <a:t>Si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intentem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fer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petició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40" dirty="0">
                <a:latin typeface="Arial MT"/>
                <a:cs typeface="Arial MT"/>
              </a:rPr>
              <a:t>PUT,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resposta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serà: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470"/>
              </a:spcBef>
            </a:pP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68072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"error":</a:t>
            </a:r>
            <a:r>
              <a:rPr sz="1500" spc="-7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"Mètode</a:t>
            </a:r>
            <a:r>
              <a:rPr sz="1500" spc="-7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no</a:t>
            </a:r>
            <a:r>
              <a:rPr sz="1500" spc="-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permès"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Enviament</a:t>
            </a:r>
            <a:r>
              <a:rPr spc="-15" dirty="0"/>
              <a:t> </a:t>
            </a:r>
            <a:r>
              <a:rPr dirty="0"/>
              <a:t>correus</a:t>
            </a:r>
            <a:r>
              <a:rPr spc="-5" dirty="0"/>
              <a:t> </a:t>
            </a:r>
            <a:r>
              <a:rPr dirty="0"/>
              <a:t>electrònics</a:t>
            </a:r>
            <a:r>
              <a:rPr spc="-5" dirty="0"/>
              <a:t> </a:t>
            </a:r>
            <a:r>
              <a:rPr dirty="0"/>
              <a:t>en</a:t>
            </a:r>
            <a:r>
              <a:rPr spc="-10" dirty="0"/>
              <a:t> </a:t>
            </a:r>
            <a:r>
              <a:rPr spc="-25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816430"/>
            <a:ext cx="7872730" cy="4128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Funció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mail()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funció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mail()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és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opció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integrada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PHP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enviar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correus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electrònics.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900" marR="5080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500" spc="-45" dirty="0">
                <a:latin typeface="Arial MT"/>
                <a:cs typeface="Arial MT"/>
              </a:rPr>
              <a:t>Tot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senzilla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d'usar,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presenta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algunes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limitacions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entorns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moderns,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especialment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termes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seguretat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fiabilitat.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4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$to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"</a:t>
            </a:r>
            <a:r>
              <a:rPr sz="15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exemple@domini.com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";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$subject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"Benvingut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al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nostre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servei!";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$message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"Gràcies</a:t>
            </a:r>
            <a:r>
              <a:rPr sz="15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per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registrar-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te!";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$headers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"From: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  <a:hlinkClick r:id="rId3"/>
              </a:rPr>
              <a:t>info@exemple.com";</a:t>
            </a:r>
            <a:endParaRPr sz="1500">
              <a:latin typeface="Arial MT"/>
              <a:cs typeface="Arial MT"/>
            </a:endParaRPr>
          </a:p>
          <a:p>
            <a:pPr marL="680720" marR="3533775" indent="-211454">
              <a:lnSpc>
                <a:spcPct val="114999"/>
              </a:lnSpc>
              <a:spcBef>
                <a:spcPts val="120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if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(</a:t>
            </a:r>
            <a:r>
              <a:rPr sz="1500" b="1" dirty="0">
                <a:solidFill>
                  <a:srgbClr val="0000FF"/>
                </a:solidFill>
                <a:latin typeface="Arial"/>
                <a:cs typeface="Arial"/>
              </a:rPr>
              <a:t>mail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($to,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$subject,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$message,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$headers))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{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sz="1500" spc="-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"Correu</a:t>
            </a:r>
            <a:r>
              <a:rPr sz="1500" spc="-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enviat</a:t>
            </a:r>
            <a:r>
              <a:rPr sz="1500" spc="-6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amb</a:t>
            </a:r>
            <a:r>
              <a:rPr sz="1500" spc="-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èxit.";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else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68072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"Error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en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l'enviament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del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correu.";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Creació</a:t>
            </a:r>
            <a:r>
              <a:rPr spc="-220" dirty="0"/>
              <a:t> </a:t>
            </a:r>
            <a:r>
              <a:rPr dirty="0"/>
              <a:t>API</a:t>
            </a:r>
            <a:r>
              <a:rPr spc="-20" dirty="0"/>
              <a:t> </a:t>
            </a:r>
            <a:r>
              <a:rPr dirty="0"/>
              <a:t>REST</a:t>
            </a:r>
            <a:r>
              <a:rPr spc="-85" dirty="0"/>
              <a:t> </a:t>
            </a:r>
            <a:r>
              <a:rPr dirty="0"/>
              <a:t>bàsica</a:t>
            </a:r>
            <a:r>
              <a:rPr spc="-20" dirty="0"/>
              <a:t> </a:t>
            </a:r>
            <a:r>
              <a:rPr dirty="0"/>
              <a:t>en</a:t>
            </a:r>
            <a:r>
              <a:rPr spc="-15" dirty="0"/>
              <a:t> </a:t>
            </a:r>
            <a:r>
              <a:rPr spc="-25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7363459" cy="119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Implementació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del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mètode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spc="-25" dirty="0">
                <a:latin typeface="Arial"/>
                <a:cs typeface="Arial"/>
              </a:rPr>
              <a:t>PUT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sz="1500" dirty="0">
                <a:latin typeface="Arial MT"/>
                <a:cs typeface="Arial MT"/>
              </a:rPr>
              <a:t>El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b="1" dirty="0">
                <a:latin typeface="Arial"/>
                <a:cs typeface="Arial"/>
              </a:rPr>
              <a:t>mètode</a:t>
            </a:r>
            <a:r>
              <a:rPr sz="1500" b="1" spc="-6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PUT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s'utilitza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actualitzar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registre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existent.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identificar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quin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registre actualitzar,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esperem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l'ID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registre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passi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part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URL,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exemple, api.php?id=1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9100" y="2290899"/>
            <a:ext cx="2129790" cy="55118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if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($method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==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'PUT')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if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(!isset($_GET['id']))</a:t>
            </a:r>
            <a:r>
              <a:rPr sz="15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5100" y="2290899"/>
            <a:ext cx="4526280" cy="55118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//</a:t>
            </a:r>
            <a:r>
              <a:rPr sz="1500" spc="-4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Es</a:t>
            </a:r>
            <a:r>
              <a:rPr sz="1500" spc="-4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verifica</a:t>
            </a:r>
            <a:r>
              <a:rPr sz="1500" spc="-4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que</a:t>
            </a:r>
            <a:r>
              <a:rPr sz="1500" spc="-4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el</a:t>
            </a:r>
            <a:r>
              <a:rPr sz="1500" spc="-4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mètode</a:t>
            </a:r>
            <a:r>
              <a:rPr sz="1500" spc="-4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de</a:t>
            </a:r>
            <a:r>
              <a:rPr sz="1500" spc="-4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la</a:t>
            </a:r>
            <a:r>
              <a:rPr sz="1500" spc="-4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petició</a:t>
            </a:r>
            <a:r>
              <a:rPr sz="1500" spc="-4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sigui</a:t>
            </a:r>
            <a:r>
              <a:rPr sz="1500" spc="-4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37761C"/>
                </a:solidFill>
                <a:latin typeface="Arial MT"/>
                <a:cs typeface="Arial MT"/>
              </a:rPr>
              <a:t>PUT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//</a:t>
            </a:r>
            <a:r>
              <a:rPr sz="1500" spc="-2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Es</a:t>
            </a:r>
            <a:r>
              <a:rPr sz="1500" spc="-2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7761C"/>
                </a:solidFill>
                <a:latin typeface="Arial MT"/>
                <a:cs typeface="Arial MT"/>
              </a:rPr>
              <a:t>comprova</a:t>
            </a:r>
            <a:r>
              <a:rPr sz="1500" spc="-2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si</a:t>
            </a:r>
            <a:r>
              <a:rPr sz="1500" spc="-2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s'ha</a:t>
            </a:r>
            <a:r>
              <a:rPr sz="1500" spc="-2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7761C"/>
                </a:solidFill>
                <a:latin typeface="Arial MT"/>
                <a:cs typeface="Arial MT"/>
              </a:rPr>
              <a:t>proporcionat</a:t>
            </a:r>
            <a:r>
              <a:rPr sz="1500" spc="-2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un</a:t>
            </a:r>
            <a:r>
              <a:rPr sz="1500" spc="-2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id</a:t>
            </a:r>
            <a:r>
              <a:rPr sz="1500" spc="-2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en</a:t>
            </a:r>
            <a:r>
              <a:rPr sz="1500" spc="-2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la</a:t>
            </a:r>
            <a:r>
              <a:rPr sz="1500" spc="-2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7761C"/>
                </a:solidFill>
                <a:latin typeface="Arial MT"/>
                <a:cs typeface="Arial MT"/>
              </a:rPr>
              <a:t>petició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9100" y="2816680"/>
            <a:ext cx="7496175" cy="22809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34340">
              <a:lnSpc>
                <a:spcPct val="100000"/>
              </a:lnSpc>
              <a:spcBef>
                <a:spcPts val="3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http_response_code(400);</a:t>
            </a:r>
            <a:endParaRPr sz="1500">
              <a:latin typeface="Arial MT"/>
              <a:cs typeface="Arial MT"/>
            </a:endParaRPr>
          </a:p>
          <a:p>
            <a:pPr marL="434340" marR="1718310">
              <a:lnSpc>
                <a:spcPct val="114999"/>
              </a:lnSpc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json_encode(["error"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=&gt;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"ID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del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producte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no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especificat"]); exit;</a:t>
            </a:r>
            <a:endParaRPr sz="15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270"/>
              </a:spcBef>
            </a:pP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  <a:tabLst>
                <a:tab pos="2298065" algn="l"/>
              </a:tabLst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$id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(int)$_GET['id'];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	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//</a:t>
            </a:r>
            <a:r>
              <a:rPr sz="1500" spc="-4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Es</a:t>
            </a:r>
            <a:r>
              <a:rPr sz="1500" spc="-4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recupera</a:t>
            </a:r>
            <a:r>
              <a:rPr sz="1500" spc="-4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l’id</a:t>
            </a:r>
            <a:r>
              <a:rPr sz="1500" spc="-4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del</a:t>
            </a:r>
            <a:r>
              <a:rPr sz="1500" spc="-4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registre</a:t>
            </a:r>
            <a:r>
              <a:rPr sz="1500" spc="-4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a</a:t>
            </a:r>
            <a:r>
              <a:rPr sz="1500" spc="-4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7761C"/>
                </a:solidFill>
                <a:latin typeface="Arial MT"/>
                <a:cs typeface="Arial MT"/>
              </a:rPr>
              <a:t>actualitzar</a:t>
            </a:r>
            <a:endParaRPr sz="15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$input</a:t>
            </a:r>
            <a:r>
              <a:rPr sz="1500" spc="-6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json_decode(file_get_contents('php://input'),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true);</a:t>
            </a:r>
            <a:endParaRPr sz="1500">
              <a:latin typeface="Arial MT"/>
              <a:cs typeface="Arial MT"/>
            </a:endParaRPr>
          </a:p>
          <a:p>
            <a:pPr marL="12700" marR="5080">
              <a:lnSpc>
                <a:spcPct val="114999"/>
              </a:lnSpc>
            </a:pP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//</a:t>
            </a:r>
            <a:r>
              <a:rPr sz="1500" spc="-2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Es</a:t>
            </a:r>
            <a:r>
              <a:rPr sz="1500" spc="-2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7761C"/>
                </a:solidFill>
                <a:latin typeface="Arial MT"/>
                <a:cs typeface="Arial MT"/>
              </a:rPr>
              <a:t>llegeixen</a:t>
            </a:r>
            <a:r>
              <a:rPr sz="1500" spc="-2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les</a:t>
            </a:r>
            <a:r>
              <a:rPr sz="1500" spc="-2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dades</a:t>
            </a:r>
            <a:r>
              <a:rPr sz="1500" spc="-2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enviades</a:t>
            </a:r>
            <a:r>
              <a:rPr sz="1500" spc="-2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en</a:t>
            </a:r>
            <a:r>
              <a:rPr sz="1500" spc="-2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la</a:t>
            </a:r>
            <a:r>
              <a:rPr sz="1500" spc="-2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7761C"/>
                </a:solidFill>
                <a:latin typeface="Arial MT"/>
                <a:cs typeface="Arial MT"/>
              </a:rPr>
              <a:t>sol·licitud</a:t>
            </a:r>
            <a:r>
              <a:rPr sz="1500" spc="-2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(format</a:t>
            </a:r>
            <a:r>
              <a:rPr sz="1500" spc="-2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JSON)</a:t>
            </a:r>
            <a:r>
              <a:rPr sz="1500" spc="-2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i</a:t>
            </a:r>
            <a:r>
              <a:rPr sz="1500" spc="-2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es</a:t>
            </a:r>
            <a:r>
              <a:rPr sz="1500" spc="-2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7761C"/>
                </a:solidFill>
                <a:latin typeface="Arial MT"/>
                <a:cs typeface="Arial MT"/>
              </a:rPr>
              <a:t>converteixen</a:t>
            </a:r>
            <a:r>
              <a:rPr sz="1500" spc="-2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en</a:t>
            </a:r>
            <a:r>
              <a:rPr sz="1500" spc="-2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37761C"/>
                </a:solidFill>
                <a:latin typeface="Arial MT"/>
                <a:cs typeface="Arial MT"/>
              </a:rPr>
              <a:t>un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array</a:t>
            </a:r>
            <a:r>
              <a:rPr sz="1500" spc="-4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37761C"/>
                </a:solidFill>
                <a:latin typeface="Arial MT"/>
                <a:cs typeface="Arial MT"/>
              </a:rPr>
              <a:t>PHP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Creació</a:t>
            </a:r>
            <a:r>
              <a:rPr spc="-220" dirty="0"/>
              <a:t> </a:t>
            </a:r>
            <a:r>
              <a:rPr dirty="0"/>
              <a:t>API</a:t>
            </a:r>
            <a:r>
              <a:rPr spc="-20" dirty="0"/>
              <a:t> </a:t>
            </a:r>
            <a:r>
              <a:rPr dirty="0"/>
              <a:t>REST</a:t>
            </a:r>
            <a:r>
              <a:rPr spc="-85" dirty="0"/>
              <a:t> </a:t>
            </a:r>
            <a:r>
              <a:rPr dirty="0"/>
              <a:t>bàsica</a:t>
            </a:r>
            <a:r>
              <a:rPr spc="-20" dirty="0"/>
              <a:t> </a:t>
            </a:r>
            <a:r>
              <a:rPr dirty="0"/>
              <a:t>en</a:t>
            </a:r>
            <a:r>
              <a:rPr spc="-15" dirty="0"/>
              <a:t> </a:t>
            </a:r>
            <a:r>
              <a:rPr spc="-25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816430"/>
            <a:ext cx="7719695" cy="4239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Implementació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del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mètode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spc="-25" dirty="0">
                <a:latin typeface="Arial"/>
                <a:cs typeface="Arial"/>
              </a:rPr>
              <a:t>PUT</a:t>
            </a:r>
            <a:endParaRPr sz="1500">
              <a:latin typeface="Arial"/>
              <a:cs typeface="Arial"/>
            </a:endParaRPr>
          </a:p>
          <a:p>
            <a:pPr marL="469900" marR="5080">
              <a:lnSpc>
                <a:spcPct val="114999"/>
              </a:lnSpc>
              <a:spcBef>
                <a:spcPts val="120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if</a:t>
            </a:r>
            <a:r>
              <a:rPr sz="15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(!isset($input['name'])</a:t>
            </a:r>
            <a:r>
              <a:rPr sz="15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||</a:t>
            </a:r>
            <a:r>
              <a:rPr sz="15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!isset($input['price']))</a:t>
            </a:r>
            <a:r>
              <a:rPr sz="15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r>
              <a:rPr sz="1500" spc="3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//Es</a:t>
            </a:r>
            <a:r>
              <a:rPr sz="1500" spc="-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7761C"/>
                </a:solidFill>
                <a:latin typeface="Arial MT"/>
                <a:cs typeface="Arial MT"/>
              </a:rPr>
              <a:t>comprova</a:t>
            </a:r>
            <a:r>
              <a:rPr sz="1500" spc="-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que els</a:t>
            </a:r>
            <a:r>
              <a:rPr sz="1500" spc="-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camps</a:t>
            </a:r>
            <a:r>
              <a:rPr sz="1500" spc="-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name</a:t>
            </a:r>
            <a:r>
              <a:rPr sz="1500" spc="-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37761C"/>
                </a:solidFill>
                <a:latin typeface="Arial MT"/>
                <a:cs typeface="Arial MT"/>
              </a:rPr>
              <a:t>i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price</a:t>
            </a:r>
            <a:r>
              <a:rPr sz="1500" spc="-7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estiguin</a:t>
            </a:r>
            <a:r>
              <a:rPr sz="1500" spc="-7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7761C"/>
                </a:solidFill>
                <a:latin typeface="Arial MT"/>
                <a:cs typeface="Arial MT"/>
              </a:rPr>
              <a:t>presents</a:t>
            </a:r>
            <a:endParaRPr sz="1500">
              <a:latin typeface="Arial MT"/>
              <a:cs typeface="Arial MT"/>
            </a:endParaRPr>
          </a:p>
          <a:p>
            <a:pPr marL="891540">
              <a:lnSpc>
                <a:spcPct val="100000"/>
              </a:lnSpc>
              <a:spcBef>
                <a:spcPts val="2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http_response_code(400);</a:t>
            </a:r>
            <a:endParaRPr sz="1500">
              <a:latin typeface="Arial MT"/>
              <a:cs typeface="Arial MT"/>
            </a:endParaRPr>
          </a:p>
          <a:p>
            <a:pPr marL="891540" marR="1929130">
              <a:lnSpc>
                <a:spcPct val="114999"/>
              </a:lnSpc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json_encode(["error"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=&gt;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"Falten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camps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obligatoris"]); exit;</a:t>
            </a:r>
            <a:endParaRPr sz="1500">
              <a:latin typeface="Arial MT"/>
              <a:cs typeface="Arial MT"/>
            </a:endParaRPr>
          </a:p>
          <a:p>
            <a:pPr marL="680720">
              <a:lnSpc>
                <a:spcPct val="100000"/>
              </a:lnSpc>
              <a:spcBef>
                <a:spcPts val="270"/>
              </a:spcBef>
            </a:pP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busca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producte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l'ID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indicat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s'actualitzen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seus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valors.</a:t>
            </a:r>
            <a:endParaRPr sz="1500">
              <a:latin typeface="Arial MT"/>
              <a:cs typeface="Arial MT"/>
            </a:endParaRPr>
          </a:p>
          <a:p>
            <a:pPr marL="1085850">
              <a:lnSpc>
                <a:spcPct val="100000"/>
              </a:lnSpc>
              <a:spcBef>
                <a:spcPts val="2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$productFound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true;</a:t>
            </a:r>
            <a:endParaRPr sz="1500">
              <a:latin typeface="Arial MT"/>
              <a:cs typeface="Arial MT"/>
            </a:endParaRPr>
          </a:p>
          <a:p>
            <a:pPr marL="1348740" marR="3683000" indent="-263525">
              <a:lnSpc>
                <a:spcPct val="114999"/>
              </a:lnSpc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foreach</a:t>
            </a:r>
            <a:r>
              <a:rPr sz="1500" spc="-7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($products</a:t>
            </a:r>
            <a:r>
              <a:rPr sz="1500" spc="-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as</a:t>
            </a:r>
            <a:r>
              <a:rPr sz="1500" spc="-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&amp;$product)</a:t>
            </a:r>
            <a:r>
              <a:rPr sz="1500" spc="-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{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if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($product['id']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===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$id)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1560195">
              <a:lnSpc>
                <a:spcPct val="100000"/>
              </a:lnSpc>
              <a:spcBef>
                <a:spcPts val="2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$product['name']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$input['name'];</a:t>
            </a:r>
            <a:endParaRPr sz="1500">
              <a:latin typeface="Arial MT"/>
              <a:cs typeface="Arial MT"/>
            </a:endParaRPr>
          </a:p>
          <a:p>
            <a:pPr marL="1560195">
              <a:lnSpc>
                <a:spcPct val="100000"/>
              </a:lnSpc>
              <a:spcBef>
                <a:spcPts val="2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$product['price']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$input['price'];</a:t>
            </a:r>
            <a:endParaRPr sz="1500">
              <a:latin typeface="Arial MT"/>
              <a:cs typeface="Arial MT"/>
            </a:endParaRPr>
          </a:p>
          <a:p>
            <a:pPr marL="1595120" marR="4237990">
              <a:lnSpc>
                <a:spcPct val="114999"/>
              </a:lnSpc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$productFound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true; break;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Creació</a:t>
            </a:r>
            <a:r>
              <a:rPr spc="-220" dirty="0"/>
              <a:t> </a:t>
            </a:r>
            <a:r>
              <a:rPr dirty="0"/>
              <a:t>API</a:t>
            </a:r>
            <a:r>
              <a:rPr spc="-20" dirty="0"/>
              <a:t> </a:t>
            </a:r>
            <a:r>
              <a:rPr dirty="0"/>
              <a:t>REST</a:t>
            </a:r>
            <a:r>
              <a:rPr spc="-85" dirty="0"/>
              <a:t> </a:t>
            </a:r>
            <a:r>
              <a:rPr dirty="0"/>
              <a:t>bàsica</a:t>
            </a:r>
            <a:r>
              <a:rPr spc="-20" dirty="0"/>
              <a:t> </a:t>
            </a:r>
            <a:r>
              <a:rPr dirty="0"/>
              <a:t>en</a:t>
            </a:r>
            <a:r>
              <a:rPr spc="-15" dirty="0"/>
              <a:t> </a:t>
            </a:r>
            <a:r>
              <a:rPr spc="-25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7940675" cy="345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Implementació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del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mètode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spc="-25" dirty="0">
                <a:latin typeface="Arial"/>
                <a:cs typeface="Arial"/>
              </a:rPr>
              <a:t>PUT</a:t>
            </a:r>
            <a:endParaRPr sz="1500">
              <a:latin typeface="Arial"/>
              <a:cs typeface="Arial"/>
            </a:endParaRPr>
          </a:p>
          <a:p>
            <a:pPr marL="469900" marR="5080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Si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s'ha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trobat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producte,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s'actualitza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fitxer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desen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productes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retorna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una </a:t>
            </a:r>
            <a:r>
              <a:rPr sz="1500" dirty="0">
                <a:latin typeface="Arial MT"/>
                <a:cs typeface="Arial MT"/>
              </a:rPr>
              <a:t>resposta</a:t>
            </a:r>
            <a:r>
              <a:rPr sz="1500" spc="-10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d'èxit.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Si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troba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producte,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retorna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error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404.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4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if</a:t>
            </a:r>
            <a:r>
              <a:rPr sz="15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($productFound)</a:t>
            </a:r>
            <a:r>
              <a:rPr sz="15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927100" marR="272415">
              <a:lnSpc>
                <a:spcPct val="114999"/>
              </a:lnSpc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file_put_contents($filename,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json_encode($products,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JSON_PRETTY_PRINT));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json_encode(["message"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=&gt;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"Producte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actualitzat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correctament"]);</a:t>
            </a:r>
            <a:endParaRPr sz="1500">
              <a:latin typeface="Arial MT"/>
              <a:cs typeface="Arial MT"/>
            </a:endParaRPr>
          </a:p>
          <a:p>
            <a:pPr marL="927100" marR="4785360">
              <a:lnSpc>
                <a:spcPct val="114999"/>
              </a:lnSpc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else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{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http_response_code(404);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json_encode(["error"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=&gt;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"Producte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no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trobat"]);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Creació</a:t>
            </a:r>
            <a:r>
              <a:rPr spc="-220" dirty="0"/>
              <a:t> </a:t>
            </a:r>
            <a:r>
              <a:rPr dirty="0"/>
              <a:t>API</a:t>
            </a:r>
            <a:r>
              <a:rPr spc="-20" dirty="0"/>
              <a:t> </a:t>
            </a:r>
            <a:r>
              <a:rPr dirty="0"/>
              <a:t>REST</a:t>
            </a:r>
            <a:r>
              <a:rPr spc="-85" dirty="0"/>
              <a:t> </a:t>
            </a:r>
            <a:r>
              <a:rPr dirty="0"/>
              <a:t>bàsica</a:t>
            </a:r>
            <a:r>
              <a:rPr spc="-20" dirty="0"/>
              <a:t> </a:t>
            </a:r>
            <a:r>
              <a:rPr dirty="0"/>
              <a:t>en</a:t>
            </a:r>
            <a:r>
              <a:rPr spc="-15" dirty="0"/>
              <a:t> </a:t>
            </a:r>
            <a:r>
              <a:rPr spc="-25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892630"/>
            <a:ext cx="7936230" cy="3713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Implementació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del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mètode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spc="-25" dirty="0">
                <a:latin typeface="Arial"/>
                <a:cs typeface="Arial"/>
              </a:rPr>
              <a:t>PUT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disposar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d’una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interfície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d'usuari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gestionar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registres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enviar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sol·licituds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PUT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l’API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quan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vol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actualitzar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product,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aquesta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seria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funció: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4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function</a:t>
            </a:r>
            <a:r>
              <a:rPr sz="1500" spc="-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updateProduct($url,</a:t>
            </a:r>
            <a:r>
              <a:rPr sz="1500" spc="-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$id,</a:t>
            </a:r>
            <a:r>
              <a:rPr sz="1500" spc="-6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$producte)</a:t>
            </a:r>
            <a:r>
              <a:rPr sz="1500" spc="-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68072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$ch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curl_init();</a:t>
            </a:r>
            <a:endParaRPr sz="1500">
              <a:latin typeface="Arial MT"/>
              <a:cs typeface="Arial MT"/>
            </a:endParaRPr>
          </a:p>
          <a:p>
            <a:pPr marL="680720" marR="2369820">
              <a:lnSpc>
                <a:spcPct val="114999"/>
              </a:lnSpc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curl_setopt($ch,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CURLOPT_URL,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"$url?id=$id"); curl_setopt($ch,</a:t>
            </a:r>
            <a:r>
              <a:rPr sz="1500" spc="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CURLOPT_RETURNTRANSFER,</a:t>
            </a:r>
            <a:r>
              <a:rPr sz="1500" spc="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true); curl_setopt($ch,</a:t>
            </a:r>
            <a:r>
              <a:rPr sz="15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CURLOPT_CUSTOMREQUEST,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"PUT");</a:t>
            </a:r>
            <a:endParaRPr sz="1500">
              <a:latin typeface="Arial MT"/>
              <a:cs typeface="Arial MT"/>
            </a:endParaRPr>
          </a:p>
          <a:p>
            <a:pPr marL="680720" marR="516890">
              <a:lnSpc>
                <a:spcPct val="114999"/>
              </a:lnSpc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curl_setopt($ch,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CURLOPT_HTTPHEADER,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["Content-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Type: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application/json"]); curl_setopt($ch,</a:t>
            </a:r>
            <a:r>
              <a:rPr sz="1500" spc="-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CURLOPT_POSTFIELDS,</a:t>
            </a:r>
            <a:r>
              <a:rPr sz="1500" spc="-6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json_encode($producte)); curl_exec($ch);</a:t>
            </a:r>
            <a:endParaRPr sz="1500">
              <a:latin typeface="Arial MT"/>
              <a:cs typeface="Arial MT"/>
            </a:endParaRPr>
          </a:p>
          <a:p>
            <a:pPr marL="680720">
              <a:lnSpc>
                <a:spcPct val="100000"/>
              </a:lnSpc>
              <a:spcBef>
                <a:spcPts val="2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curl_close($ch);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Creació</a:t>
            </a:r>
            <a:r>
              <a:rPr spc="-220" dirty="0"/>
              <a:t> </a:t>
            </a:r>
            <a:r>
              <a:rPr dirty="0"/>
              <a:t>API</a:t>
            </a:r>
            <a:r>
              <a:rPr spc="-20" dirty="0"/>
              <a:t> </a:t>
            </a:r>
            <a:r>
              <a:rPr dirty="0"/>
              <a:t>REST</a:t>
            </a:r>
            <a:r>
              <a:rPr spc="-85" dirty="0"/>
              <a:t> </a:t>
            </a:r>
            <a:r>
              <a:rPr dirty="0"/>
              <a:t>bàsica</a:t>
            </a:r>
            <a:r>
              <a:rPr spc="-20" dirty="0"/>
              <a:t> </a:t>
            </a:r>
            <a:r>
              <a:rPr dirty="0"/>
              <a:t>en</a:t>
            </a:r>
            <a:r>
              <a:rPr spc="-15" dirty="0"/>
              <a:t> </a:t>
            </a:r>
            <a:r>
              <a:rPr spc="-25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892630"/>
            <a:ext cx="7673340" cy="2661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Implementació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del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mètode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DELETE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sz="1500" dirty="0">
                <a:latin typeface="Arial MT"/>
                <a:cs typeface="Arial MT"/>
              </a:rPr>
              <a:t>El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mètode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DELETE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s'utilitza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eliminar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registre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existent.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nou,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esperem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l'ID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del </a:t>
            </a:r>
            <a:r>
              <a:rPr sz="1500" dirty="0">
                <a:latin typeface="Arial MT"/>
                <a:cs typeface="Arial MT"/>
              </a:rPr>
              <a:t>registre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passi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part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URL.</a:t>
            </a:r>
            <a:endParaRPr sz="1500">
              <a:latin typeface="Arial MT"/>
              <a:cs typeface="Arial MT"/>
            </a:endParaRPr>
          </a:p>
          <a:p>
            <a:pPr marL="680720" marR="306705" indent="-211454">
              <a:lnSpc>
                <a:spcPct val="114999"/>
              </a:lnSpc>
              <a:spcBef>
                <a:spcPts val="1200"/>
              </a:spcBef>
              <a:tabLst>
                <a:tab pos="2755265" algn="l"/>
              </a:tabLst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if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($method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==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'DELETE')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//</a:t>
            </a:r>
            <a:r>
              <a:rPr sz="1500" spc="-3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Es</a:t>
            </a:r>
            <a:r>
              <a:rPr sz="1500" spc="-3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verifica</a:t>
            </a:r>
            <a:r>
              <a:rPr sz="1500" spc="-3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que</a:t>
            </a:r>
            <a:r>
              <a:rPr sz="1500" spc="-3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el</a:t>
            </a:r>
            <a:r>
              <a:rPr sz="1500" spc="-3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mètode</a:t>
            </a:r>
            <a:r>
              <a:rPr sz="1500" spc="-3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de</a:t>
            </a:r>
            <a:r>
              <a:rPr sz="1500" spc="-3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la</a:t>
            </a:r>
            <a:r>
              <a:rPr sz="1500" spc="-3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petició</a:t>
            </a:r>
            <a:r>
              <a:rPr sz="1500" spc="-3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sigui</a:t>
            </a:r>
            <a:r>
              <a:rPr sz="1500" spc="-3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7761C"/>
                </a:solidFill>
                <a:latin typeface="Arial MT"/>
                <a:cs typeface="Arial MT"/>
              </a:rPr>
              <a:t>DELETE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if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(!isset($_GET['id']))</a:t>
            </a:r>
            <a:r>
              <a:rPr sz="15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	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//</a:t>
            </a:r>
            <a:r>
              <a:rPr sz="1500" spc="-2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Es</a:t>
            </a:r>
            <a:r>
              <a:rPr sz="1500" spc="-2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7761C"/>
                </a:solidFill>
                <a:latin typeface="Arial MT"/>
                <a:cs typeface="Arial MT"/>
              </a:rPr>
              <a:t>comprova</a:t>
            </a:r>
            <a:r>
              <a:rPr sz="1500" spc="-2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si</a:t>
            </a:r>
            <a:r>
              <a:rPr sz="1500" spc="-2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s'ha</a:t>
            </a:r>
            <a:r>
              <a:rPr sz="1500" spc="-2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7761C"/>
                </a:solidFill>
                <a:latin typeface="Arial MT"/>
                <a:cs typeface="Arial MT"/>
              </a:rPr>
              <a:t>proporcionat</a:t>
            </a:r>
            <a:r>
              <a:rPr sz="1500" spc="-2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un</a:t>
            </a:r>
            <a:r>
              <a:rPr sz="1500" spc="-2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id</a:t>
            </a:r>
            <a:r>
              <a:rPr sz="1500" spc="-2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en</a:t>
            </a:r>
            <a:r>
              <a:rPr sz="1500" spc="-2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la</a:t>
            </a:r>
            <a:r>
              <a:rPr sz="1500" spc="-2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7761C"/>
                </a:solidFill>
                <a:latin typeface="Arial MT"/>
                <a:cs typeface="Arial MT"/>
              </a:rPr>
              <a:t>petició</a:t>
            </a:r>
            <a:endParaRPr sz="1500">
              <a:latin typeface="Arial MT"/>
              <a:cs typeface="Arial MT"/>
            </a:endParaRPr>
          </a:p>
          <a:p>
            <a:pPr marL="891540">
              <a:lnSpc>
                <a:spcPct val="100000"/>
              </a:lnSpc>
              <a:spcBef>
                <a:spcPts val="2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http_response_code(400);</a:t>
            </a:r>
            <a:endParaRPr sz="1500">
              <a:latin typeface="Arial MT"/>
              <a:cs typeface="Arial MT"/>
            </a:endParaRPr>
          </a:p>
          <a:p>
            <a:pPr marL="891540" marR="1438275">
              <a:lnSpc>
                <a:spcPct val="114999"/>
              </a:lnSpc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json_encode(["error"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=&gt;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"ID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del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producte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no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especificat"]); exit;</a:t>
            </a:r>
            <a:endParaRPr sz="1500">
              <a:latin typeface="Arial MT"/>
              <a:cs typeface="Arial MT"/>
            </a:endParaRPr>
          </a:p>
          <a:p>
            <a:pPr marL="680720">
              <a:lnSpc>
                <a:spcPct val="100000"/>
              </a:lnSpc>
              <a:spcBef>
                <a:spcPts val="270"/>
              </a:spcBef>
            </a:pP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9100" y="3715839"/>
            <a:ext cx="18053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$id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(int)$_GET['id'];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5100" y="3715839"/>
            <a:ext cx="357060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//</a:t>
            </a:r>
            <a:r>
              <a:rPr sz="1500" spc="-4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Es</a:t>
            </a:r>
            <a:r>
              <a:rPr sz="1500" spc="-4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recupera</a:t>
            </a:r>
            <a:r>
              <a:rPr sz="1500" spc="-4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l’id</a:t>
            </a:r>
            <a:r>
              <a:rPr sz="1500" spc="-4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del</a:t>
            </a:r>
            <a:r>
              <a:rPr sz="1500" spc="-4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registre</a:t>
            </a:r>
            <a:r>
              <a:rPr sz="1500" spc="-4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761C"/>
                </a:solidFill>
                <a:latin typeface="Arial MT"/>
                <a:cs typeface="Arial MT"/>
              </a:rPr>
              <a:t>a</a:t>
            </a:r>
            <a:r>
              <a:rPr sz="1500" spc="-4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7761C"/>
                </a:solidFill>
                <a:latin typeface="Arial MT"/>
                <a:cs typeface="Arial MT"/>
              </a:rPr>
              <a:t>actualitzar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Creació</a:t>
            </a:r>
            <a:r>
              <a:rPr spc="-220" dirty="0"/>
              <a:t> </a:t>
            </a:r>
            <a:r>
              <a:rPr dirty="0"/>
              <a:t>API</a:t>
            </a:r>
            <a:r>
              <a:rPr spc="-20" dirty="0"/>
              <a:t> </a:t>
            </a:r>
            <a:r>
              <a:rPr dirty="0"/>
              <a:t>REST</a:t>
            </a:r>
            <a:r>
              <a:rPr spc="-85" dirty="0"/>
              <a:t> </a:t>
            </a:r>
            <a:r>
              <a:rPr dirty="0"/>
              <a:t>bàsica</a:t>
            </a:r>
            <a:r>
              <a:rPr spc="-20" dirty="0"/>
              <a:t> </a:t>
            </a:r>
            <a:r>
              <a:rPr dirty="0"/>
              <a:t>en</a:t>
            </a:r>
            <a:r>
              <a:rPr spc="-15" dirty="0"/>
              <a:t> </a:t>
            </a:r>
            <a:r>
              <a:rPr spc="-25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892630"/>
            <a:ext cx="7208520" cy="3077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Implementació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del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mètode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DELETE</a:t>
            </a:r>
            <a:endParaRPr sz="1500">
              <a:latin typeface="Arial"/>
              <a:cs typeface="Arial"/>
            </a:endParaRPr>
          </a:p>
          <a:p>
            <a:pPr marL="12700" marR="83185">
              <a:lnSpc>
                <a:spcPct val="114999"/>
              </a:lnSpc>
              <a:spcBef>
                <a:spcPts val="1200"/>
              </a:spcBef>
            </a:pPr>
            <a:r>
              <a:rPr sz="1500" spc="-10" dirty="0">
                <a:latin typeface="Arial MT"/>
                <a:cs typeface="Arial MT"/>
              </a:rPr>
              <a:t>Eliminació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producte: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calcula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nombre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inicial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productes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s'utilitza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funció </a:t>
            </a:r>
            <a:r>
              <a:rPr sz="1500" dirty="0">
                <a:latin typeface="Arial MT"/>
                <a:cs typeface="Arial MT"/>
              </a:rPr>
              <a:t>array_filter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crear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nou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array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exclou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producte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l'id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especificat: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4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$initialCount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 count($products);</a:t>
            </a:r>
            <a:endParaRPr sz="1500">
              <a:latin typeface="Arial MT"/>
              <a:cs typeface="Arial MT"/>
            </a:endParaRPr>
          </a:p>
          <a:p>
            <a:pPr marL="680720" marR="1329690" indent="-211454">
              <a:lnSpc>
                <a:spcPct val="114999"/>
              </a:lnSpc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$products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array_filter($products,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function($product)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use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($id)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{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return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$product['id']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!==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$id;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});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$initialCount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emmagatzema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nombre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productes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abans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l'eliminació.</a:t>
            </a:r>
            <a:endParaRPr sz="1500">
              <a:latin typeface="Arial MT"/>
              <a:cs typeface="Arial MT"/>
            </a:endParaRPr>
          </a:p>
          <a:p>
            <a:pPr marL="469900" marR="5080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array_filter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recorre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l'array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$products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retorna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nou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array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només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inclou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els </a:t>
            </a:r>
            <a:r>
              <a:rPr sz="1500" dirty="0">
                <a:latin typeface="Arial MT"/>
                <a:cs typeface="Arial MT"/>
              </a:rPr>
              <a:t>productes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tenen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l'id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especificat.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Creació</a:t>
            </a:r>
            <a:r>
              <a:rPr spc="-220" dirty="0"/>
              <a:t> </a:t>
            </a:r>
            <a:r>
              <a:rPr dirty="0"/>
              <a:t>API</a:t>
            </a:r>
            <a:r>
              <a:rPr spc="-20" dirty="0"/>
              <a:t> </a:t>
            </a:r>
            <a:r>
              <a:rPr dirty="0"/>
              <a:t>REST</a:t>
            </a:r>
            <a:r>
              <a:rPr spc="-85" dirty="0"/>
              <a:t> </a:t>
            </a:r>
            <a:r>
              <a:rPr dirty="0"/>
              <a:t>bàsica</a:t>
            </a:r>
            <a:r>
              <a:rPr spc="-20" dirty="0"/>
              <a:t> </a:t>
            </a:r>
            <a:r>
              <a:rPr dirty="0"/>
              <a:t>en</a:t>
            </a:r>
            <a:r>
              <a:rPr spc="-15" dirty="0"/>
              <a:t> </a:t>
            </a:r>
            <a:r>
              <a:rPr spc="-25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892630"/>
            <a:ext cx="7713980" cy="4128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Implementació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del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mètode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DELETE</a:t>
            </a:r>
            <a:endParaRPr sz="1500">
              <a:latin typeface="Arial"/>
              <a:cs typeface="Arial"/>
            </a:endParaRPr>
          </a:p>
          <a:p>
            <a:pPr marL="12700" marR="493395">
              <a:lnSpc>
                <a:spcPct val="114999"/>
              </a:lnSpc>
              <a:spcBef>
                <a:spcPts val="1200"/>
              </a:spcBef>
            </a:pPr>
            <a:r>
              <a:rPr sz="1500" spc="-10" dirty="0">
                <a:latin typeface="Arial MT"/>
                <a:cs typeface="Arial MT"/>
              </a:rPr>
              <a:t>Comprovació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l'eliminació: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compara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nombre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productes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abans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després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de </a:t>
            </a:r>
            <a:r>
              <a:rPr sz="1500" spc="-10" dirty="0">
                <a:latin typeface="Arial MT"/>
                <a:cs typeface="Arial MT"/>
              </a:rPr>
              <a:t>l'operació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determinar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s'ha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eliminat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algun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producte:</a:t>
            </a:r>
            <a:endParaRPr sz="1500">
              <a:latin typeface="Arial MT"/>
              <a:cs typeface="Arial MT"/>
            </a:endParaRPr>
          </a:p>
          <a:p>
            <a:pPr marL="680720" marR="3928745" indent="-211454">
              <a:lnSpc>
                <a:spcPct val="114999"/>
              </a:lnSpc>
              <a:spcBef>
                <a:spcPts val="120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if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(count($products)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===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$initialCount)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{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http_response_code(404);</a:t>
            </a:r>
            <a:endParaRPr sz="1500">
              <a:latin typeface="Arial MT"/>
              <a:cs typeface="Arial MT"/>
            </a:endParaRPr>
          </a:p>
          <a:p>
            <a:pPr marL="68072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json_encode(["error"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=&gt;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"Producte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no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trobat"]);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else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680720" marR="291465">
              <a:lnSpc>
                <a:spcPct val="114999"/>
              </a:lnSpc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file_put_contents($filename,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json_encode($products,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JSON_PRETTY_PRINT));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json_encode(["message"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=&gt;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"Producte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eliminat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correctament"]);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  <a:p>
            <a:pPr marL="469900" marR="5080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Si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nombre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productes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és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mateix,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significa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s'ha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trobat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cap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producte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amb </a:t>
            </a:r>
            <a:r>
              <a:rPr sz="1500" dirty="0">
                <a:latin typeface="Arial MT"/>
                <a:cs typeface="Arial MT"/>
              </a:rPr>
              <a:t>l'id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especificat.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retorna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codi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resposta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HTTP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404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(no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trobat).</a:t>
            </a:r>
            <a:endParaRPr sz="1500">
              <a:latin typeface="Arial MT"/>
              <a:cs typeface="Arial MT"/>
            </a:endParaRPr>
          </a:p>
          <a:p>
            <a:pPr marL="469900" marR="671830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Si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nombre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productes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disminuït,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significa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producte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s'ha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eliminat correctament.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Creació</a:t>
            </a:r>
            <a:r>
              <a:rPr spc="-220" dirty="0"/>
              <a:t> </a:t>
            </a:r>
            <a:r>
              <a:rPr dirty="0"/>
              <a:t>API</a:t>
            </a:r>
            <a:r>
              <a:rPr spc="-20" dirty="0"/>
              <a:t> </a:t>
            </a:r>
            <a:r>
              <a:rPr dirty="0"/>
              <a:t>REST</a:t>
            </a:r>
            <a:r>
              <a:rPr spc="-85" dirty="0"/>
              <a:t> </a:t>
            </a:r>
            <a:r>
              <a:rPr dirty="0"/>
              <a:t>bàsica</a:t>
            </a:r>
            <a:r>
              <a:rPr spc="-20" dirty="0"/>
              <a:t> </a:t>
            </a:r>
            <a:r>
              <a:rPr dirty="0"/>
              <a:t>en</a:t>
            </a:r>
            <a:r>
              <a:rPr spc="-15" dirty="0"/>
              <a:t> </a:t>
            </a:r>
            <a:r>
              <a:rPr spc="-25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892630"/>
            <a:ext cx="7503159" cy="3187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Implementació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del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mètode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DELETE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disposar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d’una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interfície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d'usuari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gestionar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registres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enviar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sol·licituds </a:t>
            </a:r>
            <a:r>
              <a:rPr sz="1500" dirty="0">
                <a:latin typeface="Arial MT"/>
                <a:cs typeface="Arial MT"/>
              </a:rPr>
              <a:t>DELETE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l’API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quan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vol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esborrar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registre,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aquesta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seria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funció: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4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function</a:t>
            </a:r>
            <a:r>
              <a:rPr sz="1500" spc="-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deleteProduct($url,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$id)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 {</a:t>
            </a:r>
            <a:endParaRPr sz="1500">
              <a:latin typeface="Arial MT"/>
              <a:cs typeface="Arial MT"/>
            </a:endParaRPr>
          </a:p>
          <a:p>
            <a:pPr marL="68072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$ch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curl_init();</a:t>
            </a:r>
            <a:endParaRPr sz="1500">
              <a:latin typeface="Arial MT"/>
              <a:cs typeface="Arial MT"/>
            </a:endParaRPr>
          </a:p>
          <a:p>
            <a:pPr marL="680720" marR="1576705">
              <a:lnSpc>
                <a:spcPct val="114999"/>
              </a:lnSpc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curl_setopt($ch,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CURLOPT_URL,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"$url?id=$id"); curl_setopt($ch,</a:t>
            </a:r>
            <a:r>
              <a:rPr sz="1500" spc="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CURLOPT_RETURNTRANSFER,</a:t>
            </a:r>
            <a:r>
              <a:rPr sz="1500" spc="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true); curl_setopt($ch,</a:t>
            </a:r>
            <a:r>
              <a:rPr sz="15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CURLOPT_CUSTOMREQUEST,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"DELETE"); curl_exec($ch);</a:t>
            </a:r>
            <a:endParaRPr sz="1500">
              <a:latin typeface="Arial MT"/>
              <a:cs typeface="Arial MT"/>
            </a:endParaRPr>
          </a:p>
          <a:p>
            <a:pPr marL="680720">
              <a:lnSpc>
                <a:spcPct val="100000"/>
              </a:lnSpc>
              <a:spcBef>
                <a:spcPts val="2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curl_close($ch);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Enviament</a:t>
            </a:r>
            <a:r>
              <a:rPr spc="-15" dirty="0"/>
              <a:t> </a:t>
            </a:r>
            <a:r>
              <a:rPr dirty="0"/>
              <a:t>correus</a:t>
            </a:r>
            <a:r>
              <a:rPr spc="-5" dirty="0"/>
              <a:t> </a:t>
            </a:r>
            <a:r>
              <a:rPr dirty="0"/>
              <a:t>electrònics</a:t>
            </a:r>
            <a:r>
              <a:rPr spc="-5" dirty="0"/>
              <a:t> </a:t>
            </a:r>
            <a:r>
              <a:rPr dirty="0"/>
              <a:t>en</a:t>
            </a:r>
            <a:r>
              <a:rPr spc="-10" dirty="0"/>
              <a:t> </a:t>
            </a:r>
            <a:r>
              <a:rPr spc="-25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816430"/>
            <a:ext cx="7644765" cy="4239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Arial"/>
                <a:cs typeface="Arial"/>
              </a:rPr>
              <a:t>Execució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mail()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des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localhost</a:t>
            </a:r>
            <a:endParaRPr sz="1500">
              <a:latin typeface="Arial"/>
              <a:cs typeface="Arial"/>
            </a:endParaRPr>
          </a:p>
          <a:p>
            <a:pPr marL="469900" marR="5080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Perquè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funció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mail()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funcioni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correctament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entorn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desenvolupament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local </a:t>
            </a:r>
            <a:r>
              <a:rPr sz="1500" dirty="0">
                <a:latin typeface="Arial MT"/>
                <a:cs typeface="Arial MT"/>
              </a:rPr>
              <a:t>s’ha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configurar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servidor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SMTP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PHP.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Configurar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fitxer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php.ini:</a:t>
            </a:r>
            <a:endParaRPr sz="1500">
              <a:latin typeface="Arial MT"/>
              <a:cs typeface="Arial MT"/>
            </a:endParaRPr>
          </a:p>
          <a:p>
            <a:pPr marL="927100" marR="353060" lvl="1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sz="1500" dirty="0">
                <a:latin typeface="Arial MT"/>
                <a:cs typeface="Arial MT"/>
              </a:rPr>
              <a:t>Obre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fitxer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php.ini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troba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carpeta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php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instal·lació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XAMPP, habitualment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C:\xampp\php).</a:t>
            </a:r>
            <a:endParaRPr sz="1500">
              <a:latin typeface="Arial MT"/>
              <a:cs typeface="Arial MT"/>
            </a:endParaRPr>
          </a:p>
          <a:p>
            <a:pPr marL="927100" marR="577850" lvl="1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sz="1500" dirty="0">
                <a:latin typeface="Arial MT"/>
                <a:cs typeface="Arial MT"/>
              </a:rPr>
              <a:t>Busca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edita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següents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línies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(assegura't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descomentar-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estan </a:t>
            </a:r>
            <a:r>
              <a:rPr sz="1500" dirty="0">
                <a:latin typeface="Arial MT"/>
                <a:cs typeface="Arial MT"/>
              </a:rPr>
              <a:t>comentades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;):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14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[mail</a:t>
            </a:r>
            <a:r>
              <a:rPr sz="1500" spc="-6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function]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;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Per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enviar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correus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través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de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funció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mail()</a:t>
            </a:r>
            <a:endParaRPr sz="1500">
              <a:latin typeface="Arial MT"/>
              <a:cs typeface="Arial MT"/>
            </a:endParaRPr>
          </a:p>
          <a:p>
            <a:pPr marL="927100" marR="4735195">
              <a:lnSpc>
                <a:spcPct val="114999"/>
              </a:lnSpc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SMTP=smtp.gmail.com smtp_port=587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sendmail_from</a:t>
            </a:r>
            <a:r>
              <a:rPr sz="15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teuemail@gmail.com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sendmail_path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"\"C:\xampp\sendmail\sendmail.exe\"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-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t"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Enviament</a:t>
            </a:r>
            <a:r>
              <a:rPr spc="-15" dirty="0"/>
              <a:t> </a:t>
            </a:r>
            <a:r>
              <a:rPr dirty="0"/>
              <a:t>correus</a:t>
            </a:r>
            <a:r>
              <a:rPr spc="-5" dirty="0"/>
              <a:t> </a:t>
            </a:r>
            <a:r>
              <a:rPr dirty="0"/>
              <a:t>electrònics</a:t>
            </a:r>
            <a:r>
              <a:rPr spc="-5" dirty="0"/>
              <a:t> </a:t>
            </a:r>
            <a:r>
              <a:rPr dirty="0"/>
              <a:t>en</a:t>
            </a:r>
            <a:r>
              <a:rPr spc="-10" dirty="0"/>
              <a:t> </a:t>
            </a:r>
            <a:r>
              <a:rPr spc="-25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1045030"/>
            <a:ext cx="7833359" cy="360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Arial"/>
                <a:cs typeface="Arial"/>
              </a:rPr>
              <a:t>Execució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mail()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des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localhost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Configurar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fitxer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sendmail.ini:</a:t>
            </a:r>
            <a:endParaRPr sz="1500">
              <a:latin typeface="Arial MT"/>
              <a:cs typeface="Arial MT"/>
            </a:endParaRPr>
          </a:p>
          <a:p>
            <a:pPr marL="927100" marR="400685" lvl="1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sz="1500" dirty="0">
                <a:latin typeface="Arial MT"/>
                <a:cs typeface="Arial MT"/>
              </a:rPr>
              <a:t>Obre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fitxer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sendmail.ini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troba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carpeta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sendmail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instal·lació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de XAMPP,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habitualment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C:\xampp\sendmail).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Busca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edita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següents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línies:</a:t>
            </a:r>
            <a:endParaRPr sz="1500">
              <a:latin typeface="Arial MT"/>
              <a:cs typeface="Arial MT"/>
            </a:endParaRPr>
          </a:p>
          <a:p>
            <a:pPr marL="927100" marR="4404995">
              <a:lnSpc>
                <a:spcPct val="114999"/>
              </a:lnSpc>
              <a:spcBef>
                <a:spcPts val="120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smtp_server=smtp.gmail.com smtp_port=587</a:t>
            </a:r>
            <a:endParaRPr sz="1500">
              <a:latin typeface="Arial MT"/>
              <a:cs typeface="Arial MT"/>
            </a:endParaRPr>
          </a:p>
          <a:p>
            <a:pPr marL="927100" marR="3681729">
              <a:lnSpc>
                <a:spcPct val="114999"/>
              </a:lnSpc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smtp_ssl=tls auth_username=</a:t>
            </a:r>
            <a:r>
              <a:rPr sz="15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teuemail@gmail.com</a:t>
            </a:r>
            <a:r>
              <a:rPr sz="1500" spc="-10" dirty="0">
                <a:solidFill>
                  <a:srgbClr val="0097A7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auth_password=teucontrasenya</a:t>
            </a:r>
            <a:endParaRPr sz="1500">
              <a:latin typeface="Arial MT"/>
              <a:cs typeface="Arial MT"/>
            </a:endParaRPr>
          </a:p>
          <a:p>
            <a:pPr marL="469900" marR="5080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sz="1500" spc="-30" dirty="0">
                <a:latin typeface="Arial MT"/>
                <a:cs typeface="Arial MT"/>
              </a:rPr>
              <a:t>NOTA:</a:t>
            </a:r>
            <a:r>
              <a:rPr sz="1500" spc="-8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Assegura’t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l’autenticació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doble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factor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està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desactivada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teu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compte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Gmail,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configura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contrasenya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d’aplicació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fas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servir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doble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factor.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Enviament</a:t>
            </a:r>
            <a:r>
              <a:rPr spc="-15" dirty="0"/>
              <a:t> </a:t>
            </a:r>
            <a:r>
              <a:rPr dirty="0"/>
              <a:t>correus</a:t>
            </a:r>
            <a:r>
              <a:rPr spc="-5" dirty="0"/>
              <a:t> </a:t>
            </a:r>
            <a:r>
              <a:rPr dirty="0"/>
              <a:t>electrònics</a:t>
            </a:r>
            <a:r>
              <a:rPr spc="-5" dirty="0"/>
              <a:t> </a:t>
            </a:r>
            <a:r>
              <a:rPr dirty="0"/>
              <a:t>en</a:t>
            </a:r>
            <a:r>
              <a:rPr spc="-10" dirty="0"/>
              <a:t> </a:t>
            </a:r>
            <a:r>
              <a:rPr spc="-25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1045030"/>
            <a:ext cx="7816850" cy="1983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Limitacions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la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funció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mail()</a:t>
            </a:r>
            <a:endParaRPr sz="1500">
              <a:latin typeface="Arial"/>
              <a:cs typeface="Arial"/>
            </a:endParaRPr>
          </a:p>
          <a:p>
            <a:pPr marL="469900" marR="5080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funció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b="1" dirty="0">
                <a:latin typeface="Arial"/>
                <a:cs typeface="Arial"/>
              </a:rPr>
              <a:t>mail()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depèn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molt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configuració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servidor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fiable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tots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els </a:t>
            </a:r>
            <a:r>
              <a:rPr sz="1500" spc="-10" dirty="0">
                <a:latin typeface="Arial MT"/>
                <a:cs typeface="Arial MT"/>
              </a:rPr>
              <a:t>casos.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900" marR="382905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entorns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professionals,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recomana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utilitzar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biblioteques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més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robustes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com </a:t>
            </a:r>
            <a:r>
              <a:rPr sz="1500" dirty="0">
                <a:latin typeface="Arial MT"/>
                <a:cs typeface="Arial MT"/>
              </a:rPr>
              <a:t>PHPMailer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SwiftMailer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gestionar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l'enviament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correus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més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seguretat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50" dirty="0">
                <a:latin typeface="Arial MT"/>
                <a:cs typeface="Arial MT"/>
              </a:rPr>
              <a:t>i </a:t>
            </a:r>
            <a:r>
              <a:rPr sz="1500" spc="-10" dirty="0">
                <a:latin typeface="Arial MT"/>
                <a:cs typeface="Arial MT"/>
              </a:rPr>
              <a:t>control.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6120</Words>
  <Application>Microsoft Office PowerPoint</Application>
  <PresentationFormat>On-screen Show (16:9)</PresentationFormat>
  <Paragraphs>605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MS PGothic</vt:lpstr>
      <vt:lpstr>Arial</vt:lpstr>
      <vt:lpstr>Arial MT</vt:lpstr>
      <vt:lpstr>Office Theme</vt:lpstr>
      <vt:lpstr>UF2 - Generació dinàmica de pàgines web</vt:lpstr>
      <vt:lpstr>Controls de servidor PHP</vt:lpstr>
      <vt:lpstr>Introducció</vt:lpstr>
      <vt:lpstr>Introducció</vt:lpstr>
      <vt:lpstr>Introducció</vt:lpstr>
      <vt:lpstr>Enviament correus electrònics en PHP</vt:lpstr>
      <vt:lpstr>Enviament correus electrònics en PHP</vt:lpstr>
      <vt:lpstr>Enviament correus electrònics en PHP</vt:lpstr>
      <vt:lpstr>Enviament correus electrònics en PHP</vt:lpstr>
      <vt:lpstr>Enviament correus electrònics en PHP</vt:lpstr>
      <vt:lpstr>Enviament correus electrònics en PHP</vt:lpstr>
      <vt:lpstr>Enviament correus electrònics en PHP</vt:lpstr>
      <vt:lpstr>Enviament correus electrònics en PHP</vt:lpstr>
      <vt:lpstr>Enviament correus electrònics en PHP</vt:lpstr>
      <vt:lpstr>Enviament correus electrònics en PHP</vt:lpstr>
      <vt:lpstr>Enviament correus electrònics en PHP</vt:lpstr>
      <vt:lpstr>Enviament correus electrònics en PHP</vt:lpstr>
      <vt:lpstr>UF2 - Generació dinàmica de pàgines web</vt:lpstr>
      <vt:lpstr>Controls de servidor PHP</vt:lpstr>
      <vt:lpstr>Introducció</vt:lpstr>
      <vt:lpstr>Introducció</vt:lpstr>
      <vt:lpstr>Introducció</vt:lpstr>
      <vt:lpstr>Gestió de redireccions amb PHP</vt:lpstr>
      <vt:lpstr>Gestió de redireccions amb PHP</vt:lpstr>
      <vt:lpstr>Gestió de redireccions amb PHP</vt:lpstr>
      <vt:lpstr>Gestió de redireccions amb PHP</vt:lpstr>
      <vt:lpstr>Gestió de redireccions amb PHP</vt:lpstr>
      <vt:lpstr>Gestió de redireccions amb PHP</vt:lpstr>
      <vt:lpstr>Gestió de redireccions amb PHP</vt:lpstr>
      <vt:lpstr>Gestió de redireccions amb PHP</vt:lpstr>
      <vt:lpstr>Gestió de redireccions amb PHP</vt:lpstr>
      <vt:lpstr>Gestió de redireccions amb PHP</vt:lpstr>
      <vt:lpstr>Gestió d’errors personalitzada</vt:lpstr>
      <vt:lpstr>Gestió d’errors personalitzada</vt:lpstr>
      <vt:lpstr>Gestió d’errors personalitzada</vt:lpstr>
      <vt:lpstr>Gestió d'excepcions (Errors crítics)</vt:lpstr>
      <vt:lpstr>Gestió d'excepcions (Errors crítics)</vt:lpstr>
      <vt:lpstr>Gestió d'excepcions (Errors crítics)</vt:lpstr>
      <vt:lpstr>Gestió d’errors personalitzada</vt:lpstr>
      <vt:lpstr>UF2 - Generació dinàmica de pàgines web</vt:lpstr>
      <vt:lpstr>Controls de servidor PHP</vt:lpstr>
      <vt:lpstr>Introducció</vt:lpstr>
      <vt:lpstr>Introducció</vt:lpstr>
      <vt:lpstr>Introducció</vt:lpstr>
      <vt:lpstr>Introducció</vt:lpstr>
      <vt:lpstr>Introducció</vt:lpstr>
      <vt:lpstr>Consumir una API externa amb PHP</vt:lpstr>
      <vt:lpstr>Consumir una API externa amb PHP</vt:lpstr>
      <vt:lpstr>Consumir una API externa amb PHP</vt:lpstr>
      <vt:lpstr>Consumir una API externa amb PHP</vt:lpstr>
      <vt:lpstr>Consumir una API externa amb PHP</vt:lpstr>
      <vt:lpstr>Consumir una API externa amb PHP</vt:lpstr>
      <vt:lpstr>Consumir una API externa amb PHP</vt:lpstr>
      <vt:lpstr>Creació API REST bàsica en PHP</vt:lpstr>
      <vt:lpstr>Creació API REST bàsica en PHP</vt:lpstr>
      <vt:lpstr>Creació API REST bàsica en PHP</vt:lpstr>
      <vt:lpstr>Creació API REST bàsica en PHP</vt:lpstr>
      <vt:lpstr>Creació API REST bàsica en PHP</vt:lpstr>
      <vt:lpstr>Creació API REST bàsica en PHP</vt:lpstr>
      <vt:lpstr>Creació API REST bàsica en PHP</vt:lpstr>
      <vt:lpstr>Creació API REST bàsica en PHP</vt:lpstr>
      <vt:lpstr>Creació API REST bàsica en PHP</vt:lpstr>
      <vt:lpstr>Creació API REST bàsica en PHP</vt:lpstr>
      <vt:lpstr>Creació API REST bàsica en PHP</vt:lpstr>
      <vt:lpstr>Creació API REST bàsica en PHP</vt:lpstr>
      <vt:lpstr>Creació API REST bàsica en PHP</vt:lpstr>
      <vt:lpstr>Creació API REST bàsica en 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Controls de servidor</dc:title>
  <cp:lastModifiedBy>J Carlo</cp:lastModifiedBy>
  <cp:revision>1</cp:revision>
  <dcterms:created xsi:type="dcterms:W3CDTF">2025-02-03T22:18:42Z</dcterms:created>
  <dcterms:modified xsi:type="dcterms:W3CDTF">2025-02-03T22:20:27Z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2025-02-03T00:00:00Z</vt:filetime>
  </property>
  <property fmtid="{D5CDD505-2E9C-101B-9397-08002B2CF9AE}" pid="3" name="Creator">
    <vt:lpwstr>Google</vt:lpwstr>
  </property>
  <property fmtid="{D5CDD505-2E9C-101B-9397-08002B2CF9AE}" pid="4" name="LastSaved">
    <vt:filetime>2025-02-03T00:00:00Z</vt:filetime>
  </property>
</Properties>
</file>