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0" r:id="rId4"/>
    <p:sldId id="257" r:id="rId5"/>
    <p:sldId id="259" r:id="rId6"/>
    <p:sldId id="258" r:id="rId7"/>
    <p:sldId id="262" r:id="rId8"/>
    <p:sldId id="263" r:id="rId9"/>
    <p:sldId id="266" r:id="rId10"/>
    <p:sldId id="267" r:id="rId11"/>
    <p:sldId id="268"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3436"/>
    <a:srgbClr val="636365"/>
    <a:srgbClr val="27E7D3"/>
    <a:srgbClr val="B5B5B6"/>
    <a:srgbClr val="828284"/>
    <a:srgbClr val="6A696E"/>
    <a:srgbClr val="BCBCBE"/>
    <a:srgbClr val="B4B4B6"/>
    <a:srgbClr val="ACACA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67"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7957264-5945-4382-B547-486142CE02E3}" type="datetimeFigureOut">
              <a:rPr lang="zh-CN" altLang="en-US" smtClean="0"/>
              <a:t>2014/5/19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D6B12E-BF65-43E1-BEB3-B34BB789A3F0}" type="slidenum">
              <a:rPr lang="zh-CN" altLang="en-US" smtClean="0"/>
              <a:t>‹#›</a:t>
            </a:fld>
            <a:endParaRPr lang="zh-CN" altLang="en-US"/>
          </a:p>
        </p:txBody>
      </p:sp>
    </p:spTree>
    <p:extLst>
      <p:ext uri="{BB962C8B-B14F-4D97-AF65-F5344CB8AC3E}">
        <p14:creationId xmlns:p14="http://schemas.microsoft.com/office/powerpoint/2010/main" val="134696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957264-5945-4382-B547-486142CE02E3}" type="datetimeFigureOut">
              <a:rPr lang="zh-CN" altLang="en-US" smtClean="0"/>
              <a:t>2014/5/19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D6B12E-BF65-43E1-BEB3-B34BB789A3F0}" type="slidenum">
              <a:rPr lang="zh-CN" altLang="en-US" smtClean="0"/>
              <a:t>‹#›</a:t>
            </a:fld>
            <a:endParaRPr lang="zh-CN" altLang="en-US"/>
          </a:p>
        </p:txBody>
      </p:sp>
    </p:spTree>
    <p:extLst>
      <p:ext uri="{BB962C8B-B14F-4D97-AF65-F5344CB8AC3E}">
        <p14:creationId xmlns:p14="http://schemas.microsoft.com/office/powerpoint/2010/main" val="3941186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957264-5945-4382-B547-486142CE02E3}" type="datetimeFigureOut">
              <a:rPr lang="zh-CN" altLang="en-US" smtClean="0"/>
              <a:t>2014/5/19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D6B12E-BF65-43E1-BEB3-B34BB789A3F0}" type="slidenum">
              <a:rPr lang="zh-CN" altLang="en-US" smtClean="0"/>
              <a:t>‹#›</a:t>
            </a:fld>
            <a:endParaRPr lang="zh-CN" altLang="en-US"/>
          </a:p>
        </p:txBody>
      </p:sp>
    </p:spTree>
    <p:extLst>
      <p:ext uri="{BB962C8B-B14F-4D97-AF65-F5344CB8AC3E}">
        <p14:creationId xmlns:p14="http://schemas.microsoft.com/office/powerpoint/2010/main" val="380533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957264-5945-4382-B547-486142CE02E3}" type="datetimeFigureOut">
              <a:rPr lang="zh-CN" altLang="en-US" smtClean="0"/>
              <a:t>2014/5/19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D6B12E-BF65-43E1-BEB3-B34BB789A3F0}" type="slidenum">
              <a:rPr lang="zh-CN" altLang="en-US" smtClean="0"/>
              <a:t>‹#›</a:t>
            </a:fld>
            <a:endParaRPr lang="zh-CN" altLang="en-US"/>
          </a:p>
        </p:txBody>
      </p:sp>
    </p:spTree>
    <p:extLst>
      <p:ext uri="{BB962C8B-B14F-4D97-AF65-F5344CB8AC3E}">
        <p14:creationId xmlns:p14="http://schemas.microsoft.com/office/powerpoint/2010/main" val="306154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7957264-5945-4382-B547-486142CE02E3}" type="datetimeFigureOut">
              <a:rPr lang="zh-CN" altLang="en-US" smtClean="0"/>
              <a:t>2014/5/19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D6B12E-BF65-43E1-BEB3-B34BB789A3F0}" type="slidenum">
              <a:rPr lang="zh-CN" altLang="en-US" smtClean="0"/>
              <a:t>‹#›</a:t>
            </a:fld>
            <a:endParaRPr lang="zh-CN" altLang="en-US"/>
          </a:p>
        </p:txBody>
      </p:sp>
    </p:spTree>
    <p:extLst>
      <p:ext uri="{BB962C8B-B14F-4D97-AF65-F5344CB8AC3E}">
        <p14:creationId xmlns:p14="http://schemas.microsoft.com/office/powerpoint/2010/main" val="311095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7957264-5945-4382-B547-486142CE02E3}" type="datetimeFigureOut">
              <a:rPr lang="zh-CN" altLang="en-US" smtClean="0"/>
              <a:t>2014/5/19 Monday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D6B12E-BF65-43E1-BEB3-B34BB789A3F0}" type="slidenum">
              <a:rPr lang="zh-CN" altLang="en-US" smtClean="0"/>
              <a:t>‹#›</a:t>
            </a:fld>
            <a:endParaRPr lang="zh-CN" altLang="en-US"/>
          </a:p>
        </p:txBody>
      </p:sp>
    </p:spTree>
    <p:extLst>
      <p:ext uri="{BB962C8B-B14F-4D97-AF65-F5344CB8AC3E}">
        <p14:creationId xmlns:p14="http://schemas.microsoft.com/office/powerpoint/2010/main" val="7611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7957264-5945-4382-B547-486142CE02E3}" type="datetimeFigureOut">
              <a:rPr lang="zh-CN" altLang="en-US" smtClean="0"/>
              <a:t>2014/5/19 Monday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ED6B12E-BF65-43E1-BEB3-B34BB789A3F0}" type="slidenum">
              <a:rPr lang="zh-CN" altLang="en-US" smtClean="0"/>
              <a:t>‹#›</a:t>
            </a:fld>
            <a:endParaRPr lang="zh-CN" altLang="en-US"/>
          </a:p>
        </p:txBody>
      </p:sp>
    </p:spTree>
    <p:extLst>
      <p:ext uri="{BB962C8B-B14F-4D97-AF65-F5344CB8AC3E}">
        <p14:creationId xmlns:p14="http://schemas.microsoft.com/office/powerpoint/2010/main" val="155961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7957264-5945-4382-B547-486142CE02E3}" type="datetimeFigureOut">
              <a:rPr lang="zh-CN" altLang="en-US" smtClean="0"/>
              <a:t>2014/5/19 Monday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ED6B12E-BF65-43E1-BEB3-B34BB789A3F0}" type="slidenum">
              <a:rPr lang="zh-CN" altLang="en-US" smtClean="0"/>
              <a:t>‹#›</a:t>
            </a:fld>
            <a:endParaRPr lang="zh-CN" altLang="en-US"/>
          </a:p>
        </p:txBody>
      </p:sp>
    </p:spTree>
    <p:extLst>
      <p:ext uri="{BB962C8B-B14F-4D97-AF65-F5344CB8AC3E}">
        <p14:creationId xmlns:p14="http://schemas.microsoft.com/office/powerpoint/2010/main" val="4085746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57264-5945-4382-B547-486142CE02E3}" type="datetimeFigureOut">
              <a:rPr lang="zh-CN" altLang="en-US" smtClean="0"/>
              <a:t>2014/5/19 Monday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ED6B12E-BF65-43E1-BEB3-B34BB789A3F0}" type="slidenum">
              <a:rPr lang="zh-CN" altLang="en-US" smtClean="0"/>
              <a:t>‹#›</a:t>
            </a:fld>
            <a:endParaRPr lang="zh-CN" altLang="en-US"/>
          </a:p>
        </p:txBody>
      </p:sp>
    </p:spTree>
    <p:extLst>
      <p:ext uri="{BB962C8B-B14F-4D97-AF65-F5344CB8AC3E}">
        <p14:creationId xmlns:p14="http://schemas.microsoft.com/office/powerpoint/2010/main" val="393291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7957264-5945-4382-B547-486142CE02E3}" type="datetimeFigureOut">
              <a:rPr lang="zh-CN" altLang="en-US" smtClean="0"/>
              <a:t>2014/5/19 Monday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D6B12E-BF65-43E1-BEB3-B34BB789A3F0}" type="slidenum">
              <a:rPr lang="zh-CN" altLang="en-US" smtClean="0"/>
              <a:t>‹#›</a:t>
            </a:fld>
            <a:endParaRPr lang="zh-CN" altLang="en-US"/>
          </a:p>
        </p:txBody>
      </p:sp>
    </p:spTree>
    <p:extLst>
      <p:ext uri="{BB962C8B-B14F-4D97-AF65-F5344CB8AC3E}">
        <p14:creationId xmlns:p14="http://schemas.microsoft.com/office/powerpoint/2010/main" val="193170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7957264-5945-4382-B547-486142CE02E3}" type="datetimeFigureOut">
              <a:rPr lang="zh-CN" altLang="en-US" smtClean="0"/>
              <a:t>2014/5/19 Monday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D6B12E-BF65-43E1-BEB3-B34BB789A3F0}" type="slidenum">
              <a:rPr lang="zh-CN" altLang="en-US" smtClean="0"/>
              <a:t>‹#›</a:t>
            </a:fld>
            <a:endParaRPr lang="zh-CN" altLang="en-US"/>
          </a:p>
        </p:txBody>
      </p:sp>
    </p:spTree>
    <p:extLst>
      <p:ext uri="{BB962C8B-B14F-4D97-AF65-F5344CB8AC3E}">
        <p14:creationId xmlns:p14="http://schemas.microsoft.com/office/powerpoint/2010/main" val="181789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4343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57264-5945-4382-B547-486142CE02E3}" type="datetimeFigureOut">
              <a:rPr lang="zh-CN" altLang="en-US" smtClean="0"/>
              <a:t>2014/5/19 Monday</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D6B12E-BF65-43E1-BEB3-B34BB789A3F0}" type="slidenum">
              <a:rPr lang="zh-CN" altLang="en-US" smtClean="0"/>
              <a:t>‹#›</a:t>
            </a:fld>
            <a:endParaRPr lang="zh-CN" altLang="en-US"/>
          </a:p>
        </p:txBody>
      </p:sp>
    </p:spTree>
    <p:extLst>
      <p:ext uri="{BB962C8B-B14F-4D97-AF65-F5344CB8AC3E}">
        <p14:creationId xmlns:p14="http://schemas.microsoft.com/office/powerpoint/2010/main" val="24276819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95550" y="3971896"/>
            <a:ext cx="5110886" cy="923330"/>
          </a:xfrm>
          <a:prstGeom prst="rect">
            <a:avLst/>
          </a:prstGeom>
          <a:noFill/>
        </p:spPr>
        <p:txBody>
          <a:bodyPr wrap="none" rtlCol="0">
            <a:spAutoFit/>
          </a:bodyPr>
          <a:lstStyle/>
          <a:p>
            <a:r>
              <a:rPr lang="en-US" altLang="zh-CN" sz="5400" dirty="0">
                <a:solidFill>
                  <a:srgbClr val="27E7D3"/>
                </a:solidFill>
                <a:latin typeface="Segoe WP Light" panose="020B0502040204020203" pitchFamily="34" charset="0"/>
                <a:cs typeface="Segoe WP Light" panose="020B0502040204020203" pitchFamily="34" charset="0"/>
              </a:rPr>
              <a:t>Sense Perception</a:t>
            </a:r>
            <a:endParaRPr lang="zh-CN" altLang="en-US" sz="5400" dirty="0">
              <a:solidFill>
                <a:srgbClr val="27E7D3"/>
              </a:solidFill>
              <a:latin typeface="Segoe WP Light" panose="020B0502040204020203" pitchFamily="34" charset="0"/>
              <a:cs typeface="Segoe WP Light" panose="020B0502040204020203" pitchFamily="34" charset="0"/>
            </a:endParaRPr>
          </a:p>
        </p:txBody>
      </p:sp>
      <p:sp>
        <p:nvSpPr>
          <p:cNvPr id="8" name="文本框 7"/>
          <p:cNvSpPr txBox="1"/>
          <p:nvPr/>
        </p:nvSpPr>
        <p:spPr>
          <a:xfrm>
            <a:off x="2495551" y="4895226"/>
            <a:ext cx="1814151" cy="400110"/>
          </a:xfrm>
          <a:prstGeom prst="rect">
            <a:avLst/>
          </a:prstGeom>
          <a:noFill/>
        </p:spPr>
        <p:txBody>
          <a:bodyPr wrap="none" rtlCol="0">
            <a:spAutoFit/>
          </a:bodyPr>
          <a:lstStyle/>
          <a:p>
            <a:r>
              <a:rPr lang="en-US" altLang="zh-CN" sz="2000" dirty="0">
                <a:solidFill>
                  <a:srgbClr val="ACACAF"/>
                </a:solidFill>
                <a:latin typeface="Segoe WP Light" panose="020B0502040204020203" pitchFamily="34" charset="0"/>
                <a:cs typeface="Segoe WP Light" panose="020B0502040204020203" pitchFamily="34" charset="0"/>
              </a:rPr>
              <a:t>Mixture of feels</a:t>
            </a:r>
            <a:endParaRPr lang="zh-CN" altLang="en-US" sz="2000" dirty="0">
              <a:solidFill>
                <a:srgbClr val="ACACAF"/>
              </a:solidFill>
              <a:latin typeface="Segoe WP Light" panose="020B0502040204020203" pitchFamily="34" charset="0"/>
              <a:cs typeface="Segoe WP Light" panose="020B0502040204020203" pitchFamily="34" charset="0"/>
            </a:endParaRPr>
          </a:p>
        </p:txBody>
      </p:sp>
    </p:spTree>
    <p:extLst>
      <p:ext uri="{BB962C8B-B14F-4D97-AF65-F5344CB8AC3E}">
        <p14:creationId xmlns:p14="http://schemas.microsoft.com/office/powerpoint/2010/main" val="440561552"/>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006262" y="1076811"/>
            <a:ext cx="5208477" cy="923330"/>
          </a:xfrm>
          <a:prstGeom prst="rect">
            <a:avLst/>
          </a:prstGeom>
          <a:noFill/>
        </p:spPr>
        <p:txBody>
          <a:bodyPr wrap="none" rtlCol="0">
            <a:spAutoFit/>
          </a:bodyPr>
          <a:lstStyle/>
          <a:p>
            <a:r>
              <a:rPr lang="en-US" altLang="zh-CN" sz="5400" dirty="0">
                <a:solidFill>
                  <a:srgbClr val="27E7D3"/>
                </a:solidFill>
                <a:latin typeface="Segoe WP Light" panose="020B0502040204020203" pitchFamily="34" charset="0"/>
                <a:cs typeface="Segoe WP Light" panose="020B0502040204020203" pitchFamily="34" charset="0"/>
              </a:rPr>
              <a:t>Knowledge Claim</a:t>
            </a:r>
          </a:p>
        </p:txBody>
      </p:sp>
      <p:sp>
        <p:nvSpPr>
          <p:cNvPr id="13" name="椭圆 12"/>
          <p:cNvSpPr/>
          <p:nvPr/>
        </p:nvSpPr>
        <p:spPr>
          <a:xfrm>
            <a:off x="8160583" y="3988818"/>
            <a:ext cx="2065565" cy="2065565"/>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solidFill>
              <a:srgbClr val="27E7D3">
                <a:alpha val="6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7792278" y="3633105"/>
            <a:ext cx="254005" cy="0"/>
          </a:xfrm>
          <a:prstGeom prst="line">
            <a:avLst/>
          </a:prstGeom>
          <a:ln w="9525">
            <a:solidFill>
              <a:srgbClr val="27E7D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046282" y="3633106"/>
            <a:ext cx="572482" cy="530681"/>
          </a:xfrm>
          <a:prstGeom prst="line">
            <a:avLst/>
          </a:prstGeom>
          <a:ln w="9525">
            <a:solidFill>
              <a:srgbClr val="27E7D3"/>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7686141" y="3580037"/>
            <a:ext cx="106136" cy="106136"/>
          </a:xfrm>
          <a:prstGeom prst="ellipse">
            <a:avLst/>
          </a:prstGeom>
          <a:noFill/>
          <a:ln>
            <a:solidFill>
              <a:srgbClr val="27E7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828381" y="3393590"/>
            <a:ext cx="2526576" cy="461665"/>
          </a:xfrm>
          <a:prstGeom prst="rect">
            <a:avLst/>
          </a:prstGeom>
          <a:solidFill>
            <a:srgbClr val="343436"/>
          </a:solidFill>
        </p:spPr>
        <p:txBody>
          <a:bodyPr wrap="square" rtlCol="0">
            <a:spAutoFit/>
          </a:bodyPr>
          <a:lstStyle/>
          <a:p>
            <a:r>
              <a:rPr lang="en-US" altLang="zh-CN" sz="2400" dirty="0">
                <a:solidFill>
                  <a:srgbClr val="27E7D3"/>
                </a:solidFill>
                <a:latin typeface="Segoe WP Light" panose="020B0502040204020203" pitchFamily="34" charset="0"/>
                <a:cs typeface="Segoe WP Light" panose="020B0502040204020203" pitchFamily="34" charset="0"/>
              </a:rPr>
              <a:t>poison arrow frog</a:t>
            </a:r>
            <a:endParaRPr lang="en-US" altLang="zh-CN" sz="2400" dirty="0">
              <a:solidFill>
                <a:srgbClr val="27E7D3"/>
              </a:solidFill>
              <a:latin typeface="Segoe WP Light" panose="020B0502040204020203" pitchFamily="34" charset="0"/>
              <a:cs typeface="Segoe WP Light" panose="020B0502040204020203" pitchFamily="34" charset="0"/>
            </a:endParaRPr>
          </a:p>
        </p:txBody>
      </p:sp>
      <p:sp>
        <p:nvSpPr>
          <p:cNvPr id="10" name="圆角矩形标注 9"/>
          <p:cNvSpPr/>
          <p:nvPr/>
        </p:nvSpPr>
        <p:spPr>
          <a:xfrm>
            <a:off x="1948544" y="2089565"/>
            <a:ext cx="6547757" cy="1265956"/>
          </a:xfrm>
          <a:prstGeom prst="wedgeRoundRectCallout">
            <a:avLst>
              <a:gd name="adj1" fmla="val -5870"/>
              <a:gd name="adj2" fmla="val 71229"/>
              <a:gd name="adj3" fmla="val 1666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343436"/>
                </a:solidFill>
                <a:latin typeface="Segoe WP Light" panose="020B0502040204020203" pitchFamily="34" charset="0"/>
                <a:cs typeface="Segoe WP Light" panose="020B0502040204020203" pitchFamily="34" charset="0"/>
              </a:rPr>
              <a:t>Information we received by our senses can help us develop our own ideas and be more accurate</a:t>
            </a:r>
            <a:endParaRPr lang="en-US" altLang="zh-CN" sz="2400" dirty="0">
              <a:solidFill>
                <a:srgbClr val="343436"/>
              </a:solidFill>
              <a:latin typeface="Segoe WP Light" panose="020B0502040204020203" pitchFamily="34" charset="0"/>
              <a:cs typeface="Segoe WP Light" panose="020B0502040204020203" pitchFamily="34" charset="0"/>
            </a:endParaRPr>
          </a:p>
        </p:txBody>
      </p:sp>
    </p:spTree>
    <p:extLst>
      <p:ext uri="{BB962C8B-B14F-4D97-AF65-F5344CB8AC3E}">
        <p14:creationId xmlns:p14="http://schemas.microsoft.com/office/powerpoint/2010/main" val="4038217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006262" y="1076811"/>
            <a:ext cx="5208477" cy="923330"/>
          </a:xfrm>
          <a:prstGeom prst="rect">
            <a:avLst/>
          </a:prstGeom>
          <a:noFill/>
        </p:spPr>
        <p:txBody>
          <a:bodyPr wrap="none" rtlCol="0">
            <a:spAutoFit/>
          </a:bodyPr>
          <a:lstStyle/>
          <a:p>
            <a:r>
              <a:rPr lang="en-US" altLang="zh-CN" sz="5400" dirty="0">
                <a:solidFill>
                  <a:srgbClr val="27E7D3"/>
                </a:solidFill>
                <a:latin typeface="Segoe WP Light" panose="020B0502040204020203" pitchFamily="34" charset="0"/>
                <a:cs typeface="Segoe WP Light" panose="020B0502040204020203" pitchFamily="34" charset="0"/>
              </a:rPr>
              <a:t>Knowledge Claim</a:t>
            </a:r>
          </a:p>
        </p:txBody>
      </p:sp>
      <p:sp>
        <p:nvSpPr>
          <p:cNvPr id="13" name="椭圆 12"/>
          <p:cNvSpPr/>
          <p:nvPr/>
        </p:nvSpPr>
        <p:spPr>
          <a:xfrm>
            <a:off x="8141315" y="1199353"/>
            <a:ext cx="2065565" cy="2065565"/>
          </a:xfrm>
          <a:prstGeom prst="ellipse">
            <a:avLst/>
          </a:prstGeom>
          <a:blipFill dpi="0" rotWithShape="1">
            <a:blip r:embed="rId2" cstate="print">
              <a:extLst>
                <a:ext uri="{28A0092B-C50C-407E-A947-70E740481C1C}">
                  <a14:useLocalDpi xmlns:a14="http://schemas.microsoft.com/office/drawing/2010/main" val="0"/>
                </a:ext>
              </a:extLst>
            </a:blip>
            <a:srcRect/>
            <a:stretch>
              <a:fillRect l="-11871" r="-11871"/>
            </a:stretch>
          </a:blipFill>
          <a:ln>
            <a:solidFill>
              <a:srgbClr val="27E7D3">
                <a:alpha val="6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6188564" y="3572228"/>
            <a:ext cx="1760729" cy="0"/>
          </a:xfrm>
          <a:prstGeom prst="line">
            <a:avLst/>
          </a:prstGeom>
          <a:ln w="9525">
            <a:solidFill>
              <a:srgbClr val="27E7D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7949292" y="3104226"/>
            <a:ext cx="686782" cy="468003"/>
          </a:xfrm>
          <a:prstGeom prst="line">
            <a:avLst/>
          </a:prstGeom>
          <a:ln w="9525">
            <a:solidFill>
              <a:srgbClr val="27E7D3"/>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6092208" y="3524865"/>
            <a:ext cx="106136" cy="106136"/>
          </a:xfrm>
          <a:prstGeom prst="ellipse">
            <a:avLst/>
          </a:prstGeom>
          <a:noFill/>
          <a:ln>
            <a:solidFill>
              <a:srgbClr val="27E7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242682" y="3337721"/>
            <a:ext cx="1801348" cy="461665"/>
          </a:xfrm>
          <a:prstGeom prst="rect">
            <a:avLst/>
          </a:prstGeom>
          <a:solidFill>
            <a:srgbClr val="343436"/>
          </a:solidFill>
        </p:spPr>
        <p:txBody>
          <a:bodyPr wrap="square" rtlCol="0">
            <a:spAutoFit/>
          </a:bodyPr>
          <a:lstStyle/>
          <a:p>
            <a:r>
              <a:rPr lang="en-US" altLang="zh-CN" sz="2400" dirty="0" smtClean="0">
                <a:solidFill>
                  <a:srgbClr val="27E7D3"/>
                </a:solidFill>
                <a:latin typeface="Segoe WP Light" panose="020B0502040204020203" pitchFamily="34" charset="0"/>
                <a:cs typeface="Segoe WP Light" panose="020B0502040204020203" pitchFamily="34" charset="0"/>
              </a:rPr>
              <a:t>Red stingray</a:t>
            </a:r>
            <a:endParaRPr lang="en-US" altLang="zh-CN" sz="2400" dirty="0">
              <a:solidFill>
                <a:srgbClr val="27E7D3"/>
              </a:solidFill>
              <a:latin typeface="Segoe WP Light" panose="020B0502040204020203" pitchFamily="34" charset="0"/>
              <a:cs typeface="Segoe WP Light" panose="020B0502040204020203" pitchFamily="34" charset="0"/>
            </a:endParaRPr>
          </a:p>
        </p:txBody>
      </p:sp>
      <p:sp>
        <p:nvSpPr>
          <p:cNvPr id="11" name="圆角矩形标注 10"/>
          <p:cNvSpPr/>
          <p:nvPr/>
        </p:nvSpPr>
        <p:spPr>
          <a:xfrm>
            <a:off x="3456217" y="5009658"/>
            <a:ext cx="6547757" cy="1265956"/>
          </a:xfrm>
          <a:prstGeom prst="wedgeRoundRectCallout">
            <a:avLst>
              <a:gd name="adj1" fmla="val -18589"/>
              <a:gd name="adj2" fmla="val -115795"/>
              <a:gd name="adj3" fmla="val 1666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400" dirty="0">
                <a:solidFill>
                  <a:srgbClr val="343436"/>
                </a:solidFill>
                <a:latin typeface="Segoe WP Light" panose="020B0502040204020203" pitchFamily="34" charset="0"/>
                <a:cs typeface="Segoe WP Light" panose="020B0502040204020203" pitchFamily="34" charset="0"/>
              </a:rPr>
              <a:t>‘First hand’ information is usually very subjective and thus inaccurate</a:t>
            </a:r>
            <a:endParaRPr lang="en-US" altLang="zh-CN" sz="2400" dirty="0">
              <a:solidFill>
                <a:srgbClr val="343436"/>
              </a:solidFill>
              <a:latin typeface="Segoe WP Light" panose="020B0502040204020203" pitchFamily="34" charset="0"/>
              <a:cs typeface="Segoe WP Light" panose="020B0502040204020203" pitchFamily="34" charset="0"/>
            </a:endParaRPr>
          </a:p>
        </p:txBody>
      </p:sp>
    </p:spTree>
    <p:extLst>
      <p:ext uri="{BB962C8B-B14F-4D97-AF65-F5344CB8AC3E}">
        <p14:creationId xmlns:p14="http://schemas.microsoft.com/office/powerpoint/2010/main" val="2627831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68572" y="1935792"/>
            <a:ext cx="3363421" cy="923330"/>
          </a:xfrm>
          <a:prstGeom prst="rect">
            <a:avLst/>
          </a:prstGeom>
          <a:noFill/>
        </p:spPr>
        <p:txBody>
          <a:bodyPr wrap="none" rtlCol="0">
            <a:spAutoFit/>
          </a:bodyPr>
          <a:lstStyle/>
          <a:p>
            <a:r>
              <a:rPr lang="en-US" altLang="zh-CN" sz="5400" dirty="0">
                <a:solidFill>
                  <a:srgbClr val="27E7D3"/>
                </a:solidFill>
                <a:latin typeface="Segoe WP Light" panose="020B0502040204020203" pitchFamily="34" charset="0"/>
                <a:cs typeface="Segoe WP Light" panose="020B0502040204020203" pitchFamily="34" charset="0"/>
              </a:rPr>
              <a:t>Conclusion</a:t>
            </a:r>
          </a:p>
        </p:txBody>
      </p:sp>
      <p:sp>
        <p:nvSpPr>
          <p:cNvPr id="3" name="文本框 2"/>
          <p:cNvSpPr txBox="1"/>
          <p:nvPr/>
        </p:nvSpPr>
        <p:spPr>
          <a:xfrm>
            <a:off x="2065257" y="3025435"/>
            <a:ext cx="7770050" cy="830997"/>
          </a:xfrm>
          <a:prstGeom prst="rect">
            <a:avLst/>
          </a:prstGeom>
          <a:solidFill>
            <a:srgbClr val="343436"/>
          </a:solidFill>
        </p:spPr>
        <p:txBody>
          <a:bodyPr wrap="square" rtlCol="0">
            <a:spAutoFit/>
          </a:bodyPr>
          <a:lstStyle/>
          <a:p>
            <a:pPr algn="ctr"/>
            <a:r>
              <a:rPr lang="en-US" altLang="zh-CN" sz="2400" dirty="0" smtClean="0">
                <a:solidFill>
                  <a:srgbClr val="B5B5B6"/>
                </a:solidFill>
                <a:latin typeface="Segoe WP Light" panose="020B0502040204020203" pitchFamily="34" charset="0"/>
                <a:cs typeface="Segoe WP Light" panose="020B0502040204020203" pitchFamily="34" charset="0"/>
              </a:rPr>
              <a:t>The world we perceive is how it is perceived.</a:t>
            </a:r>
          </a:p>
          <a:p>
            <a:pPr algn="ctr"/>
            <a:r>
              <a:rPr lang="en-US" altLang="zh-CN" sz="2400" dirty="0" smtClean="0">
                <a:solidFill>
                  <a:srgbClr val="B5B5B6"/>
                </a:solidFill>
                <a:latin typeface="Segoe WP Light" panose="020B0502040204020203" pitchFamily="34" charset="0"/>
                <a:cs typeface="Segoe WP Light" panose="020B0502040204020203" pitchFamily="34" charset="0"/>
              </a:rPr>
              <a:t>But the world in our mind is what we think it has to be like.</a:t>
            </a:r>
          </a:p>
        </p:txBody>
      </p:sp>
    </p:spTree>
    <p:extLst>
      <p:ext uri="{BB962C8B-B14F-4D97-AF65-F5344CB8AC3E}">
        <p14:creationId xmlns:p14="http://schemas.microsoft.com/office/powerpoint/2010/main" val="1012913787"/>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006262" y="2429441"/>
            <a:ext cx="4309193" cy="461665"/>
          </a:xfrm>
          <a:prstGeom prst="rect">
            <a:avLst/>
          </a:prstGeom>
          <a:solidFill>
            <a:srgbClr val="343436"/>
          </a:solidFill>
        </p:spPr>
        <p:txBody>
          <a:bodyPr wrap="none" rtlCol="0">
            <a:spAutoFit/>
          </a:bodyPr>
          <a:lstStyle/>
          <a:p>
            <a:r>
              <a:rPr lang="en-US" altLang="zh-CN" sz="2400" dirty="0">
                <a:solidFill>
                  <a:srgbClr val="B5B5B6"/>
                </a:solidFill>
                <a:latin typeface="Segoe WP Light" panose="020B0502040204020203" pitchFamily="34" charset="0"/>
                <a:cs typeface="Segoe WP Light" panose="020B0502040204020203" pitchFamily="34" charset="0"/>
              </a:rPr>
              <a:t>The Classical Music Competition</a:t>
            </a:r>
            <a:endParaRPr lang="zh-CN" altLang="en-US" sz="2400" dirty="0">
              <a:solidFill>
                <a:srgbClr val="B5B5B6"/>
              </a:solidFill>
              <a:latin typeface="Segoe WP Light" panose="020B0502040204020203" pitchFamily="34" charset="0"/>
              <a:cs typeface="Segoe WP Light" panose="020B0502040204020203" pitchFamily="34" charset="0"/>
            </a:endParaRPr>
          </a:p>
        </p:txBody>
      </p:sp>
      <p:sp>
        <p:nvSpPr>
          <p:cNvPr id="13" name="文本框 12"/>
          <p:cNvSpPr txBox="1"/>
          <p:nvPr/>
        </p:nvSpPr>
        <p:spPr>
          <a:xfrm>
            <a:off x="2006261" y="1076811"/>
            <a:ext cx="5110886" cy="923330"/>
          </a:xfrm>
          <a:prstGeom prst="rect">
            <a:avLst/>
          </a:prstGeom>
          <a:noFill/>
        </p:spPr>
        <p:txBody>
          <a:bodyPr wrap="none" rtlCol="0">
            <a:spAutoFit/>
          </a:bodyPr>
          <a:lstStyle/>
          <a:p>
            <a:r>
              <a:rPr lang="en-US" altLang="zh-CN" sz="5400" dirty="0">
                <a:solidFill>
                  <a:srgbClr val="27E7D3"/>
                </a:solidFill>
                <a:latin typeface="Segoe WP Light" panose="020B0502040204020203" pitchFamily="34" charset="0"/>
                <a:cs typeface="Segoe WP Light" panose="020B0502040204020203" pitchFamily="34" charset="0"/>
              </a:rPr>
              <a:t>Real life situation</a:t>
            </a:r>
          </a:p>
        </p:txBody>
      </p:sp>
      <p:grpSp>
        <p:nvGrpSpPr>
          <p:cNvPr id="20" name="组合 19"/>
          <p:cNvGrpSpPr/>
          <p:nvPr/>
        </p:nvGrpSpPr>
        <p:grpSpPr>
          <a:xfrm>
            <a:off x="6315454" y="445518"/>
            <a:ext cx="3690258" cy="2330339"/>
            <a:chOff x="4931228" y="363875"/>
            <a:chExt cx="3690258" cy="2330339"/>
          </a:xfrm>
        </p:grpSpPr>
        <p:sp>
          <p:nvSpPr>
            <p:cNvPr id="14" name="椭圆 13"/>
            <p:cNvSpPr/>
            <p:nvPr/>
          </p:nvSpPr>
          <p:spPr>
            <a:xfrm>
              <a:off x="6555921" y="363875"/>
              <a:ext cx="2065565" cy="2065565"/>
            </a:xfrm>
            <a:prstGeom prst="ellipse">
              <a:avLst/>
            </a:prstGeom>
            <a:blipFill dpi="0" rotWithShape="1">
              <a:blip r:embed="rId2">
                <a:alphaModFix amt="88000"/>
              </a:blip>
              <a:srcRect/>
              <a:stretch>
                <a:fillRect/>
              </a:stretch>
            </a:blipFill>
            <a:ln>
              <a:solidFill>
                <a:srgbClr val="27E7D3">
                  <a:alpha val="6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V="1">
              <a:off x="5029200" y="2637065"/>
              <a:ext cx="1412422" cy="8164"/>
            </a:xfrm>
            <a:prstGeom prst="line">
              <a:avLst/>
            </a:prstGeom>
            <a:ln w="9525">
              <a:solidFill>
                <a:srgbClr val="27E7D3"/>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441621" y="2212521"/>
              <a:ext cx="506186" cy="424543"/>
            </a:xfrm>
            <a:prstGeom prst="line">
              <a:avLst/>
            </a:prstGeom>
            <a:ln w="9525">
              <a:solidFill>
                <a:srgbClr val="27E7D3"/>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931228" y="2588078"/>
              <a:ext cx="106136" cy="106136"/>
            </a:xfrm>
            <a:prstGeom prst="ellipse">
              <a:avLst/>
            </a:prstGeom>
            <a:noFill/>
            <a:ln>
              <a:solidFill>
                <a:srgbClr val="27E7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006261" y="3232123"/>
            <a:ext cx="7633039" cy="1015663"/>
          </a:xfrm>
          <a:prstGeom prst="rect">
            <a:avLst/>
          </a:prstGeom>
          <a:solidFill>
            <a:srgbClr val="343436"/>
          </a:solidFill>
        </p:spPr>
        <p:txBody>
          <a:bodyPr wrap="square" rtlCol="0">
            <a:spAutoFit/>
          </a:bodyPr>
          <a:lstStyle/>
          <a:p>
            <a:pPr algn="just"/>
            <a:r>
              <a:rPr lang="en-US" altLang="zh-CN" sz="2000" dirty="0">
                <a:solidFill>
                  <a:srgbClr val="828284"/>
                </a:solidFill>
                <a:latin typeface="Segoe WP Light" panose="020B0502040204020203" pitchFamily="34" charset="0"/>
                <a:cs typeface="Segoe WP Light" panose="020B0502040204020203" pitchFamily="34" charset="0"/>
              </a:rPr>
              <a:t>People can reliably select the winners of classical music competitions based on </a:t>
            </a:r>
            <a:r>
              <a:rPr lang="en-US" altLang="zh-CN" sz="2000" dirty="0">
                <a:solidFill>
                  <a:srgbClr val="B5B5B6"/>
                </a:solidFill>
                <a:latin typeface="Segoe WP Light" panose="020B0502040204020203" pitchFamily="34" charset="0"/>
                <a:cs typeface="Segoe WP Light" panose="020B0502040204020203" pitchFamily="34" charset="0"/>
              </a:rPr>
              <a:t>silent video recordings</a:t>
            </a:r>
            <a:r>
              <a:rPr lang="en-US" altLang="zh-CN" sz="2000" dirty="0">
                <a:solidFill>
                  <a:srgbClr val="828284"/>
                </a:solidFill>
                <a:latin typeface="Segoe WP Light" panose="020B0502040204020203" pitchFamily="34" charset="0"/>
                <a:cs typeface="Segoe WP Light" panose="020B0502040204020203" pitchFamily="34" charset="0"/>
              </a:rPr>
              <a:t> of performances, according to new research from UCL. </a:t>
            </a:r>
            <a:endParaRPr lang="zh-CN" altLang="en-US" sz="2000" dirty="0">
              <a:solidFill>
                <a:srgbClr val="828284"/>
              </a:solidFill>
              <a:latin typeface="Segoe WP Light" panose="020B0502040204020203" pitchFamily="34" charset="0"/>
              <a:cs typeface="Segoe WP Light" panose="020B0502040204020203" pitchFamily="34" charset="0"/>
            </a:endParaRPr>
          </a:p>
        </p:txBody>
      </p:sp>
    </p:spTree>
    <p:extLst>
      <p:ext uri="{BB962C8B-B14F-4D97-AF65-F5344CB8AC3E}">
        <p14:creationId xmlns:p14="http://schemas.microsoft.com/office/powerpoint/2010/main" val="24521614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006262" y="2429441"/>
            <a:ext cx="4309193" cy="461665"/>
          </a:xfrm>
          <a:prstGeom prst="rect">
            <a:avLst/>
          </a:prstGeom>
          <a:solidFill>
            <a:srgbClr val="343436"/>
          </a:solidFill>
        </p:spPr>
        <p:txBody>
          <a:bodyPr wrap="none" rtlCol="0">
            <a:spAutoFit/>
          </a:bodyPr>
          <a:lstStyle/>
          <a:p>
            <a:r>
              <a:rPr lang="en-US" altLang="zh-CN" sz="2400" dirty="0">
                <a:solidFill>
                  <a:srgbClr val="B5B5B6"/>
                </a:solidFill>
                <a:latin typeface="Segoe WP Light" panose="020B0502040204020203" pitchFamily="34" charset="0"/>
                <a:cs typeface="Segoe WP Light" panose="020B0502040204020203" pitchFamily="34" charset="0"/>
              </a:rPr>
              <a:t>The Classical Music Competition</a:t>
            </a:r>
            <a:endParaRPr lang="zh-CN" altLang="en-US" sz="2400" dirty="0">
              <a:solidFill>
                <a:srgbClr val="B5B5B6"/>
              </a:solidFill>
              <a:latin typeface="Segoe WP Light" panose="020B0502040204020203" pitchFamily="34" charset="0"/>
              <a:cs typeface="Segoe WP Light" panose="020B0502040204020203" pitchFamily="34" charset="0"/>
            </a:endParaRPr>
          </a:p>
        </p:txBody>
      </p:sp>
      <p:sp>
        <p:nvSpPr>
          <p:cNvPr id="13" name="文本框 12"/>
          <p:cNvSpPr txBox="1"/>
          <p:nvPr/>
        </p:nvSpPr>
        <p:spPr>
          <a:xfrm>
            <a:off x="2006261" y="1076811"/>
            <a:ext cx="5110886" cy="923330"/>
          </a:xfrm>
          <a:prstGeom prst="rect">
            <a:avLst/>
          </a:prstGeom>
          <a:noFill/>
        </p:spPr>
        <p:txBody>
          <a:bodyPr wrap="none" rtlCol="0">
            <a:spAutoFit/>
          </a:bodyPr>
          <a:lstStyle/>
          <a:p>
            <a:r>
              <a:rPr lang="en-US" altLang="zh-CN" sz="5400" dirty="0">
                <a:solidFill>
                  <a:srgbClr val="27E7D3"/>
                </a:solidFill>
                <a:latin typeface="Segoe WP Light" panose="020B0502040204020203" pitchFamily="34" charset="0"/>
                <a:cs typeface="Segoe WP Light" panose="020B0502040204020203" pitchFamily="34" charset="0"/>
              </a:rPr>
              <a:t>Real life situation</a:t>
            </a:r>
          </a:p>
        </p:txBody>
      </p:sp>
      <p:grpSp>
        <p:nvGrpSpPr>
          <p:cNvPr id="20" name="组合 19"/>
          <p:cNvGrpSpPr/>
          <p:nvPr/>
        </p:nvGrpSpPr>
        <p:grpSpPr>
          <a:xfrm>
            <a:off x="6315454" y="445518"/>
            <a:ext cx="3690258" cy="2330339"/>
            <a:chOff x="4931228" y="363875"/>
            <a:chExt cx="3690258" cy="2330339"/>
          </a:xfrm>
        </p:grpSpPr>
        <p:sp>
          <p:nvSpPr>
            <p:cNvPr id="14" name="椭圆 13"/>
            <p:cNvSpPr/>
            <p:nvPr/>
          </p:nvSpPr>
          <p:spPr>
            <a:xfrm>
              <a:off x="6555921" y="363875"/>
              <a:ext cx="2065565" cy="2065565"/>
            </a:xfrm>
            <a:prstGeom prst="ellipse">
              <a:avLst/>
            </a:prstGeom>
            <a:blipFill dpi="0" rotWithShape="1">
              <a:blip r:embed="rId2">
                <a:alphaModFix amt="88000"/>
              </a:blip>
              <a:srcRect/>
              <a:stretch>
                <a:fillRect/>
              </a:stretch>
            </a:blipFill>
            <a:ln>
              <a:solidFill>
                <a:srgbClr val="27E7D3">
                  <a:alpha val="6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V="1">
              <a:off x="5029200" y="2637065"/>
              <a:ext cx="1412422" cy="8164"/>
            </a:xfrm>
            <a:prstGeom prst="line">
              <a:avLst/>
            </a:prstGeom>
            <a:ln w="9525">
              <a:solidFill>
                <a:srgbClr val="27E7D3"/>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441621" y="2212521"/>
              <a:ext cx="506186" cy="424543"/>
            </a:xfrm>
            <a:prstGeom prst="line">
              <a:avLst/>
            </a:prstGeom>
            <a:ln w="9525">
              <a:solidFill>
                <a:srgbClr val="27E7D3"/>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931228" y="2588078"/>
              <a:ext cx="106136" cy="106136"/>
            </a:xfrm>
            <a:prstGeom prst="ellipse">
              <a:avLst/>
            </a:prstGeom>
            <a:noFill/>
            <a:ln>
              <a:solidFill>
                <a:srgbClr val="27E7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134250" y="3494530"/>
            <a:ext cx="1863011" cy="1107996"/>
          </a:xfrm>
          <a:prstGeom prst="rect">
            <a:avLst/>
          </a:prstGeom>
          <a:solidFill>
            <a:srgbClr val="343436"/>
          </a:solidFill>
        </p:spPr>
        <p:txBody>
          <a:bodyPr wrap="none" rtlCol="0">
            <a:spAutoFit/>
          </a:bodyPr>
          <a:lstStyle/>
          <a:p>
            <a:r>
              <a:rPr lang="en-US" altLang="zh-CN" sz="6600" dirty="0">
                <a:solidFill>
                  <a:srgbClr val="B5B5B6"/>
                </a:solidFill>
                <a:latin typeface="Moire Light" panose="02000304030000020004" pitchFamily="2" charset="0"/>
                <a:cs typeface="Segoe WP Light" panose="020B0502040204020203" pitchFamily="34" charset="0"/>
              </a:rPr>
              <a:t>886</a:t>
            </a:r>
            <a:endParaRPr lang="zh-CN" altLang="en-US" sz="6600" dirty="0">
              <a:solidFill>
                <a:srgbClr val="B5B5B6"/>
              </a:solidFill>
              <a:latin typeface="Moire Light" panose="02000304030000020004" pitchFamily="2" charset="0"/>
              <a:cs typeface="Segoe WP Light" panose="020B0502040204020203" pitchFamily="34" charset="0"/>
            </a:endParaRPr>
          </a:p>
        </p:txBody>
      </p:sp>
      <p:sp>
        <p:nvSpPr>
          <p:cNvPr id="12" name="文本框 11"/>
          <p:cNvSpPr txBox="1"/>
          <p:nvPr/>
        </p:nvSpPr>
        <p:spPr>
          <a:xfrm>
            <a:off x="5379765" y="4460206"/>
            <a:ext cx="1292790" cy="369332"/>
          </a:xfrm>
          <a:prstGeom prst="rect">
            <a:avLst/>
          </a:prstGeom>
          <a:solidFill>
            <a:srgbClr val="343436"/>
          </a:solidFill>
        </p:spPr>
        <p:txBody>
          <a:bodyPr wrap="none" rtlCol="0">
            <a:spAutoFit/>
          </a:bodyPr>
          <a:lstStyle/>
          <a:p>
            <a:r>
              <a:rPr lang="en-US" altLang="zh-CN" dirty="0">
                <a:solidFill>
                  <a:srgbClr val="B5B5B6"/>
                </a:solidFill>
                <a:latin typeface="Segoe WP Light" panose="020B0502040204020203" pitchFamily="34" charset="0"/>
                <a:cs typeface="Segoe WP Light" panose="020B0502040204020203" pitchFamily="34" charset="0"/>
              </a:rPr>
              <a:t>Participants</a:t>
            </a:r>
            <a:endParaRPr lang="zh-CN" altLang="en-US" dirty="0">
              <a:solidFill>
                <a:srgbClr val="B5B5B6"/>
              </a:solidFill>
              <a:latin typeface="Segoe WP Light" panose="020B0502040204020203" pitchFamily="34" charset="0"/>
              <a:cs typeface="Segoe WP Light" panose="020B0502040204020203" pitchFamily="34" charset="0"/>
            </a:endParaRPr>
          </a:p>
        </p:txBody>
      </p:sp>
      <p:sp>
        <p:nvSpPr>
          <p:cNvPr id="15" name="文本框 14"/>
          <p:cNvSpPr txBox="1"/>
          <p:nvPr/>
        </p:nvSpPr>
        <p:spPr>
          <a:xfrm>
            <a:off x="2074533" y="3494530"/>
            <a:ext cx="2626040" cy="1107996"/>
          </a:xfrm>
          <a:prstGeom prst="rect">
            <a:avLst/>
          </a:prstGeom>
          <a:solidFill>
            <a:srgbClr val="343436"/>
          </a:solidFill>
        </p:spPr>
        <p:txBody>
          <a:bodyPr wrap="none" rtlCol="0">
            <a:spAutoFit/>
          </a:bodyPr>
          <a:lstStyle/>
          <a:p>
            <a:r>
              <a:rPr lang="en-US" altLang="zh-CN" sz="6600" dirty="0">
                <a:solidFill>
                  <a:srgbClr val="B5B5B6"/>
                </a:solidFill>
                <a:latin typeface="Moire Light" panose="02000304030000020004" pitchFamily="2" charset="0"/>
                <a:cs typeface="Segoe WP Light" panose="020B0502040204020203" pitchFamily="34" charset="0"/>
              </a:rPr>
              <a:t>20.5%</a:t>
            </a:r>
            <a:endParaRPr lang="zh-CN" altLang="en-US" sz="6600" dirty="0">
              <a:solidFill>
                <a:srgbClr val="B5B5B6"/>
              </a:solidFill>
              <a:latin typeface="Moire Light" panose="02000304030000020004" pitchFamily="2" charset="0"/>
              <a:cs typeface="Segoe WP Light" panose="020B0502040204020203" pitchFamily="34" charset="0"/>
            </a:endParaRPr>
          </a:p>
        </p:txBody>
      </p:sp>
      <p:sp>
        <p:nvSpPr>
          <p:cNvPr id="17" name="文本框 16"/>
          <p:cNvSpPr txBox="1"/>
          <p:nvPr/>
        </p:nvSpPr>
        <p:spPr>
          <a:xfrm>
            <a:off x="1692121" y="4460206"/>
            <a:ext cx="3390865" cy="369332"/>
          </a:xfrm>
          <a:prstGeom prst="rect">
            <a:avLst/>
          </a:prstGeom>
          <a:solidFill>
            <a:srgbClr val="343436"/>
          </a:solidFill>
        </p:spPr>
        <p:txBody>
          <a:bodyPr wrap="none" rtlCol="0">
            <a:spAutoFit/>
          </a:bodyPr>
          <a:lstStyle/>
          <a:p>
            <a:r>
              <a:rPr lang="en-US" altLang="zh-CN" dirty="0">
                <a:solidFill>
                  <a:srgbClr val="B5B5B6"/>
                </a:solidFill>
                <a:latin typeface="Segoe WP Light" panose="020B0502040204020203" pitchFamily="34" charset="0"/>
                <a:cs typeface="Segoe WP Light" panose="020B0502040204020203" pitchFamily="34" charset="0"/>
              </a:rPr>
              <a:t>Based on </a:t>
            </a:r>
            <a:r>
              <a:rPr lang="en-US" altLang="zh-CN" dirty="0">
                <a:solidFill>
                  <a:srgbClr val="27E7D3"/>
                </a:solidFill>
                <a:latin typeface="Segoe WP Light" panose="020B0502040204020203" pitchFamily="34" charset="0"/>
                <a:cs typeface="Segoe WP Light" panose="020B0502040204020203" pitchFamily="34" charset="0"/>
              </a:rPr>
              <a:t>Sound-only</a:t>
            </a:r>
            <a:r>
              <a:rPr lang="en-US" altLang="zh-CN" dirty="0">
                <a:solidFill>
                  <a:srgbClr val="B5B5B6"/>
                </a:solidFill>
                <a:latin typeface="Segoe WP Light" panose="020B0502040204020203" pitchFamily="34" charset="0"/>
                <a:cs typeface="Segoe WP Light" panose="020B0502040204020203" pitchFamily="34" charset="0"/>
              </a:rPr>
              <a:t> Recordings</a:t>
            </a:r>
            <a:endParaRPr lang="zh-CN" altLang="en-US" dirty="0">
              <a:solidFill>
                <a:srgbClr val="B5B5B6"/>
              </a:solidFill>
              <a:latin typeface="Segoe WP Light" panose="020B0502040204020203" pitchFamily="34" charset="0"/>
              <a:cs typeface="Segoe WP Light" panose="020B0502040204020203" pitchFamily="34" charset="0"/>
            </a:endParaRPr>
          </a:p>
        </p:txBody>
      </p:sp>
      <p:sp>
        <p:nvSpPr>
          <p:cNvPr id="23" name="文本框 22"/>
          <p:cNvSpPr txBox="1"/>
          <p:nvPr/>
        </p:nvSpPr>
        <p:spPr>
          <a:xfrm>
            <a:off x="7379672" y="3494530"/>
            <a:ext cx="2626040" cy="1107996"/>
          </a:xfrm>
          <a:prstGeom prst="rect">
            <a:avLst/>
          </a:prstGeom>
          <a:solidFill>
            <a:srgbClr val="343436"/>
          </a:solidFill>
        </p:spPr>
        <p:txBody>
          <a:bodyPr wrap="none" rtlCol="0">
            <a:spAutoFit/>
          </a:bodyPr>
          <a:lstStyle/>
          <a:p>
            <a:r>
              <a:rPr lang="en-US" altLang="zh-CN" sz="6600" dirty="0">
                <a:solidFill>
                  <a:srgbClr val="B5B5B6"/>
                </a:solidFill>
                <a:latin typeface="Moire Light" panose="02000304030000020004" pitchFamily="2" charset="0"/>
                <a:cs typeface="Segoe WP Light" panose="020B0502040204020203" pitchFamily="34" charset="0"/>
              </a:rPr>
              <a:t>46.6%</a:t>
            </a:r>
            <a:endParaRPr lang="zh-CN" altLang="en-US" sz="6600" dirty="0">
              <a:solidFill>
                <a:srgbClr val="B5B5B6"/>
              </a:solidFill>
              <a:latin typeface="Moire Light" panose="02000304030000020004" pitchFamily="2" charset="0"/>
              <a:cs typeface="Segoe WP Light" panose="020B0502040204020203" pitchFamily="34" charset="0"/>
            </a:endParaRPr>
          </a:p>
        </p:txBody>
      </p:sp>
      <p:sp>
        <p:nvSpPr>
          <p:cNvPr id="24" name="文本框 23"/>
          <p:cNvSpPr txBox="1"/>
          <p:nvPr/>
        </p:nvSpPr>
        <p:spPr>
          <a:xfrm>
            <a:off x="6997260" y="4460206"/>
            <a:ext cx="3333157" cy="369332"/>
          </a:xfrm>
          <a:prstGeom prst="rect">
            <a:avLst/>
          </a:prstGeom>
          <a:solidFill>
            <a:srgbClr val="343436"/>
          </a:solidFill>
        </p:spPr>
        <p:txBody>
          <a:bodyPr wrap="none" rtlCol="0">
            <a:spAutoFit/>
          </a:bodyPr>
          <a:lstStyle/>
          <a:p>
            <a:r>
              <a:rPr lang="en-US" altLang="zh-CN" dirty="0">
                <a:solidFill>
                  <a:srgbClr val="B5B5B6"/>
                </a:solidFill>
                <a:latin typeface="Segoe WP Light" panose="020B0502040204020203" pitchFamily="34" charset="0"/>
                <a:cs typeface="Segoe WP Light" panose="020B0502040204020203" pitchFamily="34" charset="0"/>
              </a:rPr>
              <a:t>Based on </a:t>
            </a:r>
            <a:r>
              <a:rPr lang="en-US" altLang="zh-CN" dirty="0">
                <a:solidFill>
                  <a:srgbClr val="27E7D3"/>
                </a:solidFill>
                <a:latin typeface="Segoe WP Light" panose="020B0502040204020203" pitchFamily="34" charset="0"/>
                <a:cs typeface="Segoe WP Light" panose="020B0502040204020203" pitchFamily="34" charset="0"/>
              </a:rPr>
              <a:t>Video-only</a:t>
            </a:r>
            <a:r>
              <a:rPr lang="en-US" altLang="zh-CN" dirty="0">
                <a:solidFill>
                  <a:srgbClr val="B5B5B6"/>
                </a:solidFill>
                <a:latin typeface="Segoe WP Light" panose="020B0502040204020203" pitchFamily="34" charset="0"/>
                <a:cs typeface="Segoe WP Light" panose="020B0502040204020203" pitchFamily="34" charset="0"/>
              </a:rPr>
              <a:t> Recordings</a:t>
            </a:r>
            <a:endParaRPr lang="zh-CN" altLang="en-US" dirty="0">
              <a:solidFill>
                <a:srgbClr val="B5B5B6"/>
              </a:solidFill>
              <a:latin typeface="Segoe WP Light" panose="020B0502040204020203" pitchFamily="34" charset="0"/>
              <a:cs typeface="Segoe WP Light" panose="020B0502040204020203" pitchFamily="34" charset="0"/>
            </a:endParaRPr>
          </a:p>
        </p:txBody>
      </p:sp>
      <p:sp>
        <p:nvSpPr>
          <p:cNvPr id="25" name="文本框 24"/>
          <p:cNvSpPr txBox="1"/>
          <p:nvPr/>
        </p:nvSpPr>
        <p:spPr>
          <a:xfrm>
            <a:off x="5082986" y="3240339"/>
            <a:ext cx="1880643" cy="369332"/>
          </a:xfrm>
          <a:prstGeom prst="rect">
            <a:avLst/>
          </a:prstGeom>
          <a:solidFill>
            <a:srgbClr val="343436"/>
          </a:solidFill>
        </p:spPr>
        <p:txBody>
          <a:bodyPr wrap="none" rtlCol="0">
            <a:spAutoFit/>
          </a:bodyPr>
          <a:lstStyle/>
          <a:p>
            <a:r>
              <a:rPr lang="en-US" altLang="zh-CN" dirty="0">
                <a:solidFill>
                  <a:srgbClr val="B5B5B6"/>
                </a:solidFill>
                <a:latin typeface="Segoe WP Light" panose="020B0502040204020203" pitchFamily="34" charset="0"/>
                <a:cs typeface="Segoe WP Light" panose="020B0502040204020203" pitchFamily="34" charset="0"/>
              </a:rPr>
              <a:t>In the experiment</a:t>
            </a:r>
            <a:endParaRPr lang="zh-CN" altLang="en-US" dirty="0">
              <a:solidFill>
                <a:srgbClr val="B5B5B6"/>
              </a:solidFill>
              <a:latin typeface="Segoe WP Light" panose="020B0502040204020203" pitchFamily="34" charset="0"/>
              <a:cs typeface="Segoe WP Light" panose="020B0502040204020203" pitchFamily="34" charset="0"/>
            </a:endParaRPr>
          </a:p>
        </p:txBody>
      </p:sp>
      <p:sp>
        <p:nvSpPr>
          <p:cNvPr id="26" name="文本框 25"/>
          <p:cNvSpPr txBox="1"/>
          <p:nvPr/>
        </p:nvSpPr>
        <p:spPr>
          <a:xfrm>
            <a:off x="2403052" y="3240339"/>
            <a:ext cx="1969001" cy="369332"/>
          </a:xfrm>
          <a:prstGeom prst="rect">
            <a:avLst/>
          </a:prstGeom>
          <a:solidFill>
            <a:srgbClr val="343436"/>
          </a:solidFill>
        </p:spPr>
        <p:txBody>
          <a:bodyPr wrap="none" rtlCol="0">
            <a:spAutoFit/>
          </a:bodyPr>
          <a:lstStyle/>
          <a:p>
            <a:r>
              <a:rPr lang="en-US" altLang="zh-CN" dirty="0">
                <a:solidFill>
                  <a:srgbClr val="B5B5B6"/>
                </a:solidFill>
                <a:latin typeface="Segoe WP Light" panose="020B0502040204020203" pitchFamily="34" charset="0"/>
                <a:cs typeface="Segoe WP Light" panose="020B0502040204020203" pitchFamily="34" charset="0"/>
              </a:rPr>
              <a:t>Identified correctly</a:t>
            </a:r>
            <a:endParaRPr lang="zh-CN" altLang="en-US" dirty="0">
              <a:solidFill>
                <a:srgbClr val="B5B5B6"/>
              </a:solidFill>
              <a:latin typeface="Segoe WP Light" panose="020B0502040204020203" pitchFamily="34" charset="0"/>
              <a:cs typeface="Segoe WP Light" panose="020B0502040204020203" pitchFamily="34" charset="0"/>
            </a:endParaRPr>
          </a:p>
        </p:txBody>
      </p:sp>
      <p:sp>
        <p:nvSpPr>
          <p:cNvPr id="27" name="文本框 26"/>
          <p:cNvSpPr txBox="1"/>
          <p:nvPr/>
        </p:nvSpPr>
        <p:spPr>
          <a:xfrm>
            <a:off x="7708192" y="3240339"/>
            <a:ext cx="1969001" cy="369332"/>
          </a:xfrm>
          <a:prstGeom prst="rect">
            <a:avLst/>
          </a:prstGeom>
          <a:solidFill>
            <a:srgbClr val="343436"/>
          </a:solidFill>
        </p:spPr>
        <p:txBody>
          <a:bodyPr wrap="none" rtlCol="0">
            <a:spAutoFit/>
          </a:bodyPr>
          <a:lstStyle/>
          <a:p>
            <a:r>
              <a:rPr lang="en-US" altLang="zh-CN" dirty="0">
                <a:solidFill>
                  <a:srgbClr val="B5B5B6"/>
                </a:solidFill>
                <a:latin typeface="Segoe WP Light" panose="020B0502040204020203" pitchFamily="34" charset="0"/>
                <a:cs typeface="Segoe WP Light" panose="020B0502040204020203" pitchFamily="34" charset="0"/>
              </a:rPr>
              <a:t>Identified correctly</a:t>
            </a:r>
            <a:endParaRPr lang="zh-CN" altLang="en-US" dirty="0">
              <a:solidFill>
                <a:srgbClr val="B5B5B6"/>
              </a:solidFill>
              <a:latin typeface="Segoe WP Light" panose="020B0502040204020203" pitchFamily="34" charset="0"/>
              <a:cs typeface="Segoe WP Light" panose="020B0502040204020203" pitchFamily="34" charset="0"/>
            </a:endParaRPr>
          </a:p>
        </p:txBody>
      </p:sp>
    </p:spTree>
    <p:extLst>
      <p:ext uri="{BB962C8B-B14F-4D97-AF65-F5344CB8AC3E}">
        <p14:creationId xmlns:p14="http://schemas.microsoft.com/office/powerpoint/2010/main" val="785316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500" fill="hold"/>
                                        <p:tgtEl>
                                          <p:spTgt spid="27"/>
                                        </p:tgtEl>
                                        <p:attrNameLst>
                                          <p:attrName>ppt_x</p:attrName>
                                        </p:attrNameLst>
                                      </p:cBhvr>
                                      <p:tavLst>
                                        <p:tav tm="0">
                                          <p:val>
                                            <p:strVal val="1+#ppt_w/2"/>
                                          </p:val>
                                        </p:tav>
                                        <p:tav tm="100000">
                                          <p:val>
                                            <p:strVal val="#ppt_x"/>
                                          </p:val>
                                        </p:tav>
                                      </p:tavLst>
                                    </p:anim>
                                    <p:anim calcmode="lin" valueType="num">
                                      <p:cBhvr additive="base">
                                        <p:cTn id="37" dur="500" fill="hold"/>
                                        <p:tgtEl>
                                          <p:spTgt spid="27"/>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0-#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1+#ppt_w/2"/>
                                          </p:val>
                                        </p:tav>
                                        <p:tav tm="100000">
                                          <p:val>
                                            <p:strVal val="#ppt_x"/>
                                          </p:val>
                                        </p:tav>
                                      </p:tavLst>
                                    </p:anim>
                                    <p:anim calcmode="lin" valueType="num">
                                      <p:cBhvr additive="base">
                                        <p:cTn id="45"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25"/>
                                        </p:tgtEl>
                                      </p:cBhvr>
                                    </p:animEffect>
                                    <p:set>
                                      <p:cBhvr>
                                        <p:cTn id="56" dur="1" fill="hold">
                                          <p:stCondLst>
                                            <p:cond delay="499"/>
                                          </p:stCondLst>
                                        </p:cTn>
                                        <p:tgtEl>
                                          <p:spTgt spid="25"/>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26"/>
                                        </p:tgtEl>
                                      </p:cBhvr>
                                    </p:animEffect>
                                    <p:set>
                                      <p:cBhvr>
                                        <p:cTn id="65" dur="1" fill="hold">
                                          <p:stCondLst>
                                            <p:cond delay="499"/>
                                          </p:stCondLst>
                                        </p:cTn>
                                        <p:tgtEl>
                                          <p:spTgt spid="2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3"/>
                                        </p:tgtEl>
                                      </p:cBhvr>
                                    </p:animEffect>
                                    <p:set>
                                      <p:cBhvr>
                                        <p:cTn id="68" dur="1" fill="hold">
                                          <p:stCondLst>
                                            <p:cond delay="499"/>
                                          </p:stCondLst>
                                        </p:cTn>
                                        <p:tgtEl>
                                          <p:spTgt spid="23"/>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4"/>
                                        </p:tgtEl>
                                      </p:cBhvr>
                                    </p:animEffect>
                                    <p:set>
                                      <p:cBhvr>
                                        <p:cTn id="71" dur="1" fill="hold">
                                          <p:stCondLst>
                                            <p:cond delay="499"/>
                                          </p:stCondLst>
                                        </p:cTn>
                                        <p:tgtEl>
                                          <p:spTgt spid="24"/>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5" grpId="0" animBg="1"/>
      <p:bldP spid="15" grpId="1" animBg="1"/>
      <p:bldP spid="17" grpId="0" animBg="1"/>
      <p:bldP spid="17"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006262" y="2429441"/>
            <a:ext cx="4309193" cy="461665"/>
          </a:xfrm>
          <a:prstGeom prst="rect">
            <a:avLst/>
          </a:prstGeom>
          <a:solidFill>
            <a:srgbClr val="343436"/>
          </a:solidFill>
        </p:spPr>
        <p:txBody>
          <a:bodyPr wrap="none" rtlCol="0">
            <a:spAutoFit/>
          </a:bodyPr>
          <a:lstStyle/>
          <a:p>
            <a:r>
              <a:rPr lang="en-US" altLang="zh-CN" sz="2400" dirty="0">
                <a:solidFill>
                  <a:srgbClr val="B5B5B6"/>
                </a:solidFill>
                <a:latin typeface="Segoe WP Light" panose="020B0502040204020203" pitchFamily="34" charset="0"/>
                <a:cs typeface="Segoe WP Light" panose="020B0502040204020203" pitchFamily="34" charset="0"/>
              </a:rPr>
              <a:t>The Classical Music Competition</a:t>
            </a:r>
            <a:endParaRPr lang="zh-CN" altLang="en-US" sz="2400" dirty="0">
              <a:solidFill>
                <a:srgbClr val="B5B5B6"/>
              </a:solidFill>
              <a:latin typeface="Segoe WP Light" panose="020B0502040204020203" pitchFamily="34" charset="0"/>
              <a:cs typeface="Segoe WP Light" panose="020B0502040204020203" pitchFamily="34" charset="0"/>
            </a:endParaRPr>
          </a:p>
        </p:txBody>
      </p:sp>
      <p:sp>
        <p:nvSpPr>
          <p:cNvPr id="13" name="文本框 12"/>
          <p:cNvSpPr txBox="1"/>
          <p:nvPr/>
        </p:nvSpPr>
        <p:spPr>
          <a:xfrm>
            <a:off x="2006261" y="1076811"/>
            <a:ext cx="5110886" cy="923330"/>
          </a:xfrm>
          <a:prstGeom prst="rect">
            <a:avLst/>
          </a:prstGeom>
          <a:noFill/>
        </p:spPr>
        <p:txBody>
          <a:bodyPr wrap="none" rtlCol="0">
            <a:spAutoFit/>
          </a:bodyPr>
          <a:lstStyle/>
          <a:p>
            <a:r>
              <a:rPr lang="en-US" altLang="zh-CN" sz="5400" dirty="0">
                <a:solidFill>
                  <a:srgbClr val="27E7D3"/>
                </a:solidFill>
                <a:latin typeface="Segoe WP Light" panose="020B0502040204020203" pitchFamily="34" charset="0"/>
                <a:cs typeface="Segoe WP Light" panose="020B0502040204020203" pitchFamily="34" charset="0"/>
              </a:rPr>
              <a:t>Real life situation</a:t>
            </a:r>
          </a:p>
        </p:txBody>
      </p:sp>
      <p:grpSp>
        <p:nvGrpSpPr>
          <p:cNvPr id="20" name="组合 19"/>
          <p:cNvGrpSpPr/>
          <p:nvPr/>
        </p:nvGrpSpPr>
        <p:grpSpPr>
          <a:xfrm>
            <a:off x="6315454" y="445518"/>
            <a:ext cx="3690258" cy="2330339"/>
            <a:chOff x="4931228" y="363875"/>
            <a:chExt cx="3690258" cy="2330339"/>
          </a:xfrm>
        </p:grpSpPr>
        <p:sp>
          <p:nvSpPr>
            <p:cNvPr id="14" name="椭圆 13"/>
            <p:cNvSpPr/>
            <p:nvPr/>
          </p:nvSpPr>
          <p:spPr>
            <a:xfrm>
              <a:off x="6555921" y="363875"/>
              <a:ext cx="2065565" cy="2065565"/>
            </a:xfrm>
            <a:prstGeom prst="ellipse">
              <a:avLst/>
            </a:prstGeom>
            <a:blipFill dpi="0" rotWithShape="1">
              <a:blip r:embed="rId2">
                <a:alphaModFix amt="88000"/>
              </a:blip>
              <a:srcRect/>
              <a:stretch>
                <a:fillRect/>
              </a:stretch>
            </a:blipFill>
            <a:ln>
              <a:solidFill>
                <a:srgbClr val="27E7D3">
                  <a:alpha val="6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V="1">
              <a:off x="5029200" y="2637065"/>
              <a:ext cx="1412422" cy="8164"/>
            </a:xfrm>
            <a:prstGeom prst="line">
              <a:avLst/>
            </a:prstGeom>
            <a:ln w="9525">
              <a:solidFill>
                <a:srgbClr val="27E7D3"/>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441621" y="2212521"/>
              <a:ext cx="506186" cy="424543"/>
            </a:xfrm>
            <a:prstGeom prst="line">
              <a:avLst/>
            </a:prstGeom>
            <a:ln w="9525">
              <a:solidFill>
                <a:srgbClr val="27E7D3"/>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931228" y="2588078"/>
              <a:ext cx="106136" cy="106136"/>
            </a:xfrm>
            <a:prstGeom prst="ellipse">
              <a:avLst/>
            </a:prstGeom>
            <a:noFill/>
            <a:ln>
              <a:solidFill>
                <a:srgbClr val="27E7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2006262" y="3136034"/>
            <a:ext cx="7167674" cy="2246769"/>
          </a:xfrm>
          <a:prstGeom prst="rect">
            <a:avLst/>
          </a:prstGeom>
          <a:noFill/>
        </p:spPr>
        <p:txBody>
          <a:bodyPr wrap="square" rtlCol="0">
            <a:spAutoFit/>
          </a:bodyPr>
          <a:lstStyle/>
          <a:p>
            <a:pPr algn="just"/>
            <a:r>
              <a:rPr lang="en-US" altLang="zh-CN" sz="2000" dirty="0">
                <a:solidFill>
                  <a:srgbClr val="828284"/>
                </a:solidFill>
                <a:latin typeface="Segoe WP Light" panose="020B0502040204020203" pitchFamily="34" charset="0"/>
                <a:cs typeface="Segoe WP Light" panose="020B0502040204020203" pitchFamily="34" charset="0"/>
              </a:rPr>
              <a:t>“The results show that even when we want to be objective in </a:t>
            </a:r>
            <a:r>
              <a:rPr lang="en-US" altLang="zh-CN" sz="2000" dirty="0">
                <a:solidFill>
                  <a:srgbClr val="B5B5B6"/>
                </a:solidFill>
                <a:latin typeface="Segoe WP Light" panose="020B0502040204020203" pitchFamily="34" charset="0"/>
                <a:cs typeface="Segoe WP Light" panose="020B0502040204020203" pitchFamily="34" charset="0"/>
              </a:rPr>
              <a:t>evaluating</a:t>
            </a:r>
            <a:r>
              <a:rPr lang="en-US" altLang="zh-CN" sz="2000" dirty="0">
                <a:solidFill>
                  <a:srgbClr val="828284"/>
                </a:solidFill>
                <a:latin typeface="Segoe WP Light" panose="020B0502040204020203" pitchFamily="34" charset="0"/>
                <a:cs typeface="Segoe WP Light" panose="020B0502040204020203" pitchFamily="34" charset="0"/>
              </a:rPr>
              <a:t> the sound of music, when it comes to live performance, </a:t>
            </a:r>
            <a:r>
              <a:rPr lang="en-US" altLang="zh-CN" sz="2000" dirty="0">
                <a:solidFill>
                  <a:srgbClr val="B5B5B6"/>
                </a:solidFill>
                <a:latin typeface="Segoe WP Light" panose="020B0502040204020203" pitchFamily="34" charset="0"/>
                <a:cs typeface="Segoe WP Light" panose="020B0502040204020203" pitchFamily="34" charset="0"/>
              </a:rPr>
              <a:t>the visual experience </a:t>
            </a:r>
            <a:r>
              <a:rPr lang="en-US" altLang="zh-CN" sz="2000" dirty="0">
                <a:solidFill>
                  <a:srgbClr val="828284"/>
                </a:solidFill>
                <a:latin typeface="Segoe WP Light" panose="020B0502040204020203" pitchFamily="34" charset="0"/>
                <a:cs typeface="Segoe WP Light" panose="020B0502040204020203" pitchFamily="34" charset="0"/>
              </a:rPr>
              <a:t>can be the most influential aspect. People in the studies weren’t able to distinguish elements like ‘passion’ from the sound of the music alone, and these factors appear to be used as proxies for quality.”</a:t>
            </a:r>
          </a:p>
          <a:p>
            <a:pPr algn="r"/>
            <a:r>
              <a:rPr lang="en-US" altLang="zh-CN" sz="2000" dirty="0">
                <a:solidFill>
                  <a:srgbClr val="828284"/>
                </a:solidFill>
                <a:latin typeface="Segoe WP Light" panose="020B0502040204020203" pitchFamily="34" charset="0"/>
                <a:cs typeface="Segoe WP Light" panose="020B0502040204020203" pitchFamily="34" charset="0"/>
              </a:rPr>
              <a:t>- </a:t>
            </a:r>
            <a:r>
              <a:rPr lang="en-US" altLang="zh-CN" sz="2000" dirty="0" err="1">
                <a:solidFill>
                  <a:srgbClr val="828284"/>
                </a:solidFill>
                <a:latin typeface="Segoe WP Light" panose="020B0502040204020203" pitchFamily="34" charset="0"/>
                <a:cs typeface="Segoe WP Light" panose="020B0502040204020203" pitchFamily="34" charset="0"/>
              </a:rPr>
              <a:t>Dr</a:t>
            </a:r>
            <a:r>
              <a:rPr lang="en-US" altLang="zh-CN" sz="2000" dirty="0">
                <a:solidFill>
                  <a:srgbClr val="828284"/>
                </a:solidFill>
                <a:latin typeface="Segoe WP Light" panose="020B0502040204020203" pitchFamily="34" charset="0"/>
                <a:cs typeface="Segoe WP Light" panose="020B0502040204020203" pitchFamily="34" charset="0"/>
              </a:rPr>
              <a:t> Chia-Jung </a:t>
            </a:r>
            <a:r>
              <a:rPr lang="en-US" altLang="zh-CN" sz="2000" dirty="0" err="1">
                <a:solidFill>
                  <a:srgbClr val="828284"/>
                </a:solidFill>
                <a:latin typeface="Segoe WP Light" panose="020B0502040204020203" pitchFamily="34" charset="0"/>
                <a:cs typeface="Segoe WP Light" panose="020B0502040204020203" pitchFamily="34" charset="0"/>
              </a:rPr>
              <a:t>Tsay</a:t>
            </a:r>
            <a:endParaRPr lang="en-US" altLang="zh-CN" sz="2000" dirty="0">
              <a:solidFill>
                <a:srgbClr val="828284"/>
              </a:solidFill>
              <a:latin typeface="Segoe WP Light" panose="020B0502040204020203" pitchFamily="34" charset="0"/>
              <a:cs typeface="Segoe WP Light" panose="020B0502040204020203" pitchFamily="34" charset="0"/>
            </a:endParaRPr>
          </a:p>
        </p:txBody>
      </p:sp>
    </p:spTree>
    <p:extLst>
      <p:ext uri="{BB962C8B-B14F-4D97-AF65-F5344CB8AC3E}">
        <p14:creationId xmlns:p14="http://schemas.microsoft.com/office/powerpoint/2010/main" val="1559814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849915" y="1689132"/>
            <a:ext cx="6200736" cy="923330"/>
          </a:xfrm>
          <a:prstGeom prst="rect">
            <a:avLst/>
          </a:prstGeom>
          <a:noFill/>
        </p:spPr>
        <p:txBody>
          <a:bodyPr wrap="none" rtlCol="0">
            <a:spAutoFit/>
          </a:bodyPr>
          <a:lstStyle/>
          <a:p>
            <a:r>
              <a:rPr lang="en-US" altLang="zh-CN" sz="5400" dirty="0">
                <a:solidFill>
                  <a:srgbClr val="27E7D3"/>
                </a:solidFill>
                <a:latin typeface="Segoe WP Light" panose="020B0502040204020203" pitchFamily="34" charset="0"/>
                <a:cs typeface="Segoe WP Light" panose="020B0502040204020203" pitchFamily="34" charset="0"/>
              </a:rPr>
              <a:t>Knowledge Question</a:t>
            </a:r>
          </a:p>
        </p:txBody>
      </p:sp>
      <p:sp>
        <p:nvSpPr>
          <p:cNvPr id="7" name="文本框 6"/>
          <p:cNvSpPr txBox="1"/>
          <p:nvPr/>
        </p:nvSpPr>
        <p:spPr>
          <a:xfrm>
            <a:off x="2750168" y="3025435"/>
            <a:ext cx="6400231" cy="830997"/>
          </a:xfrm>
          <a:prstGeom prst="rect">
            <a:avLst/>
          </a:prstGeom>
          <a:solidFill>
            <a:srgbClr val="343436"/>
          </a:solidFill>
        </p:spPr>
        <p:txBody>
          <a:bodyPr wrap="square" rtlCol="0">
            <a:spAutoFit/>
          </a:bodyPr>
          <a:lstStyle/>
          <a:p>
            <a:pPr algn="ctr"/>
            <a:r>
              <a:rPr lang="en-US" altLang="zh-CN" sz="2400" dirty="0">
                <a:solidFill>
                  <a:srgbClr val="B5B5B6"/>
                </a:solidFill>
                <a:latin typeface="Segoe WP Light" panose="020B0502040204020203" pitchFamily="34" charset="0"/>
                <a:cs typeface="Segoe WP Light" panose="020B0502040204020203" pitchFamily="34" charset="0"/>
              </a:rPr>
              <a:t>To what extent does sense perception play a role in formulating our viewpoints and judgments ?</a:t>
            </a:r>
          </a:p>
        </p:txBody>
      </p:sp>
    </p:spTree>
    <p:extLst>
      <p:ext uri="{BB962C8B-B14F-4D97-AF65-F5344CB8AC3E}">
        <p14:creationId xmlns:p14="http://schemas.microsoft.com/office/powerpoint/2010/main" val="3462176929"/>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006261" y="1076811"/>
            <a:ext cx="5477782" cy="923330"/>
          </a:xfrm>
          <a:prstGeom prst="rect">
            <a:avLst/>
          </a:prstGeom>
          <a:noFill/>
        </p:spPr>
        <p:txBody>
          <a:bodyPr wrap="none" rtlCol="0">
            <a:spAutoFit/>
          </a:bodyPr>
          <a:lstStyle/>
          <a:p>
            <a:r>
              <a:rPr lang="en-US" altLang="zh-CN" sz="5400" dirty="0">
                <a:solidFill>
                  <a:srgbClr val="27E7D3"/>
                </a:solidFill>
                <a:latin typeface="Segoe WP Light" panose="020B0502040204020203" pitchFamily="34" charset="0"/>
                <a:cs typeface="Segoe WP Light" panose="020B0502040204020203" pitchFamily="34" charset="0"/>
              </a:rPr>
              <a:t>Knowledge Claims</a:t>
            </a:r>
          </a:p>
        </p:txBody>
      </p:sp>
      <p:sp>
        <p:nvSpPr>
          <p:cNvPr id="2" name="圆角矩形标注 1"/>
          <p:cNvSpPr/>
          <p:nvPr/>
        </p:nvSpPr>
        <p:spPr>
          <a:xfrm>
            <a:off x="1948544" y="2089565"/>
            <a:ext cx="6547757" cy="1265956"/>
          </a:xfrm>
          <a:prstGeom prst="wedgeRoundRectCallout">
            <a:avLst>
              <a:gd name="adj1" fmla="val -1506"/>
              <a:gd name="adj2" fmla="val 93156"/>
              <a:gd name="adj3" fmla="val 1666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343436"/>
                </a:solidFill>
                <a:latin typeface="Segoe WP Light" panose="020B0502040204020203" pitchFamily="34" charset="0"/>
                <a:cs typeface="Segoe WP Light" panose="020B0502040204020203" pitchFamily="34" charset="0"/>
              </a:rPr>
              <a:t>Combination of different senses can improve the overall accuracy</a:t>
            </a:r>
          </a:p>
        </p:txBody>
      </p:sp>
      <p:sp>
        <p:nvSpPr>
          <p:cNvPr id="13" name="圆角矩形标注 12"/>
          <p:cNvSpPr/>
          <p:nvPr/>
        </p:nvSpPr>
        <p:spPr>
          <a:xfrm>
            <a:off x="3456217" y="5009658"/>
            <a:ext cx="6547757" cy="1265956"/>
          </a:xfrm>
          <a:prstGeom prst="wedgeRoundRectCallout">
            <a:avLst>
              <a:gd name="adj1" fmla="val 364"/>
              <a:gd name="adj2" fmla="val -89999"/>
              <a:gd name="adj3" fmla="val 1666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400" dirty="0">
                <a:solidFill>
                  <a:srgbClr val="343436"/>
                </a:solidFill>
                <a:latin typeface="Segoe WP Light" panose="020B0502040204020203" pitchFamily="34" charset="0"/>
                <a:cs typeface="Segoe WP Light" panose="020B0502040204020203" pitchFamily="34" charset="0"/>
              </a:rPr>
              <a:t>Conflicting senses can usually confuse our brain to cause unexpected </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013" y="3541892"/>
            <a:ext cx="1281394" cy="1281394"/>
          </a:xfrm>
          <a:prstGeom prst="rect">
            <a:avLst/>
          </a:prstGeom>
        </p:spPr>
      </p:pic>
    </p:spTree>
    <p:extLst>
      <p:ext uri="{BB962C8B-B14F-4D97-AF65-F5344CB8AC3E}">
        <p14:creationId xmlns:p14="http://schemas.microsoft.com/office/powerpoint/2010/main" val="11007677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006262" y="1076811"/>
            <a:ext cx="5208477" cy="923330"/>
          </a:xfrm>
          <a:prstGeom prst="rect">
            <a:avLst/>
          </a:prstGeom>
          <a:noFill/>
        </p:spPr>
        <p:txBody>
          <a:bodyPr wrap="none" rtlCol="0">
            <a:spAutoFit/>
          </a:bodyPr>
          <a:lstStyle/>
          <a:p>
            <a:r>
              <a:rPr lang="en-US" altLang="zh-CN" sz="5400" dirty="0">
                <a:solidFill>
                  <a:srgbClr val="27E7D3"/>
                </a:solidFill>
                <a:latin typeface="Segoe WP Light" panose="020B0502040204020203" pitchFamily="34" charset="0"/>
                <a:cs typeface="Segoe WP Light" panose="020B0502040204020203" pitchFamily="34" charset="0"/>
              </a:rPr>
              <a:t>Knowledge Claim</a:t>
            </a:r>
          </a:p>
        </p:txBody>
      </p:sp>
      <p:sp>
        <p:nvSpPr>
          <p:cNvPr id="13" name="椭圆 12"/>
          <p:cNvSpPr/>
          <p:nvPr/>
        </p:nvSpPr>
        <p:spPr>
          <a:xfrm>
            <a:off x="8160583" y="3988818"/>
            <a:ext cx="2065565" cy="2065565"/>
          </a:xfrm>
          <a:prstGeom prst="ellipse">
            <a:avLst/>
          </a:prstGeom>
          <a:blipFill dpi="0" rotWithShape="1">
            <a:blip r:embed="rId2">
              <a:alphaModFix amt="88000"/>
            </a:blip>
            <a:srcRect/>
            <a:stretch>
              <a:fillRect/>
            </a:stretch>
          </a:blipFill>
          <a:ln>
            <a:solidFill>
              <a:srgbClr val="27E7D3">
                <a:alpha val="6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flipV="1">
            <a:off x="6633861" y="3633105"/>
            <a:ext cx="1412422" cy="8164"/>
          </a:xfrm>
          <a:prstGeom prst="line">
            <a:avLst/>
          </a:prstGeom>
          <a:ln w="9525">
            <a:solidFill>
              <a:srgbClr val="27E7D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046282" y="3633106"/>
            <a:ext cx="572482" cy="530681"/>
          </a:xfrm>
          <a:prstGeom prst="line">
            <a:avLst/>
          </a:prstGeom>
          <a:ln w="9525">
            <a:solidFill>
              <a:srgbClr val="27E7D3"/>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6535889" y="3584118"/>
            <a:ext cx="106136" cy="106136"/>
          </a:xfrm>
          <a:prstGeom prst="ellipse">
            <a:avLst/>
          </a:prstGeom>
          <a:noFill/>
          <a:ln>
            <a:solidFill>
              <a:srgbClr val="27E7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828381" y="3393590"/>
            <a:ext cx="1610518" cy="461665"/>
          </a:xfrm>
          <a:prstGeom prst="rect">
            <a:avLst/>
          </a:prstGeom>
          <a:solidFill>
            <a:srgbClr val="343436"/>
          </a:solidFill>
        </p:spPr>
        <p:txBody>
          <a:bodyPr wrap="square" rtlCol="0">
            <a:spAutoFit/>
          </a:bodyPr>
          <a:lstStyle/>
          <a:p>
            <a:r>
              <a:rPr lang="en-US" altLang="zh-CN" sz="2400" dirty="0">
                <a:solidFill>
                  <a:srgbClr val="27E7D3"/>
                </a:solidFill>
                <a:latin typeface="Segoe WP Light" panose="020B0502040204020203" pitchFamily="34" charset="0"/>
                <a:cs typeface="Segoe WP Light" panose="020B0502040204020203" pitchFamily="34" charset="0"/>
              </a:rPr>
              <a:t>Drink Test</a:t>
            </a:r>
          </a:p>
        </p:txBody>
      </p:sp>
      <p:sp>
        <p:nvSpPr>
          <p:cNvPr id="10" name="圆角矩形标注 9"/>
          <p:cNvSpPr/>
          <p:nvPr/>
        </p:nvSpPr>
        <p:spPr>
          <a:xfrm>
            <a:off x="1948544" y="2089565"/>
            <a:ext cx="6547757" cy="1265956"/>
          </a:xfrm>
          <a:prstGeom prst="wedgeRoundRectCallout">
            <a:avLst>
              <a:gd name="adj1" fmla="val -5870"/>
              <a:gd name="adj2" fmla="val 71229"/>
              <a:gd name="adj3" fmla="val 1666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343436"/>
                </a:solidFill>
                <a:latin typeface="Segoe WP Light" panose="020B0502040204020203" pitchFamily="34" charset="0"/>
                <a:cs typeface="Segoe WP Light" panose="020B0502040204020203" pitchFamily="34" charset="0"/>
              </a:rPr>
              <a:t>Combination of different senses can improve the overall accuracy</a:t>
            </a:r>
          </a:p>
        </p:txBody>
      </p:sp>
    </p:spTree>
    <p:extLst>
      <p:ext uri="{BB962C8B-B14F-4D97-AF65-F5344CB8AC3E}">
        <p14:creationId xmlns:p14="http://schemas.microsoft.com/office/powerpoint/2010/main" val="293191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006262" y="1076811"/>
            <a:ext cx="5208477" cy="923330"/>
          </a:xfrm>
          <a:prstGeom prst="rect">
            <a:avLst/>
          </a:prstGeom>
          <a:noFill/>
        </p:spPr>
        <p:txBody>
          <a:bodyPr wrap="none" rtlCol="0">
            <a:spAutoFit/>
          </a:bodyPr>
          <a:lstStyle/>
          <a:p>
            <a:r>
              <a:rPr lang="en-US" altLang="zh-CN" sz="5400" dirty="0">
                <a:solidFill>
                  <a:srgbClr val="27E7D3"/>
                </a:solidFill>
                <a:latin typeface="Segoe WP Light" panose="020B0502040204020203" pitchFamily="34" charset="0"/>
                <a:cs typeface="Segoe WP Light" panose="020B0502040204020203" pitchFamily="34" charset="0"/>
              </a:rPr>
              <a:t>Knowledge Claim</a:t>
            </a:r>
          </a:p>
        </p:txBody>
      </p:sp>
      <p:sp>
        <p:nvSpPr>
          <p:cNvPr id="13" name="椭圆 12"/>
          <p:cNvSpPr/>
          <p:nvPr/>
        </p:nvSpPr>
        <p:spPr>
          <a:xfrm>
            <a:off x="8141315" y="1199353"/>
            <a:ext cx="2065565" cy="2065565"/>
          </a:xfrm>
          <a:prstGeom prst="ellipse">
            <a:avLst/>
          </a:prstGeom>
          <a:blipFill dpi="0" rotWithShape="1">
            <a:blip r:embed="rId2">
              <a:alphaModFix amt="88000"/>
            </a:blip>
            <a:srcRect/>
            <a:stretch>
              <a:fillRect/>
            </a:stretch>
          </a:blipFill>
          <a:ln>
            <a:solidFill>
              <a:srgbClr val="27E7D3">
                <a:alpha val="6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flipV="1">
            <a:off x="6536871" y="3572228"/>
            <a:ext cx="1412422" cy="8164"/>
          </a:xfrm>
          <a:prstGeom prst="line">
            <a:avLst/>
          </a:prstGeom>
          <a:ln w="9525">
            <a:solidFill>
              <a:srgbClr val="27E7D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7949292" y="3104226"/>
            <a:ext cx="686782" cy="468003"/>
          </a:xfrm>
          <a:prstGeom prst="line">
            <a:avLst/>
          </a:prstGeom>
          <a:ln w="9525">
            <a:solidFill>
              <a:srgbClr val="27E7D3"/>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6438899" y="3523241"/>
            <a:ext cx="106136" cy="106136"/>
          </a:xfrm>
          <a:prstGeom prst="ellipse">
            <a:avLst/>
          </a:prstGeom>
          <a:noFill/>
          <a:ln>
            <a:solidFill>
              <a:srgbClr val="27E7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201887" y="3393590"/>
            <a:ext cx="2237013" cy="461665"/>
          </a:xfrm>
          <a:prstGeom prst="rect">
            <a:avLst/>
          </a:prstGeom>
          <a:solidFill>
            <a:srgbClr val="343436"/>
          </a:solidFill>
        </p:spPr>
        <p:txBody>
          <a:bodyPr wrap="square" rtlCol="0">
            <a:spAutoFit/>
          </a:bodyPr>
          <a:lstStyle/>
          <a:p>
            <a:r>
              <a:rPr lang="en-US" altLang="zh-CN" sz="2400" dirty="0" err="1">
                <a:solidFill>
                  <a:srgbClr val="27E7D3"/>
                </a:solidFill>
                <a:latin typeface="Segoe WP Light" panose="020B0502040204020203" pitchFamily="34" charset="0"/>
                <a:cs typeface="Segoe WP Light" panose="020B0502040204020203" pitchFamily="34" charset="0"/>
              </a:rPr>
              <a:t>McGurk’s</a:t>
            </a:r>
            <a:r>
              <a:rPr lang="en-US" altLang="zh-CN" sz="2400" dirty="0">
                <a:solidFill>
                  <a:srgbClr val="27E7D3"/>
                </a:solidFill>
                <a:latin typeface="Segoe WP Light" panose="020B0502040204020203" pitchFamily="34" charset="0"/>
                <a:cs typeface="Segoe WP Light" panose="020B0502040204020203" pitchFamily="34" charset="0"/>
              </a:rPr>
              <a:t> effect</a:t>
            </a:r>
          </a:p>
        </p:txBody>
      </p:sp>
      <p:sp>
        <p:nvSpPr>
          <p:cNvPr id="11" name="圆角矩形标注 10"/>
          <p:cNvSpPr/>
          <p:nvPr/>
        </p:nvSpPr>
        <p:spPr>
          <a:xfrm>
            <a:off x="3456217" y="5009658"/>
            <a:ext cx="6547757" cy="1265956"/>
          </a:xfrm>
          <a:prstGeom prst="wedgeRoundRectCallout">
            <a:avLst>
              <a:gd name="adj1" fmla="val -18589"/>
              <a:gd name="adj2" fmla="val -115795"/>
              <a:gd name="adj3" fmla="val 1666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400" dirty="0">
                <a:solidFill>
                  <a:srgbClr val="343436"/>
                </a:solidFill>
                <a:latin typeface="Segoe WP Light" panose="020B0502040204020203" pitchFamily="34" charset="0"/>
                <a:cs typeface="Segoe WP Light" panose="020B0502040204020203" pitchFamily="34" charset="0"/>
              </a:rPr>
              <a:t>Conflicting senses can usually confuse our brain to cause unexpected </a:t>
            </a:r>
          </a:p>
        </p:txBody>
      </p:sp>
    </p:spTree>
    <p:extLst>
      <p:ext uri="{BB962C8B-B14F-4D97-AF65-F5344CB8AC3E}">
        <p14:creationId xmlns:p14="http://schemas.microsoft.com/office/powerpoint/2010/main" val="3788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006261" y="1076811"/>
            <a:ext cx="5477782" cy="923330"/>
          </a:xfrm>
          <a:prstGeom prst="rect">
            <a:avLst/>
          </a:prstGeom>
          <a:noFill/>
        </p:spPr>
        <p:txBody>
          <a:bodyPr wrap="none" rtlCol="0">
            <a:spAutoFit/>
          </a:bodyPr>
          <a:lstStyle/>
          <a:p>
            <a:r>
              <a:rPr lang="en-US" altLang="zh-CN" sz="5400" dirty="0">
                <a:solidFill>
                  <a:srgbClr val="27E7D3"/>
                </a:solidFill>
                <a:latin typeface="Segoe WP Light" panose="020B0502040204020203" pitchFamily="34" charset="0"/>
                <a:cs typeface="Segoe WP Light" panose="020B0502040204020203" pitchFamily="34" charset="0"/>
              </a:rPr>
              <a:t>Knowledge Claims</a:t>
            </a:r>
          </a:p>
        </p:txBody>
      </p:sp>
      <p:sp>
        <p:nvSpPr>
          <p:cNvPr id="2" name="圆角矩形标注 1"/>
          <p:cNvSpPr/>
          <p:nvPr/>
        </p:nvSpPr>
        <p:spPr>
          <a:xfrm>
            <a:off x="1948544" y="2089565"/>
            <a:ext cx="6547757" cy="1265956"/>
          </a:xfrm>
          <a:prstGeom prst="wedgeRoundRectCallout">
            <a:avLst>
              <a:gd name="adj1" fmla="val -1506"/>
              <a:gd name="adj2" fmla="val 93156"/>
              <a:gd name="adj3" fmla="val 1666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343436"/>
                </a:solidFill>
                <a:latin typeface="Segoe WP Light" panose="020B0502040204020203" pitchFamily="34" charset="0"/>
                <a:cs typeface="Segoe WP Light" panose="020B0502040204020203" pitchFamily="34" charset="0"/>
              </a:rPr>
              <a:t>Information we received by our senses can help us develop our own ideas and be more accurate</a:t>
            </a:r>
          </a:p>
        </p:txBody>
      </p:sp>
      <p:sp>
        <p:nvSpPr>
          <p:cNvPr id="13" name="圆角矩形标注 12"/>
          <p:cNvSpPr/>
          <p:nvPr/>
        </p:nvSpPr>
        <p:spPr>
          <a:xfrm>
            <a:off x="3456217" y="5009658"/>
            <a:ext cx="6547757" cy="1265956"/>
          </a:xfrm>
          <a:prstGeom prst="wedgeRoundRectCallout">
            <a:avLst>
              <a:gd name="adj1" fmla="val 364"/>
              <a:gd name="adj2" fmla="val -89999"/>
              <a:gd name="adj3" fmla="val 1666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400" dirty="0">
                <a:solidFill>
                  <a:srgbClr val="343436"/>
                </a:solidFill>
                <a:latin typeface="Segoe WP Light" panose="020B0502040204020203" pitchFamily="34" charset="0"/>
                <a:cs typeface="Segoe WP Light" panose="020B0502040204020203" pitchFamily="34" charset="0"/>
              </a:rPr>
              <a:t>‘First hand’ information is usually very subjective and thus inaccurate</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013" y="3541892"/>
            <a:ext cx="1281394" cy="1281394"/>
          </a:xfrm>
          <a:prstGeom prst="rect">
            <a:avLst/>
          </a:prstGeom>
        </p:spPr>
      </p:pic>
    </p:spTree>
    <p:extLst>
      <p:ext uri="{BB962C8B-B14F-4D97-AF65-F5344CB8AC3E}">
        <p14:creationId xmlns:p14="http://schemas.microsoft.com/office/powerpoint/2010/main" val="39415106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507</TotalTime>
  <Words>307</Words>
  <Application>Microsoft Office PowerPoint</Application>
  <PresentationFormat>宽屏</PresentationFormat>
  <Paragraphs>43</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宋体</vt:lpstr>
      <vt:lpstr>Arial</vt:lpstr>
      <vt:lpstr>Calibri</vt:lpstr>
      <vt:lpstr>Calibri Light</vt:lpstr>
      <vt:lpstr>Moire Light</vt:lpstr>
      <vt:lpstr>Segoe WP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Jim</dc:creator>
  <cp:lastModifiedBy>Jim Toltec</cp:lastModifiedBy>
  <cp:revision>28</cp:revision>
  <dcterms:created xsi:type="dcterms:W3CDTF">2014-04-26T09:00:45Z</dcterms:created>
  <dcterms:modified xsi:type="dcterms:W3CDTF">2014-05-19T07:51:08Z</dcterms:modified>
</cp:coreProperties>
</file>