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embeddedFontLst>
    <p:embeddedFont>
      <p:font typeface="Inter" panose="020B060402020202020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2" roundtripDataSignature="AMtx7mj1xbVOQuY1ZUDQWuHnUzpN2HVa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12CA99C-B497-4030-9F6D-52A60DE6F476}">
  <a:tblStyle styleId="{812CA99C-B497-4030-9F6D-52A60DE6F47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tcBdr/>
        <a:fill>
          <a:solidFill>
            <a:srgbClr val="CFD7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FD7E7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BB4C6F-2CAC-48EE-B310-7E91D669D272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35EF82-AE8C-409C-8F14-F6E8FA69D5A0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90" y="2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52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4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5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 Cubero" userId="4b887c14c7199d4d" providerId="Windows Live" clId="Web-{F7582F82-0DBE-99C9-5446-5BFD6A4A86C8}"/>
    <pc:docChg chg="modSld">
      <pc:chgData name="Josh Cubero" userId="4b887c14c7199d4d" providerId="Windows Live" clId="Web-{F7582F82-0DBE-99C9-5446-5BFD6A4A86C8}" dt="2025-06-26T01:07:44.198" v="24" actId="20577"/>
      <pc:docMkLst>
        <pc:docMk/>
      </pc:docMkLst>
      <pc:sldChg chg="modSp">
        <pc:chgData name="Josh Cubero" userId="4b887c14c7199d4d" providerId="Windows Live" clId="Web-{F7582F82-0DBE-99C9-5446-5BFD6A4A86C8}" dt="2025-06-26T01:06:44.711" v="7" actId="20577"/>
        <pc:sldMkLst>
          <pc:docMk/>
          <pc:sldMk cId="0" sldId="271"/>
        </pc:sldMkLst>
        <pc:spChg chg="mod">
          <ac:chgData name="Josh Cubero" userId="4b887c14c7199d4d" providerId="Windows Live" clId="Web-{F7582F82-0DBE-99C9-5446-5BFD6A4A86C8}" dt="2025-06-26T01:06:44.711" v="7" actId="20577"/>
          <ac:spMkLst>
            <pc:docMk/>
            <pc:sldMk cId="0" sldId="271"/>
            <ac:spMk id="139" creationId="{00000000-0000-0000-0000-000000000000}"/>
          </ac:spMkLst>
        </pc:spChg>
      </pc:sldChg>
      <pc:sldChg chg="modSp">
        <pc:chgData name="Josh Cubero" userId="4b887c14c7199d4d" providerId="Windows Live" clId="Web-{F7582F82-0DBE-99C9-5446-5BFD6A4A86C8}" dt="2025-06-26T01:07:16.463" v="14" actId="20577"/>
        <pc:sldMkLst>
          <pc:docMk/>
          <pc:sldMk cId="0" sldId="272"/>
        </pc:sldMkLst>
        <pc:spChg chg="mod">
          <ac:chgData name="Josh Cubero" userId="4b887c14c7199d4d" providerId="Windows Live" clId="Web-{F7582F82-0DBE-99C9-5446-5BFD6A4A86C8}" dt="2025-06-26T01:07:16.463" v="14" actId="20577"/>
          <ac:spMkLst>
            <pc:docMk/>
            <pc:sldMk cId="0" sldId="272"/>
            <ac:spMk id="150" creationId="{00000000-0000-0000-0000-000000000000}"/>
          </ac:spMkLst>
        </pc:spChg>
      </pc:sldChg>
      <pc:sldChg chg="modSp">
        <pc:chgData name="Josh Cubero" userId="4b887c14c7199d4d" providerId="Windows Live" clId="Web-{F7582F82-0DBE-99C9-5446-5BFD6A4A86C8}" dt="2025-06-26T01:07:31.463" v="21" actId="20577"/>
        <pc:sldMkLst>
          <pc:docMk/>
          <pc:sldMk cId="0" sldId="273"/>
        </pc:sldMkLst>
        <pc:spChg chg="mod">
          <ac:chgData name="Josh Cubero" userId="4b887c14c7199d4d" providerId="Windows Live" clId="Web-{F7582F82-0DBE-99C9-5446-5BFD6A4A86C8}" dt="2025-06-26T01:07:31.463" v="21" actId="20577"/>
          <ac:spMkLst>
            <pc:docMk/>
            <pc:sldMk cId="0" sldId="273"/>
            <ac:spMk id="158" creationId="{00000000-0000-0000-0000-000000000000}"/>
          </ac:spMkLst>
        </pc:spChg>
      </pc:sldChg>
      <pc:sldChg chg="modSp">
        <pc:chgData name="Josh Cubero" userId="4b887c14c7199d4d" providerId="Windows Live" clId="Web-{F7582F82-0DBE-99C9-5446-5BFD6A4A86C8}" dt="2025-06-26T01:07:44.198" v="24" actId="20577"/>
        <pc:sldMkLst>
          <pc:docMk/>
          <pc:sldMk cId="0" sldId="274"/>
        </pc:sldMkLst>
        <pc:spChg chg="mod">
          <ac:chgData name="Josh Cubero" userId="4b887c14c7199d4d" providerId="Windows Live" clId="Web-{F7582F82-0DBE-99C9-5446-5BFD6A4A86C8}" dt="2025-06-26T01:07:44.198" v="24" actId="20577"/>
          <ac:spMkLst>
            <pc:docMk/>
            <pc:sldMk cId="0" sldId="274"/>
            <ac:spMk id="166" creationId="{00000000-0000-0000-0000-000000000000}"/>
          </ac:spMkLst>
        </pc:spChg>
      </pc:sldChg>
    </pc:docChg>
  </pc:docChgLst>
  <pc:docChgLst>
    <pc:chgData name="Josh Cubero" userId="4b887c14c7199d4d" providerId="LiveId" clId="{A4594D04-0A96-4F36-8CDF-8B00BBDA0F75}"/>
    <pc:docChg chg="modSld">
      <pc:chgData name="Josh Cubero" userId="4b887c14c7199d4d" providerId="LiveId" clId="{A4594D04-0A96-4F36-8CDF-8B00BBDA0F75}" dt="2025-06-30T16:11:41.542" v="20" actId="14100"/>
      <pc:docMkLst>
        <pc:docMk/>
      </pc:docMkLst>
      <pc:sldChg chg="modSp mod">
        <pc:chgData name="Josh Cubero" userId="4b887c14c7199d4d" providerId="LiveId" clId="{A4594D04-0A96-4F36-8CDF-8B00BBDA0F75}" dt="2025-06-30T16:11:41.542" v="20" actId="14100"/>
        <pc:sldMkLst>
          <pc:docMk/>
          <pc:sldMk cId="0" sldId="256"/>
        </pc:sldMkLst>
        <pc:spChg chg="mod">
          <ac:chgData name="Josh Cubero" userId="4b887c14c7199d4d" providerId="LiveId" clId="{A4594D04-0A96-4F36-8CDF-8B00BBDA0F75}" dt="2025-06-30T16:11:41.542" v="20" actId="14100"/>
          <ac:spMkLst>
            <pc:docMk/>
            <pc:sldMk cId="0" sldId="256"/>
            <ac:spMk id="49" creationId="{00000000-0000-0000-0000-000000000000}"/>
          </ac:spMkLst>
        </pc:spChg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77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78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79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80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81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82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83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84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85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86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87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88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89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90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91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92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93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94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95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96"/>
        </pc:sldMkLst>
      </pc:sldChg>
      <pc:sldChg chg="mod modShow">
        <pc:chgData name="Josh Cubero" userId="4b887c14c7199d4d" providerId="LiveId" clId="{A4594D04-0A96-4F36-8CDF-8B00BBDA0F75}" dt="2025-06-30T16:10:28.353" v="0" actId="729"/>
        <pc:sldMkLst>
          <pc:docMk/>
          <pc:sldMk cId="0" sldId="297"/>
        </pc:sldMkLst>
      </pc:sldChg>
    </pc:docChg>
  </pc:docChgLst>
  <pc:docChgLst>
    <pc:chgData name="Josh Cubero" userId="4b887c14c7199d4d" providerId="Windows Live" clId="Web-{E090898D-BCDE-E494-6CD5-A859DCD2D941}"/>
    <pc:docChg chg="modSld">
      <pc:chgData name="Josh Cubero" userId="4b887c14c7199d4d" providerId="Windows Live" clId="Web-{E090898D-BCDE-E494-6CD5-A859DCD2D941}" dt="2025-06-26T01:02:38.170" v="389"/>
      <pc:docMkLst>
        <pc:docMk/>
      </pc:docMkLst>
      <pc:sldChg chg="modSp">
        <pc:chgData name="Josh Cubero" userId="4b887c14c7199d4d" providerId="Windows Live" clId="Web-{E090898D-BCDE-E494-6CD5-A859DCD2D941}" dt="2025-06-26T01:02:38.170" v="389"/>
        <pc:sldMkLst>
          <pc:docMk/>
          <pc:sldMk cId="0" sldId="257"/>
        </pc:sldMkLst>
        <pc:graphicFrameChg chg="mod modGraphic">
          <ac:chgData name="Josh Cubero" userId="4b887c14c7199d4d" providerId="Windows Live" clId="Web-{E090898D-BCDE-E494-6CD5-A859DCD2D941}" dt="2025-06-26T01:02:38.170" v="389"/>
          <ac:graphicFrameMkLst>
            <pc:docMk/>
            <pc:sldMk cId="0" sldId="257"/>
            <ac:graphicFrameMk id="55" creationId="{00000000-0000-0000-0000-000000000000}"/>
          </ac:graphicFrameMkLst>
        </pc:graphicFrameChg>
      </pc:sldChg>
      <pc:sldChg chg="modSp">
        <pc:chgData name="Josh Cubero" userId="4b887c14c7199d4d" providerId="Windows Live" clId="Web-{E090898D-BCDE-E494-6CD5-A859DCD2D941}" dt="2025-06-26T00:56:36.316" v="22"/>
        <pc:sldMkLst>
          <pc:docMk/>
          <pc:sldMk cId="0" sldId="272"/>
        </pc:sldMkLst>
        <pc:graphicFrameChg chg="mod modGraphic">
          <ac:chgData name="Josh Cubero" userId="4b887c14c7199d4d" providerId="Windows Live" clId="Web-{E090898D-BCDE-E494-6CD5-A859DCD2D941}" dt="2025-06-26T00:56:36.316" v="22"/>
          <ac:graphicFrameMkLst>
            <pc:docMk/>
            <pc:sldMk cId="0" sldId="272"/>
            <ac:graphicFrameMk id="151" creationId="{00000000-0000-0000-0000-000000000000}"/>
          </ac:graphicFrameMkLst>
        </pc:graphicFrameChg>
      </pc:sldChg>
      <pc:sldChg chg="modSp">
        <pc:chgData name="Josh Cubero" userId="4b887c14c7199d4d" providerId="Windows Live" clId="Web-{E090898D-BCDE-E494-6CD5-A859DCD2D941}" dt="2025-06-26T00:57:09.162" v="45"/>
        <pc:sldMkLst>
          <pc:docMk/>
          <pc:sldMk cId="0" sldId="273"/>
        </pc:sldMkLst>
        <pc:graphicFrameChg chg="mod modGraphic">
          <ac:chgData name="Josh Cubero" userId="4b887c14c7199d4d" providerId="Windows Live" clId="Web-{E090898D-BCDE-E494-6CD5-A859DCD2D941}" dt="2025-06-26T00:57:09.162" v="45"/>
          <ac:graphicFrameMkLst>
            <pc:docMk/>
            <pc:sldMk cId="0" sldId="273"/>
            <ac:graphicFrameMk id="160" creationId="{00000000-0000-0000-0000-000000000000}"/>
          </ac:graphicFrameMkLst>
        </pc:graphicFrameChg>
      </pc:sldChg>
      <pc:sldChg chg="modSp">
        <pc:chgData name="Josh Cubero" userId="4b887c14c7199d4d" providerId="Windows Live" clId="Web-{E090898D-BCDE-E494-6CD5-A859DCD2D941}" dt="2025-06-26T00:57:27.742" v="57"/>
        <pc:sldMkLst>
          <pc:docMk/>
          <pc:sldMk cId="0" sldId="274"/>
        </pc:sldMkLst>
        <pc:graphicFrameChg chg="mod modGraphic">
          <ac:chgData name="Josh Cubero" userId="4b887c14c7199d4d" providerId="Windows Live" clId="Web-{E090898D-BCDE-E494-6CD5-A859DCD2D941}" dt="2025-06-26T00:57:27.742" v="57"/>
          <ac:graphicFrameMkLst>
            <pc:docMk/>
            <pc:sldMk cId="0" sldId="274"/>
            <ac:graphicFrameMk id="168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Note for Professor: In the Event Registry API, each record is a rather large JSON objects, here is the entire schema for a single record. Additionally, not all objects are relevant to this praxis.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uri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lang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isDuplicate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date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time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dateTime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dateTimePub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dataType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sim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url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title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body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source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authors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image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eventUri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sentiment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wgt 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relevance 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7" name="Google Shape;147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5" name="Google Shape;15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</p:txBody>
      </p:sp>
      <p:sp>
        <p:nvSpPr>
          <p:cNvPr id="172" name="Google Shape;172;p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0" name="Google Shape;200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u="none"/>
          </a:p>
        </p:txBody>
      </p:sp>
      <p:sp>
        <p:nvSpPr>
          <p:cNvPr id="201" name="Google Shape;201;p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1" name="Google Shape;48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46" descr="photos-ppt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46"/>
          <p:cNvSpPr txBox="1">
            <a:spLocks noGrp="1"/>
          </p:cNvSpPr>
          <p:nvPr>
            <p:ph type="ctrTitle"/>
          </p:nvPr>
        </p:nvSpPr>
        <p:spPr>
          <a:xfrm>
            <a:off x="360379" y="601091"/>
            <a:ext cx="4301269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46"/>
          <p:cNvSpPr txBox="1">
            <a:spLocks noGrp="1"/>
          </p:cNvSpPr>
          <p:nvPr>
            <p:ph type="subTitle" idx="1"/>
          </p:nvPr>
        </p:nvSpPr>
        <p:spPr>
          <a:xfrm>
            <a:off x="360379" y="3137687"/>
            <a:ext cx="4301269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rgbClr val="ECE9C6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ECE9C6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7"/>
          <p:cNvSpPr txBox="1">
            <a:spLocks noGrp="1"/>
          </p:cNvSpPr>
          <p:nvPr>
            <p:ph type="body" idx="1"/>
          </p:nvPr>
        </p:nvSpPr>
        <p:spPr>
          <a:xfrm>
            <a:off x="699248" y="1861441"/>
            <a:ext cx="7745505" cy="31702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rgbClr val="595959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47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ustom Photo">
  <p:cSld name="Title with Custom Photo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48" descr="bgblueonephot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8"/>
          <p:cNvSpPr txBox="1">
            <a:spLocks noGrp="1"/>
          </p:cNvSpPr>
          <p:nvPr>
            <p:ph type="subTitle" idx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48"/>
          <p:cNvSpPr txBox="1">
            <a:spLocks noGrp="1"/>
          </p:cNvSpPr>
          <p:nvPr>
            <p:ph type="ctrTitle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sz="40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2" name="Google Shape;22;p48"/>
          <p:cNvSpPr>
            <a:spLocks noGrp="1"/>
          </p:cNvSpPr>
          <p:nvPr>
            <p:ph type="pic" idx="2"/>
          </p:nvPr>
        </p:nvSpPr>
        <p:spPr>
          <a:xfrm>
            <a:off x="1954870" y="0"/>
            <a:ext cx="7201580" cy="6858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9"/>
          <p:cNvSpPr txBox="1">
            <a:spLocks noGrp="1"/>
          </p:cNvSpPr>
          <p:nvPr>
            <p:ph type="title"/>
          </p:nvPr>
        </p:nvSpPr>
        <p:spPr>
          <a:xfrm>
            <a:off x="690041" y="1204857"/>
            <a:ext cx="7754713" cy="1910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5" name="Google Shape;25;p49"/>
          <p:cNvSpPr txBox="1">
            <a:spLocks noGrp="1"/>
          </p:cNvSpPr>
          <p:nvPr>
            <p:ph type="body" idx="1"/>
          </p:nvPr>
        </p:nvSpPr>
        <p:spPr>
          <a:xfrm>
            <a:off x="699248" y="3324433"/>
            <a:ext cx="7734747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 Areas">
  <p:cSld name="Two Content Area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0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sz="43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0"/>
          <p:cNvSpPr txBox="1">
            <a:spLocks noGrp="1"/>
          </p:cNvSpPr>
          <p:nvPr>
            <p:ph type="body" idx="1"/>
          </p:nvPr>
        </p:nvSpPr>
        <p:spPr>
          <a:xfrm>
            <a:off x="685800" y="1845482"/>
            <a:ext cx="3803904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0"/>
          <p:cNvSpPr txBox="1">
            <a:spLocks noGrp="1"/>
          </p:cNvSpPr>
          <p:nvPr>
            <p:ph type="body" idx="2"/>
          </p:nvPr>
        </p:nvSpPr>
        <p:spPr>
          <a:xfrm>
            <a:off x="4645151" y="1845482"/>
            <a:ext cx="3803904" cy="3434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Subtitles">
  <p:cSld name="Two Columns with Subtitle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1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300"/>
              <a:buFont typeface="Arial"/>
              <a:buNone/>
              <a:defRPr sz="43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51"/>
          <p:cNvSpPr txBox="1">
            <a:spLocks noGrp="1"/>
          </p:cNvSpPr>
          <p:nvPr>
            <p:ph type="body" idx="1"/>
          </p:nvPr>
        </p:nvSpPr>
        <p:spPr>
          <a:xfrm>
            <a:off x="688491" y="1783601"/>
            <a:ext cx="3621929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51"/>
          <p:cNvSpPr txBox="1">
            <a:spLocks noGrp="1"/>
          </p:cNvSpPr>
          <p:nvPr>
            <p:ph type="body" idx="2"/>
          </p:nvPr>
        </p:nvSpPr>
        <p:spPr>
          <a:xfrm>
            <a:off x="688489" y="2622290"/>
            <a:ext cx="3621931" cy="259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51"/>
          <p:cNvSpPr txBox="1">
            <a:spLocks noGrp="1"/>
          </p:cNvSpPr>
          <p:nvPr>
            <p:ph type="body" idx="3"/>
          </p:nvPr>
        </p:nvSpPr>
        <p:spPr>
          <a:xfrm>
            <a:off x="4785879" y="1783601"/>
            <a:ext cx="3663716" cy="6583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500"/>
              </a:spcBef>
              <a:spcAft>
                <a:spcPts val="0"/>
              </a:spcAft>
              <a:buClr>
                <a:srgbClr val="595959"/>
              </a:buClr>
              <a:buSzPts val="2500"/>
              <a:buFont typeface="Arial"/>
              <a:buNone/>
              <a:defRPr sz="2500" b="1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51"/>
          <p:cNvSpPr txBox="1">
            <a:spLocks noGrp="1"/>
          </p:cNvSpPr>
          <p:nvPr>
            <p:ph type="body" idx="4"/>
          </p:nvPr>
        </p:nvSpPr>
        <p:spPr>
          <a:xfrm>
            <a:off x="4785878" y="2619063"/>
            <a:ext cx="3658875" cy="2595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>
  <p:cSld name="Content with Ca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2"/>
          <p:cNvSpPr txBox="1">
            <a:spLocks noGrp="1"/>
          </p:cNvSpPr>
          <p:nvPr>
            <p:ph type="body" idx="1"/>
          </p:nvPr>
        </p:nvSpPr>
        <p:spPr>
          <a:xfrm>
            <a:off x="692003" y="559401"/>
            <a:ext cx="3580882" cy="4414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52"/>
          <p:cNvSpPr txBox="1">
            <a:spLocks noGrp="1"/>
          </p:cNvSpPr>
          <p:nvPr>
            <p:ph type="body" idx="2"/>
          </p:nvPr>
        </p:nvSpPr>
        <p:spPr>
          <a:xfrm>
            <a:off x="4889813" y="562026"/>
            <a:ext cx="3580882" cy="441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with Caption">
  <p:cSld name="Photo with Ca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3"/>
          <p:cNvSpPr>
            <a:spLocks noGrp="1"/>
          </p:cNvSpPr>
          <p:nvPr>
            <p:ph type="pic" idx="2"/>
          </p:nvPr>
        </p:nvSpPr>
        <p:spPr>
          <a:xfrm rot="344365">
            <a:off x="773476" y="536674"/>
            <a:ext cx="7578326" cy="3491307"/>
          </a:xfrm>
          <a:prstGeom prst="rect">
            <a:avLst/>
          </a:prstGeom>
          <a:solidFill>
            <a:srgbClr val="ECECEC"/>
          </a:solidFill>
          <a:ln w="190500" cap="sq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41" name="Google Shape;41;p53"/>
          <p:cNvSpPr txBox="1">
            <a:spLocks noGrp="1"/>
          </p:cNvSpPr>
          <p:nvPr>
            <p:ph type="body" idx="1"/>
          </p:nvPr>
        </p:nvSpPr>
        <p:spPr>
          <a:xfrm>
            <a:off x="688490" y="4486019"/>
            <a:ext cx="7756264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595959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54" descr="PPT-General9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5" descr="PPT-General11.jpg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kilthub.cmu.edu/articles/dataset/Insider_Threat_Test_Dataset/12841247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>
            <a:spLocks noGrp="1"/>
          </p:cNvSpPr>
          <p:nvPr>
            <p:ph type="sldNum" idx="12"/>
          </p:nvPr>
        </p:nvSpPr>
        <p:spPr>
          <a:xfrm>
            <a:off x="7010400" y="635635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"/>
          <p:cNvSpPr txBox="1">
            <a:spLocks noGrp="1"/>
          </p:cNvSpPr>
          <p:nvPr>
            <p:ph type="ctrTitle"/>
          </p:nvPr>
        </p:nvSpPr>
        <p:spPr>
          <a:xfrm>
            <a:off x="101782" y="1871832"/>
            <a:ext cx="4470218" cy="1604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Arial"/>
              <a:buNone/>
            </a:pPr>
            <a:r>
              <a:rPr lang="en-US" sz="2400" b="0" dirty="0"/>
              <a:t>Addressing Data Distribution Shift in Large Language Models with</a:t>
            </a:r>
            <a:br>
              <a:rPr lang="en-US" sz="2400" b="0" dirty="0"/>
            </a:br>
            <a:r>
              <a:rPr lang="en-US" sz="2400" b="0" dirty="0"/>
              <a:t>Neural Network Surgery</a:t>
            </a:r>
            <a:endParaRPr sz="2400" b="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"/>
          <p:cNvSpPr txBox="1">
            <a:spLocks noGrp="1"/>
          </p:cNvSpPr>
          <p:nvPr>
            <p:ph type="subTitle" idx="1"/>
          </p:nvPr>
        </p:nvSpPr>
        <p:spPr>
          <a:xfrm>
            <a:off x="186621" y="3732729"/>
            <a:ext cx="4058106" cy="490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ECE9C6"/>
              </a:buClr>
              <a:buSzPts val="2400"/>
              <a:buNone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Josh Cubero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" name="Google Shape;102;p10"/>
          <p:cNvGraphicFramePr/>
          <p:nvPr/>
        </p:nvGraphicFramePr>
        <p:xfrm>
          <a:off x="173736" y="975360"/>
          <a:ext cx="8796550" cy="4311000"/>
        </p:xfrm>
        <a:graphic>
          <a:graphicData uri="http://schemas.openxmlformats.org/drawingml/2006/table">
            <a:tbl>
              <a:tblPr firstRow="1" bandRow="1">
                <a:noFill/>
                <a:tableStyleId>{812CA99C-B497-4030-9F6D-52A60DE6F476}</a:tableStyleId>
              </a:tblPr>
              <a:tblGrid>
                <a:gridCol w="1175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6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72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(A) Deliverable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(B) 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 WC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Arakelyan, S., Das, R. J., Mao, Y., &amp; Ren, X. (2023). </a:t>
                      </a:r>
                      <a:r>
                        <a:rPr lang="en-US" sz="1100" b="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Exploring Distributional Shifts in Large Language Models for Code Analysis</a:t>
                      </a:r>
                      <a:r>
                        <a:rPr lang="en-US" sz="11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ArXiv.org. https://arxiv.org/abs/2303.09128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44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article explores data distribution shifts in LLM that posses code generation capabilities.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9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research team studies how three different LLM generalize when faced with company-specific code examples.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9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Explores model performance on new domains, how to improve out-of-domain generalization, and produce LLM resilient to out-of-domain data.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Methodology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Trio of three large language models; comparing performance on OOD data.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14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research examines how GP-LLM for code generation perform when faced with company-specific code.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research team finds that fine-tuning outperforms simple in-context-learning prompts  by 43% CodeBLEU.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team concludes that coding LLM can be trained on multiple domain-specific code-bases without sacrificing performance.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9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research is relevant to my praxis because it establishes that LLM experience performance degradation on OOD data.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Furthermore, this article creates the felt need for change that drives my praxis research.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3" name="Google Shape;103;p10"/>
          <p:cNvSpPr txBox="1">
            <a:spLocks noGrp="1"/>
          </p:cNvSpPr>
          <p:nvPr>
            <p:ph type="title"/>
          </p:nvPr>
        </p:nvSpPr>
        <p:spPr>
          <a:xfrm>
            <a:off x="640754" y="212878"/>
            <a:ext cx="8246594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/>
              <a:t>Annotated Bibliography (1 of 5)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Google Shape;108;p11"/>
          <p:cNvGraphicFramePr/>
          <p:nvPr/>
        </p:nvGraphicFramePr>
        <p:xfrm>
          <a:off x="173736" y="1194454"/>
          <a:ext cx="8796525" cy="4576230"/>
        </p:xfrm>
        <a:graphic>
          <a:graphicData uri="http://schemas.openxmlformats.org/drawingml/2006/table">
            <a:tbl>
              <a:tblPr firstRow="1" bandRow="1">
                <a:noFill/>
                <a:tableStyleId>{812CA99C-B497-4030-9F6D-52A60DE6F476}</a:tableStyleId>
              </a:tblPr>
              <a:tblGrid>
                <a:gridCol w="118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(A) Deliverable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(B) 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 WC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Zhu, X., Li, J., Liu, Y., Ma, C., &amp; Wang, W. (2023). A Survey on Model Compression for Large Language Models. </a:t>
                      </a:r>
                      <a:r>
                        <a:rPr lang="en-US" sz="1100" b="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Transactions of the Association for Computational Linguistics, 12</a:t>
                      </a:r>
                      <a:r>
                        <a:rPr lang="en-US" sz="11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, 1556-1577.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A3B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3B3A3B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Large language models cause significant computational and resource allocation challenges for researchers and users with limited resources.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A3B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3B3A3B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Model compression is a key technique used to overcome constrained resources, enabling practical use of large language models.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A3B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3B3A3B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This survey provides guidance on implementation of model compression in large language models.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Methodology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A3B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>
                          <a:solidFill>
                            <a:srgbClr val="3B3A3B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This survey examines various types of large language model compression, including quantization, pruning, knowledge distillation, and low-rank factorization.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A3B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3B3A3B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This paper is a resource used to guide the implementation of large language model compression techniques.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A3B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3B3A3B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Additionally, this paper provides metrics, methods, and benchmarks that help analyze and select the most suitable model compression technique.</a:t>
                      </a:r>
                      <a:endParaRPr/>
                    </a:p>
                    <a:p>
                      <a:pPr marL="171450" marR="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3B3A3B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 b="0" i="0">
                          <a:solidFill>
                            <a:srgbClr val="3B3A3B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Lastly, the researchers highlight specific challenges such as computational cost and accuracy loss that one might encounter when implementing model compression of large language models.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paper will serve as a credible reference in developing the four compression models in this praxis.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techniques exposed in this paper make this praxis feasible, as resources are limited and full retraining of a large language model is untenable in the context of this praxis.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09" name="Google Shape;109;p11"/>
          <p:cNvSpPr txBox="1">
            <a:spLocks noGrp="1"/>
          </p:cNvSpPr>
          <p:nvPr>
            <p:ph type="title"/>
          </p:nvPr>
        </p:nvSpPr>
        <p:spPr>
          <a:xfrm>
            <a:off x="640754" y="500780"/>
            <a:ext cx="8246594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/>
              <a:t>Annotated Bibliography (2 of 5)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4" name="Google Shape;114;p12"/>
          <p:cNvGraphicFramePr/>
          <p:nvPr/>
        </p:nvGraphicFramePr>
        <p:xfrm>
          <a:off x="173736" y="1032529"/>
          <a:ext cx="8796525" cy="4354093"/>
        </p:xfrm>
        <a:graphic>
          <a:graphicData uri="http://schemas.openxmlformats.org/drawingml/2006/table">
            <a:tbl>
              <a:tblPr firstRow="1" bandRow="1">
                <a:noFill/>
                <a:tableStyleId>{812CA99C-B497-4030-9F6D-52A60DE6F476}</a:tableStyleId>
              </a:tblPr>
              <a:tblGrid>
                <a:gridCol w="118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(A) Deliverable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(B) 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 WC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Gururangan, S., Marasović, A., Swayamdipta, S., Lo, K., Beltagy, I., Downey, D., &amp; Smith, N.A. (2020). Don’t Stop Pretraining: Adapt Language Models to Domains and Tasks. </a:t>
                      </a:r>
                      <a:r>
                        <a:rPr lang="en-US" sz="1100" b="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ArXiv, abs/2004.10964</a:t>
                      </a:r>
                      <a:r>
                        <a:rPr lang="en-US" sz="11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source investigates the relevance of domain adapting language models to OOD data.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9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study includes four domains (bio-med, reviews, news, computer science) and eight classification tasks.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9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paper is the seminal paper introduction domain-adaptive and task-adaptive pretraining of language models.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Methodology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Methodology includes techniques to compare RoBERTa-base to domain-adaptive pretrained (DAPT) model.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research team found that domain-adapted model improved performance against baseline on six of seven tasks.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Additionally, DAPT improved F1 score by an average of 3.7 points when compared to baseline RoBERTa model.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Furthermore, this research validates that domain adapting language models results in improved performance on downstream tasks.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paper is foundational piece in this praxis research, as it presents guidance and support for adapting language models to specific domains.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models presented in this paper make this praxis tenable, as the researcher is operating with constrained resources.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5" name="Google Shape;115;p12"/>
          <p:cNvSpPr txBox="1">
            <a:spLocks noGrp="1"/>
          </p:cNvSpPr>
          <p:nvPr>
            <p:ph type="title"/>
          </p:nvPr>
        </p:nvSpPr>
        <p:spPr>
          <a:xfrm>
            <a:off x="448703" y="280503"/>
            <a:ext cx="8246594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/>
              <a:t>Annotated Bibliography (3 of 5)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" name="Google Shape;120;p13"/>
          <p:cNvGraphicFramePr/>
          <p:nvPr/>
        </p:nvGraphicFramePr>
        <p:xfrm>
          <a:off x="173736" y="998874"/>
          <a:ext cx="8796525" cy="4295522"/>
        </p:xfrm>
        <a:graphic>
          <a:graphicData uri="http://schemas.openxmlformats.org/drawingml/2006/table">
            <a:tbl>
              <a:tblPr firstRow="1" bandRow="1">
                <a:noFill/>
                <a:tableStyleId>{812CA99C-B497-4030-9F6D-52A60DE6F476}</a:tableStyleId>
              </a:tblPr>
              <a:tblGrid>
                <a:gridCol w="118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(A) Deliverable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(B) 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 WC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Shi, H., Xu, Z., Wang, H., Qin, W., Wang, W., Wang, Y., Wang, Z., Ebrahimi, S., &amp; Wang, H. (2025). Continual Learning of Large Language Models: A Comprehensive Survey. </a:t>
                      </a:r>
                      <a:r>
                        <a:rPr lang="en-US" sz="1100" b="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ACM Computing Surveys</a:t>
                      </a:r>
                      <a:r>
                        <a:rPr lang="en-US" sz="11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 https://doi.org/10.1145/3735633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 this paper, the authors highlight the challenges of adapting static LLM in an landscape where the dataset is constantly evolving. 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9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research team investigates continually learning LLM, outlines the three stages of continually learning LLM, and provides guidance on evaluation processes for continually learned LLM.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9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Lastly, this paper identifies key research areas in continual learning that should be address by the academic body of knowledge.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21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Methodology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Comprehensive survey.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research provides a comprehensive study and qualitative comparison of LLM continual learning methods in forgetting, scalability, memory, training, and adaptability to new domains. 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Additionally, this research provides a summary of benchmarks used in continual learning of LLMs.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Lastly, this survey provides a comparison of continual learning frameworks with respect to rehearsal, regularization, and architectural methods.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survey provides technical guidance on how continual learning of LLM can be accomplished in this praxis.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Furthermore, this survey is a pivotal source of information required to successfully implement continual learning in the context of this praxis research.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1" name="Google Shape;121;p13"/>
          <p:cNvSpPr txBox="1">
            <a:spLocks noGrp="1"/>
          </p:cNvSpPr>
          <p:nvPr>
            <p:ph type="title"/>
          </p:nvPr>
        </p:nvSpPr>
        <p:spPr>
          <a:xfrm>
            <a:off x="640754" y="115422"/>
            <a:ext cx="8246594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/>
              <a:t>Annotated Bibliography (4 of 5)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6" name="Google Shape;126;p14"/>
          <p:cNvGraphicFramePr/>
          <p:nvPr/>
        </p:nvGraphicFramePr>
        <p:xfrm>
          <a:off x="173736" y="1110634"/>
          <a:ext cx="8796525" cy="4193927"/>
        </p:xfrm>
        <a:graphic>
          <a:graphicData uri="http://schemas.openxmlformats.org/drawingml/2006/table">
            <a:tbl>
              <a:tblPr firstRow="1" bandRow="1">
                <a:noFill/>
                <a:tableStyleId>{812CA99C-B497-4030-9F6D-52A60DE6F476}</a:tableStyleId>
              </a:tblPr>
              <a:tblGrid>
                <a:gridCol w="1181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9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(A) Deliverable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(B) 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 WC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29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Raiman, J., Zhang, S., &amp; Dennison, C. (2019). Neural Network Surgery with Sets. </a:t>
                      </a:r>
                      <a:r>
                        <a:rPr lang="en-US" sz="1100" b="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ArXiv, abs/1912.06719</a:t>
                      </a:r>
                      <a:r>
                        <a:rPr lang="en-US" sz="11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1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Summary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Training modern machine learning models has become computationally intensive, costs have risen, making research on features and architectures intractable. 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9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OpenAI introduces a technique called surgery in which weights from one network are selectively transferred to another network and other weights in the model are reinitialized. 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90000"/>
                        </a:lnSpc>
                        <a:spcBef>
                          <a:spcPts val="18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team continuously trained a deep reinforcement learning agent over ten months and twenty continual learning iterations.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26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4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Methodology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Feature parameter relation mapping, set based operations, and automated weight selection.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Evaluation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paper validates the effectiveness of gradient and Boolean mapping in selection weights for updating during continual learning.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Gradient mapping identifies the relationship between new data and old data, enabling precise isolation of weights.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Boolean mapping highlights feature-parameter importance to verify that the specific feature does indeed impact associated parameters.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1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Relevance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 surgery with sets is a novel technique applied to a deep reinforcement learning model in the research paper. </a:t>
                      </a:r>
                      <a:endParaRPr/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Char char="•"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 application of this technique has not been accomplished in a large language model, thus this paper is the foundation of this praxis’ contribution to the academic body of knowledge.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7" name="Google Shape;127;p14"/>
          <p:cNvSpPr txBox="1">
            <a:spLocks noGrp="1"/>
          </p:cNvSpPr>
          <p:nvPr>
            <p:ph type="title"/>
          </p:nvPr>
        </p:nvSpPr>
        <p:spPr>
          <a:xfrm>
            <a:off x="448703" y="371562"/>
            <a:ext cx="8246594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</a:pPr>
            <a:r>
              <a:rPr lang="en-US" sz="3600"/>
              <a:t>Annotated Bibliography (5 of 5)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2" name="Google Shape;132;p15"/>
          <p:cNvGraphicFramePr/>
          <p:nvPr/>
        </p:nvGraphicFramePr>
        <p:xfrm>
          <a:off x="228600" y="1307148"/>
          <a:ext cx="8789675" cy="2967690"/>
        </p:xfrm>
        <a:graphic>
          <a:graphicData uri="http://schemas.openxmlformats.org/drawingml/2006/table">
            <a:tbl>
              <a:tblPr firstRow="1" bandRow="1">
                <a:noFill/>
                <a:tableStyleId>{2BBB4C6F-2CAC-48EE-B310-7E91D669D272}</a:tableStyleId>
              </a:tblPr>
              <a:tblGrid>
                <a:gridCol w="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1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Source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Brief 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Format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Time Span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Num. of records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Access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(Y/N)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ArXiv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http://export.arxiv.org/api/query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Pre-publication repository for scholarly research papers.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XML via API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1991 - Present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~2M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0" u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Semantic Scholar Open Research Corpus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https://huggingface.co/datasets/allenai/s2orc</a:t>
                      </a:r>
                      <a:endParaRPr sz="1400" u="none" strike="noStrike" cap="none"/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Open source repository for published academic research from various authors and publishers.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JSONL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2000 - Present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~8M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Y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0" u="none" strike="noStrike"/>
                        <a:t>Event Registry</a:t>
                      </a:r>
                      <a:endParaRPr sz="18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r>
                        <a:rPr lang="en-US" sz="1400" b="0" i="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https://eventregistry.org/documentation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Text body news articles on global happenings filtered on AI and ML.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JSON via API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2014 - Present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~10M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Y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3" name="Google Shape;133;p15"/>
          <p:cNvSpPr txBox="1">
            <a:spLocks noGrp="1"/>
          </p:cNvSpPr>
          <p:nvPr>
            <p:ph type="title"/>
          </p:nvPr>
        </p:nvSpPr>
        <p:spPr>
          <a:xfrm>
            <a:off x="607808" y="211294"/>
            <a:ext cx="7756263" cy="6573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226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22600"/>
                </a:solidFill>
              </a:rPr>
              <a:t>Data Sources List</a:t>
            </a:r>
            <a:endParaRPr/>
          </a:p>
        </p:txBody>
      </p:sp>
      <p:sp>
        <p:nvSpPr>
          <p:cNvPr id="134" name="Google Shape;134;p15"/>
          <p:cNvSpPr txBox="1"/>
          <p:nvPr/>
        </p:nvSpPr>
        <p:spPr>
          <a:xfrm>
            <a:off x="607808" y="885159"/>
            <a:ext cx="4817729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data source in your praxis, complete a row in the below template.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title"/>
          </p:nvPr>
        </p:nvSpPr>
        <p:spPr>
          <a:xfrm>
            <a:off x="438787" y="67688"/>
            <a:ext cx="8606790" cy="64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226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B22600"/>
                </a:solidFill>
              </a:rPr>
              <a:t>Data Source</a:t>
            </a:r>
            <a:endParaRPr lang="en-US" sz="3600" dirty="0"/>
          </a:p>
        </p:txBody>
      </p:sp>
      <p:sp>
        <p:nvSpPr>
          <p:cNvPr id="140" name="Google Shape;140;p17"/>
          <p:cNvSpPr txBox="1"/>
          <p:nvPr/>
        </p:nvSpPr>
        <p:spPr>
          <a:xfrm>
            <a:off x="823322" y="649340"/>
            <a:ext cx="6585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of data sources listed in your Data Sources List slide, complete a Data Source Example slide.</a:t>
            </a:r>
            <a:endParaRPr/>
          </a:p>
        </p:txBody>
      </p:sp>
      <p:graphicFrame>
        <p:nvGraphicFramePr>
          <p:cNvPr id="141" name="Google Shape;141;p17"/>
          <p:cNvGraphicFramePr/>
          <p:nvPr/>
        </p:nvGraphicFramePr>
        <p:xfrm>
          <a:off x="184203" y="1162792"/>
          <a:ext cx="8789675" cy="1280180"/>
        </p:xfrm>
        <a:graphic>
          <a:graphicData uri="http://schemas.openxmlformats.org/drawingml/2006/table">
            <a:tbl>
              <a:tblPr firstRow="1" bandRow="1">
                <a:noFill/>
                <a:tableStyleId>{2BBB4C6F-2CAC-48EE-B310-7E91D669D272}</a:tableStyleId>
              </a:tblPr>
              <a:tblGrid>
                <a:gridCol w="40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8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57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5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915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5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ID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Source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Brief Description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Format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Time Span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Num. of records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Access </a:t>
                      </a:r>
                      <a:endParaRPr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lt1"/>
                          </a:solidFill>
                        </a:rPr>
                        <a:t>(Y/N)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3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1"/>
                        <a:t>1</a:t>
                      </a:r>
                      <a:endParaRPr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Event Registry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https://newsapi.ai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lvl="0" indent="-952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Event registry is a repository for news articles and events from numerous open source publications.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JSON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Free: 30 days</a:t>
                      </a:r>
                      <a:endParaRPr sz="120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Paid: ~2013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~500M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Y</a:t>
                      </a:r>
                      <a:endParaRPr sz="12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2" name="Google Shape;142;p17"/>
          <p:cNvGraphicFramePr/>
          <p:nvPr/>
        </p:nvGraphicFramePr>
        <p:xfrm>
          <a:off x="186265" y="2507084"/>
          <a:ext cx="8803850" cy="2294580"/>
        </p:xfrm>
        <a:graphic>
          <a:graphicData uri="http://schemas.openxmlformats.org/drawingml/2006/table">
            <a:tbl>
              <a:tblPr>
                <a:noFill/>
                <a:tableStyleId>{2935EF82-AE8C-409C-8F14-F6E8FA69D5A0}</a:tableStyleId>
              </a:tblPr>
              <a:tblGrid>
                <a:gridCol w="124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5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Item</a:t>
                      </a:r>
                      <a:endParaRPr/>
                    </a:p>
                  </a:txBody>
                  <a:tcPr marL="95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Description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WC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Purpose</a:t>
                      </a:r>
                      <a:endParaRPr/>
                    </a:p>
                  </a:txBody>
                  <a:tcPr marL="857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Event Registry collects approximately 5,000 AI/ML articles per day, causing frequent data distribution shifts that necessitate continual learning of a large language model.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7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200" b="0" i="0" u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725" marR="9525" marT="9525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7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 Treatment</a:t>
                      </a:r>
                      <a:endParaRPr/>
                    </a:p>
                  </a:txBody>
                  <a:tcPr marL="85725" marR="9525" marT="9525" marB="0" anchor="ctr">
                    <a:lnL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Char char="●"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Ingest AI/ML related articles via the Event Registry Python SDK with free or paid API key, applying filters for English language and relevant time span.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Extract and structure critical metadata and content: title, source, date, URL, body, authors, relevance score, and sentiment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457200" marR="0" lvl="0" indent="-3048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Calibri"/>
                        <a:buChar char="●"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Process data for large language model pre-training: cleaning, tokenization, and embedding text for model training, domain adaptation, and continual learning.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7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85725" marR="9525" marT="9525" marB="0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3" name="Google Shape;143;p17"/>
          <p:cNvSpPr txBox="1"/>
          <p:nvPr/>
        </p:nvSpPr>
        <p:spPr>
          <a:xfrm>
            <a:off x="279063" y="846944"/>
            <a:ext cx="8926200" cy="25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Calibri"/>
              <a:buNone/>
            </a:pPr>
            <a:r>
              <a:rPr lang="en-US" sz="1200" b="0" i="1" u="none" strike="noStrike" cap="non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Copy and paste a row from your Data Source List table into the table below.</a:t>
            </a:r>
            <a:endParaRPr/>
          </a:p>
        </p:txBody>
      </p:sp>
      <p:sp>
        <p:nvSpPr>
          <p:cNvPr id="144" name="Google Shape;144;p17"/>
          <p:cNvSpPr/>
          <p:nvPr/>
        </p:nvSpPr>
        <p:spPr>
          <a:xfrm>
            <a:off x="177150" y="4845950"/>
            <a:ext cx="8803800" cy="1623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Title: US judge allows company to train AI using copyrighted literary materials - RocketNews - Date: 2025-06-25</a:t>
            </a:r>
            <a:endParaRPr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Title: Project Worker / Research Assistant, Building AI Models for Adaptive Gas Sensing - Finland (FI) - Date: 2025-06-25</a:t>
            </a:r>
            <a:endParaRPr>
              <a:solidFill>
                <a:srgbClr val="1F1F1F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17500" algn="l" rtl="0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400"/>
              <a:buFont typeface="Calibri"/>
              <a:buChar char="●"/>
            </a:pPr>
            <a:r>
              <a:rPr lang="en-US">
                <a:solidFill>
                  <a:srgbClr val="1F1F1F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Title: Datadog Strengthens APJ Strategy With New Senior Leadership Announcement - Date: 2025-06-25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 txBox="1">
            <a:spLocks noGrp="1"/>
          </p:cNvSpPr>
          <p:nvPr>
            <p:ph type="title"/>
          </p:nvPr>
        </p:nvSpPr>
        <p:spPr>
          <a:xfrm>
            <a:off x="400050" y="266286"/>
            <a:ext cx="8606790" cy="64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226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22600"/>
                </a:solidFill>
              </a:rPr>
              <a:t>H1: Data Alignment</a:t>
            </a:r>
            <a:endParaRPr lang="en-US" sz="3600"/>
          </a:p>
        </p:txBody>
      </p:sp>
      <p:graphicFrame>
        <p:nvGraphicFramePr>
          <p:cNvPr id="151" name="Google Shape;151;p18"/>
          <p:cNvGraphicFramePr/>
          <p:nvPr>
            <p:extLst>
              <p:ext uri="{D42A27DB-BD31-4B8C-83A1-F6EECF244321}">
                <p14:modId xmlns:p14="http://schemas.microsoft.com/office/powerpoint/2010/main" val="2822477012"/>
              </p:ext>
            </p:extLst>
          </p:nvPr>
        </p:nvGraphicFramePr>
        <p:xfrm>
          <a:off x="89684" y="1702306"/>
          <a:ext cx="8964625" cy="2829961"/>
        </p:xfrm>
        <a:graphic>
          <a:graphicData uri="http://schemas.openxmlformats.org/drawingml/2006/table">
            <a:tbl>
              <a:tblPr firstRow="1" bandRow="1">
                <a:noFill/>
                <a:tableStyleId>{2BBB4C6F-2CAC-48EE-B310-7E91D669D272}</a:tableStyleId>
              </a:tblPr>
              <a:tblGrid>
                <a:gridCol w="1211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90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Hypothesis #/ </a:t>
                      </a:r>
                      <a:endParaRPr sz="1800" dirty="0">
                        <a:latin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 ID #</a:t>
                      </a:r>
                      <a:endParaRPr dirty="0">
                        <a:latin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Hypothesis Statement</a:t>
                      </a:r>
                      <a:endParaRPr dirty="0">
                        <a:latin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Required Data Elements</a:t>
                      </a:r>
                      <a:endParaRPr dirty="0">
                        <a:latin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This Dataset Provides It</a:t>
                      </a:r>
                      <a:endParaRPr dirty="0">
                        <a:latin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Calibri"/>
                        </a:rPr>
                        <a:t>Potential Limitations</a:t>
                      </a:r>
                      <a:endParaRPr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H1/3</a:t>
                      </a: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General purpose large language </a:t>
                      </a:r>
                      <a:r>
                        <a:rPr lang="en-US" sz="1200" dirty="0">
                          <a:latin typeface="Calibri"/>
                        </a:rPr>
                        <a:t>models</a:t>
                      </a:r>
                      <a:r>
                        <a:rPr lang="en-US" sz="1200" b="0" i="0" u="none" strike="noStrik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exhibit reduced question and answer accuracy post data distribution shift.</a:t>
                      </a: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latin typeface="Calibri"/>
                          <a:ea typeface="Arial"/>
                          <a:cs typeface="Arial"/>
                          <a:sym typeface="Arial"/>
                        </a:rPr>
                        <a:t>API call executes </a:t>
                      </a:r>
                      <a:r>
                        <a:rPr lang="en-US" sz="1200" err="1">
                          <a:latin typeface="Calibri"/>
                          <a:ea typeface="Arial"/>
                          <a:cs typeface="Arial"/>
                          <a:sym typeface="Arial"/>
                        </a:rPr>
                        <a:t>QueryArticlesIter</a:t>
                      </a:r>
                      <a:r>
                        <a:rPr lang="en-US" sz="1200" dirty="0">
                          <a:latin typeface="Calibri"/>
                          <a:ea typeface="Arial"/>
                          <a:cs typeface="Arial"/>
                          <a:sym typeface="Arial"/>
                        </a:rPr>
                        <a:t> function which takes keywords, </a:t>
                      </a:r>
                      <a:r>
                        <a:rPr lang="en-US" sz="1200" err="1">
                          <a:latin typeface="Calibri"/>
                          <a:ea typeface="Arial"/>
                          <a:cs typeface="Arial"/>
                          <a:sym typeface="Arial"/>
                        </a:rPr>
                        <a:t>dataType</a:t>
                      </a:r>
                      <a:r>
                        <a:rPr lang="en-US" sz="1200" dirty="0">
                          <a:latin typeface="Calibri"/>
                          <a:ea typeface="Arial"/>
                          <a:cs typeface="Arial"/>
                          <a:sym typeface="Arial"/>
                        </a:rPr>
                        <a:t>, and language as parameters. Returns JSON response, requires </a:t>
                      </a:r>
                      <a:r>
                        <a:rPr lang="en-US" sz="1200" err="1">
                          <a:latin typeface="Calibri"/>
                          <a:ea typeface="Arial"/>
                          <a:cs typeface="Arial"/>
                          <a:sym typeface="Arial"/>
                        </a:rPr>
                        <a:t>execQuery</a:t>
                      </a:r>
                      <a:r>
                        <a:rPr lang="en-US" sz="1200" dirty="0">
                          <a:latin typeface="Calibri"/>
                          <a:ea typeface="Arial"/>
                          <a:cs typeface="Arial"/>
                          <a:sym typeface="Arial"/>
                        </a:rPr>
                        <a:t> function to extract, sort by and filter on date.</a:t>
                      </a:r>
                      <a:endParaRPr sz="1200" dirty="0">
                        <a:latin typeface="Calibri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Calibri"/>
                        <a:buNone/>
                      </a:pP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latin typeface="Calibri"/>
                          <a:ea typeface="Arial"/>
                          <a:cs typeface="Arial"/>
                          <a:sym typeface="Arial"/>
                        </a:rPr>
                        <a:t>API call with filters on English language, AI/ML to return: title, source, date, URL, body, authors, relevance score, and sentiment. Output provides temporal news for QA experimentation and validation of data distribution shift.</a:t>
                      </a:r>
                      <a:endParaRPr sz="1200" dirty="0">
                        <a:latin typeface="Calibri"/>
                        <a:ea typeface="Arial"/>
                        <a:cs typeface="Arial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500"/>
                        </a:spcBef>
                        <a:spcAft>
                          <a:spcPts val="150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>
                          <a:latin typeface="Calibri"/>
                        </a:rPr>
                        <a:t>Article metadata is not standard, articles may not be of same length, tone, and structure.</a:t>
                      </a: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2" name="Google Shape;152;p18"/>
          <p:cNvSpPr txBox="1"/>
          <p:nvPr/>
        </p:nvSpPr>
        <p:spPr>
          <a:xfrm>
            <a:off x="400050" y="1113145"/>
            <a:ext cx="81026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hypothesis in your research, complete the mapping below. Make one row for each dataset: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9"/>
          <p:cNvSpPr txBox="1">
            <a:spLocks noGrp="1"/>
          </p:cNvSpPr>
          <p:nvPr>
            <p:ph type="title"/>
          </p:nvPr>
        </p:nvSpPr>
        <p:spPr>
          <a:xfrm>
            <a:off x="400050" y="266286"/>
            <a:ext cx="8606790" cy="64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22600"/>
              </a:buClr>
              <a:buSzPts val="3600"/>
              <a:buFont typeface="Arial"/>
              <a:buNone/>
            </a:pPr>
            <a:r>
              <a:rPr lang="en-US" sz="3600" dirty="0">
                <a:solidFill>
                  <a:srgbClr val="B22600"/>
                </a:solidFill>
              </a:rPr>
              <a:t>H2: Data Alignment</a:t>
            </a:r>
            <a:endParaRPr lang="en-US" sz="3600" dirty="0"/>
          </a:p>
        </p:txBody>
      </p:sp>
      <p:sp>
        <p:nvSpPr>
          <p:cNvPr id="159" name="Google Shape;159;p19"/>
          <p:cNvSpPr txBox="1"/>
          <p:nvPr/>
        </p:nvSpPr>
        <p:spPr>
          <a:xfrm>
            <a:off x="400050" y="1113145"/>
            <a:ext cx="81026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hypothesis in your research, complete the mapping below:</a:t>
            </a:r>
            <a:endParaRPr/>
          </a:p>
        </p:txBody>
      </p:sp>
      <p:graphicFrame>
        <p:nvGraphicFramePr>
          <p:cNvPr id="160" name="Google Shape;160;p19"/>
          <p:cNvGraphicFramePr/>
          <p:nvPr>
            <p:extLst>
              <p:ext uri="{D42A27DB-BD31-4B8C-83A1-F6EECF244321}">
                <p14:modId xmlns:p14="http://schemas.microsoft.com/office/powerpoint/2010/main" val="625681436"/>
              </p:ext>
            </p:extLst>
          </p:nvPr>
        </p:nvGraphicFramePr>
        <p:xfrm>
          <a:off x="89684" y="1702306"/>
          <a:ext cx="8964625" cy="2685308"/>
        </p:xfrm>
        <a:graphic>
          <a:graphicData uri="http://schemas.openxmlformats.org/drawingml/2006/table">
            <a:tbl>
              <a:tblPr firstRow="1" bandRow="1">
                <a:noFill/>
                <a:tableStyleId>{2BBB4C6F-2CAC-48EE-B310-7E91D669D272}</a:tableStyleId>
              </a:tblPr>
              <a:tblGrid>
                <a:gridCol w="135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/>
                          <a:sym typeface="Calibri"/>
                        </a:rPr>
                        <a:t>Hypothesis #/ </a:t>
                      </a:r>
                      <a:endParaRPr dirty="0">
                        <a:solidFill>
                          <a:schemeClr val="bg1"/>
                        </a:solidFill>
                        <a:latin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/>
                          <a:sym typeface="Calibri"/>
                        </a:rPr>
                        <a:t>Dataset ID #</a:t>
                      </a:r>
                      <a:endParaRPr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/>
                          <a:sym typeface="Calibri"/>
                        </a:rPr>
                        <a:t>Hypothesis Statement</a:t>
                      </a:r>
                      <a:endParaRPr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/>
                          <a:sym typeface="Calibri"/>
                        </a:rPr>
                        <a:t>Required Data Elements</a:t>
                      </a:r>
                      <a:endParaRPr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/>
                          <a:sym typeface="Calibri"/>
                        </a:rPr>
                        <a:t>How This Dataset Provides It</a:t>
                      </a:r>
                      <a:endParaRPr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alibri"/>
                        </a:rPr>
                        <a:t>Potential Limitations</a:t>
                      </a:r>
                      <a:endParaRPr dirty="0">
                        <a:solidFill>
                          <a:schemeClr val="bg1"/>
                        </a:solidFill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latin typeface="Calibri"/>
                          <a:sym typeface="Calibri"/>
                        </a:rPr>
                        <a:t>H2/</a:t>
                      </a:r>
                      <a:r>
                        <a:rPr lang="en-US" sz="1200" dirty="0">
                          <a:latin typeface="Calibri"/>
                        </a:rPr>
                        <a:t>3</a:t>
                      </a: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>
                          <a:latin typeface="Calibri"/>
                          <a:sym typeface="Calibri"/>
                        </a:rPr>
                        <a:t>Domain adapted LLMs exhibit higher accuracy scores than general purpose LLMs having encountered data distribution shifts.</a:t>
                      </a:r>
                      <a:endParaRPr sz="1200" dirty="0">
                        <a:latin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latin typeface="Calibri"/>
                          <a:sym typeface="Arial"/>
                        </a:rPr>
                        <a:t>API call executes </a:t>
                      </a:r>
                      <a:r>
                        <a:rPr lang="en-US" sz="1200" err="1">
                          <a:latin typeface="Calibri"/>
                          <a:sym typeface="Arial"/>
                        </a:rPr>
                        <a:t>QueryArticlesIter</a:t>
                      </a:r>
                      <a:r>
                        <a:rPr lang="en-US" sz="1200" dirty="0">
                          <a:latin typeface="Calibri"/>
                          <a:sym typeface="Arial"/>
                        </a:rPr>
                        <a:t> function which takes keywords, </a:t>
                      </a:r>
                      <a:r>
                        <a:rPr lang="en-US" sz="1200" err="1">
                          <a:latin typeface="Calibri"/>
                          <a:sym typeface="Arial"/>
                        </a:rPr>
                        <a:t>dataType</a:t>
                      </a:r>
                      <a:r>
                        <a:rPr lang="en-US" sz="1200" dirty="0">
                          <a:latin typeface="Calibri"/>
                          <a:sym typeface="Arial"/>
                        </a:rPr>
                        <a:t>, and language as parameters. Returns JSON response, requires </a:t>
                      </a:r>
                      <a:r>
                        <a:rPr lang="en-US" sz="1200" err="1">
                          <a:latin typeface="Calibri"/>
                          <a:sym typeface="Arial"/>
                        </a:rPr>
                        <a:t>execQuery</a:t>
                      </a:r>
                      <a:r>
                        <a:rPr lang="en-US" sz="1200" dirty="0">
                          <a:latin typeface="Calibri"/>
                          <a:sym typeface="Arial"/>
                        </a:rPr>
                        <a:t> function to extract, sort by and filter on date. </a:t>
                      </a:r>
                      <a:endParaRPr sz="1200" dirty="0">
                        <a:latin typeface="Calibri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latin typeface="Calibri"/>
                          <a:sym typeface="Arial"/>
                        </a:rPr>
                        <a:t>API call to retrieve title, source, date, URL, body, authors, relevance score, and sentiment.</a:t>
                      </a:r>
                      <a:endParaRPr sz="1200" dirty="0">
                        <a:latin typeface="Calibri"/>
                        <a:sym typeface="Arial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latin typeface="Calibri"/>
                          <a:sym typeface="Arial"/>
                        </a:rPr>
                        <a:t>Enables DAPT and  validation of data distribution shift presence.</a:t>
                      </a:r>
                      <a:endParaRPr sz="1200" dirty="0">
                        <a:latin typeface="Calibri"/>
                        <a:sym typeface="Arial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</a:rPr>
                        <a:t>Users can not make more the five requests at a time, requests must by synchronous. Free tier has data limitations, may require paid subscription for optimal data retrieval. </a:t>
                      </a: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>
            <a:spLocks noGrp="1"/>
          </p:cNvSpPr>
          <p:nvPr>
            <p:ph type="title"/>
          </p:nvPr>
        </p:nvSpPr>
        <p:spPr>
          <a:xfrm>
            <a:off x="400050" y="266286"/>
            <a:ext cx="8606790" cy="645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B22600"/>
              </a:buClr>
              <a:buSzPts val="3600"/>
              <a:buFont typeface="Arial"/>
              <a:buNone/>
            </a:pPr>
            <a:r>
              <a:rPr lang="en-US" sz="3600">
                <a:solidFill>
                  <a:srgbClr val="B22600"/>
                </a:solidFill>
              </a:rPr>
              <a:t>H3: Data Alignment</a:t>
            </a:r>
            <a:endParaRPr lang="en-US" sz="3600"/>
          </a:p>
        </p:txBody>
      </p:sp>
      <p:sp>
        <p:nvSpPr>
          <p:cNvPr id="167" name="Google Shape;167;p20"/>
          <p:cNvSpPr txBox="1"/>
          <p:nvPr/>
        </p:nvSpPr>
        <p:spPr>
          <a:xfrm>
            <a:off x="400050" y="1113145"/>
            <a:ext cx="810268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each hypothesis in your research, complete the mapping below:</a:t>
            </a:r>
            <a:endParaRPr/>
          </a:p>
        </p:txBody>
      </p:sp>
      <p:graphicFrame>
        <p:nvGraphicFramePr>
          <p:cNvPr id="168" name="Google Shape;168;p20"/>
          <p:cNvGraphicFramePr/>
          <p:nvPr>
            <p:extLst>
              <p:ext uri="{D42A27DB-BD31-4B8C-83A1-F6EECF244321}">
                <p14:modId xmlns:p14="http://schemas.microsoft.com/office/powerpoint/2010/main" val="1393677498"/>
              </p:ext>
            </p:extLst>
          </p:nvPr>
        </p:nvGraphicFramePr>
        <p:xfrm>
          <a:off x="89684" y="1702306"/>
          <a:ext cx="8964625" cy="2429149"/>
        </p:xfrm>
        <a:graphic>
          <a:graphicData uri="http://schemas.openxmlformats.org/drawingml/2006/table">
            <a:tbl>
              <a:tblPr firstRow="1" bandRow="1">
                <a:noFill/>
                <a:tableStyleId>{2BBB4C6F-2CAC-48EE-B310-7E91D669D272}</a:tableStyleId>
              </a:tblPr>
              <a:tblGrid>
                <a:gridCol w="1899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81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719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527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Hypothesis #/ </a:t>
                      </a:r>
                      <a:endParaRPr dirty="0"/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Dataset ID #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Hypothesis Statement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Required Data Elements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This Dataset Provides It</a:t>
                      </a:r>
                      <a:endParaRPr dirty="0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</a:rPr>
                        <a:t>Potential Limitations</a:t>
                      </a:r>
                      <a:endParaRPr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84C2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>
                          <a:latin typeface="Calibri"/>
                          <a:sym typeface="Calibri"/>
                        </a:rPr>
                        <a:t>H3/</a:t>
                      </a:r>
                      <a:r>
                        <a:rPr lang="en-US" sz="1200" dirty="0">
                          <a:latin typeface="Calibri"/>
                        </a:rPr>
                        <a:t>3</a:t>
                      </a: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</a:rPr>
                        <a:t>Continually trained LLMs sustain accuracy better than static models across shifting event contexts.</a:t>
                      </a: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-US" sz="1200" dirty="0">
                          <a:latin typeface="Calibri"/>
                          <a:sym typeface="Arial"/>
                        </a:rPr>
                        <a:t>API call executes </a:t>
                      </a:r>
                      <a:r>
                        <a:rPr lang="en-US" sz="1200" err="1">
                          <a:latin typeface="Calibri"/>
                          <a:sym typeface="Arial"/>
                        </a:rPr>
                        <a:t>QueryArticlesIter</a:t>
                      </a:r>
                      <a:r>
                        <a:rPr lang="en-US" sz="1200" dirty="0">
                          <a:latin typeface="Calibri"/>
                          <a:sym typeface="Arial"/>
                        </a:rPr>
                        <a:t> function which takes keywords, </a:t>
                      </a:r>
                      <a:r>
                        <a:rPr lang="en-US" sz="1200" err="1">
                          <a:latin typeface="Calibri"/>
                          <a:sym typeface="Arial"/>
                        </a:rPr>
                        <a:t>dataType</a:t>
                      </a:r>
                      <a:r>
                        <a:rPr lang="en-US" sz="1200" dirty="0">
                          <a:latin typeface="Calibri"/>
                          <a:sym typeface="Arial"/>
                        </a:rPr>
                        <a:t>, and language as parameters. Returns JSON response, requires </a:t>
                      </a:r>
                      <a:r>
                        <a:rPr lang="en-US" sz="1200" err="1">
                          <a:latin typeface="Calibri"/>
                          <a:sym typeface="Arial"/>
                        </a:rPr>
                        <a:t>execQuery</a:t>
                      </a:r>
                      <a:r>
                        <a:rPr lang="en-US" sz="1200" dirty="0">
                          <a:latin typeface="Calibri"/>
                          <a:sym typeface="Arial"/>
                        </a:rPr>
                        <a:t> function to extract, sort by and filter on date.</a:t>
                      </a: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200" dirty="0">
                          <a:latin typeface="Calibri"/>
                          <a:sym typeface="Arial"/>
                        </a:rPr>
                        <a:t>Makes API call to retrieve title, source, date, URL, body, authors, relevance score, and sentiment. Returned data is compare old to new data against relevant metrics.</a:t>
                      </a:r>
                      <a:endParaRPr sz="1200" dirty="0">
                        <a:latin typeface="Calibri"/>
                        <a:sym typeface="Arial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latin typeface="Calibri"/>
                        </a:rPr>
                        <a:t>Daily articles capped in free and paid tiers. Data returned as JSON will require extraction and processing steps.</a:t>
                      </a:r>
                      <a:endParaRPr sz="1200" dirty="0">
                        <a:latin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" name="Google Shape;55;p2"/>
          <p:cNvGraphicFramePr/>
          <p:nvPr>
            <p:extLst>
              <p:ext uri="{D42A27DB-BD31-4B8C-83A1-F6EECF244321}">
                <p14:modId xmlns:p14="http://schemas.microsoft.com/office/powerpoint/2010/main" val="2948950849"/>
              </p:ext>
            </p:extLst>
          </p:nvPr>
        </p:nvGraphicFramePr>
        <p:xfrm>
          <a:off x="125608" y="1686063"/>
          <a:ext cx="8878800" cy="2809985"/>
        </p:xfrm>
        <a:graphic>
          <a:graphicData uri="http://schemas.openxmlformats.org/drawingml/2006/table">
            <a:tbl>
              <a:tblPr firstRow="1" bandRow="1">
                <a:noFill/>
                <a:tableStyleId>{812CA99C-B497-4030-9F6D-52A60DE6F476}</a:tableStyleId>
              </a:tblPr>
              <a:tblGrid>
                <a:gridCol w="21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Term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/>
                        <a:t>Definition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strike="noStrike" cap="none" dirty="0" err="1"/>
                        <a:t>LangChain</a:t>
                      </a:r>
                      <a:r>
                        <a:rPr lang="en-US" sz="1200" u="none" strike="noStrike" cap="none" dirty="0"/>
                        <a:t>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An LLM integration framework that enables users to wire LLM-based applications to external data.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/>
                        <a:t>G-Eval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dirty="0"/>
                        <a:t>Framework for testing LLM that uses OpenAI to evaluate LLM outputs.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 err="1"/>
                        <a:t>EventRegistry</a:t>
                      </a:r>
                      <a:endParaRPr sz="1200" dirty="0" err="1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/>
                        <a:t>A global AI driven platform that collects intelligence on products launches, patents, news, and events that are impacting or disrupting the competitive landscape.</a:t>
                      </a:r>
                      <a:endParaRPr sz="1200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6" name="Google Shape;56;p2"/>
          <p:cNvSpPr txBox="1"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Glossary of Terms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>
            <a:spLocks noGrp="1"/>
          </p:cNvSpPr>
          <p:nvPr>
            <p:ph type="title"/>
          </p:nvPr>
        </p:nvSpPr>
        <p:spPr>
          <a:xfrm>
            <a:off x="1834120" y="-85854"/>
            <a:ext cx="7756263" cy="40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1</a:t>
            </a:r>
            <a:r>
              <a:rPr lang="en-US" sz="2400" baseline="30000">
                <a:solidFill>
                  <a:schemeClr val="dk1"/>
                </a:solidFill>
              </a:rPr>
              <a:t>st</a:t>
            </a:r>
            <a:r>
              <a:rPr lang="en-US" sz="2400">
                <a:solidFill>
                  <a:schemeClr val="dk1"/>
                </a:solidFill>
              </a:rPr>
              <a:t> Level Graphical Model of Research</a:t>
            </a:r>
            <a:endParaRPr/>
          </a:p>
        </p:txBody>
      </p:sp>
      <p:sp>
        <p:nvSpPr>
          <p:cNvPr id="175" name="Google Shape;175;p21"/>
          <p:cNvSpPr/>
          <p:nvPr/>
        </p:nvSpPr>
        <p:spPr>
          <a:xfrm>
            <a:off x="267455" y="375351"/>
            <a:ext cx="2632156" cy="2377189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Collect Data and Perform EDA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Ingest AI/ML domain articles via Event Registry’s Python SDK using filtered on keywords, language, and publication date.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Collect evolving news data in bulk for DAPT  and continual learning of LLMs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QueryArticlesIter function, filtered on English language, retrieves articles’  title, body, source, authors, date, sentiment, and relevance.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6368951" y="405622"/>
            <a:ext cx="2512852" cy="2314278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Select Features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Identify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relevant features in the article to best for training an LLM.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Extract only those  relevant components that enhance domain relevance and reduce noise in the dataset.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Eliminate unimportant fields, concatenating title and body to create document-level objects.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267455" y="3205646"/>
            <a:ext cx="2507593" cy="2226832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Develop ML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Instantiate a Mistral 7B model, prepare model for DAPT on AI/ML news and research domain.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To adapt Mistral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’s GP-LLM to weekly AI/ML domain updates, making model robust to distribution shifts.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 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Use HugginFace transformers, compress model, domain adap, observe distribution shift.</a:t>
            </a:r>
            <a:endParaRPr sz="1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1"/>
          <p:cNvSpPr/>
          <p:nvPr/>
        </p:nvSpPr>
        <p:spPr>
          <a:xfrm>
            <a:off x="3198713" y="3203307"/>
            <a:ext cx="2746573" cy="2229452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Parameter Tune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Fine tune compression, domain adaptation, and continual learning parameters. 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Improves convergence, limits overfitting, optimizes performance during each phase of training.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Implement and adjust learning rate, batch size, alpha, and dropout. Monitor perplexity, loss across iteration to guide parameter tuning.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6368951" y="3205646"/>
            <a:ext cx="2622014" cy="2222376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Evaluate and Validate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Evaluate model performance of compresses, domain adapted, continually trained Mistral 7B LLM.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Ensures model sustains performance post  compression, DAPT, and continual learning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Implement Eleuther AI’s lm-eval-harness library for F1 Score, Exact Match, and Perplexity.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0" name="Google Shape;180;p21"/>
          <p:cNvCxnSpPr>
            <a:stCxn id="178" idx="3"/>
            <a:endCxn id="179" idx="1"/>
          </p:cNvCxnSpPr>
          <p:nvPr/>
        </p:nvCxnSpPr>
        <p:spPr>
          <a:xfrm rot="10800000" flipH="1">
            <a:off x="5945286" y="4316833"/>
            <a:ext cx="423600" cy="1200"/>
          </a:xfrm>
          <a:prstGeom prst="bentConnector3">
            <a:avLst>
              <a:gd name="adj1" fmla="val 5000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1" name="Google Shape;181;p21"/>
          <p:cNvSpPr/>
          <p:nvPr/>
        </p:nvSpPr>
        <p:spPr>
          <a:xfrm>
            <a:off x="3198713" y="375352"/>
            <a:ext cx="2746573" cy="2377189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Pre-process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Clean, normalize, and convert AI/ML news articles in preparation for LLM pretraining workflows..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Prepare news article text data for tokenization, embedding, and transformer-based operations.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Using</a:t>
            </a:r>
            <a:r>
              <a:rPr lang="en-US" sz="1200">
                <a:latin typeface="Calibri"/>
                <a:ea typeface="Calibri"/>
                <a:cs typeface="Calibri"/>
                <a:sym typeface="Calibri"/>
              </a:rPr>
              <a:t> tokenization libraries to normalize and tokenize, then LangChain to chunk articles, and save as HuggingFace DatasetDict to feed to training pipeline.</a:t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2" name="Google Shape;182;p21"/>
          <p:cNvCxnSpPr>
            <a:stCxn id="175" idx="3"/>
            <a:endCxn id="181" idx="1"/>
          </p:cNvCxnSpPr>
          <p:nvPr/>
        </p:nvCxnSpPr>
        <p:spPr>
          <a:xfrm>
            <a:off x="2899611" y="1563946"/>
            <a:ext cx="299100" cy="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3" name="Google Shape;183;p21"/>
          <p:cNvCxnSpPr>
            <a:stCxn id="181" idx="3"/>
            <a:endCxn id="176" idx="1"/>
          </p:cNvCxnSpPr>
          <p:nvPr/>
        </p:nvCxnSpPr>
        <p:spPr>
          <a:xfrm rot="10800000" flipH="1">
            <a:off x="5945286" y="1562747"/>
            <a:ext cx="423600" cy="1200"/>
          </a:xfrm>
          <a:prstGeom prst="bentConnector3">
            <a:avLst>
              <a:gd name="adj1" fmla="val 5000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4" name="Google Shape;184;p21"/>
          <p:cNvCxnSpPr>
            <a:stCxn id="176" idx="2"/>
            <a:endCxn id="177" idx="0"/>
          </p:cNvCxnSpPr>
          <p:nvPr/>
        </p:nvCxnSpPr>
        <p:spPr>
          <a:xfrm rot="5400000">
            <a:off x="4330477" y="-89300"/>
            <a:ext cx="485700" cy="6104100"/>
          </a:xfrm>
          <a:prstGeom prst="bentConnector3">
            <a:avLst>
              <a:gd name="adj1" fmla="val 5000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85" name="Google Shape;185;p21"/>
          <p:cNvCxnSpPr>
            <a:stCxn id="177" idx="3"/>
            <a:endCxn id="178" idx="1"/>
          </p:cNvCxnSpPr>
          <p:nvPr/>
        </p:nvCxnSpPr>
        <p:spPr>
          <a:xfrm rot="10800000" flipH="1">
            <a:off x="2775048" y="4318162"/>
            <a:ext cx="423600" cy="900"/>
          </a:xfrm>
          <a:prstGeom prst="bentConnector3">
            <a:avLst>
              <a:gd name="adj1" fmla="val 5000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>
            <a:spLocks noGrp="1"/>
          </p:cNvSpPr>
          <p:nvPr>
            <p:ph type="title"/>
          </p:nvPr>
        </p:nvSpPr>
        <p:spPr>
          <a:xfrm>
            <a:off x="693868" y="2807310"/>
            <a:ext cx="7756263" cy="62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>
            <a:spLocks noGrp="1"/>
          </p:cNvSpPr>
          <p:nvPr>
            <p:ph type="subTitle" idx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Insider Threat Classification</a:t>
            </a:r>
            <a:endParaRPr/>
          </a:p>
        </p:txBody>
      </p:sp>
      <p:sp>
        <p:nvSpPr>
          <p:cNvPr id="196" name="Google Shape;196;p24"/>
          <p:cNvSpPr txBox="1">
            <a:spLocks noGrp="1"/>
          </p:cNvSpPr>
          <p:nvPr>
            <p:ph type="ctrTitle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/>
              <a:t>Example Block Diagram #1</a:t>
            </a:r>
            <a:endParaRPr/>
          </a:p>
        </p:txBody>
      </p:sp>
      <p:sp>
        <p:nvSpPr>
          <p:cNvPr id="197" name="Google Shape;197;p24"/>
          <p:cNvSpPr>
            <a:spLocks noGrp="1"/>
          </p:cNvSpPr>
          <p:nvPr>
            <p:ph type="pic" idx="2"/>
          </p:nvPr>
        </p:nvSpPr>
        <p:spPr>
          <a:xfrm>
            <a:off x="1954870" y="0"/>
            <a:ext cx="720158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1834120" y="-85854"/>
            <a:ext cx="7756263" cy="408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Graphical Model of Research</a:t>
            </a: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267455" y="375351"/>
            <a:ext cx="2632156" cy="2377189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Collect Data and Perform EDA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Obtain publicly available insider threat dataset (CMU CERT Insider Threat dataset) and perform exploratory data analysis (EDA) to understand data structure, distribution, and characteristics. </a:t>
            </a: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acquire and analyze available insider threat dataset.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Download data. Use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ingest and perform EDA.</a:t>
            </a: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6368951" y="405622"/>
            <a:ext cx="2512852" cy="2314278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Select Features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What? </a:t>
            </a:r>
            <a:r>
              <a:rPr lang="en-US" sz="12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 indicators from data set and select the most relevant features for insider threat detection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identify relevant features that balances accuracy and efficiency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Leverage expert/domain knowledge to engineer features indicative of insider threat behaviors. Use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dfs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perform synthesis and additional feature selection.</a:t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>
            <a:off x="267455" y="3205646"/>
            <a:ext cx="2507593" cy="235606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Develop ML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What? </a:t>
            </a:r>
            <a:r>
              <a:rPr lang="en-US" sz="12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 and experiment identified models that accurately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efficiently</a:t>
            </a:r>
            <a:r>
              <a:rPr lang="en-US" sz="12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predicts insider threa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ts</a:t>
            </a:r>
            <a:endParaRPr sz="1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design and train models (RF, XGB, LightGBM) that predicts insider threats based on users’ system behaviors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2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 </a:t>
            </a:r>
            <a:r>
              <a:rPr lang="en-US" sz="120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other libraries for model development and tuning. </a:t>
            </a:r>
            <a:r>
              <a:rPr lang="en-US" sz="12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120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US" sz="12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data visualization. </a:t>
            </a:r>
            <a:endParaRPr sz="12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3198713" y="3377097"/>
            <a:ext cx="2746573" cy="2015557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Parameter Tune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Adjust, experiment and fine-tune each model’s hyperparameters while ensuring accuracy and efficient processing times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improve on accuracy and reduce overfitting for each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Apply various tuning techniques (Random Search, Bayesian Optimization). Use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GridSearchCV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08" name="Google Shape;208;p25"/>
          <p:cNvSpPr/>
          <p:nvPr/>
        </p:nvSpPr>
        <p:spPr>
          <a:xfrm>
            <a:off x="6368951" y="3205646"/>
            <a:ext cx="2622014" cy="235606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Evaluate and Validate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Evaluate the model with Test data to determine for accuracy and processing times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validate performance and ensure that the ML model is accurate and does not overfit/underfit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obtain evaluation metrics like accuracy, precision, recall, confusion matrix and AUC-ROC, and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visualization. Compare results against other models.</a:t>
            </a:r>
            <a:endParaRPr/>
          </a:p>
        </p:txBody>
      </p:sp>
      <p:cxnSp>
        <p:nvCxnSpPr>
          <p:cNvPr id="209" name="Google Shape;209;p25"/>
          <p:cNvCxnSpPr>
            <a:stCxn id="207" idx="3"/>
            <a:endCxn id="208" idx="1"/>
          </p:cNvCxnSpPr>
          <p:nvPr/>
        </p:nvCxnSpPr>
        <p:spPr>
          <a:xfrm rot="10800000" flipH="1">
            <a:off x="5945286" y="4383676"/>
            <a:ext cx="423600" cy="1200"/>
          </a:xfrm>
          <a:prstGeom prst="bentConnector3">
            <a:avLst>
              <a:gd name="adj1" fmla="val 5000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0" name="Google Shape;210;p25"/>
          <p:cNvSpPr/>
          <p:nvPr/>
        </p:nvSpPr>
        <p:spPr>
          <a:xfrm>
            <a:off x="3198713" y="375352"/>
            <a:ext cx="2746573" cy="2377189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Pre-process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Analyze and perform data cleaning, categorical encoding and data balancing, as necessary. Split data into train-test sets.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prepare dataset used in training and validating ML models.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Drop null records. Use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OneHotEncoder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other methods to perform data treatment, encoding and transformation on data set. Perform data balancing.</a:t>
            </a:r>
            <a:endParaRPr/>
          </a:p>
        </p:txBody>
      </p:sp>
      <p:cxnSp>
        <p:nvCxnSpPr>
          <p:cNvPr id="211" name="Google Shape;211;p25"/>
          <p:cNvCxnSpPr>
            <a:stCxn id="204" idx="3"/>
            <a:endCxn id="210" idx="1"/>
          </p:cNvCxnSpPr>
          <p:nvPr/>
        </p:nvCxnSpPr>
        <p:spPr>
          <a:xfrm>
            <a:off x="2899611" y="1563946"/>
            <a:ext cx="299100" cy="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2" name="Google Shape;212;p25"/>
          <p:cNvCxnSpPr>
            <a:stCxn id="210" idx="3"/>
            <a:endCxn id="205" idx="1"/>
          </p:cNvCxnSpPr>
          <p:nvPr/>
        </p:nvCxnSpPr>
        <p:spPr>
          <a:xfrm rot="10800000" flipH="1">
            <a:off x="5945286" y="1562747"/>
            <a:ext cx="423600" cy="1200"/>
          </a:xfrm>
          <a:prstGeom prst="bentConnector3">
            <a:avLst>
              <a:gd name="adj1" fmla="val 5000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3" name="Google Shape;213;p25"/>
          <p:cNvCxnSpPr>
            <a:stCxn id="205" idx="2"/>
            <a:endCxn id="206" idx="0"/>
          </p:cNvCxnSpPr>
          <p:nvPr/>
        </p:nvCxnSpPr>
        <p:spPr>
          <a:xfrm rot="5400000">
            <a:off x="4330477" y="-89300"/>
            <a:ext cx="485700" cy="6104100"/>
          </a:xfrm>
          <a:prstGeom prst="bentConnector3">
            <a:avLst>
              <a:gd name="adj1" fmla="val 5000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25"/>
          <p:cNvCxnSpPr>
            <a:stCxn id="206" idx="3"/>
            <a:endCxn id="207" idx="1"/>
          </p:cNvCxnSpPr>
          <p:nvPr/>
        </p:nvCxnSpPr>
        <p:spPr>
          <a:xfrm>
            <a:off x="2775048" y="4383676"/>
            <a:ext cx="423600" cy="1200"/>
          </a:xfrm>
          <a:prstGeom prst="bentConnector3">
            <a:avLst>
              <a:gd name="adj1" fmla="val 5000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6"/>
          <p:cNvSpPr txBox="1">
            <a:spLocks noGrp="1"/>
          </p:cNvSpPr>
          <p:nvPr>
            <p:ph type="title"/>
          </p:nvPr>
        </p:nvSpPr>
        <p:spPr>
          <a:xfrm>
            <a:off x="693868" y="259836"/>
            <a:ext cx="7756263" cy="33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Methodology Steps – Second Level</a:t>
            </a:r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4340429" y="3388823"/>
            <a:ext cx="4278466" cy="191660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 Perform Exploratory Data Analysis (EDA)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ingest dataset and perform EDA to understand data structure and characteristics.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statistics on dataset (i.e., mean, distribution), identify missing or null values.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Identify patterns and outliers using boxplots, charts, heatmaps and other visualizations.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generate data visualizations to present data characteristics.</a:t>
            </a:r>
            <a:endParaRPr/>
          </a:p>
        </p:txBody>
      </p:sp>
      <p:sp>
        <p:nvSpPr>
          <p:cNvPr id="221" name="Google Shape;221;p26"/>
          <p:cNvSpPr/>
          <p:nvPr/>
        </p:nvSpPr>
        <p:spPr>
          <a:xfrm>
            <a:off x="4340429" y="868485"/>
            <a:ext cx="4278466" cy="229816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Download CMU CERT dataset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CMU CERT insider threat dataset </a:t>
            </a:r>
            <a:r>
              <a:rPr lang="en-US" sz="1200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(22GB total size, 6 CSV files, 1K users)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from </a:t>
            </a:r>
            <a:r>
              <a:rPr lang="en-US"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https://kilthub.cmu.edu/articles/dataset/Insider_Threat_Test_Dataset/12841247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Device.csv – 405K records</a:t>
            </a:r>
            <a:endParaRPr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Email.csv – 2.6M records</a:t>
            </a:r>
            <a:endParaRPr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File.csv – 445K records</a:t>
            </a:r>
            <a:endParaRPr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Logon.csv – 854K records</a:t>
            </a:r>
            <a:endParaRPr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HTTP.csv – 28.4M records</a:t>
            </a:r>
            <a:endParaRPr/>
          </a:p>
          <a:p>
            <a:pPr marL="685800" marR="0" lvl="1" indent="-228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AutoNum type="arabicPeriod"/>
            </a:pPr>
            <a:r>
              <a:rPr lang="en-US" sz="1200" b="0" i="0" u="none" strike="noStrike" cap="none">
                <a:solidFill>
                  <a:schemeClr val="dk1"/>
                </a:solidFill>
                <a:highlight>
                  <a:srgbClr val="FFFF00"/>
                </a:highlight>
                <a:latin typeface="Calibri"/>
                <a:ea typeface="Calibri"/>
                <a:cs typeface="Calibri"/>
                <a:sym typeface="Calibri"/>
              </a:rPr>
              <a:t>Psychometric.csv – 1,000 records</a:t>
            </a:r>
            <a:endParaRPr/>
          </a:p>
        </p:txBody>
      </p:sp>
      <p:cxnSp>
        <p:nvCxnSpPr>
          <p:cNvPr id="222" name="Google Shape;222;p26"/>
          <p:cNvCxnSpPr>
            <a:stCxn id="223" idx="3"/>
            <a:endCxn id="221" idx="1"/>
          </p:cNvCxnSpPr>
          <p:nvPr/>
        </p:nvCxnSpPr>
        <p:spPr>
          <a:xfrm rot="10800000" flipH="1">
            <a:off x="3435224" y="2017715"/>
            <a:ext cx="905100" cy="2661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24" name="Google Shape;224;p26"/>
          <p:cNvCxnSpPr>
            <a:stCxn id="223" idx="3"/>
            <a:endCxn id="220" idx="1"/>
          </p:cNvCxnSpPr>
          <p:nvPr/>
        </p:nvCxnSpPr>
        <p:spPr>
          <a:xfrm>
            <a:off x="3435224" y="2283815"/>
            <a:ext cx="905100" cy="2063400"/>
          </a:xfrm>
          <a:prstGeom prst="bentConnector3">
            <a:avLst>
              <a:gd name="adj1" fmla="val 50006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23" name="Google Shape;223;p26"/>
          <p:cNvSpPr/>
          <p:nvPr/>
        </p:nvSpPr>
        <p:spPr>
          <a:xfrm>
            <a:off x="525105" y="938605"/>
            <a:ext cx="2910119" cy="2690419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1. Collect Data and Perform EDA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Obtain publicly available insider threat dataset (CMU CERT) and perform exploratory data analysis (EDA) to understand data structure, distribution, and characteristics.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acquire and analyze available insider threat dataset.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Download data. Use </a:t>
            </a:r>
            <a:r>
              <a:rPr lang="en-US" sz="1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1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andas, matplotlib</a:t>
            </a:r>
            <a:r>
              <a:rPr lang="en-US" sz="14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seaborn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ingest and perform EDA.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7"/>
          <p:cNvSpPr txBox="1">
            <a:spLocks noGrp="1"/>
          </p:cNvSpPr>
          <p:nvPr>
            <p:ph type="title"/>
          </p:nvPr>
        </p:nvSpPr>
        <p:spPr>
          <a:xfrm>
            <a:off x="693868" y="169633"/>
            <a:ext cx="7756263" cy="655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Methodology Steps – Second Level</a:t>
            </a:r>
            <a:endParaRPr/>
          </a:p>
        </p:txBody>
      </p:sp>
      <p:sp>
        <p:nvSpPr>
          <p:cNvPr id="230" name="Google Shape;230;p27"/>
          <p:cNvSpPr/>
          <p:nvPr/>
        </p:nvSpPr>
        <p:spPr>
          <a:xfrm>
            <a:off x="3838903" y="1934295"/>
            <a:ext cx="4278466" cy="116860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Perform Data Encoding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analyze and encode features that were initially text or alphanumeric values to numerical values. 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OneHotEncoder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other methods, perform one-hot encoding to convert categorical values into binary vectors.</a:t>
            </a:r>
            <a:endParaRPr/>
          </a:p>
        </p:txBody>
      </p:sp>
      <p:sp>
        <p:nvSpPr>
          <p:cNvPr id="231" name="Google Shape;231;p27"/>
          <p:cNvSpPr/>
          <p:nvPr/>
        </p:nvSpPr>
        <p:spPr>
          <a:xfrm>
            <a:off x="3838905" y="754854"/>
            <a:ext cx="4278466" cy="106742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Perform Data Cleaning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pandas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analyze dataset for missing or null values, incomplete rows. Filter and remove features that are non-generalizable, i.e., free-form text, filename paths. Drop duplicates and null records.</a:t>
            </a:r>
            <a:endParaRPr/>
          </a:p>
        </p:txBody>
      </p:sp>
      <p:cxnSp>
        <p:nvCxnSpPr>
          <p:cNvPr id="232" name="Google Shape;232;p27"/>
          <p:cNvCxnSpPr>
            <a:stCxn id="233" idx="3"/>
            <a:endCxn id="231" idx="1"/>
          </p:cNvCxnSpPr>
          <p:nvPr/>
        </p:nvCxnSpPr>
        <p:spPr>
          <a:xfrm rot="10800000" flipH="1">
            <a:off x="3000375" y="1288585"/>
            <a:ext cx="838500" cy="14421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34" name="Google Shape;234;p27"/>
          <p:cNvCxnSpPr>
            <a:stCxn id="233" idx="3"/>
            <a:endCxn id="230" idx="1"/>
          </p:cNvCxnSpPr>
          <p:nvPr/>
        </p:nvCxnSpPr>
        <p:spPr>
          <a:xfrm rot="10800000" flipH="1">
            <a:off x="3000375" y="2518585"/>
            <a:ext cx="838500" cy="212100"/>
          </a:xfrm>
          <a:prstGeom prst="bentConnector3">
            <a:avLst>
              <a:gd name="adj1" fmla="val 5000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3" name="Google Shape;233;p27"/>
          <p:cNvSpPr/>
          <p:nvPr/>
        </p:nvSpPr>
        <p:spPr>
          <a:xfrm>
            <a:off x="259019" y="1365081"/>
            <a:ext cx="2741356" cy="2731208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Pre-process Data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Analyze and perform data cleaning, categorical encoding and data balancing, as necessary. Split data into train-test sets.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prepare dataset used in training and validating ML models.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Drop 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null records. </a:t>
            </a:r>
            <a:r>
              <a:rPr lang="en-US" sz="14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1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OneHotEncoder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and other methods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perform data treatment and transformation on data set. Perform data balancing.</a:t>
            </a:r>
            <a:endParaRPr/>
          </a:p>
        </p:txBody>
      </p:sp>
      <p:sp>
        <p:nvSpPr>
          <p:cNvPr id="235" name="Google Shape;235;p27"/>
          <p:cNvSpPr/>
          <p:nvPr/>
        </p:nvSpPr>
        <p:spPr>
          <a:xfrm>
            <a:off x="3838903" y="4212673"/>
            <a:ext cx="4278466" cy="114338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 Perform Data Balancing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stratify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param in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train_test_split, 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 class imbalance by ensuring that the proportion of each class in both the training and test sets is the same as the proportion of the original dataset. </a:t>
            </a:r>
            <a:endParaRPr/>
          </a:p>
        </p:txBody>
      </p:sp>
      <p:cxnSp>
        <p:nvCxnSpPr>
          <p:cNvPr id="236" name="Google Shape;236;p27"/>
          <p:cNvCxnSpPr>
            <a:stCxn id="233" idx="3"/>
            <a:endCxn id="235" idx="1"/>
          </p:cNvCxnSpPr>
          <p:nvPr/>
        </p:nvCxnSpPr>
        <p:spPr>
          <a:xfrm>
            <a:off x="3000375" y="2730685"/>
            <a:ext cx="838500" cy="2053800"/>
          </a:xfrm>
          <a:prstGeom prst="bentConnector3">
            <a:avLst>
              <a:gd name="adj1" fmla="val 5000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7" name="Google Shape;237;p27"/>
          <p:cNvSpPr/>
          <p:nvPr/>
        </p:nvSpPr>
        <p:spPr>
          <a:xfrm>
            <a:off x="3838903" y="3219287"/>
            <a:ext cx="4278466" cy="87700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Perform Train-Test Split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train_test_split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in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split dataset into 2 subsets for training (75%) and testing (25%).</a:t>
            </a:r>
            <a:endParaRPr/>
          </a:p>
        </p:txBody>
      </p:sp>
      <p:cxnSp>
        <p:nvCxnSpPr>
          <p:cNvPr id="238" name="Google Shape;238;p27"/>
          <p:cNvCxnSpPr>
            <a:stCxn id="233" idx="3"/>
            <a:endCxn id="237" idx="1"/>
          </p:cNvCxnSpPr>
          <p:nvPr/>
        </p:nvCxnSpPr>
        <p:spPr>
          <a:xfrm>
            <a:off x="3000375" y="2730685"/>
            <a:ext cx="838500" cy="927000"/>
          </a:xfrm>
          <a:prstGeom prst="bentConnector3">
            <a:avLst>
              <a:gd name="adj1" fmla="val 50002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8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549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Methodology Steps – Second Level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3251681" y="1826049"/>
            <a:ext cx="4513294" cy="73394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 Identify Features using Deep Feature Synthesis (DFS)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Featuretools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lang="en-US" sz="11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sklearn/feature-selectio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n, perform DFS to synthesize, extract and select features.</a:t>
            </a:r>
            <a:endParaRPr/>
          </a:p>
        </p:txBody>
      </p:sp>
      <p:cxnSp>
        <p:nvCxnSpPr>
          <p:cNvPr id="245" name="Google Shape;245;p28"/>
          <p:cNvCxnSpPr>
            <a:stCxn id="246" idx="3"/>
            <a:endCxn id="244" idx="1"/>
          </p:cNvCxnSpPr>
          <p:nvPr/>
        </p:nvCxnSpPr>
        <p:spPr>
          <a:xfrm rot="10800000" flipH="1">
            <a:off x="2682524" y="2192899"/>
            <a:ext cx="569100" cy="10728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7" name="Google Shape;247;p28"/>
          <p:cNvSpPr/>
          <p:nvPr/>
        </p:nvSpPr>
        <p:spPr>
          <a:xfrm>
            <a:off x="3251681" y="2780590"/>
            <a:ext cx="4513294" cy="97096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3.2 Identify Features using Domain Knowledge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alibri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domain/expert knowledge, create features that are indicators of insider threats, e.g., visits to Wikileaks, significant deviation in device, file and email activity.</a:t>
            </a:r>
            <a:endParaRPr/>
          </a:p>
        </p:txBody>
      </p:sp>
      <p:sp>
        <p:nvSpPr>
          <p:cNvPr id="248" name="Google Shape;248;p28"/>
          <p:cNvSpPr/>
          <p:nvPr/>
        </p:nvSpPr>
        <p:spPr>
          <a:xfrm>
            <a:off x="3251681" y="3972152"/>
            <a:ext cx="4513294" cy="77521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3.3 Analyze Results and Finalize Feature Selection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the results of feature selection for validation against Hypothesis 1. Determine key features most relevant for insider threat detection. </a:t>
            </a:r>
            <a:endParaRPr/>
          </a:p>
        </p:txBody>
      </p:sp>
      <p:sp>
        <p:nvSpPr>
          <p:cNvPr id="249" name="Google Shape;249;p28"/>
          <p:cNvSpPr txBox="1"/>
          <p:nvPr/>
        </p:nvSpPr>
        <p:spPr>
          <a:xfrm>
            <a:off x="7906997" y="4236646"/>
            <a:ext cx="873319" cy="246221"/>
          </a:xfrm>
          <a:prstGeom prst="rect">
            <a:avLst/>
          </a:prstGeom>
          <a:gradFill>
            <a:gsLst>
              <a:gs pos="0">
                <a:srgbClr val="DAEEF3"/>
              </a:gs>
              <a:gs pos="100000">
                <a:srgbClr val="DAEEF3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1</a:t>
            </a:r>
            <a:r>
              <a:rPr lang="en-US" sz="10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50" name="Google Shape;250;p28"/>
          <p:cNvCxnSpPr>
            <a:stCxn id="246" idx="3"/>
            <a:endCxn id="247" idx="1"/>
          </p:cNvCxnSpPr>
          <p:nvPr/>
        </p:nvCxnSpPr>
        <p:spPr>
          <a:xfrm>
            <a:off x="2682524" y="3265699"/>
            <a:ext cx="569100" cy="600"/>
          </a:xfrm>
          <a:prstGeom prst="bentConnector3">
            <a:avLst>
              <a:gd name="adj1" fmla="val 5000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46" name="Google Shape;246;p28"/>
          <p:cNvSpPr/>
          <p:nvPr/>
        </p:nvSpPr>
        <p:spPr>
          <a:xfrm>
            <a:off x="269631" y="1654598"/>
            <a:ext cx="2412893" cy="3222201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3. Select Features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What? </a:t>
            </a:r>
            <a:r>
              <a:rPr lang="en-US" sz="1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Identify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 indicators from data set and select the most relevant features for insider threat detection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 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 identify relevant features that balances accuracy and efficiency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Leverage expert/domain knowledge to engineer features indicative of insider threat behaviors. Use </a:t>
            </a:r>
            <a:r>
              <a:rPr lang="en-US" sz="14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dfs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perform synthesis and additional feature selection.</a:t>
            </a:r>
            <a:endParaRPr/>
          </a:p>
        </p:txBody>
      </p:sp>
      <p:cxnSp>
        <p:nvCxnSpPr>
          <p:cNvPr id="251" name="Google Shape;251;p28"/>
          <p:cNvCxnSpPr>
            <a:stCxn id="246" idx="3"/>
            <a:endCxn id="248" idx="1"/>
          </p:cNvCxnSpPr>
          <p:nvPr/>
        </p:nvCxnSpPr>
        <p:spPr>
          <a:xfrm>
            <a:off x="2682524" y="3265699"/>
            <a:ext cx="569100" cy="1094100"/>
          </a:xfrm>
          <a:prstGeom prst="bentConnector3">
            <a:avLst>
              <a:gd name="adj1" fmla="val 50005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"/>
          <p:cNvSpPr txBox="1">
            <a:spLocks noGrp="1"/>
          </p:cNvSpPr>
          <p:nvPr>
            <p:ph type="title"/>
          </p:nvPr>
        </p:nvSpPr>
        <p:spPr>
          <a:xfrm>
            <a:off x="693868" y="158276"/>
            <a:ext cx="7756263" cy="619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>
                <a:solidFill>
                  <a:schemeClr val="dk1"/>
                </a:solidFill>
              </a:rPr>
              <a:t>Methodology Steps – Second Level</a:t>
            </a:r>
            <a:endParaRPr/>
          </a:p>
        </p:txBody>
      </p:sp>
      <p:sp>
        <p:nvSpPr>
          <p:cNvPr id="257" name="Google Shape;257;p29"/>
          <p:cNvSpPr/>
          <p:nvPr/>
        </p:nvSpPr>
        <p:spPr>
          <a:xfrm>
            <a:off x="259003" y="1033686"/>
            <a:ext cx="2775706" cy="2952151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</a:pPr>
            <a:r>
              <a:rPr lang="en-US" sz="16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 Develop ML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What? </a:t>
            </a:r>
            <a:r>
              <a:rPr lang="en-US" sz="1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Train and experiment identified models that efficiently and accurately predicts insider threa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ts</a:t>
            </a:r>
            <a:endParaRPr sz="14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design and train models (RF, XGB, LightGBM) that predicts insider threats based on users’ system behaviors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 </a:t>
            </a:r>
            <a:r>
              <a:rPr lang="en-US" sz="140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other libraries for model development and tuning. </a:t>
            </a:r>
            <a:r>
              <a:rPr lang="en-US" sz="1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140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US" sz="140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data visualization. </a:t>
            </a:r>
            <a:endParaRPr sz="1400" b="1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29"/>
          <p:cNvSpPr/>
          <p:nvPr/>
        </p:nvSpPr>
        <p:spPr>
          <a:xfrm>
            <a:off x="3766524" y="725615"/>
            <a:ext cx="4288234" cy="93673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71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 Design and Train Random Forest Model</a:t>
            </a:r>
            <a:endParaRPr/>
          </a:p>
          <a:p>
            <a:pPr marL="571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design and train Random Forest model. </a:t>
            </a:r>
            <a:endParaRPr/>
          </a:p>
          <a:p>
            <a:pPr marL="571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generate data visualizations showing model performance (confusion matrix, learning curve)</a:t>
            </a:r>
            <a:endParaRPr/>
          </a:p>
        </p:txBody>
      </p:sp>
      <p:cxnSp>
        <p:nvCxnSpPr>
          <p:cNvPr id="259" name="Google Shape;259;p29"/>
          <p:cNvCxnSpPr>
            <a:stCxn id="257" idx="3"/>
          </p:cNvCxnSpPr>
          <p:nvPr/>
        </p:nvCxnSpPr>
        <p:spPr>
          <a:xfrm>
            <a:off x="3034709" y="2509762"/>
            <a:ext cx="731700" cy="258300"/>
          </a:xfrm>
          <a:prstGeom prst="bentConnector3">
            <a:avLst>
              <a:gd name="adj1" fmla="val 5000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60" name="Google Shape;260;p29"/>
          <p:cNvCxnSpPr>
            <a:stCxn id="257" idx="3"/>
            <a:endCxn id="258" idx="1"/>
          </p:cNvCxnSpPr>
          <p:nvPr/>
        </p:nvCxnSpPr>
        <p:spPr>
          <a:xfrm rot="10800000" flipH="1">
            <a:off x="3034709" y="1193962"/>
            <a:ext cx="731700" cy="1315800"/>
          </a:xfrm>
          <a:prstGeom prst="bentConnector3">
            <a:avLst>
              <a:gd name="adj1" fmla="val 5000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1" name="Google Shape;261;p29"/>
          <p:cNvSpPr/>
          <p:nvPr/>
        </p:nvSpPr>
        <p:spPr>
          <a:xfrm>
            <a:off x="3766524" y="3868951"/>
            <a:ext cx="4288234" cy="158955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5715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 Design and Train Light Gradient Boosting Machine (LightGBM) Model</a:t>
            </a:r>
            <a:endParaRPr/>
          </a:p>
          <a:p>
            <a:pPr marL="571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lightgbm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design and train LightGBM model. </a:t>
            </a:r>
            <a:endParaRPr/>
          </a:p>
          <a:p>
            <a:pPr marL="571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required for LightGBM models, convert data to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Lightgbm</a:t>
            </a:r>
            <a:r>
              <a:rPr lang="en-US" sz="1200" b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dataset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format to optimize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for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memory efficiency.</a:t>
            </a:r>
            <a:endParaRPr/>
          </a:p>
          <a:p>
            <a:pPr marL="5715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generate data visualizations showing model performance (confusion matrix, learning curve)</a:t>
            </a:r>
            <a:endParaRPr/>
          </a:p>
        </p:txBody>
      </p:sp>
      <p:cxnSp>
        <p:nvCxnSpPr>
          <p:cNvPr id="262" name="Google Shape;262;p29"/>
          <p:cNvCxnSpPr>
            <a:stCxn id="257" idx="3"/>
            <a:endCxn id="261" idx="1"/>
          </p:cNvCxnSpPr>
          <p:nvPr/>
        </p:nvCxnSpPr>
        <p:spPr>
          <a:xfrm>
            <a:off x="3034709" y="2509762"/>
            <a:ext cx="731700" cy="2154000"/>
          </a:xfrm>
          <a:prstGeom prst="bentConnector3">
            <a:avLst>
              <a:gd name="adj1" fmla="val 50008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3" name="Google Shape;263;p29"/>
          <p:cNvSpPr/>
          <p:nvPr/>
        </p:nvSpPr>
        <p:spPr>
          <a:xfrm>
            <a:off x="3766524" y="1869606"/>
            <a:ext cx="4288234" cy="179209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4.2 Design and Train Extreme Gradient Boosting (XGB) Model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design and train Extreme Gradient Boosting (XGB) model.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required for XGB models, convert data to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DMatrix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format to optimize for memory efficiency.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matplotlib</a:t>
            </a:r>
            <a:r>
              <a:rPr lang="en-US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generate data visualizations showing model performance (confusion matrix, learning curve)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>
            <a:spLocks noGrp="1"/>
          </p:cNvSpPr>
          <p:nvPr>
            <p:ph type="title"/>
          </p:nvPr>
        </p:nvSpPr>
        <p:spPr>
          <a:xfrm>
            <a:off x="1018721" y="144945"/>
            <a:ext cx="7756263" cy="597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chemeClr val="dk1"/>
                </a:solidFill>
              </a:rPr>
              <a:t>Methodology Steps – Second Level</a:t>
            </a:r>
            <a:endParaRPr/>
          </a:p>
        </p:txBody>
      </p:sp>
      <p:cxnSp>
        <p:nvCxnSpPr>
          <p:cNvPr id="269" name="Google Shape;269;p30"/>
          <p:cNvCxnSpPr>
            <a:stCxn id="270" idx="3"/>
            <a:endCxn id="271" idx="1"/>
          </p:cNvCxnSpPr>
          <p:nvPr/>
        </p:nvCxnSpPr>
        <p:spPr>
          <a:xfrm rot="10800000" flipH="1">
            <a:off x="2750219" y="1366487"/>
            <a:ext cx="746700" cy="1206600"/>
          </a:xfrm>
          <a:prstGeom prst="bentConnector3">
            <a:avLst>
              <a:gd name="adj1" fmla="val 4999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2" name="Google Shape;272;p30"/>
          <p:cNvCxnSpPr>
            <a:stCxn id="270" idx="3"/>
            <a:endCxn id="273" idx="1"/>
          </p:cNvCxnSpPr>
          <p:nvPr/>
        </p:nvCxnSpPr>
        <p:spPr>
          <a:xfrm rot="10800000" flipH="1">
            <a:off x="2750219" y="2534387"/>
            <a:ext cx="756300" cy="38700"/>
          </a:xfrm>
          <a:prstGeom prst="bentConnector3">
            <a:avLst>
              <a:gd name="adj1" fmla="val 5001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74" name="Google Shape;274;p30"/>
          <p:cNvCxnSpPr>
            <a:stCxn id="270" idx="3"/>
            <a:endCxn id="275" idx="1"/>
          </p:cNvCxnSpPr>
          <p:nvPr/>
        </p:nvCxnSpPr>
        <p:spPr>
          <a:xfrm>
            <a:off x="2750219" y="2573087"/>
            <a:ext cx="756300" cy="1197300"/>
          </a:xfrm>
          <a:prstGeom prst="bentConnector3">
            <a:avLst>
              <a:gd name="adj1" fmla="val 5001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70" name="Google Shape;270;p30"/>
          <p:cNvSpPr/>
          <p:nvPr/>
        </p:nvSpPr>
        <p:spPr>
          <a:xfrm>
            <a:off x="243676" y="1050925"/>
            <a:ext cx="2506543" cy="3044324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Parameter Tune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Adjust, experiment and fine-tune each model’s hyperparameters while ensuring accuracy and efficient processing times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improve on accuracy and reduce overfitting for each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Apply various tuning techniques (Random Search, Bayesian Optimization). Use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-US" sz="14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GridSearchCV</a:t>
            </a:r>
            <a:r>
              <a:rPr lang="en-U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271" name="Google Shape;271;p30"/>
          <p:cNvSpPr/>
          <p:nvPr/>
        </p:nvSpPr>
        <p:spPr>
          <a:xfrm>
            <a:off x="3496836" y="885724"/>
            <a:ext cx="5131590" cy="96166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Perform Parameter Tuning for Random Forest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available parameters available for tuning. Using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configure parameters (n_estimators, max_features, max_depth, etc). Experiment different parameter settings focusing on accuracy and efficiency.</a:t>
            </a:r>
            <a:endParaRPr/>
          </a:p>
        </p:txBody>
      </p:sp>
      <p:sp>
        <p:nvSpPr>
          <p:cNvPr id="273" name="Google Shape;273;p30"/>
          <p:cNvSpPr/>
          <p:nvPr/>
        </p:nvSpPr>
        <p:spPr>
          <a:xfrm>
            <a:off x="3506664" y="2002123"/>
            <a:ext cx="5131590" cy="1064425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5.2 Perform Parameter Tuning for XGB Model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available parameters available for tuning. Using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xgboost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configure parameters (n_estimators, min_child_weight, gamma, colsample_bytree, max_depth, etc). Experiment different parameter settings focusing on accuracy and efficiency.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30"/>
          <p:cNvSpPr/>
          <p:nvPr/>
        </p:nvSpPr>
        <p:spPr>
          <a:xfrm>
            <a:off x="3506664" y="3221278"/>
            <a:ext cx="5131590" cy="1098432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5.3 Perform Parameter Tuning for LightGBM Model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Analyze available parameters available for tuning. Using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lightgbm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configure parameters (num_leaves, min_data_in_leaf, max_depth, learning_rate, boosting_type, etc). Experiment different parameter settings focusing on accuracy and efficiency.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30"/>
          <p:cNvSpPr/>
          <p:nvPr/>
        </p:nvSpPr>
        <p:spPr>
          <a:xfrm>
            <a:off x="3496836" y="4474440"/>
            <a:ext cx="5131590" cy="89715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5.4 Evaluate Performance Metrics and Execution Time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Using </a:t>
            </a:r>
            <a:r>
              <a:rPr lang="en-US" sz="12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sklearn/cross_val_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score or </a:t>
            </a:r>
            <a:r>
              <a:rPr lang="en-US" sz="12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xgb.cv 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or </a:t>
            </a:r>
            <a:r>
              <a:rPr lang="en-US" sz="12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lgb.cv</a:t>
            </a: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perform cross-validation (5-fold cross-validation) and average results for each ML model.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lang="en-US" sz="12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Consolidate results using the most optimized parameter settings. </a:t>
            </a: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7" name="Google Shape;277;p30"/>
          <p:cNvCxnSpPr>
            <a:stCxn id="270" idx="3"/>
            <a:endCxn id="276" idx="1"/>
          </p:cNvCxnSpPr>
          <p:nvPr/>
        </p:nvCxnSpPr>
        <p:spPr>
          <a:xfrm>
            <a:off x="2750219" y="2573087"/>
            <a:ext cx="746700" cy="2349900"/>
          </a:xfrm>
          <a:prstGeom prst="bentConnector3">
            <a:avLst>
              <a:gd name="adj1" fmla="val 49994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1"/>
          <p:cNvSpPr txBox="1"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dk1"/>
                </a:solidFill>
              </a:rPr>
              <a:t>Methodology Steps – Second Level</a:t>
            </a:r>
            <a:endParaRPr/>
          </a:p>
        </p:txBody>
      </p:sp>
      <p:sp>
        <p:nvSpPr>
          <p:cNvPr id="283" name="Google Shape;283;p31"/>
          <p:cNvSpPr/>
          <p:nvPr/>
        </p:nvSpPr>
        <p:spPr>
          <a:xfrm>
            <a:off x="3332110" y="1689344"/>
            <a:ext cx="4266036" cy="1648043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 Evaluate ML Models for Accuracy, Resource Utilization and Processing 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ML models with Test data. Using </a:t>
            </a: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generate evaluation metrics.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Compare performance metrics, utilization and processing time against published research papers. Confirm accuracy and speed improvement.</a:t>
            </a:r>
            <a:endParaRPr/>
          </a:p>
        </p:txBody>
      </p:sp>
      <p:cxnSp>
        <p:nvCxnSpPr>
          <p:cNvPr id="284" name="Google Shape;284;p31"/>
          <p:cNvCxnSpPr>
            <a:stCxn id="285" idx="3"/>
            <a:endCxn id="283" idx="1"/>
          </p:cNvCxnSpPr>
          <p:nvPr/>
        </p:nvCxnSpPr>
        <p:spPr>
          <a:xfrm rot="10800000" flipH="1">
            <a:off x="3067479" y="2513465"/>
            <a:ext cx="264600" cy="869400"/>
          </a:xfrm>
          <a:prstGeom prst="bentConnector3">
            <a:avLst>
              <a:gd name="adj1" fmla="val 50006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6" name="Google Shape;286;p31"/>
          <p:cNvSpPr txBox="1"/>
          <p:nvPr/>
        </p:nvSpPr>
        <p:spPr>
          <a:xfrm>
            <a:off x="7862777" y="3794647"/>
            <a:ext cx="988480" cy="261610"/>
          </a:xfrm>
          <a:prstGeom prst="rect">
            <a:avLst/>
          </a:prstGeom>
          <a:gradFill>
            <a:gsLst>
              <a:gs pos="0">
                <a:srgbClr val="DAEEF3"/>
              </a:gs>
              <a:gs pos="100000">
                <a:srgbClr val="DAEEF3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3</a:t>
            </a:r>
            <a:r>
              <a:rPr lang="en-US" sz="11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259659" y="1588423"/>
            <a:ext cx="2807820" cy="3588884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Evaluate and Validate Model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What?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Evaluate the model with Test data to determine for accuracy and processing times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Why?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validate performance and ensure that the ML model is accurate and does not overfit/underfit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How?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Use </a:t>
            </a:r>
            <a:r>
              <a:rPr lang="en-US" sz="1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sklearn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obtain evaluation metrics like accuracy, precision, recall, confusion matrix and AUC-ROC, and </a:t>
            </a:r>
            <a:r>
              <a:rPr lang="en-US" sz="1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Streamlit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</a:t>
            </a:r>
            <a:r>
              <a:rPr lang="en-US" sz="1400" i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matplotlib</a:t>
            </a:r>
            <a:r>
              <a:rPr lang="en-US" sz="1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for visualization. Compare results against other models from published research papers.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7" name="Google Shape;287;p31"/>
          <p:cNvCxnSpPr>
            <a:stCxn id="285" idx="3"/>
            <a:endCxn id="288" idx="1"/>
          </p:cNvCxnSpPr>
          <p:nvPr/>
        </p:nvCxnSpPr>
        <p:spPr>
          <a:xfrm>
            <a:off x="3067479" y="3382865"/>
            <a:ext cx="264600" cy="664800"/>
          </a:xfrm>
          <a:prstGeom prst="bentConnector3">
            <a:avLst>
              <a:gd name="adj1" fmla="val 50006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89" name="Google Shape;289;p31"/>
          <p:cNvSpPr txBox="1"/>
          <p:nvPr/>
        </p:nvSpPr>
        <p:spPr>
          <a:xfrm>
            <a:off x="7862777" y="2316497"/>
            <a:ext cx="988480" cy="261610"/>
          </a:xfrm>
          <a:prstGeom prst="rect">
            <a:avLst/>
          </a:prstGeom>
          <a:gradFill>
            <a:gsLst>
              <a:gs pos="0">
                <a:srgbClr val="DAEEF3"/>
              </a:gs>
              <a:gs pos="100000">
                <a:srgbClr val="DAEEF3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Hypothesis 2</a:t>
            </a:r>
            <a:r>
              <a:rPr lang="en-US" sz="1100" b="1" baseline="-2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31"/>
          <p:cNvSpPr/>
          <p:nvPr/>
        </p:nvSpPr>
        <p:spPr>
          <a:xfrm>
            <a:off x="3332110" y="3520614"/>
            <a:ext cx="4266036" cy="105425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 Select ML Model with Highest Prediction Accuracy and Fastest Processing Time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Using results from 6.1, select ML model with highest prediction accuracy and fastest processing time.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61;p3"/>
          <p:cNvGraphicFramePr/>
          <p:nvPr/>
        </p:nvGraphicFramePr>
        <p:xfrm>
          <a:off x="125605" y="1686063"/>
          <a:ext cx="8878800" cy="2743200"/>
        </p:xfrm>
        <a:graphic>
          <a:graphicData uri="http://schemas.openxmlformats.org/drawingml/2006/table">
            <a:tbl>
              <a:tblPr firstRow="1" bandRow="1">
                <a:noFill/>
                <a:tableStyleId>{812CA99C-B497-4030-9F6D-52A60DE6F476}</a:tableStyleId>
              </a:tblPr>
              <a:tblGrid>
                <a:gridCol w="2136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42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8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Acronym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Definition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DAPT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Domain Adaptive Pre-Trained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50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NNS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/>
                        <a:t>Neural Network Surgery</a:t>
                      </a:r>
                      <a:endParaRPr sz="120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QA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Question-Answer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8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ANOVA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Analysis of Variance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EM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Exact Match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/>
                        <a:t>OOD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Out-of-Domain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GP-LLM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/>
                        <a:t>General Purpose Large Language Model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Acronyms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2"/>
          <p:cNvSpPr txBox="1">
            <a:spLocks noGrp="1"/>
          </p:cNvSpPr>
          <p:nvPr>
            <p:ph type="subTitle" idx="1"/>
          </p:nvPr>
        </p:nvSpPr>
        <p:spPr>
          <a:xfrm>
            <a:off x="360378" y="3137687"/>
            <a:ext cx="3658798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Deepfake Image Classification</a:t>
            </a:r>
            <a:endParaRPr/>
          </a:p>
        </p:txBody>
      </p:sp>
      <p:sp>
        <p:nvSpPr>
          <p:cNvPr id="295" name="Google Shape;295;p32"/>
          <p:cNvSpPr txBox="1">
            <a:spLocks noGrp="1"/>
          </p:cNvSpPr>
          <p:nvPr>
            <p:ph type="ctrTitle"/>
          </p:nvPr>
        </p:nvSpPr>
        <p:spPr>
          <a:xfrm>
            <a:off x="360379" y="601091"/>
            <a:ext cx="4480563" cy="2305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</a:pPr>
            <a:r>
              <a:rPr lang="en-US"/>
              <a:t>Example Block Diagram #2</a:t>
            </a:r>
            <a:endParaRPr/>
          </a:p>
        </p:txBody>
      </p:sp>
      <p:sp>
        <p:nvSpPr>
          <p:cNvPr id="296" name="Google Shape;296;p32"/>
          <p:cNvSpPr>
            <a:spLocks noGrp="1"/>
          </p:cNvSpPr>
          <p:nvPr>
            <p:ph type="pic" idx="2"/>
          </p:nvPr>
        </p:nvSpPr>
        <p:spPr>
          <a:xfrm>
            <a:off x="1954870" y="0"/>
            <a:ext cx="7201580" cy="68580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/>
          <p:nvPr/>
        </p:nvSpPr>
        <p:spPr>
          <a:xfrm>
            <a:off x="415081" y="3968538"/>
            <a:ext cx="2412893" cy="126903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Document Training Runs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training assumption to answer RQs or hypothesis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 visualization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33"/>
          <p:cNvSpPr/>
          <p:nvPr/>
        </p:nvSpPr>
        <p:spPr>
          <a:xfrm>
            <a:off x="419862" y="777707"/>
            <a:ext cx="2412893" cy="124932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Collect Image Data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datasets required for model training and attribution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Python, Google Drive, Google Colab required</a:t>
            </a:r>
            <a:endParaRPr/>
          </a:p>
        </p:txBody>
      </p:sp>
      <p:sp>
        <p:nvSpPr>
          <p:cNvPr id="303" name="Google Shape;303;p33"/>
          <p:cNvSpPr/>
          <p:nvPr/>
        </p:nvSpPr>
        <p:spPr>
          <a:xfrm>
            <a:off x="3375093" y="767967"/>
            <a:ext cx="2412893" cy="1249208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Pre-Process Image Data</a:t>
            </a:r>
            <a:endParaRPr sz="1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image batches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 training and test batches (standard methodology)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 algorithm and cloud computing resources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33"/>
          <p:cNvSpPr/>
          <p:nvPr/>
        </p:nvSpPr>
        <p:spPr>
          <a:xfrm>
            <a:off x="6292134" y="767967"/>
            <a:ext cx="2412893" cy="1288095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Build Custom Pre-Processing Engines</a:t>
            </a:r>
            <a:endParaRPr/>
          </a:p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frequency processing engines</a:t>
            </a:r>
            <a:endParaRPr/>
          </a:p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SVM/LR custom engines</a:t>
            </a:r>
            <a:endParaRPr/>
          </a:p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OpenCV, SciKit-Learn and Python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33"/>
          <p:cNvSpPr/>
          <p:nvPr/>
        </p:nvSpPr>
        <p:spPr>
          <a:xfrm>
            <a:off x="422350" y="2424670"/>
            <a:ext cx="2412893" cy="1249096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Select and Build Classification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pre-trained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pre-trained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Finalize custom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 and TensorFlow Keras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33"/>
          <p:cNvSpPr/>
          <p:nvPr/>
        </p:nvSpPr>
        <p:spPr>
          <a:xfrm>
            <a:off x="3367319" y="2424670"/>
            <a:ext cx="2412893" cy="1248626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Build Performance and Feature Engines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loss/accuracy curves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Confusion Matrix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SHAP/LIME/Grad-CAM feature engine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 and TensorFlow</a:t>
            </a:r>
            <a:endParaRPr/>
          </a:p>
        </p:txBody>
      </p:sp>
      <p:sp>
        <p:nvSpPr>
          <p:cNvPr id="307" name="Google Shape;307;p33"/>
          <p:cNvSpPr/>
          <p:nvPr/>
        </p:nvSpPr>
        <p:spPr>
          <a:xfrm>
            <a:off x="6292135" y="2424670"/>
            <a:ext cx="2412893" cy="126903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Train the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baseline, custom timelines and feature analysis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python algorithm and training datasets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 SciKit-Learn, Visualization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8" name="Google Shape;308;p33"/>
          <p:cNvCxnSpPr/>
          <p:nvPr/>
        </p:nvCxnSpPr>
        <p:spPr>
          <a:xfrm>
            <a:off x="2832755" y="3075175"/>
            <a:ext cx="546600" cy="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09" name="Google Shape;309;p33"/>
          <p:cNvCxnSpPr>
            <a:stCxn id="304" idx="3"/>
            <a:endCxn id="305" idx="1"/>
          </p:cNvCxnSpPr>
          <p:nvPr/>
        </p:nvCxnSpPr>
        <p:spPr>
          <a:xfrm flipH="1">
            <a:off x="422327" y="1412015"/>
            <a:ext cx="8282700" cy="1637100"/>
          </a:xfrm>
          <a:prstGeom prst="bentConnector5">
            <a:avLst>
              <a:gd name="adj1" fmla="val -2760"/>
              <a:gd name="adj2" fmla="val 50598"/>
              <a:gd name="adj3" fmla="val 10276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10" name="Google Shape;310;p33"/>
          <p:cNvCxnSpPr/>
          <p:nvPr/>
        </p:nvCxnSpPr>
        <p:spPr>
          <a:xfrm>
            <a:off x="5787986" y="3088428"/>
            <a:ext cx="546600" cy="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11" name="Google Shape;311;p33"/>
          <p:cNvSpPr/>
          <p:nvPr/>
        </p:nvSpPr>
        <p:spPr>
          <a:xfrm>
            <a:off x="6334717" y="3968538"/>
            <a:ext cx="2412893" cy="126903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Draw Conclusions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results of experimentation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models and code structure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tools used or explored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2" name="Google Shape;312;p33"/>
          <p:cNvCxnSpPr>
            <a:stCxn id="307" idx="3"/>
            <a:endCxn id="301" idx="1"/>
          </p:cNvCxnSpPr>
          <p:nvPr/>
        </p:nvCxnSpPr>
        <p:spPr>
          <a:xfrm flipH="1">
            <a:off x="415128" y="3059185"/>
            <a:ext cx="8289900" cy="1543800"/>
          </a:xfrm>
          <a:prstGeom prst="bentConnector5">
            <a:avLst>
              <a:gd name="adj1" fmla="val -2758"/>
              <a:gd name="adj2" fmla="val 50002"/>
              <a:gd name="adj3" fmla="val 102759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13" name="Google Shape;313;p33"/>
          <p:cNvSpPr txBox="1"/>
          <p:nvPr/>
        </p:nvSpPr>
        <p:spPr>
          <a:xfrm>
            <a:off x="688490" y="79879"/>
            <a:ext cx="7756263" cy="7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Block Diagram of Deepfake Image Classification – Level 1</a:t>
            </a:r>
            <a:endParaRPr/>
          </a:p>
        </p:txBody>
      </p:sp>
      <p:sp>
        <p:nvSpPr>
          <p:cNvPr id="314" name="Google Shape;314;p33"/>
          <p:cNvSpPr/>
          <p:nvPr/>
        </p:nvSpPr>
        <p:spPr>
          <a:xfrm>
            <a:off x="3389254" y="3974270"/>
            <a:ext cx="2412893" cy="126903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Test the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feature analysis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baseline performance of existing and custom models (predictions)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Python, CF Matrix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15" name="Google Shape;315;p33"/>
          <p:cNvCxnSpPr/>
          <p:nvPr/>
        </p:nvCxnSpPr>
        <p:spPr>
          <a:xfrm>
            <a:off x="2824981" y="4599767"/>
            <a:ext cx="546600" cy="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16" name="Google Shape;316;p33"/>
          <p:cNvCxnSpPr/>
          <p:nvPr/>
        </p:nvCxnSpPr>
        <p:spPr>
          <a:xfrm>
            <a:off x="5780212" y="4613020"/>
            <a:ext cx="546600" cy="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17" name="Google Shape;317;p33"/>
          <p:cNvCxnSpPr/>
          <p:nvPr/>
        </p:nvCxnSpPr>
        <p:spPr>
          <a:xfrm>
            <a:off x="2825664" y="1483831"/>
            <a:ext cx="546600" cy="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18" name="Google Shape;318;p33"/>
          <p:cNvCxnSpPr/>
          <p:nvPr/>
        </p:nvCxnSpPr>
        <p:spPr>
          <a:xfrm>
            <a:off x="5780895" y="1497084"/>
            <a:ext cx="546600" cy="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4"/>
          <p:cNvSpPr/>
          <p:nvPr/>
        </p:nvSpPr>
        <p:spPr>
          <a:xfrm>
            <a:off x="4000830" y="695536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1.1 Document Image Attribution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datasets come with metadata file outlining 68 key features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attribute data will not be used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Significant amount of research performed to determine what python package created the attribute data and how to use that information in model building</a:t>
            </a:r>
            <a:endParaRPr/>
          </a:p>
        </p:txBody>
      </p:sp>
      <p:sp>
        <p:nvSpPr>
          <p:cNvPr id="324" name="Google Shape;324;p34"/>
          <p:cNvSpPr/>
          <p:nvPr/>
        </p:nvSpPr>
        <p:spPr>
          <a:xfrm>
            <a:off x="4000830" y="3690192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1.3 Download StyleGAN Fake Image Data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stored in Github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efforts to link from Google Colab to Github were not successful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moved to personal Google Drive which follows a copy process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time permits, then this area of the research will be explored again</a:t>
            </a:r>
            <a:endParaRPr/>
          </a:p>
        </p:txBody>
      </p:sp>
      <p:cxnSp>
        <p:nvCxnSpPr>
          <p:cNvPr id="325" name="Google Shape;325;p34"/>
          <p:cNvCxnSpPr>
            <a:stCxn id="326" idx="3"/>
            <a:endCxn id="324" idx="1"/>
          </p:cNvCxnSpPr>
          <p:nvPr/>
        </p:nvCxnSpPr>
        <p:spPr>
          <a:xfrm>
            <a:off x="2595712" y="1988445"/>
            <a:ext cx="1405200" cy="23874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27" name="Google Shape;327;p34"/>
          <p:cNvCxnSpPr>
            <a:stCxn id="326" idx="3"/>
            <a:endCxn id="323" idx="1"/>
          </p:cNvCxnSpPr>
          <p:nvPr/>
        </p:nvCxnSpPr>
        <p:spPr>
          <a:xfrm rot="10800000" flipH="1">
            <a:off x="2595712" y="1381245"/>
            <a:ext cx="1405200" cy="6072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26" name="Google Shape;326;p34"/>
          <p:cNvSpPr/>
          <p:nvPr/>
        </p:nvSpPr>
        <p:spPr>
          <a:xfrm>
            <a:off x="182819" y="1363785"/>
            <a:ext cx="2412893" cy="124932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Collect Image Data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Gather datasets required for model training and attribution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Python, Google Drive, Google Colab required</a:t>
            </a:r>
            <a:endParaRPr/>
          </a:p>
        </p:txBody>
      </p:sp>
      <p:sp>
        <p:nvSpPr>
          <p:cNvPr id="328" name="Google Shape;328;p34"/>
          <p:cNvSpPr txBox="1"/>
          <p:nvPr/>
        </p:nvSpPr>
        <p:spPr>
          <a:xfrm>
            <a:off x="693868" y="345693"/>
            <a:ext cx="7756263" cy="7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Methodology Steps – Box 1 – Second Level (4/5/2023)</a:t>
            </a:r>
            <a:endParaRPr/>
          </a:p>
        </p:txBody>
      </p:sp>
      <p:sp>
        <p:nvSpPr>
          <p:cNvPr id="329" name="Google Shape;329;p34"/>
          <p:cNvSpPr/>
          <p:nvPr/>
        </p:nvSpPr>
        <p:spPr>
          <a:xfrm>
            <a:off x="4000830" y="5187521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1.4 Download Flickr Real Image Data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is stored in Github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Programming efforts to link from Google Colab to Github where not successful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moved to personal Google Drive which follows a copy process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time permits, then this area of the research will be explored again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0" name="Google Shape;330;p34"/>
          <p:cNvCxnSpPr>
            <a:stCxn id="326" idx="3"/>
            <a:endCxn id="329" idx="1"/>
          </p:cNvCxnSpPr>
          <p:nvPr/>
        </p:nvCxnSpPr>
        <p:spPr>
          <a:xfrm>
            <a:off x="2595712" y="1988445"/>
            <a:ext cx="1405200" cy="38850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1" name="Google Shape;331;p34"/>
          <p:cNvSpPr/>
          <p:nvPr/>
        </p:nvSpPr>
        <p:spPr>
          <a:xfrm>
            <a:off x="4000830" y="2192864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1.2 Setup Online Processing Environment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Colab Plus GPU will be used to processing large batch sizes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Goodle Drive will be used to store large batch sizes</a:t>
            </a:r>
            <a:endParaRPr/>
          </a:p>
        </p:txBody>
      </p:sp>
      <p:cxnSp>
        <p:nvCxnSpPr>
          <p:cNvPr id="332" name="Google Shape;332;p34"/>
          <p:cNvCxnSpPr>
            <a:stCxn id="326" idx="3"/>
            <a:endCxn id="331" idx="1"/>
          </p:cNvCxnSpPr>
          <p:nvPr/>
        </p:nvCxnSpPr>
        <p:spPr>
          <a:xfrm>
            <a:off x="2595712" y="1988445"/>
            <a:ext cx="1405200" cy="8901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33" name="Google Shape;333;p34"/>
          <p:cNvSpPr txBox="1"/>
          <p:nvPr/>
        </p:nvSpPr>
        <p:spPr>
          <a:xfrm>
            <a:off x="182819" y="2958195"/>
            <a:ext cx="291997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Segmenting all 140k images into batch batches is the last step here (currently using small test batch to solidify code)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code snippets found in GitHub require a level of code debugging</a:t>
            </a:r>
            <a:endParaRPr/>
          </a:p>
        </p:txBody>
      </p:sp>
      <p:pic>
        <p:nvPicPr>
          <p:cNvPr id="334" name="Google Shape;334;p3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5394" y="1054703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0086" y="2569582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0085" y="4066910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34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0085" y="5540556"/>
            <a:ext cx="881095" cy="61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5"/>
          <p:cNvSpPr/>
          <p:nvPr/>
        </p:nvSpPr>
        <p:spPr>
          <a:xfrm>
            <a:off x="3987022" y="4182805"/>
            <a:ext cx="4297680" cy="114404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2.3 Create Training and Test Datasets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Several folder/image creation options were explored to create 2 class data files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Glob is the library that will be used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DFT models used an alternative test/train file build process.  If time permits this method maybe used elsewhere</a:t>
            </a:r>
            <a:endParaRPr/>
          </a:p>
        </p:txBody>
      </p:sp>
      <p:sp>
        <p:nvSpPr>
          <p:cNvPr id="343" name="Google Shape;343;p35"/>
          <p:cNvSpPr/>
          <p:nvPr/>
        </p:nvSpPr>
        <p:spPr>
          <a:xfrm>
            <a:off x="4000830" y="2668619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2.2 Create Various Batch Sizes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4000/3000 - train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8000/7000 - train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1000/500 – predict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2000/1000 – predict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250/250 – train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50/50 - predict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16000/15000 – train (time permitting)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4000/2000 – predict (time permitting)</a:t>
            </a:r>
            <a:endParaRPr/>
          </a:p>
        </p:txBody>
      </p:sp>
      <p:cxnSp>
        <p:nvCxnSpPr>
          <p:cNvPr id="344" name="Google Shape;344;p35"/>
          <p:cNvCxnSpPr>
            <a:stCxn id="345" idx="3"/>
            <a:endCxn id="343" idx="1"/>
          </p:cNvCxnSpPr>
          <p:nvPr/>
        </p:nvCxnSpPr>
        <p:spPr>
          <a:xfrm>
            <a:off x="2595712" y="1988445"/>
            <a:ext cx="1405200" cy="13659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46" name="Google Shape;346;p35"/>
          <p:cNvCxnSpPr>
            <a:stCxn id="345" idx="3"/>
            <a:endCxn id="342" idx="1"/>
          </p:cNvCxnSpPr>
          <p:nvPr/>
        </p:nvCxnSpPr>
        <p:spPr>
          <a:xfrm>
            <a:off x="2595712" y="1988445"/>
            <a:ext cx="1391400" cy="27663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45" name="Google Shape;345;p35"/>
          <p:cNvSpPr/>
          <p:nvPr/>
        </p:nvSpPr>
        <p:spPr>
          <a:xfrm>
            <a:off x="182819" y="1363785"/>
            <a:ext cx="2412893" cy="124932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Pre-Process Image Data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image batches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Pre-process training and test batches (standard methodology)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 algorithm and cloud computing resources</a:t>
            </a:r>
            <a:endParaRPr/>
          </a:p>
        </p:txBody>
      </p:sp>
      <p:sp>
        <p:nvSpPr>
          <p:cNvPr id="347" name="Google Shape;347;p35"/>
          <p:cNvSpPr txBox="1"/>
          <p:nvPr/>
        </p:nvSpPr>
        <p:spPr>
          <a:xfrm>
            <a:off x="693868" y="345693"/>
            <a:ext cx="7756263" cy="7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Methodology Steps – Box 2 – Second Level (5/15/2023)</a:t>
            </a:r>
            <a:endParaRPr/>
          </a:p>
        </p:txBody>
      </p:sp>
      <p:sp>
        <p:nvSpPr>
          <p:cNvPr id="348" name="Google Shape;348;p35"/>
          <p:cNvSpPr/>
          <p:nvPr/>
        </p:nvSpPr>
        <p:spPr>
          <a:xfrm>
            <a:off x="3987022" y="627012"/>
            <a:ext cx="4297680" cy="1808278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2.1 Standard Image Processing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converted from color to grayscale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converted to 224 x 224 input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were rescaled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Face image data was flipped vertically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Images were cropped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Since this image data was provided by researchers, other image processing has already happened (i.e., centering the faces in the frame)</a:t>
            </a:r>
            <a:endParaRPr/>
          </a:p>
        </p:txBody>
      </p:sp>
      <p:cxnSp>
        <p:nvCxnSpPr>
          <p:cNvPr id="349" name="Google Shape;349;p35"/>
          <p:cNvCxnSpPr>
            <a:stCxn id="345" idx="3"/>
            <a:endCxn id="348" idx="1"/>
          </p:cNvCxnSpPr>
          <p:nvPr/>
        </p:nvCxnSpPr>
        <p:spPr>
          <a:xfrm rot="10800000" flipH="1">
            <a:off x="2595712" y="1531245"/>
            <a:ext cx="1391400" cy="4572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50" name="Google Shape;350;p35"/>
          <p:cNvSpPr/>
          <p:nvPr/>
        </p:nvSpPr>
        <p:spPr>
          <a:xfrm>
            <a:off x="4000830" y="5458402"/>
            <a:ext cx="4297680" cy="836234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2.4 Experiment with Image Handling and Filtering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OpenCV tools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several file handling techniques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1" name="Google Shape;351;p35"/>
          <p:cNvCxnSpPr>
            <a:stCxn id="345" idx="3"/>
            <a:endCxn id="350" idx="1"/>
          </p:cNvCxnSpPr>
          <p:nvPr/>
        </p:nvCxnSpPr>
        <p:spPr>
          <a:xfrm>
            <a:off x="2595712" y="1988445"/>
            <a:ext cx="1405200" cy="38880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52" name="Google Shape;352;p35"/>
          <p:cNvSpPr txBox="1"/>
          <p:nvPr/>
        </p:nvSpPr>
        <p:spPr>
          <a:xfrm>
            <a:off x="182819" y="2958195"/>
            <a:ext cx="2919977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Building the batches is the last step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Tons of time required moving images into folders. With more time it would be better to create scripts to do the work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Even though tons of time was spend exploring image tools, image preprocessing is a ’special’ skill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code snippets found in GitHub require a level of code debugging</a:t>
            </a:r>
            <a:endParaRPr/>
          </a:p>
        </p:txBody>
      </p:sp>
      <p:pic>
        <p:nvPicPr>
          <p:cNvPr id="353" name="Google Shape;353;p35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0086" y="1222069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35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0085" y="4449564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35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0084" y="5567437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5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0084" y="3050887"/>
            <a:ext cx="881095" cy="61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6"/>
          <p:cNvSpPr/>
          <p:nvPr/>
        </p:nvSpPr>
        <p:spPr>
          <a:xfrm>
            <a:off x="4000828" y="2265868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3.2 Build Fourier Transfer model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pre-processing engine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visual inspections and record any observations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engine to model (SVM)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engine to model (Logistic Regression Model)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working code snippets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the real vs. fake after running DFT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time permits show one image and its frequency curve</a:t>
            </a:r>
            <a:endParaRPr/>
          </a:p>
        </p:txBody>
      </p:sp>
      <p:sp>
        <p:nvSpPr>
          <p:cNvPr id="362" name="Google Shape;362;p36"/>
          <p:cNvSpPr/>
          <p:nvPr/>
        </p:nvSpPr>
        <p:spPr>
          <a:xfrm>
            <a:off x="4000830" y="758134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3.1 Build SVM and Logistic Regression Model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Finish SVM model training course (N/A)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SVM model (DONE)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working code snippets (DONE)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combine SVM with DFT (DONE)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Have successfully trained a SVM. Still need to TEST/Predict (DONE)</a:t>
            </a:r>
            <a:endParaRPr/>
          </a:p>
        </p:txBody>
      </p:sp>
      <p:cxnSp>
        <p:nvCxnSpPr>
          <p:cNvPr id="363" name="Google Shape;363;p36"/>
          <p:cNvCxnSpPr>
            <a:stCxn id="364" idx="3"/>
            <a:endCxn id="362" idx="1"/>
          </p:cNvCxnSpPr>
          <p:nvPr/>
        </p:nvCxnSpPr>
        <p:spPr>
          <a:xfrm rot="10800000" flipH="1">
            <a:off x="2595712" y="1443945"/>
            <a:ext cx="1405200" cy="5445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65" name="Google Shape;365;p36"/>
          <p:cNvCxnSpPr>
            <a:stCxn id="364" idx="3"/>
            <a:endCxn id="361" idx="1"/>
          </p:cNvCxnSpPr>
          <p:nvPr/>
        </p:nvCxnSpPr>
        <p:spPr>
          <a:xfrm>
            <a:off x="2595712" y="1988445"/>
            <a:ext cx="1405200" cy="9633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64" name="Google Shape;364;p36"/>
          <p:cNvSpPr/>
          <p:nvPr/>
        </p:nvSpPr>
        <p:spPr>
          <a:xfrm>
            <a:off x="182819" y="1363785"/>
            <a:ext cx="2412893" cy="124932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Build Custom Pre-Processing Engines</a:t>
            </a:r>
            <a:endParaRPr/>
          </a:p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frequency processing engines</a:t>
            </a:r>
            <a:endParaRPr/>
          </a:p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 SVM processing engine</a:t>
            </a:r>
            <a:endParaRPr/>
          </a:p>
          <a:p>
            <a:pPr marL="119063" marR="0" lvl="0" indent="-11906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OpenCV, SciKit-Learn and Python</a:t>
            </a:r>
            <a:endParaRPr/>
          </a:p>
        </p:txBody>
      </p:sp>
      <p:sp>
        <p:nvSpPr>
          <p:cNvPr id="366" name="Google Shape;366;p36"/>
          <p:cNvSpPr txBox="1"/>
          <p:nvPr/>
        </p:nvSpPr>
        <p:spPr>
          <a:xfrm>
            <a:off x="693868" y="345693"/>
            <a:ext cx="7756263" cy="7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Methodology Steps – Box 3 – Second Level (5/15/2023)</a:t>
            </a:r>
            <a:endParaRPr/>
          </a:p>
        </p:txBody>
      </p:sp>
      <p:sp>
        <p:nvSpPr>
          <p:cNvPr id="367" name="Google Shape;367;p36"/>
          <p:cNvSpPr txBox="1"/>
          <p:nvPr/>
        </p:nvSpPr>
        <p:spPr>
          <a:xfrm>
            <a:off x="182819" y="2958195"/>
            <a:ext cx="2919977" cy="230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SVM model (DONE)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Logistic Regression model (DONE)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Fourier Transfer model (DONE)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DCT model (DONE)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investigation, I found that DeFakeHop was another preprocessing data engine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strike="sng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DeFakeHop model (started)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code snippets found in GitHub require a level of code debugging</a:t>
            </a:r>
            <a:endParaRPr/>
          </a:p>
          <a:p>
            <a:pPr marL="28575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36"/>
          <p:cNvSpPr/>
          <p:nvPr/>
        </p:nvSpPr>
        <p:spPr>
          <a:xfrm>
            <a:off x="4000828" y="3794129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3.3 Build DCT model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pre-processing engine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visual inspections and record any observations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engine to model (SVM)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engine to model (Logistic Regression Model)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working code snippets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Visualize the real vs. fake after running DCT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time permits show one image (fake and real) and its frequency curve</a:t>
            </a:r>
            <a:endParaRPr/>
          </a:p>
        </p:txBody>
      </p:sp>
      <p:sp>
        <p:nvSpPr>
          <p:cNvPr id="369" name="Google Shape;369;p36"/>
          <p:cNvSpPr/>
          <p:nvPr/>
        </p:nvSpPr>
        <p:spPr>
          <a:xfrm>
            <a:off x="4000828" y="5331874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3.4 Build DeFakeHop model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pre-processing engine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working code snippets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Make visual inspections and record any observations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engine to model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0" name="Google Shape;370;p36"/>
          <p:cNvCxnSpPr>
            <a:stCxn id="364" idx="3"/>
            <a:endCxn id="368" idx="1"/>
          </p:cNvCxnSpPr>
          <p:nvPr/>
        </p:nvCxnSpPr>
        <p:spPr>
          <a:xfrm>
            <a:off x="2595712" y="1988445"/>
            <a:ext cx="1405200" cy="24915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71" name="Google Shape;371;p36"/>
          <p:cNvCxnSpPr>
            <a:stCxn id="364" idx="3"/>
            <a:endCxn id="369" idx="1"/>
          </p:cNvCxnSpPr>
          <p:nvPr/>
        </p:nvCxnSpPr>
        <p:spPr>
          <a:xfrm>
            <a:off x="2595712" y="1988445"/>
            <a:ext cx="1405200" cy="40293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372" name="Google Shape;372;p36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1703" t="13237" r="11056" b="12944"/>
          <a:stretch/>
        </p:blipFill>
        <p:spPr>
          <a:xfrm>
            <a:off x="7939891" y="5577088"/>
            <a:ext cx="923732" cy="88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6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1562"/>
          <a:stretch/>
        </p:blipFill>
        <p:spPr>
          <a:xfrm>
            <a:off x="7982528" y="2649113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6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1562"/>
          <a:stretch/>
        </p:blipFill>
        <p:spPr>
          <a:xfrm>
            <a:off x="8003846" y="4170847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6" descr="Icon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t="21562"/>
          <a:stretch/>
        </p:blipFill>
        <p:spPr>
          <a:xfrm>
            <a:off x="8003846" y="1134852"/>
            <a:ext cx="881095" cy="61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/>
          <p:nvPr/>
        </p:nvSpPr>
        <p:spPr>
          <a:xfrm>
            <a:off x="4000828" y="2274692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4.2 Build Pre-Trained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Done for all 5 selected models. This means that working models exist in my Google Colab environment for each pre-trained CNN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Tested each pre-trained model with 400 images</a:t>
            </a:r>
            <a:endParaRPr/>
          </a:p>
        </p:txBody>
      </p:sp>
      <p:sp>
        <p:nvSpPr>
          <p:cNvPr id="381" name="Google Shape;381;p37"/>
          <p:cNvSpPr/>
          <p:nvPr/>
        </p:nvSpPr>
        <p:spPr>
          <a:xfrm>
            <a:off x="4000830" y="781509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4.1 Select Pre-Trained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VGG16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VGGFace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VGG19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ResNet50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DenseNet201</a:t>
            </a:r>
            <a:endParaRPr/>
          </a:p>
        </p:txBody>
      </p:sp>
      <p:cxnSp>
        <p:nvCxnSpPr>
          <p:cNvPr id="382" name="Google Shape;382;p37"/>
          <p:cNvCxnSpPr>
            <a:stCxn id="383" idx="3"/>
            <a:endCxn id="381" idx="1"/>
          </p:cNvCxnSpPr>
          <p:nvPr/>
        </p:nvCxnSpPr>
        <p:spPr>
          <a:xfrm rot="10800000" flipH="1">
            <a:off x="2595712" y="1467345"/>
            <a:ext cx="1405200" cy="5211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384" name="Google Shape;384;p37"/>
          <p:cNvCxnSpPr>
            <a:stCxn id="383" idx="3"/>
            <a:endCxn id="380" idx="1"/>
          </p:cNvCxnSpPr>
          <p:nvPr/>
        </p:nvCxnSpPr>
        <p:spPr>
          <a:xfrm>
            <a:off x="2595712" y="1988445"/>
            <a:ext cx="1405200" cy="9720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83" name="Google Shape;383;p37"/>
          <p:cNvSpPr/>
          <p:nvPr/>
        </p:nvSpPr>
        <p:spPr>
          <a:xfrm>
            <a:off x="182819" y="1363785"/>
            <a:ext cx="2412893" cy="124932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Select and Build Classification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Select pre-trained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pre-trained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Finalize custom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 and TensorFlow Keras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693868" y="345693"/>
            <a:ext cx="7756263" cy="7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Methodology Steps – Box 4 – Second Level (5/15/2023)</a:t>
            </a:r>
            <a:endParaRPr/>
          </a:p>
        </p:txBody>
      </p:sp>
      <p:sp>
        <p:nvSpPr>
          <p:cNvPr id="386" name="Google Shape;386;p37"/>
          <p:cNvSpPr/>
          <p:nvPr/>
        </p:nvSpPr>
        <p:spPr>
          <a:xfrm>
            <a:off x="4000828" y="3791937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4.3 Finalize Custom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processing engines to a classifier (DONE)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time permits explore SVM vs. Logistic Regression Model (DONE)</a:t>
            </a:r>
            <a:endParaRPr/>
          </a:p>
          <a:p>
            <a:pPr marL="17145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time permits explore DCT - XGBoost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time permits explore DCT - decision-tree</a:t>
            </a:r>
            <a:endParaRPr/>
          </a:p>
        </p:txBody>
      </p:sp>
      <p:cxnSp>
        <p:nvCxnSpPr>
          <p:cNvPr id="387" name="Google Shape;387;p37"/>
          <p:cNvCxnSpPr>
            <a:stCxn id="383" idx="3"/>
            <a:endCxn id="386" idx="1"/>
          </p:cNvCxnSpPr>
          <p:nvPr/>
        </p:nvCxnSpPr>
        <p:spPr>
          <a:xfrm>
            <a:off x="2595712" y="1988445"/>
            <a:ext cx="1405200" cy="24894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88" name="Google Shape;388;p37"/>
          <p:cNvSpPr/>
          <p:nvPr/>
        </p:nvSpPr>
        <p:spPr>
          <a:xfrm>
            <a:off x="4000828" y="5309182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4.4 Finalize Callback Function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Within a deep learning model, the callback code allows for capturing of specific measures. Further exploration is required to understand capabilities.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clock if call back doesn’t provide timing information</a:t>
            </a:r>
            <a:endParaRPr/>
          </a:p>
        </p:txBody>
      </p:sp>
      <p:cxnSp>
        <p:nvCxnSpPr>
          <p:cNvPr id="389" name="Google Shape;389;p37"/>
          <p:cNvCxnSpPr>
            <a:stCxn id="383" idx="3"/>
            <a:endCxn id="388" idx="1"/>
          </p:cNvCxnSpPr>
          <p:nvPr/>
        </p:nvCxnSpPr>
        <p:spPr>
          <a:xfrm>
            <a:off x="2595712" y="1988445"/>
            <a:ext cx="1405200" cy="40065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390" name="Google Shape;390;p37"/>
          <p:cNvSpPr txBox="1"/>
          <p:nvPr/>
        </p:nvSpPr>
        <p:spPr>
          <a:xfrm>
            <a:off x="182819" y="2958195"/>
            <a:ext cx="2919977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processing engines are built then link classifier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code snippets found in GitHub require a level of code debugging</a:t>
            </a:r>
            <a:endParaRPr/>
          </a:p>
          <a:p>
            <a:pPr marL="28575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1" name="Google Shape;391;p37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0086" y="1162774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1617" y="2649113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0085" y="5695226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7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0085" y="4173732"/>
            <a:ext cx="881095" cy="61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8"/>
          <p:cNvSpPr/>
          <p:nvPr/>
        </p:nvSpPr>
        <p:spPr>
          <a:xfrm>
            <a:off x="4000828" y="2274692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5.2 Build a Confusion Matrix Function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works for all models including VGGFace and custom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errors so that code works for other pre-trained models</a:t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4000830" y="781509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5.1 Build Loss/Accuracy Graphs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has been written and tested with VGG16 only, but is likely to work for all models except VGGFace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errors so that code works for other pre-trained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Ensure code works for custom models</a:t>
            </a:r>
            <a:endParaRPr/>
          </a:p>
        </p:txBody>
      </p:sp>
      <p:cxnSp>
        <p:nvCxnSpPr>
          <p:cNvPr id="401" name="Google Shape;401;p38"/>
          <p:cNvCxnSpPr>
            <a:stCxn id="402" idx="3"/>
            <a:endCxn id="400" idx="1"/>
          </p:cNvCxnSpPr>
          <p:nvPr/>
        </p:nvCxnSpPr>
        <p:spPr>
          <a:xfrm rot="10800000" flipH="1">
            <a:off x="2595712" y="1467345"/>
            <a:ext cx="1405200" cy="5211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03" name="Google Shape;403;p38"/>
          <p:cNvCxnSpPr>
            <a:stCxn id="402" idx="3"/>
            <a:endCxn id="399" idx="1"/>
          </p:cNvCxnSpPr>
          <p:nvPr/>
        </p:nvCxnSpPr>
        <p:spPr>
          <a:xfrm>
            <a:off x="2595712" y="1988445"/>
            <a:ext cx="1405200" cy="9720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2" name="Google Shape;402;p38"/>
          <p:cNvSpPr/>
          <p:nvPr/>
        </p:nvSpPr>
        <p:spPr>
          <a:xfrm>
            <a:off x="182819" y="1363785"/>
            <a:ext cx="2412893" cy="124932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Build Performance and Feature Engines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loss/accuracy curves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Confusion Matrix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SHAP/LIME/Grad-CAM feature engine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 and TensorFlow</a:t>
            </a:r>
            <a:endParaRPr/>
          </a:p>
        </p:txBody>
      </p:sp>
      <p:sp>
        <p:nvSpPr>
          <p:cNvPr id="404" name="Google Shape;404;p38"/>
          <p:cNvSpPr txBox="1"/>
          <p:nvPr/>
        </p:nvSpPr>
        <p:spPr>
          <a:xfrm>
            <a:off x="693868" y="345693"/>
            <a:ext cx="7756263" cy="7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Methodology Steps – Box 5 – Second Level (5/15/2023)</a:t>
            </a:r>
            <a:endParaRPr/>
          </a:p>
        </p:txBody>
      </p:sp>
      <p:sp>
        <p:nvSpPr>
          <p:cNvPr id="405" name="Google Shape;405;p38"/>
          <p:cNvSpPr/>
          <p:nvPr/>
        </p:nvSpPr>
        <p:spPr>
          <a:xfrm>
            <a:off x="4000828" y="3791937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5.3 Write SHAP/LIME/Grad-CAM Feature Function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working LIME visualization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Built working Grad-CAM visualization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errors so that code works</a:t>
            </a:r>
            <a:endParaRPr/>
          </a:p>
          <a:p>
            <a:pPr marL="171450" marR="0" lvl="0" indent="-1079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several hours/attempts SHAP code example was abandoned. If time permits, I will return to this code.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importance and SVM may also be explored</a:t>
            </a:r>
            <a:endParaRPr/>
          </a:p>
        </p:txBody>
      </p:sp>
      <p:cxnSp>
        <p:nvCxnSpPr>
          <p:cNvPr id="406" name="Google Shape;406;p38"/>
          <p:cNvCxnSpPr>
            <a:stCxn id="402" idx="3"/>
            <a:endCxn id="405" idx="1"/>
          </p:cNvCxnSpPr>
          <p:nvPr/>
        </p:nvCxnSpPr>
        <p:spPr>
          <a:xfrm>
            <a:off x="2595712" y="1988445"/>
            <a:ext cx="1405200" cy="24894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7" name="Google Shape;407;p38"/>
          <p:cNvSpPr/>
          <p:nvPr/>
        </p:nvSpPr>
        <p:spPr>
          <a:xfrm>
            <a:off x="4000828" y="5309182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5.4 Build a Custom Callback Function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Callbacks allow for specific metrics capture during model training process.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Build custom visuals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 data will be used to assess training time performance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Callbacks allow for specific data capture during epochs</a:t>
            </a:r>
            <a:endParaRPr/>
          </a:p>
        </p:txBody>
      </p:sp>
      <p:cxnSp>
        <p:nvCxnSpPr>
          <p:cNvPr id="408" name="Google Shape;408;p38"/>
          <p:cNvCxnSpPr>
            <a:stCxn id="402" idx="3"/>
            <a:endCxn id="407" idx="1"/>
          </p:cNvCxnSpPr>
          <p:nvPr/>
        </p:nvCxnSpPr>
        <p:spPr>
          <a:xfrm>
            <a:off x="2595712" y="1988445"/>
            <a:ext cx="1405200" cy="40065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09" name="Google Shape;409;p38"/>
          <p:cNvSpPr txBox="1"/>
          <p:nvPr/>
        </p:nvSpPr>
        <p:spPr>
          <a:xfrm>
            <a:off x="182819" y="2958195"/>
            <a:ext cx="2919977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 visualization (if time permits)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SVM feature importance (if time permits)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LIME visualizations were added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Grad-CAM visualizations were added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code and data setup are slowing progress.</a:t>
            </a:r>
            <a:endParaRPr/>
          </a:p>
          <a:p>
            <a:pPr marL="28575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10" name="Google Shape;410;p3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3357" y="1156757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1" name="Google Shape;411;p3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1721" y="2649113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2" name="Google Shape;412;p3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9284" y="5685900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38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89284" y="4168655"/>
            <a:ext cx="881095" cy="61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9"/>
          <p:cNvSpPr/>
          <p:nvPr/>
        </p:nvSpPr>
        <p:spPr>
          <a:xfrm>
            <a:off x="4000828" y="2274692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6.2 Train Each Model with Each Training Batch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step for pre-trained models – Test 1, Test 2, Test 3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step for custom models – Test 1, Test 2, Test 3</a:t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>
            <a:off x="4000830" y="781509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6.1 Train Each Model with Sample Data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step for pre-trained models – Test 1, Test 2, Test 3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Complete the step for custom models – Test 1, Test 2, Test 3</a:t>
            </a:r>
            <a:endParaRPr/>
          </a:p>
        </p:txBody>
      </p:sp>
      <p:cxnSp>
        <p:nvCxnSpPr>
          <p:cNvPr id="420" name="Google Shape;420;p39"/>
          <p:cNvCxnSpPr>
            <a:stCxn id="421" idx="3"/>
            <a:endCxn id="419" idx="1"/>
          </p:cNvCxnSpPr>
          <p:nvPr/>
        </p:nvCxnSpPr>
        <p:spPr>
          <a:xfrm rot="10800000" flipH="1">
            <a:off x="2595712" y="1467345"/>
            <a:ext cx="1405200" cy="5211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22" name="Google Shape;422;p39"/>
          <p:cNvCxnSpPr>
            <a:stCxn id="421" idx="3"/>
            <a:endCxn id="418" idx="1"/>
          </p:cNvCxnSpPr>
          <p:nvPr/>
        </p:nvCxnSpPr>
        <p:spPr>
          <a:xfrm>
            <a:off x="2595712" y="1988445"/>
            <a:ext cx="1405200" cy="9720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21" name="Google Shape;421;p39"/>
          <p:cNvSpPr/>
          <p:nvPr/>
        </p:nvSpPr>
        <p:spPr>
          <a:xfrm>
            <a:off x="182819" y="1363785"/>
            <a:ext cx="2412893" cy="124932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Train the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baseline, custom timelines and feature analysis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python algorithm and training datasets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</a:pPr>
            <a:r>
              <a:rPr lang="en-US" sz="11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 SciKit-Learn, Visualization</a:t>
            </a:r>
            <a:endParaRPr/>
          </a:p>
          <a:p>
            <a:pPr marL="171450" marR="0" lvl="0" indent="-1016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9"/>
          <p:cNvSpPr txBox="1"/>
          <p:nvPr/>
        </p:nvSpPr>
        <p:spPr>
          <a:xfrm>
            <a:off x="693868" y="345693"/>
            <a:ext cx="7756263" cy="7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Methodology Steps – Box 6 – Second Level (5/15/2023)</a:t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4000828" y="3791937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5" name="Google Shape;425;p39"/>
          <p:cNvCxnSpPr>
            <a:stCxn id="421" idx="3"/>
            <a:endCxn id="424" idx="1"/>
          </p:cNvCxnSpPr>
          <p:nvPr/>
        </p:nvCxnSpPr>
        <p:spPr>
          <a:xfrm>
            <a:off x="2595712" y="1988445"/>
            <a:ext cx="1405200" cy="24894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26" name="Google Shape;426;p39"/>
          <p:cNvSpPr txBox="1"/>
          <p:nvPr/>
        </p:nvSpPr>
        <p:spPr>
          <a:xfrm>
            <a:off x="182819" y="2958195"/>
            <a:ext cx="2919977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scripts for all pre-trained models work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has shifted to training custom models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 has shifted to post training process (CF matrix, loss curve, etc.)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Google Colab required baby sitting – otherwise online environment would stop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Really surprised by how much time it took to train the baseline models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code is slowing progress.</a:t>
            </a:r>
            <a:endParaRPr/>
          </a:p>
          <a:p>
            <a:pPr marL="28575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7" name="Google Shape;427;p39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11219" y="1158227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39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12941" y="2649113"/>
            <a:ext cx="881095" cy="61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40"/>
          <p:cNvSpPr/>
          <p:nvPr/>
        </p:nvSpPr>
        <p:spPr>
          <a:xfrm>
            <a:off x="4000828" y="2391069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7.2 Capture Training Time and Performance Measures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batch sizes and performance data has been captured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baseline models require time to train and test. The custom models require little to no time to train</a:t>
            </a:r>
            <a:endParaRPr/>
          </a:p>
        </p:txBody>
      </p:sp>
      <p:sp>
        <p:nvSpPr>
          <p:cNvPr id="434" name="Google Shape;434;p40"/>
          <p:cNvSpPr/>
          <p:nvPr/>
        </p:nvSpPr>
        <p:spPr>
          <a:xfrm>
            <a:off x="4000830" y="835417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7.1 Answer Research Question 2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confirm that the custom model can produce better baseline model performance using 80% or more less data.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also confirm that logistic regression and SVM are suitable models for DCT or DFT transformation algorithms.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for both DCT/DFT models was at 100% for SVM/LR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also confirm that DFT transformations take longer to process the data</a:t>
            </a:r>
            <a:endParaRPr/>
          </a:p>
        </p:txBody>
      </p:sp>
      <p:cxnSp>
        <p:nvCxnSpPr>
          <p:cNvPr id="435" name="Google Shape;435;p40"/>
          <p:cNvCxnSpPr>
            <a:stCxn id="436" idx="3"/>
            <a:endCxn id="434" idx="1"/>
          </p:cNvCxnSpPr>
          <p:nvPr/>
        </p:nvCxnSpPr>
        <p:spPr>
          <a:xfrm rot="10800000" flipH="1">
            <a:off x="2595712" y="1521345"/>
            <a:ext cx="1405200" cy="4671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37" name="Google Shape;437;p40"/>
          <p:cNvCxnSpPr>
            <a:stCxn id="436" idx="3"/>
            <a:endCxn id="433" idx="1"/>
          </p:cNvCxnSpPr>
          <p:nvPr/>
        </p:nvCxnSpPr>
        <p:spPr>
          <a:xfrm>
            <a:off x="2595712" y="1988445"/>
            <a:ext cx="1405200" cy="10884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36" name="Google Shape;436;p40"/>
          <p:cNvSpPr/>
          <p:nvPr/>
        </p:nvSpPr>
        <p:spPr>
          <a:xfrm>
            <a:off x="182819" y="1363785"/>
            <a:ext cx="2412893" cy="124932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Document Training Runs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training assumption to answer RQs or hypothesis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 visualization</a:t>
            </a:r>
            <a:endParaRPr/>
          </a:p>
        </p:txBody>
      </p:sp>
      <p:sp>
        <p:nvSpPr>
          <p:cNvPr id="438" name="Google Shape;438;p40"/>
          <p:cNvSpPr txBox="1"/>
          <p:nvPr/>
        </p:nvSpPr>
        <p:spPr>
          <a:xfrm>
            <a:off x="693868" y="345693"/>
            <a:ext cx="7756263" cy="7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Methodology Steps – Box 7 – Second Level (5/15/2023)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Arial"/>
              <a:buNone/>
            </a:pPr>
            <a:endParaRPr sz="2400" b="1">
              <a:solidFill>
                <a:srgbClr val="3F3F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182819" y="2958195"/>
            <a:ext cx="29199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code is slowing progress.</a:t>
            </a:r>
            <a:endParaRPr/>
          </a:p>
          <a:p>
            <a:pPr marL="28575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0"/>
          <p:cNvSpPr/>
          <p:nvPr/>
        </p:nvSpPr>
        <p:spPr>
          <a:xfrm>
            <a:off x="4000828" y="3965183"/>
            <a:ext cx="4297680" cy="137160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7.3</a:t>
            </a:r>
            <a:endParaRPr/>
          </a:p>
        </p:txBody>
      </p:sp>
      <p:cxnSp>
        <p:nvCxnSpPr>
          <p:cNvPr id="441" name="Google Shape;441;p40"/>
          <p:cNvCxnSpPr>
            <a:stCxn id="436" idx="3"/>
            <a:endCxn id="440" idx="1"/>
          </p:cNvCxnSpPr>
          <p:nvPr/>
        </p:nvCxnSpPr>
        <p:spPr>
          <a:xfrm>
            <a:off x="2595712" y="1988445"/>
            <a:ext cx="1405200" cy="26625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442" name="Google Shape;442;p40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07948" y="1054703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0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07947" y="2649113"/>
            <a:ext cx="881095" cy="61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/>
          <p:nvPr/>
        </p:nvSpPr>
        <p:spPr>
          <a:xfrm>
            <a:off x="3981616" y="2786146"/>
            <a:ext cx="4297680" cy="131066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8.2 Answer Research Question 3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confirm that the custom model can produce better baseline model performance using 80% or more less data.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also confirm that logistic regression and SVM are suitable models for DCT or DFT transformation algorithms.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 for both DCT/DFT models was at 100% for SVM/LR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surprising how long it takes baseline models to train</a:t>
            </a:r>
            <a:endParaRPr/>
          </a:p>
        </p:txBody>
      </p:sp>
      <p:sp>
        <p:nvSpPr>
          <p:cNvPr id="449" name="Google Shape;449;p41"/>
          <p:cNvSpPr/>
          <p:nvPr/>
        </p:nvSpPr>
        <p:spPr>
          <a:xfrm>
            <a:off x="4000830" y="816755"/>
            <a:ext cx="4278466" cy="1796350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8.1 Answer Research Question 1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confirm that the chin, forehead and right eye/nose regions drive deepfake model predictions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confirm that the chin and forehead drive predictions more or same level as the eyes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still unclear if the left or right eye prediction delta is significant or not.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item I didn’t take into consideration when classifying deepfakes is how the borders play a role in determining classification.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Borders can have the same or higher predictive power to the chin and forehead</a:t>
            </a:r>
            <a:endParaRPr/>
          </a:p>
        </p:txBody>
      </p:sp>
      <p:cxnSp>
        <p:nvCxnSpPr>
          <p:cNvPr id="450" name="Google Shape;450;p41"/>
          <p:cNvCxnSpPr>
            <a:stCxn id="451" idx="3"/>
            <a:endCxn id="449" idx="1"/>
          </p:cNvCxnSpPr>
          <p:nvPr/>
        </p:nvCxnSpPr>
        <p:spPr>
          <a:xfrm rot="10800000" flipH="1">
            <a:off x="2595712" y="1714845"/>
            <a:ext cx="1405200" cy="273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52" name="Google Shape;452;p41"/>
          <p:cNvCxnSpPr>
            <a:stCxn id="451" idx="3"/>
            <a:endCxn id="448" idx="1"/>
          </p:cNvCxnSpPr>
          <p:nvPr/>
        </p:nvCxnSpPr>
        <p:spPr>
          <a:xfrm>
            <a:off x="2595712" y="1988445"/>
            <a:ext cx="1386000" cy="14529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51" name="Google Shape;451;p41"/>
          <p:cNvSpPr/>
          <p:nvPr/>
        </p:nvSpPr>
        <p:spPr>
          <a:xfrm>
            <a:off x="182819" y="1363785"/>
            <a:ext cx="2412893" cy="124932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Test the Models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Document feature analysis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 baseline performance of existing and custom models (predictions)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Tools:</a:t>
            </a: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Python, CF Matrix</a:t>
            </a:r>
            <a:endParaRPr/>
          </a:p>
        </p:txBody>
      </p:sp>
      <p:sp>
        <p:nvSpPr>
          <p:cNvPr id="453" name="Google Shape;453;p41"/>
          <p:cNvSpPr txBox="1"/>
          <p:nvPr/>
        </p:nvSpPr>
        <p:spPr>
          <a:xfrm>
            <a:off x="693868" y="345693"/>
            <a:ext cx="7756263" cy="7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Methodology Steps – Box 8 – Second Level (5/15/2023)</a:t>
            </a:r>
            <a:endParaRPr/>
          </a:p>
        </p:txBody>
      </p:sp>
      <p:sp>
        <p:nvSpPr>
          <p:cNvPr id="454" name="Google Shape;454;p41"/>
          <p:cNvSpPr txBox="1"/>
          <p:nvPr/>
        </p:nvSpPr>
        <p:spPr>
          <a:xfrm>
            <a:off x="182819" y="2958195"/>
            <a:ext cx="2919977" cy="21236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found no deepfake examples of deploying SHAP, LIME or Grad-CAM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Most all SHAP code snippets are for known datasets or models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data processing is a difficult topic to understand. Baseline and custom models expect a specific image size in order to process correctly.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code is slowing progress.</a:t>
            </a:r>
            <a:endParaRPr/>
          </a:p>
          <a:p>
            <a:pPr marL="28575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5" name="Google Shape;455;p41"/>
          <p:cNvSpPr/>
          <p:nvPr/>
        </p:nvSpPr>
        <p:spPr>
          <a:xfrm>
            <a:off x="4000830" y="4277816"/>
            <a:ext cx="4297680" cy="1220961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8.3 Capture Testing Performance Measures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confirm that while faster than training, baseline models require time to test.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can confirm that the custom models required &lt;1 second to test</a:t>
            </a:r>
            <a:endParaRPr/>
          </a:p>
        </p:txBody>
      </p:sp>
      <p:cxnSp>
        <p:nvCxnSpPr>
          <p:cNvPr id="456" name="Google Shape;456;p41"/>
          <p:cNvCxnSpPr>
            <a:stCxn id="451" idx="3"/>
            <a:endCxn id="455" idx="1"/>
          </p:cNvCxnSpPr>
          <p:nvPr/>
        </p:nvCxnSpPr>
        <p:spPr>
          <a:xfrm>
            <a:off x="2595712" y="1988445"/>
            <a:ext cx="1405200" cy="28998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457" name="Google Shape;457;p4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09581" y="3129289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4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09581" y="4579214"/>
            <a:ext cx="881095" cy="618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9" name="Google Shape;459;p41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t="21562"/>
          <a:stretch/>
        </p:blipFill>
        <p:spPr>
          <a:xfrm>
            <a:off x="8009581" y="1405848"/>
            <a:ext cx="881095" cy="61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>
            <a:spLocks noGrp="1"/>
          </p:cNvSpPr>
          <p:nvPr>
            <p:ph type="body" idx="1"/>
          </p:nvPr>
        </p:nvSpPr>
        <p:spPr>
          <a:xfrm>
            <a:off x="699248" y="1555029"/>
            <a:ext cx="7745505" cy="3476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Paste your slides from HW #3 in here. Be sure to color any words updated from your HW #3 submission in </a:t>
            </a:r>
            <a:r>
              <a:rPr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red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.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2"/>
          <p:cNvSpPr/>
          <p:nvPr/>
        </p:nvSpPr>
        <p:spPr>
          <a:xfrm>
            <a:off x="4000828" y="1840559"/>
            <a:ext cx="4297680" cy="8020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9.2 Discuss feature analysis – SHAP/Grad-CAM/LIME vs. using OpenCV tools</a:t>
            </a:r>
            <a:endParaRPr/>
          </a:p>
        </p:txBody>
      </p:sp>
      <p:sp>
        <p:nvSpPr>
          <p:cNvPr id="465" name="Google Shape;465;p42"/>
          <p:cNvSpPr/>
          <p:nvPr/>
        </p:nvSpPr>
        <p:spPr>
          <a:xfrm>
            <a:off x="4000830" y="816758"/>
            <a:ext cx="4297680" cy="800146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9.1 Discuss model learnings – pre-trained vs. custom</a:t>
            </a:r>
            <a:endParaRPr/>
          </a:p>
        </p:txBody>
      </p:sp>
      <p:cxnSp>
        <p:nvCxnSpPr>
          <p:cNvPr id="466" name="Google Shape;466;p42"/>
          <p:cNvCxnSpPr>
            <a:stCxn id="467" idx="3"/>
            <a:endCxn id="465" idx="1"/>
          </p:cNvCxnSpPr>
          <p:nvPr/>
        </p:nvCxnSpPr>
        <p:spPr>
          <a:xfrm rot="10800000" flipH="1">
            <a:off x="2595712" y="1216845"/>
            <a:ext cx="1405200" cy="771600"/>
          </a:xfrm>
          <a:prstGeom prst="bentConnector3">
            <a:avLst>
              <a:gd name="adj1" fmla="val 50000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cxnSp>
        <p:nvCxnSpPr>
          <p:cNvPr id="468" name="Google Shape;468;p42"/>
          <p:cNvCxnSpPr>
            <a:stCxn id="467" idx="3"/>
            <a:endCxn id="464" idx="1"/>
          </p:cNvCxnSpPr>
          <p:nvPr/>
        </p:nvCxnSpPr>
        <p:spPr>
          <a:xfrm>
            <a:off x="2595712" y="1988445"/>
            <a:ext cx="1405200" cy="2532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67" name="Google Shape;467;p42"/>
          <p:cNvSpPr/>
          <p:nvPr/>
        </p:nvSpPr>
        <p:spPr>
          <a:xfrm>
            <a:off x="182819" y="1363785"/>
            <a:ext cx="2412893" cy="1249320"/>
          </a:xfrm>
          <a:prstGeom prst="rect">
            <a:avLst/>
          </a:prstGeom>
          <a:solidFill>
            <a:srgbClr val="DAEEF3"/>
          </a:soli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 Draw Conclusions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results of experimentation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models and code structure</a:t>
            </a:r>
            <a:endParaRPr/>
          </a:p>
          <a:p>
            <a:pPr marL="1714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Discuss tools used or explored</a:t>
            </a:r>
            <a:endParaRPr/>
          </a:p>
        </p:txBody>
      </p:sp>
      <p:sp>
        <p:nvSpPr>
          <p:cNvPr id="469" name="Google Shape;469;p42"/>
          <p:cNvSpPr txBox="1"/>
          <p:nvPr/>
        </p:nvSpPr>
        <p:spPr>
          <a:xfrm>
            <a:off x="693868" y="345693"/>
            <a:ext cx="7756263" cy="7393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Calibri"/>
              <a:buNone/>
            </a:pPr>
            <a:r>
              <a:rPr lang="en-US" sz="2400" b="1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rPr>
              <a:t>Methodology Steps – Box 9 – Second Level (5/15/2023)</a:t>
            </a:r>
            <a:endParaRPr/>
          </a:p>
        </p:txBody>
      </p:sp>
      <p:sp>
        <p:nvSpPr>
          <p:cNvPr id="470" name="Google Shape;470;p42"/>
          <p:cNvSpPr txBox="1"/>
          <p:nvPr/>
        </p:nvSpPr>
        <p:spPr>
          <a:xfrm>
            <a:off x="182819" y="2958195"/>
            <a:ext cx="291997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Note: 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Debugging code is slowing progress.</a:t>
            </a:r>
            <a:endParaRPr/>
          </a:p>
          <a:p>
            <a:pPr marL="285750" marR="0" lvl="0" indent="-2095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42"/>
          <p:cNvSpPr/>
          <p:nvPr/>
        </p:nvSpPr>
        <p:spPr>
          <a:xfrm>
            <a:off x="4000828" y="2929999"/>
            <a:ext cx="4297680" cy="8020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9.3 Discuss open questions and/or limitations</a:t>
            </a:r>
            <a:endParaRPr/>
          </a:p>
        </p:txBody>
      </p:sp>
      <p:cxnSp>
        <p:nvCxnSpPr>
          <p:cNvPr id="472" name="Google Shape;472;p42"/>
          <p:cNvCxnSpPr>
            <a:stCxn id="467" idx="3"/>
            <a:endCxn id="471" idx="1"/>
          </p:cNvCxnSpPr>
          <p:nvPr/>
        </p:nvCxnSpPr>
        <p:spPr>
          <a:xfrm>
            <a:off x="2595712" y="1988445"/>
            <a:ext cx="1405200" cy="13425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sp>
        <p:nvSpPr>
          <p:cNvPr id="473" name="Google Shape;473;p42"/>
          <p:cNvSpPr/>
          <p:nvPr/>
        </p:nvSpPr>
        <p:spPr>
          <a:xfrm>
            <a:off x="4000828" y="4019439"/>
            <a:ext cx="4297680" cy="802009"/>
          </a:xfrm>
          <a:prstGeom prst="roundRect">
            <a:avLst>
              <a:gd name="adj" fmla="val 16667"/>
            </a:avLst>
          </a:prstGeom>
          <a:gradFill>
            <a:gsLst>
              <a:gs pos="0">
                <a:srgbClr val="3E7FCD"/>
              </a:gs>
              <a:gs pos="100000">
                <a:srgbClr val="EAF1DD"/>
              </a:gs>
            </a:gsLst>
            <a:lin ang="16200000" scaled="0"/>
          </a:gradFill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9.4 Discuss areas for future research</a:t>
            </a:r>
            <a:endParaRPr/>
          </a:p>
        </p:txBody>
      </p:sp>
      <p:cxnSp>
        <p:nvCxnSpPr>
          <p:cNvPr id="474" name="Google Shape;474;p42"/>
          <p:cNvCxnSpPr>
            <a:stCxn id="467" idx="3"/>
            <a:endCxn id="473" idx="1"/>
          </p:cNvCxnSpPr>
          <p:nvPr/>
        </p:nvCxnSpPr>
        <p:spPr>
          <a:xfrm>
            <a:off x="2595712" y="1988445"/>
            <a:ext cx="1405200" cy="2432100"/>
          </a:xfrm>
          <a:prstGeom prst="bentConnector3">
            <a:avLst>
              <a:gd name="adj1" fmla="val 49997"/>
            </a:avLst>
          </a:prstGeom>
          <a:noFill/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  <a:effectLst>
            <a:outerShdw blurRad="40000" dist="20000" dir="5400000" rotWithShape="0">
              <a:srgbClr val="000000">
                <a:alpha val="37647"/>
              </a:srgbClr>
            </a:outerShdw>
          </a:effectLst>
        </p:spPr>
      </p:cxnSp>
      <p:pic>
        <p:nvPicPr>
          <p:cNvPr id="475" name="Google Shape;475;p4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1703" t="13237" r="11056" b="12944"/>
          <a:stretch/>
        </p:blipFill>
        <p:spPr>
          <a:xfrm>
            <a:off x="7988265" y="1800977"/>
            <a:ext cx="923732" cy="88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4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1703" t="13237" r="11056" b="12944"/>
          <a:stretch/>
        </p:blipFill>
        <p:spPr>
          <a:xfrm>
            <a:off x="7988265" y="721466"/>
            <a:ext cx="923732" cy="88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1703" t="13237" r="11056" b="12944"/>
          <a:stretch/>
        </p:blipFill>
        <p:spPr>
          <a:xfrm>
            <a:off x="7982765" y="2890417"/>
            <a:ext cx="923732" cy="8811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2" descr="Ico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 l="11703" t="13237" r="11056" b="12944"/>
          <a:stretch/>
        </p:blipFill>
        <p:spPr>
          <a:xfrm>
            <a:off x="7982765" y="3985196"/>
            <a:ext cx="923732" cy="8811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43"/>
          <p:cNvSpPr txBox="1">
            <a:spLocks noGrp="1"/>
          </p:cNvSpPr>
          <p:nvPr>
            <p:ph type="title"/>
          </p:nvPr>
        </p:nvSpPr>
        <p:spPr>
          <a:xfrm>
            <a:off x="693868" y="2807310"/>
            <a:ext cx="7756263" cy="62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Appendix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8" name="Google Shape;488;p44"/>
          <p:cNvGraphicFramePr/>
          <p:nvPr/>
        </p:nvGraphicFramePr>
        <p:xfrm>
          <a:off x="1011333" y="25580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{812CA99C-B497-4030-9F6D-52A60DE6F476}</a:tableStyleId>
              </a:tblPr>
              <a:tblGrid>
                <a:gridCol w="1513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92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9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1 author</a:t>
                      </a:r>
                      <a:endParaRPr/>
                    </a:p>
                  </a:txBody>
                  <a:tcPr marL="91100" marR="91100" marT="45550" marB="455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(Taylor, 2018, p. 23)</a:t>
                      </a:r>
                      <a:endParaRPr/>
                    </a:p>
                  </a:txBody>
                  <a:tcPr marL="91100" marR="91100" marT="45550" marB="455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2 authors</a:t>
                      </a:r>
                      <a:endParaRPr/>
                    </a:p>
                  </a:txBody>
                  <a:tcPr marL="91100" marR="91100" marT="45550" marB="455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(Taylor &amp; Kotler, 2018, p. 23)</a:t>
                      </a:r>
                      <a:endParaRPr/>
                    </a:p>
                  </a:txBody>
                  <a:tcPr marL="91100" marR="91100" marT="45550" marB="455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5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3–5 authors</a:t>
                      </a:r>
                      <a:endParaRPr/>
                    </a:p>
                  </a:txBody>
                  <a:tcPr marL="91100" marR="91100" marT="45550" marB="455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First citation: (Taylor, Kotler, Johnson, &amp; Parker, 2018, p. 23)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Subsequent citations: (Taylor et al., 2018, p. 23)</a:t>
                      </a:r>
                      <a:endParaRPr/>
                    </a:p>
                  </a:txBody>
                  <a:tcPr marL="91100" marR="91100" marT="45550" marB="455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6+ authors</a:t>
                      </a:r>
                      <a:endParaRPr/>
                    </a:p>
                  </a:txBody>
                  <a:tcPr marL="91100" marR="91100" marT="45550" marB="455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(Taylor et al., 2018, p. 23)</a:t>
                      </a:r>
                      <a:endParaRPr/>
                    </a:p>
                  </a:txBody>
                  <a:tcPr marL="91100" marR="91100" marT="45550" marB="455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89" name="Google Shape;489;p44"/>
          <p:cNvSpPr/>
          <p:nvPr/>
        </p:nvSpPr>
        <p:spPr>
          <a:xfrm>
            <a:off x="589546" y="1291827"/>
            <a:ext cx="7756263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citation consists of: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brief 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parenthetical citation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in the text</a:t>
            </a:r>
            <a:endParaRPr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full reference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at the end of the paper</a:t>
            </a:r>
            <a:endParaRPr/>
          </a:p>
        </p:txBody>
      </p:sp>
      <p:sp>
        <p:nvSpPr>
          <p:cNvPr id="490" name="Google Shape;490;p44"/>
          <p:cNvSpPr/>
          <p:nvPr/>
        </p:nvSpPr>
        <p:spPr>
          <a:xfrm>
            <a:off x="688490" y="1853202"/>
            <a:ext cx="5516575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APA In-text Citations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 APA in-text citation includes the author’s last name and the publication year.</a:t>
            </a:r>
            <a:endParaRPr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you’re quoting or paraphrasing a specific passage, you also add a page number.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4"/>
          <p:cNvSpPr/>
          <p:nvPr/>
        </p:nvSpPr>
        <p:spPr>
          <a:xfrm>
            <a:off x="589546" y="3840155"/>
            <a:ext cx="8049126" cy="141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APA Reference List</a:t>
            </a:r>
            <a:endParaRPr/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Smith, T. (2019). </a:t>
            </a:r>
            <a:r>
              <a:rPr lang="en-US" sz="12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Citing sources and referencing: A quick guide</a:t>
            </a:r>
            <a:r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 (J. M. Taylor, Ed.) (2nd ed.). Amsterdam, The Netherlands: Scribbr.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In-text citation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According to new research (Smith, 2019, pp. 11–12) 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mentioned before (Smith, 2019, pp. 11–12) …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(See Smith, 2019)</a:t>
            </a:r>
            <a:endParaRPr sz="1200" b="0" i="1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2" name="Google Shape;492;p44"/>
          <p:cNvSpPr/>
          <p:nvPr/>
        </p:nvSpPr>
        <p:spPr>
          <a:xfrm>
            <a:off x="505328" y="5280085"/>
            <a:ext cx="4572000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https://www.scribbr.com/citing-sources/apa-vs-mla/</a:t>
            </a:r>
            <a:endParaRPr/>
          </a:p>
        </p:txBody>
      </p:sp>
      <p:sp>
        <p:nvSpPr>
          <p:cNvPr id="493" name="Google Shape;493;p44"/>
          <p:cNvSpPr txBox="1">
            <a:spLocks noGrp="1"/>
          </p:cNvSpPr>
          <p:nvPr>
            <p:ph type="title"/>
          </p:nvPr>
        </p:nvSpPr>
        <p:spPr>
          <a:xfrm>
            <a:off x="640754" y="500780"/>
            <a:ext cx="7874597" cy="105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"/>
              <a:buNone/>
            </a:pPr>
            <a:r>
              <a:rPr lang="en-US"/>
              <a:t>APA Guidelines</a:t>
            </a:r>
            <a:r>
              <a:rPr lang="en-US" baseline="30000"/>
              <a:t>(*)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>
            <a:spLocks noGrp="1"/>
          </p:cNvSpPr>
          <p:nvPr>
            <p:ph type="body" idx="1"/>
          </p:nvPr>
        </p:nvSpPr>
        <p:spPr>
          <a:xfrm>
            <a:off x="634701" y="1459269"/>
            <a:ext cx="7874596" cy="330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praxis examines how compressed domain-adaptive pre-trained (DAPT) large language models sustain data distribution shifts and continual learning using Neural Network Surgery (NNS). It explores the trade-offs between compression and learning stability through five stages: (1) instantiate four Mistral 7B models; (2) apply four compression techniques: QLoRA, Knowledge Distillation, Pruning, and Quantization; (3) implement DAPT to induce and analyze distribution shifts; (4) update domain data; and (5) apply continual learning with NNS. The study provides a framework for understanding the intersection of model compression, continual learning, and NNS, and evaluates performance, efficiency, and knowledge retention. It concludes by recommending the most stable and adaptable model.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/>
          <p:cNvSpPr txBox="1">
            <a:spLocks noGrp="1"/>
          </p:cNvSpPr>
          <p:nvPr>
            <p:ph type="title"/>
          </p:nvPr>
        </p:nvSpPr>
        <p:spPr>
          <a:xfrm>
            <a:off x="318052" y="222362"/>
            <a:ext cx="8507895" cy="1003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/>
              <a:t>Addressing Data Distribution Shift in Domain Adapted</a:t>
            </a:r>
            <a:br>
              <a:rPr lang="en-US" sz="2000"/>
            </a:br>
            <a:r>
              <a:rPr lang="en-US" sz="2000"/>
              <a:t> Large Language Models with</a:t>
            </a:r>
            <a:br>
              <a:rPr lang="en-US" sz="2000"/>
            </a:br>
            <a:r>
              <a:rPr lang="en-US" sz="2000"/>
              <a:t>Neural Network Surgery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Google Shape;78;p6"/>
          <p:cNvGraphicFramePr/>
          <p:nvPr/>
        </p:nvGraphicFramePr>
        <p:xfrm>
          <a:off x="131446" y="621690"/>
          <a:ext cx="8881100" cy="4249735"/>
        </p:xfrm>
        <a:graphic>
          <a:graphicData uri="http://schemas.openxmlformats.org/drawingml/2006/table">
            <a:tbl>
              <a:tblPr firstRow="1" bandRow="1">
                <a:noFill/>
                <a:tableStyleId>{812CA99C-B497-4030-9F6D-52A60DE6F476}</a:tableStyleId>
              </a:tblPr>
              <a:tblGrid>
                <a:gridCol w="165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7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(A) Deliverable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(B) 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 WC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86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Issue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General purpose large language models with static corpora experience a 7-30% predictive accuracy decline when data distribution shifts.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Koh, P.W., Sagawa, S., Marklund, H., Xie, S.M., Zhang, M., Balsubramani, A., Hu, W., Yasunaga, M., Phillips, R.L., Gao, I., Lee, T., David, E., Stavness, I., Guo, W., Earnshaw, B.A., Haque, I.S., Beery, S.M., Leskovec, J., Kundaje, A., Pierson, E., Levine, S., Finn, C., &amp; Liang, P. (2020). WILDS: A Benchmark of in-the-Wild Distribution Shifts. </a:t>
                      </a:r>
                      <a:r>
                        <a:rPr lang="en-US" sz="1200" b="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International Conference on Machine Learning</a:t>
                      </a:r>
                      <a:r>
                        <a:rPr lang="en-US" sz="12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”so what”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degrading trust and reliability in the model.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1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Reference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Ovadia, Y., Fertig, E., Ren, J., Nado, Z., Sculley, D., Nowozin, S., Dillon, J.V., Lakshminarayanan, B., &amp; Snoek, J. (2019). Can You Trust Your Model's Uncertainty? Evaluating Predictive Uncertainty Under Dataset Shift. </a:t>
                      </a:r>
                      <a:r>
                        <a:rPr lang="en-US" sz="1200" b="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Information Processing Systems</a:t>
                      </a:r>
                      <a:r>
                        <a:rPr lang="en-US" sz="12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7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Problem statement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General purpose large language models with static corpora experience 7-30% accuracy decline when data distribution shifts, degrading trust and reliability in the model.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0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Industry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Cloud and Artificial Intelligence Market Insights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 elaboration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 language models are massive and once they are trained, the data is static and is not change real-time, resulting in a decline in predictive accuracy.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PS elaboration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Large language models are used many domains, thus requiring maximum trust and reliability in their predictive outputs.</a:t>
                      </a: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9" name="Google Shape;79;p6"/>
          <p:cNvSpPr txBox="1">
            <a:spLocks noGrp="1"/>
          </p:cNvSpPr>
          <p:nvPr>
            <p:ph type="title"/>
          </p:nvPr>
        </p:nvSpPr>
        <p:spPr>
          <a:xfrm>
            <a:off x="131446" y="0"/>
            <a:ext cx="7756263" cy="62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/>
              <a:t>Problem Statement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Google Shape;84;p7"/>
          <p:cNvGraphicFramePr/>
          <p:nvPr>
            <p:extLst>
              <p:ext uri="{D42A27DB-BD31-4B8C-83A1-F6EECF244321}">
                <p14:modId xmlns:p14="http://schemas.microsoft.com/office/powerpoint/2010/main" val="539838429"/>
              </p:ext>
            </p:extLst>
          </p:nvPr>
        </p:nvGraphicFramePr>
        <p:xfrm>
          <a:off x="166977" y="442578"/>
          <a:ext cx="8828600" cy="4902750"/>
        </p:xfrm>
        <a:graphic>
          <a:graphicData uri="http://schemas.openxmlformats.org/drawingml/2006/table">
            <a:tbl>
              <a:tblPr firstRow="1" bandRow="1">
                <a:noFill/>
                <a:tableStyleId>{812CA99C-B497-4030-9F6D-52A60DE6F476}</a:tableStyleId>
              </a:tblPr>
              <a:tblGrid>
                <a:gridCol w="149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9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9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(A) Deliverable</a:t>
                      </a:r>
                      <a:endParaRPr sz="1200" dirty="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WC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Thesis Statement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b="0" i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framework for large language model continual learning, utilizing Neural Network Surgery with Sets will reduce predictive accuracy loss resulting from data distribution shifts.</a:t>
                      </a:r>
                      <a:endParaRPr sz="12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i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Product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Python-based research prototype to implement large language model continual learning using Neural Network Surgery with Sets is aimed at minimizing catastrophic forgetting and reducing computation complexity.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Format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Project deliverables are working</a:t>
                      </a:r>
                      <a:r>
                        <a:rPr lang="en-US" sz="1100" dirty="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Python code and documentation retained in a GitHub repository</a:t>
                      </a: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3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Deliverable Usage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Deliverables are targeted towards machine learning engineers who support digital natives or small to medium businesses requiring large language models that are resilient to distribution shifts and cost-effective to maintain. </a:t>
                      </a:r>
                      <a:endParaRPr sz="1100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i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Tie Back to PS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deliverable implements a continual learning framework with Neural Network Surgery that reduces accuracy loss in large language models induced by distribution shift.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23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3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New Contributions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 Surgery (NNS) has not been applied to large language model continual learning in the body of knowledge; this research constitutes first-of-its-kind NNS implementation.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 dirty="0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5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Scope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This research employs a Mistral 7B general purpose large language model, investigates single-modal text-based large language models, and evaluates accuracy-based, continual learning, compression, and computational efficiency metrics.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27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Main Methodology</a:t>
                      </a:r>
                      <a:endParaRPr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Methodology includes large language model compression, model preparation via DAPT, iterative continual learning, and in-scope evaluation metrics. 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63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Inputs</a:t>
                      </a:r>
                      <a:endParaRPr sz="1200" b="1" dirty="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inputs include Mistral 7B model weights, Semantic Scholar API (AI papers), Seeking Alpha API (AI news and product updates), Reddit and X APIs (latest discussion on AI).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28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09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alibri"/>
                        <a:buNone/>
                      </a:pPr>
                      <a:r>
                        <a:rPr lang="en-US" sz="1100" b="0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Output 1: Consistency, Output 2: Knowledge retention scores, Output 3: Model compression stats, Output 4: Computational efficiency metrics</a:t>
                      </a:r>
                      <a:endParaRPr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Arial"/>
                        <a:buNone/>
                      </a:pPr>
                      <a:r>
                        <a:rPr lang="en-US" sz="1200" i="1" dirty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5" name="Google Shape;85;p7"/>
          <p:cNvSpPr txBox="1"/>
          <p:nvPr/>
        </p:nvSpPr>
        <p:spPr>
          <a:xfrm>
            <a:off x="131446" y="0"/>
            <a:ext cx="7756263" cy="62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Thesis Statement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" name="Google Shape;90;p8"/>
          <p:cNvGraphicFramePr/>
          <p:nvPr/>
        </p:nvGraphicFramePr>
        <p:xfrm>
          <a:off x="131446" y="692026"/>
          <a:ext cx="8880775" cy="1645960"/>
        </p:xfrm>
        <a:graphic>
          <a:graphicData uri="http://schemas.openxmlformats.org/drawingml/2006/table">
            <a:tbl>
              <a:tblPr firstRow="1" bandRow="1">
                <a:noFill/>
                <a:tableStyleId>{812CA99C-B497-4030-9F6D-52A60DE6F476}</a:tableStyleId>
              </a:tblPr>
              <a:tblGrid>
                <a:gridCol w="195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6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(A) Deliverable</a:t>
                      </a:r>
                      <a:endParaRPr sz="12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(B) 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 WC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Question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effects does data distribution shift have on general purpose large language model consistency when performing QA tasks?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Question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How do each in-scope compression model’s consistency, compression, and computational metrics change after adaptation to domain specific corpora?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i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endParaRPr sz="1200" b="0" i="1" u="none" strike="noStrike" cap="non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Research Question 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What is the performance of each model against consistency and knowledge retention scores  post-continual learning, over each iterative update?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i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1" name="Google Shape;91;p8"/>
          <p:cNvSpPr txBox="1"/>
          <p:nvPr/>
        </p:nvSpPr>
        <p:spPr>
          <a:xfrm>
            <a:off x="131446" y="0"/>
            <a:ext cx="7756263" cy="62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Research Questions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9"/>
          <p:cNvGraphicFramePr/>
          <p:nvPr/>
        </p:nvGraphicFramePr>
        <p:xfrm>
          <a:off x="121398" y="611642"/>
          <a:ext cx="8878825" cy="4663570"/>
        </p:xfrm>
        <a:graphic>
          <a:graphicData uri="http://schemas.openxmlformats.org/drawingml/2006/table">
            <a:tbl>
              <a:tblPr firstRow="1" bandRow="1">
                <a:noFill/>
                <a:tableStyleId>{812CA99C-B497-4030-9F6D-52A60DE6F476}</a:tableStyleId>
              </a:tblPr>
              <a:tblGrid>
                <a:gridCol w="185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80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(A) Deliverable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(B) Format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(C) WC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Hypothesis 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General purpose large language model’s exhibit reduced question and answer accuracy post data distribution shift.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Independent Variables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Each question specifically tailored to out of domain data.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Dependent Variable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Score, Exact Match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7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Generate QA task with LangChain, then feed to base GP-LLM, compare model output to reference answer via F1 Score and Exact Match.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Hypothesis 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Domain adapted LLMs exhibit higher accuracy scores than general purpose LLMs having encountered data distribution shifts.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Independent Variables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Out of domain dataset comprised of data the model has not been pretrained.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Dependent Variable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F1 Score, Exact Match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Generate QA task over all models with LangChain. For each model, evaluate the answer for accuracy using F1 Score and Exact Match. 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Hypothesis 3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Neural network surgery enables compressed large language models to retain knowledge post continual learning.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15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Independent Variables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Continual learning iteration at time t and t-1 where iteration </a:t>
                      </a: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∈ {t0, t1,…,tn}.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1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b="0" i="1" u="none" strike="noStrike" cap="non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Dependent Variable</a:t>
                      </a:r>
                      <a:endParaRPr sz="1200" b="1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Retention Score at time t, Analysis of Variance (ANOVA). 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Testable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>
                          <a:solidFill>
                            <a:schemeClr val="dk1"/>
                          </a:solidFill>
                        </a:rPr>
                        <a:t>With LangChain, run QA tasks post-continual learning, compare each model’s retention score at timestep t to the model’s retention score t – 1 using ANOVA.</a:t>
                      </a:r>
                      <a:endParaRPr sz="12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200"/>
                        <a:buFont typeface="Calibri"/>
                        <a:buNone/>
                      </a:pPr>
                      <a:r>
                        <a:rPr lang="en-US" sz="1200" i="1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24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97" name="Google Shape;97;p9"/>
          <p:cNvSpPr txBox="1"/>
          <p:nvPr/>
        </p:nvSpPr>
        <p:spPr>
          <a:xfrm>
            <a:off x="131446" y="0"/>
            <a:ext cx="7756263" cy="621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</a:pPr>
            <a:r>
              <a:rPr lang="en-US"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rPr>
              <a:t>Research Hypotheses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7731</Words>
  <Application>Microsoft Office PowerPoint</Application>
  <PresentationFormat>On-screen Show (4:3)</PresentationFormat>
  <Paragraphs>875</Paragraphs>
  <Slides>42</Slides>
  <Notes>42</Notes>
  <HiddenSlides>21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Inter</vt:lpstr>
      <vt:lpstr>Custom Design</vt:lpstr>
      <vt:lpstr>Addressing Data Distribution Shift in Large Language Models with Neural Network Surgery</vt:lpstr>
      <vt:lpstr>Glossary of Terms</vt:lpstr>
      <vt:lpstr>Acronyms</vt:lpstr>
      <vt:lpstr>PowerPoint Presentation</vt:lpstr>
      <vt:lpstr>Addressing Data Distribution Shift in Domain Adapted  Large Language Models with Neural Network Surgery</vt:lpstr>
      <vt:lpstr>Problem Statement</vt:lpstr>
      <vt:lpstr>PowerPoint Presentation</vt:lpstr>
      <vt:lpstr>PowerPoint Presentation</vt:lpstr>
      <vt:lpstr>PowerPoint Presentation</vt:lpstr>
      <vt:lpstr>Annotated Bibliography (1 of 5)</vt:lpstr>
      <vt:lpstr>Annotated Bibliography (2 of 5)</vt:lpstr>
      <vt:lpstr>Annotated Bibliography (3 of 5)</vt:lpstr>
      <vt:lpstr>Annotated Bibliography (4 of 5)</vt:lpstr>
      <vt:lpstr>Annotated Bibliography (5 of 5)</vt:lpstr>
      <vt:lpstr>Data Sources List</vt:lpstr>
      <vt:lpstr>Data Source</vt:lpstr>
      <vt:lpstr>H1: Data Alignment</vt:lpstr>
      <vt:lpstr>H2: Data Alignment</vt:lpstr>
      <vt:lpstr>H3: Data Alignment</vt:lpstr>
      <vt:lpstr>1st Level Graphical Model of Research</vt:lpstr>
      <vt:lpstr>Appendix</vt:lpstr>
      <vt:lpstr>Example Block Diagram #1</vt:lpstr>
      <vt:lpstr>Graphical Model of Research</vt:lpstr>
      <vt:lpstr>Methodology Steps – Second Level</vt:lpstr>
      <vt:lpstr>Methodology Steps – Second Level</vt:lpstr>
      <vt:lpstr>Methodology Steps – Second Level</vt:lpstr>
      <vt:lpstr>Methodology Steps – Second Level</vt:lpstr>
      <vt:lpstr>Methodology Steps – Second Level</vt:lpstr>
      <vt:lpstr>Methodology Steps – Second Level</vt:lpstr>
      <vt:lpstr>Example Block Diagram #2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Appendix</vt:lpstr>
      <vt:lpstr>APA Guidelines(*)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Alsarhan, Hamza</dc:creator>
  <cp:lastModifiedBy>Josh Cubero</cp:lastModifiedBy>
  <cp:revision>36</cp:revision>
  <dcterms:created xsi:type="dcterms:W3CDTF">2020-01-15T21:27:56Z</dcterms:created>
  <dcterms:modified xsi:type="dcterms:W3CDTF">2025-06-30T16:11:41Z</dcterms:modified>
</cp:coreProperties>
</file>