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3656" r:id="rId1"/>
  </p:sldMasterIdLst>
  <p:notesMasterIdLst>
    <p:notesMasterId r:id="rId15"/>
  </p:notesMasterIdLst>
  <p:handoutMasterIdLst>
    <p:handoutMasterId r:id="rId16"/>
  </p:handoutMasterIdLst>
  <p:sldIdLst>
    <p:sldId id="315" r:id="rId2"/>
    <p:sldId id="342" r:id="rId3"/>
    <p:sldId id="327" r:id="rId4"/>
    <p:sldId id="335" r:id="rId5"/>
    <p:sldId id="336" r:id="rId6"/>
    <p:sldId id="339" r:id="rId7"/>
    <p:sldId id="338" r:id="rId8"/>
    <p:sldId id="332" r:id="rId9"/>
    <p:sldId id="334" r:id="rId10"/>
    <p:sldId id="333" r:id="rId11"/>
    <p:sldId id="340" r:id="rId12"/>
    <p:sldId id="329" r:id="rId13"/>
    <p:sldId id="341" r:id="rId14"/>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BF7"/>
    <a:srgbClr val="FFE699"/>
    <a:srgbClr val="FFFF99"/>
    <a:srgbClr val="FFC000"/>
    <a:srgbClr val="D9D9D9"/>
    <a:srgbClr val="C6E0B4"/>
    <a:srgbClr val="313131"/>
    <a:srgbClr val="FFFF00"/>
    <a:srgbClr val="E2EFD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8" autoAdjust="0"/>
    <p:restoredTop sz="95610" autoAdjust="0"/>
  </p:normalViewPr>
  <p:slideViewPr>
    <p:cSldViewPr snapToGrid="0">
      <p:cViewPr varScale="1">
        <p:scale>
          <a:sx n="101" d="100"/>
          <a:sy n="101" d="100"/>
        </p:scale>
        <p:origin x="15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035133972A\Desktop\D-to-D%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035133972A\Desktop\D-to-D%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1035133972A\Desktop\D-to-D%20Project.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1035133972A\Desktop\D-to-D%20Project.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1035133972A\Desktop\D-to-D%20Project.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1035133972A\Desktop\D-to-D%20Project.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1035133972A\Desktop\D-to-D%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67268559707462"/>
          <c:y val="0.21278740271366411"/>
          <c:w val="0.86611155905026316"/>
          <c:h val="0.58952235590633395"/>
        </c:manualLayout>
      </c:layout>
      <c:lineChart>
        <c:grouping val="standard"/>
        <c:varyColors val="0"/>
        <c:ser>
          <c:idx val="0"/>
          <c:order val="0"/>
          <c:tx>
            <c:strRef>
              <c:f>'RS Manning'!$AQ$37</c:f>
              <c:strCache>
                <c:ptCount val="1"/>
                <c:pt idx="0">
                  <c:v>AC</c:v>
                </c:pt>
              </c:strCache>
            </c:strRef>
          </c:tx>
          <c:spPr>
            <a:ln w="34925" cap="rnd">
              <a:solidFill>
                <a:srgbClr val="FFFF00"/>
              </a:solidFill>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l"/>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Manning'!$AR$37:$AT$37</c:f>
              <c:numCache>
                <c:formatCode>0%</c:formatCode>
                <c:ptCount val="3"/>
                <c:pt idx="0">
                  <c:v>0.45714285714285713</c:v>
                </c:pt>
                <c:pt idx="1">
                  <c:v>0.2857142857142857</c:v>
                </c:pt>
                <c:pt idx="2">
                  <c:v>0.25714285714285723</c:v>
                </c:pt>
              </c:numCache>
            </c:numRef>
          </c:val>
          <c:smooth val="1"/>
        </c:ser>
        <c:ser>
          <c:idx val="1"/>
          <c:order val="1"/>
          <c:tx>
            <c:strRef>
              <c:f>'RS Manning'!$AQ$38</c:f>
              <c:strCache>
                <c:ptCount val="1"/>
                <c:pt idx="0">
                  <c:v>Desired</c:v>
                </c:pt>
              </c:strCache>
            </c:strRef>
          </c:tx>
          <c:spPr>
            <a:ln w="34925" cap="rnd">
              <a:solidFill>
                <a:srgbClr val="FFFF00"/>
              </a:solidFill>
              <a:prstDash val="sysDot"/>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Manning'!$AR$38:$AT$38</c:f>
              <c:numCache>
                <c:formatCode>0%</c:formatCode>
                <c:ptCount val="3"/>
                <c:pt idx="0">
                  <c:v>0.82352941176470584</c:v>
                </c:pt>
                <c:pt idx="1">
                  <c:v>0.17647058823529413</c:v>
                </c:pt>
                <c:pt idx="2">
                  <c:v>0</c:v>
                </c:pt>
              </c:numCache>
            </c:numRef>
          </c:val>
          <c:smooth val="1"/>
        </c:ser>
        <c:dLbls>
          <c:showLegendKey val="0"/>
          <c:showVal val="0"/>
          <c:showCatName val="0"/>
          <c:showSerName val="0"/>
          <c:showPercent val="0"/>
          <c:showBubbleSize val="0"/>
        </c:dLbls>
        <c:smooth val="0"/>
        <c:axId val="301597632"/>
        <c:axId val="301594888"/>
      </c:lineChart>
      <c:catAx>
        <c:axId val="30159763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1594888"/>
        <c:crosses val="autoZero"/>
        <c:auto val="1"/>
        <c:lblAlgn val="ctr"/>
        <c:lblOffset val="100"/>
        <c:noMultiLvlLbl val="0"/>
      </c:catAx>
      <c:valAx>
        <c:axId val="30159488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1597632"/>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1"/>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rgbClr val="FFFF00"/>
                </a:solidFill>
                <a:effectLst>
                  <a:outerShdw blurRad="50800" dist="38100" dir="5400000" algn="t" rotWithShape="0">
                    <a:prstClr val="black">
                      <a:alpha val="40000"/>
                    </a:prstClr>
                  </a:outerShdw>
                </a:effectLst>
                <a:latin typeface="+mn-lt"/>
                <a:ea typeface="+mn-ea"/>
                <a:cs typeface="+mn-cs"/>
              </a:defRPr>
            </a:pPr>
            <a:r>
              <a:rPr lang="en-US" sz="1600" dirty="0" smtClean="0">
                <a:solidFill>
                  <a:srgbClr val="FFFF00"/>
                </a:solidFill>
              </a:rPr>
              <a:t>Aircraft Commanders</a:t>
            </a:r>
            <a:endParaRPr lang="en-US" sz="1600" dirty="0">
              <a:solidFill>
                <a:srgbClr val="FFFF00"/>
              </a:solidFill>
            </a:endParaRPr>
          </a:p>
        </c:rich>
      </c:tx>
      <c:layout>
        <c:manualLayout>
          <c:xMode val="edge"/>
          <c:yMode val="edge"/>
          <c:x val="0.21480874713808279"/>
          <c:y val="4.1980528967887213E-3"/>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rgbClr val="FFFF00"/>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'RS Manning'!$AQ$37</c:f>
              <c:strCache>
                <c:ptCount val="1"/>
                <c:pt idx="0">
                  <c:v>AC</c:v>
                </c:pt>
              </c:strCache>
            </c:strRef>
          </c:tx>
          <c:spPr>
            <a:ln w="34925" cap="rnd">
              <a:solidFill>
                <a:srgbClr val="FFFF00"/>
              </a:solidFill>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l"/>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Manning'!$AR$37:$AT$37</c:f>
              <c:numCache>
                <c:formatCode>0%</c:formatCode>
                <c:ptCount val="3"/>
                <c:pt idx="0">
                  <c:v>0.45714285714285713</c:v>
                </c:pt>
                <c:pt idx="1">
                  <c:v>0.2857142857142857</c:v>
                </c:pt>
                <c:pt idx="2">
                  <c:v>0.25714285714285723</c:v>
                </c:pt>
              </c:numCache>
            </c:numRef>
          </c:val>
          <c:smooth val="1"/>
        </c:ser>
        <c:ser>
          <c:idx val="1"/>
          <c:order val="1"/>
          <c:tx>
            <c:strRef>
              <c:f>'RS Manning'!$AQ$38</c:f>
              <c:strCache>
                <c:ptCount val="1"/>
                <c:pt idx="0">
                  <c:v>Desired</c:v>
                </c:pt>
              </c:strCache>
            </c:strRef>
          </c:tx>
          <c:spPr>
            <a:ln w="34925" cap="rnd">
              <a:solidFill>
                <a:srgbClr val="FFFF00"/>
              </a:solidFill>
              <a:prstDash val="sysDot"/>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Manning'!$AR$38:$AT$38</c:f>
              <c:numCache>
                <c:formatCode>0%</c:formatCode>
                <c:ptCount val="3"/>
                <c:pt idx="0">
                  <c:v>0.82352941176470584</c:v>
                </c:pt>
                <c:pt idx="1">
                  <c:v>0.17647058823529413</c:v>
                </c:pt>
                <c:pt idx="2">
                  <c:v>0</c:v>
                </c:pt>
              </c:numCache>
            </c:numRef>
          </c:val>
          <c:smooth val="1"/>
        </c:ser>
        <c:dLbls>
          <c:showLegendKey val="0"/>
          <c:showVal val="0"/>
          <c:showCatName val="0"/>
          <c:showSerName val="0"/>
          <c:showPercent val="0"/>
          <c:showBubbleSize val="0"/>
        </c:dLbls>
        <c:smooth val="0"/>
        <c:axId val="316141000"/>
        <c:axId val="316138256"/>
      </c:lineChart>
      <c:catAx>
        <c:axId val="31614100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38256"/>
        <c:crosses val="autoZero"/>
        <c:auto val="1"/>
        <c:lblAlgn val="ctr"/>
        <c:lblOffset val="100"/>
        <c:noMultiLvlLbl val="0"/>
      </c:catAx>
      <c:valAx>
        <c:axId val="31613825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41000"/>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1"/>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rgbClr val="FFC000"/>
                </a:solidFill>
                <a:effectLst>
                  <a:outerShdw blurRad="50800" dist="38100" dir="5400000" algn="t" rotWithShape="0">
                    <a:prstClr val="black">
                      <a:alpha val="40000"/>
                    </a:prstClr>
                  </a:outerShdw>
                </a:effectLst>
                <a:latin typeface="+mn-lt"/>
                <a:ea typeface="+mn-ea"/>
                <a:cs typeface="+mn-cs"/>
              </a:defRPr>
            </a:pPr>
            <a:r>
              <a:rPr lang="en-US" dirty="0" smtClean="0">
                <a:solidFill>
                  <a:srgbClr val="FFC000"/>
                </a:solidFill>
              </a:rPr>
              <a:t>Copilots</a:t>
            </a:r>
            <a:endParaRPr lang="en-US" dirty="0">
              <a:solidFill>
                <a:srgbClr val="FFC000"/>
              </a:solidFill>
            </a:endParaRPr>
          </a:p>
        </c:rich>
      </c:tx>
      <c:layout>
        <c:manualLayout>
          <c:xMode val="edge"/>
          <c:yMode val="edge"/>
          <c:x val="0.38205853253150046"/>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rgbClr val="FFC000"/>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'RS Manning'!$AQ$39</c:f>
              <c:strCache>
                <c:ptCount val="1"/>
                <c:pt idx="0">
                  <c:v>Co</c:v>
                </c:pt>
              </c:strCache>
            </c:strRef>
          </c:tx>
          <c:spPr>
            <a:ln w="34925" cap="rnd">
              <a:solidFill>
                <a:srgbClr val="FFC000"/>
              </a:solidFill>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r"/>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Manning'!$AR$39:$AT$39</c:f>
              <c:numCache>
                <c:formatCode>0%</c:formatCode>
                <c:ptCount val="3"/>
                <c:pt idx="0">
                  <c:v>0.84848484848484851</c:v>
                </c:pt>
                <c:pt idx="1">
                  <c:v>0.12121212121212122</c:v>
                </c:pt>
                <c:pt idx="2">
                  <c:v>3.0303030303030276E-2</c:v>
                </c:pt>
              </c:numCache>
            </c:numRef>
          </c:val>
          <c:smooth val="1"/>
        </c:ser>
        <c:ser>
          <c:idx val="1"/>
          <c:order val="1"/>
          <c:tx>
            <c:strRef>
              <c:f>'RS Manning'!$AQ$40</c:f>
              <c:strCache>
                <c:ptCount val="1"/>
                <c:pt idx="0">
                  <c:v>Desired</c:v>
                </c:pt>
              </c:strCache>
            </c:strRef>
          </c:tx>
          <c:spPr>
            <a:ln w="34925" cap="rnd">
              <a:solidFill>
                <a:srgbClr val="FFC000"/>
              </a:solidFill>
              <a:prstDash val="sysDot"/>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l"/>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Manning'!$AR$40:$AT$40</c:f>
              <c:numCache>
                <c:formatCode>0%</c:formatCode>
                <c:ptCount val="3"/>
                <c:pt idx="0">
                  <c:v>0.8125</c:v>
                </c:pt>
                <c:pt idx="1">
                  <c:v>0.1875</c:v>
                </c:pt>
                <c:pt idx="2">
                  <c:v>0</c:v>
                </c:pt>
              </c:numCache>
            </c:numRef>
          </c:val>
          <c:smooth val="1"/>
        </c:ser>
        <c:dLbls>
          <c:showLegendKey val="0"/>
          <c:showVal val="0"/>
          <c:showCatName val="0"/>
          <c:showSerName val="0"/>
          <c:showPercent val="0"/>
          <c:showBubbleSize val="0"/>
        </c:dLbls>
        <c:smooth val="0"/>
        <c:axId val="316144920"/>
        <c:axId val="316141392"/>
      </c:lineChart>
      <c:catAx>
        <c:axId val="31614492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41392"/>
        <c:crosses val="autoZero"/>
        <c:auto val="1"/>
        <c:lblAlgn val="ctr"/>
        <c:lblOffset val="100"/>
        <c:noMultiLvlLbl val="0"/>
      </c:catAx>
      <c:valAx>
        <c:axId val="31614139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44920"/>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1"/>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tx2">
                    <a:lumMod val="40000"/>
                    <a:lumOff val="60000"/>
                  </a:schemeClr>
                </a:solidFill>
                <a:effectLst>
                  <a:outerShdw blurRad="50800" dist="38100" dir="5400000" algn="t" rotWithShape="0">
                    <a:prstClr val="black">
                      <a:alpha val="40000"/>
                    </a:prstClr>
                  </a:outerShdw>
                </a:effectLst>
                <a:latin typeface="+mn-lt"/>
                <a:ea typeface="+mn-ea"/>
                <a:cs typeface="+mn-cs"/>
              </a:defRPr>
            </a:pPr>
            <a:r>
              <a:rPr lang="en-US" dirty="0" smtClean="0">
                <a:solidFill>
                  <a:schemeClr val="tx2">
                    <a:lumMod val="40000"/>
                    <a:lumOff val="60000"/>
                  </a:schemeClr>
                </a:solidFill>
              </a:rPr>
              <a:t>Navigators</a:t>
            </a:r>
            <a:endParaRPr lang="en-US" dirty="0">
              <a:solidFill>
                <a:schemeClr val="tx2">
                  <a:lumMod val="40000"/>
                  <a:lumOff val="60000"/>
                </a:schemeClr>
              </a:solidFill>
            </a:endParaRPr>
          </a:p>
        </c:rich>
      </c:tx>
      <c:layout>
        <c:manualLayout>
          <c:xMode val="edge"/>
          <c:yMode val="edge"/>
          <c:x val="0.35075133139423437"/>
          <c:y val="8.3961057935774425E-3"/>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tx2">
                  <a:lumMod val="40000"/>
                  <a:lumOff val="60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'RS Manning'!$AQ$41</c:f>
              <c:strCache>
                <c:ptCount val="1"/>
                <c:pt idx="0">
                  <c:v>Nav</c:v>
                </c:pt>
              </c:strCache>
            </c:strRef>
          </c:tx>
          <c:spPr>
            <a:ln w="34925" cap="rnd">
              <a:solidFill>
                <a:srgbClr val="0C2D83">
                  <a:lumMod val="40000"/>
                  <a:lumOff val="60000"/>
                </a:srgbClr>
              </a:solidFill>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l"/>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Manning'!$AR$41:$AT$41</c:f>
              <c:numCache>
                <c:formatCode>0%</c:formatCode>
                <c:ptCount val="3"/>
                <c:pt idx="0">
                  <c:v>0.5</c:v>
                </c:pt>
                <c:pt idx="1">
                  <c:v>0.27777777777777779</c:v>
                </c:pt>
                <c:pt idx="2">
                  <c:v>0.22222222222222221</c:v>
                </c:pt>
              </c:numCache>
            </c:numRef>
          </c:val>
          <c:smooth val="1"/>
        </c:ser>
        <c:ser>
          <c:idx val="1"/>
          <c:order val="1"/>
          <c:tx>
            <c:strRef>
              <c:f>'RS Manning'!$AQ$42</c:f>
              <c:strCache>
                <c:ptCount val="1"/>
                <c:pt idx="0">
                  <c:v>Desired</c:v>
                </c:pt>
              </c:strCache>
            </c:strRef>
          </c:tx>
          <c:spPr>
            <a:ln w="34925" cap="rnd">
              <a:solidFill>
                <a:srgbClr val="0C2D83">
                  <a:lumMod val="20000"/>
                  <a:lumOff val="80000"/>
                </a:srgbClr>
              </a:solidFill>
              <a:prstDash val="sysDot"/>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Manning'!$AR$42:$AT$42</c:f>
              <c:numCache>
                <c:formatCode>0%</c:formatCode>
                <c:ptCount val="3"/>
                <c:pt idx="0">
                  <c:v>0.76470588235294112</c:v>
                </c:pt>
                <c:pt idx="1">
                  <c:v>0.23529411764705882</c:v>
                </c:pt>
                <c:pt idx="2">
                  <c:v>0</c:v>
                </c:pt>
              </c:numCache>
            </c:numRef>
          </c:val>
          <c:smooth val="1"/>
        </c:ser>
        <c:dLbls>
          <c:showLegendKey val="0"/>
          <c:showVal val="0"/>
          <c:showCatName val="0"/>
          <c:showSerName val="0"/>
          <c:showPercent val="0"/>
          <c:showBubbleSize val="0"/>
        </c:dLbls>
        <c:smooth val="0"/>
        <c:axId val="316142176"/>
        <c:axId val="316138648"/>
      </c:lineChart>
      <c:catAx>
        <c:axId val="31614217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38648"/>
        <c:crosses val="autoZero"/>
        <c:auto val="1"/>
        <c:lblAlgn val="ctr"/>
        <c:lblOffset val="100"/>
        <c:noMultiLvlLbl val="0"/>
      </c:catAx>
      <c:valAx>
        <c:axId val="31613864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42176"/>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1"/>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rgbClr val="FF6600"/>
                </a:solidFill>
                <a:effectLst>
                  <a:outerShdw blurRad="50800" dist="38100" dir="5400000" algn="t" rotWithShape="0">
                    <a:prstClr val="black">
                      <a:alpha val="40000"/>
                    </a:prstClr>
                  </a:outerShdw>
                </a:effectLst>
                <a:latin typeface="+mn-lt"/>
                <a:ea typeface="+mn-ea"/>
                <a:cs typeface="+mn-cs"/>
              </a:defRPr>
            </a:pPr>
            <a:r>
              <a:rPr lang="en-US" dirty="0" smtClean="0">
                <a:solidFill>
                  <a:srgbClr val="FF6600"/>
                </a:solidFill>
              </a:rPr>
              <a:t>ASEs</a:t>
            </a:r>
            <a:endParaRPr lang="en-US" dirty="0">
              <a:solidFill>
                <a:srgbClr val="FF6600"/>
              </a:solidFill>
            </a:endParaRPr>
          </a:p>
        </c:rich>
      </c:tx>
      <c:layout>
        <c:manualLayout>
          <c:xMode val="edge"/>
          <c:yMode val="edge"/>
          <c:x val="0.4216823489211331"/>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rgbClr val="FF6600"/>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'RS Manning'!$AQ$47</c:f>
              <c:strCache>
                <c:ptCount val="1"/>
                <c:pt idx="0">
                  <c:v>ASE</c:v>
                </c:pt>
              </c:strCache>
            </c:strRef>
          </c:tx>
          <c:spPr>
            <a:ln w="34925" cap="rnd">
              <a:solidFill>
                <a:srgbClr val="FF6600"/>
              </a:solidFill>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l"/>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Manning'!$AR$47:$AT$47</c:f>
              <c:numCache>
                <c:formatCode>0%</c:formatCode>
                <c:ptCount val="3"/>
                <c:pt idx="0">
                  <c:v>0.25641025641025689</c:v>
                </c:pt>
                <c:pt idx="1">
                  <c:v>0.5299145299145297</c:v>
                </c:pt>
                <c:pt idx="2">
                  <c:v>0.21367521367521347</c:v>
                </c:pt>
              </c:numCache>
            </c:numRef>
          </c:val>
          <c:smooth val="1"/>
        </c:ser>
        <c:ser>
          <c:idx val="1"/>
          <c:order val="1"/>
          <c:tx>
            <c:strRef>
              <c:f>'RS Manning'!$AQ$48</c:f>
              <c:strCache>
                <c:ptCount val="1"/>
                <c:pt idx="0">
                  <c:v>Desired</c:v>
                </c:pt>
              </c:strCache>
            </c:strRef>
          </c:tx>
          <c:spPr>
            <a:ln w="34925" cap="rnd">
              <a:solidFill>
                <a:srgbClr val="FFC000"/>
              </a:solidFill>
              <a:prstDash val="sysDot"/>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Manning'!$AR$48:$AT$48</c:f>
              <c:numCache>
                <c:formatCode>0%</c:formatCode>
                <c:ptCount val="3"/>
                <c:pt idx="0">
                  <c:v>0.75806451612903225</c:v>
                </c:pt>
                <c:pt idx="1">
                  <c:v>0.24193548387096775</c:v>
                </c:pt>
                <c:pt idx="2">
                  <c:v>0</c:v>
                </c:pt>
              </c:numCache>
            </c:numRef>
          </c:val>
          <c:smooth val="1"/>
        </c:ser>
        <c:dLbls>
          <c:showLegendKey val="0"/>
          <c:showVal val="0"/>
          <c:showCatName val="0"/>
          <c:showSerName val="0"/>
          <c:showPercent val="0"/>
          <c:showBubbleSize val="0"/>
        </c:dLbls>
        <c:smooth val="0"/>
        <c:axId val="316143352"/>
        <c:axId val="316143744"/>
      </c:lineChart>
      <c:catAx>
        <c:axId val="31614335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43744"/>
        <c:crosses val="autoZero"/>
        <c:auto val="1"/>
        <c:lblAlgn val="ctr"/>
        <c:lblOffset val="100"/>
        <c:noMultiLvlLbl val="0"/>
      </c:catAx>
      <c:valAx>
        <c:axId val="31614374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43352"/>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1"/>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r>
              <a:rPr lang="en-US" dirty="0" smtClean="0">
                <a:solidFill>
                  <a:srgbClr val="00B0F0"/>
                </a:solidFill>
              </a:rPr>
              <a:t>Tactical Coordinators</a:t>
            </a:r>
            <a:endParaRPr lang="en-US" dirty="0">
              <a:solidFill>
                <a:srgbClr val="00B0F0"/>
              </a:solidFill>
            </a:endParaRPr>
          </a:p>
        </c:rich>
      </c:tx>
      <c:layout>
        <c:manualLayout>
          <c:xMode val="edge"/>
          <c:yMode val="edge"/>
          <c:x val="0.21224585044332184"/>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rgbClr val="00B0F0"/>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'RS Manning'!$AQ$43</c:f>
              <c:strCache>
                <c:ptCount val="1"/>
                <c:pt idx="0">
                  <c:v>TC</c:v>
                </c:pt>
              </c:strCache>
            </c:strRef>
          </c:tx>
          <c:spPr>
            <a:ln w="34925" cap="rnd">
              <a:solidFill>
                <a:srgbClr val="0070C0"/>
              </a:solidFill>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Manning'!$AR$43:$AT$43</c:f>
              <c:numCache>
                <c:formatCode>0%</c:formatCode>
                <c:ptCount val="3"/>
                <c:pt idx="0">
                  <c:v>0.8571428571428571</c:v>
                </c:pt>
                <c:pt idx="1">
                  <c:v>5.7142857142857141E-2</c:v>
                </c:pt>
                <c:pt idx="2">
                  <c:v>8.5714285714285771E-2</c:v>
                </c:pt>
              </c:numCache>
            </c:numRef>
          </c:val>
          <c:smooth val="1"/>
        </c:ser>
        <c:ser>
          <c:idx val="1"/>
          <c:order val="1"/>
          <c:tx>
            <c:strRef>
              <c:f>'RS Manning'!$AQ$44</c:f>
              <c:strCache>
                <c:ptCount val="1"/>
                <c:pt idx="0">
                  <c:v>Desired</c:v>
                </c:pt>
              </c:strCache>
            </c:strRef>
          </c:tx>
          <c:spPr>
            <a:ln w="34925" cap="rnd">
              <a:solidFill>
                <a:srgbClr val="00B0F0"/>
              </a:solidFill>
              <a:prstDash val="sysDot"/>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l"/>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Manning'!$AR$44:$AT$44</c:f>
              <c:numCache>
                <c:formatCode>0%</c:formatCode>
                <c:ptCount val="3"/>
                <c:pt idx="0">
                  <c:v>0.8125</c:v>
                </c:pt>
                <c:pt idx="1">
                  <c:v>0.1875</c:v>
                </c:pt>
                <c:pt idx="2">
                  <c:v>0</c:v>
                </c:pt>
              </c:numCache>
            </c:numRef>
          </c:val>
          <c:smooth val="1"/>
        </c:ser>
        <c:dLbls>
          <c:showLegendKey val="0"/>
          <c:showVal val="0"/>
          <c:showCatName val="0"/>
          <c:showSerName val="0"/>
          <c:showPercent val="0"/>
          <c:showBubbleSize val="0"/>
        </c:dLbls>
        <c:smooth val="0"/>
        <c:axId val="316137472"/>
        <c:axId val="316137864"/>
      </c:lineChart>
      <c:catAx>
        <c:axId val="31613747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37864"/>
        <c:crosses val="autoZero"/>
        <c:auto val="1"/>
        <c:lblAlgn val="ctr"/>
        <c:lblOffset val="100"/>
        <c:noMultiLvlLbl val="0"/>
      </c:catAx>
      <c:valAx>
        <c:axId val="3161378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37472"/>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1"/>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rgbClr val="00B050"/>
                </a:solidFill>
                <a:effectLst>
                  <a:outerShdw blurRad="50800" dist="38100" dir="5400000" algn="t" rotWithShape="0">
                    <a:prstClr val="black">
                      <a:alpha val="40000"/>
                    </a:prstClr>
                  </a:outerShdw>
                </a:effectLst>
                <a:latin typeface="+mn-lt"/>
                <a:ea typeface="+mn-ea"/>
                <a:cs typeface="+mn-cs"/>
              </a:defRPr>
            </a:pPr>
            <a:r>
              <a:rPr lang="en-US" dirty="0" smtClean="0">
                <a:solidFill>
                  <a:srgbClr val="00B050"/>
                </a:solidFill>
              </a:rPr>
              <a:t>Ravens</a:t>
            </a:r>
            <a:endParaRPr lang="en-US" dirty="0">
              <a:solidFill>
                <a:srgbClr val="00B050"/>
              </a:solidFill>
            </a:endParaRPr>
          </a:p>
        </c:rich>
      </c:tx>
      <c:layout>
        <c:manualLayout>
          <c:xMode val="edge"/>
          <c:yMode val="edge"/>
          <c:x val="0.39577311351586897"/>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rgbClr val="00B050"/>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'RS Manning'!$AQ$45</c:f>
              <c:strCache>
                <c:ptCount val="1"/>
                <c:pt idx="0">
                  <c:v>Raven</c:v>
                </c:pt>
              </c:strCache>
            </c:strRef>
          </c:tx>
          <c:spPr>
            <a:ln w="34925" cap="rnd">
              <a:solidFill>
                <a:srgbClr val="00B050"/>
              </a:solidFill>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l"/>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Manning'!$AR$45:$AT$45</c:f>
              <c:numCache>
                <c:formatCode>0%</c:formatCode>
                <c:ptCount val="3"/>
                <c:pt idx="0">
                  <c:v>0.35294117647058826</c:v>
                </c:pt>
                <c:pt idx="1">
                  <c:v>0.58823529411764708</c:v>
                </c:pt>
                <c:pt idx="2">
                  <c:v>5.8823529411764608E-2</c:v>
                </c:pt>
              </c:numCache>
            </c:numRef>
          </c:val>
          <c:smooth val="1"/>
        </c:ser>
        <c:ser>
          <c:idx val="1"/>
          <c:order val="1"/>
          <c:tx>
            <c:strRef>
              <c:f>'RS Manning'!$AQ$46</c:f>
              <c:strCache>
                <c:ptCount val="1"/>
                <c:pt idx="0">
                  <c:v>Desired</c:v>
                </c:pt>
              </c:strCache>
            </c:strRef>
          </c:tx>
          <c:spPr>
            <a:ln w="34925" cap="rnd">
              <a:solidFill>
                <a:srgbClr val="92D050"/>
              </a:solidFill>
              <a:prstDash val="sysDot"/>
              <a:round/>
            </a:ln>
            <a:effectLst>
              <a:outerShdw blurRad="40000" dist="23000" dir="5400000" rotWithShape="0">
                <a:srgbClr val="000000">
                  <a:alpha val="35000"/>
                </a:srgbClr>
              </a:outerShdw>
            </a:effectLst>
          </c:spPr>
          <c:marker>
            <c:symbol val="none"/>
          </c:marker>
          <c:dLbls>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effectLst/>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layout/>
                <c15:showLeaderLines val="0"/>
              </c:ext>
            </c:extLst>
          </c:dLbls>
          <c:cat>
            <c:strRef>
              <c:f>'RS Manning'!$AR$36:$AT$36</c:f>
              <c:strCache>
                <c:ptCount val="3"/>
                <c:pt idx="0">
                  <c:v>&gt;1:2</c:v>
                </c:pt>
                <c:pt idx="1">
                  <c:v>1:2</c:v>
                </c:pt>
                <c:pt idx="2">
                  <c:v>&lt;1:2</c:v>
                </c:pt>
              </c:strCache>
            </c:strRef>
          </c:cat>
          <c:val>
            <c:numRef>
              <c:f>'RS Manning'!$AR$46:$AT$46</c:f>
              <c:numCache>
                <c:formatCode>0%</c:formatCode>
                <c:ptCount val="3"/>
                <c:pt idx="0">
                  <c:v>0.74193548387096775</c:v>
                </c:pt>
                <c:pt idx="1">
                  <c:v>0.25806451612903225</c:v>
                </c:pt>
                <c:pt idx="2">
                  <c:v>0</c:v>
                </c:pt>
              </c:numCache>
            </c:numRef>
          </c:val>
          <c:smooth val="1"/>
        </c:ser>
        <c:dLbls>
          <c:showLegendKey val="0"/>
          <c:showVal val="0"/>
          <c:showCatName val="0"/>
          <c:showSerName val="0"/>
          <c:showPercent val="0"/>
          <c:showBubbleSize val="0"/>
        </c:dLbls>
        <c:smooth val="0"/>
        <c:axId val="316139040"/>
        <c:axId val="316139824"/>
      </c:lineChart>
      <c:catAx>
        <c:axId val="31613904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39824"/>
        <c:crosses val="autoZero"/>
        <c:auto val="1"/>
        <c:lblAlgn val="ctr"/>
        <c:lblOffset val="100"/>
        <c:noMultiLvlLbl val="0"/>
      </c:catAx>
      <c:valAx>
        <c:axId val="3161398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16139040"/>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1"/>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4" y="1"/>
            <a:ext cx="2982912" cy="466725"/>
          </a:xfrm>
          <a:prstGeom prst="rect">
            <a:avLst/>
          </a:prstGeom>
        </p:spPr>
        <p:txBody>
          <a:bodyPr vert="horz" lIns="91440" tIns="45720" rIns="91440" bIns="45720" rtlCol="0"/>
          <a:lstStyle>
            <a:lvl1pPr algn="r">
              <a:defRPr sz="1200"/>
            </a:lvl1pPr>
          </a:lstStyle>
          <a:p>
            <a:fld id="{20198178-CE82-4D34-9F12-AB354F909102}" type="datetimeFigureOut">
              <a:rPr lang="en-US" smtClean="0"/>
              <a:t>4/12/2018</a:t>
            </a:fld>
            <a:endParaRPr lang="en-US"/>
          </a:p>
        </p:txBody>
      </p:sp>
      <p:sp>
        <p:nvSpPr>
          <p:cNvPr id="4" name="Footer Placeholder 3"/>
          <p:cNvSpPr>
            <a:spLocks noGrp="1"/>
          </p:cNvSpPr>
          <p:nvPr>
            <p:ph type="ftr" sz="quarter" idx="2"/>
          </p:nvPr>
        </p:nvSpPr>
        <p:spPr>
          <a:xfrm>
            <a:off x="1" y="8829676"/>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4" y="8829676"/>
            <a:ext cx="2982912" cy="466725"/>
          </a:xfrm>
          <a:prstGeom prst="rect">
            <a:avLst/>
          </a:prstGeom>
        </p:spPr>
        <p:txBody>
          <a:bodyPr vert="horz" lIns="91440" tIns="45720" rIns="91440" bIns="45720" rtlCol="0" anchor="b"/>
          <a:lstStyle>
            <a:lvl1pPr algn="r">
              <a:defRPr sz="1200"/>
            </a:lvl1pPr>
          </a:lstStyle>
          <a:p>
            <a:fld id="{4424DD01-130E-4CF4-AD51-768A2F90C724}" type="slidenum">
              <a:rPr lang="en-US" smtClean="0"/>
              <a:t>‹#›</a:t>
            </a:fld>
            <a:endParaRPr lang="en-US"/>
          </a:p>
        </p:txBody>
      </p:sp>
    </p:spTree>
    <p:extLst>
      <p:ext uri="{BB962C8B-B14F-4D97-AF65-F5344CB8AC3E}">
        <p14:creationId xmlns:p14="http://schemas.microsoft.com/office/powerpoint/2010/main" val="1222930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4" y="1"/>
            <a:ext cx="2982912" cy="466725"/>
          </a:xfrm>
          <a:prstGeom prst="rect">
            <a:avLst/>
          </a:prstGeom>
        </p:spPr>
        <p:txBody>
          <a:bodyPr vert="horz" lIns="91440" tIns="45720" rIns="91440" bIns="45720" rtlCol="0"/>
          <a:lstStyle>
            <a:lvl1pPr algn="r">
              <a:defRPr sz="1200"/>
            </a:lvl1pPr>
          </a:lstStyle>
          <a:p>
            <a:fld id="{374E3D31-3577-4068-86FC-D70680F7F111}" type="datetimeFigureOut">
              <a:rPr lang="en-US" smtClean="0"/>
              <a:t>4/12/2018</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6"/>
            <a:ext cx="55054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676"/>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4" y="8829676"/>
            <a:ext cx="2982912" cy="466725"/>
          </a:xfrm>
          <a:prstGeom prst="rect">
            <a:avLst/>
          </a:prstGeom>
        </p:spPr>
        <p:txBody>
          <a:bodyPr vert="horz" lIns="91440" tIns="45720" rIns="91440" bIns="45720" rtlCol="0" anchor="b"/>
          <a:lstStyle>
            <a:lvl1pPr algn="r">
              <a:defRPr sz="1200"/>
            </a:lvl1pPr>
          </a:lstStyle>
          <a:p>
            <a:fld id="{CE55AAD0-4D40-4734-A0E7-E884619C6ABB}" type="slidenum">
              <a:rPr lang="en-US" smtClean="0"/>
              <a:t>‹#›</a:t>
            </a:fld>
            <a:endParaRPr lang="en-US"/>
          </a:p>
        </p:txBody>
      </p:sp>
    </p:spTree>
    <p:extLst>
      <p:ext uri="{BB962C8B-B14F-4D97-AF65-F5344CB8AC3E}">
        <p14:creationId xmlns:p14="http://schemas.microsoft.com/office/powerpoint/2010/main" val="319655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5.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9" name="Object 16">
            <a:hlinkClick r:id="" action="ppaction://ole?verb=0"/>
          </p:cNvPr>
          <p:cNvGraphicFramePr>
            <a:graphicFrameLocks noChangeAspect="1"/>
          </p:cNvGraphicFramePr>
          <p:nvPr userDrawn="1">
            <p:extLst>
              <p:ext uri="{D42A27DB-BD31-4B8C-83A1-F6EECF244321}">
                <p14:modId xmlns:p14="http://schemas.microsoft.com/office/powerpoint/2010/main" val="1986640971"/>
              </p:ext>
            </p:extLst>
          </p:nvPr>
        </p:nvGraphicFramePr>
        <p:xfrm>
          <a:off x="1600200" y="1004888"/>
          <a:ext cx="6019800" cy="6005512"/>
        </p:xfrm>
        <a:graphic>
          <a:graphicData uri="http://schemas.openxmlformats.org/presentationml/2006/ole">
            <mc:AlternateContent xmlns:mc="http://schemas.openxmlformats.org/markup-compatibility/2006">
              <mc:Choice xmlns:v="urn:schemas-microsoft-com:vml" Requires="v">
                <p:oleObj spid="_x0000_s3674199" r:id="rId3" imgW="3022600" imgH="3098800" progId="">
                  <p:embed/>
                </p:oleObj>
              </mc:Choice>
              <mc:Fallback>
                <p:oleObj r:id="rId3" imgW="3022600" imgH="3098800" progId="">
                  <p:embed/>
                  <p:pic>
                    <p:nvPicPr>
                      <p:cNvPr id="0" name=""/>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600200" y="1004888"/>
                        <a:ext cx="6019800" cy="60055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4" name="Line 2"/>
          <p:cNvSpPr>
            <a:spLocks noChangeShapeType="1"/>
          </p:cNvSpPr>
          <p:nvPr userDrawn="1"/>
        </p:nvSpPr>
        <p:spPr bwMode="auto">
          <a:xfrm>
            <a:off x="381000" y="914400"/>
            <a:ext cx="8382000" cy="0"/>
          </a:xfrm>
          <a:prstGeom prst="line">
            <a:avLst/>
          </a:prstGeom>
          <a:noFill/>
          <a:ln w="57150">
            <a:solidFill>
              <a:srgbClr val="0C2D83"/>
            </a:solidFill>
            <a:round/>
            <a:headEnd/>
            <a:tailEnd/>
          </a:ln>
          <a:effectLst/>
        </p:spPr>
        <p:txBody>
          <a:bodyPr wrap="none" anchor="ctr"/>
          <a:lstStyle/>
          <a:p>
            <a:pPr algn="l" rtl="0" fontAlgn="base">
              <a:spcBef>
                <a:spcPct val="0"/>
              </a:spcBef>
              <a:spcAft>
                <a:spcPct val="0"/>
              </a:spcAft>
              <a:defRPr/>
            </a:pPr>
            <a:endParaRPr lang="en-US" kern="1200" dirty="0">
              <a:solidFill>
                <a:srgbClr val="000000"/>
              </a:solidFill>
              <a:latin typeface="Arial Unicode MS" pitchFamily="34" charset="-128"/>
              <a:ea typeface="+mn-ea"/>
              <a:cs typeface="+mn-cs"/>
            </a:endParaRPr>
          </a:p>
        </p:txBody>
      </p:sp>
      <p:sp>
        <p:nvSpPr>
          <p:cNvPr id="5" name="Rectangle 5"/>
          <p:cNvSpPr>
            <a:spLocks noChangeArrowheads="1"/>
          </p:cNvSpPr>
          <p:nvPr/>
        </p:nvSpPr>
        <p:spPr bwMode="auto">
          <a:xfrm>
            <a:off x="2900363" y="5775325"/>
            <a:ext cx="3341687" cy="890588"/>
          </a:xfrm>
          <a:prstGeom prst="rect">
            <a:avLst/>
          </a:prstGeom>
          <a:noFill/>
          <a:ln w="9525">
            <a:noFill/>
            <a:miter lim="800000"/>
            <a:headEnd/>
            <a:tailEnd/>
          </a:ln>
          <a:effectLst/>
        </p:spPr>
        <p:txBody>
          <a:bodyPr lIns="92075" tIns="46038" rIns="92075" bIns="46038"/>
          <a:lstStyle/>
          <a:p>
            <a:pPr marL="342900" indent="-342900" algn="ctr" rtl="0" eaLnBrk="0" fontAlgn="base" hangingPunct="0">
              <a:lnSpc>
                <a:spcPct val="90000"/>
              </a:lnSpc>
              <a:spcBef>
                <a:spcPct val="0"/>
              </a:spcBef>
              <a:spcAft>
                <a:spcPct val="0"/>
              </a:spcAft>
              <a:defRPr/>
            </a:pPr>
            <a:r>
              <a:rPr lang="en-US" sz="2000" b="1" kern="1200" dirty="0">
                <a:solidFill>
                  <a:srgbClr val="000000"/>
                </a:solidFill>
                <a:latin typeface="Arial" charset="0"/>
                <a:ea typeface="+mn-ea"/>
                <a:cs typeface="+mn-cs"/>
              </a:rPr>
              <a:t>This Briefing is:</a:t>
            </a:r>
          </a:p>
          <a:p>
            <a:pPr marL="342900" indent="-342900" algn="ctr" rtl="0" eaLnBrk="0" fontAlgn="base" hangingPunct="0">
              <a:lnSpc>
                <a:spcPct val="90000"/>
              </a:lnSpc>
              <a:spcBef>
                <a:spcPct val="0"/>
              </a:spcBef>
              <a:spcAft>
                <a:spcPct val="0"/>
              </a:spcAft>
              <a:defRPr/>
            </a:pPr>
            <a:r>
              <a:rPr lang="en-US" sz="2400" b="1" kern="1200" dirty="0">
                <a:solidFill>
                  <a:srgbClr val="009900"/>
                </a:solidFill>
                <a:latin typeface="Arial" charset="0"/>
                <a:ea typeface="+mn-ea"/>
                <a:cs typeface="+mn-cs"/>
              </a:rPr>
              <a:t>UNCLASSIFIED</a:t>
            </a:r>
            <a:endParaRPr lang="en-US" sz="2000" b="1" kern="1200" dirty="0">
              <a:solidFill>
                <a:srgbClr val="009900"/>
              </a:solidFill>
              <a:latin typeface="Arial" charset="0"/>
              <a:ea typeface="+mn-ea"/>
              <a:cs typeface="+mn-cs"/>
            </a:endParaRPr>
          </a:p>
        </p:txBody>
      </p:sp>
      <p:sp>
        <p:nvSpPr>
          <p:cNvPr id="6" name="Text Box 7"/>
          <p:cNvSpPr txBox="1">
            <a:spLocks noChangeArrowheads="1"/>
          </p:cNvSpPr>
          <p:nvPr/>
        </p:nvSpPr>
        <p:spPr bwMode="auto">
          <a:xfrm>
            <a:off x="381000" y="152400"/>
            <a:ext cx="8382000" cy="641350"/>
          </a:xfrm>
          <a:prstGeom prst="rect">
            <a:avLst/>
          </a:prstGeom>
          <a:noFill/>
          <a:ln w="9525">
            <a:noFill/>
            <a:miter lim="800000"/>
            <a:headEnd/>
            <a:tailEnd/>
          </a:ln>
          <a:effectLst/>
        </p:spPr>
        <p:txBody>
          <a:bodyPr>
            <a:spAutoFit/>
          </a:bodyPr>
          <a:lstStyle/>
          <a:p>
            <a:pPr algn="ctr" rtl="0" eaLnBrk="0" fontAlgn="base" hangingPunct="0">
              <a:spcBef>
                <a:spcPct val="0"/>
              </a:spcBef>
              <a:spcAft>
                <a:spcPct val="0"/>
              </a:spcAft>
              <a:defRPr/>
            </a:pPr>
            <a:r>
              <a:rPr lang="en-US" sz="3600" b="1" i="1" kern="1200" dirty="0">
                <a:solidFill>
                  <a:srgbClr val="09225F"/>
                </a:solidFill>
                <a:effectLst>
                  <a:outerShdw blurRad="38100" dist="38100" dir="2700000" algn="tl">
                    <a:srgbClr val="C0C0C0"/>
                  </a:outerShdw>
                </a:effectLst>
                <a:latin typeface="Arial" charset="0"/>
                <a:ea typeface="+mn-ea"/>
                <a:cs typeface="+mn-cs"/>
              </a:rPr>
              <a:t>38th Reconnaissance Squadron</a:t>
            </a:r>
            <a:endParaRPr lang="en-US" sz="3600" b="1" i="1" kern="1200" dirty="0">
              <a:solidFill>
                <a:srgbClr val="0C2D83"/>
              </a:solidFill>
              <a:latin typeface="Arial" charset="0"/>
              <a:ea typeface="+mn-ea"/>
              <a:cs typeface="+mn-cs"/>
            </a:endParaRPr>
          </a:p>
        </p:txBody>
      </p:sp>
      <p:sp>
        <p:nvSpPr>
          <p:cNvPr id="7" name="Line 8"/>
          <p:cNvSpPr>
            <a:spLocks noChangeShapeType="1"/>
          </p:cNvSpPr>
          <p:nvPr userDrawn="1"/>
        </p:nvSpPr>
        <p:spPr bwMode="auto">
          <a:xfrm>
            <a:off x="381000" y="6477000"/>
            <a:ext cx="8382000" cy="0"/>
          </a:xfrm>
          <a:prstGeom prst="line">
            <a:avLst/>
          </a:prstGeom>
          <a:noFill/>
          <a:ln w="57150">
            <a:solidFill>
              <a:srgbClr val="0C2D83"/>
            </a:solidFill>
            <a:round/>
            <a:headEnd/>
            <a:tailEnd/>
          </a:ln>
          <a:effectLst/>
        </p:spPr>
        <p:txBody>
          <a:bodyPr wrap="none" anchor="ctr"/>
          <a:lstStyle/>
          <a:p>
            <a:pPr algn="l" rtl="0" fontAlgn="base">
              <a:spcBef>
                <a:spcPct val="0"/>
              </a:spcBef>
              <a:spcAft>
                <a:spcPct val="0"/>
              </a:spcAft>
              <a:defRPr/>
            </a:pPr>
            <a:endParaRPr lang="en-US" kern="1200" dirty="0">
              <a:solidFill>
                <a:srgbClr val="000000"/>
              </a:solidFill>
              <a:latin typeface="Arial Unicode MS" pitchFamily="34" charset="-128"/>
              <a:ea typeface="+mn-ea"/>
              <a:cs typeface="+mn-cs"/>
            </a:endParaRPr>
          </a:p>
        </p:txBody>
      </p:sp>
      <p:sp>
        <p:nvSpPr>
          <p:cNvPr id="8726532" name="Rectangle 4"/>
          <p:cNvSpPr>
            <a:spLocks noGrp="1" noChangeArrowheads="1"/>
          </p:cNvSpPr>
          <p:nvPr>
            <p:ph type="ctrTitle"/>
          </p:nvPr>
        </p:nvSpPr>
        <p:spPr>
          <a:xfrm>
            <a:off x="328613" y="1447800"/>
            <a:ext cx="8486775" cy="1600200"/>
          </a:xfrm>
          <a:ln algn="ctr"/>
        </p:spPr>
        <p:txBody>
          <a:bodyPr anchorCtr="0"/>
          <a:lstStyle>
            <a:lvl1pPr>
              <a:defRPr sz="4400"/>
            </a:lvl1pPr>
          </a:lstStyle>
          <a:p>
            <a:endParaRPr lang="en-US"/>
          </a:p>
        </p:txBody>
      </p:sp>
      <p:sp>
        <p:nvSpPr>
          <p:cNvPr id="8726534" name="Rectangle 6"/>
          <p:cNvSpPr>
            <a:spLocks noGrp="1" noChangeArrowheads="1"/>
          </p:cNvSpPr>
          <p:nvPr>
            <p:ph type="subTitle" sz="quarter" idx="1"/>
          </p:nvPr>
        </p:nvSpPr>
        <p:spPr>
          <a:xfrm>
            <a:off x="4630738" y="4419600"/>
            <a:ext cx="4132262" cy="890588"/>
          </a:xfrm>
        </p:spPr>
        <p:txBody>
          <a:bodyPr anchor="ctr"/>
          <a:lstStyle>
            <a:lvl1pPr marL="0" indent="0" algn="r">
              <a:spcBef>
                <a:spcPct val="0"/>
              </a:spcBef>
              <a:buFontTx/>
              <a:buNone/>
              <a:defRPr/>
            </a:lvl1pPr>
          </a:lstStyle>
          <a:p>
            <a:endParaRPr lang="en-US"/>
          </a:p>
        </p:txBody>
      </p:sp>
      <p:sp>
        <p:nvSpPr>
          <p:cNvPr id="8" name="Rectangle 3"/>
          <p:cNvSpPr>
            <a:spLocks noGrp="1" noChangeArrowheads="1"/>
          </p:cNvSpPr>
          <p:nvPr>
            <p:ph type="sldNum" sz="quarter" idx="10"/>
          </p:nvPr>
        </p:nvSpPr>
        <p:spPr/>
        <p:txBody>
          <a:bodyPr/>
          <a:lstStyle>
            <a:lvl1pPr>
              <a:defRPr/>
            </a:lvl1pPr>
          </a:lstStyle>
          <a:p>
            <a:pPr algn="r" rtl="0" eaLnBrk="0" fontAlgn="base" hangingPunct="0">
              <a:spcBef>
                <a:spcPct val="0"/>
              </a:spcBef>
              <a:spcAft>
                <a:spcPct val="0"/>
              </a:spcAft>
              <a:defRPr/>
            </a:pPr>
            <a:fld id="{613B47A3-D9ED-4EC2-BDE5-2E1AA3360C29}"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2283C384-97F5-48B5-9991-19CED6C5C2D6}"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0955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341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3E046881-23E2-4BEB-A1A5-18B7357CCEA2}"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ACC30A59-9156-4658-B87A-3CA11FCFF550}"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937AD392-48B9-48BC-B0B7-97DC5C7AC759}"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954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7E9F8555-FB8B-4D5D-959B-CE68B159E9A4}"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F86CB8C9-3151-43CD-B7DF-BDA959AAF9CA}"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B4EF4EE8-90D2-4BD3-8FF4-30F4F0965999}"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55746C6C-FB7F-4DB6-8399-74D732D5EC35}"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31CB147B-7924-4B77-88D2-5295B6491AF6}"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lgn="r" rtl="0" eaLnBrk="0" fontAlgn="base" hangingPunct="0">
              <a:spcBef>
                <a:spcPct val="0"/>
              </a:spcBef>
              <a:spcAft>
                <a:spcPct val="0"/>
              </a:spcAft>
              <a:defRPr/>
            </a:pPr>
            <a:fld id="{6DFAFCF6-30CD-469C-811A-C59D0EE852FA}" type="slidenum">
              <a:rPr lang="en-US" sz="1000" kern="1200">
                <a:solidFill>
                  <a:srgbClr val="969696"/>
                </a:solidFill>
                <a:latin typeface="Arial"/>
                <a:ea typeface="+mn-ea"/>
                <a:cs typeface="+mn-cs"/>
              </a:rPr>
              <a:pPr algn="r" rtl="0" eaLnBrk="0" fontAlgn="base" hangingPunct="0">
                <a:spcBef>
                  <a:spcPct val="0"/>
                </a:spcBef>
                <a:spcAft>
                  <a:spcPct val="0"/>
                </a:spcAft>
                <a:defRPr/>
              </a:pPr>
              <a:t>‹#›</a:t>
            </a:fld>
            <a:endParaRPr lang="en-US" sz="1000" kern="1200" dirty="0">
              <a:solidFill>
                <a:srgbClr val="808080"/>
              </a:solidFill>
              <a:latin typeface="Arial"/>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14" descr="38thReconnaissanceSq"/>
          <p:cNvPicPr>
            <a:picLocks noChangeAspect="1" noChangeArrowheads="1"/>
          </p:cNvPicPr>
          <p:nvPr userDrawn="1"/>
        </p:nvPicPr>
        <p:blipFill>
          <a:blip r:embed="rId13" cstate="print"/>
          <a:srcRect/>
          <a:stretch>
            <a:fillRect/>
          </a:stretch>
        </p:blipFill>
        <p:spPr bwMode="auto">
          <a:xfrm>
            <a:off x="8119731" y="169468"/>
            <a:ext cx="874713" cy="918449"/>
          </a:xfrm>
          <a:prstGeom prst="rect">
            <a:avLst/>
          </a:prstGeom>
          <a:noFill/>
          <a:ln w="9525">
            <a:noFill/>
            <a:miter lim="800000"/>
            <a:headEnd/>
            <a:tailEnd/>
          </a:ln>
        </p:spPr>
      </p:pic>
      <p:sp>
        <p:nvSpPr>
          <p:cNvPr id="1028" name="Rectangle 4"/>
          <p:cNvSpPr>
            <a:spLocks noGrp="1" noChangeArrowheads="1"/>
          </p:cNvSpPr>
          <p:nvPr>
            <p:ph type="title"/>
          </p:nvPr>
        </p:nvSpPr>
        <p:spPr bwMode="auto">
          <a:xfrm>
            <a:off x="1371600" y="152400"/>
            <a:ext cx="6705600" cy="9144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pic>
        <p:nvPicPr>
          <p:cNvPr id="1029" name="Picture 3" descr="ACC Shield"/>
          <p:cNvPicPr>
            <a:picLocks noChangeAspect="1" noChangeArrowheads="1"/>
          </p:cNvPicPr>
          <p:nvPr/>
        </p:nvPicPr>
        <p:blipFill>
          <a:blip r:embed="rId14" cstate="print"/>
          <a:srcRect/>
          <a:stretch>
            <a:fillRect/>
          </a:stretch>
        </p:blipFill>
        <p:spPr bwMode="auto">
          <a:xfrm>
            <a:off x="76200" y="76200"/>
            <a:ext cx="609600" cy="584200"/>
          </a:xfrm>
          <a:prstGeom prst="rect">
            <a:avLst/>
          </a:prstGeom>
          <a:noFill/>
          <a:ln w="9525">
            <a:noFill/>
            <a:miter lim="800000"/>
            <a:headEnd/>
            <a:tailEnd/>
          </a:ln>
        </p:spPr>
      </p:pic>
      <p:sp>
        <p:nvSpPr>
          <p:cNvPr id="8725509" name="Rectangle 5"/>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solidFill>
                  <a:srgbClr val="969696"/>
                </a:solidFill>
                <a:latin typeface="+mn-lt"/>
              </a:defRPr>
            </a:lvl1pPr>
          </a:lstStyle>
          <a:p>
            <a:pPr rtl="0" fontAlgn="base">
              <a:spcBef>
                <a:spcPct val="0"/>
              </a:spcBef>
              <a:spcAft>
                <a:spcPct val="0"/>
              </a:spcAft>
              <a:defRPr/>
            </a:pPr>
            <a:fld id="{30FF0B48-1286-442B-9B32-65CF86889A2A}" type="slidenum">
              <a:rPr lang="en-US" kern="1200">
                <a:latin typeface="Arial"/>
                <a:ea typeface="+mn-ea"/>
                <a:cs typeface="+mn-cs"/>
              </a:rPr>
              <a:pPr rtl="0" fontAlgn="base">
                <a:spcBef>
                  <a:spcPct val="0"/>
                </a:spcBef>
                <a:spcAft>
                  <a:spcPct val="0"/>
                </a:spcAft>
                <a:defRPr/>
              </a:pPr>
              <a:t>‹#›</a:t>
            </a:fld>
            <a:endParaRPr lang="en-US" kern="1200" dirty="0">
              <a:solidFill>
                <a:srgbClr val="808080"/>
              </a:solidFill>
              <a:latin typeface="Arial"/>
              <a:ea typeface="+mn-ea"/>
              <a:cs typeface="+mn-cs"/>
            </a:endParaRPr>
          </a:p>
        </p:txBody>
      </p:sp>
      <p:sp>
        <p:nvSpPr>
          <p:cNvPr id="1031" name="Rectangle 6"/>
          <p:cNvSpPr>
            <a:spLocks noGrp="1" noChangeArrowheads="1"/>
          </p:cNvSpPr>
          <p:nvPr>
            <p:ph type="body" idx="1"/>
          </p:nvPr>
        </p:nvSpPr>
        <p:spPr bwMode="auto">
          <a:xfrm>
            <a:off x="381000" y="1295400"/>
            <a:ext cx="83820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2nd Bullet</a:t>
            </a:r>
          </a:p>
          <a:p>
            <a:pPr lvl="1"/>
            <a:r>
              <a:rPr lang="en-US" smtClean="0"/>
              <a:t>Second level</a:t>
            </a:r>
          </a:p>
          <a:p>
            <a:pPr lvl="2"/>
            <a:r>
              <a:rPr lang="en-US" smtClean="0"/>
              <a:t>Third level</a:t>
            </a:r>
          </a:p>
          <a:p>
            <a:pPr lvl="2"/>
            <a:endParaRPr lang="en-US" smtClean="0"/>
          </a:p>
        </p:txBody>
      </p:sp>
      <p:sp>
        <p:nvSpPr>
          <p:cNvPr id="8725511" name="Line 7"/>
          <p:cNvSpPr>
            <a:spLocks noChangeShapeType="1"/>
          </p:cNvSpPr>
          <p:nvPr/>
        </p:nvSpPr>
        <p:spPr bwMode="auto">
          <a:xfrm>
            <a:off x="381000" y="1219200"/>
            <a:ext cx="8382000" cy="0"/>
          </a:xfrm>
          <a:prstGeom prst="line">
            <a:avLst/>
          </a:prstGeom>
          <a:noFill/>
          <a:ln w="57150">
            <a:solidFill>
              <a:srgbClr val="0C2D5F"/>
            </a:solidFill>
            <a:round/>
            <a:headEnd/>
            <a:tailEnd/>
          </a:ln>
          <a:effectLst/>
        </p:spPr>
        <p:txBody>
          <a:bodyPr wrap="none" anchor="ctr"/>
          <a:lstStyle/>
          <a:p>
            <a:pPr algn="l" rtl="0" fontAlgn="base">
              <a:spcBef>
                <a:spcPct val="0"/>
              </a:spcBef>
              <a:spcAft>
                <a:spcPct val="0"/>
              </a:spcAft>
              <a:defRPr/>
            </a:pPr>
            <a:endParaRPr lang="en-US" kern="1200" dirty="0">
              <a:solidFill>
                <a:srgbClr val="000000"/>
              </a:solidFill>
              <a:latin typeface="Arial Unicode MS" pitchFamily="34" charset="-128"/>
              <a:ea typeface="+mn-ea"/>
              <a:cs typeface="+mn-cs"/>
            </a:endParaRPr>
          </a:p>
        </p:txBody>
      </p:sp>
      <p:sp>
        <p:nvSpPr>
          <p:cNvPr id="8725512" name="Line 8"/>
          <p:cNvSpPr>
            <a:spLocks noChangeShapeType="1"/>
          </p:cNvSpPr>
          <p:nvPr/>
        </p:nvSpPr>
        <p:spPr bwMode="auto">
          <a:xfrm>
            <a:off x="381000" y="6248400"/>
            <a:ext cx="8382000" cy="0"/>
          </a:xfrm>
          <a:prstGeom prst="line">
            <a:avLst/>
          </a:prstGeom>
          <a:noFill/>
          <a:ln w="57150">
            <a:solidFill>
              <a:srgbClr val="0C2D83"/>
            </a:solidFill>
            <a:round/>
            <a:headEnd/>
            <a:tailEnd/>
          </a:ln>
          <a:effectLst/>
        </p:spPr>
        <p:txBody>
          <a:bodyPr wrap="none" anchor="ctr"/>
          <a:lstStyle/>
          <a:p>
            <a:pPr algn="l" rtl="0" fontAlgn="base">
              <a:spcBef>
                <a:spcPct val="0"/>
              </a:spcBef>
              <a:spcAft>
                <a:spcPct val="0"/>
              </a:spcAft>
              <a:defRPr/>
            </a:pPr>
            <a:endParaRPr lang="en-US" kern="1200" dirty="0">
              <a:solidFill>
                <a:srgbClr val="000000"/>
              </a:solidFill>
              <a:latin typeface="Arial Unicode MS" pitchFamily="34" charset="-128"/>
              <a:ea typeface="+mn-ea"/>
              <a:cs typeface="+mn-cs"/>
            </a:endParaRPr>
          </a:p>
        </p:txBody>
      </p:sp>
      <p:sp>
        <p:nvSpPr>
          <p:cNvPr id="8725513" name="Text Box 9"/>
          <p:cNvSpPr txBox="1">
            <a:spLocks noChangeArrowheads="1"/>
          </p:cNvSpPr>
          <p:nvPr/>
        </p:nvSpPr>
        <p:spPr bwMode="auto">
          <a:xfrm>
            <a:off x="2212334" y="6355647"/>
            <a:ext cx="5024132" cy="461665"/>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dirty="0" smtClean="0">
                <a:solidFill>
                  <a:srgbClr val="0C2D83"/>
                </a:solidFill>
                <a:latin typeface="Monotype Corsiva" pitchFamily="66" charset="0"/>
                <a:ea typeface="+mn-ea"/>
                <a:cs typeface="+mn-cs"/>
              </a:rPr>
              <a:t>Vigilant</a:t>
            </a:r>
            <a:r>
              <a:rPr lang="en-US" sz="2400" b="1" kern="1200" baseline="0" dirty="0" smtClean="0">
                <a:solidFill>
                  <a:srgbClr val="0C2D83"/>
                </a:solidFill>
                <a:latin typeface="Monotype Corsiva" pitchFamily="66" charset="0"/>
                <a:ea typeface="+mn-ea"/>
                <a:cs typeface="+mn-cs"/>
              </a:rPr>
              <a:t> and</a:t>
            </a:r>
            <a:r>
              <a:rPr lang="en-US" sz="2400" b="1" kern="1200" dirty="0" smtClean="0">
                <a:solidFill>
                  <a:srgbClr val="0C2D83"/>
                </a:solidFill>
                <a:latin typeface="Monotype Corsiva" pitchFamily="66" charset="0"/>
                <a:ea typeface="+mn-ea"/>
                <a:cs typeface="+mn-cs"/>
              </a:rPr>
              <a:t> Ready… HELLCATS</a:t>
            </a:r>
            <a:r>
              <a:rPr lang="en-US" sz="2400" b="1" kern="1200" baseline="0" dirty="0" smtClean="0">
                <a:solidFill>
                  <a:srgbClr val="0C2D83"/>
                </a:solidFill>
                <a:latin typeface="Monotype Corsiva" pitchFamily="66" charset="0"/>
                <a:ea typeface="+mn-ea"/>
                <a:cs typeface="+mn-cs"/>
              </a:rPr>
              <a:t> LEAD!</a:t>
            </a:r>
            <a:endParaRPr lang="en-US" sz="2400" b="1" kern="1200" dirty="0">
              <a:solidFill>
                <a:srgbClr val="0C2D83"/>
              </a:solidFill>
              <a:latin typeface="Monotype Corsiva" pitchFamily="66" charset="0"/>
              <a:ea typeface="+mn-ea"/>
              <a:cs typeface="+mn-cs"/>
            </a:endParaRPr>
          </a:p>
        </p:txBody>
      </p:sp>
      <p:pic>
        <p:nvPicPr>
          <p:cNvPr id="1035" name="Picture 2" descr="55thnewwing"/>
          <p:cNvPicPr>
            <a:picLocks noChangeAspect="1" noChangeArrowheads="1"/>
          </p:cNvPicPr>
          <p:nvPr/>
        </p:nvPicPr>
        <p:blipFill>
          <a:blip r:embed="rId15" cstate="print"/>
          <a:srcRect/>
          <a:stretch>
            <a:fillRect/>
          </a:stretch>
        </p:blipFill>
        <p:spPr bwMode="auto">
          <a:xfrm>
            <a:off x="304800" y="280988"/>
            <a:ext cx="685800" cy="633412"/>
          </a:xfrm>
          <a:prstGeom prst="rect">
            <a:avLst/>
          </a:prstGeom>
          <a:noFill/>
          <a:ln w="9525">
            <a:noFill/>
            <a:miter lim="800000"/>
            <a:headEnd/>
            <a:tailEnd/>
          </a:ln>
        </p:spPr>
      </p:pic>
      <p:pic>
        <p:nvPicPr>
          <p:cNvPr id="12" name="Picture 11" descr="C:\Documents and Settings\LawsJM\Desktop\55 OG patch final.JPG"/>
          <p:cNvPicPr>
            <a:picLocks noChangeAspect="1" noChangeArrowheads="1"/>
          </p:cNvPicPr>
          <p:nvPr userDrawn="1"/>
        </p:nvPicPr>
        <p:blipFill>
          <a:blip r:embed="rId16" cstate="print"/>
          <a:srcRect/>
          <a:stretch>
            <a:fillRect/>
          </a:stretch>
        </p:blipFill>
        <p:spPr bwMode="auto">
          <a:xfrm>
            <a:off x="548137" y="493622"/>
            <a:ext cx="690562" cy="6660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93657" r:id="rId1"/>
    <p:sldLayoutId id="2147493658" r:id="rId2"/>
    <p:sldLayoutId id="2147493659" r:id="rId3"/>
    <p:sldLayoutId id="2147493660" r:id="rId4"/>
    <p:sldLayoutId id="2147493661" r:id="rId5"/>
    <p:sldLayoutId id="2147493662" r:id="rId6"/>
    <p:sldLayoutId id="2147493663" r:id="rId7"/>
    <p:sldLayoutId id="2147493664" r:id="rId8"/>
    <p:sldLayoutId id="2147493665" r:id="rId9"/>
    <p:sldLayoutId id="2147493666" r:id="rId10"/>
    <p:sldLayoutId id="2147493667" r:id="rId11"/>
  </p:sldLayoutIdLst>
  <p:txStyles>
    <p:titleStyle>
      <a:lvl1pPr algn="ctr" rtl="0" eaLnBrk="0" fontAlgn="base" hangingPunct="0">
        <a:spcBef>
          <a:spcPct val="0"/>
        </a:spcBef>
        <a:spcAft>
          <a:spcPct val="0"/>
        </a:spcAft>
        <a:defRPr sz="3600" b="1" i="1">
          <a:solidFill>
            <a:srgbClr val="0C2D5F"/>
          </a:solidFill>
          <a:latin typeface="+mj-lt"/>
          <a:ea typeface="+mj-ea"/>
          <a:cs typeface="+mj-cs"/>
        </a:defRPr>
      </a:lvl1pPr>
      <a:lvl2pPr algn="ctr" rtl="0" eaLnBrk="0" fontAlgn="base" hangingPunct="0">
        <a:spcBef>
          <a:spcPct val="0"/>
        </a:spcBef>
        <a:spcAft>
          <a:spcPct val="0"/>
        </a:spcAft>
        <a:defRPr sz="3600" b="1" i="1">
          <a:solidFill>
            <a:srgbClr val="0C2D5F"/>
          </a:solidFill>
          <a:latin typeface="Arial" charset="0"/>
        </a:defRPr>
      </a:lvl2pPr>
      <a:lvl3pPr algn="ctr" rtl="0" eaLnBrk="0" fontAlgn="base" hangingPunct="0">
        <a:spcBef>
          <a:spcPct val="0"/>
        </a:spcBef>
        <a:spcAft>
          <a:spcPct val="0"/>
        </a:spcAft>
        <a:defRPr sz="3600" b="1" i="1">
          <a:solidFill>
            <a:srgbClr val="0C2D5F"/>
          </a:solidFill>
          <a:latin typeface="Arial" charset="0"/>
        </a:defRPr>
      </a:lvl3pPr>
      <a:lvl4pPr algn="ctr" rtl="0" eaLnBrk="0" fontAlgn="base" hangingPunct="0">
        <a:spcBef>
          <a:spcPct val="0"/>
        </a:spcBef>
        <a:spcAft>
          <a:spcPct val="0"/>
        </a:spcAft>
        <a:defRPr sz="3600" b="1" i="1">
          <a:solidFill>
            <a:srgbClr val="0C2D5F"/>
          </a:solidFill>
          <a:latin typeface="Arial" charset="0"/>
        </a:defRPr>
      </a:lvl4pPr>
      <a:lvl5pPr algn="ctr" rtl="0" eaLnBrk="0" fontAlgn="base" hangingPunct="0">
        <a:spcBef>
          <a:spcPct val="0"/>
        </a:spcBef>
        <a:spcAft>
          <a:spcPct val="0"/>
        </a:spcAft>
        <a:defRPr sz="3600" b="1" i="1">
          <a:solidFill>
            <a:srgbClr val="0C2D5F"/>
          </a:solidFill>
          <a:latin typeface="Arial" charset="0"/>
        </a:defRPr>
      </a:lvl5pPr>
      <a:lvl6pPr marL="457200" algn="ctr" rtl="0" fontAlgn="base">
        <a:spcBef>
          <a:spcPct val="0"/>
        </a:spcBef>
        <a:spcAft>
          <a:spcPct val="0"/>
        </a:spcAft>
        <a:defRPr sz="3600" b="1" i="1">
          <a:solidFill>
            <a:srgbClr val="0C2D5F"/>
          </a:solidFill>
          <a:latin typeface="Arial" charset="0"/>
        </a:defRPr>
      </a:lvl6pPr>
      <a:lvl7pPr marL="914400" algn="ctr" rtl="0" fontAlgn="base">
        <a:spcBef>
          <a:spcPct val="0"/>
        </a:spcBef>
        <a:spcAft>
          <a:spcPct val="0"/>
        </a:spcAft>
        <a:defRPr sz="3600" b="1" i="1">
          <a:solidFill>
            <a:srgbClr val="0C2D5F"/>
          </a:solidFill>
          <a:latin typeface="Arial" charset="0"/>
        </a:defRPr>
      </a:lvl7pPr>
      <a:lvl8pPr marL="1371600" algn="ctr" rtl="0" fontAlgn="base">
        <a:spcBef>
          <a:spcPct val="0"/>
        </a:spcBef>
        <a:spcAft>
          <a:spcPct val="0"/>
        </a:spcAft>
        <a:defRPr sz="3600" b="1" i="1">
          <a:solidFill>
            <a:srgbClr val="0C2D5F"/>
          </a:solidFill>
          <a:latin typeface="Arial" charset="0"/>
        </a:defRPr>
      </a:lvl8pPr>
      <a:lvl9pPr marL="1828800" algn="ctr" rtl="0" fontAlgn="base">
        <a:spcBef>
          <a:spcPct val="0"/>
        </a:spcBef>
        <a:spcAft>
          <a:spcPct val="0"/>
        </a:spcAft>
        <a:defRPr sz="3600" b="1" i="1">
          <a:solidFill>
            <a:srgbClr val="0C2D5F"/>
          </a:solidFill>
          <a:latin typeface="Arial" charset="0"/>
        </a:defRPr>
      </a:lvl9pPr>
    </p:titleStyle>
    <p:bodyStyle>
      <a:lvl1pPr marL="285750" indent="-285750" algn="l" rtl="0" eaLnBrk="0" fontAlgn="base" hangingPunct="0">
        <a:spcBef>
          <a:spcPct val="20000"/>
        </a:spcBef>
        <a:spcAft>
          <a:spcPct val="0"/>
        </a:spcAft>
        <a:buClr>
          <a:schemeClr val="tx1"/>
        </a:buClr>
        <a:buChar char="•"/>
        <a:defRPr sz="2400" b="1">
          <a:solidFill>
            <a:schemeClr val="tx1"/>
          </a:solidFill>
          <a:latin typeface="+mn-lt"/>
          <a:ea typeface="+mn-ea"/>
          <a:cs typeface="+mn-cs"/>
        </a:defRPr>
      </a:lvl1pPr>
      <a:lvl2pPr marL="688975" indent="-288925" algn="l" rtl="0" eaLnBrk="0" fontAlgn="base" hangingPunct="0">
        <a:spcBef>
          <a:spcPct val="20000"/>
        </a:spcBef>
        <a:spcAft>
          <a:spcPct val="0"/>
        </a:spcAft>
        <a:buClr>
          <a:schemeClr val="tx1"/>
        </a:buClr>
        <a:buChar char="•"/>
        <a:defRPr sz="2000" b="1">
          <a:solidFill>
            <a:schemeClr val="tx1"/>
          </a:solidFill>
          <a:latin typeface="+mn-lt"/>
        </a:defRPr>
      </a:lvl2pPr>
      <a:lvl3pPr marL="1027113" indent="-223838" algn="l" rtl="0" eaLnBrk="0" fontAlgn="base" hangingPunct="0">
        <a:spcBef>
          <a:spcPct val="20000"/>
        </a:spcBef>
        <a:spcAft>
          <a:spcPct val="0"/>
        </a:spcAft>
        <a:buClr>
          <a:schemeClr val="tx1"/>
        </a:buClr>
        <a:buChar char="•"/>
        <a:defRPr sz="2000" b="1">
          <a:solidFill>
            <a:schemeClr val="tx1"/>
          </a:solidFill>
          <a:latin typeface="+mn-lt"/>
        </a:defRPr>
      </a:lvl3pPr>
      <a:lvl4pPr marL="1600200" indent="-228600" algn="l" rtl="0" eaLnBrk="0" fontAlgn="base" hangingPunct="0">
        <a:spcBef>
          <a:spcPct val="20000"/>
        </a:spcBef>
        <a:spcAft>
          <a:spcPct val="0"/>
        </a:spcAft>
        <a:buClr>
          <a:srgbClr val="FFFF00"/>
        </a:buClr>
        <a:buSzPct val="120000"/>
        <a:buChar char="•"/>
        <a:defRPr sz="2000" b="1">
          <a:solidFill>
            <a:srgbClr val="FFFFFF"/>
          </a:solidFill>
          <a:latin typeface="+mn-lt"/>
        </a:defRPr>
      </a:lvl4pPr>
      <a:lvl5pPr marL="2057400" indent="-228600" algn="l" rtl="0" eaLnBrk="0" fontAlgn="base" hangingPunct="0">
        <a:spcBef>
          <a:spcPct val="20000"/>
        </a:spcBef>
        <a:spcAft>
          <a:spcPct val="0"/>
        </a:spcAft>
        <a:buClr>
          <a:srgbClr val="FFFF00"/>
        </a:buClr>
        <a:buSzPct val="120000"/>
        <a:buChar char="•"/>
        <a:defRPr sz="2000" b="1">
          <a:solidFill>
            <a:srgbClr val="FFFFFF"/>
          </a:solidFill>
          <a:latin typeface="+mn-lt"/>
        </a:defRPr>
      </a:lvl5pPr>
      <a:lvl6pPr marL="2514600" indent="-228600" algn="l" rtl="0" fontAlgn="base">
        <a:spcBef>
          <a:spcPct val="20000"/>
        </a:spcBef>
        <a:spcAft>
          <a:spcPct val="0"/>
        </a:spcAft>
        <a:buClr>
          <a:srgbClr val="FFFF00"/>
        </a:buClr>
        <a:buSzPct val="120000"/>
        <a:buChar char="•"/>
        <a:defRPr sz="2000" b="1">
          <a:solidFill>
            <a:srgbClr val="FFFFFF"/>
          </a:solidFill>
          <a:latin typeface="+mn-lt"/>
        </a:defRPr>
      </a:lvl6pPr>
      <a:lvl7pPr marL="2971800" indent="-228600" algn="l" rtl="0" fontAlgn="base">
        <a:spcBef>
          <a:spcPct val="20000"/>
        </a:spcBef>
        <a:spcAft>
          <a:spcPct val="0"/>
        </a:spcAft>
        <a:buClr>
          <a:srgbClr val="FFFF00"/>
        </a:buClr>
        <a:buSzPct val="120000"/>
        <a:buChar char="•"/>
        <a:defRPr sz="2000" b="1">
          <a:solidFill>
            <a:srgbClr val="FFFFFF"/>
          </a:solidFill>
          <a:latin typeface="+mn-lt"/>
        </a:defRPr>
      </a:lvl7pPr>
      <a:lvl8pPr marL="3429000" indent="-228600" algn="l" rtl="0" fontAlgn="base">
        <a:spcBef>
          <a:spcPct val="20000"/>
        </a:spcBef>
        <a:spcAft>
          <a:spcPct val="0"/>
        </a:spcAft>
        <a:buClr>
          <a:srgbClr val="FFFF00"/>
        </a:buClr>
        <a:buSzPct val="120000"/>
        <a:buChar char="•"/>
        <a:defRPr sz="2000" b="1">
          <a:solidFill>
            <a:srgbClr val="FFFFFF"/>
          </a:solidFill>
          <a:latin typeface="+mn-lt"/>
        </a:defRPr>
      </a:lvl8pPr>
      <a:lvl9pPr marL="3886200" indent="-228600" algn="l" rtl="0" fontAlgn="base">
        <a:spcBef>
          <a:spcPct val="20000"/>
        </a:spcBef>
        <a:spcAft>
          <a:spcPct val="0"/>
        </a:spcAft>
        <a:buClr>
          <a:srgbClr val="FFFF00"/>
        </a:buClr>
        <a:buSzPct val="120000"/>
        <a:buChar char="•"/>
        <a:defRPr sz="2000" b="1">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Health of the Squadron</a:t>
            </a:r>
            <a:endParaRPr lang="en-US" dirty="0"/>
          </a:p>
        </p:txBody>
      </p:sp>
      <p:sp>
        <p:nvSpPr>
          <p:cNvPr id="7" name="Subtitle 6"/>
          <p:cNvSpPr>
            <a:spLocks noGrp="1"/>
          </p:cNvSpPr>
          <p:nvPr>
            <p:ph type="subTitle" sz="quarter" idx="1"/>
          </p:nvPr>
        </p:nvSpPr>
        <p:spPr/>
        <p:txBody>
          <a:bodyPr/>
          <a:lstStyle/>
          <a:p>
            <a:r>
              <a:rPr lang="en-US" dirty="0" smtClean="0"/>
              <a:t>CAO </a:t>
            </a:r>
            <a:r>
              <a:rPr lang="en-US" dirty="0" smtClean="0"/>
              <a:t>12 </a:t>
            </a:r>
            <a:r>
              <a:rPr lang="en-US" dirty="0" smtClean="0"/>
              <a:t>Apr 18</a:t>
            </a:r>
            <a:endParaRPr lang="en-US" dirty="0"/>
          </a:p>
        </p:txBody>
      </p:sp>
    </p:spTree>
    <p:extLst>
      <p:ext uri="{BB962C8B-B14F-4D97-AF65-F5344CB8AC3E}">
        <p14:creationId xmlns:p14="http://schemas.microsoft.com/office/powerpoint/2010/main" val="2760995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831106" cy="914400"/>
          </a:xfrm>
        </p:spPr>
        <p:txBody>
          <a:bodyPr/>
          <a:lstStyle/>
          <a:p>
            <a:r>
              <a:rPr lang="en-US" dirty="0" smtClean="0"/>
              <a:t>EWO Ops </a:t>
            </a:r>
            <a:r>
              <a:rPr lang="en-US" dirty="0"/>
              <a:t>Tempo Assessment</a:t>
            </a:r>
          </a:p>
        </p:txBody>
      </p:sp>
      <p:graphicFrame>
        <p:nvGraphicFramePr>
          <p:cNvPr id="6" name="Chart 5"/>
          <p:cNvGraphicFramePr>
            <a:graphicFrameLocks/>
          </p:cNvGraphicFramePr>
          <p:nvPr>
            <p:extLst>
              <p:ext uri="{D42A27DB-BD31-4B8C-83A1-F6EECF244321}">
                <p14:modId xmlns:p14="http://schemas.microsoft.com/office/powerpoint/2010/main" val="217085318"/>
              </p:ext>
            </p:extLst>
          </p:nvPr>
        </p:nvGraphicFramePr>
        <p:xfrm>
          <a:off x="338627" y="1316052"/>
          <a:ext cx="4199545" cy="3025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5019082"/>
              </p:ext>
            </p:extLst>
          </p:nvPr>
        </p:nvGraphicFramePr>
        <p:xfrm>
          <a:off x="4622917" y="1316052"/>
          <a:ext cx="4199545" cy="3025212"/>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26" y="4341263"/>
            <a:ext cx="4188549" cy="83877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2719" y="4341263"/>
            <a:ext cx="4189743" cy="844321"/>
          </a:xfrm>
          <a:prstGeom prst="rect">
            <a:avLst/>
          </a:prstGeom>
        </p:spPr>
      </p:pic>
      <p:sp>
        <p:nvSpPr>
          <p:cNvPr id="12" name="Content Placeholder 2"/>
          <p:cNvSpPr>
            <a:spLocks noGrp="1"/>
          </p:cNvSpPr>
          <p:nvPr>
            <p:ph sz="half" idx="1"/>
          </p:nvPr>
        </p:nvSpPr>
        <p:spPr>
          <a:xfrm>
            <a:off x="233082" y="5145635"/>
            <a:ext cx="4294093" cy="1138623"/>
          </a:xfrm>
        </p:spPr>
        <p:txBody>
          <a:bodyPr/>
          <a:lstStyle/>
          <a:p>
            <a:r>
              <a:rPr lang="en-US" sz="1600" dirty="0"/>
              <a:t>Does not reflect 3x WIC Students / year</a:t>
            </a:r>
          </a:p>
          <a:p>
            <a:r>
              <a:rPr lang="en-US" sz="1600" u="sng" dirty="0" smtClean="0"/>
              <a:t>Effect</a:t>
            </a:r>
            <a:r>
              <a:rPr lang="en-US" sz="1600" dirty="0" smtClean="0"/>
              <a:t>:  On-target surge capacity, but…excess capacity might be used to mitigate continued Raven shortfalls</a:t>
            </a:r>
          </a:p>
        </p:txBody>
      </p:sp>
      <p:sp>
        <p:nvSpPr>
          <p:cNvPr id="13" name="Content Placeholder 2"/>
          <p:cNvSpPr>
            <a:spLocks noGrp="1"/>
          </p:cNvSpPr>
          <p:nvPr>
            <p:ph sz="half" idx="1"/>
          </p:nvPr>
        </p:nvSpPr>
        <p:spPr>
          <a:xfrm>
            <a:off x="4527176" y="5145636"/>
            <a:ext cx="4342560" cy="1026016"/>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1600" dirty="0"/>
              <a:t>Manning Shortage</a:t>
            </a:r>
          </a:p>
          <a:p>
            <a:pPr lvl="1"/>
            <a:r>
              <a:rPr lang="en-US" sz="1100" dirty="0"/>
              <a:t>26 of 31 assigned</a:t>
            </a:r>
          </a:p>
          <a:p>
            <a:pPr lvl="1"/>
            <a:r>
              <a:rPr lang="en-US" sz="1100" dirty="0"/>
              <a:t>Majority deploy </a:t>
            </a:r>
            <a:r>
              <a:rPr lang="en-US" sz="1100" dirty="0" smtClean="0"/>
              <a:t>120 days / year</a:t>
            </a:r>
            <a:endParaRPr lang="en-US" sz="1100" dirty="0"/>
          </a:p>
          <a:p>
            <a:r>
              <a:rPr lang="en-US" sz="1600" u="sng" dirty="0" smtClean="0"/>
              <a:t>Effect</a:t>
            </a:r>
            <a:r>
              <a:rPr lang="en-US" sz="1600" dirty="0" smtClean="0"/>
              <a:t>: Limited surge capacity</a:t>
            </a:r>
          </a:p>
        </p:txBody>
      </p:sp>
      <p:sp>
        <p:nvSpPr>
          <p:cNvPr id="9" name="TextBox 8"/>
          <p:cNvSpPr txBox="1"/>
          <p:nvPr/>
        </p:nvSpPr>
        <p:spPr>
          <a:xfrm>
            <a:off x="5092694" y="1548150"/>
            <a:ext cx="121889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60-90 Days Deployed</a:t>
            </a:r>
            <a:endParaRPr lang="en-US" sz="800" dirty="0">
              <a:effectLst>
                <a:glow rad="152400">
                  <a:schemeClr val="accent1">
                    <a:alpha val="40000"/>
                  </a:schemeClr>
                </a:glow>
              </a:effectLst>
            </a:endParaRPr>
          </a:p>
        </p:txBody>
      </p:sp>
      <p:sp>
        <p:nvSpPr>
          <p:cNvPr id="10" name="TextBox 9"/>
          <p:cNvSpPr txBox="1"/>
          <p:nvPr/>
        </p:nvSpPr>
        <p:spPr>
          <a:xfrm>
            <a:off x="6288638" y="1548150"/>
            <a:ext cx="1280456" cy="215444"/>
          </a:xfrm>
          <a:prstGeom prst="rect">
            <a:avLst/>
          </a:prstGeom>
          <a:noFill/>
          <a:effectLst>
            <a:glow rad="1663700">
              <a:schemeClr val="accent2">
                <a:lumMod val="20000"/>
                <a:lumOff val="80000"/>
                <a:alpha val="40000"/>
              </a:schemeClr>
            </a:glow>
          </a:effectLst>
        </p:spPr>
        <p:txBody>
          <a:bodyPr wrap="square" rtlCol="0">
            <a:spAutoFit/>
          </a:bodyPr>
          <a:lstStyle/>
          <a:p>
            <a:pPr algn="ctr"/>
            <a:r>
              <a:rPr lang="en-US" sz="800" b="1" i="1" dirty="0" smtClean="0">
                <a:solidFill>
                  <a:schemeClr val="bg1"/>
                </a:solidFill>
                <a:effectLst>
                  <a:glow rad="152400">
                    <a:schemeClr val="accent1">
                      <a:alpha val="40000"/>
                    </a:schemeClr>
                  </a:glow>
                </a:effectLst>
              </a:rPr>
              <a:t>120 Days Deployed</a:t>
            </a:r>
          </a:p>
        </p:txBody>
      </p:sp>
      <p:sp>
        <p:nvSpPr>
          <p:cNvPr id="14" name="TextBox 13"/>
          <p:cNvSpPr txBox="1"/>
          <p:nvPr/>
        </p:nvSpPr>
        <p:spPr>
          <a:xfrm>
            <a:off x="7430792" y="1548150"/>
            <a:ext cx="128045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&gt; 120 Days Deployed</a:t>
            </a:r>
            <a:endParaRPr lang="en-US" sz="800" dirty="0">
              <a:effectLst>
                <a:glow rad="152400">
                  <a:schemeClr val="accent1">
                    <a:alpha val="40000"/>
                  </a:schemeClr>
                </a:glow>
              </a:effectLst>
            </a:endParaRPr>
          </a:p>
        </p:txBody>
      </p:sp>
      <p:sp>
        <p:nvSpPr>
          <p:cNvPr id="15" name="TextBox 14"/>
          <p:cNvSpPr txBox="1"/>
          <p:nvPr/>
        </p:nvSpPr>
        <p:spPr>
          <a:xfrm>
            <a:off x="893149" y="1575045"/>
            <a:ext cx="121889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60-90 Days Deployed</a:t>
            </a:r>
            <a:endParaRPr lang="en-US" sz="800" dirty="0">
              <a:effectLst>
                <a:glow rad="152400">
                  <a:schemeClr val="accent1">
                    <a:alpha val="40000"/>
                  </a:schemeClr>
                </a:glow>
              </a:effectLst>
            </a:endParaRPr>
          </a:p>
        </p:txBody>
      </p:sp>
      <p:sp>
        <p:nvSpPr>
          <p:cNvPr id="16" name="TextBox 15"/>
          <p:cNvSpPr txBox="1"/>
          <p:nvPr/>
        </p:nvSpPr>
        <p:spPr>
          <a:xfrm>
            <a:off x="2035303" y="1575045"/>
            <a:ext cx="1280456" cy="215444"/>
          </a:xfrm>
          <a:prstGeom prst="rect">
            <a:avLst/>
          </a:prstGeom>
          <a:noFill/>
          <a:effectLst>
            <a:glow rad="1663700">
              <a:schemeClr val="accent2">
                <a:lumMod val="20000"/>
                <a:lumOff val="80000"/>
                <a:alpha val="40000"/>
              </a:schemeClr>
            </a:glow>
          </a:effectLst>
        </p:spPr>
        <p:txBody>
          <a:bodyPr wrap="square" rtlCol="0">
            <a:spAutoFit/>
          </a:bodyPr>
          <a:lstStyle/>
          <a:p>
            <a:pPr algn="ctr"/>
            <a:r>
              <a:rPr lang="en-US" sz="800" b="1" i="1" dirty="0" smtClean="0">
                <a:solidFill>
                  <a:schemeClr val="bg1"/>
                </a:solidFill>
                <a:effectLst>
                  <a:glow rad="152400">
                    <a:schemeClr val="accent1">
                      <a:alpha val="40000"/>
                    </a:schemeClr>
                  </a:glow>
                </a:effectLst>
              </a:rPr>
              <a:t>120 Days Deployed</a:t>
            </a:r>
          </a:p>
        </p:txBody>
      </p:sp>
      <p:sp>
        <p:nvSpPr>
          <p:cNvPr id="17" name="TextBox 16"/>
          <p:cNvSpPr txBox="1"/>
          <p:nvPr/>
        </p:nvSpPr>
        <p:spPr>
          <a:xfrm>
            <a:off x="3177457" y="1575045"/>
            <a:ext cx="128045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&gt; 120 Days Deployed</a:t>
            </a:r>
            <a:endParaRPr lang="en-US" sz="800" dirty="0">
              <a:effectLst>
                <a:glow rad="152400">
                  <a:schemeClr val="accent1">
                    <a:alpha val="40000"/>
                  </a:schemeClr>
                </a:glow>
              </a:effectLst>
            </a:endParaRPr>
          </a:p>
        </p:txBody>
      </p:sp>
    </p:spTree>
    <p:extLst>
      <p:ext uri="{BB962C8B-B14F-4D97-AF65-F5344CB8AC3E}">
        <p14:creationId xmlns:p14="http://schemas.microsoft.com/office/powerpoint/2010/main" val="265124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134100"/>
            <a:ext cx="91440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Commander’s Assessment</a:t>
            </a:r>
            <a:endParaRPr lang="en-US" dirty="0"/>
          </a:p>
        </p:txBody>
      </p:sp>
      <p:sp>
        <p:nvSpPr>
          <p:cNvPr id="4" name="Content Placeholder 3"/>
          <p:cNvSpPr>
            <a:spLocks noGrp="1"/>
          </p:cNvSpPr>
          <p:nvPr>
            <p:ph sz="half" idx="2"/>
          </p:nvPr>
        </p:nvSpPr>
        <p:spPr>
          <a:xfrm>
            <a:off x="-1" y="1214338"/>
            <a:ext cx="9144002" cy="5614087"/>
          </a:xfrm>
          <a:noFill/>
        </p:spPr>
        <p:txBody>
          <a:bodyPr tIns="0" bIns="0"/>
          <a:lstStyle/>
          <a:p>
            <a:pPr marL="0" indent="0">
              <a:buNone/>
            </a:pPr>
            <a:r>
              <a:rPr lang="en-US" sz="2400" u="sng" dirty="0" smtClean="0"/>
              <a:t>D:D &amp; Capacity</a:t>
            </a:r>
            <a:r>
              <a:rPr lang="en-US" sz="2400" dirty="0" smtClean="0"/>
              <a:t>:</a:t>
            </a:r>
          </a:p>
          <a:p>
            <a:r>
              <a:rPr lang="en-US" sz="2000" u="sng" dirty="0"/>
              <a:t>Current State</a:t>
            </a:r>
            <a:r>
              <a:rPr lang="en-US" sz="2000" dirty="0"/>
              <a:t>:  </a:t>
            </a:r>
            <a:r>
              <a:rPr lang="en-US" sz="2000" dirty="0" smtClean="0"/>
              <a:t>Only 4-5 surge crews ready NLT N+45 </a:t>
            </a:r>
            <a:r>
              <a:rPr lang="en-US" sz="2000" dirty="0"/>
              <a:t>days</a:t>
            </a:r>
          </a:p>
          <a:p>
            <a:pPr lvl="1"/>
            <a:r>
              <a:rPr lang="en-US" sz="1600" dirty="0"/>
              <a:t>Lack of adequate ASE-1s limits surging beyond five crews</a:t>
            </a:r>
          </a:p>
          <a:p>
            <a:r>
              <a:rPr lang="en-US" sz="2000" u="sng" dirty="0" smtClean="0"/>
              <a:t>Desired State</a:t>
            </a:r>
            <a:r>
              <a:rPr lang="en-US" sz="2000" dirty="0"/>
              <a:t>:  </a:t>
            </a:r>
            <a:r>
              <a:rPr lang="en-US" sz="2000" dirty="0" smtClean="0"/>
              <a:t>8-9 </a:t>
            </a:r>
            <a:r>
              <a:rPr lang="en-US" sz="2000" dirty="0"/>
              <a:t>surge </a:t>
            </a:r>
            <a:r>
              <a:rPr lang="en-US" sz="2000" dirty="0" smtClean="0"/>
              <a:t>crews ready NLT N+45 days</a:t>
            </a:r>
          </a:p>
          <a:p>
            <a:pPr lvl="1"/>
            <a:r>
              <a:rPr lang="en-US" sz="1600" dirty="0" smtClean="0"/>
              <a:t>80% of crew force should </a:t>
            </a:r>
            <a:r>
              <a:rPr lang="en-US" sz="1600" dirty="0"/>
              <a:t>deploy at a </a:t>
            </a:r>
            <a:r>
              <a:rPr lang="en-US" sz="1600" u="sng" dirty="0" smtClean="0"/>
              <a:t>D:D </a:t>
            </a:r>
            <a:r>
              <a:rPr lang="en-US" sz="1600" u="sng" dirty="0"/>
              <a:t>&gt; </a:t>
            </a:r>
            <a:r>
              <a:rPr lang="en-US" sz="1600" u="sng" dirty="0" smtClean="0"/>
              <a:t>1:2</a:t>
            </a:r>
            <a:r>
              <a:rPr lang="en-US" sz="1600" dirty="0" smtClean="0"/>
              <a:t>, 60-90 </a:t>
            </a:r>
            <a:r>
              <a:rPr lang="en-US" sz="1600" dirty="0" smtClean="0"/>
              <a:t>days per year</a:t>
            </a:r>
          </a:p>
          <a:p>
            <a:pPr lvl="1"/>
            <a:r>
              <a:rPr lang="en-US" sz="1600" dirty="0" smtClean="0"/>
              <a:t>Increase </a:t>
            </a:r>
            <a:r>
              <a:rPr lang="en-US" sz="1600" dirty="0"/>
              <a:t>ASE-1 training </a:t>
            </a:r>
            <a:r>
              <a:rPr lang="en-US" sz="1600" dirty="0" smtClean="0"/>
              <a:t>throughput &amp; improve </a:t>
            </a:r>
            <a:r>
              <a:rPr lang="en-US" sz="1600" dirty="0"/>
              <a:t>capacity </a:t>
            </a:r>
            <a:r>
              <a:rPr lang="en-US" sz="1600" dirty="0" smtClean="0"/>
              <a:t>by 2QFY19</a:t>
            </a:r>
          </a:p>
          <a:p>
            <a:pPr lvl="1"/>
            <a:r>
              <a:rPr lang="en-US" sz="1600" dirty="0"/>
              <a:t>Maintain </a:t>
            </a:r>
            <a:r>
              <a:rPr lang="en-US" sz="1600" dirty="0" smtClean="0"/>
              <a:t>EWO and ASE balance </a:t>
            </a:r>
            <a:r>
              <a:rPr lang="en-US" sz="1600" dirty="0"/>
              <a:t>through the color grid and </a:t>
            </a:r>
            <a:r>
              <a:rPr lang="en-US" sz="1600" dirty="0" smtClean="0"/>
              <a:t>ACMB process</a:t>
            </a:r>
          </a:p>
          <a:p>
            <a:pPr marL="0" indent="0">
              <a:buNone/>
            </a:pPr>
            <a:r>
              <a:rPr lang="en-US" sz="2400" u="sng" dirty="0" smtClean="0"/>
              <a:t>Understanding </a:t>
            </a:r>
            <a:r>
              <a:rPr lang="en-US" sz="2400" u="sng" dirty="0" smtClean="0"/>
              <a:t>Ops Tempo</a:t>
            </a:r>
            <a:r>
              <a:rPr lang="en-US" sz="2400" dirty="0" smtClean="0"/>
              <a:t>:</a:t>
            </a:r>
          </a:p>
          <a:p>
            <a:r>
              <a:rPr lang="en-US" sz="2000" dirty="0" smtClean="0"/>
              <a:t>Flight </a:t>
            </a:r>
            <a:r>
              <a:rPr lang="en-US" sz="2000" dirty="0" smtClean="0"/>
              <a:t>Deck Driving Factor </a:t>
            </a:r>
            <a:r>
              <a:rPr lang="en-US" sz="2000" dirty="0" smtClean="0">
                <a:sym typeface="Wingdings" panose="05000000000000000000" pitchFamily="2" charset="2"/>
              </a:rPr>
              <a:t></a:t>
            </a:r>
            <a:r>
              <a:rPr lang="en-US" sz="2000" dirty="0" smtClean="0"/>
              <a:t> </a:t>
            </a:r>
            <a:r>
              <a:rPr lang="en-US" sz="2000" dirty="0" smtClean="0"/>
              <a:t>Internal </a:t>
            </a:r>
            <a:r>
              <a:rPr lang="en-US" sz="2000" dirty="0" smtClean="0"/>
              <a:t>constraints</a:t>
            </a:r>
            <a:r>
              <a:rPr lang="en-US" sz="2000" dirty="0"/>
              <a:t> </a:t>
            </a:r>
            <a:r>
              <a:rPr lang="en-US" sz="1600" dirty="0" smtClean="0"/>
              <a:t>(</a:t>
            </a:r>
            <a:r>
              <a:rPr lang="en-US" sz="1600" dirty="0"/>
              <a:t>U</a:t>
            </a:r>
            <a:r>
              <a:rPr lang="en-US" sz="1600" dirty="0" smtClean="0"/>
              <a:t>nplanned deployments)</a:t>
            </a:r>
            <a:endParaRPr lang="en-US" sz="1600" dirty="0" smtClean="0"/>
          </a:p>
          <a:p>
            <a:r>
              <a:rPr lang="en-US" sz="2000" dirty="0" smtClean="0"/>
              <a:t>EWO and </a:t>
            </a:r>
            <a:r>
              <a:rPr lang="en-US" sz="2000" dirty="0" smtClean="0"/>
              <a:t>ASE Driving Factor </a:t>
            </a:r>
            <a:r>
              <a:rPr lang="en-US" sz="2000" dirty="0" smtClean="0">
                <a:sym typeface="Wingdings" panose="05000000000000000000" pitchFamily="2" charset="2"/>
              </a:rPr>
              <a:t></a:t>
            </a:r>
            <a:r>
              <a:rPr lang="en-US" sz="2000" dirty="0" smtClean="0"/>
              <a:t>  </a:t>
            </a:r>
            <a:r>
              <a:rPr lang="en-US" sz="2000" dirty="0" smtClean="0"/>
              <a:t>External </a:t>
            </a:r>
            <a:r>
              <a:rPr lang="en-US" sz="2000" dirty="0" smtClean="0"/>
              <a:t>constraints</a:t>
            </a:r>
            <a:r>
              <a:rPr lang="en-US" sz="2000" dirty="0"/>
              <a:t> </a:t>
            </a:r>
            <a:r>
              <a:rPr lang="en-US" sz="1600" dirty="0" smtClean="0"/>
              <a:t>(</a:t>
            </a:r>
            <a:r>
              <a:rPr lang="en-US" sz="1600" dirty="0" smtClean="0"/>
              <a:t>Accessions)</a:t>
            </a:r>
          </a:p>
          <a:p>
            <a:pPr marL="0" indent="0">
              <a:buNone/>
            </a:pPr>
            <a:r>
              <a:rPr lang="en-US" sz="2400" u="sng" dirty="0" smtClean="0"/>
              <a:t>Driving Readiness</a:t>
            </a:r>
            <a:r>
              <a:rPr lang="en-US" sz="2400" dirty="0" smtClean="0"/>
              <a:t>:</a:t>
            </a:r>
          </a:p>
          <a:p>
            <a:r>
              <a:rPr lang="en-US" sz="2000" dirty="0" smtClean="0"/>
              <a:t>Decrease </a:t>
            </a:r>
            <a:r>
              <a:rPr lang="en-US" sz="2000" dirty="0"/>
              <a:t># of monthly assigned </a:t>
            </a:r>
            <a:r>
              <a:rPr lang="en-US" sz="2000" dirty="0" smtClean="0"/>
              <a:t>FMTs </a:t>
            </a:r>
            <a:r>
              <a:rPr lang="en-US" sz="1600" dirty="0" smtClean="0"/>
              <a:t>(Asking </a:t>
            </a:r>
            <a:r>
              <a:rPr lang="en-US" sz="1600" dirty="0"/>
              <a:t>= 7, </a:t>
            </a:r>
            <a:r>
              <a:rPr lang="en-US" sz="1600" dirty="0" smtClean="0"/>
              <a:t>executing </a:t>
            </a:r>
            <a:r>
              <a:rPr lang="en-US" sz="1600" dirty="0"/>
              <a:t>12 due to 97 </a:t>
            </a:r>
            <a:r>
              <a:rPr lang="en-US" sz="1600" dirty="0" smtClean="0"/>
              <a:t>IS)</a:t>
            </a:r>
            <a:endParaRPr lang="en-US" sz="1600" dirty="0"/>
          </a:p>
          <a:p>
            <a:r>
              <a:rPr lang="en-US" sz="2000" dirty="0"/>
              <a:t>Increase </a:t>
            </a:r>
            <a:r>
              <a:rPr lang="en-US" sz="2000" dirty="0" smtClean="0"/>
              <a:t>monthly </a:t>
            </a:r>
            <a:r>
              <a:rPr lang="en-US" sz="2000" dirty="0"/>
              <a:t>PTs, OFTs, and </a:t>
            </a:r>
            <a:r>
              <a:rPr lang="en-US" sz="2000" dirty="0" smtClean="0"/>
              <a:t>RJMTs </a:t>
            </a:r>
            <a:r>
              <a:rPr lang="en-US" sz="1600" dirty="0" smtClean="0"/>
              <a:t>(+2x </a:t>
            </a:r>
            <a:r>
              <a:rPr lang="en-US" sz="1600" dirty="0"/>
              <a:t>PT, +3 OFT and +3x </a:t>
            </a:r>
            <a:r>
              <a:rPr lang="en-US" sz="1600" dirty="0" smtClean="0"/>
              <a:t>RJMT)</a:t>
            </a:r>
            <a:endParaRPr lang="en-US" sz="1600" dirty="0"/>
          </a:p>
          <a:p>
            <a:r>
              <a:rPr lang="en-US" sz="2000" dirty="0"/>
              <a:t>Continue to send EWOs to CFIC prior to TCUP</a:t>
            </a:r>
          </a:p>
          <a:p>
            <a:pPr lvl="1"/>
            <a:r>
              <a:rPr lang="en-US" sz="1800" dirty="0"/>
              <a:t>Jan 17:  11 (9 TC, 2 Rx) </a:t>
            </a:r>
            <a:r>
              <a:rPr lang="en-US" sz="1800" dirty="0">
                <a:sym typeface="Wingdings" panose="05000000000000000000" pitchFamily="2" charset="2"/>
              </a:rPr>
              <a:t> Apr 18:  33 (20 TC, 13 Rx)</a:t>
            </a:r>
            <a:endParaRPr lang="en-US" sz="1800" dirty="0"/>
          </a:p>
          <a:p>
            <a:pPr marL="347662" lvl="1" indent="-285750"/>
            <a:endParaRPr lang="en-US" dirty="0" smtClean="0"/>
          </a:p>
        </p:txBody>
      </p:sp>
      <p:sp>
        <p:nvSpPr>
          <p:cNvPr id="6" name="TextBox 5"/>
          <p:cNvSpPr txBox="1"/>
          <p:nvPr/>
        </p:nvSpPr>
        <p:spPr>
          <a:xfrm>
            <a:off x="0" y="6536799"/>
            <a:ext cx="9144001" cy="307777"/>
          </a:xfrm>
          <a:prstGeom prst="rect">
            <a:avLst/>
          </a:prstGeom>
          <a:solidFill>
            <a:srgbClr val="FFFF00"/>
          </a:solidFill>
        </p:spPr>
        <p:txBody>
          <a:bodyPr wrap="square" tIns="0" bIns="0" rtlCol="0">
            <a:spAutoFit/>
          </a:bodyPr>
          <a:lstStyle/>
          <a:p>
            <a:pPr algn="ctr"/>
            <a:r>
              <a:rPr lang="en-US" sz="2000" b="1" dirty="0" smtClean="0">
                <a:effectLst>
                  <a:glow rad="101600">
                    <a:schemeClr val="accent1">
                      <a:satMod val="175000"/>
                      <a:alpha val="21000"/>
                    </a:schemeClr>
                  </a:glow>
                </a:effectLst>
              </a:rPr>
              <a:t>RJ Squadrons must maintain a </a:t>
            </a:r>
            <a:r>
              <a:rPr lang="en-US" sz="2000" b="1" u="sng" dirty="0" smtClean="0">
                <a:effectLst>
                  <a:glow rad="101600">
                    <a:schemeClr val="accent1">
                      <a:satMod val="175000"/>
                      <a:alpha val="21000"/>
                    </a:schemeClr>
                  </a:glow>
                </a:effectLst>
              </a:rPr>
              <a:t>reserve capacity</a:t>
            </a:r>
            <a:r>
              <a:rPr lang="en-US" sz="2000" b="1" dirty="0" smtClean="0">
                <a:effectLst>
                  <a:glow rad="101600">
                    <a:schemeClr val="accent1">
                      <a:satMod val="175000"/>
                      <a:alpha val="21000"/>
                    </a:schemeClr>
                  </a:glow>
                </a:effectLst>
              </a:rPr>
              <a:t> to meet emergent tasks </a:t>
            </a:r>
            <a:endParaRPr lang="en-US" sz="2000" b="1" dirty="0">
              <a:effectLst>
                <a:glow rad="101600">
                  <a:schemeClr val="accent1">
                    <a:satMod val="175000"/>
                    <a:alpha val="21000"/>
                  </a:schemeClr>
                </a:glow>
              </a:effectLst>
            </a:endParaRPr>
          </a:p>
        </p:txBody>
      </p:sp>
    </p:spTree>
    <p:extLst>
      <p:ext uri="{BB962C8B-B14F-4D97-AF65-F5344CB8AC3E}">
        <p14:creationId xmlns:p14="http://schemas.microsoft.com/office/powerpoint/2010/main" val="220896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dirty="0" smtClean="0"/>
              <a:t>Mission</a:t>
            </a:r>
          </a:p>
          <a:p>
            <a:pPr marL="0" indent="0">
              <a:buNone/>
            </a:pPr>
            <a:r>
              <a:rPr lang="en-US" dirty="0" smtClean="0"/>
              <a:t>The </a:t>
            </a:r>
            <a:r>
              <a:rPr lang="en-US" dirty="0"/>
              <a:t>38th Reconnaissance Squadron is ready to meet the call for global airborne reconnaissance and precision electronic warfare support to satisfy Combatant Commander and national agency requirements.</a:t>
            </a:r>
          </a:p>
          <a:p>
            <a:pPr marL="0" indent="0">
              <a:buNone/>
            </a:pPr>
            <a:r>
              <a:rPr lang="en-US" dirty="0"/>
              <a:t> </a:t>
            </a:r>
          </a:p>
          <a:p>
            <a:pPr marL="0" indent="0" algn="ctr">
              <a:buNone/>
            </a:pPr>
            <a:r>
              <a:rPr lang="en-US" dirty="0" smtClean="0"/>
              <a:t>Vision</a:t>
            </a:r>
          </a:p>
          <a:p>
            <a:pPr marL="0" indent="0">
              <a:buNone/>
            </a:pPr>
            <a:r>
              <a:rPr lang="en-US" dirty="0" smtClean="0"/>
              <a:t>The </a:t>
            </a:r>
            <a:r>
              <a:rPr lang="en-US" dirty="0"/>
              <a:t>38th Reconnaissance Squadron is home to where ideas win, Airmen flourish, and the passion of our professional lives is transferred to our whole lives-Hellcats are vigilant, ready, and always lead!</a:t>
            </a:r>
          </a:p>
          <a:p>
            <a:endParaRPr lang="en-US" dirty="0"/>
          </a:p>
        </p:txBody>
      </p:sp>
    </p:spTree>
    <p:extLst>
      <p:ext uri="{BB962C8B-B14F-4D97-AF65-F5344CB8AC3E}">
        <p14:creationId xmlns:p14="http://schemas.microsoft.com/office/powerpoint/2010/main" val="4290817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01231768"/>
              </p:ext>
            </p:extLst>
          </p:nvPr>
        </p:nvGraphicFramePr>
        <p:xfrm>
          <a:off x="2108656" y="2269653"/>
          <a:ext cx="5054144" cy="2962275"/>
        </p:xfrm>
        <a:graphic>
          <a:graphicData uri="http://schemas.openxmlformats.org/drawingml/2006/table">
            <a:tbl>
              <a:tblPr/>
              <a:tblGrid>
                <a:gridCol w="649904"/>
                <a:gridCol w="558381"/>
                <a:gridCol w="914186"/>
                <a:gridCol w="654638"/>
                <a:gridCol w="672353"/>
                <a:gridCol w="367553"/>
                <a:gridCol w="313764"/>
                <a:gridCol w="430306"/>
                <a:gridCol w="493059"/>
              </a:tblGrid>
              <a:tr h="2000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kern="1200" dirty="0" smtClean="0">
                          <a:solidFill>
                            <a:srgbClr val="000000"/>
                          </a:solidFill>
                          <a:effectLst/>
                          <a:latin typeface="Calibri" panose="020F0502020204030204" pitchFamily="34" charset="0"/>
                          <a:ea typeface="+mn-ea"/>
                          <a:cs typeface="+mn-cs"/>
                        </a:rPr>
                        <a:t>Deployments</a:t>
                      </a:r>
                      <a:endParaRPr lang="en-US" sz="1100" b="1" i="0" u="none" strike="noStrike" kern="1200" dirty="0">
                        <a:solidFill>
                          <a:srgbClr val="000000"/>
                        </a:solidFill>
                        <a:effectLst/>
                        <a:latin typeface="Calibri" panose="020F0502020204030204" pitchFamily="34" charset="0"/>
                        <a:ea typeface="+mn-ea"/>
                        <a:cs typeface="+mn-c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gridSpan="5">
                  <a:txBody>
                    <a:bodyPr/>
                    <a:lstStyle/>
                    <a:p>
                      <a:pPr algn="ctr" fontAlgn="b"/>
                      <a:r>
                        <a:rPr lang="en-US" sz="1100" b="1" i="0" u="none" strike="noStrike" dirty="0" smtClean="0">
                          <a:solidFill>
                            <a:srgbClr val="000000"/>
                          </a:solidFill>
                          <a:effectLst/>
                          <a:latin typeface="Calibri" panose="020F0502020204030204" pitchFamily="34" charset="0"/>
                        </a:rPr>
                        <a:t>Manning Allocation</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6451">
                <a:tc>
                  <a:txBody>
                    <a:bodyPr/>
                    <a:lstStyle/>
                    <a:p>
                      <a:pPr algn="ctr" fontAlgn="b"/>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effectLst/>
                          <a:latin typeface="Arial" panose="020B0604020202020204" pitchFamily="34" charset="0"/>
                        </a:rPr>
                        <a:t>Crew Position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000" b="1" i="0" u="none" strike="noStrike" dirty="0" smtClean="0">
                          <a:effectLst/>
                          <a:latin typeface="Arial" panose="020B0604020202020204" pitchFamily="34" charset="0"/>
                        </a:rPr>
                        <a:t>Deployed</a:t>
                      </a:r>
                      <a:r>
                        <a:rPr lang="en-US" sz="1000" b="1" i="0" u="none" strike="noStrike" dirty="0">
                          <a:effectLst/>
                          <a:latin typeface="Arial" panose="020B0604020202020204" pitchFamily="34" charset="0"/>
                        </a:rPr>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Crewmembers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000" b="1" i="0" u="none" strike="noStrike" dirty="0" smtClean="0">
                          <a:effectLst/>
                          <a:latin typeface="Arial" panose="020B0604020202020204" pitchFamily="34" charset="0"/>
                        </a:rPr>
                        <a:t>Days</a:t>
                      </a:r>
                      <a:r>
                        <a:rPr lang="en-US" sz="1000" b="1" i="0" u="none" strike="noStrike" dirty="0">
                          <a:effectLst/>
                          <a:latin typeface="Arial" panose="020B0604020202020204" pitchFamily="34" charset="0"/>
                        </a:rPr>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Deployed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000" b="1" i="0" u="none" strike="noStrike" dirty="0" smtClean="0">
                          <a:effectLst/>
                          <a:latin typeface="Arial" panose="020B0604020202020204" pitchFamily="34" charset="0"/>
                        </a:rPr>
                        <a:t>Personnel</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000" b="1" i="0" u="none" strike="noStrike" dirty="0">
                          <a:effectLst/>
                          <a:latin typeface="Arial" panose="020B0604020202020204" pitchFamily="34" charset="0"/>
                        </a:rPr>
                        <a:t>1x 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000" b="1" i="0" u="none" strike="noStrike" dirty="0">
                          <a:effectLst/>
                          <a:latin typeface="Arial" panose="020B0604020202020204" pitchFamily="34" charset="0"/>
                        </a:rPr>
                        <a:t>2x 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000" b="1" i="0" u="none" strike="noStrike" dirty="0">
                          <a:effectLst/>
                          <a:latin typeface="Arial" panose="020B0604020202020204" pitchFamily="34" charset="0"/>
                        </a:rPr>
                        <a:t>1x 60</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Staff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000" b="1" i="0" u="none" strike="noStrike" dirty="0">
                          <a:effectLst/>
                          <a:latin typeface="Arial" panose="020B0604020202020204" pitchFamily="34" charset="0"/>
                        </a:rPr>
                        <a:t>Staff</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Only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500">
                <a:tc>
                  <a:txBody>
                    <a:bodyPr/>
                    <a:lstStyle/>
                    <a:p>
                      <a:pPr algn="ctr" fontAlgn="b"/>
                      <a:r>
                        <a:rPr lang="en-US" sz="1000" b="1" i="0" u="none" strike="noStrike" dirty="0" smtClean="0">
                          <a:effectLst/>
                          <a:latin typeface="Arial" panose="020B0604020202020204" pitchFamily="34" charset="0"/>
                        </a:rPr>
                        <a:t>Desired</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effectLst/>
                          <a:latin typeface="Arial" panose="020B0604020202020204" pitchFamily="34" charset="0"/>
                        </a:rPr>
                        <a:t>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effectLst/>
                          <a:latin typeface="Arial" panose="020B0604020202020204" pitchFamily="34" charset="0"/>
                        </a:rPr>
                        <a:t>19 + 3 Staff</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effectLst/>
                          <a:latin typeface="Arial" panose="020B0604020202020204" pitchFamily="34" charset="0"/>
                        </a:rPr>
                        <a:t>1110+240</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53975" lvl="0" indent="0" algn="l" fontAlgn="b"/>
                      <a:r>
                        <a:rPr lang="en-US" sz="1000" b="1" i="0" u="none" strike="noStrike" dirty="0" smtClean="0">
                          <a:effectLst/>
                          <a:latin typeface="Arial" panose="020B0604020202020204" pitchFamily="34" charset="0"/>
                        </a:rPr>
                        <a:t>17 </a:t>
                      </a:r>
                      <a:r>
                        <a:rPr lang="en-US" sz="1000" b="1" i="0" u="none" strike="noStrike" dirty="0" err="1" smtClean="0">
                          <a:effectLst/>
                          <a:latin typeface="Arial" panose="020B0604020202020204" pitchFamily="34" charset="0"/>
                        </a:rPr>
                        <a:t>Auth</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1" i="1" u="none" strike="noStrike" dirty="0" smtClean="0">
                          <a:effectLst/>
                          <a:latin typeface="Arial" panose="020B0604020202020204" pitchFamily="34" charset="0"/>
                        </a:rPr>
                        <a:t>Actual</a:t>
                      </a:r>
                      <a:endParaRPr lang="en-US" sz="1000" b="1" i="1"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effectLst/>
                          <a:latin typeface="Arial" panose="020B0604020202020204" pitchFamily="34" charset="0"/>
                        </a:rPr>
                        <a:t>AC</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15 + 3 Staff</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990+246</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marL="53975" lvl="0" indent="0" algn="l" fontAlgn="b"/>
                      <a:r>
                        <a:rPr lang="en-US" sz="1000" b="1" i="1" u="none" strike="noStrike" dirty="0" smtClean="0">
                          <a:solidFill>
                            <a:schemeClr val="tx1"/>
                          </a:solidFill>
                          <a:effectLst/>
                          <a:latin typeface="Arial" panose="020B0604020202020204" pitchFamily="34" charset="0"/>
                        </a:rPr>
                        <a:t>18 Assign</a:t>
                      </a:r>
                      <a:endParaRPr lang="en-US" sz="1000" b="1" i="1"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a:effectLst/>
                          <a:latin typeface="Arial" panose="020B0604020202020204" pitchFamily="34" charset="0"/>
                        </a:rPr>
                        <a:t> </a:t>
                      </a:r>
                      <a:r>
                        <a:rPr lang="en-US" sz="1000" b="1" i="1" u="none" strike="noStrike" dirty="0" smtClean="0">
                          <a:effectLst/>
                          <a:latin typeface="Arial" panose="020B0604020202020204" pitchFamily="34" charset="0"/>
                        </a:rPr>
                        <a:t>8</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effectLst/>
                          <a:latin typeface="Arial" panose="020B0604020202020204" pitchFamily="34" charset="0"/>
                        </a:rPr>
                        <a:t>4</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effectLst/>
                          <a:latin typeface="Arial" panose="020B0604020202020204" pitchFamily="34" charset="0"/>
                        </a:rPr>
                        <a:t>1</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effectLst/>
                          <a:latin typeface="Arial" panose="020B0604020202020204" pitchFamily="34" charset="0"/>
                        </a:rPr>
                        <a:t>2</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1" i="0" u="none" strike="noStrike" dirty="0" smtClean="0">
                          <a:effectLst/>
                          <a:latin typeface="Arial" panose="020B0604020202020204" pitchFamily="34" charset="0"/>
                        </a:rPr>
                        <a:t>Desired</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effectLst/>
                          <a:latin typeface="Arial" panose="020B0604020202020204" pitchFamily="34" charset="0"/>
                        </a:rPr>
                        <a:t>Co</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effectLst/>
                          <a:latin typeface="Arial" panose="020B0604020202020204" pitchFamily="34" charset="0"/>
                        </a:rPr>
                        <a:t>19 + 1 Staff</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effectLst/>
                          <a:latin typeface="Arial" panose="020B0604020202020204" pitchFamily="34" charset="0"/>
                        </a:rPr>
                        <a:t>1110+100</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53975" indent="0" algn="l" fontAlgn="b"/>
                      <a:r>
                        <a:rPr lang="en-US" sz="1000" b="1" i="0" u="none" strike="noStrike" dirty="0" smtClean="0">
                          <a:effectLst/>
                          <a:latin typeface="Arial" panose="020B0604020202020204" pitchFamily="34" charset="0"/>
                        </a:rPr>
                        <a:t>16 </a:t>
                      </a:r>
                      <a:r>
                        <a:rPr lang="en-US" sz="1000" b="1" i="0" u="none" strike="noStrike" dirty="0" err="1" smtClean="0">
                          <a:effectLst/>
                          <a:latin typeface="Arial" panose="020B0604020202020204" pitchFamily="34" charset="0"/>
                        </a:rPr>
                        <a:t>Auth</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effectLst/>
                          <a:latin typeface="Arial" panose="020B06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1" i="1" u="none" strike="noStrike" dirty="0" smtClean="0">
                          <a:effectLst/>
                          <a:latin typeface="Arial" panose="020B0604020202020204" pitchFamily="34" charset="0"/>
                        </a:rPr>
                        <a:t>Actual</a:t>
                      </a:r>
                      <a:endParaRPr lang="en-US" sz="1000" b="1" i="1"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effectLst/>
                          <a:latin typeface="Arial" panose="020B0604020202020204" pitchFamily="34" charset="0"/>
                        </a:rPr>
                        <a:t>Co</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17 + 1 Staff</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1348+103</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marL="53975" indent="0" algn="l" fontAlgn="b"/>
                      <a:r>
                        <a:rPr lang="en-US" sz="1000" b="1" i="1" u="none" strike="noStrike" dirty="0" smtClean="0">
                          <a:solidFill>
                            <a:schemeClr val="tx1"/>
                          </a:solidFill>
                          <a:effectLst/>
                          <a:latin typeface="Arial" panose="020B0604020202020204" pitchFamily="34" charset="0"/>
                        </a:rPr>
                        <a:t>17 Assign</a:t>
                      </a:r>
                      <a:endParaRPr lang="en-US" sz="1000" b="1" i="1"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solidFill>
                            <a:schemeClr val="tx1"/>
                          </a:solidFill>
                          <a:effectLst/>
                          <a:latin typeface="Arial" panose="020B0604020202020204" pitchFamily="34" charset="0"/>
                        </a:rPr>
                        <a:t> </a:t>
                      </a:r>
                      <a:r>
                        <a:rPr lang="en-US" sz="1000" b="1" i="0" u="none" strike="noStrike" dirty="0" smtClean="0">
                          <a:solidFill>
                            <a:schemeClr val="tx1"/>
                          </a:solidFill>
                          <a:effectLst/>
                          <a:latin typeface="Arial" panose="020B0604020202020204" pitchFamily="34" charset="0"/>
                        </a:rPr>
                        <a:t>14</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2</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0</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1</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1" i="0" u="none" strike="noStrike" dirty="0" smtClean="0">
                          <a:effectLst/>
                          <a:latin typeface="Arial" panose="020B0604020202020204" pitchFamily="34" charset="0"/>
                        </a:rPr>
                        <a:t>Desired</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err="1" smtClean="0">
                          <a:effectLst/>
                          <a:latin typeface="Arial" panose="020B0604020202020204" pitchFamily="34" charset="0"/>
                        </a:rPr>
                        <a:t>Nav</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19 + 3 Staff</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1110+180</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53975" indent="0" algn="l" fontAlgn="b"/>
                      <a:r>
                        <a:rPr lang="en-US" sz="1000" b="1" i="0" u="none" strike="noStrike" dirty="0" smtClean="0">
                          <a:solidFill>
                            <a:schemeClr val="tx1"/>
                          </a:solidFill>
                          <a:effectLst/>
                          <a:latin typeface="Arial" panose="020B0604020202020204" pitchFamily="34" charset="0"/>
                        </a:rPr>
                        <a:t>17 </a:t>
                      </a:r>
                      <a:r>
                        <a:rPr lang="en-US" sz="1000" b="1" i="0" u="none" strike="noStrike" dirty="0" err="1" smtClean="0">
                          <a:solidFill>
                            <a:schemeClr val="tx1"/>
                          </a:solidFill>
                          <a:effectLst/>
                          <a:latin typeface="Arial" panose="020B0604020202020204" pitchFamily="34" charset="0"/>
                        </a:rPr>
                        <a:t>Auth</a:t>
                      </a:r>
                      <a:endParaRPr lang="en-US" sz="1000" b="1" i="0"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14</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2</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1" i="1" u="none" strike="noStrike" dirty="0" smtClean="0">
                          <a:effectLst/>
                          <a:latin typeface="Arial" panose="020B0604020202020204" pitchFamily="34" charset="0"/>
                        </a:rPr>
                        <a:t>Actual</a:t>
                      </a:r>
                      <a:endParaRPr lang="en-US" sz="1000" b="1" i="1"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err="1" smtClean="0">
                          <a:effectLst/>
                          <a:latin typeface="Arial" panose="020B0604020202020204" pitchFamily="34" charset="0"/>
                        </a:rPr>
                        <a:t>Nav</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16 + 4 Staff</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1126+278</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marL="53975" indent="0" algn="l" fontAlgn="b"/>
                      <a:r>
                        <a:rPr lang="en-US" sz="1000" b="1" i="1" u="none" strike="noStrike" dirty="0" smtClean="0">
                          <a:solidFill>
                            <a:schemeClr val="tx1"/>
                          </a:solidFill>
                          <a:effectLst/>
                          <a:latin typeface="Arial" panose="020B0604020202020204" pitchFamily="34" charset="0"/>
                        </a:rPr>
                        <a:t>18 Assign</a:t>
                      </a:r>
                      <a:endParaRPr lang="en-US" sz="1000" b="1" i="1"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solidFill>
                            <a:schemeClr val="tx1"/>
                          </a:solidFill>
                          <a:effectLst/>
                          <a:latin typeface="Arial" panose="020B0604020202020204" pitchFamily="34" charset="0"/>
                        </a:rPr>
                        <a:t> </a:t>
                      </a:r>
                      <a:r>
                        <a:rPr lang="en-US" sz="1000" b="1" i="0" u="none" strike="noStrike" dirty="0" smtClean="0">
                          <a:solidFill>
                            <a:schemeClr val="tx1"/>
                          </a:solidFill>
                          <a:effectLst/>
                          <a:latin typeface="Arial" panose="020B0604020202020204" pitchFamily="34" charset="0"/>
                        </a:rPr>
                        <a:t>9</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3</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2</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2</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1" i="0" u="none" strike="noStrike" dirty="0" smtClean="0">
                          <a:effectLst/>
                          <a:latin typeface="Arial" panose="020B0604020202020204" pitchFamily="34" charset="0"/>
                        </a:rPr>
                        <a:t>Desired</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effectLst/>
                          <a:latin typeface="Arial" panose="020B0604020202020204" pitchFamily="34" charset="0"/>
                        </a:rPr>
                        <a:t>TC</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19 + 2 Staff</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1110+180</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53975" indent="0" algn="l" fontAlgn="b"/>
                      <a:r>
                        <a:rPr lang="en-US" sz="1000" b="1" i="0" u="none" strike="noStrike" dirty="0" smtClean="0">
                          <a:solidFill>
                            <a:schemeClr val="tx1"/>
                          </a:solidFill>
                          <a:effectLst/>
                          <a:latin typeface="Arial" panose="020B0604020202020204" pitchFamily="34" charset="0"/>
                        </a:rPr>
                        <a:t>16 </a:t>
                      </a:r>
                      <a:r>
                        <a:rPr lang="en-US" sz="1000" b="1" i="0" u="none" strike="noStrike" dirty="0" err="1" smtClean="0">
                          <a:solidFill>
                            <a:schemeClr val="tx1"/>
                          </a:solidFill>
                          <a:effectLst/>
                          <a:latin typeface="Arial" panose="020B0604020202020204" pitchFamily="34" charset="0"/>
                        </a:rPr>
                        <a:t>Auth</a:t>
                      </a:r>
                      <a:endParaRPr lang="en-US" sz="1000" b="1" i="0"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solidFill>
                            <a:schemeClr val="tx1"/>
                          </a:solidFill>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solidFill>
                            <a:schemeClr val="tx1"/>
                          </a:solidFill>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solidFill>
                            <a:schemeClr val="tx1"/>
                          </a:solidFill>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1" i="1" u="none" strike="noStrike" dirty="0" smtClean="0">
                          <a:effectLst/>
                          <a:latin typeface="Arial" panose="020B0604020202020204" pitchFamily="34" charset="0"/>
                        </a:rPr>
                        <a:t>Actual</a:t>
                      </a:r>
                      <a:endParaRPr lang="en-US" sz="1000" b="1" i="1"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effectLst/>
                          <a:latin typeface="Arial" panose="020B0604020202020204" pitchFamily="34" charset="0"/>
                        </a:rPr>
                        <a:t>TC</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18 + 2 Staff</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1181+168</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marL="53975" indent="0" algn="l" fontAlgn="b"/>
                      <a:r>
                        <a:rPr lang="en-US" sz="1000" b="1" i="1" u="none" strike="noStrike" dirty="0" smtClean="0">
                          <a:solidFill>
                            <a:schemeClr val="tx1"/>
                          </a:solidFill>
                          <a:effectLst/>
                          <a:latin typeface="Arial" panose="020B0604020202020204" pitchFamily="34" charset="0"/>
                        </a:rPr>
                        <a:t>18 Assign</a:t>
                      </a:r>
                      <a:endParaRPr lang="en-US" sz="1000" b="1" i="1"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solidFill>
                            <a:schemeClr val="tx1"/>
                          </a:solidFill>
                          <a:effectLst/>
                          <a:latin typeface="Arial" panose="020B0604020202020204" pitchFamily="34" charset="0"/>
                        </a:rPr>
                        <a:t> </a:t>
                      </a:r>
                      <a:r>
                        <a:rPr lang="en-US" sz="1000" b="1" i="0" u="none" strike="noStrike" dirty="0" smtClean="0">
                          <a:solidFill>
                            <a:schemeClr val="tx1"/>
                          </a:solidFill>
                          <a:effectLst/>
                          <a:latin typeface="Arial" panose="020B0604020202020204" pitchFamily="34" charset="0"/>
                        </a:rPr>
                        <a:t>15</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1</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0</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2</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1" i="0" u="none" strike="noStrike" dirty="0" smtClean="0">
                          <a:effectLst/>
                          <a:latin typeface="Arial" panose="020B0604020202020204" pitchFamily="34" charset="0"/>
                        </a:rPr>
                        <a:t>Desired</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effectLst/>
                          <a:latin typeface="Arial" panose="020B0604020202020204" pitchFamily="34" charset="0"/>
                        </a:rPr>
                        <a:t>R</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38 + 1 Staff</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2220+90</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53975" indent="0" algn="l" fontAlgn="b"/>
                      <a:r>
                        <a:rPr lang="en-US" sz="1000" b="1" i="0" u="none" strike="noStrike" dirty="0" smtClean="0">
                          <a:solidFill>
                            <a:schemeClr val="tx1"/>
                          </a:solidFill>
                          <a:effectLst/>
                          <a:latin typeface="Arial" panose="020B0604020202020204" pitchFamily="34" charset="0"/>
                        </a:rPr>
                        <a:t>31 </a:t>
                      </a:r>
                      <a:r>
                        <a:rPr lang="en-US" sz="1000" b="1" i="0" u="none" strike="noStrike" dirty="0" err="1" smtClean="0">
                          <a:solidFill>
                            <a:schemeClr val="tx1"/>
                          </a:solidFill>
                          <a:effectLst/>
                          <a:latin typeface="Arial" panose="020B0604020202020204" pitchFamily="34" charset="0"/>
                        </a:rPr>
                        <a:t>Auth</a:t>
                      </a:r>
                      <a:endParaRPr lang="en-US" sz="1000" b="1" i="0"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1" i="1" u="none" strike="noStrike" dirty="0" smtClean="0">
                          <a:effectLst/>
                          <a:latin typeface="Arial" panose="020B0604020202020204" pitchFamily="34" charset="0"/>
                        </a:rPr>
                        <a:t>Actual</a:t>
                      </a:r>
                      <a:endParaRPr lang="en-US" sz="1000" b="1" i="1"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effectLst/>
                          <a:latin typeface="Arial" panose="020B0604020202020204" pitchFamily="34" charset="0"/>
                        </a:rPr>
                        <a:t>R</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24 + 1 Staff</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2121+91</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marL="53975" indent="0" algn="l" fontAlgn="b"/>
                      <a:r>
                        <a:rPr lang="en-US" sz="1000" b="1" i="1" u="none" strike="noStrike" dirty="0" smtClean="0">
                          <a:solidFill>
                            <a:schemeClr val="tx1"/>
                          </a:solidFill>
                          <a:effectLst/>
                          <a:latin typeface="Arial" panose="020B0604020202020204" pitchFamily="34" charset="0"/>
                        </a:rPr>
                        <a:t>26 Assign</a:t>
                      </a:r>
                      <a:endParaRPr lang="en-US" sz="1000" b="1" i="1"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solidFill>
                            <a:schemeClr val="tx1"/>
                          </a:solidFill>
                          <a:effectLst/>
                          <a:latin typeface="Arial" panose="020B0604020202020204" pitchFamily="34" charset="0"/>
                        </a:rPr>
                        <a:t> </a:t>
                      </a:r>
                      <a:r>
                        <a:rPr lang="en-US" sz="1000" b="1" i="0" u="none" strike="noStrike" dirty="0" smtClean="0">
                          <a:solidFill>
                            <a:schemeClr val="tx1"/>
                          </a:solidFill>
                          <a:effectLst/>
                          <a:latin typeface="Arial" panose="020B0604020202020204" pitchFamily="34" charset="0"/>
                        </a:rPr>
                        <a:t>9</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14</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1</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0</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1" i="0" u="none" strike="noStrike" dirty="0" smtClean="0">
                          <a:effectLst/>
                          <a:latin typeface="Arial" panose="020B0604020202020204" pitchFamily="34" charset="0"/>
                        </a:rPr>
                        <a:t>Desired</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effectLst/>
                          <a:latin typeface="Arial" panose="020B0604020202020204" pitchFamily="34" charset="0"/>
                        </a:rPr>
                        <a:t>ASE</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76 + 1 Staff</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smtClean="0">
                          <a:solidFill>
                            <a:schemeClr val="tx1"/>
                          </a:solidFill>
                          <a:effectLst/>
                          <a:latin typeface="Arial" panose="020B0604020202020204" pitchFamily="34" charset="0"/>
                        </a:rPr>
                        <a:t>4440+60</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53975" indent="0" algn="l" fontAlgn="b"/>
                      <a:r>
                        <a:rPr lang="en-US" sz="1000" b="1" i="0" u="none" strike="noStrike" dirty="0" smtClean="0">
                          <a:solidFill>
                            <a:schemeClr val="tx1"/>
                          </a:solidFill>
                          <a:effectLst/>
                          <a:latin typeface="Arial" panose="020B0604020202020204" pitchFamily="34" charset="0"/>
                        </a:rPr>
                        <a:t>62 </a:t>
                      </a:r>
                      <a:r>
                        <a:rPr lang="en-US" sz="1000" b="1" i="0" u="none" strike="noStrike" dirty="0" err="1" smtClean="0">
                          <a:solidFill>
                            <a:schemeClr val="tx1"/>
                          </a:solidFill>
                          <a:effectLst/>
                          <a:latin typeface="Arial" panose="020B0604020202020204" pitchFamily="34" charset="0"/>
                        </a:rPr>
                        <a:t>Auth</a:t>
                      </a:r>
                      <a:endParaRPr lang="en-US" sz="1000" b="1" i="0"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solidFill>
                            <a:schemeClr val="tx1"/>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solidFill>
                            <a:schemeClr val="tx1"/>
                          </a:solidFill>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200025">
                <a:tc>
                  <a:txBody>
                    <a:bodyPr/>
                    <a:lstStyle/>
                    <a:p>
                      <a:pPr algn="ctr" fontAlgn="b"/>
                      <a:r>
                        <a:rPr lang="en-US" sz="1000" b="1" i="1" u="none" strike="noStrike" dirty="0" smtClean="0">
                          <a:effectLst/>
                          <a:latin typeface="Arial" panose="020B0604020202020204" pitchFamily="34" charset="0"/>
                        </a:rPr>
                        <a:t>Actual</a:t>
                      </a:r>
                      <a:endParaRPr lang="en-US" sz="1000" b="1" i="1"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effectLst/>
                          <a:latin typeface="Arial" panose="020B0604020202020204" pitchFamily="34" charset="0"/>
                        </a:rPr>
                        <a:t>ASE</a:t>
                      </a:r>
                      <a:endParaRPr lang="en-US" sz="1000" b="1" i="1"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46 + 1 Staff</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1" u="none" strike="noStrike" dirty="0" smtClean="0">
                          <a:solidFill>
                            <a:schemeClr val="tx1"/>
                          </a:solidFill>
                          <a:effectLst/>
                          <a:latin typeface="Arial" panose="020B0604020202020204" pitchFamily="34" charset="0"/>
                        </a:rPr>
                        <a:t>4353+69</a:t>
                      </a:r>
                      <a:endParaRPr lang="en-US" sz="1000" b="1" i="1"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marL="53975" indent="0" algn="l" fontAlgn="b"/>
                      <a:r>
                        <a:rPr lang="en-US" sz="1000" b="1" i="1" u="none" strike="noStrike" dirty="0" smtClean="0">
                          <a:solidFill>
                            <a:schemeClr val="tx1"/>
                          </a:solidFill>
                          <a:effectLst/>
                          <a:latin typeface="Arial" panose="020B0604020202020204" pitchFamily="34" charset="0"/>
                        </a:rPr>
                        <a:t>56 Assign</a:t>
                      </a:r>
                      <a:endParaRPr lang="en-US" sz="1000" b="1" i="1" u="none" strike="noStrike" dirty="0">
                        <a:solidFill>
                          <a:schemeClr val="tx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solidFill>
                            <a:schemeClr val="tx1"/>
                          </a:solidFill>
                          <a:effectLst/>
                          <a:latin typeface="Arial" panose="020B0604020202020204" pitchFamily="34" charset="0"/>
                        </a:rPr>
                        <a:t> </a:t>
                      </a:r>
                      <a:r>
                        <a:rPr lang="en-US" sz="1000" b="1" i="0" u="none" strike="noStrike" dirty="0" smtClean="0">
                          <a:solidFill>
                            <a:schemeClr val="tx1"/>
                          </a:solidFill>
                          <a:effectLst/>
                          <a:latin typeface="Arial" panose="020B0604020202020204" pitchFamily="34" charset="0"/>
                        </a:rPr>
                        <a:t>15</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30</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1</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solidFill>
                            <a:schemeClr val="tx1"/>
                          </a:solidFill>
                          <a:effectLst/>
                          <a:latin typeface="Arial" panose="020B0604020202020204" pitchFamily="34" charset="0"/>
                        </a:rPr>
                        <a:t>0</a:t>
                      </a:r>
                      <a:endParaRPr lang="en-US" sz="1000" b="1" i="0" u="none" strike="noStrike" dirty="0">
                        <a:solidFill>
                          <a:schemeClr val="tx1"/>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r>
            </a:tbl>
          </a:graphicData>
        </a:graphic>
      </p:graphicFrame>
    </p:spTree>
    <p:extLst>
      <p:ext uri="{BB962C8B-B14F-4D97-AF65-F5344CB8AC3E}">
        <p14:creationId xmlns:p14="http://schemas.microsoft.com/office/powerpoint/2010/main" val="290868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u="sng" dirty="0" smtClean="0"/>
              <a:t>Task</a:t>
            </a:r>
          </a:p>
          <a:p>
            <a:r>
              <a:rPr lang="en-US" dirty="0" smtClean="0"/>
              <a:t>Develop </a:t>
            </a:r>
            <a:r>
              <a:rPr lang="en-US" dirty="0"/>
              <a:t>a tempo model that best balances surge capacity with aircrew experience</a:t>
            </a:r>
          </a:p>
          <a:p>
            <a:pPr lvl="1"/>
            <a:r>
              <a:rPr lang="en-US" u="sng" dirty="0"/>
              <a:t>Surge Capacity</a:t>
            </a:r>
            <a:r>
              <a:rPr lang="en-US" dirty="0"/>
              <a:t>:  Ability to generate crews beyond GFMAP </a:t>
            </a:r>
            <a:r>
              <a:rPr lang="en-US" dirty="0" smtClean="0"/>
              <a:t>ISO </a:t>
            </a:r>
            <a:r>
              <a:rPr lang="en-US" dirty="0"/>
              <a:t>OPLAN or other HHQ </a:t>
            </a:r>
            <a:r>
              <a:rPr lang="en-US" dirty="0" smtClean="0"/>
              <a:t>emergent requirements</a:t>
            </a:r>
            <a:endParaRPr lang="en-US" dirty="0"/>
          </a:p>
          <a:p>
            <a:pPr marL="0" indent="0">
              <a:buNone/>
            </a:pPr>
            <a:endParaRPr lang="en-US" u="sng" dirty="0" smtClean="0"/>
          </a:p>
          <a:p>
            <a:pPr marL="0" indent="0">
              <a:buNone/>
            </a:pPr>
            <a:r>
              <a:rPr lang="en-US" u="sng" dirty="0" smtClean="0"/>
              <a:t>Purpose</a:t>
            </a:r>
          </a:p>
          <a:p>
            <a:r>
              <a:rPr lang="en-US" dirty="0" smtClean="0"/>
              <a:t>Determine how the relationship between manning and battle rhythm affects capacity </a:t>
            </a:r>
            <a:endParaRPr lang="en-US" dirty="0"/>
          </a:p>
          <a:p>
            <a:pPr lvl="1"/>
            <a:r>
              <a:rPr lang="en-US" dirty="0"/>
              <a:t>Understand the current Ops Tempo of the squadron</a:t>
            </a:r>
          </a:p>
          <a:p>
            <a:pPr lvl="1"/>
            <a:r>
              <a:rPr lang="en-US" dirty="0"/>
              <a:t>Determine if D:D translates into </a:t>
            </a:r>
            <a:r>
              <a:rPr lang="en-US" dirty="0" smtClean="0"/>
              <a:t>capacity</a:t>
            </a:r>
          </a:p>
          <a:p>
            <a:endParaRPr lang="en-US" dirty="0"/>
          </a:p>
        </p:txBody>
      </p:sp>
      <p:sp>
        <p:nvSpPr>
          <p:cNvPr id="3" name="Title 2"/>
          <p:cNvSpPr>
            <a:spLocks noGrp="1"/>
          </p:cNvSpPr>
          <p:nvPr>
            <p:ph type="title"/>
          </p:nvPr>
        </p:nvSpPr>
        <p:spPr/>
        <p:txBody>
          <a:bodyPr/>
          <a:lstStyle/>
          <a:p>
            <a:r>
              <a:rPr lang="en-US" dirty="0" smtClean="0"/>
              <a:t>Purpose</a:t>
            </a:r>
            <a:endParaRPr lang="en-US" dirty="0"/>
          </a:p>
        </p:txBody>
      </p:sp>
    </p:spTree>
    <p:extLst>
      <p:ext uri="{BB962C8B-B14F-4D97-AF65-F5344CB8AC3E}">
        <p14:creationId xmlns:p14="http://schemas.microsoft.com/office/powerpoint/2010/main" val="118575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Commander’s Intent</a:t>
            </a:r>
            <a:endParaRPr lang="en-US" dirty="0"/>
          </a:p>
        </p:txBody>
      </p:sp>
      <p:sp>
        <p:nvSpPr>
          <p:cNvPr id="6" name="Content Placeholder 5"/>
          <p:cNvSpPr>
            <a:spLocks noGrp="1"/>
          </p:cNvSpPr>
          <p:nvPr>
            <p:ph sz="half" idx="1"/>
          </p:nvPr>
        </p:nvSpPr>
        <p:spPr>
          <a:xfrm>
            <a:off x="380999" y="1295400"/>
            <a:ext cx="8413377" cy="4876800"/>
          </a:xfrm>
        </p:spPr>
        <p:txBody>
          <a:bodyPr/>
          <a:lstStyle/>
          <a:p>
            <a:pPr marL="0" indent="0">
              <a:spcAft>
                <a:spcPts val="600"/>
              </a:spcAft>
              <a:buNone/>
            </a:pPr>
            <a:r>
              <a:rPr lang="en-US" sz="1800" u="sng" dirty="0" smtClean="0"/>
              <a:t>Purpose</a:t>
            </a:r>
            <a:r>
              <a:rPr lang="en-US" sz="1800" dirty="0" smtClean="0"/>
              <a:t>:  Set the squadron’s operational readiness and force development capacity to, on order, generate both initial combat power to fight tonight and full combat power no later than 45 days from notification.</a:t>
            </a:r>
            <a:endParaRPr lang="en-US" sz="1800" u="sng" dirty="0" smtClean="0"/>
          </a:p>
          <a:p>
            <a:pPr marL="0" indent="0">
              <a:buNone/>
            </a:pPr>
            <a:r>
              <a:rPr lang="en-US" sz="1800" u="sng" dirty="0" smtClean="0"/>
              <a:t>Key Tasks</a:t>
            </a:r>
            <a:r>
              <a:rPr lang="en-US" sz="1800" dirty="0" smtClean="0"/>
              <a:t>:</a:t>
            </a:r>
          </a:p>
          <a:p>
            <a:pPr marL="857250" lvl="1" indent="-457200">
              <a:buFont typeface="+mj-lt"/>
              <a:buAutoNum type="arabicPeriod"/>
            </a:pPr>
            <a:r>
              <a:rPr lang="en-US" sz="1600" dirty="0" smtClean="0"/>
              <a:t>Execute all assigned GFMAP (+GRF) </a:t>
            </a:r>
            <a:r>
              <a:rPr lang="en-US" sz="1600" dirty="0" err="1" smtClean="0"/>
              <a:t>taskings</a:t>
            </a:r>
            <a:endParaRPr lang="en-US" sz="1600" dirty="0" smtClean="0"/>
          </a:p>
          <a:p>
            <a:pPr marL="857250" lvl="1" indent="-457200">
              <a:buFont typeface="+mj-lt"/>
              <a:buAutoNum type="arabicPeriod"/>
            </a:pPr>
            <a:r>
              <a:rPr lang="en-US" sz="1600" dirty="0" smtClean="0"/>
              <a:t>Train &amp; certify crews for all HHQ missions</a:t>
            </a:r>
          </a:p>
          <a:p>
            <a:pPr marL="857250" lvl="1" indent="-457200">
              <a:buFont typeface="+mj-lt"/>
              <a:buAutoNum type="arabicPeriod"/>
            </a:pPr>
            <a:r>
              <a:rPr lang="en-US" sz="1600" dirty="0" smtClean="0"/>
              <a:t>Maintain &gt;90% crewmember CMR rate</a:t>
            </a:r>
          </a:p>
          <a:p>
            <a:pPr marL="857250" lvl="1" indent="-457200">
              <a:buFont typeface="+mj-lt"/>
              <a:buAutoNum type="arabicPeriod"/>
            </a:pPr>
            <a:r>
              <a:rPr lang="en-US" sz="1600" dirty="0" smtClean="0"/>
              <a:t>Organization IOT execute assigned missions</a:t>
            </a:r>
          </a:p>
          <a:p>
            <a:pPr marL="857250" lvl="1" indent="-457200">
              <a:buFont typeface="+mj-lt"/>
              <a:buAutoNum type="arabicPeriod"/>
            </a:pPr>
            <a:r>
              <a:rPr lang="en-US" sz="1600" dirty="0" smtClean="0"/>
              <a:t>Maintain a robust upgrade training plan IOT sustain all crew positions</a:t>
            </a:r>
          </a:p>
          <a:p>
            <a:pPr marL="857250" lvl="1" indent="-457200">
              <a:buFont typeface="+mj-lt"/>
              <a:buAutoNum type="arabicPeriod"/>
            </a:pPr>
            <a:r>
              <a:rPr lang="en-US" sz="1600" dirty="0" smtClean="0"/>
              <a:t>Reconstitute crewmembers through a fair leave program</a:t>
            </a:r>
          </a:p>
          <a:p>
            <a:pPr marL="857250" lvl="1" indent="-457200">
              <a:buFont typeface="+mj-lt"/>
              <a:buAutoNum type="arabicPeriod"/>
            </a:pPr>
            <a:r>
              <a:rPr lang="en-US" sz="1600" dirty="0" smtClean="0"/>
              <a:t>Grow Airmen leaders through timely and appropriate PME opportunities</a:t>
            </a:r>
          </a:p>
          <a:p>
            <a:pPr marL="857250" lvl="1" indent="-457200">
              <a:spcAft>
                <a:spcPts val="600"/>
              </a:spcAft>
              <a:buFont typeface="+mj-lt"/>
              <a:buAutoNum type="arabicPeriod"/>
            </a:pPr>
            <a:r>
              <a:rPr lang="en-US" sz="1600" dirty="0" smtClean="0"/>
              <a:t>Support the group and wing fair-share programs</a:t>
            </a:r>
          </a:p>
          <a:p>
            <a:pPr marL="0" indent="-3175">
              <a:buNone/>
            </a:pPr>
            <a:r>
              <a:rPr lang="en-US" sz="1800" u="sng" dirty="0" smtClean="0"/>
              <a:t>End State</a:t>
            </a:r>
            <a:r>
              <a:rPr lang="en-US" sz="1800" dirty="0" smtClean="0"/>
              <a:t>:  Properly manned and sustained, combat-ready crew-force able to execute all CCMD-assigned missions.</a:t>
            </a:r>
          </a:p>
        </p:txBody>
      </p:sp>
    </p:spTree>
    <p:extLst>
      <p:ext uri="{BB962C8B-B14F-4D97-AF65-F5344CB8AC3E}">
        <p14:creationId xmlns:p14="http://schemas.microsoft.com/office/powerpoint/2010/main" val="1969773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Crew Manning Calculations</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411241969"/>
              </p:ext>
            </p:extLst>
          </p:nvPr>
        </p:nvGraphicFramePr>
        <p:xfrm>
          <a:off x="1118482" y="3565371"/>
          <a:ext cx="5334001" cy="1965960"/>
        </p:xfrm>
        <a:graphic>
          <a:graphicData uri="http://schemas.openxmlformats.org/drawingml/2006/table">
            <a:tbl>
              <a:tblPr/>
              <a:tblGrid>
                <a:gridCol w="561641"/>
                <a:gridCol w="495005"/>
                <a:gridCol w="761547"/>
                <a:gridCol w="672700"/>
                <a:gridCol w="304619"/>
                <a:gridCol w="355388"/>
                <a:gridCol w="342696"/>
                <a:gridCol w="736162"/>
                <a:gridCol w="418851"/>
                <a:gridCol w="685392"/>
              </a:tblGrid>
              <a:tr h="20955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fontAlgn="b"/>
                      <a:r>
                        <a:rPr lang="en-US" sz="1400" b="1" i="0" u="none" strike="noStrike" dirty="0" smtClean="0">
                          <a:solidFill>
                            <a:srgbClr val="000000"/>
                          </a:solidFill>
                          <a:effectLst/>
                          <a:latin typeface="Calibri" panose="020F0502020204030204" pitchFamily="34" charset="0"/>
                        </a:rPr>
                        <a:t>Source Documents</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5">
                  <a:txBody>
                    <a:bodyPr/>
                    <a:lstStyle/>
                    <a:p>
                      <a:pPr algn="ctr" fontAlgn="b"/>
                      <a:r>
                        <a:rPr lang="en-US" sz="1400" b="1" i="0" u="none" strike="noStrike">
                          <a:solidFill>
                            <a:srgbClr val="000000"/>
                          </a:solidFill>
                          <a:effectLst/>
                          <a:latin typeface="Calibri" panose="020F0502020204030204" pitchFamily="34" charset="0"/>
                        </a:rPr>
                        <a:t>Jun - Oct 18 ACMB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90525">
                <a:tc>
                  <a:txBody>
                    <a:bodyPr/>
                    <a:lstStyle/>
                    <a:p>
                      <a:pPr algn="ctr" fontAlgn="b"/>
                      <a:r>
                        <a:rPr lang="en-US" sz="1100" b="1" i="0" u="none" strike="noStrike">
                          <a:solidFill>
                            <a:srgbClr val="000000"/>
                          </a:solidFill>
                          <a:effectLst/>
                          <a:latin typeface="Calibri" panose="020F0502020204030204" pitchFamily="34" charset="0"/>
                        </a:rPr>
                        <a:t>AFSC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65-503</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(7 PAI)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UMD</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Authorized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A-Roster</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Assigned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PCS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PCA</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CTS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PCA</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PUP/TCUP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smtClean="0">
                          <a:solidFill>
                            <a:srgbClr val="000000"/>
                          </a:solidFill>
                          <a:effectLst/>
                          <a:latin typeface="Calibri" panose="020F0502020204030204" pitchFamily="34" charset="0"/>
                        </a:rPr>
                        <a:t>Gains*</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Projected</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Assigned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a:solidFill>
                            <a:srgbClr val="000000"/>
                          </a:solidFill>
                          <a:effectLst/>
                          <a:latin typeface="Calibri" panose="020F0502020204030204" pitchFamily="34" charset="0"/>
                        </a:rPr>
                        <a:t>11R3G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smtClean="0">
                          <a:solidFill>
                            <a:srgbClr val="000000"/>
                          </a:solidFill>
                          <a:effectLst/>
                          <a:latin typeface="Calibri" panose="020F0502020204030204" pitchFamily="34" charset="0"/>
                        </a:rPr>
                        <a:t>4*</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r" fontAlgn="b"/>
                      <a:r>
                        <a:rPr lang="en-US" sz="1100" b="0" i="1" u="none" strike="noStrike">
                          <a:solidFill>
                            <a:srgbClr val="000000"/>
                          </a:solidFill>
                          <a:effectLst/>
                          <a:latin typeface="Calibri" panose="020F0502020204030204" pitchFamily="34" charset="0"/>
                        </a:rPr>
                        <a:t>11R2G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smtClean="0">
                          <a:solidFill>
                            <a:srgbClr val="000000"/>
                          </a:solidFill>
                          <a:effectLst/>
                          <a:latin typeface="Calibri" panose="020F0502020204030204" pitchFamily="34" charset="0"/>
                        </a:rPr>
                        <a:t>15</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a:solidFill>
                            <a:srgbClr val="000000"/>
                          </a:solidFill>
                          <a:effectLst/>
                          <a:latin typeface="Calibri" panose="020F0502020204030204" pitchFamily="34" charset="0"/>
                        </a:rPr>
                        <a:t>12RxJ</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a:solidFill>
                            <a:srgbClr val="000000"/>
                          </a:solidFill>
                          <a:effectLst/>
                          <a:latin typeface="Calibri" panose="020F0502020204030204" pitchFamily="34" charset="0"/>
                        </a:rPr>
                        <a:t>12RxH</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1" u="none" strike="noStrike">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1" u="none" strike="noStrike">
                          <a:solidFill>
                            <a:srgbClr val="000000"/>
                          </a:solidFill>
                          <a:effectLst/>
                          <a:latin typeface="Calibri" panose="020F0502020204030204" pitchFamily="34" charset="0"/>
                        </a:rPr>
                        <a:t>46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1" u="none" strike="noStrike">
                          <a:solidFill>
                            <a:srgbClr val="000000"/>
                          </a:solidFill>
                          <a:effectLst/>
                          <a:latin typeface="Calibri" panose="020F0502020204030204" pitchFamily="34" charset="0"/>
                        </a:rPr>
                        <a:t>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r" fontAlgn="b"/>
                      <a:r>
                        <a:rPr lang="en-US" sz="1100" b="0" i="1" u="none" strike="noStrike">
                          <a:solidFill>
                            <a:srgbClr val="000000"/>
                          </a:solidFill>
                          <a:effectLst/>
                          <a:latin typeface="Calibri" panose="020F0502020204030204" pitchFamily="34" charset="0"/>
                        </a:rPr>
                        <a:t>TC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00025">
                <a:tc>
                  <a:txBody>
                    <a:bodyPr/>
                    <a:lstStyle/>
                    <a:p>
                      <a:pPr algn="r" fontAlgn="b"/>
                      <a:r>
                        <a:rPr lang="en-US" sz="1100" b="0" i="1" u="none" strike="noStrike">
                          <a:solidFill>
                            <a:srgbClr val="000000"/>
                          </a:solidFill>
                          <a:effectLst/>
                          <a:latin typeface="Calibri" panose="020F0502020204030204" pitchFamily="34" charset="0"/>
                        </a:rPr>
                        <a:t>Raven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smtClean="0">
                          <a:solidFill>
                            <a:srgbClr val="000000"/>
                          </a:solidFill>
                          <a:effectLst/>
                          <a:latin typeface="Calibri" panose="020F0502020204030204" pitchFamily="34" charset="0"/>
                        </a:rPr>
                        <a:t>6*</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00025">
                <a:tc>
                  <a:txBody>
                    <a:bodyPr/>
                    <a:lstStyle/>
                    <a:p>
                      <a:pPr algn="r" fontAlgn="b"/>
                      <a:r>
                        <a:rPr lang="en-US" sz="1100" b="0" i="1" u="none" strike="noStrike">
                          <a:solidFill>
                            <a:srgbClr val="000000"/>
                          </a:solidFill>
                          <a:effectLst/>
                          <a:latin typeface="Calibri" panose="020F0502020204030204" pitchFamily="34" charset="0"/>
                        </a:rPr>
                        <a:t>ASE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57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
        <p:nvSpPr>
          <p:cNvPr id="7" name="Right Arrow 6"/>
          <p:cNvSpPr/>
          <p:nvPr/>
        </p:nvSpPr>
        <p:spPr>
          <a:xfrm>
            <a:off x="3630696" y="5658538"/>
            <a:ext cx="1918447" cy="4661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50533" y="5568453"/>
            <a:ext cx="1416424" cy="646331"/>
          </a:xfrm>
          <a:prstGeom prst="rect">
            <a:avLst/>
          </a:prstGeom>
          <a:noFill/>
        </p:spPr>
        <p:txBody>
          <a:bodyPr wrap="square" rtlCol="0">
            <a:spAutoFit/>
          </a:bodyPr>
          <a:lstStyle/>
          <a:p>
            <a:pPr algn="ctr"/>
            <a:r>
              <a:rPr lang="en-US" b="1" dirty="0" smtClean="0"/>
              <a:t>6-Month Projection</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1421299337"/>
              </p:ext>
            </p:extLst>
          </p:nvPr>
        </p:nvGraphicFramePr>
        <p:xfrm>
          <a:off x="645606" y="1253812"/>
          <a:ext cx="2565399" cy="1857375"/>
        </p:xfrm>
        <a:graphic>
          <a:graphicData uri="http://schemas.openxmlformats.org/drawingml/2006/table">
            <a:tbl>
              <a:tblPr/>
              <a:tblGrid>
                <a:gridCol w="594968"/>
                <a:gridCol w="383850"/>
                <a:gridCol w="441428"/>
                <a:gridCol w="326273"/>
                <a:gridCol w="422235"/>
                <a:gridCol w="396645"/>
              </a:tblGrid>
              <a:tr h="0">
                <a:tc gridSpan="6">
                  <a:txBody>
                    <a:bodyPr/>
                    <a:lstStyle/>
                    <a:p>
                      <a:pPr algn="ctr" fontAlgn="b"/>
                      <a:r>
                        <a:rPr lang="en-US" sz="2000" b="1" i="0" u="none" strike="noStrike" dirty="0">
                          <a:solidFill>
                            <a:srgbClr val="000000"/>
                          </a:solidFill>
                          <a:effectLst/>
                          <a:latin typeface="Calibri" panose="020F0502020204030204" pitchFamily="34" charset="0"/>
                        </a:rPr>
                        <a:t>AFI 65-503 Crew Ratio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525">
                <a:tc>
                  <a:txBody>
                    <a:bodyPr/>
                    <a:lstStyle/>
                    <a:p>
                      <a:pPr algn="ctr" fontAlgn="b"/>
                      <a:r>
                        <a:rPr lang="en-US" sz="1100" b="1" i="0" u="none" strike="noStrike" dirty="0">
                          <a:solidFill>
                            <a:srgbClr val="000000"/>
                          </a:solidFill>
                          <a:effectLst/>
                          <a:latin typeface="Calibri" panose="020F0502020204030204" pitchFamily="34" charset="0"/>
                        </a:rPr>
                        <a:t>MDS</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Crew</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Ratio</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AFSC</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Crew</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PAI</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rowSpan="6">
                  <a:txBody>
                    <a:bodyPr/>
                    <a:lstStyle/>
                    <a:p>
                      <a:pPr algn="ctr" fontAlgn="ctr"/>
                      <a:r>
                        <a:rPr lang="en-US" sz="1100" b="0" i="0" u="none" strike="noStrike">
                          <a:solidFill>
                            <a:srgbClr val="000000"/>
                          </a:solidFill>
                          <a:effectLst/>
                          <a:latin typeface="Calibri" panose="020F0502020204030204" pitchFamily="34" charset="0"/>
                        </a:rPr>
                        <a:t>RC-135V</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11RxG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57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12RxJ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29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12RxH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86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1A3x1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114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TextBox 14"/>
          <p:cNvSpPr txBox="1"/>
          <p:nvPr/>
        </p:nvSpPr>
        <p:spPr>
          <a:xfrm>
            <a:off x="5133354" y="1145706"/>
            <a:ext cx="3750670" cy="2328225"/>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strike="noStrike" kern="0" cap="none" spc="0" normalizeH="0" baseline="0" noProof="0" dirty="0" smtClean="0">
                <a:ln>
                  <a:noFill/>
                </a:ln>
                <a:solidFill>
                  <a:sysClr val="windowText" lastClr="000000"/>
                </a:solidFill>
                <a:effectLst/>
                <a:uLnTx/>
                <a:uFillTx/>
                <a:latin typeface="Calibri" panose="020F0502020204030204"/>
              </a:rPr>
              <a:t>7 PAI</a:t>
            </a:r>
            <a:r>
              <a:rPr kumimoji="0" lang="en-US" sz="2000" b="1" i="0" strike="noStrike" kern="0" cap="none" spc="0" normalizeH="0" noProof="0" dirty="0" smtClean="0">
                <a:ln>
                  <a:noFill/>
                </a:ln>
                <a:solidFill>
                  <a:sysClr val="windowText" lastClr="000000"/>
                </a:solidFill>
                <a:effectLst/>
                <a:uLnTx/>
                <a:uFillTx/>
                <a:latin typeface="Calibri" panose="020F0502020204030204"/>
              </a:rPr>
              <a:t> </a:t>
            </a:r>
            <a:r>
              <a:rPr lang="en-US" sz="2000" b="1" kern="0" dirty="0">
                <a:solidFill>
                  <a:sysClr val="windowText" lastClr="000000"/>
                </a:solidFill>
                <a:latin typeface="Calibri" panose="020F0502020204030204"/>
              </a:rPr>
              <a:t>=</a:t>
            </a:r>
            <a:r>
              <a:rPr kumimoji="0" lang="en-US" sz="2000" b="1" i="0" strike="noStrike" kern="0" cap="none" spc="0" normalizeH="0" noProof="0" dirty="0" smtClean="0">
                <a:ln>
                  <a:noFill/>
                </a:ln>
                <a:solidFill>
                  <a:sysClr val="windowText" lastClr="000000"/>
                </a:solidFill>
                <a:effectLst/>
                <a:uLnTx/>
                <a:uFillTx/>
                <a:latin typeface="Calibri" panose="020F0502020204030204"/>
              </a:rPr>
              <a:t> </a:t>
            </a:r>
            <a:r>
              <a:rPr kumimoji="0" lang="en-US" sz="2000" b="1" i="0" strike="noStrike" kern="0" cap="none" spc="0" normalizeH="0" baseline="0" noProof="0" dirty="0" smtClean="0">
                <a:ln>
                  <a:noFill/>
                </a:ln>
                <a:solidFill>
                  <a:sysClr val="windowText" lastClr="000000"/>
                </a:solidFill>
                <a:effectLst/>
                <a:uLnTx/>
                <a:uFillTx/>
                <a:latin typeface="Calibri" panose="020F0502020204030204"/>
              </a:rPr>
              <a:t>15.4 Crews = 154 Aviators</a:t>
            </a:r>
            <a:endParaRPr kumimoji="0" lang="en-US" sz="2000" b="1" i="0" strike="noStrike" kern="0" cap="none" spc="0" normalizeH="0" baseline="0" noProof="0" dirty="0">
              <a:ln>
                <a:noFill/>
              </a:ln>
              <a:solidFill>
                <a:sysClr val="windowText" lastClr="000000"/>
              </a:solidFill>
              <a:effectLst/>
              <a:uLnTx/>
              <a:uFillTx/>
              <a:latin typeface="Calibri" panose="020F05020202040302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smtClean="0">
                <a:ln>
                  <a:noFill/>
                </a:ln>
                <a:solidFill>
                  <a:sysClr val="windowText" lastClr="000000"/>
                </a:solidFill>
                <a:effectLst/>
                <a:uLnTx/>
                <a:uFillTx/>
                <a:latin typeface="Calibri" panose="020F0502020204030204"/>
                <a:ea typeface="+mn-ea"/>
                <a:cs typeface="+mn-cs"/>
              </a:rPr>
              <a:t>Crews</a:t>
            </a:r>
            <a:r>
              <a:rPr kumimoji="0" lang="en-US" sz="1100" b="0" i="0" strike="noStrike" kern="0" cap="none" spc="0" normalizeH="0" baseline="0" noProof="0" dirty="0" smtClean="0">
                <a:ln>
                  <a:noFill/>
                </a:ln>
                <a:solidFill>
                  <a:sysClr val="windowText" lastClr="000000"/>
                </a:solidFill>
                <a:effectLst/>
                <a:uLnTx/>
                <a:uFillTx/>
                <a:latin typeface="Calibri" panose="020F0502020204030204"/>
                <a:ea typeface="+mn-ea"/>
                <a:cs typeface="+mn-cs"/>
              </a:rPr>
              <a:t>	</a:t>
            </a:r>
            <a:r>
              <a:rPr kumimoji="0" lang="en-US" sz="1100" b="0" i="0" u="sng" strike="noStrike" kern="0" cap="none" spc="0" normalizeH="0" baseline="0" noProof="0" dirty="0" smtClean="0">
                <a:ln>
                  <a:noFill/>
                </a:ln>
                <a:solidFill>
                  <a:sysClr val="windowText" lastClr="000000"/>
                </a:solidFill>
                <a:effectLst/>
                <a:uLnTx/>
                <a:uFillTx/>
                <a:latin typeface="Calibri" panose="020F0502020204030204"/>
                <a:ea typeface="+mn-ea"/>
                <a:cs typeface="+mn-cs"/>
              </a:rPr>
              <a:t>Allocation</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latin typeface="Calibri" panose="020F0502020204030204"/>
                <a:ea typeface="+mn-ea"/>
                <a:cs typeface="+mn-cs"/>
              </a:rPr>
              <a:t>3x</a:t>
            </a:r>
            <a:r>
              <a:rPr kumimoji="0" lang="en-US" sz="11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GFM Deployments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panose="020F0502020204030204"/>
                <a:ea typeface="+mn-ea"/>
                <a:cs typeface="+mn-cs"/>
              </a:rPr>
              <a:t>1x	GRF</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panose="020F0502020204030204"/>
                <a:ea typeface="+mn-ea"/>
                <a:cs typeface="+mn-cs"/>
              </a:rPr>
              <a:t>3x	CMR (Deployment prep)</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panose="020F0502020204030204"/>
                <a:ea typeface="+mn-ea"/>
                <a:cs typeface="+mn-cs"/>
              </a:rPr>
              <a:t>2x 	Squadron Ops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panose="020F0502020204030204"/>
                <a:ea typeface="+mn-ea"/>
                <a:cs typeface="+mn-cs"/>
              </a:rPr>
              <a:t>1.5x 	Upgrade</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panose="020F0502020204030204"/>
                <a:ea typeface="+mn-ea"/>
                <a:cs typeface="+mn-cs"/>
              </a:rPr>
              <a:t>1x 	Leave</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panose="020F0502020204030204"/>
                <a:ea typeface="+mn-ea"/>
                <a:cs typeface="+mn-cs"/>
              </a:rPr>
              <a:t>1x 	</a:t>
            </a:r>
            <a:r>
              <a:rPr kumimoji="0" lang="en-US" sz="1100" b="0" i="0" u="none" strike="noStrike" kern="0" cap="none" spc="0" normalizeH="0" baseline="0" noProof="0" dirty="0" smtClean="0">
                <a:ln>
                  <a:noFill/>
                </a:ln>
                <a:solidFill>
                  <a:sysClr val="windowText" lastClr="000000"/>
                </a:solidFill>
                <a:effectLst/>
                <a:uLnTx/>
                <a:uFillTx/>
                <a:latin typeface="Calibri" panose="020F0502020204030204"/>
                <a:ea typeface="+mn-ea"/>
                <a:cs typeface="+mn-cs"/>
              </a:rPr>
              <a:t>RF/WSINT</a:t>
            </a:r>
            <a:r>
              <a:rPr kumimoji="0" lang="en-US" sz="1100" b="0" i="0" u="none" strike="noStrike" kern="0" cap="none" spc="0" normalizeH="0" noProof="0" dirty="0" smtClean="0">
                <a:ln>
                  <a:noFill/>
                </a:ln>
                <a:solidFill>
                  <a:sysClr val="windowText" lastClr="000000"/>
                </a:solidFill>
                <a:effectLst/>
                <a:uLnTx/>
                <a:uFillTx/>
                <a:latin typeface="Calibri" panose="020F0502020204030204"/>
                <a:ea typeface="+mn-ea"/>
                <a:cs typeface="+mn-cs"/>
              </a:rPr>
              <a:t> + </a:t>
            </a:r>
            <a:r>
              <a:rPr kumimoji="0" lang="en-US" sz="1100" b="0" i="0" u="none" strike="noStrike" kern="0" cap="none" spc="0" normalizeH="0" baseline="0" noProof="0" dirty="0" smtClean="0">
                <a:ln>
                  <a:noFill/>
                </a:ln>
                <a:solidFill>
                  <a:sysClr val="windowText" lastClr="000000"/>
                </a:solidFill>
                <a:effectLst/>
                <a:uLnTx/>
                <a:uFillTx/>
                <a:latin typeface="Calibri" panose="020F0502020204030204"/>
                <a:ea typeface="+mn-ea"/>
                <a:cs typeface="+mn-cs"/>
              </a:rPr>
              <a:t>CCMD </a:t>
            </a:r>
            <a:r>
              <a:rPr kumimoji="0" lang="en-US" sz="1100" b="0" i="0" u="none" strike="noStrike" kern="0" cap="none" spc="0" normalizeH="0" baseline="0" noProof="0" dirty="0">
                <a:ln>
                  <a:noFill/>
                </a:ln>
                <a:solidFill>
                  <a:sysClr val="windowText" lastClr="000000"/>
                </a:solidFill>
                <a:effectLst/>
                <a:uLnTx/>
                <a:uFillTx/>
                <a:latin typeface="Calibri" panose="020F0502020204030204"/>
                <a:ea typeface="+mn-ea"/>
                <a:cs typeface="+mn-cs"/>
              </a:rPr>
              <a:t>msn from Offutt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panose="020F0502020204030204"/>
                <a:ea typeface="+mn-ea"/>
                <a:cs typeface="+mn-cs"/>
              </a:rPr>
              <a:t>0.5x 	PME</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panose="020F0502020204030204"/>
                <a:ea typeface="+mn-ea"/>
                <a:cs typeface="+mn-cs"/>
              </a:rPr>
              <a:t>2x 	Supporting </a:t>
            </a:r>
            <a:r>
              <a:rPr kumimoji="0" lang="en-US" sz="1100" b="0" i="0" u="sng" strike="noStrike" kern="0" cap="none" spc="0" normalizeH="0" baseline="0" noProof="0" dirty="0" smtClean="0">
                <a:ln>
                  <a:noFill/>
                </a:ln>
                <a:solidFill>
                  <a:sysClr val="windowText" lastClr="000000"/>
                </a:solidFill>
                <a:effectLst/>
                <a:uLnTx/>
                <a:uFillTx/>
                <a:latin typeface="Calibri" panose="020F0502020204030204"/>
                <a:ea typeface="+mn-ea"/>
                <a:cs typeface="+mn-cs"/>
              </a:rPr>
              <a:t>Wing </a:t>
            </a:r>
            <a:r>
              <a:rPr kumimoji="0" lang="en-US" sz="1100" b="0" i="0" u="sng" strike="noStrike" kern="0" cap="none" spc="0" normalizeH="0" baseline="0" noProof="0" dirty="0">
                <a:ln>
                  <a:noFill/>
                </a:ln>
                <a:solidFill>
                  <a:sysClr val="windowText" lastClr="000000"/>
                </a:solidFill>
                <a:effectLst/>
                <a:uLnTx/>
                <a:uFillTx/>
                <a:latin typeface="Calibri" panose="020F0502020204030204"/>
                <a:ea typeface="+mn-ea"/>
                <a:cs typeface="+mn-cs"/>
              </a:rPr>
              <a:t>&amp; </a:t>
            </a:r>
            <a:r>
              <a:rPr kumimoji="0" lang="en-US" sz="1100" b="0" i="0" u="sng" strike="noStrike" kern="0" cap="none" spc="0" normalizeH="0" baseline="0" noProof="0" dirty="0" smtClean="0">
                <a:ln>
                  <a:noFill/>
                </a:ln>
                <a:solidFill>
                  <a:sysClr val="windowText" lastClr="000000"/>
                </a:solidFill>
                <a:effectLst/>
                <a:uLnTx/>
                <a:uFillTx/>
                <a:latin typeface="Calibri" panose="020F0502020204030204"/>
                <a:ea typeface="+mn-ea"/>
                <a:cs typeface="+mn-cs"/>
              </a:rPr>
              <a:t>Group duties</a:t>
            </a:r>
          </a:p>
          <a:p>
            <a:pPr marL="0" marR="0" lvl="0" indent="0" defTabSz="457200" eaLnBrk="1" fontAlgn="auto" latinLnBrk="0" hangingPunct="1">
              <a:lnSpc>
                <a:spcPct val="100000"/>
              </a:lnSpc>
              <a:spcBef>
                <a:spcPts val="0"/>
              </a:spcBef>
              <a:spcAft>
                <a:spcPts val="0"/>
              </a:spcAft>
              <a:buClrTx/>
              <a:buSzTx/>
              <a:buFontTx/>
              <a:buNone/>
              <a:tabLst/>
              <a:defRPr/>
            </a:pPr>
            <a:r>
              <a:rPr lang="en-US" b="1" kern="0" dirty="0" smtClean="0">
                <a:solidFill>
                  <a:sysClr val="windowText" lastClr="000000"/>
                </a:solidFill>
                <a:latin typeface="Calibri" panose="020F0502020204030204"/>
              </a:rPr>
              <a:t>15	</a:t>
            </a:r>
            <a:r>
              <a:rPr lang="en-US" b="1" i="1" kern="0" dirty="0" smtClean="0">
                <a:solidFill>
                  <a:sysClr val="windowText" lastClr="000000"/>
                </a:solidFill>
                <a:latin typeface="Calibri" panose="020F0502020204030204"/>
              </a:rPr>
              <a:t>Total Crews required to maintain a CMR Squadron</a:t>
            </a:r>
            <a:endParaRPr kumimoji="0" lang="en-US" sz="1100" b="1" i="1" u="none" strike="noStrike" kern="0" cap="none" spc="0" normalizeH="0" baseline="0" noProof="0" dirty="0">
              <a:ln>
                <a:noFill/>
              </a:ln>
              <a:solidFill>
                <a:sysClr val="windowText" lastClr="000000"/>
              </a:solidFill>
              <a:effectLst/>
              <a:uLnTx/>
              <a:uFillTx/>
              <a:latin typeface="Calibri" panose="020F0502020204030204"/>
            </a:endParaRPr>
          </a:p>
        </p:txBody>
      </p:sp>
      <p:cxnSp>
        <p:nvCxnSpPr>
          <p:cNvPr id="16" name="Straight Connector 15"/>
          <p:cNvCxnSpPr/>
          <p:nvPr/>
        </p:nvCxnSpPr>
        <p:spPr>
          <a:xfrm>
            <a:off x="0" y="3433482"/>
            <a:ext cx="9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4"/>
          <p:cNvSpPr txBox="1"/>
          <p:nvPr/>
        </p:nvSpPr>
        <p:spPr>
          <a:xfrm>
            <a:off x="-2278812" y="3433482"/>
            <a:ext cx="2186471" cy="378380"/>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strike="noStrike" kern="0" cap="none" spc="0" normalizeH="0" baseline="0" noProof="0" dirty="0" smtClean="0">
                <a:ln>
                  <a:noFill/>
                </a:ln>
                <a:solidFill>
                  <a:sysClr val="windowText" lastClr="000000"/>
                </a:solidFill>
                <a:effectLst/>
                <a:uLnTx/>
                <a:uFillTx/>
                <a:latin typeface="Calibri" panose="020F0502020204030204"/>
              </a:rPr>
              <a:t>7 PAI = 15.4 Crews</a:t>
            </a:r>
          </a:p>
        </p:txBody>
      </p:sp>
      <p:sp>
        <p:nvSpPr>
          <p:cNvPr id="15" name="Oval 14"/>
          <p:cNvSpPr/>
          <p:nvPr/>
        </p:nvSpPr>
        <p:spPr>
          <a:xfrm>
            <a:off x="2420521" y="1740525"/>
            <a:ext cx="362255" cy="259088"/>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598442" y="1339593"/>
            <a:ext cx="1262809" cy="430887"/>
          </a:xfrm>
          <a:prstGeom prst="rect">
            <a:avLst/>
          </a:prstGeom>
          <a:solidFill>
            <a:srgbClr val="D9D9D9"/>
          </a:solidFill>
          <a:ln>
            <a:solidFill>
              <a:schemeClr val="tx1"/>
            </a:solidFill>
          </a:ln>
        </p:spPr>
        <p:txBody>
          <a:bodyPr wrap="square" rtlCol="0">
            <a:spAutoFit/>
          </a:bodyPr>
          <a:lstStyle/>
          <a:p>
            <a:r>
              <a:rPr lang="en-US" sz="1100" i="1" dirty="0" smtClean="0">
                <a:effectLst>
                  <a:glow rad="101600">
                    <a:schemeClr val="accent1">
                      <a:satMod val="175000"/>
                      <a:alpha val="21000"/>
                    </a:schemeClr>
                  </a:glow>
                </a:effectLst>
              </a:rPr>
              <a:t>7x Tails 38 RS</a:t>
            </a:r>
          </a:p>
          <a:p>
            <a:r>
              <a:rPr lang="en-US" sz="1100" i="1" dirty="0" smtClean="0">
                <a:effectLst>
                  <a:glow rad="101600">
                    <a:schemeClr val="accent1">
                      <a:satMod val="175000"/>
                      <a:alpha val="21000"/>
                    </a:schemeClr>
                  </a:glow>
                </a:effectLst>
              </a:rPr>
              <a:t>6x Tails 343 RS</a:t>
            </a:r>
            <a:endParaRPr lang="en-US" sz="1100" i="1" dirty="0">
              <a:effectLst>
                <a:glow rad="101600">
                  <a:schemeClr val="accent1">
                    <a:satMod val="175000"/>
                    <a:alpha val="21000"/>
                  </a:schemeClr>
                </a:glow>
              </a:effectLst>
            </a:endParaRPr>
          </a:p>
        </p:txBody>
      </p:sp>
      <p:cxnSp>
        <p:nvCxnSpPr>
          <p:cNvPr id="20" name="Straight Arrow Connector 19"/>
          <p:cNvCxnSpPr>
            <a:stCxn id="19" idx="1"/>
            <a:endCxn id="15" idx="7"/>
          </p:cNvCxnSpPr>
          <p:nvPr/>
        </p:nvCxnSpPr>
        <p:spPr>
          <a:xfrm flipH="1">
            <a:off x="2729725" y="1555037"/>
            <a:ext cx="868717" cy="223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203423" y="1212113"/>
            <a:ext cx="246921" cy="259088"/>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19" idx="3"/>
            <a:endCxn id="49" idx="3"/>
          </p:cNvCxnSpPr>
          <p:nvPr/>
        </p:nvCxnSpPr>
        <p:spPr>
          <a:xfrm flipV="1">
            <a:off x="4861251" y="1433258"/>
            <a:ext cx="378333" cy="121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284725" y="1643264"/>
            <a:ext cx="1679981" cy="430887"/>
          </a:xfrm>
          <a:prstGeom prst="rect">
            <a:avLst/>
          </a:prstGeom>
          <a:solidFill>
            <a:srgbClr val="FFC000"/>
          </a:solidFill>
          <a:ln>
            <a:solidFill>
              <a:schemeClr val="tx1"/>
            </a:solidFill>
          </a:ln>
        </p:spPr>
        <p:txBody>
          <a:bodyPr wrap="square" rtlCol="0">
            <a:spAutoFit/>
          </a:bodyPr>
          <a:lstStyle/>
          <a:p>
            <a:pPr algn="ctr"/>
            <a:r>
              <a:rPr lang="en-US" sz="1100" dirty="0" smtClean="0">
                <a:effectLst>
                  <a:glow rad="101600">
                    <a:schemeClr val="accent1">
                      <a:satMod val="175000"/>
                      <a:alpha val="21000"/>
                    </a:schemeClr>
                  </a:glow>
                </a:effectLst>
              </a:rPr>
              <a:t>Current crew allocation derived from PEX</a:t>
            </a:r>
            <a:endParaRPr lang="en-US" sz="1100" dirty="0">
              <a:effectLst>
                <a:glow rad="101600">
                  <a:schemeClr val="accent1">
                    <a:satMod val="175000"/>
                    <a:alpha val="21000"/>
                  </a:schemeClr>
                </a:glow>
              </a:effectLst>
            </a:endParaRPr>
          </a:p>
        </p:txBody>
      </p:sp>
      <p:sp>
        <p:nvSpPr>
          <p:cNvPr id="57" name="TextBox 14"/>
          <p:cNvSpPr txBox="1"/>
          <p:nvPr/>
        </p:nvSpPr>
        <p:spPr>
          <a:xfrm>
            <a:off x="2085161" y="5779360"/>
            <a:ext cx="1545535" cy="443285"/>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strike="noStrike" kern="0" cap="none" spc="0" normalizeH="0" baseline="0" noProof="0" dirty="0" smtClean="0">
                <a:ln>
                  <a:noFill/>
                </a:ln>
                <a:solidFill>
                  <a:sysClr val="windowText" lastClr="000000"/>
                </a:solidFill>
                <a:effectLst/>
                <a:uLnTx/>
                <a:uFillTx/>
                <a:latin typeface="Calibri" panose="020F0502020204030204"/>
              </a:rPr>
              <a:t>161/159</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strike="noStrike" kern="0" cap="none" spc="0" normalizeH="0" baseline="0" noProof="0" dirty="0" smtClean="0">
                <a:ln>
                  <a:noFill/>
                </a:ln>
                <a:solidFill>
                  <a:sysClr val="windowText" lastClr="000000"/>
                </a:solidFill>
                <a:effectLst/>
                <a:uLnTx/>
                <a:uFillTx/>
                <a:latin typeface="Calibri" panose="020F0502020204030204"/>
              </a:rPr>
              <a:t>Assigned/Authorized</a:t>
            </a:r>
          </a:p>
        </p:txBody>
      </p:sp>
      <p:sp>
        <p:nvSpPr>
          <p:cNvPr id="58" name="TextBox 14"/>
          <p:cNvSpPr txBox="1"/>
          <p:nvPr/>
        </p:nvSpPr>
        <p:spPr>
          <a:xfrm>
            <a:off x="6750421" y="4525603"/>
            <a:ext cx="1532968" cy="678749"/>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strike="noStrike" kern="0" cap="none" spc="0" normalizeH="0" baseline="0" noProof="0" dirty="0" smtClean="0">
                <a:ln>
                  <a:noFill/>
                </a:ln>
                <a:solidFill>
                  <a:sysClr val="windowText" lastClr="000000"/>
                </a:solidFill>
                <a:effectLst/>
                <a:uLnTx/>
                <a:uFillTx/>
                <a:latin typeface="Calibri" panose="020F0502020204030204"/>
              </a:rPr>
              <a:t>146/159</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strike="noStrike" kern="0" cap="none" spc="0" normalizeH="0" baseline="0" noProof="0" dirty="0" smtClean="0">
                <a:ln>
                  <a:noFill/>
                </a:ln>
                <a:solidFill>
                  <a:sysClr val="windowText" lastClr="000000"/>
                </a:solidFill>
                <a:effectLst/>
                <a:uLnTx/>
                <a:uFillTx/>
                <a:latin typeface="Calibri" panose="020F0502020204030204"/>
              </a:rPr>
              <a:t>Assigned/Authorized</a:t>
            </a:r>
          </a:p>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dirty="0" smtClean="0">
                <a:solidFill>
                  <a:sysClr val="windowText" lastClr="000000"/>
                </a:solidFill>
                <a:latin typeface="Calibri" panose="020F0502020204030204"/>
              </a:rPr>
              <a:t>(11% reduction)</a:t>
            </a:r>
            <a:endParaRPr kumimoji="0" lang="en-US" sz="900" b="1" strike="noStrike" kern="0" cap="none" spc="0" normalizeH="0" baseline="0" noProof="0" dirty="0" smtClean="0">
              <a:ln>
                <a:noFill/>
              </a:ln>
              <a:solidFill>
                <a:sysClr val="windowText" lastClr="000000"/>
              </a:solidFill>
              <a:effectLst/>
              <a:uLnTx/>
              <a:uFillTx/>
              <a:latin typeface="Calibri" panose="020F0502020204030204"/>
            </a:endParaRPr>
          </a:p>
        </p:txBody>
      </p:sp>
      <p:sp>
        <p:nvSpPr>
          <p:cNvPr id="59" name="Right Brace 58"/>
          <p:cNvSpPr/>
          <p:nvPr/>
        </p:nvSpPr>
        <p:spPr>
          <a:xfrm rot="10800000" flipH="1">
            <a:off x="6449061" y="4148193"/>
            <a:ext cx="364111" cy="1379812"/>
          </a:xfrm>
          <a:prstGeom prst="rightBrace">
            <a:avLst>
              <a:gd name="adj1" fmla="val 8333"/>
              <a:gd name="adj2" fmla="val 48635"/>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US" sz="1100"/>
          </a:p>
        </p:txBody>
      </p:sp>
      <p:sp>
        <p:nvSpPr>
          <p:cNvPr id="60" name="Right Brace 59"/>
          <p:cNvSpPr/>
          <p:nvPr/>
        </p:nvSpPr>
        <p:spPr>
          <a:xfrm rot="16200000" flipH="1">
            <a:off x="2762072" y="4950009"/>
            <a:ext cx="223016" cy="1435685"/>
          </a:xfrm>
          <a:prstGeom prst="rightBrace">
            <a:avLst>
              <a:gd name="adj1" fmla="val 8333"/>
              <a:gd name="adj2" fmla="val 48635"/>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US" sz="1100"/>
          </a:p>
        </p:txBody>
      </p:sp>
      <p:sp>
        <p:nvSpPr>
          <p:cNvPr id="21" name="TextBox 20"/>
          <p:cNvSpPr txBox="1"/>
          <p:nvPr/>
        </p:nvSpPr>
        <p:spPr>
          <a:xfrm>
            <a:off x="6928004" y="3928128"/>
            <a:ext cx="2135311" cy="230832"/>
          </a:xfrm>
          <a:prstGeom prst="rect">
            <a:avLst/>
          </a:prstGeom>
          <a:solidFill>
            <a:srgbClr val="DDEBF7"/>
          </a:solidFill>
          <a:ln>
            <a:solidFill>
              <a:schemeClr val="tx1"/>
            </a:solidFill>
          </a:ln>
        </p:spPr>
        <p:txBody>
          <a:bodyPr wrap="square" rtlCol="0">
            <a:spAutoFit/>
          </a:bodyPr>
          <a:lstStyle/>
          <a:p>
            <a:pPr algn="ctr"/>
            <a:r>
              <a:rPr lang="en-US" sz="900" i="1" dirty="0" smtClean="0">
                <a:effectLst>
                  <a:glow rad="101600">
                    <a:schemeClr val="accent1">
                      <a:satMod val="175000"/>
                      <a:alpha val="21000"/>
                    </a:schemeClr>
                  </a:glow>
                </a:effectLst>
              </a:rPr>
              <a:t>*Diverting 2x AC &amp; 1xRaven to 45 RS</a:t>
            </a:r>
            <a:endParaRPr lang="en-US" sz="900" i="1" dirty="0">
              <a:effectLst>
                <a:glow rad="101600">
                  <a:schemeClr val="accent1">
                    <a:satMod val="175000"/>
                    <a:alpha val="21000"/>
                  </a:schemeClr>
                </a:glow>
              </a:effectLst>
            </a:endParaRPr>
          </a:p>
        </p:txBody>
      </p:sp>
      <p:sp>
        <p:nvSpPr>
          <p:cNvPr id="22" name="Oval 21"/>
          <p:cNvSpPr/>
          <p:nvPr/>
        </p:nvSpPr>
        <p:spPr>
          <a:xfrm>
            <a:off x="5407550" y="4184051"/>
            <a:ext cx="265255" cy="189713"/>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07551" y="5152240"/>
            <a:ext cx="265255" cy="189713"/>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21" idx="1"/>
            <a:endCxn id="22" idx="6"/>
          </p:cNvCxnSpPr>
          <p:nvPr/>
        </p:nvCxnSpPr>
        <p:spPr>
          <a:xfrm flipH="1">
            <a:off x="5672805" y="4043544"/>
            <a:ext cx="1255199" cy="235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1"/>
            <a:endCxn id="23" idx="7"/>
          </p:cNvCxnSpPr>
          <p:nvPr/>
        </p:nvCxnSpPr>
        <p:spPr>
          <a:xfrm flipH="1">
            <a:off x="5633960" y="4043544"/>
            <a:ext cx="1294044" cy="11364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1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185960"/>
            <a:ext cx="9104566" cy="635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3344" y="152400"/>
            <a:ext cx="6974541" cy="914400"/>
          </a:xfrm>
        </p:spPr>
        <p:txBody>
          <a:bodyPr/>
          <a:lstStyle/>
          <a:p>
            <a:r>
              <a:rPr lang="en-US" dirty="0" smtClean="0"/>
              <a:t>Desired Deployment Allocation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13483242"/>
              </p:ext>
            </p:extLst>
          </p:nvPr>
        </p:nvGraphicFramePr>
        <p:xfrm>
          <a:off x="215150" y="3066803"/>
          <a:ext cx="4787900" cy="3119157"/>
        </p:xfrm>
        <a:graphic>
          <a:graphicData uri="http://schemas.openxmlformats.org/drawingml/2006/table">
            <a:tbl>
              <a:tblPr/>
              <a:tblGrid>
                <a:gridCol w="751976"/>
                <a:gridCol w="951869"/>
                <a:gridCol w="647271"/>
                <a:gridCol w="723420"/>
                <a:gridCol w="418822"/>
                <a:gridCol w="431514"/>
                <a:gridCol w="431514"/>
                <a:gridCol w="431514"/>
              </a:tblGrid>
              <a:tr h="2000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dirty="0" smtClean="0">
                          <a:solidFill>
                            <a:srgbClr val="000000"/>
                          </a:solidFill>
                          <a:effectLst/>
                          <a:latin typeface="Calibri" panose="020F0502020204030204" pitchFamily="34" charset="0"/>
                        </a:rPr>
                        <a:t>Required </a:t>
                      </a:r>
                      <a:r>
                        <a:rPr lang="en-US" sz="1100" b="1" i="0" u="none" strike="noStrike" kern="1200" dirty="0" smtClean="0">
                          <a:solidFill>
                            <a:srgbClr val="000000"/>
                          </a:solidFill>
                          <a:effectLst/>
                          <a:latin typeface="Calibri" panose="020F0502020204030204" pitchFamily="34" charset="0"/>
                          <a:ea typeface="+mn-ea"/>
                          <a:cs typeface="+mn-cs"/>
                        </a:rPr>
                        <a:t>Deployments</a:t>
                      </a:r>
                      <a:endParaRPr lang="en-US" sz="1100" b="1" i="0" u="none" strike="noStrike" kern="1200" dirty="0">
                        <a:solidFill>
                          <a:srgbClr val="000000"/>
                        </a:solidFill>
                        <a:effectLst/>
                        <a:latin typeface="Calibri" panose="020F0502020204030204" pitchFamily="34" charset="0"/>
                        <a:ea typeface="+mn-ea"/>
                        <a:cs typeface="+mn-c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gridSpan="5">
                  <a:txBody>
                    <a:bodyPr/>
                    <a:lstStyle/>
                    <a:p>
                      <a:pPr algn="ctr" fontAlgn="b"/>
                      <a:r>
                        <a:rPr lang="en-US" sz="1100" b="1" i="0" u="none" strike="noStrike" dirty="0" smtClean="0">
                          <a:solidFill>
                            <a:srgbClr val="000000"/>
                          </a:solidFill>
                          <a:effectLst/>
                          <a:latin typeface="Calibri" panose="020F0502020204030204" pitchFamily="34" charset="0"/>
                        </a:rPr>
                        <a:t>Allocation if Manned @ 100%</a:t>
                      </a:r>
                    </a:p>
                    <a:p>
                      <a:pPr algn="ctr" fontAlgn="b"/>
                      <a:r>
                        <a:rPr lang="en-US" sz="1100" b="1" i="0" u="none" strike="noStrike" dirty="0" smtClean="0">
                          <a:solidFill>
                            <a:srgbClr val="000000"/>
                          </a:solidFill>
                          <a:effectLst/>
                          <a:latin typeface="Calibri" panose="020F0502020204030204" pitchFamily="34" charset="0"/>
                        </a:rPr>
                        <a:t>of </a:t>
                      </a:r>
                      <a:r>
                        <a:rPr lang="en-US" sz="1100" b="1" i="0" u="none" strike="noStrike" dirty="0">
                          <a:solidFill>
                            <a:srgbClr val="000000"/>
                          </a:solidFill>
                          <a:effectLst/>
                          <a:latin typeface="Calibri" panose="020F0502020204030204" pitchFamily="34" charset="0"/>
                        </a:rPr>
                        <a:t>Authorization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78827">
                <a:tc>
                  <a:txBody>
                    <a:bodyPr/>
                    <a:lstStyle/>
                    <a:p>
                      <a:pPr algn="ctr" fontAlgn="b"/>
                      <a:r>
                        <a:rPr lang="en-US" sz="1000" b="1" i="0" u="none" strike="noStrike">
                          <a:effectLst/>
                          <a:latin typeface="Arial" panose="020B0604020202020204" pitchFamily="34" charset="0"/>
                        </a:rPr>
                        <a:t>Crew Position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Required</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Deployed</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Crewmembers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Required</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Days</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Deployed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effectLst/>
                          <a:latin typeface="Arial" panose="020B0604020202020204" pitchFamily="34" charset="0"/>
                        </a:rPr>
                        <a:t>UMD</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Authorized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1x 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2x 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1x 60</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Staff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Staff</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Only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1" i="0" u="none" strike="noStrike">
                          <a:effectLst/>
                          <a:latin typeface="Arial" panose="020B0604020202020204" pitchFamily="34" charset="0"/>
                        </a:rPr>
                        <a:t>11R3G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effectLst/>
                          <a:latin typeface="Arial" panose="020B060402020202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1110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dirty="0">
                          <a:effectLst/>
                          <a:latin typeface="Arial" panose="020B0604020202020204" pitchFamily="34" charset="0"/>
                        </a:rPr>
                        <a:t>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0" i="1" u="none" strike="noStrike">
                          <a:effectLst/>
                          <a:latin typeface="Arial" panose="020B0604020202020204" pitchFamily="34" charset="0"/>
                        </a:rPr>
                        <a:t>11R3G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240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a:effectLst/>
                          <a:latin typeface="Arial" panose="020B0604020202020204" pitchFamily="34" charset="0"/>
                        </a:rPr>
                        <a:t>11R2G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1110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0" i="1" u="none" strike="noStrike">
                          <a:effectLst/>
                          <a:latin typeface="Arial" panose="020B0604020202020204" pitchFamily="34" charset="0"/>
                        </a:rPr>
                        <a:t>11R2G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a:effectLst/>
                          <a:latin typeface="Arial" panose="020B0604020202020204" pitchFamily="34" charset="0"/>
                        </a:rPr>
                        <a:t>12R3J</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1110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0" i="1" u="none" strike="noStrike">
                          <a:effectLst/>
                          <a:latin typeface="Arial" panose="020B0604020202020204" pitchFamily="34" charset="0"/>
                        </a:rPr>
                        <a:t>12R3J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180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a:effectLst/>
                          <a:latin typeface="Arial" panose="020B0604020202020204" pitchFamily="34" charset="0"/>
                        </a:rPr>
                        <a:t>TC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1110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0" i="1" u="none" strike="noStrike">
                          <a:effectLst/>
                          <a:latin typeface="Arial" panose="020B0604020202020204" pitchFamily="34" charset="0"/>
                        </a:rPr>
                        <a:t>TC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180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a:effectLst/>
                          <a:latin typeface="Arial" panose="020B0604020202020204" pitchFamily="34" charset="0"/>
                        </a:rPr>
                        <a:t>Raven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2220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31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90500">
                <a:tc>
                  <a:txBody>
                    <a:bodyPr/>
                    <a:lstStyle/>
                    <a:p>
                      <a:pPr algn="ctr" fontAlgn="b"/>
                      <a:r>
                        <a:rPr lang="en-US" sz="1000" b="0" i="1" u="none" strike="noStrike">
                          <a:effectLst/>
                          <a:latin typeface="Arial" panose="020B0604020202020204" pitchFamily="34" charset="0"/>
                        </a:rPr>
                        <a:t>Raven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90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a:effectLst/>
                          <a:latin typeface="Arial" panose="020B0604020202020204" pitchFamily="34" charset="0"/>
                        </a:rPr>
                        <a:t>1A3X1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4440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62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1" i="0" u="none" strike="noStrike">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200025">
                <a:tc>
                  <a:txBody>
                    <a:bodyPr/>
                    <a:lstStyle/>
                    <a:p>
                      <a:pPr algn="ctr" fontAlgn="b"/>
                      <a:r>
                        <a:rPr lang="en-US" sz="1000" b="0" i="1" u="none" strike="noStrike">
                          <a:effectLst/>
                          <a:latin typeface="Arial" panose="020B0604020202020204" pitchFamily="34" charset="0"/>
                        </a:rPr>
                        <a:t>1A3X1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
        <p:nvSpPr>
          <p:cNvPr id="6" name="TextBox 5"/>
          <p:cNvSpPr txBox="1"/>
          <p:nvPr/>
        </p:nvSpPr>
        <p:spPr>
          <a:xfrm>
            <a:off x="232939" y="1301224"/>
            <a:ext cx="6436801" cy="1446550"/>
          </a:xfrm>
          <a:prstGeom prst="rect">
            <a:avLst/>
          </a:prstGeom>
          <a:noFill/>
          <a:ln>
            <a:solidFill>
              <a:srgbClr val="313131"/>
            </a:solidFill>
          </a:ln>
        </p:spPr>
        <p:txBody>
          <a:bodyPr wrap="square" rtlCol="0">
            <a:spAutoFit/>
          </a:bodyPr>
          <a:lstStyle/>
          <a:p>
            <a:r>
              <a:rPr lang="en-US" sz="1600" b="1" u="sng" dirty="0" smtClean="0"/>
              <a:t>38 RS Deployment Allocation Oct 17 – Sep 18</a:t>
            </a:r>
            <a:r>
              <a:rPr lang="en-US" sz="1600" b="1" dirty="0" smtClean="0"/>
              <a:t>:</a:t>
            </a:r>
          </a:p>
          <a:p>
            <a:pPr>
              <a:lnSpc>
                <a:spcPct val="150000"/>
              </a:lnSpc>
            </a:pPr>
            <a:r>
              <a:rPr lang="en-US" sz="1600" b="1" dirty="0" smtClean="0"/>
              <a:t>11,950 Annual Deployment Days, divided between…</a:t>
            </a:r>
          </a:p>
          <a:p>
            <a:pPr>
              <a:lnSpc>
                <a:spcPct val="150000"/>
              </a:lnSpc>
            </a:pPr>
            <a:r>
              <a:rPr lang="en-US" sz="1600" b="1" dirty="0" smtClean="0"/>
              <a:t>…19x 60-Day Flying Deployments x (10 crew positions), plus…</a:t>
            </a:r>
          </a:p>
          <a:p>
            <a:pPr>
              <a:lnSpc>
                <a:spcPct val="150000"/>
              </a:lnSpc>
            </a:pPr>
            <a:r>
              <a:rPr lang="en-US" sz="1600" b="1" dirty="0" smtClean="0"/>
              <a:t>…11x 60-90 Day Staff Deployments x (1 crew position)</a:t>
            </a:r>
            <a:endParaRPr lang="en-US" sz="1600" b="1" dirty="0"/>
          </a:p>
        </p:txBody>
      </p:sp>
      <p:sp>
        <p:nvSpPr>
          <p:cNvPr id="7" name="TextBox 6"/>
          <p:cNvSpPr txBox="1"/>
          <p:nvPr/>
        </p:nvSpPr>
        <p:spPr>
          <a:xfrm>
            <a:off x="5065800" y="2889333"/>
            <a:ext cx="4105089" cy="1277273"/>
          </a:xfrm>
          <a:prstGeom prst="rect">
            <a:avLst/>
          </a:prstGeom>
          <a:noFill/>
          <a:ln>
            <a:noFill/>
          </a:ln>
        </p:spPr>
        <p:txBody>
          <a:bodyPr wrap="square" rtlCol="0">
            <a:spAutoFit/>
          </a:bodyPr>
          <a:lstStyle/>
          <a:p>
            <a:pPr>
              <a:spcBef>
                <a:spcPts val="600"/>
              </a:spcBef>
            </a:pPr>
            <a:r>
              <a:rPr lang="en-US" dirty="0" smtClean="0">
                <a:effectLst>
                  <a:glow rad="342900">
                    <a:srgbClr val="FFFF00">
                      <a:alpha val="40000"/>
                    </a:srgbClr>
                  </a:glow>
                </a:effectLst>
              </a:rPr>
              <a:t>If, the 38 RS has </a:t>
            </a:r>
            <a:r>
              <a:rPr lang="en-US" u="sng" dirty="0" smtClean="0">
                <a:effectLst>
                  <a:glow rad="342900">
                    <a:srgbClr val="FFFF00">
                      <a:alpha val="40000"/>
                    </a:srgbClr>
                  </a:glow>
                </a:effectLst>
              </a:rPr>
              <a:t>17x</a:t>
            </a:r>
            <a:r>
              <a:rPr lang="en-US" dirty="0" smtClean="0">
                <a:effectLst>
                  <a:glow rad="342900">
                    <a:srgbClr val="FFFF00">
                      <a:alpha val="40000"/>
                    </a:srgbClr>
                  </a:glow>
                </a:effectLst>
              </a:rPr>
              <a:t> UMD Authorized </a:t>
            </a:r>
            <a:r>
              <a:rPr lang="en-US" u="sng" dirty="0" smtClean="0">
                <a:effectLst>
                  <a:glow rad="342900">
                    <a:srgbClr val="FFFF00">
                      <a:alpha val="40000"/>
                    </a:srgbClr>
                  </a:glow>
                </a:effectLst>
              </a:rPr>
              <a:t>ACs</a:t>
            </a:r>
            <a:r>
              <a:rPr lang="en-US" dirty="0" smtClean="0">
                <a:effectLst>
                  <a:glow rad="342900">
                    <a:srgbClr val="FFFF00">
                      <a:alpha val="40000"/>
                    </a:srgbClr>
                  </a:glow>
                </a:effectLst>
              </a:rPr>
              <a:t> to fill </a:t>
            </a:r>
            <a:r>
              <a:rPr lang="en-US" u="sng" dirty="0" smtClean="0">
                <a:effectLst>
                  <a:glow rad="342900">
                    <a:srgbClr val="FFFF00">
                      <a:alpha val="40000"/>
                    </a:srgbClr>
                  </a:glow>
                </a:effectLst>
              </a:rPr>
              <a:t>19 lines + 3 staff</a:t>
            </a:r>
            <a:r>
              <a:rPr lang="en-US" dirty="0" smtClean="0">
                <a:effectLst>
                  <a:glow rad="342900">
                    <a:srgbClr val="FFFF00">
                      <a:alpha val="40000"/>
                    </a:srgbClr>
                  </a:glow>
                </a:effectLst>
              </a:rPr>
              <a:t>…</a:t>
            </a:r>
          </a:p>
          <a:p>
            <a:pPr>
              <a:spcBef>
                <a:spcPts val="600"/>
              </a:spcBef>
            </a:pPr>
            <a:r>
              <a:rPr lang="en-US" dirty="0">
                <a:effectLst>
                  <a:glow rad="342900">
                    <a:srgbClr val="FFFF00">
                      <a:alpha val="40000"/>
                    </a:srgbClr>
                  </a:glow>
                </a:effectLst>
              </a:rPr>
              <a:t>…then, to </a:t>
            </a:r>
            <a:r>
              <a:rPr lang="en-US" dirty="0" smtClean="0">
                <a:effectLst>
                  <a:glow rad="342900">
                    <a:srgbClr val="FFFF00">
                      <a:alpha val="40000"/>
                    </a:srgbClr>
                  </a:glow>
                </a:effectLst>
              </a:rPr>
              <a:t>balance experience while maintaining surge capacity*:</a:t>
            </a:r>
            <a:endParaRPr lang="en-US" dirty="0">
              <a:effectLst>
                <a:glow rad="342900">
                  <a:srgbClr val="FFFF00">
                    <a:alpha val="40000"/>
                  </a:srgbClr>
                </a:glow>
              </a:effectLst>
            </a:endParaRPr>
          </a:p>
        </p:txBody>
      </p:sp>
      <p:cxnSp>
        <p:nvCxnSpPr>
          <p:cNvPr id="9" name="Straight Arrow Connector 8"/>
          <p:cNvCxnSpPr>
            <a:stCxn id="7" idx="1"/>
            <a:endCxn id="21" idx="7"/>
          </p:cNvCxnSpPr>
          <p:nvPr/>
        </p:nvCxnSpPr>
        <p:spPr>
          <a:xfrm flipH="1">
            <a:off x="3026542" y="3527970"/>
            <a:ext cx="2039258" cy="398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82348" y="5638130"/>
            <a:ext cx="3961652" cy="369332"/>
          </a:xfrm>
          <a:prstGeom prst="rect">
            <a:avLst/>
          </a:prstGeom>
          <a:noFill/>
        </p:spPr>
        <p:txBody>
          <a:bodyPr wrap="square" rtlCol="0">
            <a:spAutoFit/>
          </a:bodyPr>
          <a:lstStyle/>
          <a:p>
            <a:r>
              <a:rPr lang="en-US" i="1" dirty="0" smtClean="0"/>
              <a:t>14x AC: 1x flying deployment / year</a:t>
            </a:r>
            <a:endParaRPr lang="en-US" i="1" dirty="0"/>
          </a:p>
        </p:txBody>
      </p:sp>
      <p:sp>
        <p:nvSpPr>
          <p:cNvPr id="13" name="TextBox 12"/>
          <p:cNvSpPr txBox="1"/>
          <p:nvPr/>
        </p:nvSpPr>
        <p:spPr>
          <a:xfrm>
            <a:off x="5178028" y="5173107"/>
            <a:ext cx="3961653" cy="369332"/>
          </a:xfrm>
          <a:prstGeom prst="rect">
            <a:avLst/>
          </a:prstGeom>
          <a:noFill/>
        </p:spPr>
        <p:txBody>
          <a:bodyPr wrap="square" rtlCol="0">
            <a:spAutoFit/>
          </a:bodyPr>
          <a:lstStyle/>
          <a:p>
            <a:r>
              <a:rPr lang="en-US" i="1" dirty="0" smtClean="0"/>
              <a:t>2x AC: 2x </a:t>
            </a:r>
            <a:r>
              <a:rPr lang="en-US" i="1" dirty="0"/>
              <a:t>flying deployment / </a:t>
            </a:r>
            <a:r>
              <a:rPr lang="en-US" i="1" dirty="0" smtClean="0"/>
              <a:t>year</a:t>
            </a:r>
            <a:endParaRPr lang="en-US" i="1" dirty="0"/>
          </a:p>
        </p:txBody>
      </p:sp>
      <p:sp>
        <p:nvSpPr>
          <p:cNvPr id="14" name="TextBox 13"/>
          <p:cNvSpPr txBox="1"/>
          <p:nvPr/>
        </p:nvSpPr>
        <p:spPr>
          <a:xfrm>
            <a:off x="5178028" y="4708084"/>
            <a:ext cx="3538361" cy="369332"/>
          </a:xfrm>
          <a:prstGeom prst="rect">
            <a:avLst/>
          </a:prstGeom>
          <a:noFill/>
        </p:spPr>
        <p:txBody>
          <a:bodyPr wrap="square" rtlCol="0">
            <a:spAutoFit/>
          </a:bodyPr>
          <a:lstStyle/>
          <a:p>
            <a:r>
              <a:rPr lang="en-US" i="1" dirty="0" smtClean="0"/>
              <a:t>1x AC: 1x flying + 1x staff / year</a:t>
            </a:r>
            <a:endParaRPr lang="en-US" i="1" dirty="0"/>
          </a:p>
        </p:txBody>
      </p:sp>
      <p:cxnSp>
        <p:nvCxnSpPr>
          <p:cNvPr id="16" name="Straight Arrow Connector 15"/>
          <p:cNvCxnSpPr>
            <a:stCxn id="12" idx="1"/>
            <a:endCxn id="22" idx="4"/>
          </p:cNvCxnSpPr>
          <p:nvPr/>
        </p:nvCxnSpPr>
        <p:spPr>
          <a:xfrm flipH="1" flipV="1">
            <a:off x="3503145" y="4096056"/>
            <a:ext cx="1679203" cy="1726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23" idx="4"/>
          </p:cNvCxnSpPr>
          <p:nvPr/>
        </p:nvCxnSpPr>
        <p:spPr>
          <a:xfrm flipH="1" flipV="1">
            <a:off x="3913467" y="4096873"/>
            <a:ext cx="1264561" cy="1260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796986" y="3896822"/>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368674" y="3896005"/>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78996" y="3896822"/>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14531" y="3896822"/>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14" idx="1"/>
            <a:endCxn id="24" idx="4"/>
          </p:cNvCxnSpPr>
          <p:nvPr/>
        </p:nvCxnSpPr>
        <p:spPr>
          <a:xfrm flipH="1" flipV="1">
            <a:off x="4349002" y="4096873"/>
            <a:ext cx="829026" cy="795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80723" y="4231855"/>
            <a:ext cx="3923843" cy="369332"/>
          </a:xfrm>
          <a:prstGeom prst="rect">
            <a:avLst/>
          </a:prstGeom>
          <a:noFill/>
        </p:spPr>
        <p:txBody>
          <a:bodyPr wrap="square" rtlCol="0">
            <a:spAutoFit/>
          </a:bodyPr>
          <a:lstStyle/>
          <a:p>
            <a:r>
              <a:rPr lang="en-US" i="1" dirty="0" smtClean="0"/>
              <a:t>2x AC: 1x staff deployment / year</a:t>
            </a:r>
            <a:endParaRPr lang="en-US" i="1" dirty="0"/>
          </a:p>
        </p:txBody>
      </p:sp>
      <p:sp>
        <p:nvSpPr>
          <p:cNvPr id="28" name="Oval 27"/>
          <p:cNvSpPr/>
          <p:nvPr/>
        </p:nvSpPr>
        <p:spPr>
          <a:xfrm>
            <a:off x="4644554" y="3896822"/>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7" idx="1"/>
            <a:endCxn id="28" idx="4"/>
          </p:cNvCxnSpPr>
          <p:nvPr/>
        </p:nvCxnSpPr>
        <p:spPr>
          <a:xfrm flipH="1" flipV="1">
            <a:off x="4779025" y="4096873"/>
            <a:ext cx="401698" cy="319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305940" y="4089131"/>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ent Arrow 41"/>
          <p:cNvSpPr/>
          <p:nvPr/>
        </p:nvSpPr>
        <p:spPr>
          <a:xfrm rot="5400000">
            <a:off x="6517852" y="2031279"/>
            <a:ext cx="983051" cy="679276"/>
          </a:xfrm>
          <a:prstGeom prst="bentArrow">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Oval 60"/>
          <p:cNvSpPr/>
          <p:nvPr/>
        </p:nvSpPr>
        <p:spPr>
          <a:xfrm>
            <a:off x="1306046" y="3896005"/>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89646" y="6237100"/>
            <a:ext cx="3503145" cy="584775"/>
          </a:xfrm>
          <a:prstGeom prst="rect">
            <a:avLst/>
          </a:prstGeom>
          <a:solidFill>
            <a:srgbClr val="FFFF00"/>
          </a:solidFill>
        </p:spPr>
        <p:txBody>
          <a:bodyPr wrap="square" rtlCol="0">
            <a:spAutoFit/>
          </a:bodyPr>
          <a:lstStyle/>
          <a:p>
            <a:pPr algn="ctr"/>
            <a:r>
              <a:rPr lang="en-US" sz="1600" i="1" dirty="0" smtClean="0">
                <a:effectLst>
                  <a:glow rad="101600">
                    <a:schemeClr val="accent1">
                      <a:satMod val="175000"/>
                      <a:alpha val="21000"/>
                    </a:schemeClr>
                  </a:glow>
                </a:effectLst>
              </a:rPr>
              <a:t>Staff deployments are additive to the 19 flying deployments allocated</a:t>
            </a:r>
            <a:endParaRPr lang="en-US" sz="1600" i="1" dirty="0">
              <a:effectLst>
                <a:glow rad="101600">
                  <a:schemeClr val="accent1">
                    <a:satMod val="175000"/>
                    <a:alpha val="21000"/>
                  </a:schemeClr>
                </a:glow>
              </a:effectLst>
            </a:endParaRPr>
          </a:p>
        </p:txBody>
      </p:sp>
      <p:cxnSp>
        <p:nvCxnSpPr>
          <p:cNvPr id="63" name="Straight Arrow Connector 62"/>
          <p:cNvCxnSpPr>
            <a:stCxn id="62" idx="0"/>
            <a:endCxn id="31" idx="5"/>
          </p:cNvCxnSpPr>
          <p:nvPr/>
        </p:nvCxnSpPr>
        <p:spPr>
          <a:xfrm flipH="1" flipV="1">
            <a:off x="1535496" y="4259885"/>
            <a:ext cx="305723" cy="1977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24383" y="6185960"/>
            <a:ext cx="3369988" cy="523220"/>
          </a:xfrm>
          <a:prstGeom prst="rect">
            <a:avLst/>
          </a:prstGeom>
          <a:solidFill>
            <a:srgbClr val="FFFF99"/>
          </a:solidFill>
        </p:spPr>
        <p:txBody>
          <a:bodyPr wrap="square" rtlCol="0">
            <a:spAutoFit/>
          </a:bodyPr>
          <a:lstStyle/>
          <a:p>
            <a:pPr algn="ctr"/>
            <a:r>
              <a:rPr lang="en-US" sz="1400" i="1" dirty="0" smtClean="0">
                <a:effectLst>
                  <a:glow rad="101600">
                    <a:schemeClr val="accent1">
                      <a:satMod val="175000"/>
                      <a:alpha val="21000"/>
                    </a:schemeClr>
                  </a:glow>
                </a:effectLst>
              </a:rPr>
              <a:t>*By design, senior AC, TC, &amp; ADOs deploy less than junior aviators</a:t>
            </a:r>
            <a:endParaRPr lang="en-US" sz="1400" i="1" dirty="0">
              <a:effectLst>
                <a:glow rad="101600">
                  <a:schemeClr val="accent1">
                    <a:satMod val="175000"/>
                    <a:alpha val="21000"/>
                  </a:schemeClr>
                </a:glow>
              </a:effectLst>
            </a:endParaRPr>
          </a:p>
        </p:txBody>
      </p:sp>
    </p:spTree>
    <p:extLst>
      <p:ext uri="{BB962C8B-B14F-4D97-AF65-F5344CB8AC3E}">
        <p14:creationId xmlns:p14="http://schemas.microsoft.com/office/powerpoint/2010/main" val="1017896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0" y="6185960"/>
            <a:ext cx="9104566" cy="635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4169440140"/>
              </p:ext>
            </p:extLst>
          </p:nvPr>
        </p:nvGraphicFramePr>
        <p:xfrm>
          <a:off x="424522" y="2952039"/>
          <a:ext cx="4546599" cy="3162300"/>
        </p:xfrm>
        <a:graphic>
          <a:graphicData uri="http://schemas.openxmlformats.org/drawingml/2006/table">
            <a:tbl>
              <a:tblPr/>
              <a:tblGrid>
                <a:gridCol w="773080"/>
                <a:gridCol w="975856"/>
                <a:gridCol w="620999"/>
                <a:gridCol w="620999"/>
                <a:gridCol w="408719"/>
                <a:gridCol w="405550"/>
                <a:gridCol w="370698"/>
                <a:gridCol w="370698"/>
              </a:tblGrid>
              <a:tr h="2000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a:solidFill>
                            <a:srgbClr val="000000"/>
                          </a:solidFill>
                          <a:effectLst/>
                          <a:latin typeface="Calibri" panose="020F0502020204030204" pitchFamily="34" charset="0"/>
                        </a:rPr>
                        <a:t>Actual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5">
                  <a:txBody>
                    <a:bodyPr/>
                    <a:lstStyle/>
                    <a:p>
                      <a:pPr algn="ctr" fontAlgn="b"/>
                      <a:r>
                        <a:rPr lang="en-US" sz="1100" b="1" i="0" u="none" strike="noStrike" dirty="0">
                          <a:solidFill>
                            <a:srgbClr val="000000"/>
                          </a:solidFill>
                          <a:effectLst/>
                          <a:latin typeface="Calibri" panose="020F0502020204030204" pitchFamily="34" charset="0"/>
                        </a:rPr>
                        <a:t>Oct 17 </a:t>
                      </a:r>
                      <a:r>
                        <a:rPr lang="en-US" sz="1100" b="1" i="0" u="none" strike="noStrike" dirty="0" smtClean="0">
                          <a:solidFill>
                            <a:srgbClr val="000000"/>
                          </a:solidFill>
                          <a:effectLst/>
                          <a:latin typeface="Calibri" panose="020F0502020204030204" pitchFamily="34" charset="0"/>
                        </a:rPr>
                        <a:t>– Sep 18 </a:t>
                      </a:r>
                      <a:r>
                        <a:rPr lang="en-US" sz="1100" b="1" i="0" u="none" strike="noStrike" dirty="0">
                          <a:solidFill>
                            <a:srgbClr val="000000"/>
                          </a:solidFill>
                          <a:effectLst/>
                          <a:latin typeface="Calibri" panose="020F0502020204030204" pitchFamily="34" charset="0"/>
                        </a:rPr>
                        <a:t>Assigned Manning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6750">
                <a:tc>
                  <a:txBody>
                    <a:bodyPr/>
                    <a:lstStyle/>
                    <a:p>
                      <a:pPr algn="ctr" fontAlgn="b"/>
                      <a:r>
                        <a:rPr lang="en-US" sz="1000" b="1" i="0" u="none" strike="noStrike" dirty="0">
                          <a:effectLst/>
                          <a:latin typeface="Arial" panose="020B0604020202020204" pitchFamily="34" charset="0"/>
                        </a:rPr>
                        <a:t>Crew Position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Actual</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Deployed</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Crewmembers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Actual Days</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Deployed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Average</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Assigned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1x 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2x 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1x 60</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Staff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Staff</a:t>
                      </a:r>
                      <a:br>
                        <a:rPr lang="en-US" sz="1000" b="1" i="0" u="none" strike="noStrike">
                          <a:effectLst/>
                          <a:latin typeface="Arial" panose="020B0604020202020204" pitchFamily="34" charset="0"/>
                        </a:rPr>
                      </a:br>
                      <a:r>
                        <a:rPr lang="en-US" sz="1000" b="1" i="0" u="none" strike="noStrike">
                          <a:effectLst/>
                          <a:latin typeface="Arial" panose="020B0604020202020204" pitchFamily="34" charset="0"/>
                        </a:rPr>
                        <a:t>Only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1" i="0" u="none" strike="noStrike">
                          <a:effectLst/>
                          <a:latin typeface="Arial" panose="020B0604020202020204" pitchFamily="34" charset="0"/>
                        </a:rPr>
                        <a:t>11R3G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990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0" i="1" u="none" strike="noStrike">
                          <a:effectLst/>
                          <a:latin typeface="Arial" panose="020B0604020202020204" pitchFamily="34" charset="0"/>
                        </a:rPr>
                        <a:t>11R3G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246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dirty="0">
                          <a:effectLst/>
                          <a:latin typeface="Arial" panose="020B0604020202020204" pitchFamily="34" charset="0"/>
                        </a:rPr>
                        <a:t>11R2G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effectLst/>
                          <a:latin typeface="Arial" panose="020B0604020202020204" pitchFamily="34" charset="0"/>
                        </a:rPr>
                        <a:t>1348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effectLst/>
                          <a:latin typeface="Arial" panose="020B0604020202020204" pitchFamily="34" charset="0"/>
                        </a:rPr>
                        <a:t>17</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0" i="1" u="none" strike="noStrike">
                          <a:effectLst/>
                          <a:latin typeface="Arial" panose="020B0604020202020204" pitchFamily="34" charset="0"/>
                        </a:rPr>
                        <a:t>11R2G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103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a:effectLst/>
                          <a:latin typeface="Arial" panose="020B0604020202020204" pitchFamily="34" charset="0"/>
                        </a:rPr>
                        <a:t>12R3J</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effectLst/>
                          <a:latin typeface="Arial" panose="020B0604020202020204" pitchFamily="34" charset="0"/>
                        </a:rPr>
                        <a:t>1126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0" i="1" u="none" strike="noStrike">
                          <a:effectLst/>
                          <a:latin typeface="Arial" panose="020B0604020202020204" pitchFamily="34" charset="0"/>
                        </a:rPr>
                        <a:t>12R3J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278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a:effectLst/>
                          <a:latin typeface="Arial" panose="020B0604020202020204" pitchFamily="34" charset="0"/>
                        </a:rPr>
                        <a:t>TC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1181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effectLst/>
                          <a:latin typeface="Arial" panose="020B0604020202020204" pitchFamily="34" charset="0"/>
                        </a:rPr>
                        <a:t>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0" i="1" u="none" strike="noStrike">
                          <a:effectLst/>
                          <a:latin typeface="Arial" panose="020B0604020202020204" pitchFamily="34" charset="0"/>
                        </a:rPr>
                        <a:t>TC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168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a:effectLst/>
                          <a:latin typeface="Arial" panose="020B0604020202020204" pitchFamily="34" charset="0"/>
                        </a:rPr>
                        <a:t>Raven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2191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26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effectLst/>
                          <a:latin typeface="Arial" panose="020B060402020202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190500">
                <a:tc>
                  <a:txBody>
                    <a:bodyPr/>
                    <a:lstStyle/>
                    <a:p>
                      <a:pPr algn="ctr" fontAlgn="b"/>
                      <a:r>
                        <a:rPr lang="en-US" sz="1000" b="0" i="1" u="none" strike="noStrike">
                          <a:effectLst/>
                          <a:latin typeface="Arial" panose="020B0604020202020204" pitchFamily="34" charset="0"/>
                        </a:rPr>
                        <a:t>Raven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91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000" b="1" i="0" u="none" strike="noStrike">
                          <a:effectLst/>
                          <a:latin typeface="Arial" panose="020B0604020202020204" pitchFamily="34" charset="0"/>
                        </a:rPr>
                        <a:t>1A3X1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4353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smtClean="0">
                          <a:effectLst/>
                          <a:latin typeface="Arial" panose="020B0604020202020204" pitchFamily="34" charset="0"/>
                        </a:rPr>
                        <a:t>56</a:t>
                      </a:r>
                      <a:endParaRPr lang="en-US" sz="1000" b="1" i="0" u="none" strike="noStrike" dirty="0">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dirty="0">
                          <a:effectLst/>
                          <a:latin typeface="Arial" panose="020B060402020202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sz="1000" b="1" i="0" u="none" strike="noStrike">
                          <a:effectLst/>
                          <a:latin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r>
              <a:tr h="200025">
                <a:tc>
                  <a:txBody>
                    <a:bodyPr/>
                    <a:lstStyle/>
                    <a:p>
                      <a:pPr algn="ctr" fontAlgn="b"/>
                      <a:r>
                        <a:rPr lang="en-US" sz="1000" b="0" i="1" u="none" strike="noStrike">
                          <a:effectLst/>
                          <a:latin typeface="Arial" panose="020B0604020202020204" pitchFamily="34" charset="0"/>
                        </a:rPr>
                        <a:t>1A3X1 Staff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69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solidFill>
                            <a:srgbClr val="FF0000"/>
                          </a:solidFill>
                          <a:effectLst/>
                          <a:latin typeface="Arial" panose="020B060402020202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1" u="none" strike="noStrike" dirty="0">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
        <p:nvSpPr>
          <p:cNvPr id="2" name="Title 1"/>
          <p:cNvSpPr>
            <a:spLocks noGrp="1"/>
          </p:cNvSpPr>
          <p:nvPr>
            <p:ph type="title"/>
          </p:nvPr>
        </p:nvSpPr>
        <p:spPr>
          <a:xfrm>
            <a:off x="1183344" y="152400"/>
            <a:ext cx="6974541" cy="914400"/>
          </a:xfrm>
        </p:spPr>
        <p:txBody>
          <a:bodyPr/>
          <a:lstStyle/>
          <a:p>
            <a:r>
              <a:rPr lang="en-US" dirty="0" smtClean="0"/>
              <a:t>Actual Deployment Allocation</a:t>
            </a:r>
            <a:endParaRPr lang="en-US" dirty="0"/>
          </a:p>
        </p:txBody>
      </p:sp>
      <p:sp>
        <p:nvSpPr>
          <p:cNvPr id="6" name="TextBox 5"/>
          <p:cNvSpPr txBox="1"/>
          <p:nvPr/>
        </p:nvSpPr>
        <p:spPr>
          <a:xfrm>
            <a:off x="232939" y="1229504"/>
            <a:ext cx="6436801" cy="1446550"/>
          </a:xfrm>
          <a:prstGeom prst="rect">
            <a:avLst/>
          </a:prstGeom>
          <a:noFill/>
          <a:ln>
            <a:solidFill>
              <a:srgbClr val="313131"/>
            </a:solidFill>
          </a:ln>
        </p:spPr>
        <p:txBody>
          <a:bodyPr wrap="square" rtlCol="0">
            <a:spAutoFit/>
          </a:bodyPr>
          <a:lstStyle/>
          <a:p>
            <a:r>
              <a:rPr lang="en-US" sz="1600" b="1" u="sng" dirty="0" smtClean="0"/>
              <a:t>38 RS Deployment Allocation Oct 17 – Sep 18</a:t>
            </a:r>
            <a:r>
              <a:rPr lang="en-US" sz="1600" b="1" dirty="0" smtClean="0"/>
              <a:t>:</a:t>
            </a:r>
          </a:p>
          <a:p>
            <a:pPr>
              <a:lnSpc>
                <a:spcPct val="150000"/>
              </a:lnSpc>
            </a:pPr>
            <a:r>
              <a:rPr lang="en-US" sz="1600" b="1" dirty="0" smtClean="0"/>
              <a:t>11,950 Annual Deployment Days, divided between…</a:t>
            </a:r>
          </a:p>
          <a:p>
            <a:pPr>
              <a:lnSpc>
                <a:spcPct val="150000"/>
              </a:lnSpc>
            </a:pPr>
            <a:r>
              <a:rPr lang="en-US" sz="1600" b="1" dirty="0" smtClean="0"/>
              <a:t>…19x 60-Day Flying Deployments x (10 crew positions), plus…</a:t>
            </a:r>
          </a:p>
          <a:p>
            <a:pPr>
              <a:lnSpc>
                <a:spcPct val="150000"/>
              </a:lnSpc>
            </a:pPr>
            <a:r>
              <a:rPr lang="en-US" sz="1600" b="1" dirty="0" smtClean="0"/>
              <a:t>…11x 60-90 Day Staff Deployments x (1 crew position)</a:t>
            </a:r>
            <a:endParaRPr lang="en-US" sz="1600" b="1" dirty="0"/>
          </a:p>
        </p:txBody>
      </p:sp>
      <p:sp>
        <p:nvSpPr>
          <p:cNvPr id="7" name="TextBox 6"/>
          <p:cNvSpPr txBox="1"/>
          <p:nvPr/>
        </p:nvSpPr>
        <p:spPr>
          <a:xfrm>
            <a:off x="5065801" y="2817613"/>
            <a:ext cx="3970624" cy="646331"/>
          </a:xfrm>
          <a:prstGeom prst="rect">
            <a:avLst/>
          </a:prstGeom>
          <a:noFill/>
          <a:ln>
            <a:noFill/>
          </a:ln>
        </p:spPr>
        <p:txBody>
          <a:bodyPr wrap="square" rtlCol="0">
            <a:spAutoFit/>
          </a:bodyPr>
          <a:lstStyle/>
          <a:p>
            <a:pPr>
              <a:spcBef>
                <a:spcPts val="0"/>
              </a:spcBef>
            </a:pPr>
            <a:r>
              <a:rPr lang="en-US" dirty="0" smtClean="0">
                <a:effectLst>
                  <a:glow rad="342900">
                    <a:srgbClr val="FFFF00">
                      <a:alpha val="40000"/>
                    </a:srgbClr>
                  </a:glow>
                </a:effectLst>
              </a:rPr>
              <a:t>In practice</a:t>
            </a:r>
            <a:r>
              <a:rPr lang="en-US" dirty="0">
                <a:effectLst>
                  <a:glow rad="342900">
                    <a:srgbClr val="FFFF00">
                      <a:alpha val="40000"/>
                    </a:srgbClr>
                  </a:glow>
                </a:effectLst>
              </a:rPr>
              <a:t>, </a:t>
            </a:r>
            <a:r>
              <a:rPr lang="en-US" dirty="0" smtClean="0">
                <a:effectLst>
                  <a:glow rad="342900">
                    <a:srgbClr val="FFFF00">
                      <a:alpha val="40000"/>
                    </a:srgbClr>
                  </a:glow>
                </a:effectLst>
              </a:rPr>
              <a:t>with </a:t>
            </a:r>
            <a:r>
              <a:rPr lang="en-US" u="sng" dirty="0">
                <a:effectLst>
                  <a:glow rad="342900">
                    <a:srgbClr val="FFFF00">
                      <a:alpha val="40000"/>
                    </a:srgbClr>
                  </a:glow>
                </a:effectLst>
              </a:rPr>
              <a:t>18</a:t>
            </a:r>
            <a:r>
              <a:rPr lang="en-US" dirty="0">
                <a:effectLst>
                  <a:glow rad="342900">
                    <a:srgbClr val="FFFF00">
                      <a:alpha val="40000"/>
                    </a:srgbClr>
                  </a:glow>
                </a:effectLst>
              </a:rPr>
              <a:t> </a:t>
            </a:r>
            <a:r>
              <a:rPr lang="en-US" dirty="0" smtClean="0">
                <a:effectLst>
                  <a:glow rad="342900">
                    <a:srgbClr val="FFFF00">
                      <a:alpha val="40000"/>
                    </a:srgbClr>
                  </a:glow>
                </a:effectLst>
              </a:rPr>
              <a:t>assigned, only</a:t>
            </a:r>
            <a:endParaRPr lang="en-US" dirty="0">
              <a:effectLst>
                <a:glow rad="342900">
                  <a:srgbClr val="FFFF00">
                    <a:alpha val="40000"/>
                  </a:srgbClr>
                </a:glow>
              </a:effectLst>
            </a:endParaRPr>
          </a:p>
          <a:p>
            <a:pPr>
              <a:spcBef>
                <a:spcPts val="0"/>
              </a:spcBef>
            </a:pPr>
            <a:r>
              <a:rPr lang="en-US" u="sng" dirty="0" smtClean="0">
                <a:effectLst>
                  <a:glow rad="342900">
                    <a:srgbClr val="FFFF00">
                      <a:alpha val="40000"/>
                    </a:srgbClr>
                  </a:glow>
                </a:effectLst>
              </a:rPr>
              <a:t>15</a:t>
            </a:r>
            <a:r>
              <a:rPr lang="en-US" dirty="0" smtClean="0">
                <a:effectLst>
                  <a:glow rad="342900">
                    <a:srgbClr val="FFFF00">
                      <a:alpha val="40000"/>
                    </a:srgbClr>
                  </a:glow>
                </a:effectLst>
              </a:rPr>
              <a:t> total </a:t>
            </a:r>
            <a:r>
              <a:rPr lang="en-US" u="sng" dirty="0" smtClean="0">
                <a:effectLst>
                  <a:glow rad="342900">
                    <a:srgbClr val="FFFF00">
                      <a:alpha val="40000"/>
                    </a:srgbClr>
                  </a:glow>
                </a:effectLst>
              </a:rPr>
              <a:t>ACs</a:t>
            </a:r>
            <a:r>
              <a:rPr lang="en-US" dirty="0" smtClean="0">
                <a:effectLst>
                  <a:glow rad="342900">
                    <a:srgbClr val="FFFF00">
                      <a:alpha val="40000"/>
                    </a:srgbClr>
                  </a:glow>
                </a:effectLst>
              </a:rPr>
              <a:t> fill the </a:t>
            </a:r>
            <a:r>
              <a:rPr lang="en-US" u="sng" dirty="0" smtClean="0">
                <a:effectLst>
                  <a:glow rad="342900">
                    <a:srgbClr val="FFFF00">
                      <a:alpha val="40000"/>
                    </a:srgbClr>
                  </a:glow>
                </a:effectLst>
              </a:rPr>
              <a:t>19 lines + 3 staff</a:t>
            </a:r>
            <a:endParaRPr lang="en-US" dirty="0" smtClean="0">
              <a:effectLst>
                <a:glow rad="342900">
                  <a:srgbClr val="FFFF00">
                    <a:alpha val="40000"/>
                  </a:srgbClr>
                </a:glow>
              </a:effectLst>
            </a:endParaRPr>
          </a:p>
        </p:txBody>
      </p:sp>
      <p:cxnSp>
        <p:nvCxnSpPr>
          <p:cNvPr id="9" name="Straight Arrow Connector 8"/>
          <p:cNvCxnSpPr>
            <a:stCxn id="7" idx="1"/>
            <a:endCxn id="61" idx="6"/>
          </p:cNvCxnSpPr>
          <p:nvPr/>
        </p:nvCxnSpPr>
        <p:spPr>
          <a:xfrm flipH="1">
            <a:off x="1817039" y="3140779"/>
            <a:ext cx="3248762" cy="783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82348" y="5566410"/>
            <a:ext cx="3961652" cy="369332"/>
          </a:xfrm>
          <a:prstGeom prst="rect">
            <a:avLst/>
          </a:prstGeom>
          <a:noFill/>
        </p:spPr>
        <p:txBody>
          <a:bodyPr wrap="square" rtlCol="0">
            <a:spAutoFit/>
          </a:bodyPr>
          <a:lstStyle/>
          <a:p>
            <a:r>
              <a:rPr lang="en-US" i="1" dirty="0">
                <a:solidFill>
                  <a:srgbClr val="FF0000"/>
                </a:solidFill>
              </a:rPr>
              <a:t>8</a:t>
            </a:r>
            <a:r>
              <a:rPr lang="en-US" i="1" dirty="0" smtClean="0">
                <a:solidFill>
                  <a:srgbClr val="FF0000"/>
                </a:solidFill>
              </a:rPr>
              <a:t>x</a:t>
            </a:r>
            <a:r>
              <a:rPr lang="en-US" i="1" dirty="0" smtClean="0"/>
              <a:t> AC: 1x flying deployment / year</a:t>
            </a:r>
            <a:endParaRPr lang="en-US" i="1" dirty="0"/>
          </a:p>
        </p:txBody>
      </p:sp>
      <p:sp>
        <p:nvSpPr>
          <p:cNvPr id="13" name="TextBox 12"/>
          <p:cNvSpPr txBox="1"/>
          <p:nvPr/>
        </p:nvSpPr>
        <p:spPr>
          <a:xfrm>
            <a:off x="5178028" y="5101387"/>
            <a:ext cx="3961653" cy="369332"/>
          </a:xfrm>
          <a:prstGeom prst="rect">
            <a:avLst/>
          </a:prstGeom>
          <a:noFill/>
        </p:spPr>
        <p:txBody>
          <a:bodyPr wrap="square" rtlCol="0">
            <a:spAutoFit/>
          </a:bodyPr>
          <a:lstStyle/>
          <a:p>
            <a:r>
              <a:rPr lang="en-US" i="1" dirty="0">
                <a:solidFill>
                  <a:srgbClr val="FF0000"/>
                </a:solidFill>
              </a:rPr>
              <a:t>4</a:t>
            </a:r>
            <a:r>
              <a:rPr lang="en-US" i="1" dirty="0" smtClean="0">
                <a:solidFill>
                  <a:srgbClr val="FF0000"/>
                </a:solidFill>
              </a:rPr>
              <a:t>x</a:t>
            </a:r>
            <a:r>
              <a:rPr lang="en-US" i="1" dirty="0" smtClean="0"/>
              <a:t> AC: 2x </a:t>
            </a:r>
            <a:r>
              <a:rPr lang="en-US" i="1" dirty="0"/>
              <a:t>flying deployment / </a:t>
            </a:r>
            <a:r>
              <a:rPr lang="en-US" i="1" dirty="0" smtClean="0"/>
              <a:t>year</a:t>
            </a:r>
            <a:endParaRPr lang="en-US" i="1" dirty="0"/>
          </a:p>
        </p:txBody>
      </p:sp>
      <p:sp>
        <p:nvSpPr>
          <p:cNvPr id="14" name="TextBox 13"/>
          <p:cNvSpPr txBox="1"/>
          <p:nvPr/>
        </p:nvSpPr>
        <p:spPr>
          <a:xfrm>
            <a:off x="5178028" y="4636364"/>
            <a:ext cx="3538361" cy="369332"/>
          </a:xfrm>
          <a:prstGeom prst="rect">
            <a:avLst/>
          </a:prstGeom>
          <a:noFill/>
        </p:spPr>
        <p:txBody>
          <a:bodyPr wrap="square" rtlCol="0">
            <a:spAutoFit/>
          </a:bodyPr>
          <a:lstStyle/>
          <a:p>
            <a:r>
              <a:rPr lang="en-US" i="1" dirty="0" smtClean="0"/>
              <a:t>1x AC: 1x flying + 1x staff / year</a:t>
            </a:r>
            <a:endParaRPr lang="en-US" i="1" dirty="0"/>
          </a:p>
        </p:txBody>
      </p:sp>
      <p:cxnSp>
        <p:nvCxnSpPr>
          <p:cNvPr id="16" name="Straight Arrow Connector 15"/>
          <p:cNvCxnSpPr>
            <a:stCxn id="12" idx="1"/>
            <a:endCxn id="22" idx="4"/>
          </p:cNvCxnSpPr>
          <p:nvPr/>
        </p:nvCxnSpPr>
        <p:spPr>
          <a:xfrm flipH="1" flipV="1">
            <a:off x="3610725" y="4024336"/>
            <a:ext cx="1571623" cy="1726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23" idx="4"/>
          </p:cNvCxnSpPr>
          <p:nvPr/>
        </p:nvCxnSpPr>
        <p:spPr>
          <a:xfrm flipH="1" flipV="1">
            <a:off x="4012082" y="4025153"/>
            <a:ext cx="1165946" cy="1260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967315" y="3825102"/>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6254" y="3824285"/>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877611" y="3825102"/>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8321" y="3825102"/>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14" idx="1"/>
            <a:endCxn id="24" idx="4"/>
          </p:cNvCxnSpPr>
          <p:nvPr/>
        </p:nvCxnSpPr>
        <p:spPr>
          <a:xfrm flipH="1" flipV="1">
            <a:off x="4402792" y="4025153"/>
            <a:ext cx="775236" cy="795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80723" y="4160135"/>
            <a:ext cx="3923843" cy="369332"/>
          </a:xfrm>
          <a:prstGeom prst="rect">
            <a:avLst/>
          </a:prstGeom>
          <a:noFill/>
        </p:spPr>
        <p:txBody>
          <a:bodyPr wrap="square" rtlCol="0">
            <a:spAutoFit/>
          </a:bodyPr>
          <a:lstStyle/>
          <a:p>
            <a:r>
              <a:rPr lang="en-US" i="1" dirty="0" smtClean="0"/>
              <a:t>2x AC: 1x staff deployment / year</a:t>
            </a:r>
            <a:endParaRPr lang="en-US" i="1" dirty="0"/>
          </a:p>
        </p:txBody>
      </p:sp>
      <p:sp>
        <p:nvSpPr>
          <p:cNvPr id="28" name="Oval 27"/>
          <p:cNvSpPr/>
          <p:nvPr/>
        </p:nvSpPr>
        <p:spPr>
          <a:xfrm>
            <a:off x="4644554" y="3825102"/>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7" idx="1"/>
            <a:endCxn id="28" idx="4"/>
          </p:cNvCxnSpPr>
          <p:nvPr/>
        </p:nvCxnSpPr>
        <p:spPr>
          <a:xfrm flipH="1" flipV="1">
            <a:off x="4779025" y="4025153"/>
            <a:ext cx="401698" cy="319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Bent Arrow 41"/>
          <p:cNvSpPr/>
          <p:nvPr/>
        </p:nvSpPr>
        <p:spPr>
          <a:xfrm rot="5400000">
            <a:off x="6517852" y="1959559"/>
            <a:ext cx="983051" cy="679276"/>
          </a:xfrm>
          <a:prstGeom prst="bentArrow">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Oval 60"/>
          <p:cNvSpPr/>
          <p:nvPr/>
        </p:nvSpPr>
        <p:spPr>
          <a:xfrm>
            <a:off x="1548097" y="3824285"/>
            <a:ext cx="268942" cy="200051"/>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0" y="6149974"/>
            <a:ext cx="9144000" cy="707886"/>
          </a:xfrm>
          <a:prstGeom prst="rect">
            <a:avLst/>
          </a:prstGeom>
          <a:solidFill>
            <a:srgbClr val="FFFF00"/>
          </a:solidFill>
        </p:spPr>
        <p:txBody>
          <a:bodyPr wrap="square" rtlCol="0">
            <a:spAutoFit/>
          </a:bodyPr>
          <a:lstStyle/>
          <a:p>
            <a:pPr algn="ctr"/>
            <a:r>
              <a:rPr lang="en-US" sz="2000" b="1" dirty="0" smtClean="0">
                <a:effectLst>
                  <a:glow rad="101600">
                    <a:schemeClr val="accent1">
                      <a:satMod val="175000"/>
                      <a:alpha val="21000"/>
                    </a:schemeClr>
                  </a:glow>
                </a:effectLst>
              </a:rPr>
              <a:t>Due to personnel shortfalls &amp; short-notice tasking, most deploy at</a:t>
            </a:r>
          </a:p>
          <a:p>
            <a:pPr algn="ctr"/>
            <a:r>
              <a:rPr lang="en-US" sz="2000" b="1" dirty="0" smtClean="0">
                <a:effectLst>
                  <a:glow rad="101600">
                    <a:schemeClr val="accent1">
                      <a:satMod val="175000"/>
                      <a:alpha val="21000"/>
                    </a:schemeClr>
                  </a:glow>
                </a:effectLst>
              </a:rPr>
              <a:t>120 days/year at the expense of reduced surge capacity</a:t>
            </a:r>
            <a:endParaRPr lang="en-US" sz="2000" b="1" dirty="0">
              <a:effectLst>
                <a:glow rad="101600">
                  <a:schemeClr val="accent1">
                    <a:satMod val="175000"/>
                    <a:alpha val="21000"/>
                  </a:schemeClr>
                </a:glow>
              </a:effectLst>
            </a:endParaRPr>
          </a:p>
        </p:txBody>
      </p:sp>
    </p:spTree>
    <p:extLst>
      <p:ext uri="{BB962C8B-B14F-4D97-AF65-F5344CB8AC3E}">
        <p14:creationId xmlns:p14="http://schemas.microsoft.com/office/powerpoint/2010/main" val="174504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271" y="152400"/>
            <a:ext cx="6875929" cy="914400"/>
          </a:xfrm>
        </p:spPr>
        <p:txBody>
          <a:bodyPr/>
          <a:lstStyle/>
          <a:p>
            <a:r>
              <a:rPr lang="en-US" dirty="0" smtClean="0"/>
              <a:t>Allocation vs. Deploy-to-Dwell</a:t>
            </a:r>
            <a:endParaRPr lang="en-US" dirty="0"/>
          </a:p>
        </p:txBody>
      </p:sp>
      <p:grpSp>
        <p:nvGrpSpPr>
          <p:cNvPr id="9" name="Group 8"/>
          <p:cNvGrpSpPr/>
          <p:nvPr/>
        </p:nvGrpSpPr>
        <p:grpSpPr>
          <a:xfrm>
            <a:off x="1421398" y="2847764"/>
            <a:ext cx="6309863" cy="3338235"/>
            <a:chOff x="2232212" y="2609850"/>
            <a:chExt cx="6432175" cy="3539937"/>
          </a:xfrm>
        </p:grpSpPr>
        <p:graphicFrame>
          <p:nvGraphicFramePr>
            <p:cNvPr id="5" name="Chart 4"/>
            <p:cNvGraphicFramePr>
              <a:graphicFrameLocks/>
            </p:cNvGraphicFramePr>
            <p:nvPr>
              <p:extLst>
                <p:ext uri="{D42A27DB-BD31-4B8C-83A1-F6EECF244321}">
                  <p14:modId xmlns:p14="http://schemas.microsoft.com/office/powerpoint/2010/main" val="1559639730"/>
                </p:ext>
              </p:extLst>
            </p:nvPr>
          </p:nvGraphicFramePr>
          <p:xfrm>
            <a:off x="2232212" y="2609850"/>
            <a:ext cx="6432175" cy="353993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974040" y="2698888"/>
              <a:ext cx="1775011" cy="55483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dirty="0" smtClean="0">
                  <a:effectLst>
                    <a:glow rad="152400">
                      <a:schemeClr val="accent1">
                        <a:alpha val="40000"/>
                      </a:schemeClr>
                    </a:glow>
                  </a:effectLst>
                </a:rPr>
                <a:t>60-90 Days Deployed</a:t>
              </a:r>
              <a:endParaRPr lang="en-US" dirty="0">
                <a:effectLst>
                  <a:glow rad="152400">
                    <a:schemeClr val="accent1">
                      <a:alpha val="40000"/>
                    </a:schemeClr>
                  </a:glow>
                </a:effectLst>
              </a:endParaRPr>
            </a:p>
          </p:txBody>
        </p:sp>
        <p:sp>
          <p:nvSpPr>
            <p:cNvPr id="7" name="TextBox 6"/>
            <p:cNvSpPr txBox="1"/>
            <p:nvPr/>
          </p:nvSpPr>
          <p:spPr>
            <a:xfrm>
              <a:off x="4797235" y="2698888"/>
              <a:ext cx="1864658" cy="554834"/>
            </a:xfrm>
            <a:prstGeom prst="rect">
              <a:avLst/>
            </a:prstGeom>
            <a:noFill/>
            <a:effectLst>
              <a:glow rad="1663700">
                <a:schemeClr val="accent2">
                  <a:lumMod val="20000"/>
                  <a:lumOff val="80000"/>
                  <a:alpha val="40000"/>
                </a:schemeClr>
              </a:glow>
            </a:effectLst>
          </p:spPr>
          <p:txBody>
            <a:bodyPr wrap="square" rtlCol="0">
              <a:spAutoFit/>
            </a:bodyPr>
            <a:lstStyle/>
            <a:p>
              <a:pPr algn="ctr"/>
              <a:r>
                <a:rPr lang="en-US" sz="1400" b="1" i="1" dirty="0" smtClean="0">
                  <a:solidFill>
                    <a:schemeClr val="bg1"/>
                  </a:solidFill>
                  <a:effectLst>
                    <a:glow rad="152400">
                      <a:schemeClr val="accent1">
                        <a:alpha val="40000"/>
                      </a:schemeClr>
                    </a:glow>
                  </a:effectLst>
                </a:rPr>
                <a:t>120 Days</a:t>
              </a:r>
            </a:p>
            <a:p>
              <a:pPr algn="ctr"/>
              <a:r>
                <a:rPr lang="en-US" sz="1400" b="1" i="1" dirty="0" smtClean="0">
                  <a:solidFill>
                    <a:schemeClr val="bg1"/>
                  </a:solidFill>
                  <a:effectLst>
                    <a:glow rad="152400">
                      <a:schemeClr val="accent1">
                        <a:alpha val="40000"/>
                      </a:schemeClr>
                    </a:glow>
                  </a:effectLst>
                </a:rPr>
                <a:t>Deployed</a:t>
              </a:r>
            </a:p>
          </p:txBody>
        </p:sp>
        <p:sp>
          <p:nvSpPr>
            <p:cNvPr id="8" name="TextBox 7"/>
            <p:cNvSpPr txBox="1"/>
            <p:nvPr/>
          </p:nvSpPr>
          <p:spPr>
            <a:xfrm>
              <a:off x="6656294" y="2698888"/>
              <a:ext cx="1864658" cy="55483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dirty="0" smtClean="0">
                  <a:effectLst>
                    <a:glow rad="152400">
                      <a:schemeClr val="accent1">
                        <a:alpha val="40000"/>
                      </a:schemeClr>
                    </a:glow>
                  </a:effectLst>
                </a:rPr>
                <a:t>&gt; 120 Days</a:t>
              </a:r>
            </a:p>
            <a:p>
              <a:r>
                <a:rPr lang="en-US" dirty="0" smtClean="0">
                  <a:effectLst>
                    <a:glow rad="152400">
                      <a:schemeClr val="accent1">
                        <a:alpha val="40000"/>
                      </a:schemeClr>
                    </a:glow>
                  </a:effectLst>
                </a:rPr>
                <a:t>Deployed</a:t>
              </a:r>
              <a:endParaRPr lang="en-US" dirty="0">
                <a:effectLst>
                  <a:glow rad="152400">
                    <a:schemeClr val="accent1">
                      <a:alpha val="40000"/>
                    </a:schemeClr>
                  </a:glow>
                </a:effectLst>
              </a:endParaRPr>
            </a:p>
          </p:txBody>
        </p:sp>
      </p:grpSp>
      <p:sp>
        <p:nvSpPr>
          <p:cNvPr id="10" name="TextBox 9"/>
          <p:cNvSpPr txBox="1"/>
          <p:nvPr/>
        </p:nvSpPr>
        <p:spPr>
          <a:xfrm>
            <a:off x="0" y="1241892"/>
            <a:ext cx="9144000" cy="1569660"/>
          </a:xfrm>
          <a:prstGeom prst="rect">
            <a:avLst/>
          </a:prstGeom>
          <a:noFill/>
        </p:spPr>
        <p:txBody>
          <a:bodyPr wrap="square" rtlCol="0">
            <a:spAutoFit/>
          </a:bodyPr>
          <a:lstStyle/>
          <a:p>
            <a:r>
              <a:rPr lang="en-US" sz="1600" b="1" u="sng" dirty="0" smtClean="0"/>
              <a:t>Desired D:D Rational</a:t>
            </a:r>
            <a:r>
              <a:rPr lang="en-US" sz="1600" b="1" dirty="0" smtClean="0"/>
              <a:t>:</a:t>
            </a:r>
          </a:p>
          <a:p>
            <a:pPr marL="285750" indent="-285750">
              <a:buFontTx/>
              <a:buChar char="-"/>
            </a:pPr>
            <a:r>
              <a:rPr lang="en-US" sz="1600" b="1" dirty="0" smtClean="0"/>
              <a:t>Preserves surge capacity to meet emergent tasking</a:t>
            </a:r>
          </a:p>
          <a:p>
            <a:pPr marL="285750" indent="-285750">
              <a:buFontTx/>
              <a:buChar char="-"/>
            </a:pPr>
            <a:r>
              <a:rPr lang="en-US" sz="1600" b="1" dirty="0" smtClean="0"/>
              <a:t>Balances ops tempo with crew experience</a:t>
            </a:r>
          </a:p>
          <a:p>
            <a:pPr marL="742950" lvl="1" indent="-285750">
              <a:buFontTx/>
              <a:buChar char="-"/>
            </a:pPr>
            <a:r>
              <a:rPr lang="en-US" sz="1600" b="1" dirty="0" smtClean="0"/>
              <a:t>Senior crewmembers (10%), filling Flt/CC &amp;ADO positions, deploy least (relays/staff)</a:t>
            </a:r>
          </a:p>
          <a:p>
            <a:pPr marL="742950" lvl="1" indent="-285750">
              <a:buFontTx/>
              <a:buChar char="-"/>
            </a:pPr>
            <a:r>
              <a:rPr lang="en-US" sz="1600" b="1" dirty="0" smtClean="0"/>
              <a:t>Experienced crewmembers (50-70%) deploy about once per year (60-90 days)</a:t>
            </a:r>
          </a:p>
          <a:p>
            <a:pPr marL="742950" lvl="1" indent="-285750">
              <a:buFontTx/>
              <a:buChar char="-"/>
            </a:pPr>
            <a:r>
              <a:rPr lang="en-US" sz="1600" b="1" dirty="0" smtClean="0"/>
              <a:t>Junior, inexperienced (20-40%) deploy twice per year (120 days)</a:t>
            </a:r>
          </a:p>
        </p:txBody>
      </p:sp>
      <p:sp>
        <p:nvSpPr>
          <p:cNvPr id="11" name="TextBox 10"/>
          <p:cNvSpPr txBox="1"/>
          <p:nvPr/>
        </p:nvSpPr>
        <p:spPr>
          <a:xfrm>
            <a:off x="2091970" y="5109032"/>
            <a:ext cx="1860905" cy="430887"/>
          </a:xfrm>
          <a:prstGeom prst="rect">
            <a:avLst/>
          </a:prstGeom>
          <a:noFill/>
          <a:ln>
            <a:solidFill>
              <a:srgbClr val="FFFF00"/>
            </a:solidFill>
          </a:ln>
        </p:spPr>
        <p:txBody>
          <a:bodyPr wrap="square" rtlCol="0">
            <a:spAutoFit/>
          </a:bodyPr>
          <a:lstStyle>
            <a:defPPr>
              <a:defRPr lang="en-US"/>
            </a:defPPr>
            <a:lvl1pPr>
              <a:defRPr>
                <a:solidFill>
                  <a:srgbClr val="FFC000"/>
                </a:solidFill>
              </a:defRPr>
            </a:lvl1pPr>
          </a:lstStyle>
          <a:p>
            <a:r>
              <a:rPr lang="en-US" sz="1100" dirty="0">
                <a:solidFill>
                  <a:srgbClr val="FFFF00"/>
                </a:solidFill>
              </a:rPr>
              <a:t>Indicates diminished surge capacity of </a:t>
            </a:r>
            <a:r>
              <a:rPr lang="en-US" sz="1100" dirty="0" smtClean="0">
                <a:solidFill>
                  <a:srgbClr val="FFFF00"/>
                </a:solidFill>
              </a:rPr>
              <a:t>4-5 crews</a:t>
            </a:r>
            <a:endParaRPr lang="en-US" sz="1100" dirty="0">
              <a:solidFill>
                <a:srgbClr val="FFFF00"/>
              </a:solidFill>
            </a:endParaRPr>
          </a:p>
        </p:txBody>
      </p:sp>
      <p:sp>
        <p:nvSpPr>
          <p:cNvPr id="4" name="TextBox 3"/>
          <p:cNvSpPr txBox="1"/>
          <p:nvPr/>
        </p:nvSpPr>
        <p:spPr>
          <a:xfrm>
            <a:off x="4249271" y="3586425"/>
            <a:ext cx="3259893" cy="646331"/>
          </a:xfrm>
          <a:prstGeom prst="rect">
            <a:avLst/>
          </a:prstGeom>
          <a:noFill/>
          <a:ln>
            <a:solidFill>
              <a:srgbClr val="FFC000"/>
            </a:solidFill>
          </a:ln>
        </p:spPr>
        <p:txBody>
          <a:bodyPr wrap="square" rtlCol="0">
            <a:spAutoFit/>
          </a:bodyPr>
          <a:lstStyle/>
          <a:p>
            <a:r>
              <a:rPr lang="en-US" dirty="0" smtClean="0">
                <a:solidFill>
                  <a:srgbClr val="FFC000"/>
                </a:solidFill>
              </a:rPr>
              <a:t>Indicates surge capacity to generate 8-9 crews NLT N+45</a:t>
            </a:r>
            <a:endParaRPr lang="en-US" dirty="0">
              <a:solidFill>
                <a:srgbClr val="FFC000"/>
              </a:solidFill>
            </a:endParaRPr>
          </a:p>
        </p:txBody>
      </p:sp>
      <p:cxnSp>
        <p:nvCxnSpPr>
          <p:cNvPr id="14" name="Straight Arrow Connector 13"/>
          <p:cNvCxnSpPr>
            <a:stCxn id="4" idx="1"/>
          </p:cNvCxnSpPr>
          <p:nvPr/>
        </p:nvCxnSpPr>
        <p:spPr>
          <a:xfrm flipH="1" flipV="1">
            <a:off x="3019749" y="3900356"/>
            <a:ext cx="1229522" cy="923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p:cNvCxnSpPr>
          <p:nvPr/>
        </p:nvCxnSpPr>
        <p:spPr>
          <a:xfrm flipH="1" flipV="1">
            <a:off x="3019749" y="4638675"/>
            <a:ext cx="2674" cy="470357"/>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16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Pilot Ops Tempo Assessment</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700848005"/>
              </p:ext>
            </p:extLst>
          </p:nvPr>
        </p:nvGraphicFramePr>
        <p:xfrm>
          <a:off x="338627" y="1316052"/>
          <a:ext cx="4199545" cy="3025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2012610958"/>
              </p:ext>
            </p:extLst>
          </p:nvPr>
        </p:nvGraphicFramePr>
        <p:xfrm>
          <a:off x="4622917" y="1316052"/>
          <a:ext cx="4199545" cy="3025212"/>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a:spLocks noGrp="1"/>
          </p:cNvSpPr>
          <p:nvPr>
            <p:ph sz="half" idx="1"/>
          </p:nvPr>
        </p:nvSpPr>
        <p:spPr>
          <a:xfrm>
            <a:off x="233082" y="5145636"/>
            <a:ext cx="4294093" cy="1026016"/>
          </a:xfrm>
        </p:spPr>
        <p:txBody>
          <a:bodyPr/>
          <a:lstStyle/>
          <a:p>
            <a:r>
              <a:rPr lang="en-US" sz="1600" dirty="0"/>
              <a:t>Availability issues</a:t>
            </a:r>
          </a:p>
          <a:p>
            <a:pPr lvl="1"/>
            <a:r>
              <a:rPr lang="en-US" sz="1000" dirty="0"/>
              <a:t>1x LT DNIF</a:t>
            </a:r>
          </a:p>
          <a:p>
            <a:pPr lvl="1"/>
            <a:r>
              <a:rPr lang="en-US" sz="1000" dirty="0"/>
              <a:t>2x extended upgrade timeline</a:t>
            </a:r>
          </a:p>
          <a:p>
            <a:r>
              <a:rPr lang="en-US" sz="1600" u="sng" dirty="0" smtClean="0"/>
              <a:t>Effect</a:t>
            </a:r>
            <a:r>
              <a:rPr lang="en-US" sz="1600" dirty="0"/>
              <a:t>:  </a:t>
            </a:r>
            <a:r>
              <a:rPr lang="en-US" sz="1600" dirty="0" smtClean="0"/>
              <a:t>Diminished surge </a:t>
            </a:r>
            <a:r>
              <a:rPr lang="en-US" sz="1600" dirty="0"/>
              <a:t>capacity </a:t>
            </a:r>
          </a:p>
          <a:p>
            <a:pPr marL="0" indent="0">
              <a:buNone/>
            </a:pPr>
            <a:endParaRPr lang="en-US" sz="1600"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917" y="4353077"/>
            <a:ext cx="4199545" cy="83990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627" y="4341263"/>
            <a:ext cx="4208487" cy="848098"/>
          </a:xfrm>
          <a:prstGeom prst="rect">
            <a:avLst/>
          </a:prstGeom>
        </p:spPr>
      </p:pic>
      <p:sp>
        <p:nvSpPr>
          <p:cNvPr id="15" name="Content Placeholder 2"/>
          <p:cNvSpPr>
            <a:spLocks noGrp="1"/>
          </p:cNvSpPr>
          <p:nvPr>
            <p:ph sz="half" idx="1"/>
          </p:nvPr>
        </p:nvSpPr>
        <p:spPr>
          <a:xfrm>
            <a:off x="4527176" y="5145636"/>
            <a:ext cx="4342560" cy="1026016"/>
          </a:xfrm>
        </p:spPr>
        <p:txBody>
          <a:bodyPr/>
          <a:lstStyle/>
          <a:p>
            <a:r>
              <a:rPr lang="en-US" sz="1600" dirty="0"/>
              <a:t>1x Copilot deliberately deploying </a:t>
            </a:r>
            <a:r>
              <a:rPr lang="en-US" sz="1600" dirty="0" smtClean="0"/>
              <a:t>&gt; 120 days / year </a:t>
            </a:r>
            <a:r>
              <a:rPr lang="en-US" sz="1600" dirty="0"/>
              <a:t>to prepare for AC </a:t>
            </a:r>
            <a:r>
              <a:rPr lang="en-US" sz="1600" dirty="0" smtClean="0"/>
              <a:t>upgrade</a:t>
            </a:r>
          </a:p>
          <a:p>
            <a:pPr marL="0" indent="0">
              <a:buNone/>
            </a:pPr>
            <a:endParaRPr lang="en-US" sz="600" dirty="0"/>
          </a:p>
          <a:p>
            <a:r>
              <a:rPr lang="en-US" sz="1600" u="sng" dirty="0" smtClean="0"/>
              <a:t>Effect</a:t>
            </a:r>
            <a:r>
              <a:rPr lang="en-US" sz="1600" dirty="0"/>
              <a:t>:  On-target surge </a:t>
            </a:r>
            <a:r>
              <a:rPr lang="en-US" sz="1600" dirty="0" smtClean="0"/>
              <a:t>capacity</a:t>
            </a:r>
            <a:endParaRPr lang="en-US" sz="1600" dirty="0"/>
          </a:p>
        </p:txBody>
      </p:sp>
      <p:sp>
        <p:nvSpPr>
          <p:cNvPr id="17" name="TextBox 16"/>
          <p:cNvSpPr txBox="1"/>
          <p:nvPr/>
        </p:nvSpPr>
        <p:spPr>
          <a:xfrm>
            <a:off x="902113" y="1643915"/>
            <a:ext cx="121889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60-90 Days Deployed</a:t>
            </a:r>
            <a:endParaRPr lang="en-US" sz="800" dirty="0">
              <a:effectLst>
                <a:glow rad="152400">
                  <a:schemeClr val="accent1">
                    <a:alpha val="40000"/>
                  </a:schemeClr>
                </a:glow>
              </a:effectLst>
            </a:endParaRPr>
          </a:p>
        </p:txBody>
      </p:sp>
      <p:sp>
        <p:nvSpPr>
          <p:cNvPr id="19" name="TextBox 18"/>
          <p:cNvSpPr txBox="1"/>
          <p:nvPr/>
        </p:nvSpPr>
        <p:spPr>
          <a:xfrm>
            <a:off x="2044267" y="1643915"/>
            <a:ext cx="1280456" cy="215444"/>
          </a:xfrm>
          <a:prstGeom prst="rect">
            <a:avLst/>
          </a:prstGeom>
          <a:noFill/>
          <a:effectLst>
            <a:glow rad="1663700">
              <a:schemeClr val="accent2">
                <a:lumMod val="20000"/>
                <a:lumOff val="80000"/>
                <a:alpha val="40000"/>
              </a:schemeClr>
            </a:glow>
          </a:effectLst>
        </p:spPr>
        <p:txBody>
          <a:bodyPr wrap="square" rtlCol="0">
            <a:spAutoFit/>
          </a:bodyPr>
          <a:lstStyle/>
          <a:p>
            <a:pPr algn="ctr"/>
            <a:r>
              <a:rPr lang="en-US" sz="800" b="1" i="1" dirty="0" smtClean="0">
                <a:solidFill>
                  <a:schemeClr val="bg1"/>
                </a:solidFill>
                <a:effectLst>
                  <a:glow rad="152400">
                    <a:schemeClr val="accent1">
                      <a:alpha val="40000"/>
                    </a:schemeClr>
                  </a:glow>
                </a:effectLst>
              </a:rPr>
              <a:t>120 Days Deployed</a:t>
            </a:r>
          </a:p>
        </p:txBody>
      </p:sp>
      <p:sp>
        <p:nvSpPr>
          <p:cNvPr id="20" name="TextBox 19"/>
          <p:cNvSpPr txBox="1"/>
          <p:nvPr/>
        </p:nvSpPr>
        <p:spPr>
          <a:xfrm>
            <a:off x="3186421" y="1643915"/>
            <a:ext cx="128045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&gt; 120 Days Deployed</a:t>
            </a:r>
            <a:endParaRPr lang="en-US" sz="800" dirty="0">
              <a:effectLst>
                <a:glow rad="152400">
                  <a:schemeClr val="accent1">
                    <a:alpha val="40000"/>
                  </a:schemeClr>
                </a:glow>
              </a:effectLst>
            </a:endParaRPr>
          </a:p>
        </p:txBody>
      </p:sp>
      <p:sp>
        <p:nvSpPr>
          <p:cNvPr id="21" name="TextBox 20"/>
          <p:cNvSpPr txBox="1"/>
          <p:nvPr/>
        </p:nvSpPr>
        <p:spPr>
          <a:xfrm>
            <a:off x="5178278" y="1655728"/>
            <a:ext cx="121889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60-90 Days Deployed</a:t>
            </a:r>
            <a:endParaRPr lang="en-US" sz="800" dirty="0">
              <a:effectLst>
                <a:glow rad="152400">
                  <a:schemeClr val="accent1">
                    <a:alpha val="40000"/>
                  </a:schemeClr>
                </a:glow>
              </a:effectLst>
            </a:endParaRPr>
          </a:p>
        </p:txBody>
      </p:sp>
      <p:sp>
        <p:nvSpPr>
          <p:cNvPr id="22" name="TextBox 21"/>
          <p:cNvSpPr txBox="1"/>
          <p:nvPr/>
        </p:nvSpPr>
        <p:spPr>
          <a:xfrm>
            <a:off x="6320432" y="1655728"/>
            <a:ext cx="1280456" cy="215444"/>
          </a:xfrm>
          <a:prstGeom prst="rect">
            <a:avLst/>
          </a:prstGeom>
          <a:noFill/>
          <a:effectLst>
            <a:glow rad="1663700">
              <a:schemeClr val="accent2">
                <a:lumMod val="20000"/>
                <a:lumOff val="80000"/>
                <a:alpha val="40000"/>
              </a:schemeClr>
            </a:glow>
          </a:effectLst>
        </p:spPr>
        <p:txBody>
          <a:bodyPr wrap="square" rtlCol="0">
            <a:spAutoFit/>
          </a:bodyPr>
          <a:lstStyle/>
          <a:p>
            <a:pPr algn="ctr"/>
            <a:r>
              <a:rPr lang="en-US" sz="800" b="1" i="1" dirty="0" smtClean="0">
                <a:solidFill>
                  <a:schemeClr val="bg1"/>
                </a:solidFill>
                <a:effectLst>
                  <a:glow rad="152400">
                    <a:schemeClr val="accent1">
                      <a:alpha val="40000"/>
                    </a:schemeClr>
                  </a:glow>
                </a:effectLst>
              </a:rPr>
              <a:t>120 Days Deployed</a:t>
            </a:r>
          </a:p>
        </p:txBody>
      </p:sp>
      <p:sp>
        <p:nvSpPr>
          <p:cNvPr id="23" name="TextBox 22"/>
          <p:cNvSpPr txBox="1"/>
          <p:nvPr/>
        </p:nvSpPr>
        <p:spPr>
          <a:xfrm>
            <a:off x="7462586" y="1655728"/>
            <a:ext cx="128045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&gt; 120 Days Deployed</a:t>
            </a:r>
            <a:endParaRPr lang="en-US" sz="800" dirty="0">
              <a:effectLst>
                <a:glow rad="152400">
                  <a:schemeClr val="accent1">
                    <a:alpha val="40000"/>
                  </a:schemeClr>
                </a:glow>
              </a:effectLst>
            </a:endParaRPr>
          </a:p>
        </p:txBody>
      </p:sp>
      <p:sp>
        <p:nvSpPr>
          <p:cNvPr id="3" name="TextBox 2"/>
          <p:cNvSpPr txBox="1"/>
          <p:nvPr/>
        </p:nvSpPr>
        <p:spPr>
          <a:xfrm>
            <a:off x="2933233" y="5189361"/>
            <a:ext cx="1324731" cy="507831"/>
          </a:xfrm>
          <a:prstGeom prst="rect">
            <a:avLst/>
          </a:prstGeom>
          <a:noFill/>
          <a:ln>
            <a:solidFill>
              <a:schemeClr val="tx1"/>
            </a:solidFill>
          </a:ln>
        </p:spPr>
        <p:txBody>
          <a:bodyPr wrap="square" rtlCol="0">
            <a:spAutoFit/>
          </a:bodyPr>
          <a:lstStyle/>
          <a:p>
            <a:r>
              <a:rPr lang="en-US" sz="900" i="1" dirty="0" smtClean="0"/>
              <a:t>Unable to absorb unplanned events even with 18 assigned</a:t>
            </a:r>
            <a:endParaRPr lang="en-US" sz="900" i="1" dirty="0"/>
          </a:p>
        </p:txBody>
      </p:sp>
      <p:cxnSp>
        <p:nvCxnSpPr>
          <p:cNvPr id="5" name="Straight Arrow Connector 4"/>
          <p:cNvCxnSpPr>
            <a:stCxn id="3" idx="1"/>
          </p:cNvCxnSpPr>
          <p:nvPr/>
        </p:nvCxnSpPr>
        <p:spPr>
          <a:xfrm flipH="1" flipV="1">
            <a:off x="2567709" y="5133822"/>
            <a:ext cx="365524" cy="309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1"/>
          </p:cNvCxnSpPr>
          <p:nvPr/>
        </p:nvCxnSpPr>
        <p:spPr>
          <a:xfrm flipH="1">
            <a:off x="1773383" y="5443277"/>
            <a:ext cx="1159850" cy="112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 idx="1"/>
          </p:cNvCxnSpPr>
          <p:nvPr/>
        </p:nvCxnSpPr>
        <p:spPr>
          <a:xfrm flipH="1">
            <a:off x="2244437" y="5443277"/>
            <a:ext cx="688796" cy="2001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401455" y="4949669"/>
            <a:ext cx="220825" cy="195968"/>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248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696635" cy="914400"/>
          </a:xfrm>
        </p:spPr>
        <p:txBody>
          <a:bodyPr/>
          <a:lstStyle/>
          <a:p>
            <a:r>
              <a:rPr lang="en-US" dirty="0" err="1" smtClean="0"/>
              <a:t>Nav</a:t>
            </a:r>
            <a:r>
              <a:rPr lang="en-US" dirty="0" smtClean="0"/>
              <a:t> / ASE Ops Tempo Assessment</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2379889840"/>
              </p:ext>
            </p:extLst>
          </p:nvPr>
        </p:nvGraphicFramePr>
        <p:xfrm>
          <a:off x="296254" y="1316052"/>
          <a:ext cx="4199545" cy="3025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05743157"/>
              </p:ext>
            </p:extLst>
          </p:nvPr>
        </p:nvGraphicFramePr>
        <p:xfrm>
          <a:off x="4604847" y="1316052"/>
          <a:ext cx="4199545" cy="3025212"/>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53" y="4360953"/>
            <a:ext cx="4199546" cy="80159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4847" y="4364239"/>
            <a:ext cx="4199545" cy="805668"/>
          </a:xfrm>
          <a:prstGeom prst="rect">
            <a:avLst/>
          </a:prstGeom>
        </p:spPr>
      </p:pic>
      <p:sp>
        <p:nvSpPr>
          <p:cNvPr id="11" name="Content Placeholder 2"/>
          <p:cNvSpPr>
            <a:spLocks noGrp="1"/>
          </p:cNvSpPr>
          <p:nvPr>
            <p:ph sz="half" idx="1"/>
          </p:nvPr>
        </p:nvSpPr>
        <p:spPr>
          <a:xfrm>
            <a:off x="233082" y="5145636"/>
            <a:ext cx="4294093" cy="1026016"/>
          </a:xfrm>
        </p:spPr>
        <p:txBody>
          <a:bodyPr/>
          <a:lstStyle/>
          <a:p>
            <a:r>
              <a:rPr lang="en-US" sz="1600" dirty="0" smtClean="0"/>
              <a:t>Availability Issues:</a:t>
            </a:r>
          </a:p>
          <a:p>
            <a:pPr lvl="1"/>
            <a:r>
              <a:rPr lang="en-US" sz="1000" dirty="0"/>
              <a:t>1</a:t>
            </a:r>
            <a:r>
              <a:rPr lang="en-US" sz="1000" dirty="0" smtClean="0"/>
              <a:t>x unplanned staff deployment fills</a:t>
            </a:r>
          </a:p>
          <a:p>
            <a:pPr lvl="1"/>
            <a:r>
              <a:rPr lang="en-US" sz="1000" dirty="0"/>
              <a:t>1x LT </a:t>
            </a:r>
            <a:r>
              <a:rPr lang="en-US" sz="1000" dirty="0" smtClean="0"/>
              <a:t>DNIF</a:t>
            </a:r>
          </a:p>
          <a:p>
            <a:pPr marL="0" lvl="0" indent="0">
              <a:buClr>
                <a:srgbClr val="000000"/>
              </a:buClr>
              <a:buNone/>
            </a:pPr>
            <a:endParaRPr lang="en-US" sz="600" u="sng" dirty="0">
              <a:solidFill>
                <a:srgbClr val="000000"/>
              </a:solidFill>
            </a:endParaRPr>
          </a:p>
          <a:p>
            <a:pPr lvl="0">
              <a:buClr>
                <a:srgbClr val="000000"/>
              </a:buClr>
            </a:pPr>
            <a:r>
              <a:rPr lang="en-US" sz="1600" u="sng" dirty="0" smtClean="0">
                <a:solidFill>
                  <a:srgbClr val="000000"/>
                </a:solidFill>
              </a:rPr>
              <a:t>Effect</a:t>
            </a:r>
            <a:r>
              <a:rPr lang="en-US" sz="1600" dirty="0">
                <a:solidFill>
                  <a:srgbClr val="000000"/>
                </a:solidFill>
              </a:rPr>
              <a:t>:  Limited surge capacity </a:t>
            </a:r>
          </a:p>
          <a:p>
            <a:pPr lvl="1"/>
            <a:endParaRPr lang="en-US" sz="1000" dirty="0"/>
          </a:p>
        </p:txBody>
      </p:sp>
      <p:sp>
        <p:nvSpPr>
          <p:cNvPr id="12" name="Content Placeholder 2"/>
          <p:cNvSpPr>
            <a:spLocks noGrp="1"/>
          </p:cNvSpPr>
          <p:nvPr>
            <p:ph sz="half" idx="1"/>
          </p:nvPr>
        </p:nvSpPr>
        <p:spPr>
          <a:xfrm>
            <a:off x="4527176" y="5082881"/>
            <a:ext cx="4342560" cy="1165518"/>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1600" dirty="0"/>
              <a:t>Manning </a:t>
            </a:r>
            <a:r>
              <a:rPr lang="en-US" sz="1600" dirty="0" smtClean="0"/>
              <a:t>shortage: </a:t>
            </a:r>
            <a:r>
              <a:rPr lang="en-US" sz="1100" i="1" dirty="0" smtClean="0"/>
              <a:t>(56 of 62)</a:t>
            </a:r>
            <a:endParaRPr lang="en-US" sz="1600" i="1" dirty="0"/>
          </a:p>
          <a:p>
            <a:pPr lvl="1"/>
            <a:r>
              <a:rPr lang="en-US" sz="1000" dirty="0" smtClean="0"/>
              <a:t>5x </a:t>
            </a:r>
            <a:r>
              <a:rPr lang="en-US" sz="1000" dirty="0"/>
              <a:t>LT </a:t>
            </a:r>
            <a:r>
              <a:rPr lang="en-US" sz="1000" dirty="0" smtClean="0"/>
              <a:t>DNIF + 2x UQ + 2x Superintendents</a:t>
            </a:r>
          </a:p>
          <a:p>
            <a:pPr lvl="1"/>
            <a:r>
              <a:rPr lang="en-US" sz="1000" dirty="0" smtClean="0"/>
              <a:t>Majority deploy 120 days / year</a:t>
            </a:r>
          </a:p>
          <a:p>
            <a:pPr lvl="1"/>
            <a:r>
              <a:rPr lang="en-US" sz="1000" dirty="0" smtClean="0"/>
              <a:t>10x </a:t>
            </a:r>
            <a:r>
              <a:rPr lang="en-US" sz="1000" dirty="0"/>
              <a:t>deploying </a:t>
            </a:r>
            <a:r>
              <a:rPr lang="en-US" sz="1000" dirty="0" smtClean="0"/>
              <a:t>&gt; 120 days / year … (2 for other units)</a:t>
            </a:r>
            <a:endParaRPr lang="en-US" sz="1000" dirty="0"/>
          </a:p>
          <a:p>
            <a:r>
              <a:rPr lang="en-US" sz="1600" u="sng" dirty="0" smtClean="0"/>
              <a:t>Effect</a:t>
            </a:r>
            <a:r>
              <a:rPr lang="en-US" sz="1600" dirty="0"/>
              <a:t>:  </a:t>
            </a:r>
            <a:r>
              <a:rPr lang="en-US" sz="1600" dirty="0" smtClean="0"/>
              <a:t>Limited surge capacity</a:t>
            </a:r>
            <a:endParaRPr lang="en-US" sz="1600" dirty="0"/>
          </a:p>
        </p:txBody>
      </p:sp>
      <p:sp>
        <p:nvSpPr>
          <p:cNvPr id="13" name="TextBox 12"/>
          <p:cNvSpPr txBox="1"/>
          <p:nvPr/>
        </p:nvSpPr>
        <p:spPr>
          <a:xfrm>
            <a:off x="839361" y="1655728"/>
            <a:ext cx="121889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60-90 Days Deployed</a:t>
            </a:r>
            <a:endParaRPr lang="en-US" sz="800" dirty="0">
              <a:effectLst>
                <a:glow rad="152400">
                  <a:schemeClr val="accent1">
                    <a:alpha val="40000"/>
                  </a:schemeClr>
                </a:glow>
              </a:effectLst>
            </a:endParaRPr>
          </a:p>
        </p:txBody>
      </p:sp>
      <p:sp>
        <p:nvSpPr>
          <p:cNvPr id="14" name="TextBox 13"/>
          <p:cNvSpPr txBox="1"/>
          <p:nvPr/>
        </p:nvSpPr>
        <p:spPr>
          <a:xfrm>
            <a:off x="1981515" y="1655728"/>
            <a:ext cx="1280456" cy="215444"/>
          </a:xfrm>
          <a:prstGeom prst="rect">
            <a:avLst/>
          </a:prstGeom>
          <a:noFill/>
          <a:effectLst>
            <a:glow rad="1663700">
              <a:schemeClr val="accent2">
                <a:lumMod val="20000"/>
                <a:lumOff val="80000"/>
                <a:alpha val="40000"/>
              </a:schemeClr>
            </a:glow>
          </a:effectLst>
        </p:spPr>
        <p:txBody>
          <a:bodyPr wrap="square" rtlCol="0">
            <a:spAutoFit/>
          </a:bodyPr>
          <a:lstStyle/>
          <a:p>
            <a:pPr algn="ctr"/>
            <a:r>
              <a:rPr lang="en-US" sz="800" b="1" i="1" dirty="0" smtClean="0">
                <a:solidFill>
                  <a:schemeClr val="bg1"/>
                </a:solidFill>
                <a:effectLst>
                  <a:glow rad="152400">
                    <a:schemeClr val="accent1">
                      <a:alpha val="40000"/>
                    </a:schemeClr>
                  </a:glow>
                </a:effectLst>
              </a:rPr>
              <a:t>120 Days Deployed</a:t>
            </a:r>
          </a:p>
        </p:txBody>
      </p:sp>
      <p:sp>
        <p:nvSpPr>
          <p:cNvPr id="15" name="TextBox 14"/>
          <p:cNvSpPr txBox="1"/>
          <p:nvPr/>
        </p:nvSpPr>
        <p:spPr>
          <a:xfrm>
            <a:off x="3123669" y="1655728"/>
            <a:ext cx="128045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&gt; 120 Days Deployed</a:t>
            </a:r>
            <a:endParaRPr lang="en-US" sz="800" dirty="0">
              <a:effectLst>
                <a:glow rad="152400">
                  <a:schemeClr val="accent1">
                    <a:alpha val="40000"/>
                  </a:schemeClr>
                </a:glow>
              </a:effectLst>
            </a:endParaRPr>
          </a:p>
        </p:txBody>
      </p:sp>
      <p:sp>
        <p:nvSpPr>
          <p:cNvPr id="17" name="TextBox 16"/>
          <p:cNvSpPr txBox="1"/>
          <p:nvPr/>
        </p:nvSpPr>
        <p:spPr>
          <a:xfrm>
            <a:off x="5098874" y="1501105"/>
            <a:ext cx="121889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60-90 Days Deployed</a:t>
            </a:r>
            <a:endParaRPr lang="en-US" sz="800" dirty="0">
              <a:effectLst>
                <a:glow rad="152400">
                  <a:schemeClr val="accent1">
                    <a:alpha val="40000"/>
                  </a:schemeClr>
                </a:glow>
              </a:effectLst>
            </a:endParaRPr>
          </a:p>
        </p:txBody>
      </p:sp>
      <p:sp>
        <p:nvSpPr>
          <p:cNvPr id="18" name="TextBox 17"/>
          <p:cNvSpPr txBox="1"/>
          <p:nvPr/>
        </p:nvSpPr>
        <p:spPr>
          <a:xfrm>
            <a:off x="6241028" y="1501105"/>
            <a:ext cx="1280456" cy="215444"/>
          </a:xfrm>
          <a:prstGeom prst="rect">
            <a:avLst/>
          </a:prstGeom>
          <a:noFill/>
          <a:effectLst>
            <a:glow rad="1663700">
              <a:schemeClr val="accent2">
                <a:lumMod val="20000"/>
                <a:lumOff val="80000"/>
                <a:alpha val="40000"/>
              </a:schemeClr>
            </a:glow>
          </a:effectLst>
        </p:spPr>
        <p:txBody>
          <a:bodyPr wrap="square" rtlCol="0">
            <a:spAutoFit/>
          </a:bodyPr>
          <a:lstStyle/>
          <a:p>
            <a:pPr algn="ctr"/>
            <a:r>
              <a:rPr lang="en-US" sz="800" b="1" i="1" dirty="0" smtClean="0">
                <a:solidFill>
                  <a:schemeClr val="bg1"/>
                </a:solidFill>
                <a:effectLst>
                  <a:glow rad="152400">
                    <a:schemeClr val="accent1">
                      <a:alpha val="40000"/>
                    </a:schemeClr>
                  </a:glow>
                </a:effectLst>
              </a:rPr>
              <a:t>120 Days Deployed</a:t>
            </a:r>
          </a:p>
        </p:txBody>
      </p:sp>
      <p:sp>
        <p:nvSpPr>
          <p:cNvPr id="19" name="TextBox 18"/>
          <p:cNvSpPr txBox="1"/>
          <p:nvPr/>
        </p:nvSpPr>
        <p:spPr>
          <a:xfrm>
            <a:off x="7428007" y="1501105"/>
            <a:ext cx="1280456" cy="215444"/>
          </a:xfrm>
          <a:prstGeom prst="rect">
            <a:avLst/>
          </a:prstGeom>
          <a:noFill/>
          <a:effectLst>
            <a:glow rad="1663700">
              <a:schemeClr val="accent2">
                <a:lumMod val="20000"/>
                <a:lumOff val="80000"/>
                <a:alpha val="40000"/>
              </a:schemeClr>
            </a:glow>
          </a:effectLst>
        </p:spPr>
        <p:txBody>
          <a:bodyPr wrap="square" rtlCol="0">
            <a:spAutoFit/>
          </a:bodyPr>
          <a:lstStyle>
            <a:defPPr>
              <a:defRPr lang="en-US"/>
            </a:defPPr>
            <a:lvl1pPr algn="ctr">
              <a:defRPr sz="1400" b="1" i="1">
                <a:solidFill>
                  <a:schemeClr val="bg1"/>
                </a:solidFill>
                <a:effectLst>
                  <a:glow rad="508000">
                    <a:schemeClr val="accent1">
                      <a:alpha val="40000"/>
                    </a:schemeClr>
                  </a:glow>
                </a:effectLst>
              </a:defRPr>
            </a:lvl1pPr>
          </a:lstStyle>
          <a:p>
            <a:r>
              <a:rPr lang="en-US" sz="800" dirty="0" smtClean="0">
                <a:effectLst>
                  <a:glow rad="152400">
                    <a:schemeClr val="accent1">
                      <a:alpha val="40000"/>
                    </a:schemeClr>
                  </a:glow>
                </a:effectLst>
              </a:rPr>
              <a:t>&gt; 120 Days Deployed</a:t>
            </a:r>
            <a:endParaRPr lang="en-US" sz="800" dirty="0">
              <a:effectLst>
                <a:glow rad="152400">
                  <a:schemeClr val="accent1">
                    <a:alpha val="40000"/>
                  </a:schemeClr>
                </a:glow>
              </a:effectLst>
            </a:endParaRPr>
          </a:p>
        </p:txBody>
      </p:sp>
      <p:sp>
        <p:nvSpPr>
          <p:cNvPr id="24" name="TextBox 23"/>
          <p:cNvSpPr txBox="1"/>
          <p:nvPr/>
        </p:nvSpPr>
        <p:spPr>
          <a:xfrm>
            <a:off x="3177022" y="5408043"/>
            <a:ext cx="1324731" cy="507831"/>
          </a:xfrm>
          <a:prstGeom prst="rect">
            <a:avLst/>
          </a:prstGeom>
          <a:noFill/>
          <a:ln>
            <a:solidFill>
              <a:schemeClr val="tx1"/>
            </a:solidFill>
          </a:ln>
        </p:spPr>
        <p:txBody>
          <a:bodyPr wrap="square" rtlCol="0">
            <a:spAutoFit/>
          </a:bodyPr>
          <a:lstStyle/>
          <a:p>
            <a:r>
              <a:rPr lang="en-US" sz="900" i="1" dirty="0" smtClean="0"/>
              <a:t>Unable to absorb unplanned events even with 18 assigned</a:t>
            </a:r>
            <a:endParaRPr lang="en-US" sz="900" i="1" dirty="0"/>
          </a:p>
        </p:txBody>
      </p:sp>
      <p:cxnSp>
        <p:nvCxnSpPr>
          <p:cNvPr id="25" name="Straight Arrow Connector 24"/>
          <p:cNvCxnSpPr>
            <a:stCxn id="24" idx="0"/>
            <a:endCxn id="28" idx="5"/>
          </p:cNvCxnSpPr>
          <p:nvPr/>
        </p:nvCxnSpPr>
        <p:spPr>
          <a:xfrm flipH="1" flipV="1">
            <a:off x="2801176" y="5107884"/>
            <a:ext cx="1038212" cy="300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612690" y="4940615"/>
            <a:ext cx="220825" cy="195968"/>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4" idx="0"/>
            <a:endCxn id="31" idx="3"/>
          </p:cNvCxnSpPr>
          <p:nvPr/>
        </p:nvCxnSpPr>
        <p:spPr>
          <a:xfrm flipV="1">
            <a:off x="3839388" y="5101891"/>
            <a:ext cx="360105" cy="306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167154" y="4934622"/>
            <a:ext cx="220825" cy="195968"/>
          </a:xfrm>
          <a:prstGeom prst="ellipse">
            <a:avLst/>
          </a:prstGeom>
          <a:solidFill>
            <a:srgbClr val="FFFF00">
              <a:alpha val="32941"/>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647918"/>
      </p:ext>
    </p:extLst>
  </p:cSld>
  <p:clrMapOvr>
    <a:masterClrMapping/>
  </p:clrMapOvr>
</p:sld>
</file>

<file path=ppt/theme/theme1.xml><?xml version="1.0" encoding="utf-8"?>
<a:theme xmlns:a="http://schemas.openxmlformats.org/drawingml/2006/main" name="8_ACC Final Template">
  <a:themeElements>
    <a:clrScheme name="8_ACC Final Template 14">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93AFF5"/>
      </a:folHlink>
    </a:clrScheme>
    <a:fontScheme name="8_ACC Fina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ACC Final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8_ACC Final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8_ACC Final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8_ACC Final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8_ACC Final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8_ACC Final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8_ACC Final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8_ACC Final Template 8">
        <a:dk1>
          <a:srgbClr val="000000"/>
        </a:dk1>
        <a:lt1>
          <a:srgbClr val="FFFFFF"/>
        </a:lt1>
        <a:dk2>
          <a:srgbClr val="000000"/>
        </a:dk2>
        <a:lt2>
          <a:srgbClr val="FF3300"/>
        </a:lt2>
        <a:accent1>
          <a:srgbClr val="0000FF"/>
        </a:accent1>
        <a:accent2>
          <a:srgbClr val="33CC33"/>
        </a:accent2>
        <a:accent3>
          <a:srgbClr val="AAAAAA"/>
        </a:accent3>
        <a:accent4>
          <a:srgbClr val="DADADA"/>
        </a:accent4>
        <a:accent5>
          <a:srgbClr val="AAAAFF"/>
        </a:accent5>
        <a:accent6>
          <a:srgbClr val="2DB92D"/>
        </a:accent6>
        <a:hlink>
          <a:srgbClr val="EFEF11"/>
        </a:hlink>
        <a:folHlink>
          <a:srgbClr val="B2B2B2"/>
        </a:folHlink>
      </a:clrScheme>
      <a:clrMap bg1="dk2" tx1="lt1" bg2="dk1" tx2="lt2" accent1="accent1" accent2="accent2" accent3="accent3" accent4="accent4" accent5="accent5" accent6="accent6" hlink="hlink" folHlink="folHlink"/>
    </a:extraClrScheme>
    <a:extraClrScheme>
      <a:clrScheme name="8_ACC Final Template 9">
        <a:dk1>
          <a:srgbClr val="777777"/>
        </a:dk1>
        <a:lt1>
          <a:srgbClr val="FFFFFF"/>
        </a:lt1>
        <a:dk2>
          <a:srgbClr val="000000"/>
        </a:dk2>
        <a:lt2>
          <a:srgbClr val="FF3300"/>
        </a:lt2>
        <a:accent1>
          <a:srgbClr val="0000FF"/>
        </a:accent1>
        <a:accent2>
          <a:srgbClr val="33CC33"/>
        </a:accent2>
        <a:accent3>
          <a:srgbClr val="AAAAAA"/>
        </a:accent3>
        <a:accent4>
          <a:srgbClr val="DADADA"/>
        </a:accent4>
        <a:accent5>
          <a:srgbClr val="AAAAFF"/>
        </a:accent5>
        <a:accent6>
          <a:srgbClr val="2DB92D"/>
        </a:accent6>
        <a:hlink>
          <a:srgbClr val="FFFF66"/>
        </a:hlink>
        <a:folHlink>
          <a:srgbClr val="B2B2B2"/>
        </a:folHlink>
      </a:clrScheme>
      <a:clrMap bg1="dk2" tx1="lt1" bg2="dk1" tx2="lt2" accent1="accent1" accent2="accent2" accent3="accent3" accent4="accent4" accent5="accent5" accent6="accent6" hlink="hlink" folHlink="folHlink"/>
    </a:extraClrScheme>
    <a:extraClrScheme>
      <a:clrScheme name="8_ACC Final Template 10">
        <a:dk1>
          <a:srgbClr val="000000"/>
        </a:dk1>
        <a:lt1>
          <a:srgbClr val="FFFFFF"/>
        </a:lt1>
        <a:dk2>
          <a:srgbClr val="000099"/>
        </a:dk2>
        <a:lt2>
          <a:srgbClr val="FFFF00"/>
        </a:lt2>
        <a:accent1>
          <a:srgbClr val="0000FF"/>
        </a:accent1>
        <a:accent2>
          <a:srgbClr val="FF0000"/>
        </a:accent2>
        <a:accent3>
          <a:srgbClr val="AAAACA"/>
        </a:accent3>
        <a:accent4>
          <a:srgbClr val="DADADA"/>
        </a:accent4>
        <a:accent5>
          <a:srgbClr val="AAAAFF"/>
        </a:accent5>
        <a:accent6>
          <a:srgbClr val="E70000"/>
        </a:accent6>
        <a:hlink>
          <a:srgbClr val="008000"/>
        </a:hlink>
        <a:folHlink>
          <a:srgbClr val="B2B2B2"/>
        </a:folHlink>
      </a:clrScheme>
      <a:clrMap bg1="dk2" tx1="lt1" bg2="dk1" tx2="lt2" accent1="accent1" accent2="accent2" accent3="accent3" accent4="accent4" accent5="accent5" accent6="accent6" hlink="hlink" folHlink="folHlink"/>
    </a:extraClrScheme>
    <a:extraClrScheme>
      <a:clrScheme name="8_ACC Final Template 11">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009900"/>
        </a:hlink>
        <a:folHlink>
          <a:srgbClr val="009900"/>
        </a:folHlink>
      </a:clrScheme>
      <a:clrMap bg1="lt1" tx1="dk1" bg2="lt2" tx2="dk2" accent1="accent1" accent2="accent2" accent3="accent3" accent4="accent4" accent5="accent5" accent6="accent6" hlink="hlink" folHlink="folHlink"/>
    </a:extraClrScheme>
    <a:extraClrScheme>
      <a:clrScheme name="8_ACC Final Template 12">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09900"/>
        </a:hlink>
        <a:folHlink>
          <a:srgbClr val="009900"/>
        </a:folHlink>
      </a:clrScheme>
      <a:clrMap bg1="lt1" tx1="dk1" bg2="lt2" tx2="dk2" accent1="accent1" accent2="accent2" accent3="accent3" accent4="accent4" accent5="accent5" accent6="accent6" hlink="hlink" folHlink="folHlink"/>
    </a:extraClrScheme>
    <a:extraClrScheme>
      <a:clrScheme name="8_ACC Final Template 13">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009900"/>
        </a:folHlink>
      </a:clrScheme>
      <a:clrMap bg1="lt1" tx1="dk1" bg2="lt2" tx2="dk2" accent1="accent1" accent2="accent2" accent3="accent3" accent4="accent4" accent5="accent5" accent6="accent6" hlink="hlink" folHlink="folHlink"/>
    </a:extraClrScheme>
    <a:extraClrScheme>
      <a:clrScheme name="8_ACC Final Template 14">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93AFF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8_ACC Final Template 14">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93AFF5"/>
    </a:folHlink>
  </a:clrScheme>
  <a:fontScheme name="8_ACC Fina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8_ACC Final Template 14">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93AFF5"/>
    </a:folHlink>
  </a:clrScheme>
  <a:fontScheme name="8_ACC Fina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8_ACC Final Template 14">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93AFF5"/>
    </a:folHlink>
  </a:clrScheme>
  <a:fontScheme name="8_ACC Fina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8_ACC Final Template 14">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93AFF5"/>
    </a:folHlink>
  </a:clrScheme>
  <a:fontScheme name="8_ACC Fina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8_ACC Final Template 14">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93AFF5"/>
    </a:folHlink>
  </a:clrScheme>
  <a:fontScheme name="8_ACC Fina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38RS theme</Template>
  <TotalTime>6205</TotalTime>
  <Words>1512</Words>
  <Application>Microsoft Office PowerPoint</Application>
  <PresentationFormat>On-screen Show (4:3)</PresentationFormat>
  <Paragraphs>613</Paragraphs>
  <Slides>13</Slides>
  <Notes>0</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9" baseType="lpstr">
      <vt:lpstr>Arial Unicode MS</vt:lpstr>
      <vt:lpstr>Arial</vt:lpstr>
      <vt:lpstr>Calibri</vt:lpstr>
      <vt:lpstr>Monotype Corsiva</vt:lpstr>
      <vt:lpstr>Wingdings</vt:lpstr>
      <vt:lpstr>8_ACC Final Template</vt:lpstr>
      <vt:lpstr>Health of the Squadron</vt:lpstr>
      <vt:lpstr>Purpose</vt:lpstr>
      <vt:lpstr>Commander’s Intent</vt:lpstr>
      <vt:lpstr>Crew Manning Calculations</vt:lpstr>
      <vt:lpstr>Desired Deployment Allocation</vt:lpstr>
      <vt:lpstr>Actual Deployment Allocation</vt:lpstr>
      <vt:lpstr>Allocation vs. Deploy-to-Dwell</vt:lpstr>
      <vt:lpstr>Pilot Ops Tempo Assessment</vt:lpstr>
      <vt:lpstr>Nav / ASE Ops Tempo Assessment</vt:lpstr>
      <vt:lpstr>EWO Ops Tempo Assessment</vt:lpstr>
      <vt:lpstr>Commander’s Assessment</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CCV</dc:title>
  <dc:creator>WOLIN, SPENCE F 1st Lt USAF ACC 38 RS/CSS</dc:creator>
  <cp:lastModifiedBy>CRIVELLARO, JEFFREY C Lt Col USAF ACC 38 RS/CC</cp:lastModifiedBy>
  <cp:revision>373</cp:revision>
  <cp:lastPrinted>2017-05-22T13:31:24Z</cp:lastPrinted>
  <dcterms:created xsi:type="dcterms:W3CDTF">2017-05-01T14:28:24Z</dcterms:created>
  <dcterms:modified xsi:type="dcterms:W3CDTF">2018-04-12T21:35:20Z</dcterms:modified>
</cp:coreProperties>
</file>