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83" r:id="rId4"/>
    <p:sldId id="284" r:id="rId5"/>
    <p:sldId id="277" r:id="rId6"/>
    <p:sldId id="278" r:id="rId7"/>
    <p:sldId id="279" r:id="rId8"/>
    <p:sldId id="280" r:id="rId9"/>
    <p:sldId id="281" r:id="rId10"/>
    <p:sldId id="28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EEEEE"/>
    <a:srgbClr val="818181"/>
    <a:srgbClr val="4F81BD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4168-DCA3-4920-9FFF-AF2420A0D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1CEEB-6F3A-4DDF-809C-EDCA4907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C376-CD0E-4A2D-8F82-1E866738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590A-4896-4037-ABE4-E6CD3EE3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E0AD-C2FC-44FF-9228-E9DB7D35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AD38-58B9-44FA-A0BF-F3908D5F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BB151-D258-4C9E-A4D4-485778E18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032C-E0B5-4BF8-A0AA-65C46725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E311-B221-47CA-8954-3B274E9F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16EB-1BE7-4FF4-BCA3-F84A7795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4C3C5-9D7B-48D4-9C1F-2342C7C7E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754D5-687B-4DC2-BD51-B50F5EDD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6A4DB-C2AC-4BFB-90DF-C1DD4C32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3A2F-127B-4F74-A62C-C1CC91C5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830C-6F25-4CF1-9FF8-AEC44F4D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720-255F-4151-A796-315D1C64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FE0A-B332-436A-976A-35670A3E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E93F6-267E-432C-A5F6-70DFCE6E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AE6B5-0CB1-4187-A536-2B8C6230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20B9-CFEA-43FC-97DE-4A41D703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B486-3CFD-49FE-99E7-B2B40830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79B8-73A9-407F-97CD-B1259716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ACEC-11A8-46D4-953B-2A8F354F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92AA-3F92-42C6-B316-848B924D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0178-7412-4252-9B61-C6FC1EB2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CD96-76ED-446B-8731-0FFBA2C5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286D-9AD6-4240-9F18-DDC566188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6570-6B09-4FDD-A323-BCC3F1F7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A7F63-62E5-4CD5-BB04-34179AF0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00E84-6759-45F8-A7B7-27099A13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36414-1AEA-4B77-BBC6-F7F429FD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9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B23D-1337-4183-B568-F385B61E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21E3F-1540-4546-A2AA-B21565BC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D13BA-4CC0-480B-B1BC-E224109E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3533A-D5D3-48EF-AEFA-45A322FB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EC51F-E986-444F-85EF-73775116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8606E-94B1-45F7-AE03-556884EC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4A69C-6D03-4F50-95A6-B0702E3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3E7B3-8EB0-488D-A76B-4A6A1145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94DE-5EBE-4097-8173-79AEE576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A8A45-652E-43A1-80D6-9A59B861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F8768-3499-47EE-BDD8-E2EC61E8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9F090-D26F-4649-A4A9-394F5701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6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B068B-9C41-4C47-B71A-523DE8D6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9E405-4324-4440-A6E2-7A484FCA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92390-C2EA-4D72-9FE5-B1907E16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3ED0-661E-461A-BFA6-F589D29F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E011-124B-47F1-8A57-D668947B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54776-1CF3-4FAB-9EEF-4C7FBF096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3EA1E-34A4-47A8-A2F6-FED0E152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78D89-5BDB-4DE7-9427-BD22CF17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46A09-0F8E-481D-87B4-9481D9FA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5D25-24AA-4BE9-800B-BBCE3472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755CF-4B78-40A8-BFE8-2001B43E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C52A6-F86E-4DC6-8693-C2797D3B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66372-0EBB-4021-BF7F-CCE3F377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49086-6C0A-40F3-B71D-7B2DC562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851D5-F5FD-4749-909D-747B0D74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1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99BB8-946C-4CFD-BBD1-FDCAF687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B9602-0884-4A17-9A94-CD06B9B1A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5C66-7EF4-4DC8-A852-7F8B1859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E204-B3D8-45BA-840B-385C7ECC3B0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0604-7295-46A5-8D27-04C926679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F4C7-D22B-4004-996C-3218AF1F9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4.emf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5" Type="http://schemas.openxmlformats.org/officeDocument/2006/relationships/image" Target="../media/image5.emf"/><Relationship Id="rId10" Type="http://schemas.openxmlformats.org/officeDocument/2006/relationships/image" Target="../media/image7.svg"/><Relationship Id="rId4" Type="http://schemas.openxmlformats.org/officeDocument/2006/relationships/image" Target="../media/image14.svg"/><Relationship Id="rId9" Type="http://schemas.openxmlformats.org/officeDocument/2006/relationships/image" Target="../media/image6.png"/><Relationship Id="rId1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D9672A7-78D7-48C0-9987-BA531F319F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7C5EB8-7160-4DF0-BB09-1CE078E6AC0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28"/>
            <a:ext cx="778796" cy="643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1D269-0C12-4EBA-9330-E726A0C198D0}"/>
              </a:ext>
            </a:extLst>
          </p:cNvPr>
          <p:cNvSpPr txBox="1"/>
          <p:nvPr/>
        </p:nvSpPr>
        <p:spPr>
          <a:xfrm>
            <a:off x="10658285" y="119531"/>
            <a:ext cx="1455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FF00"/>
                </a:solidFill>
              </a:rPr>
              <a:t>CAO:  13 May 2020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AB1197-61C9-4E20-8C5D-588411DA5C77}"/>
              </a:ext>
            </a:extLst>
          </p:cNvPr>
          <p:cNvSpPr txBox="1">
            <a:spLocks/>
          </p:cNvSpPr>
          <p:nvPr/>
        </p:nvSpPr>
        <p:spPr>
          <a:xfrm>
            <a:off x="1537856" y="2054881"/>
            <a:ext cx="9144000" cy="2387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“RIVAL”</a:t>
            </a:r>
            <a:b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</a:br>
            <a: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Installation </a:t>
            </a:r>
            <a:r>
              <a:rPr lang="en-US" sz="50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Ri</a:t>
            </a:r>
            <a: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sk </a:t>
            </a:r>
            <a:r>
              <a:rPr lang="en-US" sz="50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V</a:t>
            </a:r>
            <a: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ulnerability </a:t>
            </a:r>
            <a:r>
              <a:rPr lang="en-US" sz="50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A</a:t>
            </a:r>
            <a: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ssessment </a:t>
            </a:r>
            <a:r>
              <a:rPr lang="en-US" sz="50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L</a:t>
            </a:r>
            <a: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ibrary</a:t>
            </a: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901D733C-D698-400A-8F33-3214DF2D91F9}"/>
              </a:ext>
            </a:extLst>
          </p:cNvPr>
          <p:cNvSpPr txBox="1">
            <a:spLocks/>
          </p:cNvSpPr>
          <p:nvPr/>
        </p:nvSpPr>
        <p:spPr>
          <a:xfrm>
            <a:off x="7140421" y="6253794"/>
            <a:ext cx="4922981" cy="484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Lt Col Jeff “Criv” Crivellaro</a:t>
            </a:r>
          </a:p>
        </p:txBody>
      </p:sp>
    </p:spTree>
    <p:extLst>
      <p:ext uri="{BB962C8B-B14F-4D97-AF65-F5344CB8AC3E}">
        <p14:creationId xmlns:p14="http://schemas.microsoft.com/office/powerpoint/2010/main" val="102738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2115A04-8D26-4263-8238-FEF7BCC0D6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66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Human Supply Chain Pipeline</a:t>
            </a:r>
            <a:endParaRPr lang="en-US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AF2866-A46F-43D6-9A10-E4A394DC0C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28"/>
            <a:ext cx="778796" cy="643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F38A7D-9E48-4F9C-B219-6C98EFB880B4}"/>
              </a:ext>
            </a:extLst>
          </p:cNvPr>
          <p:cNvSpPr txBox="1"/>
          <p:nvPr/>
        </p:nvSpPr>
        <p:spPr>
          <a:xfrm>
            <a:off x="10658285" y="119531"/>
            <a:ext cx="1455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CAO:  13 May 2020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662E70-F637-4B52-95F6-F3029D7D0E03}"/>
              </a:ext>
            </a:extLst>
          </p:cNvPr>
          <p:cNvGrpSpPr/>
          <p:nvPr/>
        </p:nvGrpSpPr>
        <p:grpSpPr>
          <a:xfrm rot="5400000">
            <a:off x="138283" y="1507702"/>
            <a:ext cx="3561516" cy="3786283"/>
            <a:chOff x="344202" y="219035"/>
            <a:chExt cx="3620758" cy="28456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C3921D-5F99-482C-B030-4E1D4F4C9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4202" y="221010"/>
              <a:ext cx="3620758" cy="280650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2F8B60-6CC6-488F-8577-08B7497EB54E}"/>
                </a:ext>
              </a:extLst>
            </p:cNvPr>
            <p:cNvSpPr/>
            <p:nvPr/>
          </p:nvSpPr>
          <p:spPr>
            <a:xfrm>
              <a:off x="410113" y="915467"/>
              <a:ext cx="574003" cy="1628566"/>
            </a:xfrm>
            <a:prstGeom prst="rect">
              <a:avLst/>
            </a:prstGeom>
            <a:solidFill>
              <a:schemeClr val="bg1">
                <a:lumMod val="95000"/>
                <a:alpha val="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7ED1E6-79B1-4833-842F-636068AE6611}"/>
                </a:ext>
              </a:extLst>
            </p:cNvPr>
            <p:cNvSpPr/>
            <p:nvPr/>
          </p:nvSpPr>
          <p:spPr>
            <a:xfrm>
              <a:off x="1188909" y="808676"/>
              <a:ext cx="489350" cy="1802102"/>
            </a:xfrm>
            <a:prstGeom prst="rect">
              <a:avLst/>
            </a:prstGeom>
            <a:solidFill>
              <a:schemeClr val="bg1">
                <a:lumMod val="95000"/>
                <a:alpha val="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B59937-D825-4D24-BAC9-2FD63DAA1B76}"/>
                </a:ext>
              </a:extLst>
            </p:cNvPr>
            <p:cNvSpPr/>
            <p:nvPr/>
          </p:nvSpPr>
          <p:spPr>
            <a:xfrm>
              <a:off x="1931888" y="219035"/>
              <a:ext cx="493910" cy="1837763"/>
            </a:xfrm>
            <a:prstGeom prst="rect">
              <a:avLst/>
            </a:prstGeom>
            <a:solidFill>
              <a:schemeClr val="bg1">
                <a:lumMod val="95000"/>
                <a:alpha val="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BC6219-0702-4A8D-BAFF-42CD8A10F78E}"/>
                </a:ext>
              </a:extLst>
            </p:cNvPr>
            <p:cNvSpPr/>
            <p:nvPr/>
          </p:nvSpPr>
          <p:spPr>
            <a:xfrm>
              <a:off x="2643106" y="555046"/>
              <a:ext cx="493910" cy="934424"/>
            </a:xfrm>
            <a:prstGeom prst="rect">
              <a:avLst/>
            </a:prstGeom>
            <a:solidFill>
              <a:schemeClr val="bg1">
                <a:lumMod val="95000"/>
                <a:alpha val="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92D036-9208-48F7-A4B1-A052399E87A1}"/>
                </a:ext>
              </a:extLst>
            </p:cNvPr>
            <p:cNvSpPr/>
            <p:nvPr/>
          </p:nvSpPr>
          <p:spPr>
            <a:xfrm>
              <a:off x="3354324" y="687908"/>
              <a:ext cx="610636" cy="2376732"/>
            </a:xfrm>
            <a:prstGeom prst="rect">
              <a:avLst/>
            </a:prstGeom>
            <a:solidFill>
              <a:schemeClr val="bg1">
                <a:lumMod val="95000"/>
                <a:alpha val="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AD8E6D2-1864-4C48-971D-680AEEA414AE}"/>
              </a:ext>
            </a:extLst>
          </p:cNvPr>
          <p:cNvSpPr txBox="1"/>
          <p:nvPr/>
        </p:nvSpPr>
        <p:spPr>
          <a:xfrm>
            <a:off x="2074222" y="2032234"/>
            <a:ext cx="98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Accession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FCE16-7BB2-4A18-A106-DE9005DBBA2B}"/>
              </a:ext>
            </a:extLst>
          </p:cNvPr>
          <p:cNvSpPr txBox="1"/>
          <p:nvPr/>
        </p:nvSpPr>
        <p:spPr>
          <a:xfrm>
            <a:off x="2309746" y="2692898"/>
            <a:ext cx="98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Tech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4C3D1-9654-4627-AB87-34BA25A943CC}"/>
              </a:ext>
            </a:extLst>
          </p:cNvPr>
          <p:cNvSpPr txBox="1"/>
          <p:nvPr/>
        </p:nvSpPr>
        <p:spPr>
          <a:xfrm>
            <a:off x="3094012" y="3428062"/>
            <a:ext cx="98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Tech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8A253-84E0-40C2-913B-76D78215167F}"/>
              </a:ext>
            </a:extLst>
          </p:cNvPr>
          <p:cNvSpPr txBox="1"/>
          <p:nvPr/>
        </p:nvSpPr>
        <p:spPr>
          <a:xfrm>
            <a:off x="2673004" y="4150387"/>
            <a:ext cx="98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Tech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34172-9CE3-4C2C-BE2A-E457FD5557F4}"/>
              </a:ext>
            </a:extLst>
          </p:cNvPr>
          <p:cNvSpPr txBox="1"/>
          <p:nvPr/>
        </p:nvSpPr>
        <p:spPr>
          <a:xfrm>
            <a:off x="2274061" y="4929342"/>
            <a:ext cx="98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Operational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35EA1FBC-E926-46EC-BDF8-4C2BF0286A50}"/>
              </a:ext>
            </a:extLst>
          </p:cNvPr>
          <p:cNvSpPr/>
          <p:nvPr/>
        </p:nvSpPr>
        <p:spPr>
          <a:xfrm>
            <a:off x="3258168" y="4370917"/>
            <a:ext cx="958581" cy="1341810"/>
          </a:xfrm>
          <a:prstGeom prst="leftBrace">
            <a:avLst>
              <a:gd name="adj1" fmla="val 8333"/>
              <a:gd name="adj2" fmla="val 379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86C0768-5112-41BE-8AAA-586B1CF499A6}"/>
              </a:ext>
            </a:extLst>
          </p:cNvPr>
          <p:cNvSpPr/>
          <p:nvPr/>
        </p:nvSpPr>
        <p:spPr>
          <a:xfrm>
            <a:off x="3404242" y="3965599"/>
            <a:ext cx="812507" cy="368641"/>
          </a:xfrm>
          <a:prstGeom prst="leftBrace">
            <a:avLst>
              <a:gd name="adj1" fmla="val 8333"/>
              <a:gd name="adj2" fmla="val 472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F3C398D-288B-4875-8CF7-790239E241B2}"/>
              </a:ext>
            </a:extLst>
          </p:cNvPr>
          <p:cNvSpPr/>
          <p:nvPr/>
        </p:nvSpPr>
        <p:spPr>
          <a:xfrm>
            <a:off x="3839515" y="3017519"/>
            <a:ext cx="407941" cy="908687"/>
          </a:xfrm>
          <a:prstGeom prst="leftBrace">
            <a:avLst>
              <a:gd name="adj1" fmla="val 8333"/>
              <a:gd name="adj2" fmla="val 430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ADFECA05-7547-41AF-93DC-9FF58E905D4F}"/>
              </a:ext>
            </a:extLst>
          </p:cNvPr>
          <p:cNvSpPr/>
          <p:nvPr/>
        </p:nvSpPr>
        <p:spPr>
          <a:xfrm>
            <a:off x="2924675" y="1676400"/>
            <a:ext cx="1322782" cy="539848"/>
          </a:xfrm>
          <a:prstGeom prst="leftBrace">
            <a:avLst>
              <a:gd name="adj1" fmla="val 8333"/>
              <a:gd name="adj2" fmla="val 438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B44DE7-9F65-4B0D-89AD-96A37E07A613}"/>
              </a:ext>
            </a:extLst>
          </p:cNvPr>
          <p:cNvSpPr txBox="1"/>
          <p:nvPr/>
        </p:nvSpPr>
        <p:spPr>
          <a:xfrm>
            <a:off x="323526" y="940577"/>
            <a:ext cx="201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Nuclear Surety Training Pipeline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A90796-C9CA-4063-A6D3-C428DC9DE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603" y="1097698"/>
            <a:ext cx="7749941" cy="4615029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E0E3C700-4584-4E70-85B1-039A546ED0E3}"/>
              </a:ext>
            </a:extLst>
          </p:cNvPr>
          <p:cNvSpPr/>
          <p:nvPr/>
        </p:nvSpPr>
        <p:spPr>
          <a:xfrm>
            <a:off x="3097475" y="2234013"/>
            <a:ext cx="1119273" cy="734028"/>
          </a:xfrm>
          <a:prstGeom prst="leftBrace">
            <a:avLst>
              <a:gd name="adj1" fmla="val 8333"/>
              <a:gd name="adj2" fmla="val 60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2C6B7C-B103-48E1-A8AD-CDB495F3595B}"/>
              </a:ext>
            </a:extLst>
          </p:cNvPr>
          <p:cNvSpPr/>
          <p:nvPr/>
        </p:nvSpPr>
        <p:spPr>
          <a:xfrm>
            <a:off x="0" y="505726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antiquated systems, military cultural norms, over-reliance on in-person activities, and expected budgetary constraints necessitates a reset of the force to meet the challenges in a COVID-19 global environment and beyond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2F7802-B946-43BA-9F8F-6618DC9D36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66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Resetting the Force During a Pandemic</a:t>
            </a:r>
            <a:endParaRPr lang="en-US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68565-FE09-4330-8362-C3127AC6DD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6675" y="728"/>
            <a:ext cx="778796" cy="6435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DC1BAB-3944-4657-BC98-450E61F33DC9}"/>
              </a:ext>
            </a:extLst>
          </p:cNvPr>
          <p:cNvSpPr/>
          <p:nvPr/>
        </p:nvSpPr>
        <p:spPr>
          <a:xfrm>
            <a:off x="0" y="1209207"/>
            <a:ext cx="12191999" cy="64633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DAF must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policies, practices, and guidance in order to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manpower, materiel, and operations that balances mission execution with force health protection in both the current and future pandemic environments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6A853-F1AF-4184-9C6A-890D00D98BFC}"/>
              </a:ext>
            </a:extLst>
          </p:cNvPr>
          <p:cNvSpPr/>
          <p:nvPr/>
        </p:nvSpPr>
        <p:spPr>
          <a:xfrm>
            <a:off x="0" y="6449840"/>
            <a:ext cx="121920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Desired State:  An AF capable of fighting through pandemics to implement the NDS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3EA7C-F1DF-418E-8298-F68CEC65681B}"/>
              </a:ext>
            </a:extLst>
          </p:cNvPr>
          <p:cNvSpPr/>
          <p:nvPr/>
        </p:nvSpPr>
        <p:spPr>
          <a:xfrm>
            <a:off x="2228849" y="4167060"/>
            <a:ext cx="8324850" cy="21852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2:  Reshaping the Force (Jan-Jun 2021)</a:t>
            </a:r>
            <a:endParaRPr lang="en-US" sz="16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Mid-term LOE:  Expanded manpower, materiel, and operations capacity (Should do…)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the CONOP to include: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Alternate operations (training, PCS Cycling vs. Homesteading, PME)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Military cultural norms (Esprit-de-corps, grooming, fitness, and discipline standards)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Dilemma of health stigmas (who goes to work vs. stays home vs. who seeks medical care)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Mitigating an out-group/in-group perception (telework vs. in-person)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timeline execute the expanded CONOP for the long-term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0FEA630-A602-4F71-844B-32DD4C0E875F}"/>
              </a:ext>
            </a:extLst>
          </p:cNvPr>
          <p:cNvSpPr/>
          <p:nvPr/>
        </p:nvSpPr>
        <p:spPr>
          <a:xfrm>
            <a:off x="6115048" y="3769100"/>
            <a:ext cx="552450" cy="380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C858B5-8E5E-416C-8BCC-7BDEEFE3580F}"/>
              </a:ext>
            </a:extLst>
          </p:cNvPr>
          <p:cNvSpPr/>
          <p:nvPr/>
        </p:nvSpPr>
        <p:spPr>
          <a:xfrm>
            <a:off x="2228848" y="2030846"/>
            <a:ext cx="83248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1:  </a:t>
            </a:r>
            <a:r>
              <a:rPr lang="en-US" sz="16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Normalizing operations (Jun – Dec 2020)</a:t>
            </a:r>
            <a:endParaRPr lang="en-US" sz="16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Near-term LOE:  Address acute manpower, materiel, and operations requirements (Must do…)</a:t>
            </a: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CONOP that: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Addresses antiquated IT systems and an over-reliance on in-person activities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Clearly defines transition criteria between HPCONs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timeline and testbed to exercise the CONOP in preparation for phase 2 transition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0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9C581D5-3A2F-45FD-8344-FF24999944F7}"/>
              </a:ext>
            </a:extLst>
          </p:cNvPr>
          <p:cNvSpPr/>
          <p:nvPr/>
        </p:nvSpPr>
        <p:spPr>
          <a:xfrm>
            <a:off x="0" y="556817"/>
            <a:ext cx="12191999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400" b="1" u="sng" spc="-5" dirty="0">
                <a:ea typeface="Arial" panose="020B06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US" sz="14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:  RIVAL presents a snapshot of installation risk vulnerability based on current conditions and disease vectors in order to provide decision-makers with focused and relevant data.</a:t>
            </a:r>
            <a:endParaRPr lang="en-US" sz="14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4B2F5E-E261-466F-A6F4-56180A10D169}"/>
              </a:ext>
            </a:extLst>
          </p:cNvPr>
          <p:cNvSpPr txBox="1">
            <a:spLocks/>
          </p:cNvSpPr>
          <p:nvPr/>
        </p:nvSpPr>
        <p:spPr>
          <a:xfrm>
            <a:off x="0" y="80"/>
            <a:ext cx="12192000" cy="57174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Installation Risk Vulnerability Assessment (RIVAL)</a:t>
            </a:r>
            <a:endParaRPr lang="en-US" sz="32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008F31-B837-47CF-89C3-5EB4A53F66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668"/>
            <a:ext cx="778796" cy="643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D91D8-52D1-4F60-8441-799DAD8EE2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415" y="1077575"/>
            <a:ext cx="6804585" cy="39039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0808DA5-1639-4B3F-A67D-E8B9723C1FB2}"/>
              </a:ext>
            </a:extLst>
          </p:cNvPr>
          <p:cNvGrpSpPr/>
          <p:nvPr/>
        </p:nvGrpSpPr>
        <p:grpSpPr>
          <a:xfrm>
            <a:off x="-44451" y="5324244"/>
            <a:ext cx="4515349" cy="1388312"/>
            <a:chOff x="7593870" y="2144118"/>
            <a:chExt cx="4515349" cy="13883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D58BFE-FDE6-4A13-9D57-3AACDCE3CE08}"/>
                </a:ext>
              </a:extLst>
            </p:cNvPr>
            <p:cNvSpPr txBox="1"/>
            <p:nvPr/>
          </p:nvSpPr>
          <p:spPr>
            <a:xfrm>
              <a:off x="9407047" y="2147435"/>
              <a:ext cx="27021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Risk Vulnerability Assessment</a:t>
              </a:r>
            </a:p>
            <a:p>
              <a:r>
                <a:rPr lang="en-US" sz="1200" dirty="0"/>
                <a:t>All Counties w/in 60 Miles</a:t>
              </a:r>
            </a:p>
            <a:p>
              <a:r>
                <a:rPr lang="en-US" sz="1200" dirty="0"/>
                <a:t>Compounded over last 7 days</a:t>
              </a:r>
            </a:p>
            <a:p>
              <a:r>
                <a:rPr lang="en-US" sz="1200" dirty="0"/>
                <a:t>Compounded over last 7 days</a:t>
              </a:r>
            </a:p>
            <a:p>
              <a:r>
                <a:rPr lang="en-US" sz="1200" dirty="0"/>
                <a:t>A/B=exceeds, C=meets, D/F=deficit</a:t>
              </a:r>
            </a:p>
            <a:p>
              <a:r>
                <a:rPr lang="en-US" sz="1200" dirty="0"/>
                <a:t>Social Distancing Compliance</a:t>
              </a:r>
            </a:p>
            <a:p>
              <a:r>
                <a:rPr lang="en-US" sz="1200" dirty="0"/>
                <a:t>Bed/ICU + IHME capacity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C13C87-68D1-48CF-A2DA-62302EAFE20E}"/>
                </a:ext>
              </a:extLst>
            </p:cNvPr>
            <p:cNvSpPr txBox="1"/>
            <p:nvPr/>
          </p:nvSpPr>
          <p:spPr>
            <a:xfrm>
              <a:off x="7593870" y="2144118"/>
              <a:ext cx="181317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u="sng" dirty="0"/>
                <a:t>Score:</a:t>
              </a:r>
            </a:p>
            <a:p>
              <a:pPr algn="r"/>
              <a:r>
                <a:rPr lang="en-US" sz="1200" u="sng" dirty="0"/>
                <a:t>Cases/100K:</a:t>
              </a:r>
            </a:p>
            <a:p>
              <a:pPr algn="r"/>
              <a:r>
                <a:rPr lang="en-US" sz="1200" u="sng" dirty="0"/>
                <a:t>7-Day Case Rate:</a:t>
              </a:r>
            </a:p>
            <a:p>
              <a:pPr algn="r"/>
              <a:r>
                <a:rPr lang="en-US" sz="1200" u="sng" dirty="0"/>
                <a:t>7-Day Death Rate:</a:t>
              </a:r>
            </a:p>
            <a:p>
              <a:pPr algn="r"/>
              <a:r>
                <a:rPr lang="en-US" sz="1200" u="sng" dirty="0"/>
                <a:t>Test/Day Grade:</a:t>
              </a:r>
            </a:p>
            <a:p>
              <a:pPr algn="r"/>
              <a:r>
                <a:rPr lang="en-US" sz="1200" u="sng" dirty="0"/>
                <a:t>Prevention Grade:</a:t>
              </a:r>
            </a:p>
            <a:p>
              <a:pPr algn="r"/>
              <a:r>
                <a:rPr lang="en-US" sz="1200" u="sng" dirty="0"/>
                <a:t>Medical Capacity Grade: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DE6D9BAA-6187-46EA-8078-588B3E272A38}"/>
              </a:ext>
            </a:extLst>
          </p:cNvPr>
          <p:cNvSpPr txBox="1">
            <a:spLocks/>
          </p:cNvSpPr>
          <p:nvPr/>
        </p:nvSpPr>
        <p:spPr>
          <a:xfrm>
            <a:off x="135220" y="5176749"/>
            <a:ext cx="3869314" cy="20805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1" dirty="0"/>
              <a:t>Installation Scorecard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54BB85AE-A854-4880-9924-21BEFCB8F940}"/>
              </a:ext>
            </a:extLst>
          </p:cNvPr>
          <p:cNvSpPr/>
          <p:nvPr/>
        </p:nvSpPr>
        <p:spPr>
          <a:xfrm>
            <a:off x="3812439" y="5546629"/>
            <a:ext cx="620508" cy="1235833"/>
          </a:xfrm>
          <a:prstGeom prst="rightBrace">
            <a:avLst>
              <a:gd name="adj1" fmla="val 8333"/>
              <a:gd name="adj2" fmla="val 493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975D7C4-88CB-4FA1-A010-71A83FADE43B}"/>
              </a:ext>
            </a:extLst>
          </p:cNvPr>
          <p:cNvSpPr/>
          <p:nvPr/>
        </p:nvSpPr>
        <p:spPr>
          <a:xfrm>
            <a:off x="9596458" y="1139627"/>
            <a:ext cx="755372" cy="3841909"/>
          </a:xfrm>
          <a:prstGeom prst="rightBrace">
            <a:avLst>
              <a:gd name="adj1" fmla="val 8333"/>
              <a:gd name="adj2" fmla="val 505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1188142-08EE-4876-B21B-992888BAF111}"/>
              </a:ext>
            </a:extLst>
          </p:cNvPr>
          <p:cNvSpPr/>
          <p:nvPr/>
        </p:nvSpPr>
        <p:spPr>
          <a:xfrm rot="10800000">
            <a:off x="1850143" y="1120077"/>
            <a:ext cx="755372" cy="3861458"/>
          </a:xfrm>
          <a:prstGeom prst="rightBrace">
            <a:avLst>
              <a:gd name="adj1" fmla="val 8333"/>
              <a:gd name="adj2" fmla="val 473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553189-C1BF-4172-9A79-E8FE15A26F6A}"/>
              </a:ext>
            </a:extLst>
          </p:cNvPr>
          <p:cNvSpPr txBox="1"/>
          <p:nvPr/>
        </p:nvSpPr>
        <p:spPr>
          <a:xfrm>
            <a:off x="135220" y="2685880"/>
            <a:ext cx="1614115" cy="892552"/>
          </a:xfrm>
          <a:prstGeom prst="rect">
            <a:avLst/>
          </a:prstGeom>
          <a:solidFill>
            <a:srgbClr val="FF0000">
              <a:alpha val="1000"/>
            </a:srgbClr>
          </a:solidFill>
          <a:effectLst>
            <a:glow rad="127000">
              <a:srgbClr val="FF0000">
                <a:alpha val="36000"/>
              </a:srgbClr>
            </a:glo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600" b="1" i="1" dirty="0"/>
              <a:t>Disease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Severity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CE15CE-DEC8-41C7-8902-04C1060C8716}"/>
              </a:ext>
            </a:extLst>
          </p:cNvPr>
          <p:cNvSpPr txBox="1"/>
          <p:nvPr/>
        </p:nvSpPr>
        <p:spPr>
          <a:xfrm>
            <a:off x="10453593" y="2490946"/>
            <a:ext cx="1614115" cy="1077218"/>
          </a:xfrm>
          <a:prstGeom prst="rect">
            <a:avLst/>
          </a:prstGeom>
          <a:solidFill>
            <a:srgbClr val="00B0F0">
              <a:alpha val="1000"/>
            </a:srgbClr>
          </a:solidFill>
          <a:effectLst>
            <a:glow rad="127000">
              <a:schemeClr val="accent5">
                <a:lumMod val="60000"/>
                <a:lumOff val="40000"/>
                <a:alpha val="36000"/>
              </a:schemeClr>
            </a:glo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600" b="1" i="1" dirty="0"/>
              <a:t>Human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Compliance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388F07-DB7A-4E8C-967B-ECAA47AA6487}"/>
              </a:ext>
            </a:extLst>
          </p:cNvPr>
          <p:cNvSpPr/>
          <p:nvPr/>
        </p:nvSpPr>
        <p:spPr>
          <a:xfrm>
            <a:off x="0" y="5041126"/>
            <a:ext cx="12192000" cy="95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D78798-A2E6-487C-8CE7-B7771C55A849}"/>
              </a:ext>
            </a:extLst>
          </p:cNvPr>
          <p:cNvSpPr/>
          <p:nvPr/>
        </p:nvSpPr>
        <p:spPr>
          <a:xfrm>
            <a:off x="12587638" y="4400161"/>
            <a:ext cx="283507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Percent Change in Average Distance Traveled</a:t>
            </a:r>
          </a:p>
          <a:p>
            <a:r>
              <a:rPr lang="en-US" sz="1100" b="1" dirty="0"/>
              <a:t>A: &gt;70% decrease</a:t>
            </a:r>
          </a:p>
          <a:p>
            <a:r>
              <a:rPr lang="en-US" sz="1100" b="1" dirty="0"/>
              <a:t>B: 55-70% decrease</a:t>
            </a:r>
          </a:p>
          <a:p>
            <a:r>
              <a:rPr lang="en-US" sz="1100" b="1" dirty="0"/>
              <a:t>C: 40-55% decrease</a:t>
            </a:r>
          </a:p>
          <a:p>
            <a:r>
              <a:rPr lang="en-US" sz="1100" b="1" dirty="0"/>
              <a:t>D: 25-40% decrease</a:t>
            </a:r>
          </a:p>
          <a:p>
            <a:r>
              <a:rPr lang="en-US" sz="1100" b="1" dirty="0"/>
              <a:t>F: &lt;25% decrease or increase</a:t>
            </a:r>
          </a:p>
          <a:p>
            <a:endParaRPr lang="en-US" sz="1100" b="1" dirty="0"/>
          </a:p>
          <a:p>
            <a:r>
              <a:rPr lang="en-US" sz="1100" b="1" dirty="0"/>
              <a:t>Percent Change in Non-essential Visitation</a:t>
            </a:r>
          </a:p>
          <a:p>
            <a:r>
              <a:rPr lang="en-US" sz="1100" b="1" dirty="0"/>
              <a:t>A: &gt;70% decrease</a:t>
            </a:r>
          </a:p>
          <a:p>
            <a:r>
              <a:rPr lang="en-US" sz="1100" b="1" dirty="0"/>
              <a:t>B: 65-70% decrease</a:t>
            </a:r>
          </a:p>
          <a:p>
            <a:r>
              <a:rPr lang="en-US" sz="1100" b="1" dirty="0"/>
              <a:t>C: 60-65% decrease</a:t>
            </a:r>
          </a:p>
          <a:p>
            <a:r>
              <a:rPr lang="en-US" sz="1100" b="1" dirty="0"/>
              <a:t>D: 55-60% decrease</a:t>
            </a:r>
          </a:p>
          <a:p>
            <a:r>
              <a:rPr lang="en-US" sz="1100" b="1" dirty="0"/>
              <a:t>F: &lt;55% decrease or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A25637C-BC0A-4AF4-AFC6-A5188BFEF1FE}"/>
              </a:ext>
            </a:extLst>
          </p:cNvPr>
          <p:cNvGrpSpPr/>
          <p:nvPr/>
        </p:nvGrpSpPr>
        <p:grpSpPr>
          <a:xfrm>
            <a:off x="4470835" y="5526185"/>
            <a:ext cx="7721101" cy="1082715"/>
            <a:chOff x="3674609" y="6334715"/>
            <a:chExt cx="8115300" cy="132131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6291461-82E2-4298-89CE-C26DE9BF0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4609" y="6922603"/>
              <a:ext cx="8115300" cy="733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CCD2341-673A-4EFD-B131-6DACDF280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4609" y="6334715"/>
              <a:ext cx="81153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5811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9C581D5-3A2F-45FD-8344-FF24999944F7}"/>
              </a:ext>
            </a:extLst>
          </p:cNvPr>
          <p:cNvSpPr/>
          <p:nvPr/>
        </p:nvSpPr>
        <p:spPr>
          <a:xfrm>
            <a:off x="0" y="556817"/>
            <a:ext cx="121920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24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What factors make an installation </a:t>
            </a:r>
            <a:r>
              <a:rPr lang="en-US" sz="2400" b="1" i="1" spc="-5" dirty="0">
                <a:ea typeface="Arial" panose="020B0604020202020204" pitchFamily="34" charset="0"/>
                <a:cs typeface="Times New Roman" panose="02020603050405020304" pitchFamily="18" charset="0"/>
              </a:rPr>
              <a:t>vulnerable</a:t>
            </a:r>
            <a:r>
              <a:rPr lang="en-US" sz="24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 to the COVID-19 outbreak?</a:t>
            </a:r>
            <a:endParaRPr lang="en-US" sz="24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4B2F5E-E261-466F-A6F4-56180A10D169}"/>
              </a:ext>
            </a:extLst>
          </p:cNvPr>
          <p:cNvSpPr txBox="1">
            <a:spLocks/>
          </p:cNvSpPr>
          <p:nvPr/>
        </p:nvSpPr>
        <p:spPr>
          <a:xfrm>
            <a:off x="0" y="10240"/>
            <a:ext cx="12192000" cy="57174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Defining Risk Vulnerability</a:t>
            </a:r>
            <a:endParaRPr lang="en-US" sz="32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008F31-B837-47CF-89C3-5EB4A53F66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28"/>
            <a:ext cx="778796" cy="6435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553189-C1BF-4172-9A79-E8FE15A26F6A}"/>
              </a:ext>
            </a:extLst>
          </p:cNvPr>
          <p:cNvSpPr txBox="1"/>
          <p:nvPr/>
        </p:nvSpPr>
        <p:spPr>
          <a:xfrm>
            <a:off x="1191515" y="1279799"/>
            <a:ext cx="1779192" cy="707886"/>
          </a:xfrm>
          <a:prstGeom prst="rect">
            <a:avLst/>
          </a:prstGeom>
          <a:solidFill>
            <a:srgbClr val="FF0000">
              <a:alpha val="1000"/>
            </a:srgbClr>
          </a:solidFill>
          <a:effectLst>
            <a:glow rad="127000">
              <a:srgbClr val="FF0000">
                <a:alpha val="36000"/>
              </a:srgbClr>
            </a:glo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600" b="1" i="1" dirty="0"/>
              <a:t>Disease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Transmission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Severity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CE15CE-DEC8-41C7-8902-04C1060C8716}"/>
              </a:ext>
            </a:extLst>
          </p:cNvPr>
          <p:cNvSpPr txBox="1"/>
          <p:nvPr/>
        </p:nvSpPr>
        <p:spPr>
          <a:xfrm>
            <a:off x="9337345" y="1280936"/>
            <a:ext cx="1779192" cy="707886"/>
          </a:xfrm>
          <a:prstGeom prst="rect">
            <a:avLst/>
          </a:prstGeom>
          <a:solidFill>
            <a:srgbClr val="00B0F0">
              <a:alpha val="1000"/>
            </a:srgbClr>
          </a:solidFill>
          <a:effectLst>
            <a:glow rad="127000">
              <a:schemeClr val="accent5">
                <a:lumMod val="60000"/>
                <a:lumOff val="40000"/>
                <a:alpha val="36000"/>
              </a:schemeClr>
            </a:glo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600" b="1" i="1" dirty="0"/>
              <a:t>Medical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Beds/ICU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Projections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69541ADA-A65D-4929-A25B-6079EB392138}"/>
              </a:ext>
            </a:extLst>
          </p:cNvPr>
          <p:cNvSpPr/>
          <p:nvPr/>
        </p:nvSpPr>
        <p:spPr>
          <a:xfrm rot="10800000">
            <a:off x="7704444" y="1181427"/>
            <a:ext cx="1564345" cy="2527855"/>
          </a:xfrm>
          <a:prstGeom prst="rightBrace">
            <a:avLst>
              <a:gd name="adj1" fmla="val 8333"/>
              <a:gd name="adj2" fmla="val 513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1F8FA8-0AD4-4857-B053-C6EEFBDA48C9}"/>
              </a:ext>
            </a:extLst>
          </p:cNvPr>
          <p:cNvSpPr txBox="1"/>
          <p:nvPr/>
        </p:nvSpPr>
        <p:spPr>
          <a:xfrm>
            <a:off x="-101048" y="2446180"/>
            <a:ext cx="15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u="sng" dirty="0">
                <a:solidFill>
                  <a:srgbClr val="24292E"/>
                </a:solidFill>
                <a:latin typeface="-apple-system"/>
              </a:rPr>
              <a:t>Case Density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State vs. Local Area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71D0E64-D83E-4398-AFEE-33BB27B6AD97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rot="5400000">
            <a:off x="1138685" y="1503753"/>
            <a:ext cx="458495" cy="1426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AA99C5-DC86-4C7C-89F3-22E510BBDC43}"/>
              </a:ext>
            </a:extLst>
          </p:cNvPr>
          <p:cNvSpPr txBox="1"/>
          <p:nvPr/>
        </p:nvSpPr>
        <p:spPr>
          <a:xfrm>
            <a:off x="1325310" y="2443448"/>
            <a:ext cx="15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u="sng" dirty="0">
                <a:solidFill>
                  <a:srgbClr val="24292E"/>
                </a:solidFill>
                <a:latin typeface="-apple-system"/>
              </a:rPr>
              <a:t>Case &amp; Death Rates</a:t>
            </a:r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  State vs. Local Area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6F3D30-6356-4B98-AA40-6345227FCC8B}"/>
              </a:ext>
            </a:extLst>
          </p:cNvPr>
          <p:cNvSpPr txBox="1"/>
          <p:nvPr/>
        </p:nvSpPr>
        <p:spPr>
          <a:xfrm>
            <a:off x="2836910" y="2449312"/>
            <a:ext cx="158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i="1" u="sng" dirty="0">
                <a:solidFill>
                  <a:srgbClr val="24292E"/>
                </a:solidFill>
                <a:latin typeface="-apple-system"/>
              </a:rPr>
              <a:t>Local Area Prevention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Social Distancing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Social Vulnerability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3300C5E-89E1-4CD3-9ADA-F05416D5061F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 rot="5400000">
            <a:off x="1853230" y="2215566"/>
            <a:ext cx="45576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C7AF47E-D711-4085-BA7D-E43EA6DEEB8C}"/>
              </a:ext>
            </a:extLst>
          </p:cNvPr>
          <p:cNvCxnSpPr>
            <a:cxnSpLocks/>
            <a:stCxn id="22" idx="2"/>
            <a:endCxn id="44" idx="0"/>
          </p:cNvCxnSpPr>
          <p:nvPr/>
        </p:nvCxnSpPr>
        <p:spPr>
          <a:xfrm rot="16200000" flipH="1">
            <a:off x="2624830" y="1443965"/>
            <a:ext cx="461627" cy="15490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8D68D7D-0759-48E3-9C4C-275BE76480E9}"/>
              </a:ext>
            </a:extLst>
          </p:cNvPr>
          <p:cNvSpPr txBox="1"/>
          <p:nvPr/>
        </p:nvSpPr>
        <p:spPr>
          <a:xfrm>
            <a:off x="435715" y="3258874"/>
            <a:ext cx="15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u="sng" dirty="0">
                <a:solidFill>
                  <a:srgbClr val="24292E"/>
                </a:solidFill>
                <a:latin typeface="-apple-system"/>
              </a:rPr>
              <a:t>Confidence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State Testing/100K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D53393-8480-4F15-941B-1F94BFFBC91B}"/>
              </a:ext>
            </a:extLst>
          </p:cNvPr>
          <p:cNvSpPr txBox="1"/>
          <p:nvPr/>
        </p:nvSpPr>
        <p:spPr>
          <a:xfrm>
            <a:off x="2004570" y="3264221"/>
            <a:ext cx="180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u="sng" dirty="0">
                <a:solidFill>
                  <a:srgbClr val="24292E"/>
                </a:solidFill>
                <a:latin typeface="-apple-system"/>
              </a:rPr>
              <a:t>Vulnerable Groups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% Local Population &gt; 65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C9D6097-0951-47FC-AD53-0236D0583196}"/>
              </a:ext>
            </a:extLst>
          </p:cNvPr>
          <p:cNvCxnSpPr>
            <a:cxnSpLocks/>
            <a:stCxn id="41" idx="2"/>
            <a:endCxn id="57" idx="0"/>
          </p:cNvCxnSpPr>
          <p:nvPr/>
        </p:nvCxnSpPr>
        <p:spPr>
          <a:xfrm rot="5400000">
            <a:off x="1459433" y="2637196"/>
            <a:ext cx="353761" cy="8895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ADECABC-23D1-444D-A97A-AB82F135F371}"/>
              </a:ext>
            </a:extLst>
          </p:cNvPr>
          <p:cNvCxnSpPr>
            <a:cxnSpLocks/>
            <a:stCxn id="41" idx="2"/>
            <a:endCxn id="58" idx="0"/>
          </p:cNvCxnSpPr>
          <p:nvPr/>
        </p:nvCxnSpPr>
        <p:spPr>
          <a:xfrm rot="16200000" flipH="1">
            <a:off x="2313823" y="2672400"/>
            <a:ext cx="359108" cy="8245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72B19C-7137-4D9A-B7E4-DB71E337DC4F}"/>
              </a:ext>
            </a:extLst>
          </p:cNvPr>
          <p:cNvSpPr txBox="1"/>
          <p:nvPr/>
        </p:nvSpPr>
        <p:spPr>
          <a:xfrm>
            <a:off x="8659876" y="2447394"/>
            <a:ext cx="163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u="sng" dirty="0">
                <a:solidFill>
                  <a:srgbClr val="24292E"/>
                </a:solidFill>
                <a:latin typeface="-apple-system"/>
              </a:rPr>
              <a:t>Bed/ICU Capacity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Local Area Assessment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8848C-CCE5-4514-8666-BC2A9CAC2A4F}"/>
              </a:ext>
            </a:extLst>
          </p:cNvPr>
          <p:cNvSpPr txBox="1"/>
          <p:nvPr/>
        </p:nvSpPr>
        <p:spPr>
          <a:xfrm>
            <a:off x="10182769" y="2442359"/>
            <a:ext cx="163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u="sng" dirty="0">
                <a:solidFill>
                  <a:srgbClr val="24292E"/>
                </a:solidFill>
                <a:latin typeface="-apple-system"/>
              </a:rPr>
              <a:t>Projected Capacity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Local Area Modeling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F21C749-5525-4FCA-A230-AAACA08DEF6C}"/>
              </a:ext>
            </a:extLst>
          </p:cNvPr>
          <p:cNvCxnSpPr>
            <a:cxnSpLocks/>
            <a:stCxn id="23" idx="2"/>
            <a:endCxn id="68" idx="0"/>
          </p:cNvCxnSpPr>
          <p:nvPr/>
        </p:nvCxnSpPr>
        <p:spPr>
          <a:xfrm rot="16200000" flipH="1">
            <a:off x="10385917" y="1829846"/>
            <a:ext cx="453537" cy="7714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A7E5CFB-350E-403E-90D0-1ABBDFF25DB7}"/>
              </a:ext>
            </a:extLst>
          </p:cNvPr>
          <p:cNvCxnSpPr>
            <a:cxnSpLocks/>
            <a:stCxn id="23" idx="2"/>
            <a:endCxn id="65" idx="0"/>
          </p:cNvCxnSpPr>
          <p:nvPr/>
        </p:nvCxnSpPr>
        <p:spPr>
          <a:xfrm rot="5400000">
            <a:off x="9621953" y="1842406"/>
            <a:ext cx="458572" cy="751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Medical">
            <a:extLst>
              <a:ext uri="{FF2B5EF4-FFF2-40B4-BE49-F238E27FC236}">
                <a16:creationId xmlns:a16="http://schemas.microsoft.com/office/drawing/2014/main" id="{570BB0C2-D37C-4960-AC24-7CD9D62BF4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6511" y="2252011"/>
            <a:ext cx="268213" cy="268213"/>
          </a:xfrm>
          <a:prstGeom prst="rect">
            <a:avLst/>
          </a:prstGeom>
        </p:spPr>
      </p:pic>
      <p:pic>
        <p:nvPicPr>
          <p:cNvPr id="81" name="Graphic 80" descr="Stethoscope">
            <a:extLst>
              <a:ext uri="{FF2B5EF4-FFF2-40B4-BE49-F238E27FC236}">
                <a16:creationId xmlns:a16="http://schemas.microsoft.com/office/drawing/2014/main" id="{6E653108-E93C-4EA5-B7AC-BD10262029E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68540" y="1653296"/>
            <a:ext cx="334389" cy="334389"/>
          </a:xfrm>
          <a:prstGeom prst="rect">
            <a:avLst/>
          </a:prstGeom>
        </p:spPr>
      </p:pic>
      <p:pic>
        <p:nvPicPr>
          <p:cNvPr id="83" name="Graphic 82" descr="Bio hazard">
            <a:extLst>
              <a:ext uri="{FF2B5EF4-FFF2-40B4-BE49-F238E27FC236}">
                <a16:creationId xmlns:a16="http://schemas.microsoft.com/office/drawing/2014/main" id="{C359A1A5-3A9F-4D58-A57D-83C7218C89A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0202" y="1683965"/>
            <a:ext cx="339120" cy="339120"/>
          </a:xfrm>
          <a:prstGeom prst="rect">
            <a:avLst/>
          </a:prstGeom>
        </p:spPr>
      </p:pic>
      <p:pic>
        <p:nvPicPr>
          <p:cNvPr id="86" name="Graphic 85" descr="Bio hazard">
            <a:extLst>
              <a:ext uri="{FF2B5EF4-FFF2-40B4-BE49-F238E27FC236}">
                <a16:creationId xmlns:a16="http://schemas.microsoft.com/office/drawing/2014/main" id="{5BD6F76C-9186-4AD0-B62B-D3893A09F14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49412" y="2251576"/>
            <a:ext cx="266116" cy="266116"/>
          </a:xfrm>
          <a:prstGeom prst="rect">
            <a:avLst/>
          </a:prstGeom>
        </p:spPr>
      </p:pic>
      <p:pic>
        <p:nvPicPr>
          <p:cNvPr id="87" name="Graphic 86" descr="Bio hazard">
            <a:extLst>
              <a:ext uri="{FF2B5EF4-FFF2-40B4-BE49-F238E27FC236}">
                <a16:creationId xmlns:a16="http://schemas.microsoft.com/office/drawing/2014/main" id="{7EB0B4C1-A31D-4501-870A-F64A53D83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020" y="2251576"/>
            <a:ext cx="266116" cy="266116"/>
          </a:xfrm>
          <a:prstGeom prst="rect">
            <a:avLst/>
          </a:prstGeom>
        </p:spPr>
      </p:pic>
      <p:pic>
        <p:nvPicPr>
          <p:cNvPr id="84" name="Graphic 83" descr="Target Audience">
            <a:extLst>
              <a:ext uri="{FF2B5EF4-FFF2-40B4-BE49-F238E27FC236}">
                <a16:creationId xmlns:a16="http://schemas.microsoft.com/office/drawing/2014/main" id="{51797163-E11D-41D0-8859-55E5D33A4C9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128" y="3108545"/>
            <a:ext cx="244012" cy="244012"/>
          </a:xfrm>
          <a:prstGeom prst="rect">
            <a:avLst/>
          </a:prstGeom>
        </p:spPr>
      </p:pic>
      <p:pic>
        <p:nvPicPr>
          <p:cNvPr id="82" name="Graphic 81" descr="Group of people">
            <a:extLst>
              <a:ext uri="{FF2B5EF4-FFF2-40B4-BE49-F238E27FC236}">
                <a16:creationId xmlns:a16="http://schemas.microsoft.com/office/drawing/2014/main" id="{74808E86-77E6-4153-ABD3-9BD286359AD5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03898" y="2231965"/>
            <a:ext cx="266116" cy="266116"/>
          </a:xfrm>
          <a:prstGeom prst="rect">
            <a:avLst/>
          </a:prstGeom>
        </p:spPr>
      </p:pic>
      <p:pic>
        <p:nvPicPr>
          <p:cNvPr id="88" name="Graphic 87" descr="Medical">
            <a:extLst>
              <a:ext uri="{FF2B5EF4-FFF2-40B4-BE49-F238E27FC236}">
                <a16:creationId xmlns:a16="http://schemas.microsoft.com/office/drawing/2014/main" id="{BF32ABF1-FE24-4DAD-9803-7874DE44B1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9404" y="2246722"/>
            <a:ext cx="268213" cy="268213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05EDBC95-F68B-48E1-A015-5A58CF39E1F8}"/>
              </a:ext>
            </a:extLst>
          </p:cNvPr>
          <p:cNvSpPr/>
          <p:nvPr/>
        </p:nvSpPr>
        <p:spPr>
          <a:xfrm>
            <a:off x="3773846" y="1205235"/>
            <a:ext cx="1564345" cy="2527855"/>
          </a:xfrm>
          <a:prstGeom prst="rightBrace">
            <a:avLst>
              <a:gd name="adj1" fmla="val 8333"/>
              <a:gd name="adj2" fmla="val 473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289C700-17ED-46F2-9085-2C6DF980CE11}"/>
              </a:ext>
            </a:extLst>
          </p:cNvPr>
          <p:cNvSpPr/>
          <p:nvPr/>
        </p:nvSpPr>
        <p:spPr>
          <a:xfrm>
            <a:off x="-2736" y="3740287"/>
            <a:ext cx="12192000" cy="95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57921D6-DB0D-43F5-BE48-4F5961A772E7}"/>
              </a:ext>
            </a:extLst>
          </p:cNvPr>
          <p:cNvGrpSpPr/>
          <p:nvPr/>
        </p:nvGrpSpPr>
        <p:grpSpPr>
          <a:xfrm>
            <a:off x="5329810" y="1356980"/>
            <a:ext cx="2296912" cy="2080357"/>
            <a:chOff x="4773188" y="2415162"/>
            <a:chExt cx="2296912" cy="2080357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7ED2084-3850-46FE-9026-25BD4BC16FCA}"/>
                </a:ext>
              </a:extLst>
            </p:cNvPr>
            <p:cNvSpPr/>
            <p:nvPr/>
          </p:nvSpPr>
          <p:spPr>
            <a:xfrm>
              <a:off x="4773188" y="2415162"/>
              <a:ext cx="2296912" cy="208035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 extrusionH="190500" contourW="12700" prstMaterial="flat">
              <a:bevelT w="1041400" h="1041400"/>
              <a:bevelB w="635000" h="635000"/>
              <a:extrusionClr>
                <a:schemeClr val="accent4">
                  <a:lumMod val="20000"/>
                  <a:lumOff val="80000"/>
                </a:schemeClr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4" name="Graphic 113" descr="Bar chart">
              <a:extLst>
                <a:ext uri="{FF2B5EF4-FFF2-40B4-BE49-F238E27FC236}">
                  <a16:creationId xmlns:a16="http://schemas.microsoft.com/office/drawing/2014/main" id="{72DDE3A8-D1CB-4188-91E7-DD0E4FD69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37164" y="3873682"/>
              <a:ext cx="466129" cy="466129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D37F969-9324-49BE-BDFE-2D2BE85555DB}"/>
                </a:ext>
              </a:extLst>
            </p:cNvPr>
            <p:cNvSpPr txBox="1"/>
            <p:nvPr/>
          </p:nvSpPr>
          <p:spPr>
            <a:xfrm>
              <a:off x="5044952" y="3103380"/>
              <a:ext cx="1893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Installation</a:t>
              </a:r>
            </a:p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Risk Vulnerability</a:t>
              </a:r>
            </a:p>
          </p:txBody>
        </p:sp>
        <p:pic>
          <p:nvPicPr>
            <p:cNvPr id="116" name="Graphic 115" descr="Circles with arrows">
              <a:extLst>
                <a:ext uri="{FF2B5EF4-FFF2-40B4-BE49-F238E27FC236}">
                  <a16:creationId xmlns:a16="http://schemas.microsoft.com/office/drawing/2014/main" id="{01C533B9-ACE5-4A80-AC0B-1075F2C7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621913" y="2528101"/>
              <a:ext cx="537357" cy="537357"/>
            </a:xfrm>
            <a:prstGeom prst="rect">
              <a:avLst/>
            </a:prstGeom>
          </p:spPr>
        </p:pic>
      </p:grpSp>
      <p:pic>
        <p:nvPicPr>
          <p:cNvPr id="67" name="Graphic 66" descr="Target Audience">
            <a:extLst>
              <a:ext uri="{FF2B5EF4-FFF2-40B4-BE49-F238E27FC236}">
                <a16:creationId xmlns:a16="http://schemas.microsoft.com/office/drawing/2014/main" id="{9C063988-F17D-4F39-81DD-C6463F6154C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12686" y="5216283"/>
            <a:ext cx="244012" cy="244012"/>
          </a:xfrm>
          <a:prstGeom prst="rect">
            <a:avLst/>
          </a:prstGeom>
        </p:spPr>
      </p:pic>
      <p:pic>
        <p:nvPicPr>
          <p:cNvPr id="70" name="Graphic 69" descr="Group of people">
            <a:extLst>
              <a:ext uri="{FF2B5EF4-FFF2-40B4-BE49-F238E27FC236}">
                <a16:creationId xmlns:a16="http://schemas.microsoft.com/office/drawing/2014/main" id="{C5C0C422-FDDF-4B79-9E9F-1D7468321DF1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90301" y="5180165"/>
            <a:ext cx="266116" cy="266116"/>
          </a:xfrm>
          <a:prstGeom prst="rect">
            <a:avLst/>
          </a:prstGeom>
        </p:spPr>
      </p:pic>
      <p:pic>
        <p:nvPicPr>
          <p:cNvPr id="73" name="Graphic 72" descr="Bio hazard">
            <a:extLst>
              <a:ext uri="{FF2B5EF4-FFF2-40B4-BE49-F238E27FC236}">
                <a16:creationId xmlns:a16="http://schemas.microsoft.com/office/drawing/2014/main" id="{1CF23913-B375-40D2-A9E0-39B2726787F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2751" y="5196606"/>
            <a:ext cx="266116" cy="266116"/>
          </a:xfrm>
          <a:prstGeom prst="rect">
            <a:avLst/>
          </a:prstGeom>
        </p:spPr>
      </p:pic>
      <p:pic>
        <p:nvPicPr>
          <p:cNvPr id="74" name="Graphic 73" descr="Bio hazard">
            <a:extLst>
              <a:ext uri="{FF2B5EF4-FFF2-40B4-BE49-F238E27FC236}">
                <a16:creationId xmlns:a16="http://schemas.microsoft.com/office/drawing/2014/main" id="{CD83DF4B-8F5B-4B4A-9F65-AB85A0CCF2B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8674" y="5195289"/>
            <a:ext cx="266116" cy="266116"/>
          </a:xfrm>
          <a:prstGeom prst="rect">
            <a:avLst/>
          </a:prstGeom>
        </p:spPr>
      </p:pic>
      <p:pic>
        <p:nvPicPr>
          <p:cNvPr id="75" name="Graphic 74" descr="Medical">
            <a:extLst>
              <a:ext uri="{FF2B5EF4-FFF2-40B4-BE49-F238E27FC236}">
                <a16:creationId xmlns:a16="http://schemas.microsoft.com/office/drawing/2014/main" id="{C444E963-A765-4812-95BC-1F160DC29F9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4655" y="5189635"/>
            <a:ext cx="268213" cy="268213"/>
          </a:xfrm>
          <a:prstGeom prst="rect">
            <a:avLst/>
          </a:prstGeom>
        </p:spPr>
      </p:pic>
      <p:pic>
        <p:nvPicPr>
          <p:cNvPr id="76" name="Graphic 75" descr="Bar chart">
            <a:extLst>
              <a:ext uri="{FF2B5EF4-FFF2-40B4-BE49-F238E27FC236}">
                <a16:creationId xmlns:a16="http://schemas.microsoft.com/office/drawing/2014/main" id="{3AD1DD30-189A-4F6F-88C5-DB22613E0780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4859" y="5217393"/>
            <a:ext cx="244012" cy="244012"/>
          </a:xfrm>
          <a:prstGeom prst="rect">
            <a:avLst/>
          </a:prstGeom>
        </p:spPr>
      </p:pic>
      <p:pic>
        <p:nvPicPr>
          <p:cNvPr id="77" name="Graphic 76" descr="Bio hazard">
            <a:extLst>
              <a:ext uri="{FF2B5EF4-FFF2-40B4-BE49-F238E27FC236}">
                <a16:creationId xmlns:a16="http://schemas.microsoft.com/office/drawing/2014/main" id="{CED8A3FF-AD1A-4515-84AD-3440018F614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9682" y="5204970"/>
            <a:ext cx="266116" cy="266116"/>
          </a:xfrm>
          <a:prstGeom prst="rect">
            <a:avLst/>
          </a:prstGeom>
        </p:spPr>
      </p:pic>
      <p:pic>
        <p:nvPicPr>
          <p:cNvPr id="78" name="Picture 77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7945EA19-3DEF-4D94-A6D0-604E441D1DFD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4501" y="5126494"/>
            <a:ext cx="706828" cy="32780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9E746C4-CB79-4FAD-AC1D-1E6E072C7BD4}"/>
              </a:ext>
            </a:extLst>
          </p:cNvPr>
          <p:cNvSpPr/>
          <p:nvPr/>
        </p:nvSpPr>
        <p:spPr>
          <a:xfrm>
            <a:off x="1076128" y="4136410"/>
            <a:ext cx="150735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Return to Work</a:t>
            </a:r>
          </a:p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i="1" spc="-5" dirty="0">
                <a:ea typeface="Arial" panose="020B0604020202020204" pitchFamily="34" charset="0"/>
                <a:cs typeface="Times New Roman" panose="02020603050405020304" pitchFamily="18" charset="0"/>
              </a:rPr>
              <a:t>Phase 1</a:t>
            </a:r>
            <a:endParaRPr lang="en-US" sz="1600" b="1" i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81E273-74E2-4AED-B52C-1BF89895379A}"/>
              </a:ext>
            </a:extLst>
          </p:cNvPr>
          <p:cNvSpPr/>
          <p:nvPr/>
        </p:nvSpPr>
        <p:spPr>
          <a:xfrm>
            <a:off x="7013538" y="3822221"/>
            <a:ext cx="161054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Case Trajectory?</a:t>
            </a:r>
            <a:endParaRPr lang="en-US" sz="16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0E2E81B-1056-4532-8839-18803FAF74D9}"/>
              </a:ext>
            </a:extLst>
          </p:cNvPr>
          <p:cNvSpPr/>
          <p:nvPr/>
        </p:nvSpPr>
        <p:spPr>
          <a:xfrm>
            <a:off x="5834506" y="4254758"/>
            <a:ext cx="173790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Medical Capacity?</a:t>
            </a:r>
            <a:endParaRPr lang="en-US" sz="16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3F04954-9F47-46EE-9BC8-799C727046C2}"/>
              </a:ext>
            </a:extLst>
          </p:cNvPr>
          <p:cNvSpPr/>
          <p:nvPr/>
        </p:nvSpPr>
        <p:spPr>
          <a:xfrm>
            <a:off x="4903517" y="4711373"/>
            <a:ext cx="150735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Robust Testing?</a:t>
            </a:r>
            <a:endParaRPr lang="en-US" sz="16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2D6815B-E8B7-4DE0-821B-33041F9A82FF}"/>
              </a:ext>
            </a:extLst>
          </p:cNvPr>
          <p:cNvCxnSpPr>
            <a:cxnSpLocks/>
            <a:stCxn id="97" idx="3"/>
            <a:endCxn id="67" idx="0"/>
          </p:cNvCxnSpPr>
          <p:nvPr/>
        </p:nvCxnSpPr>
        <p:spPr>
          <a:xfrm>
            <a:off x="6410870" y="4880650"/>
            <a:ext cx="1823822" cy="3356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E62BD13A-9A55-4C67-B3EA-2659E9555C44}"/>
              </a:ext>
            </a:extLst>
          </p:cNvPr>
          <p:cNvCxnSpPr>
            <a:cxnSpLocks/>
            <a:stCxn id="95" idx="3"/>
            <a:endCxn id="75" idx="0"/>
          </p:cNvCxnSpPr>
          <p:nvPr/>
        </p:nvCxnSpPr>
        <p:spPr>
          <a:xfrm>
            <a:off x="7572409" y="4424035"/>
            <a:ext cx="2036353" cy="7656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C61F005-B104-4119-A01F-279FB9F858A8}"/>
              </a:ext>
            </a:extLst>
          </p:cNvPr>
          <p:cNvCxnSpPr>
            <a:cxnSpLocks/>
            <a:stCxn id="85" idx="3"/>
            <a:endCxn id="78" idx="0"/>
          </p:cNvCxnSpPr>
          <p:nvPr/>
        </p:nvCxnSpPr>
        <p:spPr>
          <a:xfrm>
            <a:off x="8624081" y="3991498"/>
            <a:ext cx="1763834" cy="11349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5FF6E10-D32F-412C-82C2-8D0727CD9CBF}"/>
              </a:ext>
            </a:extLst>
          </p:cNvPr>
          <p:cNvCxnSpPr>
            <a:stCxn id="79" idx="3"/>
            <a:endCxn id="97" idx="1"/>
          </p:cNvCxnSpPr>
          <p:nvPr/>
        </p:nvCxnSpPr>
        <p:spPr>
          <a:xfrm>
            <a:off x="2583481" y="4428798"/>
            <a:ext cx="2320036" cy="45185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03F35B2-1DA7-4E9E-838A-F53C32B11FBE}"/>
              </a:ext>
            </a:extLst>
          </p:cNvPr>
          <p:cNvCxnSpPr>
            <a:cxnSpLocks/>
            <a:stCxn id="79" idx="3"/>
            <a:endCxn id="95" idx="1"/>
          </p:cNvCxnSpPr>
          <p:nvPr/>
        </p:nvCxnSpPr>
        <p:spPr>
          <a:xfrm flipV="1">
            <a:off x="2583481" y="4424035"/>
            <a:ext cx="3251025" cy="47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CFFB984-D16C-4B18-B475-FBD06ED6051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>
          <a:xfrm flipV="1">
            <a:off x="2583481" y="3991498"/>
            <a:ext cx="4430057" cy="437300"/>
          </a:xfrm>
          <a:prstGeom prst="bentConnector3">
            <a:avLst>
              <a:gd name="adj1" fmla="val 262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573FD04-D691-44E6-AE6C-FA5746E5CFDD}"/>
              </a:ext>
            </a:extLst>
          </p:cNvPr>
          <p:cNvSpPr/>
          <p:nvPr/>
        </p:nvSpPr>
        <p:spPr>
          <a:xfrm>
            <a:off x="9966600" y="4395281"/>
            <a:ext cx="889112" cy="276999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Decreasing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8450C3D-9E5F-404E-B3E2-57AB3CC376F1}"/>
              </a:ext>
            </a:extLst>
          </p:cNvPr>
          <p:cNvSpPr/>
          <p:nvPr/>
        </p:nvSpPr>
        <p:spPr>
          <a:xfrm>
            <a:off x="9132454" y="4639132"/>
            <a:ext cx="889112" cy="276999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Treat All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D2E1F9-492A-4661-80CF-9CA58A53C157}"/>
              </a:ext>
            </a:extLst>
          </p:cNvPr>
          <p:cNvSpPr/>
          <p:nvPr/>
        </p:nvSpPr>
        <p:spPr>
          <a:xfrm>
            <a:off x="7428371" y="4644432"/>
            <a:ext cx="1609279" cy="461665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Cases /Day  &lt;  10% of Total Tests/Day 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CC62A59-D450-46D6-B364-D057BE848567}"/>
              </a:ext>
            </a:extLst>
          </p:cNvPr>
          <p:cNvSpPr/>
          <p:nvPr/>
        </p:nvSpPr>
        <p:spPr>
          <a:xfrm>
            <a:off x="3178946" y="4188780"/>
            <a:ext cx="1126415" cy="48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9B14CA-E931-4146-9770-B6DA0E8916C0}"/>
              </a:ext>
            </a:extLst>
          </p:cNvPr>
          <p:cNvSpPr/>
          <p:nvPr/>
        </p:nvSpPr>
        <p:spPr>
          <a:xfrm>
            <a:off x="2864060" y="4184564"/>
            <a:ext cx="1745854" cy="461665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White House</a:t>
            </a:r>
          </a:p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Gating Criteria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1AA6437-B75C-40DA-AE75-C91C64031F9A}"/>
              </a:ext>
            </a:extLst>
          </p:cNvPr>
          <p:cNvGrpSpPr/>
          <p:nvPr/>
        </p:nvGrpSpPr>
        <p:grpSpPr>
          <a:xfrm>
            <a:off x="2740412" y="5509242"/>
            <a:ext cx="8115300" cy="1321313"/>
            <a:chOff x="3674609" y="6334715"/>
            <a:chExt cx="8115300" cy="1321313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7F0DD3FA-7B44-48F2-A6D5-F6A9446A7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674609" y="6922603"/>
              <a:ext cx="8115300" cy="733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BBA0E92F-B7A9-4D5B-A565-62EB609F0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674609" y="6334715"/>
              <a:ext cx="81153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7783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9C581D5-3A2F-45FD-8344-FF24999944F7}"/>
              </a:ext>
            </a:extLst>
          </p:cNvPr>
          <p:cNvSpPr/>
          <p:nvPr/>
        </p:nvSpPr>
        <p:spPr>
          <a:xfrm>
            <a:off x="0" y="556817"/>
            <a:ext cx="121920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24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When to lower (return to work) and raise (restrict) HPCON levels:</a:t>
            </a:r>
            <a:endParaRPr lang="en-US" sz="24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4B2F5E-E261-466F-A6F4-56180A10D169}"/>
              </a:ext>
            </a:extLst>
          </p:cNvPr>
          <p:cNvSpPr txBox="1">
            <a:spLocks/>
          </p:cNvSpPr>
          <p:nvPr/>
        </p:nvSpPr>
        <p:spPr>
          <a:xfrm>
            <a:off x="0" y="10240"/>
            <a:ext cx="12192000" cy="57174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Shifting HPCON Status</a:t>
            </a:r>
            <a:endParaRPr lang="en-US" sz="32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008F31-B837-47CF-89C3-5EB4A53F66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28"/>
            <a:ext cx="778796" cy="643511"/>
          </a:xfrm>
          <a:prstGeom prst="rect">
            <a:avLst/>
          </a:prstGeom>
        </p:spPr>
      </p:pic>
      <p:pic>
        <p:nvPicPr>
          <p:cNvPr id="89" name="Graphic 88" descr="Target Audience">
            <a:extLst>
              <a:ext uri="{FF2B5EF4-FFF2-40B4-BE49-F238E27FC236}">
                <a16:creationId xmlns:a16="http://schemas.microsoft.com/office/drawing/2014/main" id="{35B31CD6-B824-44E6-AE42-F224996E042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404" y="2494037"/>
            <a:ext cx="244012" cy="244012"/>
          </a:xfrm>
          <a:prstGeom prst="rect">
            <a:avLst/>
          </a:prstGeom>
        </p:spPr>
      </p:pic>
      <p:pic>
        <p:nvPicPr>
          <p:cNvPr id="90" name="Graphic 89" descr="Group of people">
            <a:extLst>
              <a:ext uri="{FF2B5EF4-FFF2-40B4-BE49-F238E27FC236}">
                <a16:creationId xmlns:a16="http://schemas.microsoft.com/office/drawing/2014/main" id="{424F752B-61E9-48F7-A424-82677A52D88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0019" y="2457919"/>
            <a:ext cx="266116" cy="266116"/>
          </a:xfrm>
          <a:prstGeom prst="rect">
            <a:avLst/>
          </a:prstGeom>
        </p:spPr>
      </p:pic>
      <p:pic>
        <p:nvPicPr>
          <p:cNvPr id="92" name="Graphic 91" descr="Bio hazard">
            <a:extLst>
              <a:ext uri="{FF2B5EF4-FFF2-40B4-BE49-F238E27FC236}">
                <a16:creationId xmlns:a16="http://schemas.microsoft.com/office/drawing/2014/main" id="{26C7161F-9A8D-4971-A852-873DDC85400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2469" y="2474360"/>
            <a:ext cx="266116" cy="266116"/>
          </a:xfrm>
          <a:prstGeom prst="rect">
            <a:avLst/>
          </a:prstGeom>
        </p:spPr>
      </p:pic>
      <p:pic>
        <p:nvPicPr>
          <p:cNvPr id="93" name="Graphic 92" descr="Bio hazard">
            <a:extLst>
              <a:ext uri="{FF2B5EF4-FFF2-40B4-BE49-F238E27FC236}">
                <a16:creationId xmlns:a16="http://schemas.microsoft.com/office/drawing/2014/main" id="{82D87769-84C9-4159-A6D2-3070915D638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88392" y="2473043"/>
            <a:ext cx="266116" cy="266116"/>
          </a:xfrm>
          <a:prstGeom prst="rect">
            <a:avLst/>
          </a:prstGeom>
        </p:spPr>
      </p:pic>
      <p:pic>
        <p:nvPicPr>
          <p:cNvPr id="94" name="Graphic 93" descr="Medical">
            <a:extLst>
              <a:ext uri="{FF2B5EF4-FFF2-40B4-BE49-F238E27FC236}">
                <a16:creationId xmlns:a16="http://schemas.microsoft.com/office/drawing/2014/main" id="{E914B07B-A5D2-47DA-A7E9-E55BA80A357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44373" y="2467389"/>
            <a:ext cx="268213" cy="268213"/>
          </a:xfrm>
          <a:prstGeom prst="rect">
            <a:avLst/>
          </a:prstGeom>
        </p:spPr>
      </p:pic>
      <p:pic>
        <p:nvPicPr>
          <p:cNvPr id="96" name="Graphic 95" descr="Bar chart">
            <a:extLst>
              <a:ext uri="{FF2B5EF4-FFF2-40B4-BE49-F238E27FC236}">
                <a16:creationId xmlns:a16="http://schemas.microsoft.com/office/drawing/2014/main" id="{4E2C7BAB-7F3A-41A5-B523-75246C30E3E7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4577" y="2495147"/>
            <a:ext cx="244012" cy="244012"/>
          </a:xfrm>
          <a:prstGeom prst="rect">
            <a:avLst/>
          </a:prstGeom>
        </p:spPr>
      </p:pic>
      <p:pic>
        <p:nvPicPr>
          <p:cNvPr id="105" name="Graphic 104" descr="Bio hazard">
            <a:extLst>
              <a:ext uri="{FF2B5EF4-FFF2-40B4-BE49-F238E27FC236}">
                <a16:creationId xmlns:a16="http://schemas.microsoft.com/office/drawing/2014/main" id="{A1F6E275-C557-4B70-BA16-001AF9E7AFD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9400" y="2482724"/>
            <a:ext cx="266116" cy="266116"/>
          </a:xfrm>
          <a:prstGeom prst="rect">
            <a:avLst/>
          </a:prstGeom>
        </p:spPr>
      </p:pic>
      <p:pic>
        <p:nvPicPr>
          <p:cNvPr id="108" name="Picture 107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2BDDE0DB-3877-4A60-B868-F042684EF078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4219" y="2404248"/>
            <a:ext cx="706828" cy="327804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C2C8741-D219-4DD7-8C28-6165F1E82228}"/>
              </a:ext>
            </a:extLst>
          </p:cNvPr>
          <p:cNvSpPr/>
          <p:nvPr/>
        </p:nvSpPr>
        <p:spPr>
          <a:xfrm>
            <a:off x="1345846" y="1414164"/>
            <a:ext cx="150735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Return to Work</a:t>
            </a:r>
          </a:p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i="1" spc="-5" dirty="0">
                <a:ea typeface="Arial" panose="020B0604020202020204" pitchFamily="34" charset="0"/>
                <a:cs typeface="Times New Roman" panose="02020603050405020304" pitchFamily="18" charset="0"/>
              </a:rPr>
              <a:t>Phase 1</a:t>
            </a:r>
            <a:endParaRPr lang="en-US" sz="1600" b="1" i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0CDD35A-B5A4-43FB-AA34-48774DF38D9E}"/>
              </a:ext>
            </a:extLst>
          </p:cNvPr>
          <p:cNvSpPr/>
          <p:nvPr/>
        </p:nvSpPr>
        <p:spPr>
          <a:xfrm>
            <a:off x="7283256" y="1099975"/>
            <a:ext cx="161054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Case Trajectory?</a:t>
            </a:r>
            <a:endParaRPr lang="en-US" sz="16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DB9819-E7BD-4B93-83E7-CC49E6B84BB1}"/>
              </a:ext>
            </a:extLst>
          </p:cNvPr>
          <p:cNvSpPr/>
          <p:nvPr/>
        </p:nvSpPr>
        <p:spPr>
          <a:xfrm>
            <a:off x="6104224" y="1532512"/>
            <a:ext cx="173790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Medical Capacity?</a:t>
            </a:r>
            <a:endParaRPr lang="en-US" sz="16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4A0033B-62F7-433C-99E0-DA98C4B52FB9}"/>
              </a:ext>
            </a:extLst>
          </p:cNvPr>
          <p:cNvSpPr/>
          <p:nvPr/>
        </p:nvSpPr>
        <p:spPr>
          <a:xfrm>
            <a:off x="5173235" y="1989127"/>
            <a:ext cx="150735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Robust Testing?</a:t>
            </a:r>
            <a:endParaRPr lang="en-US" sz="16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DF01F14-13F2-4AA6-99B2-AF84358442F9}"/>
              </a:ext>
            </a:extLst>
          </p:cNvPr>
          <p:cNvCxnSpPr>
            <a:cxnSpLocks/>
            <a:stCxn id="122" idx="3"/>
            <a:endCxn id="89" idx="0"/>
          </p:cNvCxnSpPr>
          <p:nvPr/>
        </p:nvCxnSpPr>
        <p:spPr>
          <a:xfrm>
            <a:off x="6680588" y="2158404"/>
            <a:ext cx="1823822" cy="3356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B193430-D88B-4AE4-878D-7BA7F3E368BD}"/>
              </a:ext>
            </a:extLst>
          </p:cNvPr>
          <p:cNvCxnSpPr>
            <a:cxnSpLocks/>
            <a:stCxn id="121" idx="3"/>
            <a:endCxn id="94" idx="0"/>
          </p:cNvCxnSpPr>
          <p:nvPr/>
        </p:nvCxnSpPr>
        <p:spPr>
          <a:xfrm>
            <a:off x="7842127" y="1701789"/>
            <a:ext cx="2036353" cy="7656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851B0BB-6DF2-4FB2-B129-5B308FEE357F}"/>
              </a:ext>
            </a:extLst>
          </p:cNvPr>
          <p:cNvCxnSpPr>
            <a:cxnSpLocks/>
            <a:stCxn id="120" idx="3"/>
            <a:endCxn id="108" idx="0"/>
          </p:cNvCxnSpPr>
          <p:nvPr/>
        </p:nvCxnSpPr>
        <p:spPr>
          <a:xfrm>
            <a:off x="8893799" y="1269252"/>
            <a:ext cx="1763834" cy="11349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9EC04EB9-9718-41A9-9D58-17454CFD6BC3}"/>
              </a:ext>
            </a:extLst>
          </p:cNvPr>
          <p:cNvCxnSpPr>
            <a:stCxn id="119" idx="3"/>
            <a:endCxn id="122" idx="1"/>
          </p:cNvCxnSpPr>
          <p:nvPr/>
        </p:nvCxnSpPr>
        <p:spPr>
          <a:xfrm>
            <a:off x="2853199" y="1706552"/>
            <a:ext cx="2320036" cy="45185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A4819AC-7B49-41E3-929D-D87007B9C50D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2853199" y="1701789"/>
            <a:ext cx="3251025" cy="47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2C621BB-709B-4860-99DB-065CAC070F19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 flipV="1">
            <a:off x="2853199" y="1269252"/>
            <a:ext cx="4430057" cy="437300"/>
          </a:xfrm>
          <a:prstGeom prst="bentConnector3">
            <a:avLst>
              <a:gd name="adj1" fmla="val 262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47E7522-066B-4978-B9BF-9DD0A1D6A56D}"/>
              </a:ext>
            </a:extLst>
          </p:cNvPr>
          <p:cNvSpPr/>
          <p:nvPr/>
        </p:nvSpPr>
        <p:spPr>
          <a:xfrm>
            <a:off x="10236318" y="1673035"/>
            <a:ext cx="889112" cy="276999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Decreasing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E113023-8D66-45E6-956C-303934B628BC}"/>
              </a:ext>
            </a:extLst>
          </p:cNvPr>
          <p:cNvSpPr/>
          <p:nvPr/>
        </p:nvSpPr>
        <p:spPr>
          <a:xfrm>
            <a:off x="9402172" y="1916886"/>
            <a:ext cx="889112" cy="276999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Treat All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3FF6E8C-668F-4533-997A-91A026198702}"/>
              </a:ext>
            </a:extLst>
          </p:cNvPr>
          <p:cNvSpPr/>
          <p:nvPr/>
        </p:nvSpPr>
        <p:spPr>
          <a:xfrm>
            <a:off x="7698089" y="1922186"/>
            <a:ext cx="1609279" cy="461665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Cases /Day  &lt;  10% of Total Tests/Day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A74395-69B6-4AF9-B6F4-D7CA8CCC7F62}"/>
              </a:ext>
            </a:extLst>
          </p:cNvPr>
          <p:cNvSpPr/>
          <p:nvPr/>
        </p:nvSpPr>
        <p:spPr>
          <a:xfrm>
            <a:off x="3448664" y="1466534"/>
            <a:ext cx="1126415" cy="48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DBBF21-4BBF-4F2A-BA14-3F6672EF3A02}"/>
              </a:ext>
            </a:extLst>
          </p:cNvPr>
          <p:cNvSpPr/>
          <p:nvPr/>
        </p:nvSpPr>
        <p:spPr>
          <a:xfrm>
            <a:off x="3133778" y="1462318"/>
            <a:ext cx="1745854" cy="461665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White House</a:t>
            </a:r>
          </a:p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Gating Criteria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D167E-253F-4B90-8B8E-C625D5E07375}"/>
              </a:ext>
            </a:extLst>
          </p:cNvPr>
          <p:cNvSpPr txBox="1"/>
          <p:nvPr/>
        </p:nvSpPr>
        <p:spPr>
          <a:xfrm>
            <a:off x="76706" y="5147233"/>
            <a:ext cx="431078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Testing</a:t>
            </a:r>
            <a:r>
              <a:rPr lang="en-US" sz="1400" dirty="0"/>
              <a:t> = Confidence in case/death rates</a:t>
            </a:r>
          </a:p>
          <a:p>
            <a:pPr>
              <a:tabLst>
                <a:tab pos="1147763" algn="l"/>
              </a:tabLst>
            </a:pPr>
            <a:r>
              <a:rPr lang="en-US" sz="1400" b="1" u="sng" dirty="0"/>
              <a:t>WHO goal </a:t>
            </a:r>
            <a:r>
              <a:rPr lang="en-US" sz="1400" dirty="0"/>
              <a:t>= New cases per day is &lt; 10% of Tests per day </a:t>
            </a:r>
          </a:p>
          <a:p>
            <a:pPr>
              <a:tabLst>
                <a:tab pos="804863" algn="l"/>
                <a:tab pos="1147763" algn="l"/>
              </a:tabLst>
            </a:pPr>
            <a:r>
              <a:rPr lang="en-US" sz="1400" b="1" u="sng" dirty="0"/>
              <a:t>Grades</a:t>
            </a:r>
            <a:r>
              <a:rPr lang="en-US" sz="1400" dirty="0"/>
              <a:t>:  	A = Exceeds 3% </a:t>
            </a:r>
            <a:r>
              <a:rPr lang="en-US" sz="1000" i="1" dirty="0"/>
              <a:t>Epidemiological Standard</a:t>
            </a:r>
            <a:endParaRPr lang="en-US" sz="1400" i="1" dirty="0"/>
          </a:p>
          <a:p>
            <a:pPr>
              <a:tabLst>
                <a:tab pos="804863" algn="l"/>
                <a:tab pos="1147763" algn="l"/>
              </a:tabLst>
            </a:pPr>
            <a:r>
              <a:rPr lang="en-US" sz="1400" dirty="0"/>
              <a:t>	B = 3-7 %</a:t>
            </a:r>
          </a:p>
          <a:p>
            <a:pPr>
              <a:tabLst>
                <a:tab pos="804863" algn="l"/>
                <a:tab pos="1147763" algn="l"/>
              </a:tabLst>
            </a:pPr>
            <a:r>
              <a:rPr lang="en-US" sz="1400" dirty="0"/>
              <a:t>	C = 7-12%</a:t>
            </a:r>
          </a:p>
          <a:p>
            <a:pPr>
              <a:tabLst>
                <a:tab pos="804863" algn="l"/>
                <a:tab pos="1147763" algn="l"/>
              </a:tabLst>
            </a:pPr>
            <a:r>
              <a:rPr lang="en-US" sz="1400" dirty="0"/>
              <a:t>	D = 12-16%</a:t>
            </a:r>
          </a:p>
          <a:p>
            <a:pPr>
              <a:tabLst>
                <a:tab pos="804863" algn="l"/>
                <a:tab pos="1147763" algn="l"/>
              </a:tabLst>
            </a:pPr>
            <a:r>
              <a:rPr lang="en-US" sz="1400" dirty="0"/>
              <a:t>	F = &gt; 16% </a:t>
            </a:r>
            <a:r>
              <a:rPr lang="en-US" sz="1050" i="1" dirty="0"/>
              <a:t>(US Average is 20%)</a:t>
            </a:r>
            <a:endParaRPr lang="en-US" sz="1400" i="1" dirty="0"/>
          </a:p>
        </p:txBody>
      </p:sp>
      <p:pic>
        <p:nvPicPr>
          <p:cNvPr id="70" name="Graphic 69" descr="Target Audience">
            <a:extLst>
              <a:ext uri="{FF2B5EF4-FFF2-40B4-BE49-F238E27FC236}">
                <a16:creationId xmlns:a16="http://schemas.microsoft.com/office/drawing/2014/main" id="{6655EC2F-7525-4519-A99F-E774608802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385" y="5949501"/>
            <a:ext cx="548881" cy="54888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C89AD36-6215-4CB1-BA63-10E7844CD72C}"/>
              </a:ext>
            </a:extLst>
          </p:cNvPr>
          <p:cNvSpPr txBox="1"/>
          <p:nvPr/>
        </p:nvSpPr>
        <p:spPr>
          <a:xfrm>
            <a:off x="5518521" y="6064553"/>
            <a:ext cx="46472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6. (State) 14-Day Case Trajectory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19D9-031A-4DE7-8A0A-D87ABAF1671E}"/>
              </a:ext>
            </a:extLst>
          </p:cNvPr>
          <p:cNvSpPr txBox="1"/>
          <p:nvPr/>
        </p:nvSpPr>
        <p:spPr>
          <a:xfrm>
            <a:off x="4031931" y="4556848"/>
            <a:ext cx="3251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2. (Local Area) 7-Day Case &amp; Death Rates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AF71EE-0D42-41BD-BA67-93F7023C2B71}"/>
              </a:ext>
            </a:extLst>
          </p:cNvPr>
          <p:cNvSpPr txBox="1"/>
          <p:nvPr/>
        </p:nvSpPr>
        <p:spPr>
          <a:xfrm>
            <a:off x="4555031" y="4928579"/>
            <a:ext cx="17500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3. (State) Test Rates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1396EB-4023-42DB-94CF-E5968722AC3A}"/>
              </a:ext>
            </a:extLst>
          </p:cNvPr>
          <p:cNvSpPr txBox="1"/>
          <p:nvPr/>
        </p:nvSpPr>
        <p:spPr>
          <a:xfrm>
            <a:off x="5173235" y="5693248"/>
            <a:ext cx="4647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5. (Local Area) Medical Capacity Assessment and Projections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56D0E2-A9BE-4C56-B546-31D8E6424EE3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7283256" y="4136003"/>
            <a:ext cx="162271" cy="574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18EFB6A-F9E8-475A-B0E5-594F1B52D6A8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6305110" y="4156218"/>
            <a:ext cx="2198395" cy="926250"/>
          </a:xfrm>
          <a:prstGeom prst="bentConnector3">
            <a:avLst>
              <a:gd name="adj1" fmla="val 1000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8F6D3FD-C956-4A04-9270-F2FAA944789A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9820446" y="4132191"/>
            <a:ext cx="58034" cy="17149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D1BA0A69-58BA-4F91-86E1-EF6BD6D2B063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10165733" y="4150130"/>
            <a:ext cx="551965" cy="20683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90E736D-B40F-4C64-BC44-02D79396B34C}"/>
              </a:ext>
            </a:extLst>
          </p:cNvPr>
          <p:cNvGrpSpPr/>
          <p:nvPr/>
        </p:nvGrpSpPr>
        <p:grpSpPr>
          <a:xfrm>
            <a:off x="3010130" y="2786996"/>
            <a:ext cx="8115300" cy="1321313"/>
            <a:chOff x="3674609" y="6334715"/>
            <a:chExt cx="8115300" cy="13213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21C792-9153-4B84-BDAF-E026037A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674609" y="6922603"/>
              <a:ext cx="8115300" cy="733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2DC35AF-88AF-42CF-94F8-B47880CD8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674609" y="6334715"/>
              <a:ext cx="81153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CB63A63-93F6-4972-8EC0-6B7AB77EB652}"/>
              </a:ext>
            </a:extLst>
          </p:cNvPr>
          <p:cNvSpPr txBox="1"/>
          <p:nvPr/>
        </p:nvSpPr>
        <p:spPr>
          <a:xfrm>
            <a:off x="4879632" y="5309857"/>
            <a:ext cx="37962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4. (Local Area) Social Distancing Compliance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11C4002-BA5E-4DF6-92B4-5D5FD2F6E5A6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8675857" y="4150393"/>
            <a:ext cx="517220" cy="13133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F51FBE0-04A4-406F-9341-A6222466E4C3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7283256" y="4136003"/>
            <a:ext cx="638194" cy="574734"/>
          </a:xfrm>
          <a:prstGeom prst="bentConnector3">
            <a:avLst>
              <a:gd name="adj1" fmla="val 1004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958B930-D34E-450A-8BA5-E7913B581AB9}"/>
              </a:ext>
            </a:extLst>
          </p:cNvPr>
          <p:cNvSpPr txBox="1"/>
          <p:nvPr/>
        </p:nvSpPr>
        <p:spPr>
          <a:xfrm>
            <a:off x="3562404" y="4188030"/>
            <a:ext cx="23200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1. (Local Area) Cases/100K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831AFD7-85FA-48E7-84C9-D1F78F1B6B78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5882441" y="4132191"/>
            <a:ext cx="970017" cy="209728"/>
          </a:xfrm>
          <a:prstGeom prst="bentConnector3">
            <a:avLst>
              <a:gd name="adj1" fmla="val 997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2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060E9-2D44-47DA-AF2B-1E42D9CB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4" y="623887"/>
            <a:ext cx="8115300" cy="5610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D5E158-0F45-4FBF-99C0-C0DBC81D72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66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USAF Installations (A-D)</a:t>
            </a:r>
            <a:endParaRPr lang="en-US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DBE691-6957-4C0B-8CC4-5FAE1DAD17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28"/>
            <a:ext cx="778796" cy="6435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250EECF-F885-4AF8-B988-6F52F83AA57B}"/>
              </a:ext>
            </a:extLst>
          </p:cNvPr>
          <p:cNvSpPr txBox="1"/>
          <p:nvPr/>
        </p:nvSpPr>
        <p:spPr>
          <a:xfrm>
            <a:off x="10658285" y="119531"/>
            <a:ext cx="1455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CAO:  13 May 2020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9C7421-9008-47B8-8826-7A80D27366D8}"/>
              </a:ext>
            </a:extLst>
          </p:cNvPr>
          <p:cNvSpPr txBox="1"/>
          <p:nvPr/>
        </p:nvSpPr>
        <p:spPr>
          <a:xfrm>
            <a:off x="12517373" y="266843"/>
            <a:ext cx="53077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Increase in Case and Death rates over last 7 days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3D32EDF-109E-41AE-962C-B68F46A98901}"/>
              </a:ext>
            </a:extLst>
          </p:cNvPr>
          <p:cNvSpPr/>
          <p:nvPr/>
        </p:nvSpPr>
        <p:spPr>
          <a:xfrm>
            <a:off x="14131471" y="1191011"/>
            <a:ext cx="872288" cy="662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BBDB4E0-25F9-4995-A671-1E3EDD6E6911}"/>
              </a:ext>
            </a:extLst>
          </p:cNvPr>
          <p:cNvSpPr/>
          <p:nvPr/>
        </p:nvSpPr>
        <p:spPr>
          <a:xfrm>
            <a:off x="15003759" y="1191011"/>
            <a:ext cx="872288" cy="662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20C187-2FAD-4CD1-9DF2-815966C5D1A4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4708987" y="666953"/>
            <a:ext cx="462282" cy="578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1978CF-91C5-4F37-AE7B-957C1F150A4A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5171269" y="666953"/>
            <a:ext cx="151397" cy="578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88C00E3-3547-46B9-B78E-00E969FA9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904" y="623887"/>
            <a:ext cx="3934859" cy="24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9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FB3C6-C849-4224-8FA7-4B7D4713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"/>
            <a:ext cx="811530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92F210C-C0F2-4B25-B008-AC59A66C73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66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USAF Installations (E-L)</a:t>
            </a:r>
            <a:endParaRPr lang="en-US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C99D2B-F205-4FEB-97AA-1ADC5F7C377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28"/>
            <a:ext cx="778796" cy="6435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B29F51-6420-4FD2-B912-B4A062AB4F5E}"/>
              </a:ext>
            </a:extLst>
          </p:cNvPr>
          <p:cNvSpPr txBox="1"/>
          <p:nvPr/>
        </p:nvSpPr>
        <p:spPr>
          <a:xfrm>
            <a:off x="10658285" y="119531"/>
            <a:ext cx="1455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CAO:  13 May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06E89-FCFB-40B7-97FE-4F9E8871E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83640"/>
            <a:ext cx="8115300" cy="5495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7089C6-5276-4877-B06A-6C92E0357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904" y="623887"/>
            <a:ext cx="3934859" cy="24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4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4E0723-56FD-4AE6-8E66-EC813BE3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760"/>
            <a:ext cx="8115300" cy="6096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43C055D-D1D6-4D73-8900-92A18080376F}"/>
              </a:ext>
            </a:extLst>
          </p:cNvPr>
          <p:cNvSpPr txBox="1">
            <a:spLocks/>
          </p:cNvSpPr>
          <p:nvPr/>
        </p:nvSpPr>
        <p:spPr>
          <a:xfrm>
            <a:off x="0" y="-14515"/>
            <a:ext cx="12192000" cy="466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USAF Installations (M-W)</a:t>
            </a:r>
            <a:endParaRPr lang="en-US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670390-9906-45CE-B2E3-A43733CAD57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28"/>
            <a:ext cx="778796" cy="6435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EFBED9-94FC-46A1-AD38-46DFE625EAB5}"/>
              </a:ext>
            </a:extLst>
          </p:cNvPr>
          <p:cNvSpPr txBox="1"/>
          <p:nvPr/>
        </p:nvSpPr>
        <p:spPr>
          <a:xfrm>
            <a:off x="10658285" y="119531"/>
            <a:ext cx="1455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CAO:  13 May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CFB24-09ED-49A4-A85C-48470C0C4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2040"/>
            <a:ext cx="8115300" cy="573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B595DB-6DDF-4E9B-B104-6DC88746F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904" y="623887"/>
            <a:ext cx="3934859" cy="24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43C055D-D1D6-4D73-8900-92A18080376F}"/>
              </a:ext>
            </a:extLst>
          </p:cNvPr>
          <p:cNvSpPr txBox="1">
            <a:spLocks/>
          </p:cNvSpPr>
          <p:nvPr/>
        </p:nvSpPr>
        <p:spPr>
          <a:xfrm>
            <a:off x="0" y="-14515"/>
            <a:ext cx="12192000" cy="466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USAF Core Missions (1 of 2)</a:t>
            </a:r>
            <a:endParaRPr lang="en-US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670390-9906-45CE-B2E3-A43733CAD5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28"/>
            <a:ext cx="778796" cy="643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8A3389-F780-4852-B802-CCD96512D27F}"/>
              </a:ext>
            </a:extLst>
          </p:cNvPr>
          <p:cNvSpPr txBox="1"/>
          <p:nvPr/>
        </p:nvSpPr>
        <p:spPr>
          <a:xfrm>
            <a:off x="10658285" y="119531"/>
            <a:ext cx="1455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CAO:  13 May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A0C8D-F530-4800-A560-0A383B78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8" y="505726"/>
            <a:ext cx="5425440" cy="6300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5E8980-D9F1-4246-971C-46F47487C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25" y="530576"/>
            <a:ext cx="5795879" cy="36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7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43C055D-D1D6-4D73-8900-92A18080376F}"/>
              </a:ext>
            </a:extLst>
          </p:cNvPr>
          <p:cNvSpPr txBox="1">
            <a:spLocks/>
          </p:cNvSpPr>
          <p:nvPr/>
        </p:nvSpPr>
        <p:spPr>
          <a:xfrm>
            <a:off x="0" y="-14515"/>
            <a:ext cx="12192000" cy="466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USAF Core Missions (2 of 2)</a:t>
            </a:r>
            <a:endParaRPr lang="en-US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670390-9906-45CE-B2E3-A43733CAD5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28"/>
            <a:ext cx="778796" cy="643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756C26-D15D-4F42-A1F8-C8561420611E}"/>
              </a:ext>
            </a:extLst>
          </p:cNvPr>
          <p:cNvSpPr txBox="1"/>
          <p:nvPr/>
        </p:nvSpPr>
        <p:spPr>
          <a:xfrm>
            <a:off x="10658285" y="119531"/>
            <a:ext cx="1455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CAO:  13 May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A89DB4-93A9-4895-AC43-85B99315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8" y="452383"/>
            <a:ext cx="5775332" cy="6405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8EAC92-B02E-4946-B2CA-AD8284B0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25" y="530576"/>
            <a:ext cx="5795879" cy="36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829</Words>
  <Application>Microsoft Office PowerPoint</Application>
  <PresentationFormat>Widescreen</PresentationFormat>
  <Paragraphs>140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Crivellaro</dc:creator>
  <cp:lastModifiedBy>Jeff Crivellaro</cp:lastModifiedBy>
  <cp:revision>57</cp:revision>
  <dcterms:created xsi:type="dcterms:W3CDTF">2020-04-25T00:59:17Z</dcterms:created>
  <dcterms:modified xsi:type="dcterms:W3CDTF">2020-05-13T12:58:55Z</dcterms:modified>
</cp:coreProperties>
</file>