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58" r:id="rId3"/>
    <p:sldId id="260" r:id="rId4"/>
    <p:sldId id="263" r:id="rId5"/>
    <p:sldId id="270" r:id="rId6"/>
    <p:sldId id="267" r:id="rId7"/>
    <p:sldId id="271" r:id="rId8"/>
    <p:sldId id="272" r:id="rId9"/>
    <p:sldId id="269" r:id="rId10"/>
  </p:sldIdLst>
  <p:sldSz cx="9144000" cy="5143500" type="screen16x9"/>
  <p:notesSz cx="6858000" cy="9144000"/>
  <p:embeddedFontLst>
    <p:embeddedFont>
      <p:font typeface="Josefin Sans" pitchFamily="2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3ed847a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3ed847a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81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b8d1ca927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b8d1ca927_3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b8d1ca927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b8d1ca927_3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151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b8d1ca927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b8d1ca927_3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066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78db590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78db590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.Portada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72025" y="3409050"/>
            <a:ext cx="79848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84875" y="13519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 b="0">
                <a:solidFill>
                  <a:schemeClr val="dk1"/>
                </a:solidFill>
                <a:highlight>
                  <a:schemeClr val="accent3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4" name="Imagen 1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7449D95-CD78-5A82-6866-DAA0843126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7510" y="269994"/>
            <a:ext cx="770902" cy="3818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.Título y cuerpo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575088" y="2420500"/>
            <a:ext cx="79938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3600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2" hasCustomPrompt="1"/>
          </p:nvPr>
        </p:nvSpPr>
        <p:spPr>
          <a:xfrm>
            <a:off x="3074738" y="1289475"/>
            <a:ext cx="2932800" cy="8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508488" y="3433525"/>
            <a:ext cx="81270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5082824-5561-4A41-7F5E-0CAC2AF64E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7510" y="269994"/>
            <a:ext cx="770902" cy="3818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.Columna texto + imagen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5056775" y="0"/>
            <a:ext cx="4094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92000" y="1900704"/>
            <a:ext cx="3991500" cy="13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1"/>
          </p:nvPr>
        </p:nvSpPr>
        <p:spPr>
          <a:xfrm>
            <a:off x="392100" y="3237113"/>
            <a:ext cx="39915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5ED6A8B-5CDC-027B-D5F5-4B59C3F805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7510" y="269994"/>
            <a:ext cx="770902" cy="3818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.Columna texto + imagen 1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-8800"/>
            <a:ext cx="3116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199621" y="1894750"/>
            <a:ext cx="4249200" cy="13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4199721" y="3231175"/>
            <a:ext cx="42492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7429595-07E3-7E71-2FC5-9B5DE3059D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7510" y="269994"/>
            <a:ext cx="770902" cy="3818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Número/texto con foto">
  <p:cSld name="BIG_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 hasCustomPrompt="1"/>
          </p:nvPr>
        </p:nvSpPr>
        <p:spPr>
          <a:xfrm>
            <a:off x="739799" y="2095750"/>
            <a:ext cx="7664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0"/>
              <a:buFont typeface="Poppins"/>
              <a:buNone/>
              <a:defRPr sz="10000">
                <a:solidFill>
                  <a:srgbClr val="212121"/>
                </a:solidFill>
                <a:highlight>
                  <a:srgbClr val="F2F2F2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1"/>
          </p:nvPr>
        </p:nvSpPr>
        <p:spPr>
          <a:xfrm>
            <a:off x="957150" y="3167175"/>
            <a:ext cx="70632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highlight>
                  <a:schemeClr val="accent3"/>
                </a:highlight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highlight>
                  <a:schemeClr val="accent3"/>
                </a:highlight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8327733-A748-1670-F1A1-AA27A5CD65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7510" y="269994"/>
            <a:ext cx="770902" cy="3818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895084" y="1607000"/>
            <a:ext cx="233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2"/>
          </p:nvPr>
        </p:nvSpPr>
        <p:spPr>
          <a:xfrm>
            <a:off x="895084" y="1910775"/>
            <a:ext cx="2242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70200" y="579975"/>
            <a:ext cx="780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3"/>
          </p:nvPr>
        </p:nvSpPr>
        <p:spPr>
          <a:xfrm>
            <a:off x="3641543" y="1607000"/>
            <a:ext cx="233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4"/>
          </p:nvPr>
        </p:nvSpPr>
        <p:spPr>
          <a:xfrm>
            <a:off x="3641543" y="1910775"/>
            <a:ext cx="2242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5"/>
          </p:nvPr>
        </p:nvSpPr>
        <p:spPr>
          <a:xfrm>
            <a:off x="6387996" y="1607000"/>
            <a:ext cx="233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6"/>
          </p:nvPr>
        </p:nvSpPr>
        <p:spPr>
          <a:xfrm>
            <a:off x="6387996" y="1910775"/>
            <a:ext cx="2242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7"/>
          </p:nvPr>
        </p:nvSpPr>
        <p:spPr>
          <a:xfrm>
            <a:off x="895084" y="3159500"/>
            <a:ext cx="233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8"/>
          </p:nvPr>
        </p:nvSpPr>
        <p:spPr>
          <a:xfrm>
            <a:off x="895084" y="3463275"/>
            <a:ext cx="2242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9"/>
          </p:nvPr>
        </p:nvSpPr>
        <p:spPr>
          <a:xfrm>
            <a:off x="3641543" y="3159500"/>
            <a:ext cx="233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3"/>
          </p:nvPr>
        </p:nvSpPr>
        <p:spPr>
          <a:xfrm>
            <a:off x="3641543" y="3463275"/>
            <a:ext cx="2242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4"/>
          </p:nvPr>
        </p:nvSpPr>
        <p:spPr>
          <a:xfrm>
            <a:off x="6387996" y="3159500"/>
            <a:ext cx="233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5"/>
          </p:nvPr>
        </p:nvSpPr>
        <p:spPr>
          <a:xfrm>
            <a:off x="6387996" y="3463275"/>
            <a:ext cx="2242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3C4F0EC-196C-9D87-A71E-49C656D30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7510" y="269994"/>
            <a:ext cx="770902" cy="3818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○"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■"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○"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■"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○"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venir"/>
              <a:buChar char="■"/>
              <a:def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ixenet.es/es/enoturismo/bodegas-freixen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olardesamaniego.com/" TargetMode="External"/><Relationship Id="rId5" Type="http://schemas.openxmlformats.org/officeDocument/2006/relationships/hyperlink" Target="https://vinselcep.com/es/enoturismo-sant-sadurni-barcelona/" TargetMode="External"/><Relationship Id="rId4" Type="http://schemas.openxmlformats.org/officeDocument/2006/relationships/hyperlink" Target="https://www.avinturat.com/es/index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784875" y="1351950"/>
            <a:ext cx="7787100" cy="20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Poppins"/>
                <a:ea typeface="Poppins"/>
                <a:cs typeface="Poppins"/>
                <a:sym typeface="Poppins"/>
              </a:rPr>
              <a:t>Experiencia de usuario</a:t>
            </a:r>
            <a:endParaRPr sz="44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480971" y="3146641"/>
            <a:ext cx="79938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Principios del Diseño</a:t>
            </a:r>
            <a:endParaRPr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464A46A-FDF0-DDF6-06EB-1228D182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16" y="655946"/>
            <a:ext cx="2329703" cy="23297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4199721" y="786113"/>
            <a:ext cx="4249200" cy="8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Razones de Voil [2020]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1"/>
          </p:nvPr>
        </p:nvSpPr>
        <p:spPr>
          <a:xfrm>
            <a:off x="4139210" y="2174098"/>
            <a:ext cx="4249200" cy="1705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b="1" i="0" u="none" strike="noStrike" baseline="0" dirty="0">
                <a:latin typeface="+mj-lt"/>
              </a:rPr>
              <a:t>1)Reducción de costes</a:t>
            </a:r>
            <a:r>
              <a:rPr lang="es-ES" b="0" i="0" u="none" strike="noStrike" baseline="0" dirty="0">
                <a:latin typeface="+mj-lt"/>
              </a:rPr>
              <a:t>: un producto más eficiente ahorra tiempo, un producto que encaje con las necesidades del usuario no necesitará rediseños, los usuarios sabrán usarlo sin tener que pedir ayuda.</a:t>
            </a:r>
          </a:p>
          <a:p>
            <a:pPr algn="l"/>
            <a:endParaRPr lang="es-ES" b="0" i="0" u="none" strike="noStrike" baseline="0" dirty="0">
              <a:latin typeface="+mj-lt"/>
            </a:endParaRPr>
          </a:p>
          <a:p>
            <a:pPr algn="l"/>
            <a:r>
              <a:rPr lang="es-ES" b="1" i="0" u="none" strike="noStrike" baseline="0" dirty="0">
                <a:latin typeface="+mj-lt"/>
              </a:rPr>
              <a:t>2)Minimización de riesgos</a:t>
            </a:r>
            <a:r>
              <a:rPr lang="es-ES" b="0" i="0" u="none" strike="noStrike" baseline="0" dirty="0">
                <a:latin typeface="+mj-lt"/>
              </a:rPr>
              <a:t>: un producto diseñado con metodologías UX tiene mucha más probabilidad de tener éxito en el mercado.</a:t>
            </a:r>
          </a:p>
          <a:p>
            <a:pPr algn="l"/>
            <a:endParaRPr lang="es-ES" b="0" i="0" u="none" strike="noStrike" baseline="0" dirty="0">
              <a:latin typeface="+mj-lt"/>
            </a:endParaRPr>
          </a:p>
          <a:p>
            <a:pPr algn="l"/>
            <a:r>
              <a:rPr lang="es-ES" b="1" i="0" u="none" strike="noStrike" baseline="0" dirty="0">
                <a:latin typeface="+mj-lt"/>
              </a:rPr>
              <a:t>3)Estrategia de producto</a:t>
            </a:r>
            <a:r>
              <a:rPr lang="es-ES" b="0" i="0" u="none" strike="noStrike" baseline="0" dirty="0">
                <a:latin typeface="+mj-lt"/>
              </a:rPr>
              <a:t>: el producto estará mejor posicionado frente a la competencia y generará mayores </a:t>
            </a:r>
            <a:r>
              <a:rPr lang="es-ES" b="0" i="0" u="none" strike="noStrike" baseline="0">
                <a:latin typeface="+mj-lt"/>
              </a:rPr>
              <a:t>beneficios.</a:t>
            </a:r>
          </a:p>
          <a:p>
            <a:pPr algn="l"/>
            <a:endParaRPr lang="es-ES" b="0" i="0" u="none" strike="noStrike" baseline="0" dirty="0">
              <a:latin typeface="+mj-lt"/>
            </a:endParaRPr>
          </a:p>
          <a:p>
            <a:pPr algn="l"/>
            <a:r>
              <a:rPr lang="es-ES" b="1" i="0" u="none" strike="noStrike" baseline="0" dirty="0">
                <a:latin typeface="+mj-lt"/>
              </a:rPr>
              <a:t>4)Gestión de competencias</a:t>
            </a:r>
            <a:r>
              <a:rPr lang="es-ES" b="0" i="0" u="none" strike="noStrike" baseline="0" dirty="0">
                <a:latin typeface="+mj-lt"/>
              </a:rPr>
              <a:t>: la metodología del diseño centrado en las personas hará que toda la organización esté más atenta y responda más rápido a los cambios en el mercado y en los usuarios.</a:t>
            </a:r>
            <a:endParaRPr dirty="0">
              <a:latin typeface="+mj-lt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25" y="763100"/>
            <a:ext cx="3617300" cy="36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438206" y="1198030"/>
            <a:ext cx="3991500" cy="30310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Ingeniería de la usabilidad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: disciplina profesional que pone el foco en la usabilidad de sistemas interactivos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Definición de </a:t>
            </a:r>
            <a:r>
              <a:rPr lang="es-E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USABILIDAD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s-ES" sz="1200" i="1" dirty="0">
                <a:solidFill>
                  <a:srgbClr val="000000"/>
                </a:solidFill>
                <a:highlight>
                  <a:srgbClr val="FFFFFF"/>
                </a:highlight>
              </a:rPr>
              <a:t>“E</a:t>
            </a:r>
            <a:r>
              <a:rPr lang="en-US" sz="1200" i="1" dirty="0" err="1">
                <a:solidFill>
                  <a:srgbClr val="000000"/>
                </a:solidFill>
                <a:highlight>
                  <a:srgbClr val="FFFFFF"/>
                </a:highlight>
              </a:rPr>
              <a:t>xtent</a:t>
            </a:r>
            <a:r>
              <a:rPr lang="en-US" sz="1200" i="1" dirty="0">
                <a:solidFill>
                  <a:srgbClr val="000000"/>
                </a:solidFill>
                <a:highlight>
                  <a:srgbClr val="FFFFFF"/>
                </a:highlight>
              </a:rPr>
              <a:t> to which a system, product or service can be used by specified users to achieve specified goals with effectiveness, efficiency and satisfaction in a specified context of use”</a:t>
            </a:r>
            <a:endParaRPr lang="es-ES" sz="12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494325-E752-A5AB-5702-7410EF395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888" y="748145"/>
            <a:ext cx="3844379" cy="3794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478190" y="1056215"/>
            <a:ext cx="3991500" cy="30310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Effectiveness: accuracy and completeness with which users achieve specified goals:</a:t>
            </a:r>
          </a:p>
          <a:p>
            <a:pPr marL="457200" lvl="1" indent="0"/>
            <a:r>
              <a:rPr lang="en-US" sz="1000" b="1" dirty="0"/>
              <a:t>– Accuracy: is the extent to which an actual outcome matches an intended outcome.</a:t>
            </a:r>
          </a:p>
          <a:p>
            <a:pPr marL="457200" lvl="1" indent="0"/>
            <a:r>
              <a:rPr lang="en-US" sz="1000" b="1" dirty="0"/>
              <a:t>– Completeness: is the extent to which users of the system, product or service are</a:t>
            </a:r>
          </a:p>
          <a:p>
            <a:pPr marL="457200" lvl="1" indent="0"/>
            <a:r>
              <a:rPr lang="en-US" sz="1000" b="1" dirty="0"/>
              <a:t>able to achieve all intended outcomes.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000" dirty="0"/>
              <a:t>«</a:t>
            </a:r>
            <a:r>
              <a:rPr lang="es-ES" sz="1000" b="1" dirty="0"/>
              <a:t>Eficacia</a:t>
            </a:r>
            <a:r>
              <a:rPr lang="es-ES" sz="1000" dirty="0"/>
              <a:t>: exactitud e integridad con la que los usuarios logran objetivos específicos:</a:t>
            </a:r>
          </a:p>
          <a:p>
            <a:pPr marL="457200" lvl="1" indent="0"/>
            <a:r>
              <a:rPr lang="es-ES" sz="1000" dirty="0"/>
              <a:t>- Exactitud: es la medida en que un resultado real coincide con un resultado previsto.</a:t>
            </a:r>
          </a:p>
          <a:p>
            <a:pPr marL="457200" lvl="1" indent="0"/>
            <a:r>
              <a:rPr lang="es-ES" sz="1000" dirty="0"/>
              <a:t>- Exhaustividad: es la medida en que los usuarios del sistema, producto o servicio capaz de lograr todos los resultados previstos».</a:t>
            </a:r>
          </a:p>
          <a:p>
            <a:pPr marL="457200" lvl="1" indent="0"/>
            <a:endParaRPr lang="es-E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Efficiency</a:t>
            </a:r>
            <a:r>
              <a:rPr lang="en-US" sz="1000" dirty="0"/>
              <a:t>: resources used in relation to the results achieved.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b="1" dirty="0"/>
              <a:t>Eficiencia</a:t>
            </a:r>
            <a:r>
              <a:rPr lang="es-ES" sz="1000" dirty="0"/>
              <a:t>: recursos utilizados en relación con los resultados obtenidos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Satisfaction</a:t>
            </a:r>
            <a:r>
              <a:rPr lang="en-US" sz="1000" dirty="0"/>
              <a:t>: extent to which the user’s physical, cognitive and emotional responses that result from the use of a system, product or service meet the user’s needs and expectations.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/>
              <a:t>«</a:t>
            </a:r>
            <a:r>
              <a:rPr lang="es-ES" sz="1000" b="1" dirty="0"/>
              <a:t>Satisfacción</a:t>
            </a:r>
            <a:r>
              <a:rPr lang="es-ES" sz="1000" dirty="0"/>
              <a:t>: grado en que las respuestas físicas, cognitivas y emocionales del usuario que resulten del uso de un sistema, producto o servicio que satisfagan las necesidades del usuario y expectativas»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B6AEE8BF-D389-C5C5-0795-C9159767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001" y="888748"/>
            <a:ext cx="3622740" cy="36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7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subTitle" idx="3"/>
          </p:nvPr>
        </p:nvSpPr>
        <p:spPr>
          <a:xfrm>
            <a:off x="3641543" y="1607000"/>
            <a:ext cx="233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¿Cómo?</a:t>
            </a:r>
            <a:endParaRPr dirty="0"/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4"/>
          </p:nvPr>
        </p:nvSpPr>
        <p:spPr>
          <a:xfrm>
            <a:off x="3641543" y="1910775"/>
            <a:ext cx="2242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1. Seleccionar los productos que analizar.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2.- Definir los criterios de análisis.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3.- Analizar cada producto, teniendo en cuenta los criterios definidos.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4.- Resumir las principales conclusiones e </a:t>
            </a:r>
            <a:r>
              <a:rPr lang="es-ES" sz="1200" dirty="0" err="1"/>
              <a:t>insights</a:t>
            </a:r>
            <a:r>
              <a:rPr lang="es-ES" sz="1200" dirty="0"/>
              <a:t> en un listado ejecutivo aplicable al diseño.</a:t>
            </a:r>
            <a:r>
              <a:rPr lang="es-ES" dirty="0"/>
              <a:t>.</a:t>
            </a:r>
          </a:p>
        </p:txBody>
      </p:sp>
      <p:sp>
        <p:nvSpPr>
          <p:cNvPr id="242" name="Google Shape;242;p27"/>
          <p:cNvSpPr txBox="1">
            <a:spLocks noGrp="1"/>
          </p:cNvSpPr>
          <p:nvPr>
            <p:ph type="subTitle" idx="1"/>
          </p:nvPr>
        </p:nvSpPr>
        <p:spPr>
          <a:xfrm>
            <a:off x="895084" y="1607000"/>
            <a:ext cx="233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¿Qué es?</a:t>
            </a:r>
            <a:endParaRPr dirty="0"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2"/>
          </p:nvPr>
        </p:nvSpPr>
        <p:spPr>
          <a:xfrm>
            <a:off x="895084" y="1910775"/>
            <a:ext cx="2242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El benchmarking consiste en evaluar los productos que son competidores del que estamos diseñando, desde el punto de vista del usuario final. El objetivo es conocer sus puntos fuertes y características, y descubrir las tendencias de diseño que existen en el contexto al que nos dirigimos.</a:t>
            </a:r>
          </a:p>
        </p:txBody>
      </p:sp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670200" y="579975"/>
            <a:ext cx="780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Benchmarking</a:t>
            </a:r>
            <a:endParaRPr dirty="0"/>
          </a:p>
        </p:txBody>
      </p:sp>
      <p:sp>
        <p:nvSpPr>
          <p:cNvPr id="280" name="Google Shape;280;p27"/>
          <p:cNvSpPr txBox="1">
            <a:spLocks noGrp="1"/>
          </p:cNvSpPr>
          <p:nvPr>
            <p:ph type="subTitle" idx="5"/>
          </p:nvPr>
        </p:nvSpPr>
        <p:spPr>
          <a:xfrm>
            <a:off x="6387996" y="1607000"/>
            <a:ext cx="258135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Criterios</a:t>
            </a:r>
            <a:endParaRPr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2805E16-DF61-4D4B-6F27-00FB9C2224AB}"/>
              </a:ext>
            </a:extLst>
          </p:cNvPr>
          <p:cNvSpPr txBox="1"/>
          <p:nvPr/>
        </p:nvSpPr>
        <p:spPr>
          <a:xfrm>
            <a:off x="6072102" y="1964000"/>
            <a:ext cx="23397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venir"/>
              </a:rPr>
              <a:t>Los criterios pueden ser generales o específicos. </a:t>
            </a:r>
          </a:p>
          <a:p>
            <a:endParaRPr lang="es-ES" sz="1200" dirty="0">
              <a:latin typeface="Avenir"/>
            </a:endParaRPr>
          </a:p>
          <a:p>
            <a:r>
              <a:rPr lang="es-ES" sz="1200" dirty="0">
                <a:latin typeface="Avenir"/>
              </a:rPr>
              <a:t>Por ejemplo, el análisis de los contenidos, el diseño o la navegación de un sitio web serían criterios generales. Cómo se ha resuelto la búsqueda, el menú principal, o el proceso de pago serían específicos.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E523CE-CADC-8F9E-9EFF-7CE3AE13AF5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95084" y="1910775"/>
            <a:ext cx="7025234" cy="2183854"/>
          </a:xfrm>
        </p:spPr>
        <p:txBody>
          <a:bodyPr/>
          <a:lstStyle/>
          <a:p>
            <a:r>
              <a:rPr lang="es-ES" sz="2000" dirty="0"/>
              <a:t>• ¿Para quién? Número de personas/Edad/Género/Clase Social/Ideología</a:t>
            </a:r>
          </a:p>
          <a:p>
            <a:r>
              <a:rPr lang="es-ES" sz="2000" dirty="0"/>
              <a:t>• ¿Dónde? Oficina/Aula/Calle/Escenario/Gimnasio/Cartel</a:t>
            </a:r>
          </a:p>
          <a:p>
            <a:r>
              <a:rPr lang="es-ES" sz="2000" dirty="0"/>
              <a:t>• ¿Qué medios tengo? Digital / Papel</a:t>
            </a:r>
          </a:p>
          <a:p>
            <a:r>
              <a:rPr lang="es-ES" sz="2000" dirty="0"/>
              <a:t>• ¿Hora? Día/Noche</a:t>
            </a:r>
          </a:p>
          <a:p>
            <a:r>
              <a:rPr lang="es-ES" sz="2000" dirty="0"/>
              <a:t>• ¿Canal? Oral/Escrito</a:t>
            </a:r>
          </a:p>
          <a:p>
            <a:r>
              <a:rPr lang="es-ES" sz="2000" dirty="0"/>
              <a:t>• ¿Objetivo? Animar/Concienciar/Consolar/Enseñar/Adoctrinar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AEEFC9D-F0FB-5E16-3DDF-90344262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PÚBLICO OBETIVO</a:t>
            </a:r>
          </a:p>
        </p:txBody>
      </p:sp>
    </p:spTree>
    <p:extLst>
      <p:ext uri="{BB962C8B-B14F-4D97-AF65-F5344CB8AC3E}">
        <p14:creationId xmlns:p14="http://schemas.microsoft.com/office/powerpoint/2010/main" val="94679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subTitle" idx="1"/>
          </p:nvPr>
        </p:nvSpPr>
        <p:spPr>
          <a:xfrm>
            <a:off x="984605" y="1371674"/>
            <a:ext cx="6094001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1.- Echar un vistazo a las siguientes webs</a:t>
            </a:r>
            <a:endParaRPr dirty="0"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2"/>
          </p:nvPr>
        </p:nvSpPr>
        <p:spPr>
          <a:xfrm>
            <a:off x="984605" y="1800602"/>
            <a:ext cx="6579976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hlinkClick r:id="rId3"/>
              </a:rPr>
              <a:t>https://www.freixenet.es/es/enoturismo/bodegas-freixenet</a:t>
            </a:r>
            <a:endParaRPr lang="es-E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hlinkClick r:id="rId4"/>
              </a:rPr>
              <a:t>https://www.avinturat.com/es/index.html</a:t>
            </a:r>
            <a:endParaRPr lang="es-E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hlinkClick r:id="rId5"/>
              </a:rPr>
              <a:t>https://vinselcep.com/es/enoturismo-sant-sadurni-barcelona/</a:t>
            </a:r>
            <a:endParaRPr lang="es-E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hlinkClick r:id="rId6"/>
              </a:rPr>
              <a:t>https://www.solardesamaniego.com/</a:t>
            </a:r>
            <a:endParaRPr lang="es-E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/>
          </a:p>
        </p:txBody>
      </p:sp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670200" y="579975"/>
            <a:ext cx="780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</a:t>
            </a:r>
            <a:endParaRPr dirty="0"/>
          </a:p>
        </p:txBody>
      </p:sp>
      <p:sp>
        <p:nvSpPr>
          <p:cNvPr id="8" name="Google Shape;242;p27">
            <a:extLst>
              <a:ext uri="{FF2B5EF4-FFF2-40B4-BE49-F238E27FC236}">
                <a16:creationId xmlns:a16="http://schemas.microsoft.com/office/drawing/2014/main" id="{B550A7AF-35A0-194E-FE9F-9A1C668D8CF4}"/>
              </a:ext>
            </a:extLst>
          </p:cNvPr>
          <p:cNvSpPr txBox="1">
            <a:spLocks/>
          </p:cNvSpPr>
          <p:nvPr/>
        </p:nvSpPr>
        <p:spPr>
          <a:xfrm>
            <a:off x="914265" y="3633826"/>
            <a:ext cx="6094001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s-ES" dirty="0"/>
              <a:t>2.- Realizar una lista de criterios y realizar un cuadro-resumen de benchmarking</a:t>
            </a:r>
          </a:p>
          <a:p>
            <a:pPr marL="0" indent="0"/>
            <a:endParaRPr lang="es-ES" dirty="0"/>
          </a:p>
          <a:p>
            <a:pPr marL="0" indent="0"/>
            <a:endParaRPr lang="es-ES" dirty="0"/>
          </a:p>
        </p:txBody>
      </p:sp>
      <p:sp>
        <p:nvSpPr>
          <p:cNvPr id="9" name="Google Shape;242;p27">
            <a:extLst>
              <a:ext uri="{FF2B5EF4-FFF2-40B4-BE49-F238E27FC236}">
                <a16:creationId xmlns:a16="http://schemas.microsoft.com/office/drawing/2014/main" id="{70EF2B08-502D-197E-8321-3BA6C8E9D586}"/>
              </a:ext>
            </a:extLst>
          </p:cNvPr>
          <p:cNvSpPr txBox="1">
            <a:spLocks/>
          </p:cNvSpPr>
          <p:nvPr/>
        </p:nvSpPr>
        <p:spPr>
          <a:xfrm>
            <a:off x="914264" y="4210542"/>
            <a:ext cx="6094001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s-ES" dirty="0"/>
              <a:t>3.- Cumplimentar “CUMPLE, CUMPLE PARCIALMENTE, NO CUMPLE” la lista de criterios elegida y el por qué</a:t>
            </a:r>
          </a:p>
        </p:txBody>
      </p:sp>
    </p:spTree>
    <p:extLst>
      <p:ext uri="{BB962C8B-B14F-4D97-AF65-F5344CB8AC3E}">
        <p14:creationId xmlns:p14="http://schemas.microsoft.com/office/powerpoint/2010/main" val="251882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>
            <a:spLocks noGrp="1"/>
          </p:cNvSpPr>
          <p:nvPr>
            <p:ph type="title"/>
          </p:nvPr>
        </p:nvSpPr>
        <p:spPr>
          <a:xfrm>
            <a:off x="739799" y="2095750"/>
            <a:ext cx="7664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¡Gracias!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202020"/>
      </a:dk1>
      <a:lt1>
        <a:srgbClr val="FFFFFF"/>
      </a:lt1>
      <a:dk2>
        <a:srgbClr val="48B9CE"/>
      </a:dk2>
      <a:lt2>
        <a:srgbClr val="149BAB"/>
      </a:lt2>
      <a:accent1>
        <a:srgbClr val="CAE1E4"/>
      </a:accent1>
      <a:accent2>
        <a:srgbClr val="8FD5E2"/>
      </a:accent2>
      <a:accent3>
        <a:srgbClr val="F1F1F1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693</Words>
  <Application>Microsoft Office PowerPoint</Application>
  <PresentationFormat>Presentación en pantalla (16:9)</PresentationFormat>
  <Paragraphs>62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Avenir</vt:lpstr>
      <vt:lpstr>Poppins</vt:lpstr>
      <vt:lpstr>Josefin Sans</vt:lpstr>
      <vt:lpstr>Open Sans</vt:lpstr>
      <vt:lpstr>Arial</vt:lpstr>
      <vt:lpstr>Aquatic and Physical Therapy Center by Slidesgo</vt:lpstr>
      <vt:lpstr>Experiencia de usuario</vt:lpstr>
      <vt:lpstr>Principios del Diseño</vt:lpstr>
      <vt:lpstr>Razones de Voil [2020]</vt:lpstr>
      <vt:lpstr>Presentación de PowerPoint</vt:lpstr>
      <vt:lpstr>Presentación de PowerPoint</vt:lpstr>
      <vt:lpstr>Benchmarking</vt:lpstr>
      <vt:lpstr>PÚBLICO OBETIVO</vt:lpstr>
      <vt:lpstr>Ejercicio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¡Hola! Soy el título de esta presentación  </dc:title>
  <cp:lastModifiedBy>Javier Martín</cp:lastModifiedBy>
  <cp:revision>7</cp:revision>
  <dcterms:modified xsi:type="dcterms:W3CDTF">2023-10-26T06:21:40Z</dcterms:modified>
</cp:coreProperties>
</file>