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9"/>
  </p:notesMasterIdLst>
  <p:sldIdLst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88163" cy="10020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'Octubre - 2021   '!$N$36</c:f>
              <c:strCache>
                <c:ptCount val="1"/>
                <c:pt idx="0">
                  <c:v>oct-21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'Octubre - 2021   '!$B$37:$B$42</c:f>
              <c:strCache>
                <c:ptCount val="6"/>
                <c:pt idx="0">
                  <c:v>Días por mes</c:v>
                </c:pt>
                <c:pt idx="1">
                  <c:v>Días acumulados sin Accidentes</c:v>
                </c:pt>
                <c:pt idx="2">
                  <c:v>Registro de Accidentes en el Mes</c:v>
                </c:pt>
                <c:pt idx="4">
                  <c:v>YAGO (2020)</c:v>
                </c:pt>
                <c:pt idx="5">
                  <c:v>YTD (2021)</c:v>
                </c:pt>
              </c:strCache>
            </c:strRef>
          </c:cat>
          <c:val>
            <c:numRef>
              <c:f>'Octubre - 2021   '!$N$37:$N$42</c:f>
              <c:numCache>
                <c:formatCode>General</c:formatCode>
                <c:ptCount val="6"/>
                <c:pt idx="0">
                  <c:v>304</c:v>
                </c:pt>
                <c:pt idx="1">
                  <c:v>30</c:v>
                </c:pt>
                <c:pt idx="2">
                  <c:v>1</c:v>
                </c:pt>
                <c:pt idx="4">
                  <c:v>1</c:v>
                </c:pt>
                <c:pt idx="5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37129496"/>
        <c:axId val="136428040"/>
      </c:barChart>
      <c:catAx>
        <c:axId val="137129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136428040"/>
        <c:crosses val="autoZero"/>
        <c:auto val="1"/>
        <c:lblAlgn val="ctr"/>
        <c:lblOffset val="100"/>
        <c:noMultiLvlLbl val="0"/>
      </c:catAx>
      <c:valAx>
        <c:axId val="136428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137129496"/>
        <c:crosses val="autoZero"/>
        <c:crossBetween val="between"/>
      </c:valAx>
    </c:plotArea>
    <c:legend>
      <c:legendPos val="r"/>
      <c:legendEntry>
        <c:idx val="3"/>
        <c:delete val="1"/>
      </c:legendEntry>
      <c:overlay val="0"/>
      <c:txPr>
        <a:bodyPr/>
        <a:lstStyle/>
        <a:p>
          <a:pPr>
            <a:defRPr sz="775" b="0" i="0" u="none" strike="noStrike" baseline="0">
              <a:solidFill>
                <a:srgbClr val="FFFFFF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FFFFFF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s-MX" sz="1800" b="1"/>
              <a:t>Accidentabilidad</a:t>
            </a:r>
          </a:p>
          <a:p>
            <a:pPr>
              <a:defRPr b="1"/>
            </a:pPr>
            <a:r>
              <a:rPr lang="es-MX" sz="1800" b="1"/>
              <a:t>Octubre 2021</a:t>
            </a:r>
          </a:p>
          <a:p>
            <a:pPr>
              <a:defRPr b="1"/>
            </a:pPr>
            <a:endParaRPr lang="es-MX" sz="1800" b="1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'Octubre - 2021   '!$B$38</c:f>
              <c:strCache>
                <c:ptCount val="1"/>
                <c:pt idx="0">
                  <c:v>Días acumulados sin Accidentes</c:v>
                </c:pt>
              </c:strCache>
            </c:strRef>
          </c:tx>
          <c:marker>
            <c:symbol val="square"/>
            <c:size val="8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'Octubre - 2021   '!$C$36:$N$36</c:f>
              <c:numCache>
                <c:formatCode>mmm\-yy</c:formatCode>
                <c:ptCount val="12"/>
                <c:pt idx="0">
                  <c:v>44136</c:v>
                </c:pt>
                <c:pt idx="1">
                  <c:v>44166</c:v>
                </c:pt>
                <c:pt idx="2">
                  <c:v>44197</c:v>
                </c:pt>
                <c:pt idx="3">
                  <c:v>44228</c:v>
                </c:pt>
                <c:pt idx="4">
                  <c:v>44256</c:v>
                </c:pt>
                <c:pt idx="5">
                  <c:v>44287</c:v>
                </c:pt>
                <c:pt idx="6">
                  <c:v>44317</c:v>
                </c:pt>
                <c:pt idx="7">
                  <c:v>44348</c:v>
                </c:pt>
                <c:pt idx="8">
                  <c:v>44378</c:v>
                </c:pt>
                <c:pt idx="9">
                  <c:v>44409</c:v>
                </c:pt>
                <c:pt idx="10">
                  <c:v>44440</c:v>
                </c:pt>
                <c:pt idx="11">
                  <c:v>44470</c:v>
                </c:pt>
              </c:numCache>
            </c:numRef>
          </c:cat>
          <c:val>
            <c:numRef>
              <c:f>'Octubre - 2021   '!$C$38:$N$38</c:f>
              <c:numCache>
                <c:formatCode>General</c:formatCode>
                <c:ptCount val="12"/>
                <c:pt idx="0">
                  <c:v>35</c:v>
                </c:pt>
                <c:pt idx="1">
                  <c:v>66</c:v>
                </c:pt>
                <c:pt idx="2">
                  <c:v>97</c:v>
                </c:pt>
                <c:pt idx="3">
                  <c:v>125</c:v>
                </c:pt>
                <c:pt idx="4">
                  <c:v>156</c:v>
                </c:pt>
                <c:pt idx="5">
                  <c:v>186</c:v>
                </c:pt>
                <c:pt idx="6">
                  <c:v>208</c:v>
                </c:pt>
                <c:pt idx="7">
                  <c:v>40</c:v>
                </c:pt>
                <c:pt idx="8">
                  <c:v>71</c:v>
                </c:pt>
                <c:pt idx="9">
                  <c:v>22</c:v>
                </c:pt>
                <c:pt idx="10">
                  <c:v>52</c:v>
                </c:pt>
                <c:pt idx="11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428824"/>
        <c:axId val="137502824"/>
      </c:lineChart>
      <c:dateAx>
        <c:axId val="136428824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137502824"/>
        <c:crosses val="autoZero"/>
        <c:auto val="1"/>
        <c:lblOffset val="100"/>
        <c:baseTimeUnit val="months"/>
      </c:dateAx>
      <c:valAx>
        <c:axId val="1375028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642882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37676181510935036"/>
          <c:y val="0.27071055462329502"/>
          <c:w val="0.24647623903799074"/>
          <c:h val="6.7170603674540683E-2"/>
        </c:manualLayout>
      </c:layout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A5FDED3-03FB-49AB-9116-640C42F7978C}" type="datetimeFigureOut">
              <a:rPr lang="es-MX" smtClean="0"/>
              <a:t>23/11/2021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D8C6E1F-3448-499A-9880-95784A8F5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55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1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9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3311691" y="2948947"/>
            <a:ext cx="6144683" cy="96096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 dirty="0" smtClean="0"/>
              <a:t>Haga clic para modificar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77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1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990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779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19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39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5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3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41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9723" y="1941961"/>
            <a:ext cx="8058944" cy="1470025"/>
          </a:xfrm>
        </p:spPr>
        <p:txBody>
          <a:bodyPr>
            <a:noAutofit/>
          </a:bodyPr>
          <a:lstStyle>
            <a:lvl1pPr>
              <a:defRPr sz="480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03712" y="400506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23/11/2021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9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9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546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8265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530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783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7846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067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622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56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27915" y="260648"/>
            <a:ext cx="6965685" cy="1056117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43339" y="6372862"/>
            <a:ext cx="2844800" cy="365125"/>
          </a:xfrm>
        </p:spPr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23/11/2021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3119669" y="1412777"/>
            <a:ext cx="9025003" cy="3739191"/>
          </a:xfrm>
        </p:spPr>
        <p:txBody>
          <a:bodyPr>
            <a:normAutofit/>
          </a:bodyPr>
          <a:lstStyle>
            <a:lvl1pPr>
              <a:defRPr sz="32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96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482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920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177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3412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79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56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76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2082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929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1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1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76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2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29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0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1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4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3F7-4A7D-4749-89FD-9183C43A4FD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23/11/2021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3690-0D49-4F49-81C3-36846B032EA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7 Grupo"/>
          <p:cNvGrpSpPr/>
          <p:nvPr userDrawn="1"/>
        </p:nvGrpSpPr>
        <p:grpSpPr>
          <a:xfrm>
            <a:off x="0" y="-27384"/>
            <a:ext cx="12192000" cy="6885384"/>
            <a:chOff x="0" y="0"/>
            <a:chExt cx="9144000" cy="5164038"/>
          </a:xfrm>
        </p:grpSpPr>
        <p:pic>
          <p:nvPicPr>
            <p:cNvPr id="2052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347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33" y="0"/>
              <a:ext cx="7560840" cy="516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logofinal_vertical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1" y="68627"/>
            <a:ext cx="2592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23/11/2021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0" b="100000" l="296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1"/>
          <a:stretch/>
        </p:blipFill>
        <p:spPr bwMode="auto">
          <a:xfrm rot="10800000">
            <a:off x="47328" y="0"/>
            <a:ext cx="114252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11 Grupo"/>
          <p:cNvGrpSpPr/>
          <p:nvPr userDrawn="1"/>
        </p:nvGrpSpPr>
        <p:grpSpPr>
          <a:xfrm rot="10800000">
            <a:off x="-2952" y="-30529"/>
            <a:ext cx="1010387" cy="1494205"/>
            <a:chOff x="7956376" y="3403608"/>
            <a:chExt cx="1224136" cy="1730550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42" cstate="print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0" b="9613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03169" y="3656815"/>
              <a:ext cx="1730550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6"/>
            <p:cNvPicPr>
              <a:picLocks noChangeAspect="1" noChangeArrowheads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88424" y="3925489"/>
              <a:ext cx="722955" cy="686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CuadroTexto 10"/>
          <p:cNvSpPr txBox="1"/>
          <p:nvPr userDrawn="1"/>
        </p:nvSpPr>
        <p:spPr>
          <a:xfrm>
            <a:off x="9744406" y="6486273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b="1" dirty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F-RG 02 Rev. 2.0</a:t>
            </a:r>
            <a:endParaRPr lang="es-MX" sz="1067" b="1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240704" y="6161518"/>
            <a:ext cx="12192000" cy="1107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  <a:latin typeface="Dekar" panose="02000000000000000000" pitchFamily="50" charset="0"/>
              </a:rPr>
              <a:t>Planta Ciudad </a:t>
            </a:r>
            <a:r>
              <a:rPr lang="es-ES" dirty="0" smtClean="0">
                <a:solidFill>
                  <a:schemeClr val="bg1"/>
                </a:solidFill>
                <a:latin typeface="Dekar" panose="02000000000000000000" pitchFamily="50" charset="0"/>
              </a:rPr>
              <a:t>Guzmán’</a:t>
            </a:r>
            <a:endParaRPr lang="es-MX" dirty="0">
              <a:solidFill>
                <a:schemeClr val="bg1"/>
              </a:solidFill>
              <a:latin typeface="Dekar" panose="02000000000000000000" pitchFamily="50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59829" y="4459221"/>
            <a:ext cx="3744416" cy="170229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kern="1700" spc="133" dirty="0" smtClean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DD MM AA</a:t>
            </a:r>
            <a:endParaRPr lang="en-US" b="1" kern="1700" spc="133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  <a:p>
            <a:pPr algn="ctr"/>
            <a:endParaRPr lang="en-US" sz="1867" b="1" kern="1700" spc="133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/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Con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informacion </a:t>
            </a:r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del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me de Septiembre  2021_</a:t>
            </a:r>
            <a:endParaRPr lang="es-MX" sz="18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3311691" y="2660915"/>
            <a:ext cx="6144683" cy="960967"/>
          </a:xfrm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Dekar" panose="02000000000000000000" pitchFamily="50" charset="0"/>
              </a:rPr>
              <a:t>Reunión de Revisión Gerencial</a:t>
            </a:r>
            <a:endParaRPr lang="es-MX" sz="4800" dirty="0">
              <a:latin typeface="Dekar" panose="020000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3339" y="68627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dirty="0">
                <a:solidFill>
                  <a:prstClr val="white"/>
                </a:solidFill>
                <a:latin typeface="Dekar" panose="02000000000000000000" pitchFamily="50" charset="0"/>
              </a:rPr>
              <a:t>F-RG 02 Rev. 2.0</a:t>
            </a:r>
            <a:endParaRPr lang="es-MX" sz="10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3"/>
          <p:cNvSpPr txBox="1">
            <a:spLocks/>
          </p:cNvSpPr>
          <p:nvPr/>
        </p:nvSpPr>
        <p:spPr>
          <a:xfrm>
            <a:off x="1956390" y="1112870"/>
            <a:ext cx="11046000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Accidentabilidad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9636285" y="3414174"/>
            <a:ext cx="18732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2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Métrico </a:t>
            </a:r>
            <a:endParaRPr lang="es-ES" altLang="es-MX" sz="1200" b="1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400" b="1" dirty="0">
                <a:solidFill>
                  <a:prstClr val="black"/>
                </a:solidFill>
                <a:latin typeface="Dekar" panose="02000000000000000000" pitchFamily="50" charset="0"/>
              </a:rPr>
              <a:t>&lt; 1</a:t>
            </a:r>
            <a:r>
              <a:rPr lang="es-ES" altLang="es-MX" sz="14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 Accidentes</a:t>
            </a:r>
            <a:endParaRPr lang="es-ES" altLang="es-MX" sz="1400" b="1" dirty="0">
              <a:solidFill>
                <a:prstClr val="black"/>
              </a:solidFill>
              <a:latin typeface="Dekar" panose="02000000000000000000" pitchFamily="50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855153" y="2447754"/>
            <a:ext cx="18573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  </a:t>
            </a: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EN OCTUBRE SE PRESENTO 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ACCIDENTE</a:t>
            </a:r>
            <a:endParaRPr lang="es-ES" altLang="es-MX" sz="1500" dirty="0">
              <a:solidFill>
                <a:srgbClr val="5B9BD5">
                  <a:lumMod val="75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855152" y="4473949"/>
            <a:ext cx="18573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b="1" dirty="0" smtClean="0">
                <a:solidFill>
                  <a:srgbClr val="5B9BD5">
                    <a:lumMod val="50000"/>
                  </a:srgbClr>
                </a:solidFill>
                <a:latin typeface="Dekar" panose="02000000000000000000" pitchFamily="50" charset="0"/>
              </a:rPr>
              <a:t>NO SE  CUMPLIO EL METRICO</a:t>
            </a:r>
            <a:endParaRPr lang="es-ES" altLang="es-MX" sz="1500" b="1" dirty="0">
              <a:solidFill>
                <a:srgbClr val="5B9BD5">
                  <a:lumMod val="50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4" name="Marcador de texto 1"/>
          <p:cNvSpPr txBox="1">
            <a:spLocks/>
          </p:cNvSpPr>
          <p:nvPr/>
        </p:nvSpPr>
        <p:spPr>
          <a:xfrm>
            <a:off x="280509" y="6428821"/>
            <a:ext cx="2592388" cy="309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Dekar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50" y="121655"/>
            <a:ext cx="6229350" cy="1619250"/>
          </a:xfrm>
          <a:prstGeom prst="rect">
            <a:avLst/>
          </a:prstGeom>
        </p:spPr>
      </p:pic>
      <p:graphicFrame>
        <p:nvGraphicFramePr>
          <p:cNvPr id="13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987234"/>
              </p:ext>
            </p:extLst>
          </p:nvPr>
        </p:nvGraphicFramePr>
        <p:xfrm>
          <a:off x="1314007" y="1841426"/>
          <a:ext cx="8226585" cy="2517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443004"/>
              </p:ext>
            </p:extLst>
          </p:nvPr>
        </p:nvGraphicFramePr>
        <p:xfrm>
          <a:off x="1576703" y="4225833"/>
          <a:ext cx="7833111" cy="235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970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119669" y="260648"/>
            <a:ext cx="9173931" cy="105611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Motivación, Ausentismo y Puntualidad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66898" y="637030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17" y="1601530"/>
            <a:ext cx="4096304" cy="3090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777" y="788706"/>
            <a:ext cx="1764983" cy="20611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634" y="810412"/>
            <a:ext cx="1820228" cy="233634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6393" y="810412"/>
            <a:ext cx="1894523" cy="26749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353" y="3394993"/>
            <a:ext cx="2637008" cy="326207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5798" y="3696519"/>
            <a:ext cx="2094926" cy="267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2145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75" y="208000"/>
            <a:ext cx="7002938" cy="63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6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7839" y="639157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790764"/>
              </p:ext>
            </p:extLst>
          </p:nvPr>
        </p:nvGraphicFramePr>
        <p:xfrm>
          <a:off x="1689100" y="162163"/>
          <a:ext cx="8783970" cy="622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Hoja de cálculo" r:id="rId3" imgW="13173030" imgH="10220415" progId="Excel.Sheet.12">
                  <p:embed/>
                </p:oleObj>
              </mc:Choice>
              <mc:Fallback>
                <p:oleObj name="Hoja de cálculo" r:id="rId3" imgW="13173030" imgH="102204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100" y="162163"/>
                        <a:ext cx="8783970" cy="6229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15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163178" y="1203695"/>
            <a:ext cx="6965685" cy="52805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CAPACITACION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7654576" y="1731754"/>
            <a:ext cx="4748524" cy="5126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s-MX" sz="2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                                                                                  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EN EL MES DE </a:t>
            </a: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OCTUBRE </a:t>
            </a: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SE </a:t>
            </a:r>
          </a:p>
          <a:p>
            <a:pPr marL="0" indent="0">
              <a:buNone/>
            </a:pPr>
            <a:r>
              <a:rPr lang="es-MX" sz="1800" b="1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IMPARTIO 1 CURSO</a:t>
            </a:r>
          </a:p>
          <a:p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MANEJO DE PRODUCTO 91531</a:t>
            </a:r>
            <a:endParaRPr lang="es-MX" sz="1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3463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 Hermosillo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44" y="3325997"/>
            <a:ext cx="6181725" cy="28003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82" y="508370"/>
            <a:ext cx="77247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82174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76</Words>
  <Application>Microsoft Office PowerPoint</Application>
  <PresentationFormat>Panorámica</PresentationFormat>
  <Paragraphs>27</Paragraphs>
  <Slides>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</vt:lpstr>
      <vt:lpstr>Dekar</vt:lpstr>
      <vt:lpstr>Tahoma</vt:lpstr>
      <vt:lpstr>1_Diseño personalizado</vt:lpstr>
      <vt:lpstr>3_Diseño personalizado</vt:lpstr>
      <vt:lpstr>Hoja de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48</cp:revision>
  <cp:lastPrinted>2021-10-20T15:15:08Z</cp:lastPrinted>
  <dcterms:created xsi:type="dcterms:W3CDTF">2020-11-13T22:14:18Z</dcterms:created>
  <dcterms:modified xsi:type="dcterms:W3CDTF">2021-11-23T19:56:36Z</dcterms:modified>
</cp:coreProperties>
</file>