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257" r:id="rId3"/>
    <p:sldId id="258" r:id="rId4"/>
    <p:sldId id="259" r:id="rId5"/>
    <p:sldId id="263" r:id="rId6"/>
    <p:sldId id="262" r:id="rId7"/>
    <p:sldId id="260" r:id="rId8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'Julio - 2021 '!$N$36</c:f>
              <c:strCache>
                <c:ptCount val="1"/>
                <c:pt idx="0">
                  <c:v>jul-21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'Julio - 2021 '!$B$37:$B$42</c:f>
              <c:strCache>
                <c:ptCount val="6"/>
                <c:pt idx="0">
                  <c:v>Días por mes</c:v>
                </c:pt>
                <c:pt idx="1">
                  <c:v>Días acumulados sin Accidentes</c:v>
                </c:pt>
                <c:pt idx="2">
                  <c:v>Registro de Accidentes en el Mes</c:v>
                </c:pt>
                <c:pt idx="4">
                  <c:v>YAGO (2020)</c:v>
                </c:pt>
                <c:pt idx="5">
                  <c:v>YTD (2021)</c:v>
                </c:pt>
              </c:strCache>
            </c:strRef>
          </c:cat>
          <c:val>
            <c:numRef>
              <c:f>'Julio - 2021 '!$N$37:$N$42</c:f>
              <c:numCache>
                <c:formatCode>General</c:formatCode>
                <c:ptCount val="6"/>
                <c:pt idx="0">
                  <c:v>212</c:v>
                </c:pt>
                <c:pt idx="1">
                  <c:v>71</c:v>
                </c:pt>
                <c:pt idx="2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1234040"/>
        <c:axId val="141234432"/>
      </c:barChart>
      <c:catAx>
        <c:axId val="14123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41234432"/>
        <c:crosses val="autoZero"/>
        <c:auto val="1"/>
        <c:lblAlgn val="ctr"/>
        <c:lblOffset val="100"/>
        <c:noMultiLvlLbl val="0"/>
      </c:catAx>
      <c:valAx>
        <c:axId val="14123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41234040"/>
        <c:crosses val="autoZero"/>
        <c:crossBetween val="between"/>
      </c:valAx>
    </c:plotArea>
    <c:legend>
      <c:legendPos val="r"/>
      <c:legendEntry>
        <c:idx val="3"/>
        <c:delete val="1"/>
      </c:legendEntry>
      <c:overlay val="0"/>
      <c:txPr>
        <a:bodyPr/>
        <a:lstStyle/>
        <a:p>
          <a:pPr>
            <a:defRPr sz="775" b="0" i="0" u="none" strike="noStrike" baseline="0">
              <a:solidFill>
                <a:srgbClr val="FFFFFF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FFFFFF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Accidentabilidad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Julio  2021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'Julio - 2021 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'Julio - 2021 '!$C$36:$N$36</c:f>
              <c:numCache>
                <c:formatCode>mmm\-yy</c:formatCode>
                <c:ptCount val="12"/>
                <c:pt idx="0">
                  <c:v>44044</c:v>
                </c:pt>
                <c:pt idx="1">
                  <c:v>44075</c:v>
                </c:pt>
                <c:pt idx="2">
                  <c:v>44105</c:v>
                </c:pt>
                <c:pt idx="3">
                  <c:v>44136</c:v>
                </c:pt>
                <c:pt idx="4">
                  <c:v>44166</c:v>
                </c:pt>
                <c:pt idx="5">
                  <c:v>44197</c:v>
                </c:pt>
                <c:pt idx="6">
                  <c:v>44228</c:v>
                </c:pt>
                <c:pt idx="7">
                  <c:v>44256</c:v>
                </c:pt>
                <c:pt idx="8">
                  <c:v>44287</c:v>
                </c:pt>
                <c:pt idx="9">
                  <c:v>44317</c:v>
                </c:pt>
                <c:pt idx="10">
                  <c:v>44348</c:v>
                </c:pt>
                <c:pt idx="11">
                  <c:v>44378</c:v>
                </c:pt>
              </c:numCache>
            </c:numRef>
          </c:cat>
          <c:val>
            <c:numRef>
              <c:f>'Julio - 2021 '!$C$38:$N$38</c:f>
              <c:numCache>
                <c:formatCode>General</c:formatCode>
                <c:ptCount val="12"/>
                <c:pt idx="0">
                  <c:v>338</c:v>
                </c:pt>
                <c:pt idx="1">
                  <c:v>368</c:v>
                </c:pt>
                <c:pt idx="2">
                  <c:v>393</c:v>
                </c:pt>
                <c:pt idx="3">
                  <c:v>35</c:v>
                </c:pt>
                <c:pt idx="4">
                  <c:v>66</c:v>
                </c:pt>
                <c:pt idx="5">
                  <c:v>97</c:v>
                </c:pt>
                <c:pt idx="6">
                  <c:v>125</c:v>
                </c:pt>
                <c:pt idx="7">
                  <c:v>156</c:v>
                </c:pt>
                <c:pt idx="8">
                  <c:v>186</c:v>
                </c:pt>
                <c:pt idx="9">
                  <c:v>208</c:v>
                </c:pt>
                <c:pt idx="10">
                  <c:v>40</c:v>
                </c:pt>
                <c:pt idx="11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858992"/>
        <c:axId val="143859384"/>
      </c:lineChart>
      <c:dateAx>
        <c:axId val="143858992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43859384"/>
        <c:crosses val="autoZero"/>
        <c:auto val="1"/>
        <c:lblOffset val="100"/>
        <c:baseTimeUnit val="months"/>
      </c:dateAx>
      <c:valAx>
        <c:axId val="143859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3858992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>
                <a:solidFill>
                  <a:sysClr val="windowText" lastClr="000000"/>
                </a:solidFill>
              </a:rPr>
              <a:t>Capacitación</a:t>
            </a:r>
          </a:p>
          <a:p>
            <a:pPr>
              <a:defRPr/>
            </a:pPr>
            <a:r>
              <a:rPr lang="es-MX" b="1">
                <a:solidFill>
                  <a:sysClr val="windowText" lastClr="000000"/>
                </a:solidFill>
              </a:rPr>
              <a:t>OCTUBRE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3.8292530126401908E-2"/>
          <c:y val="0.23231481481481481"/>
          <c:w val="0.93674647143366052"/>
          <c:h val="0.64176727909011377"/>
        </c:manualLayout>
      </c:layout>
      <c:lineChart>
        <c:grouping val="stacke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OCTUBRE!$C$10:$C$21</c:f>
              <c:strCache>
                <c:ptCount val="12"/>
                <c:pt idx="0">
                  <c:v>ene-21</c:v>
                </c:pt>
                <c:pt idx="1">
                  <c:v>feb-21</c:v>
                </c:pt>
                <c:pt idx="2">
                  <c:v>mar-21</c:v>
                </c:pt>
                <c:pt idx="3">
                  <c:v>abr-21</c:v>
                </c:pt>
                <c:pt idx="4">
                  <c:v>may-21</c:v>
                </c:pt>
                <c:pt idx="5">
                  <c:v>jun-21</c:v>
                </c:pt>
                <c:pt idx="6">
                  <c:v>jul-21</c:v>
                </c:pt>
                <c:pt idx="7">
                  <c:v>ago-21</c:v>
                </c:pt>
                <c:pt idx="8">
                  <c:v>sep-21</c:v>
                </c:pt>
                <c:pt idx="9">
                  <c:v>oct-21</c:v>
                </c:pt>
                <c:pt idx="10">
                  <c:v>nov-21</c:v>
                </c:pt>
                <c:pt idx="11">
                  <c:v>dic-21</c:v>
                </c:pt>
              </c:strCache>
            </c:strRef>
          </c:cat>
          <c:val>
            <c:numRef>
              <c:f>OCTUBRE!$D$10:$D$21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860560"/>
        <c:axId val="143860168"/>
      </c:lineChart>
      <c:catAx>
        <c:axId val="14386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3860168"/>
        <c:crosses val="autoZero"/>
        <c:auto val="1"/>
        <c:lblAlgn val="ctr"/>
        <c:lblOffset val="100"/>
        <c:noMultiLvlLbl val="0"/>
      </c:catAx>
      <c:valAx>
        <c:axId val="14386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386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24/02/2022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24/02/2022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24/02/2022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24/02/2022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24/02/2022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Guzmán’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9829" y="4459221"/>
            <a:ext cx="3744416" cy="17022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DD MM AA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 de Julio  2021_</a:t>
            </a:r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Dekar" panose="02000000000000000000" pitchFamily="50" charset="0"/>
              </a:rPr>
              <a:t>Reunión de Revisión Gerencial</a:t>
            </a:r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1956390" y="1112870"/>
            <a:ext cx="11046000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9636285" y="3414174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  <a:endParaRPr lang="es-ES" altLang="es-MX" sz="1200" b="1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0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855153" y="2447754"/>
            <a:ext cx="18573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JULIO NO SE PRESENTO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rgbClr val="5B9BD5">
                    <a:lumMod val="50000"/>
                  </a:srgbClr>
                </a:solidFill>
                <a:latin typeface="Dekar" panose="02000000000000000000" pitchFamily="50" charset="0"/>
              </a:rPr>
              <a:t>SI SE  CUMPLIO EL METRICO</a:t>
            </a:r>
            <a:endParaRPr lang="es-ES" altLang="es-MX" sz="1500" b="1" dirty="0">
              <a:solidFill>
                <a:srgbClr val="5B9BD5">
                  <a:lumMod val="50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97" y="82684"/>
            <a:ext cx="6229350" cy="1619250"/>
          </a:xfrm>
          <a:prstGeom prst="rect">
            <a:avLst/>
          </a:prstGeom>
        </p:spPr>
      </p:pic>
      <p:graphicFrame>
        <p:nvGraphicFramePr>
          <p:cNvPr id="13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495241"/>
              </p:ext>
            </p:extLst>
          </p:nvPr>
        </p:nvGraphicFramePr>
        <p:xfrm>
          <a:off x="963132" y="1756366"/>
          <a:ext cx="8445452" cy="2517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023603"/>
              </p:ext>
            </p:extLst>
          </p:nvPr>
        </p:nvGraphicFramePr>
        <p:xfrm>
          <a:off x="1200371" y="4280713"/>
          <a:ext cx="7985051" cy="2247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970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119669" y="260648"/>
            <a:ext cx="9173931" cy="105611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66898" y="637030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37" y="1316765"/>
            <a:ext cx="3118252" cy="17985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73" y="3497004"/>
            <a:ext cx="4378380" cy="2127619"/>
          </a:xfrm>
          <a:prstGeom prst="rect">
            <a:avLst/>
          </a:prstGeom>
        </p:spPr>
      </p:pic>
      <p:pic>
        <p:nvPicPr>
          <p:cNvPr id="1026" name="Picture 2" descr="Puede ser una imagen de una o varias personas y texto que dice &quot;İFELIZ JESSICA YADIRA ROMERO GARCI MIGUEL ANGEL GARCIA TORRES CUMPLEAÑOS! 31 CLAUDIA KARINA RODRIGUEZ 31-PAOLA OCHOA VILLAFAÑA Julio 2021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1" y="1483481"/>
            <a:ext cx="5123873" cy="40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0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46658"/>
              </p:ext>
            </p:extLst>
          </p:nvPr>
        </p:nvGraphicFramePr>
        <p:xfrm>
          <a:off x="1838288" y="360400"/>
          <a:ext cx="7879870" cy="5990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Hoja de cálculo" r:id="rId3" imgW="9144090" imgH="9772650" progId="Excel.Sheet.12">
                  <p:embed/>
                </p:oleObj>
              </mc:Choice>
              <mc:Fallback>
                <p:oleObj name="Hoja de cálculo" r:id="rId3" imgW="9144090" imgH="97726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288" y="360400"/>
                        <a:ext cx="7879870" cy="5990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470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7839" y="639157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389920"/>
              </p:ext>
            </p:extLst>
          </p:nvPr>
        </p:nvGraphicFramePr>
        <p:xfrm>
          <a:off x="1682681" y="160894"/>
          <a:ext cx="9013673" cy="623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Hoja de cálculo" r:id="rId3" imgW="13544550" imgH="10420440" progId="Excel.Sheet.12">
                  <p:embed/>
                </p:oleObj>
              </mc:Choice>
              <mc:Fallback>
                <p:oleObj name="Hoja de cálculo" r:id="rId3" imgW="13544550" imgH="10420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681" y="160894"/>
                        <a:ext cx="9013673" cy="6230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1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163178" y="1203695"/>
            <a:ext cx="6965685" cy="52805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CAPACITACION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7654576" y="1731754"/>
            <a:ext cx="4748524" cy="5126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EN EL MES DE JULIO SE </a:t>
            </a:r>
          </a:p>
          <a:p>
            <a:pPr marL="0" indent="0">
              <a:buNone/>
            </a:pP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IMPARTIO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5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CURSO</a:t>
            </a:r>
          </a:p>
          <a:p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MONTAJE, DESMONTAJE Y CUIDADO DE LOS HERRAMENTALES.</a:t>
            </a:r>
          </a:p>
          <a:p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PRACTICAS DE TROQUELADO.</a:t>
            </a:r>
          </a:p>
          <a:p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IDENTIFICACION DE MATERIALES E INSUMO9S Y DOCUMENTOS TECNICOS Y ELABORACION DE REPORTES.</a:t>
            </a:r>
          </a:p>
          <a:p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CONTROL Y EGISTRO DE ESCRAP.</a:t>
            </a:r>
          </a:p>
          <a:p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MANTENIMIENTO AUTONOMO.</a:t>
            </a:r>
          </a:p>
          <a:p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MANEJO Y USO DEL SIM.</a:t>
            </a:r>
            <a:endParaRPr lang="es-MX" sz="1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3463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 Hermosillo</a:t>
            </a:r>
            <a:endParaRPr lang="es-MX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494228"/>
              </p:ext>
            </p:extLst>
          </p:nvPr>
        </p:nvGraphicFramePr>
        <p:xfrm>
          <a:off x="619014" y="3030279"/>
          <a:ext cx="6105525" cy="2829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914400"/>
            <a:ext cx="7705725" cy="1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821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114</Words>
  <Application>Microsoft Office PowerPoint</Application>
  <PresentationFormat>Panorámica</PresentationFormat>
  <Paragraphs>33</Paragraphs>
  <Slides>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Dekar</vt:lpstr>
      <vt:lpstr>Tahoma</vt:lpstr>
      <vt:lpstr>1_Diseño personalizado</vt:lpstr>
      <vt:lpstr>3_Diseño personalizado</vt:lpstr>
      <vt:lpstr>Hoja de cálculo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39</cp:revision>
  <cp:lastPrinted>2021-10-20T15:15:08Z</cp:lastPrinted>
  <dcterms:created xsi:type="dcterms:W3CDTF">2020-11-13T22:14:18Z</dcterms:created>
  <dcterms:modified xsi:type="dcterms:W3CDTF">2022-02-24T16:43:44Z</dcterms:modified>
</cp:coreProperties>
</file>