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9"/>
  </p:notesMasterIdLst>
  <p:sldIdLst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88163" cy="100203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6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'Septiembre - 2021  '!$N$36</c:f>
              <c:strCache>
                <c:ptCount val="1"/>
                <c:pt idx="0">
                  <c:v>sep-21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5"/>
            <c:invertIfNegative val="0"/>
            <c:bubble3D val="0"/>
            <c:spPr>
              <a:solidFill>
                <a:srgbClr val="FF0000"/>
              </a:solidFill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'Septiembre - 2021  '!$B$37:$B$42</c:f>
              <c:strCache>
                <c:ptCount val="6"/>
                <c:pt idx="0">
                  <c:v>Días por mes</c:v>
                </c:pt>
                <c:pt idx="1">
                  <c:v>Días acumulados sin Accidentes</c:v>
                </c:pt>
                <c:pt idx="2">
                  <c:v>Registro de Accidentes en el Mes</c:v>
                </c:pt>
                <c:pt idx="4">
                  <c:v>YAGO (2020)</c:v>
                </c:pt>
                <c:pt idx="5">
                  <c:v>YTD (2021)</c:v>
                </c:pt>
              </c:strCache>
            </c:strRef>
          </c:cat>
          <c:val>
            <c:numRef>
              <c:f>'Septiembre - 2021  '!$N$37:$N$42</c:f>
              <c:numCache>
                <c:formatCode>General</c:formatCode>
                <c:ptCount val="6"/>
                <c:pt idx="0">
                  <c:v>273</c:v>
                </c:pt>
                <c:pt idx="1">
                  <c:v>52</c:v>
                </c:pt>
                <c:pt idx="2">
                  <c:v>0</c:v>
                </c:pt>
                <c:pt idx="4">
                  <c:v>1</c:v>
                </c:pt>
                <c:pt idx="5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84600784"/>
        <c:axId val="284601176"/>
      </c:barChart>
      <c:catAx>
        <c:axId val="284600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FFFFFF"/>
                </a:solidFill>
                <a:latin typeface="Calibri"/>
                <a:ea typeface="Calibri"/>
                <a:cs typeface="Calibri"/>
              </a:defRPr>
            </a:pPr>
            <a:endParaRPr lang="es-MX"/>
          </a:p>
        </c:txPr>
        <c:crossAx val="284601176"/>
        <c:crosses val="autoZero"/>
        <c:auto val="1"/>
        <c:lblAlgn val="ctr"/>
        <c:lblOffset val="100"/>
        <c:noMultiLvlLbl val="0"/>
      </c:catAx>
      <c:valAx>
        <c:axId val="284601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FFFFFF"/>
                </a:solidFill>
                <a:latin typeface="Calibri"/>
                <a:ea typeface="Calibri"/>
                <a:cs typeface="Calibri"/>
              </a:defRPr>
            </a:pPr>
            <a:endParaRPr lang="es-MX"/>
          </a:p>
        </c:txPr>
        <c:crossAx val="284600784"/>
        <c:crosses val="autoZero"/>
        <c:crossBetween val="between"/>
      </c:valAx>
    </c:plotArea>
    <c:legend>
      <c:legendPos val="r"/>
      <c:legendEntry>
        <c:idx val="3"/>
        <c:delete val="1"/>
      </c:legendEntry>
      <c:overlay val="0"/>
      <c:txPr>
        <a:bodyPr/>
        <a:lstStyle/>
        <a:p>
          <a:pPr>
            <a:defRPr sz="775" b="0" i="0" u="none" strike="noStrike" baseline="0">
              <a:solidFill>
                <a:srgbClr val="FFFFFF"/>
              </a:solidFill>
              <a:latin typeface="Calibri"/>
              <a:ea typeface="Calibri"/>
              <a:cs typeface="Calibri"/>
            </a:defRPr>
          </a:pPr>
          <a:endParaRPr lang="es-MX"/>
        </a:p>
      </c:txPr>
    </c:legend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FFFFFF"/>
          </a:solidFill>
          <a:latin typeface="Calibri"/>
          <a:ea typeface="Calibri"/>
          <a:cs typeface="Calibri"/>
        </a:defRPr>
      </a:pPr>
      <a:endParaRPr lang="es-MX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 b="1"/>
            </a:pPr>
            <a:r>
              <a:rPr lang="es-MX" sz="1800" b="1"/>
              <a:t>Accidentabilidad</a:t>
            </a:r>
          </a:p>
          <a:p>
            <a:pPr>
              <a:defRPr b="1"/>
            </a:pPr>
            <a:r>
              <a:rPr lang="es-MX" sz="1800" b="1"/>
              <a:t>Septiembre 2021</a:t>
            </a:r>
          </a:p>
          <a:p>
            <a:pPr>
              <a:defRPr b="1"/>
            </a:pPr>
            <a:endParaRPr lang="es-MX" sz="1800" b="1"/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'Septiembre - 2021  '!$B$38</c:f>
              <c:strCache>
                <c:ptCount val="1"/>
                <c:pt idx="0">
                  <c:v>Días acumulados sin Accidentes</c:v>
                </c:pt>
              </c:strCache>
            </c:strRef>
          </c:tx>
          <c:marker>
            <c:symbol val="square"/>
            <c:size val="8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'Septiembre - 2021  '!$C$36:$N$36</c:f>
              <c:numCache>
                <c:formatCode>mmm\-yy</c:formatCode>
                <c:ptCount val="12"/>
                <c:pt idx="0">
                  <c:v>44105</c:v>
                </c:pt>
                <c:pt idx="1">
                  <c:v>44136</c:v>
                </c:pt>
                <c:pt idx="2">
                  <c:v>44166</c:v>
                </c:pt>
                <c:pt idx="3">
                  <c:v>44197</c:v>
                </c:pt>
                <c:pt idx="4">
                  <c:v>44228</c:v>
                </c:pt>
                <c:pt idx="5">
                  <c:v>44256</c:v>
                </c:pt>
                <c:pt idx="6">
                  <c:v>44287</c:v>
                </c:pt>
                <c:pt idx="7">
                  <c:v>44317</c:v>
                </c:pt>
                <c:pt idx="8">
                  <c:v>44348</c:v>
                </c:pt>
                <c:pt idx="9">
                  <c:v>44378</c:v>
                </c:pt>
                <c:pt idx="10">
                  <c:v>44409</c:v>
                </c:pt>
                <c:pt idx="11">
                  <c:v>44440</c:v>
                </c:pt>
              </c:numCache>
            </c:numRef>
          </c:cat>
          <c:val>
            <c:numRef>
              <c:f>'Septiembre - 2021  '!$C$38:$N$38</c:f>
              <c:numCache>
                <c:formatCode>General</c:formatCode>
                <c:ptCount val="12"/>
                <c:pt idx="0">
                  <c:v>393</c:v>
                </c:pt>
                <c:pt idx="1">
                  <c:v>35</c:v>
                </c:pt>
                <c:pt idx="2">
                  <c:v>66</c:v>
                </c:pt>
                <c:pt idx="3">
                  <c:v>97</c:v>
                </c:pt>
                <c:pt idx="4">
                  <c:v>125</c:v>
                </c:pt>
                <c:pt idx="5">
                  <c:v>156</c:v>
                </c:pt>
                <c:pt idx="6">
                  <c:v>186</c:v>
                </c:pt>
                <c:pt idx="7">
                  <c:v>208</c:v>
                </c:pt>
                <c:pt idx="8">
                  <c:v>40</c:v>
                </c:pt>
                <c:pt idx="9">
                  <c:v>71</c:v>
                </c:pt>
                <c:pt idx="10">
                  <c:v>22</c:v>
                </c:pt>
                <c:pt idx="11">
                  <c:v>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0919832"/>
        <c:axId val="284167512"/>
      </c:lineChart>
      <c:dateAx>
        <c:axId val="280919832"/>
        <c:scaling>
          <c:orientation val="minMax"/>
        </c:scaling>
        <c:delete val="0"/>
        <c:axPos val="b"/>
        <c:numFmt formatCode="mmm\-yy" sourceLinked="0"/>
        <c:majorTickMark val="none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MX"/>
          </a:p>
        </c:txPr>
        <c:crossAx val="284167512"/>
        <c:crosses val="autoZero"/>
        <c:auto val="1"/>
        <c:lblOffset val="100"/>
        <c:baseTimeUnit val="months"/>
      </c:dateAx>
      <c:valAx>
        <c:axId val="28416751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8091983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7676181510935036"/>
          <c:y val="0.27071055462329502"/>
          <c:w val="0.24647623903799074"/>
          <c:h val="6.7170603674540683E-2"/>
        </c:manualLayout>
      </c:layout>
      <c:overlay val="0"/>
      <c:txPr>
        <a:bodyPr/>
        <a:lstStyle/>
        <a:p>
          <a:pPr>
            <a:defRPr sz="775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s-MX"/>
        </a:p>
      </c:txPr>
    </c:legend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s-MX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b="1">
                <a:solidFill>
                  <a:sysClr val="windowText" lastClr="000000"/>
                </a:solidFill>
              </a:rPr>
              <a:t>Capacitación</a:t>
            </a:r>
          </a:p>
          <a:p>
            <a:pPr>
              <a:defRPr/>
            </a:pPr>
            <a:r>
              <a:rPr lang="es-MX" b="1">
                <a:solidFill>
                  <a:sysClr val="windowText" lastClr="000000"/>
                </a:solidFill>
              </a:rPr>
              <a:t>SEPTIEMBRE 2021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>
        <c:manualLayout>
          <c:layoutTarget val="inner"/>
          <c:xMode val="edge"/>
          <c:yMode val="edge"/>
          <c:x val="2.8346023999368863E-2"/>
          <c:y val="0.21639210632330036"/>
          <c:w val="0.9474696199329149"/>
          <c:h val="0.69095521714969854"/>
        </c:manualLayout>
      </c:layout>
      <c:lineChart>
        <c:grouping val="stacked"/>
        <c:varyColors val="0"/>
        <c:ser>
          <c:idx val="0"/>
          <c:order val="0"/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C0000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SEPTIEMBRE!$C$10:$C$21</c:f>
              <c:strCache>
                <c:ptCount val="12"/>
                <c:pt idx="0">
                  <c:v>ene-21</c:v>
                </c:pt>
                <c:pt idx="1">
                  <c:v>feb-21</c:v>
                </c:pt>
                <c:pt idx="2">
                  <c:v>mar-21</c:v>
                </c:pt>
                <c:pt idx="3">
                  <c:v>abr-21</c:v>
                </c:pt>
                <c:pt idx="4">
                  <c:v>may-21</c:v>
                </c:pt>
                <c:pt idx="5">
                  <c:v>jun-21</c:v>
                </c:pt>
                <c:pt idx="6">
                  <c:v>jul-21</c:v>
                </c:pt>
                <c:pt idx="7">
                  <c:v>ago-21</c:v>
                </c:pt>
                <c:pt idx="8">
                  <c:v>sep-21</c:v>
                </c:pt>
                <c:pt idx="9">
                  <c:v>oct-21</c:v>
                </c:pt>
                <c:pt idx="10">
                  <c:v>nov-21</c:v>
                </c:pt>
                <c:pt idx="11">
                  <c:v>dic-21</c:v>
                </c:pt>
              </c:strCache>
            </c:strRef>
          </c:cat>
          <c:val>
            <c:numRef>
              <c:f>SEPTIEMBRE!$D$10:$D$21</c:f>
              <c:numCache>
                <c:formatCode>General</c:formatCode>
                <c:ptCount val="12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5</c:v>
                </c:pt>
                <c:pt idx="6">
                  <c:v>5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4171040"/>
        <c:axId val="285520880"/>
      </c:lineChart>
      <c:catAx>
        <c:axId val="284171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85520880"/>
        <c:crosses val="autoZero"/>
        <c:auto val="1"/>
        <c:lblAlgn val="ctr"/>
        <c:lblOffset val="100"/>
        <c:noMultiLvlLbl val="0"/>
      </c:catAx>
      <c:valAx>
        <c:axId val="285520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84171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A5FDED3-03FB-49AB-9116-640C42F7978C}" type="datetimeFigureOut">
              <a:rPr lang="es-MX" smtClean="0"/>
              <a:t>06/11/2021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FD8C6E1F-3448-499A-9880-95784A8F5C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355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FC80E-512D-419D-B82A-F7F4FB3362F7}" type="slidenum">
              <a:rPr lang="es-MX" smtClean="0">
                <a:solidFill>
                  <a:prstClr val="black"/>
                </a:solidFill>
              </a:rPr>
              <a:pPr/>
              <a:t>1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691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FC80E-512D-419D-B82A-F7F4FB3362F7}" type="slidenum">
              <a:rPr lang="es-MX" smtClean="0">
                <a:solidFill>
                  <a:prstClr val="black"/>
                </a:solidFill>
              </a:rPr>
              <a:pPr/>
              <a:t>2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558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7"/>
          <p:cNvSpPr>
            <a:spLocks noGrp="1"/>
          </p:cNvSpPr>
          <p:nvPr>
            <p:ph sz="quarter" idx="10"/>
          </p:nvPr>
        </p:nvSpPr>
        <p:spPr>
          <a:xfrm>
            <a:off x="3311691" y="2948947"/>
            <a:ext cx="6144683" cy="960967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s-ES" dirty="0" smtClean="0"/>
              <a:t>Haga clic para modificar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5779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5617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29909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7790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8198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57394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7530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4396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074123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04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5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599723" y="1941961"/>
            <a:ext cx="8058944" cy="1470025"/>
          </a:xfrm>
        </p:spPr>
        <p:txBody>
          <a:bodyPr>
            <a:noAutofit/>
          </a:bodyPr>
          <a:lstStyle>
            <a:lvl1pPr>
              <a:defRPr sz="480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03712" y="400506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90B-771D-4864-AEF3-55B35F04F8CE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06/11/2021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8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32099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34977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35464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58265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785300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07835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78462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606743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286221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1256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27915" y="260648"/>
            <a:ext cx="6965685" cy="1056117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tx1">
                    <a:tint val="75000"/>
                  </a:schemeClr>
                </a:solidFill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143339" y="6372862"/>
            <a:ext cx="2844800" cy="365125"/>
          </a:xfrm>
        </p:spPr>
        <p:txBody>
          <a:bodyPr/>
          <a:lstStyle/>
          <a:p>
            <a:fld id="{1EE6190B-771D-4864-AEF3-55B35F04F8CE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06/11/2021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3"/>
          </p:nvPr>
        </p:nvSpPr>
        <p:spPr>
          <a:xfrm>
            <a:off x="3119669" y="1412777"/>
            <a:ext cx="9025003" cy="3739191"/>
          </a:xfrm>
        </p:spPr>
        <p:txBody>
          <a:bodyPr>
            <a:normAutofit/>
          </a:bodyPr>
          <a:lstStyle>
            <a:lvl1pPr>
              <a:defRPr sz="3200"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667"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400"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2133"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2133"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8962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324820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54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9" y="1892306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19202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54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9" y="1892306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21776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34120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37917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54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9" y="1892306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6560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37674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120826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54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9" y="1892306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69296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013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9613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3769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026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7029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407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611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27.xml"/><Relationship Id="rId39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21" Type="http://schemas.openxmlformats.org/officeDocument/2006/relationships/slideLayout" Target="../slideLayouts/slideLayout22.xml"/><Relationship Id="rId34" Type="http://schemas.openxmlformats.org/officeDocument/2006/relationships/slideLayout" Target="../slideLayouts/slideLayout35.xml"/><Relationship Id="rId42" Type="http://schemas.openxmlformats.org/officeDocument/2006/relationships/image" Target="../media/image5.png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5" Type="http://schemas.openxmlformats.org/officeDocument/2006/relationships/slideLayout" Target="../slideLayouts/slideLayout26.xml"/><Relationship Id="rId33" Type="http://schemas.openxmlformats.org/officeDocument/2006/relationships/slideLayout" Target="../slideLayouts/slideLayout34.xml"/><Relationship Id="rId38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29" Type="http://schemas.openxmlformats.org/officeDocument/2006/relationships/slideLayout" Target="../slideLayouts/slideLayout30.xml"/><Relationship Id="rId41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24" Type="http://schemas.openxmlformats.org/officeDocument/2006/relationships/slideLayout" Target="../slideLayouts/slideLayout25.xml"/><Relationship Id="rId32" Type="http://schemas.openxmlformats.org/officeDocument/2006/relationships/slideLayout" Target="../slideLayouts/slideLayout33.xml"/><Relationship Id="rId37" Type="http://schemas.openxmlformats.org/officeDocument/2006/relationships/slideLayout" Target="../slideLayouts/slideLayout38.xml"/><Relationship Id="rId40" Type="http://schemas.openxmlformats.org/officeDocument/2006/relationships/image" Target="../media/image4.png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23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9.xml"/><Relationship Id="rId36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31" Type="http://schemas.openxmlformats.org/officeDocument/2006/relationships/slideLayout" Target="../slideLayouts/slideLayout32.xml"/><Relationship Id="rId44" Type="http://schemas.openxmlformats.org/officeDocument/2006/relationships/image" Target="../media/image6.png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slideLayout" Target="../slideLayouts/slideLayout23.xml"/><Relationship Id="rId27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31.xml"/><Relationship Id="rId35" Type="http://schemas.openxmlformats.org/officeDocument/2006/relationships/slideLayout" Target="../slideLayouts/slideLayout36.xml"/><Relationship Id="rId43" Type="http://schemas.microsoft.com/office/2007/relationships/hdphoto" Target="../media/hdphoto2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8E3F7-4A7D-4749-89FD-9183C43A4FD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06/11/2021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63690-0D49-4F49-81C3-36846B032EA7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7 Grupo"/>
          <p:cNvGrpSpPr/>
          <p:nvPr userDrawn="1"/>
        </p:nvGrpSpPr>
        <p:grpSpPr>
          <a:xfrm>
            <a:off x="0" y="-27384"/>
            <a:ext cx="12192000" cy="6885384"/>
            <a:chOff x="0" y="0"/>
            <a:chExt cx="9144000" cy="5164038"/>
          </a:xfrm>
        </p:grpSpPr>
        <p:pic>
          <p:nvPicPr>
            <p:cNvPr id="2052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35653" cy="516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8347" y="0"/>
              <a:ext cx="1235653" cy="516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333" y="0"/>
              <a:ext cx="7560840" cy="5164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1" name="Picture 3" descr="logofinal_vertical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861" y="68627"/>
            <a:ext cx="2592288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94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6190B-771D-4864-AEF3-55B35F04F8CE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06/11/2021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40">
            <a:extLst>
              <a:ext uri="{BEBA8EAE-BF5A-486C-A8C5-ECC9F3942E4B}">
                <a14:imgProps xmlns:a14="http://schemas.microsoft.com/office/drawing/2010/main">
                  <a14:imgLayer r:embed="rId41">
                    <a14:imgEffect>
                      <a14:backgroundRemoval t="0" b="100000" l="29688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661"/>
          <a:stretch/>
        </p:blipFill>
        <p:spPr bwMode="auto">
          <a:xfrm rot="10800000">
            <a:off x="47328" y="0"/>
            <a:ext cx="1142526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11 Grupo"/>
          <p:cNvGrpSpPr/>
          <p:nvPr userDrawn="1"/>
        </p:nvGrpSpPr>
        <p:grpSpPr>
          <a:xfrm rot="10800000">
            <a:off x="-2952" y="-30529"/>
            <a:ext cx="1010387" cy="1494205"/>
            <a:chOff x="7956376" y="3403608"/>
            <a:chExt cx="1224136" cy="1730550"/>
          </a:xfrm>
        </p:grpSpPr>
        <p:pic>
          <p:nvPicPr>
            <p:cNvPr id="13" name="Picture 2"/>
            <p:cNvPicPr>
              <a:picLocks noChangeAspect="1" noChangeArrowheads="1"/>
            </p:cNvPicPr>
            <p:nvPr userDrawn="1"/>
          </p:nvPicPr>
          <p:blipFill>
            <a:blip r:embed="rId42" cstate="print">
              <a:extLst>
                <a:ext uri="{BEBA8EAE-BF5A-486C-A8C5-ECC9F3942E4B}">
                  <a14:imgProps xmlns:a14="http://schemas.microsoft.com/office/drawing/2010/main">
                    <a14:imgLayer r:embed="rId43">
                      <a14:imgEffect>
                        <a14:backgroundRemoval t="0" b="96131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703169" y="3656815"/>
              <a:ext cx="1730550" cy="1224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46"/>
            <p:cNvPicPr>
              <a:picLocks noChangeAspect="1" noChangeArrowheads="1"/>
            </p:cNvPicPr>
            <p:nvPr userDrawn="1"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388424" y="3925489"/>
              <a:ext cx="722955" cy="686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CuadroTexto 10"/>
          <p:cNvSpPr txBox="1"/>
          <p:nvPr userDrawn="1"/>
        </p:nvSpPr>
        <p:spPr>
          <a:xfrm>
            <a:off x="9744406" y="6486273"/>
            <a:ext cx="1143772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67" b="1" dirty="0">
                <a:solidFill>
                  <a:prstClr val="white">
                    <a:lumMod val="50000"/>
                  </a:prstClr>
                </a:solidFill>
                <a:latin typeface="Dekar" panose="02000000000000000000" pitchFamily="50" charset="0"/>
              </a:rPr>
              <a:t>F-RG 02 Rev. 2.0</a:t>
            </a:r>
            <a:endParaRPr lang="es-MX" sz="1067" b="1" dirty="0">
              <a:solidFill>
                <a:prstClr val="white">
                  <a:lumMod val="50000"/>
                </a:prstClr>
              </a:solidFill>
              <a:latin typeface="Dekar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4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240704" y="6161518"/>
            <a:ext cx="12192000" cy="11079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dirty="0">
                <a:solidFill>
                  <a:schemeClr val="bg1"/>
                </a:solidFill>
                <a:latin typeface="Dekar" panose="02000000000000000000" pitchFamily="50" charset="0"/>
              </a:rPr>
              <a:t>Planta Ciudad </a:t>
            </a:r>
            <a:r>
              <a:rPr lang="es-ES" dirty="0" smtClean="0">
                <a:solidFill>
                  <a:schemeClr val="bg1"/>
                </a:solidFill>
                <a:latin typeface="Dekar" panose="02000000000000000000" pitchFamily="50" charset="0"/>
              </a:rPr>
              <a:t>Guzmán’</a:t>
            </a:r>
            <a:endParaRPr lang="es-MX" dirty="0">
              <a:solidFill>
                <a:schemeClr val="bg1"/>
              </a:solidFill>
              <a:latin typeface="Dekar" panose="02000000000000000000" pitchFamily="50" charset="0"/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4559829" y="4459221"/>
            <a:ext cx="3744416" cy="1702296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b="1" kern="1700" spc="133" dirty="0" smtClean="0">
                <a:solidFill>
                  <a:prstClr val="white">
                    <a:lumMod val="50000"/>
                  </a:prstClr>
                </a:solidFill>
                <a:latin typeface="Dekar" panose="02000000000000000000" pitchFamily="50" charset="0"/>
              </a:rPr>
              <a:t>DD MM AA</a:t>
            </a:r>
            <a:endParaRPr lang="en-US" b="1" kern="1700" spc="133" dirty="0">
              <a:solidFill>
                <a:prstClr val="white">
                  <a:lumMod val="50000"/>
                </a:prstClr>
              </a:solidFill>
              <a:latin typeface="Dekar" panose="02000000000000000000" pitchFamily="50" charset="0"/>
            </a:endParaRPr>
          </a:p>
          <a:p>
            <a:pPr algn="ctr"/>
            <a:endParaRPr lang="en-US" sz="1867" b="1" kern="1700" spc="133" dirty="0">
              <a:solidFill>
                <a:prstClr val="black"/>
              </a:solidFill>
              <a:latin typeface="Dekar" panose="02000000000000000000" pitchFamily="50" charset="0"/>
            </a:endParaRPr>
          </a:p>
          <a:p>
            <a:pPr algn="ctr"/>
            <a:r>
              <a:rPr lang="en-US" sz="1867" b="1" kern="1700" spc="133" dirty="0">
                <a:solidFill>
                  <a:prstClr val="white"/>
                </a:solidFill>
                <a:latin typeface="Dekar" panose="02000000000000000000" pitchFamily="50" charset="0"/>
              </a:rPr>
              <a:t>Con </a:t>
            </a:r>
            <a:r>
              <a:rPr lang="en-US" sz="1867" b="1" kern="1700" spc="133" dirty="0" smtClean="0">
                <a:solidFill>
                  <a:prstClr val="white"/>
                </a:solidFill>
                <a:latin typeface="Dekar" panose="02000000000000000000" pitchFamily="50" charset="0"/>
              </a:rPr>
              <a:t>informacion </a:t>
            </a:r>
            <a:r>
              <a:rPr lang="en-US" sz="1867" b="1" kern="1700" spc="133" dirty="0">
                <a:solidFill>
                  <a:prstClr val="white"/>
                </a:solidFill>
                <a:latin typeface="Dekar" panose="02000000000000000000" pitchFamily="50" charset="0"/>
              </a:rPr>
              <a:t>del </a:t>
            </a:r>
            <a:r>
              <a:rPr lang="en-US" sz="1867" b="1" kern="1700" spc="133" dirty="0" smtClean="0">
                <a:solidFill>
                  <a:prstClr val="white"/>
                </a:solidFill>
                <a:latin typeface="Dekar" panose="02000000000000000000" pitchFamily="50" charset="0"/>
              </a:rPr>
              <a:t>me de Septiembre  2021_</a:t>
            </a:r>
            <a:endParaRPr lang="es-MX" sz="1867" dirty="0">
              <a:solidFill>
                <a:prstClr val="white"/>
              </a:solidFill>
              <a:latin typeface="Dekar" panose="02000000000000000000" pitchFamily="50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0"/>
          </p:nvPr>
        </p:nvSpPr>
        <p:spPr>
          <a:xfrm>
            <a:off x="3311691" y="2660915"/>
            <a:ext cx="6144683" cy="960967"/>
          </a:xfrm>
        </p:spPr>
        <p:txBody>
          <a:bodyPr>
            <a:noAutofit/>
          </a:bodyPr>
          <a:lstStyle/>
          <a:p>
            <a:pPr algn="ctr"/>
            <a:r>
              <a:rPr lang="es-ES" sz="4800" dirty="0">
                <a:latin typeface="Dekar" panose="02000000000000000000" pitchFamily="50" charset="0"/>
              </a:rPr>
              <a:t>Reunión de Revisión Gerencial</a:t>
            </a:r>
            <a:endParaRPr lang="es-MX" sz="4800" dirty="0">
              <a:latin typeface="Dekar" panose="02000000000000000000" pitchFamily="50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43339" y="68627"/>
            <a:ext cx="1143772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67" dirty="0">
                <a:solidFill>
                  <a:prstClr val="white"/>
                </a:solidFill>
                <a:latin typeface="Dekar" panose="02000000000000000000" pitchFamily="50" charset="0"/>
              </a:rPr>
              <a:t>F-RG 02 Rev. 2.0</a:t>
            </a:r>
            <a:endParaRPr lang="es-MX" sz="1067" dirty="0">
              <a:solidFill>
                <a:prstClr val="white"/>
              </a:solidFill>
              <a:latin typeface="Dekar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1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3"/>
          <p:cNvSpPr txBox="1">
            <a:spLocks/>
          </p:cNvSpPr>
          <p:nvPr/>
        </p:nvSpPr>
        <p:spPr>
          <a:xfrm>
            <a:off x="1956390" y="1112870"/>
            <a:ext cx="11046000" cy="829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1">
                    <a:lumMod val="50000"/>
                  </a:schemeClr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Accidentabilidad</a:t>
            </a:r>
          </a:p>
        </p:txBody>
      </p:sp>
      <p:sp>
        <p:nvSpPr>
          <p:cNvPr id="21" name="Text Box 50"/>
          <p:cNvSpPr txBox="1">
            <a:spLocks noChangeArrowheads="1"/>
          </p:cNvSpPr>
          <p:nvPr/>
        </p:nvSpPr>
        <p:spPr bwMode="auto">
          <a:xfrm>
            <a:off x="9636285" y="3414174"/>
            <a:ext cx="187325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" altLang="es-MX" sz="1200" b="1" dirty="0" smtClean="0">
                <a:solidFill>
                  <a:prstClr val="black"/>
                </a:solidFill>
                <a:latin typeface="Dekar" panose="02000000000000000000" pitchFamily="50" charset="0"/>
              </a:rPr>
              <a:t>Métrico </a:t>
            </a:r>
            <a:endParaRPr lang="es-ES" altLang="es-MX" sz="1200" b="1" dirty="0">
              <a:solidFill>
                <a:prstClr val="black"/>
              </a:solidFill>
              <a:latin typeface="Dekar" panose="02000000000000000000" pitchFamily="50" charset="0"/>
            </a:endParaRPr>
          </a:p>
          <a:p>
            <a:pPr algn="ctr">
              <a:spcBef>
                <a:spcPct val="50000"/>
              </a:spcBef>
              <a:buFontTx/>
              <a:buNone/>
            </a:pPr>
            <a:r>
              <a:rPr lang="es-ES" altLang="es-MX" sz="1400" b="1" dirty="0">
                <a:solidFill>
                  <a:prstClr val="black"/>
                </a:solidFill>
                <a:latin typeface="Dekar" panose="02000000000000000000" pitchFamily="50" charset="0"/>
              </a:rPr>
              <a:t>&lt; </a:t>
            </a:r>
            <a:r>
              <a:rPr lang="es-ES" altLang="es-MX" sz="1400" b="1" dirty="0" smtClean="0">
                <a:solidFill>
                  <a:prstClr val="black"/>
                </a:solidFill>
                <a:latin typeface="Dekar" panose="02000000000000000000" pitchFamily="50" charset="0"/>
              </a:rPr>
              <a:t>0 Accidentes</a:t>
            </a:r>
            <a:endParaRPr lang="es-ES" altLang="es-MX" sz="1400" b="1" dirty="0">
              <a:solidFill>
                <a:prstClr val="black"/>
              </a:solidFill>
              <a:latin typeface="Dekar" panose="02000000000000000000" pitchFamily="50" charset="0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9855153" y="2447754"/>
            <a:ext cx="1857375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500" dirty="0">
                <a:solidFill>
                  <a:srgbClr val="5B9BD5">
                    <a:lumMod val="75000"/>
                  </a:srgbClr>
                </a:solidFill>
                <a:latin typeface="Dekar" panose="02000000000000000000" pitchFamily="50" charset="0"/>
              </a:rPr>
              <a:t>  </a:t>
            </a:r>
            <a:r>
              <a:rPr lang="es-ES" altLang="es-MX" sz="1500" dirty="0" smtClean="0">
                <a:solidFill>
                  <a:srgbClr val="5B9BD5">
                    <a:lumMod val="75000"/>
                  </a:srgbClr>
                </a:solidFill>
                <a:latin typeface="Dekar" panose="02000000000000000000" pitchFamily="50" charset="0"/>
              </a:rPr>
              <a:t>EN SEPTIEMBRE NO SE PRESENTO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500" dirty="0" smtClean="0">
                <a:solidFill>
                  <a:srgbClr val="5B9BD5">
                    <a:lumMod val="75000"/>
                  </a:srgbClr>
                </a:solidFill>
                <a:latin typeface="Dekar" panose="02000000000000000000" pitchFamily="50" charset="0"/>
              </a:rPr>
              <a:t>ACCIDENTE</a:t>
            </a:r>
            <a:endParaRPr lang="es-ES" altLang="es-MX" sz="1500" dirty="0">
              <a:solidFill>
                <a:srgbClr val="5B9BD5">
                  <a:lumMod val="75000"/>
                </a:srgbClr>
              </a:solidFill>
              <a:latin typeface="Dekar" panose="02000000000000000000" pitchFamily="50" charset="0"/>
            </a:endParaRP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9855152" y="4473949"/>
            <a:ext cx="185737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500" b="1" dirty="0" smtClean="0">
                <a:solidFill>
                  <a:srgbClr val="5B9BD5">
                    <a:lumMod val="50000"/>
                  </a:srgbClr>
                </a:solidFill>
                <a:latin typeface="Dekar" panose="02000000000000000000" pitchFamily="50" charset="0"/>
              </a:rPr>
              <a:t>SI SE  CUMPLIO EL METRICO</a:t>
            </a:r>
            <a:endParaRPr lang="es-ES" altLang="es-MX" sz="1500" b="1" dirty="0">
              <a:solidFill>
                <a:srgbClr val="5B9BD5">
                  <a:lumMod val="50000"/>
                </a:srgbClr>
              </a:solidFill>
              <a:latin typeface="Dekar" panose="02000000000000000000" pitchFamily="50" charset="0"/>
            </a:endParaRPr>
          </a:p>
        </p:txBody>
      </p:sp>
      <p:sp>
        <p:nvSpPr>
          <p:cNvPr id="24" name="Marcador de texto 1"/>
          <p:cNvSpPr txBox="1">
            <a:spLocks/>
          </p:cNvSpPr>
          <p:nvPr/>
        </p:nvSpPr>
        <p:spPr>
          <a:xfrm>
            <a:off x="280509" y="6428821"/>
            <a:ext cx="2592388" cy="309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Erika Hermosillo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Dekar" panose="02000000000000000000" pitchFamily="50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1" name="8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9992328"/>
              </p:ext>
            </p:extLst>
          </p:nvPr>
        </p:nvGraphicFramePr>
        <p:xfrm>
          <a:off x="804692" y="1787899"/>
          <a:ext cx="8831593" cy="2433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807" y="98844"/>
            <a:ext cx="5883032" cy="1522561"/>
          </a:xfrm>
          <a:prstGeom prst="rect">
            <a:avLst/>
          </a:prstGeom>
        </p:spPr>
      </p:pic>
      <p:graphicFrame>
        <p:nvGraphicFramePr>
          <p:cNvPr id="10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6330449"/>
              </p:ext>
            </p:extLst>
          </p:nvPr>
        </p:nvGraphicFramePr>
        <p:xfrm>
          <a:off x="882502" y="4178595"/>
          <a:ext cx="8753783" cy="2361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9700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3119669" y="260648"/>
            <a:ext cx="9173931" cy="1056117"/>
          </a:xfrm>
        </p:spPr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Motivación, Ausentismo y Puntualidad</a:t>
            </a:r>
          </a:p>
        </p:txBody>
      </p:sp>
      <p:sp>
        <p:nvSpPr>
          <p:cNvPr id="6" name="Rectángulo 5"/>
          <p:cNvSpPr/>
          <p:nvPr/>
        </p:nvSpPr>
        <p:spPr>
          <a:xfrm>
            <a:off x="366898" y="6370306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solidFill>
                  <a:sysClr val="window" lastClr="FFFFFF">
                    <a:lumMod val="50000"/>
                  </a:sysClr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Erika Hermosillo 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12" y="1235864"/>
            <a:ext cx="4102285" cy="322935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1" y="1480413"/>
            <a:ext cx="2490026" cy="333081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196" y="4571540"/>
            <a:ext cx="2543204" cy="190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2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22145" y="6402204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ysClr val="window" lastClr="FFFFFF">
                    <a:lumMod val="50000"/>
                  </a:sysClr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Erika Hermosillo </a:t>
            </a:r>
            <a:endParaRPr lang="es-MX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574" y="72212"/>
            <a:ext cx="7442790" cy="669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64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17839" y="6391572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ysClr val="window" lastClr="FFFFFF">
                    <a:lumMod val="50000"/>
                  </a:sysClr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Erika Hermosillo 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069" y="41281"/>
            <a:ext cx="8374536" cy="635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5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1163178" y="1203695"/>
            <a:ext cx="6965685" cy="528059"/>
          </a:xfrm>
        </p:spPr>
        <p:txBody>
          <a:bodyPr>
            <a:normAutofit fontScale="92500" lnSpcReduction="10000"/>
          </a:bodyPr>
          <a:lstStyle/>
          <a:p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CAPACITACION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877" y="370786"/>
            <a:ext cx="6491398" cy="1360968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7654576" y="1731754"/>
            <a:ext cx="4748524" cy="51262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sz="2800" b="1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s-MX" sz="2800" b="1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                                                                                  </a:t>
            </a:r>
            <a:r>
              <a:rPr lang="es-MX" sz="1800" b="1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EN EL MES DE SEPTIEMBRE SE </a:t>
            </a:r>
          </a:p>
          <a:p>
            <a:pPr marL="0" indent="0">
              <a:buNone/>
            </a:pPr>
            <a:r>
              <a:rPr lang="es-MX" sz="1800" b="1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IMPARTIO 1 CURSO</a:t>
            </a:r>
          </a:p>
          <a:p>
            <a:r>
              <a:rPr lang="es-MX" sz="1800" b="1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ANALISIS DEL SISTEMA DE                                           MEDICION MSA CUARTA EDICION </a:t>
            </a:r>
            <a:endParaRPr lang="es-MX" sz="1800" b="1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430558"/>
              </p:ext>
            </p:extLst>
          </p:nvPr>
        </p:nvGraphicFramePr>
        <p:xfrm>
          <a:off x="637954" y="3710764"/>
          <a:ext cx="6847368" cy="2317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ángulo 6"/>
          <p:cNvSpPr/>
          <p:nvPr/>
        </p:nvSpPr>
        <p:spPr>
          <a:xfrm>
            <a:off x="333463" y="6402204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solidFill>
                  <a:sysClr val="window" lastClr="FFFFFF">
                    <a:lumMod val="50000"/>
                  </a:sysClr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Erika  Hermosillo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7082174"/>
      </p:ext>
    </p:extLst>
  </p:cSld>
  <p:clrMapOvr>
    <a:masterClrMapping/>
  </p:clrMapOvr>
</p:sld>
</file>

<file path=ppt/theme/theme1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83</Words>
  <Application>Microsoft Office PowerPoint</Application>
  <PresentationFormat>Panorámica</PresentationFormat>
  <Paragraphs>29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</vt:lpstr>
      <vt:lpstr>Dekar</vt:lpstr>
      <vt:lpstr>Tahoma</vt:lpstr>
      <vt:lpstr>1_Diseño personalizado</vt:lpstr>
      <vt:lpstr>3_Diseño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34</cp:revision>
  <cp:lastPrinted>2021-10-20T15:15:08Z</cp:lastPrinted>
  <dcterms:created xsi:type="dcterms:W3CDTF">2020-11-13T22:14:18Z</dcterms:created>
  <dcterms:modified xsi:type="dcterms:W3CDTF">2021-11-06T16:10:40Z</dcterms:modified>
</cp:coreProperties>
</file>