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1"/>
  </p:notesMasterIdLst>
  <p:sldIdLst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12192000" cy="6858000"/>
  <p:notesSz cx="6888163" cy="100203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Excel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26"/>
    </mc:Choice>
    <mc:Fallback>
      <c:style val="26"/>
    </mc:Fallback>
  </mc:AlternateContent>
  <c:chart>
    <c:title>
      <c:tx>
        <c:rich>
          <a:bodyPr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Accidentabilidad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es-MX" sz="1800" b="1" i="0" u="none" strike="noStrike" baseline="0">
                <a:solidFill>
                  <a:srgbClr val="000000"/>
                </a:solidFill>
                <a:latin typeface="Calibri"/>
                <a:cs typeface="Calibri"/>
              </a:rPr>
              <a:t>Febrero 2022</a:t>
            </a:r>
          </a:p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 sz="1800" b="1" i="0" u="none" strike="noStrike" baseline="0">
              <a:solidFill>
                <a:srgbClr val="000000"/>
              </a:solidFill>
              <a:latin typeface="Calibri"/>
              <a:cs typeface="Calibri"/>
            </a:endParaRPr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1.8264840182648401E-2"/>
          <c:y val="0.49328880441668932"/>
          <c:w val="0.96845163968451642"/>
          <c:h val="0.39153117929224363"/>
        </c:manualLayout>
      </c:layout>
      <c:lineChart>
        <c:grouping val="standard"/>
        <c:varyColors val="0"/>
        <c:ser>
          <c:idx val="1"/>
          <c:order val="0"/>
          <c:tx>
            <c:strRef>
              <c:f>'Febrero -  2022  '!$B$38</c:f>
              <c:strCache>
                <c:ptCount val="1"/>
                <c:pt idx="0">
                  <c:v>Días acumulados sin Accidentes</c:v>
                </c:pt>
              </c:strCache>
            </c:strRef>
          </c:tx>
          <c:marker>
            <c:symbol val="square"/>
            <c:size val="8"/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'Febrero -  2022  '!$C$36:$N$36</c:f>
              <c:numCache>
                <c:formatCode>mmm\-yy</c:formatCode>
                <c:ptCount val="12"/>
                <c:pt idx="0">
                  <c:v>44256</c:v>
                </c:pt>
                <c:pt idx="1">
                  <c:v>44287</c:v>
                </c:pt>
                <c:pt idx="2">
                  <c:v>44317</c:v>
                </c:pt>
                <c:pt idx="3">
                  <c:v>44348</c:v>
                </c:pt>
                <c:pt idx="4">
                  <c:v>44378</c:v>
                </c:pt>
                <c:pt idx="5">
                  <c:v>44409</c:v>
                </c:pt>
                <c:pt idx="6">
                  <c:v>44440</c:v>
                </c:pt>
                <c:pt idx="7">
                  <c:v>44470</c:v>
                </c:pt>
                <c:pt idx="8">
                  <c:v>44501</c:v>
                </c:pt>
                <c:pt idx="9">
                  <c:v>44531</c:v>
                </c:pt>
                <c:pt idx="10">
                  <c:v>44562</c:v>
                </c:pt>
                <c:pt idx="11">
                  <c:v>44593</c:v>
                </c:pt>
              </c:numCache>
            </c:numRef>
          </c:cat>
          <c:val>
            <c:numRef>
              <c:f>'Febrero -  2022  '!$C$38:$N$38</c:f>
              <c:numCache>
                <c:formatCode>General</c:formatCode>
                <c:ptCount val="12"/>
                <c:pt idx="0">
                  <c:v>156</c:v>
                </c:pt>
                <c:pt idx="1">
                  <c:v>186</c:v>
                </c:pt>
                <c:pt idx="2">
                  <c:v>208</c:v>
                </c:pt>
                <c:pt idx="3">
                  <c:v>40</c:v>
                </c:pt>
                <c:pt idx="4">
                  <c:v>71</c:v>
                </c:pt>
                <c:pt idx="5">
                  <c:v>22</c:v>
                </c:pt>
                <c:pt idx="6">
                  <c:v>52</c:v>
                </c:pt>
                <c:pt idx="7">
                  <c:v>30</c:v>
                </c:pt>
                <c:pt idx="8">
                  <c:v>60</c:v>
                </c:pt>
                <c:pt idx="9">
                  <c:v>91</c:v>
                </c:pt>
                <c:pt idx="10">
                  <c:v>122</c:v>
                </c:pt>
                <c:pt idx="11">
                  <c:v>150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5306936"/>
        <c:axId val="604245960"/>
      </c:lineChart>
      <c:dateAx>
        <c:axId val="555306936"/>
        <c:scaling>
          <c:orientation val="minMax"/>
        </c:scaling>
        <c:delete val="0"/>
        <c:axPos val="b"/>
        <c:numFmt formatCode="mmm\-yy" sourceLinked="0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604245960"/>
        <c:crosses val="autoZero"/>
        <c:auto val="1"/>
        <c:lblOffset val="100"/>
        <c:baseTimeUnit val="months"/>
      </c:dateAx>
      <c:valAx>
        <c:axId val="60424596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555306936"/>
        <c:crosses val="autoZero"/>
        <c:crossBetween val="between"/>
      </c:valAx>
    </c:plotArea>
    <c:legend>
      <c:legendPos val="t"/>
      <c:layout/>
      <c:overlay val="0"/>
      <c:txPr>
        <a:bodyPr/>
        <a:lstStyle/>
        <a:p>
          <a:pPr>
            <a:defRPr sz="775" b="0" i="0" u="none" strike="noStrike" baseline="0">
              <a:solidFill>
                <a:srgbClr val="000000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000000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'Febrero -  2022  '!$N$36</c:f>
              <c:strCache>
                <c:ptCount val="1"/>
                <c:pt idx="0">
                  <c:v>feb-22</c:v>
                </c:pt>
              </c:strCache>
            </c:strRef>
          </c:tx>
          <c:invertIfNegative val="0"/>
          <c:dPt>
            <c:idx val="1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000" b="0" i="0" u="none" strike="noStrike" baseline="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</a:defRPr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'Febrero -  2022  '!$B$37:$B$42</c:f>
              <c:strCache>
                <c:ptCount val="6"/>
                <c:pt idx="0">
                  <c:v>Días por mes</c:v>
                </c:pt>
                <c:pt idx="1">
                  <c:v>Días acumulados sin Accidentes</c:v>
                </c:pt>
                <c:pt idx="2">
                  <c:v>Registro de Accidentes en el Mes</c:v>
                </c:pt>
                <c:pt idx="4">
                  <c:v>YTD (2021)</c:v>
                </c:pt>
                <c:pt idx="5">
                  <c:v>YTD (2022)</c:v>
                </c:pt>
              </c:strCache>
            </c:strRef>
          </c:cat>
          <c:val>
            <c:numRef>
              <c:f>'Febrero -  2022  '!$N$37:$N$42</c:f>
              <c:numCache>
                <c:formatCode>General</c:formatCode>
                <c:ptCount val="6"/>
                <c:pt idx="0">
                  <c:v>59</c:v>
                </c:pt>
                <c:pt idx="1">
                  <c:v>150</c:v>
                </c:pt>
                <c:pt idx="2">
                  <c:v>0</c:v>
                </c:pt>
                <c:pt idx="4">
                  <c:v>4</c:v>
                </c:pt>
                <c:pt idx="5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604244784"/>
        <c:axId val="604246352"/>
      </c:barChart>
      <c:catAx>
        <c:axId val="6042447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604246352"/>
        <c:crosses val="autoZero"/>
        <c:auto val="1"/>
        <c:lblAlgn val="ctr"/>
        <c:lblOffset val="100"/>
        <c:noMultiLvlLbl val="0"/>
      </c:catAx>
      <c:valAx>
        <c:axId val="60424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FFFFFF"/>
                </a:solidFill>
                <a:latin typeface="Calibri"/>
                <a:ea typeface="Calibri"/>
                <a:cs typeface="Calibri"/>
              </a:defRPr>
            </a:pPr>
            <a:endParaRPr lang="es-MX"/>
          </a:p>
        </c:txPr>
        <c:crossAx val="604244784"/>
        <c:crosses val="autoZero"/>
        <c:crossBetween val="between"/>
      </c:valAx>
    </c:plotArea>
    <c:legend>
      <c:legendPos val="r"/>
      <c:legendEntry>
        <c:idx val="3"/>
        <c:delete val="1"/>
      </c:legendEntry>
      <c:layout/>
      <c:overlay val="0"/>
      <c:txPr>
        <a:bodyPr/>
        <a:lstStyle/>
        <a:p>
          <a:pPr>
            <a:defRPr sz="775" b="0" i="0" u="none" strike="noStrike" baseline="0">
              <a:solidFill>
                <a:srgbClr val="FFFFFF"/>
              </a:solidFill>
              <a:latin typeface="Calibri"/>
              <a:ea typeface="Calibri"/>
              <a:cs typeface="Calibri"/>
            </a:defRPr>
          </a:pPr>
          <a:endParaRPr lang="es-MX"/>
        </a:p>
      </c:txPr>
    </c:legend>
    <c:plotVisOnly val="1"/>
    <c:dispBlanksAs val="gap"/>
    <c:showDLblsOverMax val="0"/>
  </c:chart>
  <c:txPr>
    <a:bodyPr/>
    <a:lstStyle/>
    <a:p>
      <a:pPr>
        <a:defRPr sz="1000" b="0" i="0" u="none" strike="noStrike" baseline="0">
          <a:solidFill>
            <a:srgbClr val="FFFFFF"/>
          </a:solidFill>
          <a:latin typeface="Calibri"/>
          <a:ea typeface="Calibri"/>
          <a:cs typeface="Calibri"/>
        </a:defRPr>
      </a:pPr>
      <a:endParaRPr lang="es-MX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A5FDED3-03FB-49AB-9116-640C42F7978C}" type="datetimeFigureOut">
              <a:rPr lang="es-MX" smtClean="0"/>
              <a:t>08/07/2022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FD8C6E1F-3448-499A-9880-95784A8F5C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355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1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69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8FC80E-512D-419D-B82A-F7F4FB3362F7}" type="slidenum">
              <a:rPr lang="es-MX" smtClean="0">
                <a:solidFill>
                  <a:prstClr val="black"/>
                </a:solidFill>
              </a:rPr>
              <a:pPr/>
              <a:t>2</a:t>
            </a:fld>
            <a:endParaRPr lang="es-MX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58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contenido 7"/>
          <p:cNvSpPr>
            <a:spLocks noGrp="1"/>
          </p:cNvSpPr>
          <p:nvPr>
            <p:ph sz="quarter" idx="10"/>
          </p:nvPr>
        </p:nvSpPr>
        <p:spPr>
          <a:xfrm>
            <a:off x="3311691" y="2948947"/>
            <a:ext cx="6144683" cy="960967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ES" dirty="0" smtClean="0"/>
              <a:t>Haga clic para modificar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77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5617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2990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7790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8198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7394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530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4396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074123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04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599723" y="1941961"/>
            <a:ext cx="8058944" cy="1470025"/>
          </a:xfrm>
        </p:spPr>
        <p:txBody>
          <a:bodyPr>
            <a:noAutofit/>
          </a:bodyPr>
          <a:lstStyle>
            <a:lvl1pPr>
              <a:defRPr sz="480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503712" y="400506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08/07/2022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80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209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4977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35464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82657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8530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07835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78462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606743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286221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1256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327915" y="260648"/>
            <a:ext cx="6965685" cy="1056117"/>
          </a:xfrm>
        </p:spPr>
        <p:txBody>
          <a:bodyPr>
            <a:normAutofit/>
          </a:bodyPr>
          <a:lstStyle>
            <a:lvl1pPr marL="0" indent="0" algn="l">
              <a:buNone/>
              <a:defRPr sz="3200" b="1">
                <a:solidFill>
                  <a:schemeClr val="tx1">
                    <a:tint val="75000"/>
                  </a:schemeClr>
                </a:solidFill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  <a:endParaRPr lang="es-MX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143339" y="6372862"/>
            <a:ext cx="2844800" cy="365125"/>
          </a:xfrm>
        </p:spPr>
        <p:txBody>
          <a:bodyPr/>
          <a:lstStyle/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08/07/2022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3"/>
          </p:nvPr>
        </p:nvSpPr>
        <p:spPr>
          <a:xfrm>
            <a:off x="3119669" y="1412777"/>
            <a:ext cx="9025003" cy="3739191"/>
          </a:xfrm>
        </p:spPr>
        <p:txBody>
          <a:bodyPr>
            <a:normAutofit/>
          </a:bodyPr>
          <a:lstStyle>
            <a:lvl1pPr>
              <a:defRPr sz="32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667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 sz="2400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 sz="2133"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896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2482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9202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1776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3412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37917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6560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37674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2082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54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9" y="1892306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9296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13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3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37693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026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29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64076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1424" y="260649"/>
            <a:ext cx="10849205" cy="1470025"/>
          </a:xfrm>
        </p:spPr>
        <p:txBody>
          <a:bodyPr>
            <a:noAutofit/>
          </a:bodyPr>
          <a:lstStyle>
            <a:lvl1pPr>
              <a:defRPr sz="4267" b="0">
                <a:latin typeface="Dekar" panose="02000000000000000000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445251"/>
            <a:ext cx="3456517" cy="412749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 smtClean="0"/>
              <a:t>Nombre</a:t>
            </a:r>
            <a:endParaRPr lang="es-MX" dirty="0"/>
          </a:p>
        </p:txBody>
      </p:sp>
      <p:sp>
        <p:nvSpPr>
          <p:cNvPr id="12" name="Marcador de texto 11"/>
          <p:cNvSpPr>
            <a:spLocks noGrp="1"/>
          </p:cNvSpPr>
          <p:nvPr>
            <p:ph type="body" sz="quarter" idx="14"/>
          </p:nvPr>
        </p:nvSpPr>
        <p:spPr>
          <a:xfrm>
            <a:off x="912285" y="1892301"/>
            <a:ext cx="10847916" cy="4129617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611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27.xml"/><Relationship Id="rId39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21" Type="http://schemas.openxmlformats.org/officeDocument/2006/relationships/slideLayout" Target="../slideLayouts/slideLayout22.xml"/><Relationship Id="rId34" Type="http://schemas.openxmlformats.org/officeDocument/2006/relationships/slideLayout" Target="../slideLayouts/slideLayout35.xml"/><Relationship Id="rId42" Type="http://schemas.openxmlformats.org/officeDocument/2006/relationships/image" Target="../media/image5.png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5" Type="http://schemas.openxmlformats.org/officeDocument/2006/relationships/slideLayout" Target="../slideLayouts/slideLayout26.xml"/><Relationship Id="rId33" Type="http://schemas.openxmlformats.org/officeDocument/2006/relationships/slideLayout" Target="../slideLayouts/slideLayout34.xml"/><Relationship Id="rId38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30.xml"/><Relationship Id="rId41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24" Type="http://schemas.openxmlformats.org/officeDocument/2006/relationships/slideLayout" Target="../slideLayouts/slideLayout25.xml"/><Relationship Id="rId32" Type="http://schemas.openxmlformats.org/officeDocument/2006/relationships/slideLayout" Target="../slideLayouts/slideLayout33.xml"/><Relationship Id="rId37" Type="http://schemas.openxmlformats.org/officeDocument/2006/relationships/slideLayout" Target="../slideLayouts/slideLayout38.xml"/><Relationship Id="rId40" Type="http://schemas.openxmlformats.org/officeDocument/2006/relationships/image" Target="../media/image4.png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23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9.xml"/><Relationship Id="rId36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32.xml"/><Relationship Id="rId44" Type="http://schemas.openxmlformats.org/officeDocument/2006/relationships/image" Target="../media/image6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Relationship Id="rId22" Type="http://schemas.openxmlformats.org/officeDocument/2006/relationships/slideLayout" Target="../slideLayouts/slideLayout23.xml"/><Relationship Id="rId27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31.xml"/><Relationship Id="rId35" Type="http://schemas.openxmlformats.org/officeDocument/2006/relationships/slideLayout" Target="../slideLayouts/slideLayout36.xml"/><Relationship Id="rId43" Type="http://schemas.microsoft.com/office/2007/relationships/hdphoto" Target="../media/hdphoto2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8E3F7-4A7D-4749-89FD-9183C43A4FD9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08/07/2022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63690-0D49-4F49-81C3-36846B032EA7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8" name="7 Grupo"/>
          <p:cNvGrpSpPr/>
          <p:nvPr userDrawn="1"/>
        </p:nvGrpSpPr>
        <p:grpSpPr>
          <a:xfrm>
            <a:off x="0" y="-27384"/>
            <a:ext cx="12192000" cy="6885384"/>
            <a:chOff x="0" y="0"/>
            <a:chExt cx="9144000" cy="5164038"/>
          </a:xfrm>
        </p:grpSpPr>
        <p:pic>
          <p:nvPicPr>
            <p:cNvPr id="2052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8347" y="0"/>
              <a:ext cx="1235653" cy="5164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333" y="0"/>
              <a:ext cx="7560840" cy="5164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051" name="Picture 3" descr="logofinal_vertical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861" y="68627"/>
            <a:ext cx="2592288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94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6190B-771D-4864-AEF3-55B35F04F8CE}" type="datetimeFigureOut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08/07/2022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3AE5C-0576-4FA2-A052-9795078741B9}" type="slidenum">
              <a:rPr lang="es-MX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MX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40">
            <a:extLst>
              <a:ext uri="{BEBA8EAE-BF5A-486C-A8C5-ECC9F3942E4B}">
                <a14:imgProps xmlns:a14="http://schemas.microsoft.com/office/drawing/2010/main">
                  <a14:imgLayer r:embed="rId41">
                    <a14:imgEffect>
                      <a14:backgroundRemoval t="0" b="100000" l="29688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661"/>
          <a:stretch/>
        </p:blipFill>
        <p:spPr bwMode="auto">
          <a:xfrm rot="10800000">
            <a:off x="47328" y="0"/>
            <a:ext cx="1142526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11 Grupo"/>
          <p:cNvGrpSpPr/>
          <p:nvPr userDrawn="1"/>
        </p:nvGrpSpPr>
        <p:grpSpPr>
          <a:xfrm rot="10800000">
            <a:off x="-2952" y="-30529"/>
            <a:ext cx="1010387" cy="1494205"/>
            <a:chOff x="7956376" y="3403608"/>
            <a:chExt cx="1224136" cy="1730550"/>
          </a:xfrm>
        </p:grpSpPr>
        <p:pic>
          <p:nvPicPr>
            <p:cNvPr id="13" name="Picture 2"/>
            <p:cNvPicPr>
              <a:picLocks noChangeAspect="1" noChangeArrowheads="1"/>
            </p:cNvPicPr>
            <p:nvPr userDrawn="1"/>
          </p:nvPicPr>
          <p:blipFill>
            <a:blip r:embed="rId42" cstate="print">
              <a:extLst>
                <a:ext uri="{BEBA8EAE-BF5A-486C-A8C5-ECC9F3942E4B}">
                  <a14:imgProps xmlns:a14="http://schemas.microsoft.com/office/drawing/2010/main">
                    <a14:imgLayer r:embed="rId43">
                      <a14:imgEffect>
                        <a14:backgroundRemoval t="0" b="96131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7703169" y="3656815"/>
              <a:ext cx="1730550" cy="1224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Picture 46"/>
            <p:cNvPicPr>
              <a:picLocks noChangeAspect="1" noChangeArrowheads="1"/>
            </p:cNvPicPr>
            <p:nvPr userDrawn="1"/>
          </p:nvPicPr>
          <p:blipFill>
            <a:blip r:embed="rId4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8388424" y="3925489"/>
              <a:ext cx="722955" cy="686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" name="CuadroTexto 10"/>
          <p:cNvSpPr txBox="1"/>
          <p:nvPr userDrawn="1"/>
        </p:nvSpPr>
        <p:spPr>
          <a:xfrm>
            <a:off x="9744406" y="6486273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b="1" dirty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F-RG 02 Rev. 2.0</a:t>
            </a:r>
            <a:endParaRPr lang="es-MX" sz="1067" b="1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  <p:sldLayoutId id="2147483699" r:id="rId37"/>
    <p:sldLayoutId id="2147483700" r:id="rId38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4294967295"/>
          </p:nvPr>
        </p:nvSpPr>
        <p:spPr>
          <a:xfrm>
            <a:off x="240704" y="6161518"/>
            <a:ext cx="12192000" cy="11079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dirty="0">
                <a:solidFill>
                  <a:schemeClr val="bg1"/>
                </a:solidFill>
                <a:latin typeface="Dekar" panose="02000000000000000000" pitchFamily="50" charset="0"/>
              </a:rPr>
              <a:t>Planta Ciudad </a:t>
            </a:r>
            <a:r>
              <a:rPr lang="es-ES" dirty="0" smtClean="0">
                <a:solidFill>
                  <a:schemeClr val="bg1"/>
                </a:solidFill>
                <a:latin typeface="Dekar" panose="02000000000000000000" pitchFamily="50" charset="0"/>
              </a:rPr>
              <a:t>Guzmán’</a:t>
            </a:r>
            <a:endParaRPr lang="es-MX" dirty="0">
              <a:solidFill>
                <a:schemeClr val="bg1"/>
              </a:solidFill>
              <a:latin typeface="Dekar" panose="02000000000000000000" pitchFamily="50" charset="0"/>
            </a:endParaRP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4559829" y="4459221"/>
            <a:ext cx="3744416" cy="1702296"/>
          </a:xfrm>
          <a:prstGeom prst="rect">
            <a:avLst/>
          </a:prstGeom>
        </p:spPr>
        <p:txBody>
          <a:bodyPr vert="horz" lIns="121920" tIns="60960" rIns="121920" bIns="6096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b="1" kern="1700" spc="133" dirty="0" smtClean="0">
                <a:solidFill>
                  <a:prstClr val="white">
                    <a:lumMod val="50000"/>
                  </a:prstClr>
                </a:solidFill>
                <a:latin typeface="Dekar" panose="02000000000000000000" pitchFamily="50" charset="0"/>
              </a:rPr>
              <a:t>DD MM AA</a:t>
            </a:r>
            <a:endParaRPr lang="en-US" b="1" kern="1700" spc="133" dirty="0">
              <a:solidFill>
                <a:prstClr val="white">
                  <a:lumMod val="50000"/>
                </a:prstClr>
              </a:solidFill>
              <a:latin typeface="Dekar" panose="02000000000000000000" pitchFamily="50" charset="0"/>
            </a:endParaRPr>
          </a:p>
          <a:p>
            <a:pPr algn="ctr"/>
            <a:endParaRPr lang="en-US" sz="1867" b="1" kern="1700" spc="133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/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Con 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informacion </a:t>
            </a:r>
            <a:r>
              <a:rPr lang="en-US" sz="1867" b="1" kern="1700" spc="133" dirty="0">
                <a:solidFill>
                  <a:prstClr val="white"/>
                </a:solidFill>
                <a:latin typeface="Dekar" panose="02000000000000000000" pitchFamily="50" charset="0"/>
              </a:rPr>
              <a:t>del </a:t>
            </a:r>
            <a:r>
              <a:rPr lang="en-US" sz="1867" b="1" kern="1700" spc="133" dirty="0" err="1" smtClean="0">
                <a:solidFill>
                  <a:prstClr val="white"/>
                </a:solidFill>
                <a:latin typeface="Dekar" panose="02000000000000000000" pitchFamily="50" charset="0"/>
              </a:rPr>
              <a:t>mes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 de   </a:t>
            </a:r>
            <a:r>
              <a:rPr lang="en-US" sz="1867" b="1" kern="1700" spc="133" dirty="0" err="1" smtClean="0">
                <a:solidFill>
                  <a:prstClr val="white"/>
                </a:solidFill>
                <a:latin typeface="Dekar" panose="02000000000000000000" pitchFamily="50" charset="0"/>
              </a:rPr>
              <a:t>Enero</a:t>
            </a:r>
            <a:r>
              <a:rPr lang="en-US" sz="1867" b="1" kern="1700" spc="133" dirty="0" smtClean="0">
                <a:solidFill>
                  <a:prstClr val="white"/>
                </a:solidFill>
                <a:latin typeface="Dekar" panose="02000000000000000000" pitchFamily="50" charset="0"/>
              </a:rPr>
              <a:t> 2022_</a:t>
            </a:r>
            <a:endParaRPr lang="es-MX" sz="18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3311691" y="2660915"/>
            <a:ext cx="6144683" cy="960967"/>
          </a:xfrm>
        </p:spPr>
        <p:txBody>
          <a:bodyPr>
            <a:noAutofit/>
          </a:bodyPr>
          <a:lstStyle/>
          <a:p>
            <a:pPr algn="ctr"/>
            <a:r>
              <a:rPr lang="es-ES" sz="4800" dirty="0">
                <a:latin typeface="Dekar" panose="02000000000000000000" pitchFamily="50" charset="0"/>
              </a:rPr>
              <a:t>Reunión de Revisión Gerencial</a:t>
            </a:r>
            <a:endParaRPr lang="es-MX" sz="4800" dirty="0">
              <a:latin typeface="Dekar" panose="02000000000000000000" pitchFamily="50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43339" y="68627"/>
            <a:ext cx="1143772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67" dirty="0">
                <a:solidFill>
                  <a:prstClr val="white"/>
                </a:solidFill>
                <a:latin typeface="Dekar" panose="02000000000000000000" pitchFamily="50" charset="0"/>
              </a:rPr>
              <a:t>F-RG 02 Rev. 2.0</a:t>
            </a:r>
            <a:endParaRPr lang="es-MX" sz="1067" dirty="0">
              <a:solidFill>
                <a:prstClr val="white"/>
              </a:solidFill>
              <a:latin typeface="Dekar" panose="020000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11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3"/>
          <p:cNvSpPr txBox="1">
            <a:spLocks/>
          </p:cNvSpPr>
          <p:nvPr/>
        </p:nvSpPr>
        <p:spPr>
          <a:xfrm>
            <a:off x="1305098" y="655670"/>
            <a:ext cx="3366355" cy="829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Accidentabilidad</a:t>
            </a:r>
          </a:p>
        </p:txBody>
      </p:sp>
      <p:sp>
        <p:nvSpPr>
          <p:cNvPr id="21" name="Text Box 50"/>
          <p:cNvSpPr txBox="1">
            <a:spLocks noChangeArrowheads="1"/>
          </p:cNvSpPr>
          <p:nvPr/>
        </p:nvSpPr>
        <p:spPr bwMode="auto">
          <a:xfrm>
            <a:off x="9839277" y="3553184"/>
            <a:ext cx="1873250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2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Métrico </a:t>
            </a:r>
            <a:endParaRPr lang="es-ES" altLang="es-MX" sz="1200" b="1" dirty="0">
              <a:solidFill>
                <a:prstClr val="black"/>
              </a:solidFill>
              <a:latin typeface="Dekar" panose="02000000000000000000" pitchFamily="50" charset="0"/>
            </a:endParaRPr>
          </a:p>
          <a:p>
            <a:pPr algn="ctr">
              <a:spcBef>
                <a:spcPct val="50000"/>
              </a:spcBef>
              <a:buFontTx/>
              <a:buNone/>
            </a:pPr>
            <a:r>
              <a:rPr lang="es-ES" altLang="es-MX" sz="1400" b="1" dirty="0">
                <a:solidFill>
                  <a:prstClr val="black"/>
                </a:solidFill>
                <a:latin typeface="Dekar" panose="02000000000000000000" pitchFamily="50" charset="0"/>
              </a:rPr>
              <a:t>&lt; </a:t>
            </a:r>
            <a:r>
              <a:rPr lang="es-ES" altLang="es-MX" sz="1400" b="1" dirty="0" smtClean="0">
                <a:solidFill>
                  <a:prstClr val="black"/>
                </a:solidFill>
                <a:latin typeface="Dekar" panose="02000000000000000000" pitchFamily="50" charset="0"/>
              </a:rPr>
              <a:t>0 Accidentes</a:t>
            </a:r>
            <a:endParaRPr lang="es-ES" altLang="es-MX" sz="1400" b="1" dirty="0">
              <a:solidFill>
                <a:prstClr val="black"/>
              </a:solidFill>
              <a:latin typeface="Dekar" panose="02000000000000000000" pitchFamily="50" charset="0"/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9855153" y="2447754"/>
            <a:ext cx="1857375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  </a:t>
            </a: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EN ENERO NO SE PRESENTO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dirty="0" smtClean="0">
                <a:solidFill>
                  <a:srgbClr val="5B9BD5">
                    <a:lumMod val="75000"/>
                  </a:srgbClr>
                </a:solidFill>
                <a:latin typeface="Dekar" panose="02000000000000000000" pitchFamily="50" charset="0"/>
              </a:rPr>
              <a:t>ACCIDENTE</a:t>
            </a:r>
            <a:endParaRPr lang="es-ES" altLang="es-MX" sz="1500" dirty="0">
              <a:solidFill>
                <a:srgbClr val="5B9BD5">
                  <a:lumMod val="75000"/>
                </a:srgbClr>
              </a:solidFill>
              <a:latin typeface="Dekar" panose="02000000000000000000" pitchFamily="50" charset="0"/>
            </a:endParaRP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9855152" y="4473949"/>
            <a:ext cx="185737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" altLang="es-MX" sz="1500" b="1" dirty="0" smtClean="0">
                <a:solidFill>
                  <a:schemeClr val="accent6">
                    <a:lumMod val="75000"/>
                  </a:schemeClr>
                </a:solidFill>
                <a:latin typeface="Dekar" panose="02000000000000000000" pitchFamily="50" charset="0"/>
              </a:rPr>
              <a:t>SI SE  CUMPLIO EL METRICO</a:t>
            </a:r>
            <a:endParaRPr lang="es-ES" altLang="es-MX" sz="1500" b="1" dirty="0">
              <a:solidFill>
                <a:schemeClr val="accent6">
                  <a:lumMod val="75000"/>
                </a:schemeClr>
              </a:solidFill>
              <a:latin typeface="Dekar" panose="02000000000000000000" pitchFamily="50" charset="0"/>
            </a:endParaRPr>
          </a:p>
        </p:txBody>
      </p:sp>
      <p:sp>
        <p:nvSpPr>
          <p:cNvPr id="24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Marcador de texto 1"/>
          <p:cNvSpPr txBox="1">
            <a:spLocks/>
          </p:cNvSpPr>
          <p:nvPr/>
        </p:nvSpPr>
        <p:spPr>
          <a:xfrm>
            <a:off x="280509" y="6428821"/>
            <a:ext cx="2592388" cy="3095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>
                  <a:lumMod val="50000"/>
                </a:sysClr>
              </a:solidFill>
              <a:effectLst/>
              <a:uLnTx/>
              <a:uFillTx/>
              <a:latin typeface="Dekar" panose="02000000000000000000" pitchFamily="50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1" name="3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086876"/>
              </p:ext>
            </p:extLst>
          </p:nvPr>
        </p:nvGraphicFramePr>
        <p:xfrm>
          <a:off x="1956390" y="4014338"/>
          <a:ext cx="6563944" cy="2502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8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538532"/>
              </p:ext>
            </p:extLst>
          </p:nvPr>
        </p:nvGraphicFramePr>
        <p:xfrm>
          <a:off x="1186417" y="1788534"/>
          <a:ext cx="8574272" cy="2324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604" y="121655"/>
            <a:ext cx="6238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0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119669" y="260648"/>
            <a:ext cx="9173931" cy="105611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66898" y="6370306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1026" name="Picture 2" descr="Puede ser una imagen de texto que dice &quot;SILVIA MONROY CHAGOLLA MARTIN MONTOYA CHAVEZ JACQUELINE BELTRAN DE LA TORRE 11 23 ¡Feliz cumpleaños! Febrero સ0રર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26" y="1524251"/>
            <a:ext cx="4857815" cy="3696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919" y="1524251"/>
            <a:ext cx="2505356" cy="3598796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2044" y="904477"/>
            <a:ext cx="1518905" cy="2444779"/>
          </a:xfrm>
          <a:prstGeom prst="rect">
            <a:avLst/>
          </a:prstGeom>
        </p:spPr>
      </p:pic>
      <p:pic>
        <p:nvPicPr>
          <p:cNvPr id="8" name="Imagen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152" y="3689498"/>
            <a:ext cx="1759216" cy="260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22145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181" y="2918428"/>
            <a:ext cx="6610350" cy="3668442"/>
          </a:xfrm>
          <a:prstGeom prst="rect">
            <a:avLst/>
          </a:prstGeom>
        </p:spPr>
      </p:pic>
      <p:sp>
        <p:nvSpPr>
          <p:cNvPr id="5" name="Subtítulo 1"/>
          <p:cNvSpPr>
            <a:spLocks noGrp="1"/>
          </p:cNvSpPr>
          <p:nvPr>
            <p:ph type="subTitle" idx="1"/>
          </p:nvPr>
        </p:nvSpPr>
        <p:spPr>
          <a:xfrm>
            <a:off x="3314007" y="1415685"/>
            <a:ext cx="7603749" cy="670377"/>
          </a:xfrm>
        </p:spPr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143375" y="2317579"/>
            <a:ext cx="346242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PRIMER QUINCENA DE FEBRERO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0064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417839" y="6391572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Hermosillo </a:t>
            </a:r>
            <a:endParaRPr lang="es-MX" dirty="0"/>
          </a:p>
        </p:txBody>
      </p:sp>
      <p:pic>
        <p:nvPicPr>
          <p:cNvPr id="3" name="Imagen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854" y="1994708"/>
            <a:ext cx="4639368" cy="4245552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7918738" y="2506460"/>
            <a:ext cx="3682539" cy="239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5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3541222" y="1349615"/>
            <a:ext cx="7738225" cy="603875"/>
          </a:xfrm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tx1"/>
                </a:solidFill>
              </a:rPr>
              <a:t>Motivación, Ausentismo y Puntualidad</a:t>
            </a:r>
          </a:p>
          <a:p>
            <a:endParaRPr lang="es-MX" dirty="0"/>
          </a:p>
        </p:txBody>
      </p:sp>
      <p:sp>
        <p:nvSpPr>
          <p:cNvPr id="4" name="AutoShape 2" descr="https://attachment.outlook.live.net/owa/MSA%3Ajc_RH22%40outlook.com/service.svc/s/GetAttachmentThumbnail?id=AQMkADAwATNiZmYAZC00YTIzLTQxZjAtMDACLTAwCgBGAAADwD8ugKJup0W18Ais6fWY8AcA6gda1tUpVkOSj4kZb158XAAAAgEMAAAA6gda1tUpVkOSj4kZb158XAAAAD08m%2B8AAAABEgAQAAMPIce2k21Ajvrs7f7RCSk%3D&amp;thumbnailType=2&amp;isc=1&amp;token=eyJhbGciOiJSUzI1NiIsImtpZCI6IkZBRDY1NDI2MkM2QUYyOTYxQUExRThDQUI3OEZGMUIyNzBFNzA3RTkiLCJ0eXAiOiJKV1QiLCJ4NXQiOiItdFpVSml4cThwWWFvZWpLdDRfeHNuRG5CLWsifQ.eyJvcmlnaW4iOiJodHRwczovL291dGxvb2subGl2ZS5jb20iLCJ1YyI6IjFiYTQ4MDFiNDE0ZjRiYTE4NjJmYmU0YjMyNTcyZDkzIiwidmVyIjoiRXhjaGFuZ2UuQ2FsbGJhY2suVjEiLCJhcHBjdHhzZW5kZXIiOiJPd2FEb3dubG9hZEA4NGRmOWU3Zi1lOWY2LTQwYWYtYjQzNS1hYWFhYWFhYWFhYWEiLCJpc3NyaW5nIjoiV1ciLCJhcHBjdHgiOiJ7XCJtc2V4Y2hwcm90XCI6XCJvd2FcIixcInB1aWRcIjpcIjEwNTU1MTk1MjE1ODc2OTZcIixcInNjb3BlXCI6XCJPd2FEb3dubG9hZFwiLFwib2lkXCI6XCIwMDAzYmZmZC00YTIzLTQxZjAtMDAwMC0wMDAwMDAwMDAwMDBcIixcInByaW1hcnlzaWRcIjpcIlMtMS0yODI3LTI0NTc1Ny0xMjQzODI0NjI0XCJ9IiwibmJmIjoxNjU3MjkyMjAyLCJleHAiOjE2NTcyOTI4MDIsImlzcyI6IjAwMDAwMDAyLTAwMDAtMGZmMS1jZTAwLTAwMDAwMDAwMDAwMEA4NGRmOWU3Zi1lOWY2LTQwYWYtYjQzNS1hYWFhYWFhYWFhYWEiLCJhdWQiOiIwMDAwMDAwMi0wMDAwLTBmZjEtY2UwMC0wMDAwMDAwMDAwMDAvYXR0YWNobWVudC5vdXRsb29rLmxpdmUubmV0QDg0ZGY5ZTdmLWU5ZjYtNDBhZi1iNDM1LWFhYWFhYWFhYWFhYSIsImhhcHAiOiJvd2EifQ.Zm3ijEWysal6k_M6iVmrl-UwfzOsZ0WKtKhl236RzLLxSXjmsme963VULl4vrELo2FbfRTCHj_-OQaYcld8mAiM8vRY_FX1_f-okcZeIrO-YNKlKYgrU4Wv11vl6FfRJHTtNPXT4Sb-aNx0WspXGD-44ah4sUhxDl0Bhs9JT6t4lJxBZHDBKXjFJ3vonGeRkpKRay5Wtvb8gl5nmlKBixZq-GjdawFcuBVT8vRdx5K9ru8VqqtA5XqtQ1d-JE3k7rE0Qv4hND_jNKlqK_t2nfcjIVAM90kqIzeGRhbTHS7C_M3hE61DwbH6sZsWy78Bg524pgd24YvsMMkfwdFFJIQ&amp;X-OWA-CANARY=ooEkPiDLmkS-pf7IzKfvAMCIylXyYNoYoORuBljXlOjqULNTQ8M829TBwtiwYhyh2vFXMzBYKOw.&amp;owa=outlook.live.com&amp;scriptVer=20220624003.22&amp;animation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222" y="2949373"/>
            <a:ext cx="7229475" cy="3552825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5605635" y="2266765"/>
            <a:ext cx="3413673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MX" dirty="0" smtClean="0"/>
              <a:t>SEGUNDA QUINCENA DE FEBRERO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1755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https://attachment.outlook.live.net/owa/MSA%3Ajc_RH22%40outlook.com/service.svc/s/GetAttachmentThumbnail?id=AQMkADAwATNiZmYAZC00YTIzLTQxZjAtMDACLTAwCgBGAAADwD8ugKJup0W18Ais6fWY8AcA6gda1tUpVkOSj4kZb158XAAAAgEMAAAA6gda1tUpVkOSj4kZb158XAAAAD08m%2B8AAAABEgAQAAUcHAAhhV1SS5HZnTNVxgOl&amp;thumbnailType=2&amp;isc=1&amp;token=eyJhbGciOiJSUzI1NiIsImtpZCI6IkZBRDY1NDI2MkM2QUYyOTYxQUExRThDQUI3OEZGMUIyNzBFNzA3RTkiLCJ0eXAiOiJKV1QiLCJ4NXQiOiItdFpVSml4cThwWWFvZWpLdDRfeHNuRG5CLWsifQ.eyJvcmlnaW4iOiJodHRwczovL291dGxvb2subGl2ZS5jb20iLCJ1YyI6IjFiYTQ4MDFiNDE0ZjRiYTE4NjJmYmU0YjMyNTcyZDkzIiwidmVyIjoiRXhjaGFuZ2UuQ2FsbGJhY2suVjEiLCJhcHBjdHhzZW5kZXIiOiJPd2FEb3dubG9hZEA4NGRmOWU3Zi1lOWY2LTQwYWYtYjQzNS1hYWFhYWFhYWFhYWEiLCJpc3NyaW5nIjoiV1ciLCJhcHBjdHgiOiJ7XCJtc2V4Y2hwcm90XCI6XCJvd2FcIixcInB1aWRcIjpcIjEwNTU1MTk1MjE1ODc2OTZcIixcInNjb3BlXCI6XCJPd2FEb3dubG9hZFwiLFwib2lkXCI6XCIwMDAzYmZmZC00YTIzLTQxZjAtMDAwMC0wMDAwMDAwMDAwMDBcIixcInByaW1hcnlzaWRcIjpcIlMtMS0yODI3LTI0NTc1Ny0xMjQzODI0NjI0XCJ9IiwibmJmIjoxNjU3MjkyMjAyLCJleHAiOjE2NTcyOTI4MDIsImlzcyI6IjAwMDAwMDAyLTAwMDAtMGZmMS1jZTAwLTAwMDAwMDAwMDAwMEA4NGRmOWU3Zi1lOWY2LTQwYWYtYjQzNS1hYWFhYWFhYWFhYWEiLCJhdWQiOiIwMDAwMDAwMi0wMDAwLTBmZjEtY2UwMC0wMDAwMDAwMDAwMDAvYXR0YWNobWVudC5vdXRsb29rLmxpdmUubmV0QDg0ZGY5ZTdmLWU5ZjYtNDBhZi1iNDM1LWFhYWFhYWFhYWFhYSIsImhhcHAiOiJvd2EifQ.Zm3ijEWysal6k_M6iVmrl-UwfzOsZ0WKtKhl236RzLLxSXjmsme963VULl4vrELo2FbfRTCHj_-OQaYcld8mAiM8vRY_FX1_f-okcZeIrO-YNKlKYgrU4Wv11vl6FfRJHTtNPXT4Sb-aNx0WspXGD-44ah4sUhxDl0Bhs9JT6t4lJxBZHDBKXjFJ3vonGeRkpKRay5Wtvb8gl5nmlKBixZq-GjdawFcuBVT8vRdx5K9ru8VqqtA5XqtQ1d-JE3k7rE0Qv4hND_jNKlqK_t2nfcjIVAM90kqIzeGRhbTHS7C_M3hE61DwbH6sZsWy78Bg524pgd24YvsMMkfwdFFJIQ&amp;X-OWA-CANARY=ooEkPiDLmkS-pf7IzKfvAMCIylXyYNoYoORuBljXlOjqULNTQ8M829TBwtiwYhyh2vFXMzBYKOw.&amp;owa=outlook.live.com&amp;scriptVer=20220624003.22&amp;animation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52" name="Picture 4" descr="https://attachment.outlook.live.net/owa/MSA%3Ajc_RH22%40outlook.com/service.svc/s/GetAttachmentThumbnail?id=AQMkADAwATNiZmYAZC00YTIzLTQxZjAtMDACLTAwCgBGAAADwD8ugKJup0W18Ais6fWY8AcA6gda1tUpVkOSj4kZb158XAAAAgEMAAAA6gda1tUpVkOSj4kZb158XAAAAD08m%2B8AAAABEgAQAAUcHAAhhV1SS5HZnTNVxgOl&amp;thumbnailType=2&amp;isc=1&amp;token=eyJhbGciOiJSUzI1NiIsImtpZCI6IkZBRDY1NDI2MkM2QUYyOTYxQUExRThDQUI3OEZGMUIyNzBFNzA3RTkiLCJ0eXAiOiJKV1QiLCJ4NXQiOiItdFpVSml4cThwWWFvZWpLdDRfeHNuRG5CLWsifQ.eyJvcmlnaW4iOiJodHRwczovL291dGxvb2subGl2ZS5jb20iLCJ1YyI6IjFiYTQ4MDFiNDE0ZjRiYTE4NjJmYmU0YjMyNTcyZDkzIiwidmVyIjoiRXhjaGFuZ2UuQ2FsbGJhY2suVjEiLCJhcHBjdHhzZW5kZXIiOiJPd2FEb3dubG9hZEA4NGRmOWU3Zi1lOWY2LTQwYWYtYjQzNS1hYWFhYWFhYWFhYWEiLCJpc3NyaW5nIjoiV1ciLCJhcHBjdHgiOiJ7XCJtc2V4Y2hwcm90XCI6XCJvd2FcIixcInB1aWRcIjpcIjEwNTU1MTk1MjE1ODc2OTZcIixcInNjb3BlXCI6XCJPd2FEb3dubG9hZFwiLFwib2lkXCI6XCIwMDAzYmZmZC00YTIzLTQxZjAtMDAwMC0wMDAwMDAwMDAwMDBcIixcInByaW1hcnlzaWRcIjpcIlMtMS0yODI3LTI0NTc1Ny0xMjQzODI0NjI0XCJ9IiwibmJmIjoxNjU3MjkzNjUxLCJleHAiOjE2NTcyOTQyNTEsImlzcyI6IjAwMDAwMDAyLTAwMDAtMGZmMS1jZTAwLTAwMDAwMDAwMDAwMEA4NGRmOWU3Zi1lOWY2LTQwYWYtYjQzNS1hYWFhYWFhYWFhYWEiLCJhdWQiOiIwMDAwMDAwMi0wMDAwLTBmZjEtY2UwMC0wMDAwMDAwMDAwMDAvYXR0YWNobWVudC5vdXRsb29rLmxpdmUubmV0QDg0ZGY5ZTdmLWU5ZjYtNDBhZi1iNDM1LWFhYWFhYWFhYWFhYSIsImhhcHAiOiJvd2EifQ.c83KXfFdKhkA2WYD1Q3FNDKqoYj-P7VdM_BtY5CruSRVi4DSyNKH2lJaY8JlUrFe2tm_8lewLhRVGrRo-sw_o3xpAXYP0K8vY7dpj3Rhi-KGWIcE7G_AGUt0tn0Movj8wee-IJUX2aUM1Uy5QOvGLJibz6QtvJktBnrcgzDnb3qWvjd6ldT6NIaC0ECez5L88HcUP4lCmMq4MVbiGgXgaRpiBHItNTfsZSle6Ae97AUblIRfdd3SIn6Ul_E6zzti_3EvnXeQs-bn3XbBot_jWjGZW85oVrl8Q3IrESt3HMHmLS3HASZap2kV-PsmRXL_c8F3NcXBJWaI0EhY0JdqxQ&amp;X-OWA-CANARY=X2qqjjb2gkC4Nxv9xh2UzMDVurn1YNoYgkL0EX_BzlRHAHMpe-q4U_9OrPaZ4REqV0PIVkcaADI.&amp;owa=outlook.live.com&amp;scriptVer=20220624003.22&amp;animation=tr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425" y="1217957"/>
            <a:ext cx="4716550" cy="330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457575" y="5076825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La segunda quincena de Febrero no hubo bono de productividad por incumplimiento de la meta.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489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1163178" y="1203695"/>
            <a:ext cx="6965685" cy="528059"/>
          </a:xfrm>
        </p:spPr>
        <p:txBody>
          <a:bodyPr>
            <a:normAutofit fontScale="92500" lnSpcReduction="10000"/>
          </a:bodyPr>
          <a:lstStyle/>
          <a:p>
            <a:r>
              <a:rPr lang="es-MX" dirty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CAPACITACION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>
          <a:xfrm>
            <a:off x="7654576" y="1731754"/>
            <a:ext cx="4748524" cy="51262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MX" sz="2800" b="1" dirty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s-MX" sz="2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                                                                                   </a:t>
            </a:r>
            <a:r>
              <a:rPr lang="es-MX" sz="1800" b="1" dirty="0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EN EL MES DE ENERO SE </a:t>
            </a:r>
          </a:p>
          <a:p>
            <a:pPr marL="0" indent="0">
              <a:buNone/>
            </a:pPr>
            <a:r>
              <a:rPr lang="es-MX" sz="1800" b="1" smtClean="0">
                <a:solidFill>
                  <a:schemeClr val="bg1">
                    <a:lumMod val="50000"/>
                  </a:schemeClr>
                </a:solidFill>
                <a:latin typeface="Cambria" panose="02040503050406030204" pitchFamily="18" charset="0"/>
              </a:rPr>
              <a:t>IMPARTIO  CURSO</a:t>
            </a:r>
            <a:endParaRPr lang="es-MX" sz="1800" b="1" dirty="0" smtClean="0">
              <a:solidFill>
                <a:schemeClr val="bg1">
                  <a:lumMod val="5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333463" y="6402204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>
                <a:solidFill>
                  <a:sysClr val="window" lastClr="FFFFFF">
                    <a:lumMod val="50000"/>
                  </a:sysClr>
                </a:solidFill>
                <a:latin typeface="Dekar" panose="02000000000000000000" pitchFamily="50" charset="0"/>
                <a:ea typeface="Tahoma" panose="020B0604030504040204" pitchFamily="34" charset="0"/>
                <a:cs typeface="Tahoma" panose="020B0604030504040204" pitchFamily="34" charset="0"/>
              </a:rPr>
              <a:t>Erika  Hermosillo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7082174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107</Words>
  <Application>Microsoft Office PowerPoint</Application>
  <PresentationFormat>Panorámica</PresentationFormat>
  <Paragraphs>32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Dekar</vt:lpstr>
      <vt:lpstr>Tahoma</vt:lpstr>
      <vt:lpstr>1_Diseño personalizado</vt:lpstr>
      <vt:lpstr>3_Diseño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Cuenta Microsoft</cp:lastModifiedBy>
  <cp:revision>45</cp:revision>
  <cp:lastPrinted>2021-10-20T15:15:08Z</cp:lastPrinted>
  <dcterms:created xsi:type="dcterms:W3CDTF">2020-11-13T22:14:18Z</dcterms:created>
  <dcterms:modified xsi:type="dcterms:W3CDTF">2022-07-08T17:33:56Z</dcterms:modified>
</cp:coreProperties>
</file>