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notesMasterIdLst>
    <p:notesMasterId r:id="rId12"/>
  </p:notesMasterIdLst>
  <p:sldIdLst>
    <p:sldId id="257" r:id="rId3"/>
    <p:sldId id="258" r:id="rId4"/>
    <p:sldId id="260" r:id="rId5"/>
    <p:sldId id="259" r:id="rId6"/>
    <p:sldId id="262" r:id="rId7"/>
    <p:sldId id="263" r:id="rId8"/>
    <p:sldId id="265" r:id="rId9"/>
    <p:sldId id="264" r:id="rId10"/>
    <p:sldId id="261" r:id="rId11"/>
  </p:sldIdLst>
  <p:sldSz cx="12192000" cy="6858000"/>
  <p:notesSz cx="7099300" cy="93853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ecursos%20Humanos\Desktop\GRAFICA%20DE%20ACIDENMTES\ACCIDENTES%20E%20INCIDENTES-2022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ecursos%20Humanos\Desktop\GRAFICA%20DE%20ACIDENMTES\ACCIDENTES%20E%20INCIDENTES-2022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ecursos%20Humanos\Desktop\GRAFICA%20DE%20ACIDENMTES\ACCIDENTES%20E%20INCIDENTES-2022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ecursos%20Humanos\Desktop\GRAFICA%20DE%20FORMACION\GRAFICA%20FORMACION-CAPACITACION%20202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title>
      <c:tx>
        <c:rich>
          <a:bodyPr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r>
              <a:rPr lang="es-MX" sz="1800" b="1" i="0" u="none" strike="noStrike" baseline="0">
                <a:solidFill>
                  <a:srgbClr val="000000"/>
                </a:solidFill>
                <a:latin typeface="Calibri"/>
                <a:cs typeface="Calibri"/>
              </a:rPr>
              <a:t>Accidentabilidad</a:t>
            </a:r>
          </a:p>
          <a:p>
            <a:pPr>
              <a:defRPr sz="10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r>
              <a:rPr lang="es-MX" sz="1800" b="1" i="0" u="none" strike="noStrike" baseline="0">
                <a:solidFill>
                  <a:srgbClr val="000000"/>
                </a:solidFill>
                <a:latin typeface="Calibri"/>
                <a:cs typeface="Calibri"/>
              </a:rPr>
              <a:t>Agosto 2022</a:t>
            </a:r>
          </a:p>
          <a:p>
            <a:pPr>
              <a:defRPr sz="10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s-MX" sz="1800" b="1" i="0" u="none" strike="noStrike" baseline="0">
              <a:solidFill>
                <a:srgbClr val="000000"/>
              </a:solidFill>
              <a:latin typeface="Calibri"/>
              <a:cs typeface="Calibri"/>
            </a:endParaRPr>
          </a:p>
        </c:rich>
      </c:tx>
      <c:overlay val="0"/>
    </c:title>
    <c:autoTitleDeleted val="0"/>
    <c:plotArea>
      <c:layout>
        <c:manualLayout>
          <c:layoutTarget val="inner"/>
          <c:xMode val="edge"/>
          <c:yMode val="edge"/>
          <c:x val="1.8264840182648401E-2"/>
          <c:y val="0.49328880441668932"/>
          <c:w val="0.96845163968451642"/>
          <c:h val="0.39153117929224363"/>
        </c:manualLayout>
      </c:layout>
      <c:lineChart>
        <c:grouping val="standard"/>
        <c:varyColors val="0"/>
        <c:ser>
          <c:idx val="1"/>
          <c:order val="0"/>
          <c:tx>
            <c:strRef>
              <c:f>'AGOSTO-  2022  (2)'!$B$38</c:f>
              <c:strCache>
                <c:ptCount val="1"/>
                <c:pt idx="0">
                  <c:v>Días acumulados sin Accidentes</c:v>
                </c:pt>
              </c:strCache>
            </c:strRef>
          </c:tx>
          <c:marker>
            <c:symbol val="square"/>
            <c:size val="8"/>
          </c:marker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 b="0" i="0" u="none" strike="noStrike" baseline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</a:defRPr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'AGOSTO-  2022  (2)'!$C$36:$N$36</c:f>
              <c:numCache>
                <c:formatCode>mmm\-yy</c:formatCode>
                <c:ptCount val="12"/>
                <c:pt idx="0">
                  <c:v>44440</c:v>
                </c:pt>
                <c:pt idx="1">
                  <c:v>44470</c:v>
                </c:pt>
                <c:pt idx="2">
                  <c:v>44501</c:v>
                </c:pt>
                <c:pt idx="3">
                  <c:v>44531</c:v>
                </c:pt>
                <c:pt idx="4">
                  <c:v>44562</c:v>
                </c:pt>
                <c:pt idx="5">
                  <c:v>44593</c:v>
                </c:pt>
                <c:pt idx="6">
                  <c:v>44621</c:v>
                </c:pt>
                <c:pt idx="7">
                  <c:v>44652</c:v>
                </c:pt>
                <c:pt idx="8">
                  <c:v>44682</c:v>
                </c:pt>
                <c:pt idx="9">
                  <c:v>44713</c:v>
                </c:pt>
                <c:pt idx="10">
                  <c:v>44743</c:v>
                </c:pt>
                <c:pt idx="11">
                  <c:v>44774</c:v>
                </c:pt>
              </c:numCache>
            </c:numRef>
          </c:cat>
          <c:val>
            <c:numRef>
              <c:f>'AGOSTO-  2022  (2)'!$C$38:$N$38</c:f>
              <c:numCache>
                <c:formatCode>General</c:formatCode>
                <c:ptCount val="12"/>
                <c:pt idx="0">
                  <c:v>52</c:v>
                </c:pt>
                <c:pt idx="1">
                  <c:v>30</c:v>
                </c:pt>
                <c:pt idx="2">
                  <c:v>60</c:v>
                </c:pt>
                <c:pt idx="3">
                  <c:v>91</c:v>
                </c:pt>
                <c:pt idx="4">
                  <c:v>122</c:v>
                </c:pt>
                <c:pt idx="5">
                  <c:v>150</c:v>
                </c:pt>
                <c:pt idx="6">
                  <c:v>181</c:v>
                </c:pt>
                <c:pt idx="7">
                  <c:v>210</c:v>
                </c:pt>
                <c:pt idx="8">
                  <c:v>32</c:v>
                </c:pt>
                <c:pt idx="9">
                  <c:v>62</c:v>
                </c:pt>
                <c:pt idx="10">
                  <c:v>70</c:v>
                </c:pt>
                <c:pt idx="11">
                  <c:v>52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20097976"/>
        <c:axId val="320096800"/>
      </c:lineChart>
      <c:dateAx>
        <c:axId val="320097976"/>
        <c:scaling>
          <c:orientation val="minMax"/>
        </c:scaling>
        <c:delete val="0"/>
        <c:axPos val="b"/>
        <c:numFmt formatCode="mmm\-yy" sourceLinked="0"/>
        <c:majorTickMark val="none"/>
        <c:minorTickMark val="none"/>
        <c:tickLblPos val="nextTo"/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s-MX"/>
          </a:p>
        </c:txPr>
        <c:crossAx val="320096800"/>
        <c:crosses val="autoZero"/>
        <c:auto val="1"/>
        <c:lblOffset val="100"/>
        <c:baseTimeUnit val="months"/>
      </c:dateAx>
      <c:valAx>
        <c:axId val="320096800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320097976"/>
        <c:crosses val="autoZero"/>
        <c:crossBetween val="between"/>
      </c:valAx>
    </c:plotArea>
    <c:legend>
      <c:legendPos val="t"/>
      <c:overlay val="0"/>
      <c:txPr>
        <a:bodyPr/>
        <a:lstStyle/>
        <a:p>
          <a:pPr>
            <a:defRPr sz="775" b="0" i="0" u="none" strike="noStrike" baseline="0">
              <a:solidFill>
                <a:srgbClr val="000000"/>
              </a:solidFill>
              <a:latin typeface="Calibri"/>
              <a:ea typeface="Calibri"/>
              <a:cs typeface="Calibri"/>
            </a:defRPr>
          </a:pPr>
          <a:endParaRPr lang="es-MX"/>
        </a:p>
      </c:txPr>
    </c:legend>
    <c:plotVisOnly val="1"/>
    <c:dispBlanksAs val="gap"/>
    <c:showDLblsOverMax val="0"/>
  </c:chart>
  <c:txPr>
    <a:bodyPr/>
    <a:lstStyle/>
    <a:p>
      <a:pPr>
        <a:defRPr sz="1000" b="0" i="0" u="none" strike="noStrike" baseline="0">
          <a:solidFill>
            <a:srgbClr val="000000"/>
          </a:solidFill>
          <a:latin typeface="Calibri"/>
          <a:ea typeface="Calibri"/>
          <a:cs typeface="Calibri"/>
        </a:defRPr>
      </a:pPr>
      <a:endParaRPr lang="es-MX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title>
      <c:tx>
        <c:rich>
          <a:bodyPr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r>
              <a:rPr lang="es-MX" sz="1800" b="1" i="0" u="none" strike="noStrike" baseline="0">
                <a:solidFill>
                  <a:srgbClr val="000000"/>
                </a:solidFill>
                <a:latin typeface="Calibri"/>
                <a:cs typeface="Calibri"/>
              </a:rPr>
              <a:t>Accidentabilidad</a:t>
            </a:r>
          </a:p>
          <a:p>
            <a:pPr>
              <a:defRPr sz="10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r>
              <a:rPr lang="es-MX" sz="1800" b="1" i="0" u="none" strike="noStrike" baseline="0">
                <a:solidFill>
                  <a:srgbClr val="000000"/>
                </a:solidFill>
                <a:latin typeface="Calibri"/>
                <a:cs typeface="Calibri"/>
              </a:rPr>
              <a:t>Agosto 2022</a:t>
            </a:r>
          </a:p>
          <a:p>
            <a:pPr>
              <a:defRPr sz="10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s-MX" sz="1800" b="1" i="0" u="none" strike="noStrike" baseline="0">
              <a:solidFill>
                <a:srgbClr val="000000"/>
              </a:solidFill>
              <a:latin typeface="Calibri"/>
              <a:cs typeface="Calibri"/>
            </a:endParaRPr>
          </a:p>
        </c:rich>
      </c:tx>
      <c:overlay val="0"/>
    </c:title>
    <c:autoTitleDeleted val="0"/>
    <c:plotArea>
      <c:layout>
        <c:manualLayout>
          <c:layoutTarget val="inner"/>
          <c:xMode val="edge"/>
          <c:yMode val="edge"/>
          <c:x val="1.8264840182648401E-2"/>
          <c:y val="0.49328880441668932"/>
          <c:w val="0.96845163968451642"/>
          <c:h val="0.39153117929224363"/>
        </c:manualLayout>
      </c:layout>
      <c:lineChart>
        <c:grouping val="standard"/>
        <c:varyColors val="0"/>
        <c:ser>
          <c:idx val="1"/>
          <c:order val="0"/>
          <c:tx>
            <c:strRef>
              <c:f>'AGOSTO-  2022  (2)'!$B$38</c:f>
              <c:strCache>
                <c:ptCount val="1"/>
                <c:pt idx="0">
                  <c:v>Días acumulados sin Accidentes</c:v>
                </c:pt>
              </c:strCache>
            </c:strRef>
          </c:tx>
          <c:marker>
            <c:symbol val="square"/>
            <c:size val="8"/>
          </c:marker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 b="0" i="0" u="none" strike="noStrike" baseline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</a:defRPr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'AGOSTO-  2022  (2)'!$C$36:$N$36</c:f>
              <c:numCache>
                <c:formatCode>mmm\-yy</c:formatCode>
                <c:ptCount val="12"/>
                <c:pt idx="0">
                  <c:v>44440</c:v>
                </c:pt>
                <c:pt idx="1">
                  <c:v>44470</c:v>
                </c:pt>
                <c:pt idx="2">
                  <c:v>44501</c:v>
                </c:pt>
                <c:pt idx="3">
                  <c:v>44531</c:v>
                </c:pt>
                <c:pt idx="4">
                  <c:v>44562</c:v>
                </c:pt>
                <c:pt idx="5">
                  <c:v>44593</c:v>
                </c:pt>
                <c:pt idx="6">
                  <c:v>44621</c:v>
                </c:pt>
                <c:pt idx="7">
                  <c:v>44652</c:v>
                </c:pt>
                <c:pt idx="8">
                  <c:v>44682</c:v>
                </c:pt>
                <c:pt idx="9">
                  <c:v>44713</c:v>
                </c:pt>
                <c:pt idx="10">
                  <c:v>44743</c:v>
                </c:pt>
                <c:pt idx="11">
                  <c:v>44774</c:v>
                </c:pt>
              </c:numCache>
            </c:numRef>
          </c:cat>
          <c:val>
            <c:numRef>
              <c:f>'AGOSTO-  2022  (2)'!$C$38:$N$38</c:f>
              <c:numCache>
                <c:formatCode>General</c:formatCode>
                <c:ptCount val="12"/>
                <c:pt idx="0">
                  <c:v>52</c:v>
                </c:pt>
                <c:pt idx="1">
                  <c:v>30</c:v>
                </c:pt>
                <c:pt idx="2">
                  <c:v>60</c:v>
                </c:pt>
                <c:pt idx="3">
                  <c:v>91</c:v>
                </c:pt>
                <c:pt idx="4">
                  <c:v>122</c:v>
                </c:pt>
                <c:pt idx="5">
                  <c:v>150</c:v>
                </c:pt>
                <c:pt idx="6">
                  <c:v>181</c:v>
                </c:pt>
                <c:pt idx="7">
                  <c:v>210</c:v>
                </c:pt>
                <c:pt idx="8">
                  <c:v>32</c:v>
                </c:pt>
                <c:pt idx="9">
                  <c:v>62</c:v>
                </c:pt>
                <c:pt idx="10">
                  <c:v>70</c:v>
                </c:pt>
                <c:pt idx="11">
                  <c:v>52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20097192"/>
        <c:axId val="399924744"/>
      </c:lineChart>
      <c:dateAx>
        <c:axId val="320097192"/>
        <c:scaling>
          <c:orientation val="minMax"/>
        </c:scaling>
        <c:delete val="0"/>
        <c:axPos val="b"/>
        <c:numFmt formatCode="mmm\-yy" sourceLinked="0"/>
        <c:majorTickMark val="none"/>
        <c:minorTickMark val="none"/>
        <c:tickLblPos val="nextTo"/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s-MX"/>
          </a:p>
        </c:txPr>
        <c:crossAx val="399924744"/>
        <c:crosses val="autoZero"/>
        <c:auto val="1"/>
        <c:lblOffset val="100"/>
        <c:baseTimeUnit val="months"/>
      </c:dateAx>
      <c:valAx>
        <c:axId val="39992474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320097192"/>
        <c:crosses val="autoZero"/>
        <c:crossBetween val="between"/>
      </c:valAx>
    </c:plotArea>
    <c:legend>
      <c:legendPos val="t"/>
      <c:overlay val="0"/>
      <c:txPr>
        <a:bodyPr/>
        <a:lstStyle/>
        <a:p>
          <a:pPr>
            <a:defRPr sz="775" b="0" i="0" u="none" strike="noStrike" baseline="0">
              <a:solidFill>
                <a:srgbClr val="000000"/>
              </a:solidFill>
              <a:latin typeface="Calibri"/>
              <a:ea typeface="Calibri"/>
              <a:cs typeface="Calibri"/>
            </a:defRPr>
          </a:pPr>
          <a:endParaRPr lang="es-MX"/>
        </a:p>
      </c:txPr>
    </c:legend>
    <c:plotVisOnly val="1"/>
    <c:dispBlanksAs val="gap"/>
    <c:showDLblsOverMax val="0"/>
  </c:chart>
  <c:txPr>
    <a:bodyPr/>
    <a:lstStyle/>
    <a:p>
      <a:pPr>
        <a:defRPr sz="1000" b="0" i="0" u="none" strike="noStrike" baseline="0">
          <a:solidFill>
            <a:srgbClr val="000000"/>
          </a:solidFill>
          <a:latin typeface="Calibri"/>
          <a:ea typeface="Calibri"/>
          <a:cs typeface="Calibri"/>
        </a:defRPr>
      </a:pPr>
      <a:endParaRPr lang="es-MX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42"/>
    </mc:Choice>
    <mc:Fallback>
      <c:style val="4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'AGOSTO-  2022  (2)'!$N$36</c:f>
              <c:strCache>
                <c:ptCount val="1"/>
                <c:pt idx="0">
                  <c:v>ago-22</c:v>
                </c:pt>
              </c:strCache>
            </c:strRef>
          </c:tx>
          <c:invertIfNegative val="0"/>
          <c:dPt>
            <c:idx val="1"/>
            <c:invertIfNegative val="0"/>
            <c:bubble3D val="0"/>
            <c:spPr>
              <a:solidFill>
                <a:srgbClr val="FF0000"/>
              </a:solidFill>
            </c:spPr>
          </c:dPt>
          <c:dPt>
            <c:idx val="5"/>
            <c:invertIfNegative val="0"/>
            <c:bubble3D val="0"/>
            <c:spPr>
              <a:solidFill>
                <a:srgbClr val="FF0000"/>
              </a:solidFill>
            </c:spPr>
          </c:dPt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 b="0" i="0" u="none" strike="noStrike" baseline="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</a:defRPr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'AGOSTO-  2022  (2)'!$B$37:$B$42</c:f>
              <c:strCache>
                <c:ptCount val="6"/>
                <c:pt idx="0">
                  <c:v>Días por mes</c:v>
                </c:pt>
                <c:pt idx="1">
                  <c:v>Días acumulados sin Accidentes</c:v>
                </c:pt>
                <c:pt idx="2">
                  <c:v>Registro de Accidentes en el Mes</c:v>
                </c:pt>
                <c:pt idx="4">
                  <c:v>YTD (2021)</c:v>
                </c:pt>
                <c:pt idx="5">
                  <c:v>YTD (2022)</c:v>
                </c:pt>
              </c:strCache>
            </c:strRef>
          </c:cat>
          <c:val>
            <c:numRef>
              <c:f>'AGOSTO-  2022  (2)'!$N$37:$N$42</c:f>
              <c:numCache>
                <c:formatCode>General</c:formatCode>
                <c:ptCount val="6"/>
                <c:pt idx="0">
                  <c:v>243</c:v>
                </c:pt>
                <c:pt idx="1">
                  <c:v>52</c:v>
                </c:pt>
                <c:pt idx="2">
                  <c:v>0</c:v>
                </c:pt>
                <c:pt idx="4">
                  <c:v>4</c:v>
                </c:pt>
                <c:pt idx="5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axId val="399923568"/>
        <c:axId val="399923960"/>
      </c:barChart>
      <c:catAx>
        <c:axId val="399923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 rot="0" vert="horz"/>
          <a:lstStyle/>
          <a:p>
            <a:pPr>
              <a:defRPr sz="1000" b="0" i="0" u="none" strike="noStrike" baseline="0">
                <a:solidFill>
                  <a:srgbClr val="FFFFFF"/>
                </a:solidFill>
                <a:latin typeface="Calibri"/>
                <a:ea typeface="Calibri"/>
                <a:cs typeface="Calibri"/>
              </a:defRPr>
            </a:pPr>
            <a:endParaRPr lang="es-MX"/>
          </a:p>
        </c:txPr>
        <c:crossAx val="399923960"/>
        <c:crosses val="autoZero"/>
        <c:auto val="1"/>
        <c:lblAlgn val="ctr"/>
        <c:lblOffset val="100"/>
        <c:noMultiLvlLbl val="0"/>
      </c:catAx>
      <c:valAx>
        <c:axId val="3999239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txPr>
          <a:bodyPr rot="0" vert="horz"/>
          <a:lstStyle/>
          <a:p>
            <a:pPr>
              <a:defRPr sz="1000" b="0" i="0" u="none" strike="noStrike" baseline="0">
                <a:solidFill>
                  <a:srgbClr val="FFFFFF"/>
                </a:solidFill>
                <a:latin typeface="Calibri"/>
                <a:ea typeface="Calibri"/>
                <a:cs typeface="Calibri"/>
              </a:defRPr>
            </a:pPr>
            <a:endParaRPr lang="es-MX"/>
          </a:p>
        </c:txPr>
        <c:crossAx val="399923568"/>
        <c:crosses val="autoZero"/>
        <c:crossBetween val="between"/>
      </c:valAx>
    </c:plotArea>
    <c:legend>
      <c:legendPos val="r"/>
      <c:legendEntry>
        <c:idx val="3"/>
        <c:delete val="1"/>
      </c:legendEntry>
      <c:overlay val="0"/>
      <c:txPr>
        <a:bodyPr/>
        <a:lstStyle/>
        <a:p>
          <a:pPr>
            <a:defRPr sz="775" b="0" i="0" u="none" strike="noStrike" baseline="0">
              <a:solidFill>
                <a:srgbClr val="FFFFFF"/>
              </a:solidFill>
              <a:latin typeface="Calibri"/>
              <a:ea typeface="Calibri"/>
              <a:cs typeface="Calibri"/>
            </a:defRPr>
          </a:pPr>
          <a:endParaRPr lang="es-MX"/>
        </a:p>
      </c:txPr>
    </c:legend>
    <c:plotVisOnly val="1"/>
    <c:dispBlanksAs val="gap"/>
    <c:showDLblsOverMax val="0"/>
  </c:chart>
  <c:txPr>
    <a:bodyPr/>
    <a:lstStyle/>
    <a:p>
      <a:pPr>
        <a:defRPr sz="1000" b="0" i="0" u="none" strike="noStrike" baseline="0">
          <a:solidFill>
            <a:srgbClr val="FFFFFF"/>
          </a:solidFill>
          <a:latin typeface="Calibri"/>
          <a:ea typeface="Calibri"/>
          <a:cs typeface="Calibri"/>
        </a:defRPr>
      </a:pPr>
      <a:endParaRPr lang="es-MX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MX" b="1">
                <a:solidFill>
                  <a:sysClr val="windowText" lastClr="000000"/>
                </a:solidFill>
              </a:rPr>
              <a:t>Capacitación</a:t>
            </a:r>
          </a:p>
          <a:p>
            <a:pPr>
              <a:defRPr/>
            </a:pPr>
            <a:r>
              <a:rPr lang="es-MX" b="1">
                <a:solidFill>
                  <a:sysClr val="windowText" lastClr="000000"/>
                </a:solidFill>
              </a:rPr>
              <a:t>AGOSTO 2022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rgbClr val="C00000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AGOSTO!$C$10:$C$21</c:f>
              <c:strCache>
                <c:ptCount val="12"/>
                <c:pt idx="0">
                  <c:v>ene-22</c:v>
                </c:pt>
                <c:pt idx="1">
                  <c:v>feb-22</c:v>
                </c:pt>
                <c:pt idx="2">
                  <c:v>mar-22</c:v>
                </c:pt>
                <c:pt idx="3">
                  <c:v>abr-22</c:v>
                </c:pt>
                <c:pt idx="4">
                  <c:v>may-22</c:v>
                </c:pt>
                <c:pt idx="5">
                  <c:v>jun-22</c:v>
                </c:pt>
                <c:pt idx="6">
                  <c:v>jul-22</c:v>
                </c:pt>
                <c:pt idx="7">
                  <c:v>ago-22</c:v>
                </c:pt>
                <c:pt idx="8">
                  <c:v>sep-22</c:v>
                </c:pt>
                <c:pt idx="9">
                  <c:v>oct-22</c:v>
                </c:pt>
                <c:pt idx="10">
                  <c:v>nov-22</c:v>
                </c:pt>
                <c:pt idx="11">
                  <c:v>dic-22</c:v>
                </c:pt>
              </c:strCache>
            </c:strRef>
          </c:cat>
          <c:val>
            <c:numRef>
              <c:f>AGOSTO!$D$10:$D$21</c:f>
              <c:numCache>
                <c:formatCode>General</c:formatCode>
                <c:ptCount val="12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2</c:v>
                </c:pt>
                <c:pt idx="4">
                  <c:v>2</c:v>
                </c:pt>
                <c:pt idx="5">
                  <c:v>5</c:v>
                </c:pt>
                <c:pt idx="6">
                  <c:v>5</c:v>
                </c:pt>
                <c:pt idx="7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04003400"/>
        <c:axId val="404004184"/>
      </c:lineChart>
      <c:catAx>
        <c:axId val="4040034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404004184"/>
        <c:crosses val="autoZero"/>
        <c:auto val="1"/>
        <c:lblAlgn val="ctr"/>
        <c:lblOffset val="100"/>
        <c:noMultiLvlLbl val="0"/>
      </c:catAx>
      <c:valAx>
        <c:axId val="4040041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4040034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solidFill>
      <a:schemeClr val="bg1"/>
    </a:solidFill>
    <a:ln w="9525" cap="flat" cmpd="sng" algn="ctr">
      <a:solidFill>
        <a:sysClr val="windowText" lastClr="000000"/>
      </a:solidFill>
      <a:round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4" cy="47089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es-MX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4" cy="47089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CA5FDED3-03FB-49AB-9116-640C42F7978C}" type="datetimeFigureOut">
              <a:rPr lang="es-MX" smtClean="0"/>
              <a:t>26/09/2022</a:t>
            </a:fld>
            <a:endParaRPr lang="es-MX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735013" y="1173163"/>
            <a:ext cx="5629275" cy="31670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16" tIns="48308" rIns="96616" bIns="48308" rtlCol="0" anchor="ctr"/>
          <a:lstStyle/>
          <a:p>
            <a:endParaRPr lang="es-MX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709931" y="4516676"/>
            <a:ext cx="5679440" cy="3695462"/>
          </a:xfrm>
          <a:prstGeom prst="rect">
            <a:avLst/>
          </a:prstGeom>
        </p:spPr>
        <p:txBody>
          <a:bodyPr vert="horz" lIns="96616" tIns="48308" rIns="96616" bIns="48308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914407"/>
            <a:ext cx="3076364" cy="47089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es-MX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4021294" y="8914407"/>
            <a:ext cx="3076364" cy="47089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FD8C6E1F-3448-499A-9880-95784A8F5CB5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63557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FC80E-512D-419D-B82A-F7F4FB3362F7}" type="slidenum">
              <a:rPr lang="es-MX" smtClean="0">
                <a:solidFill>
                  <a:prstClr val="black"/>
                </a:solidFill>
              </a:rPr>
              <a:pPr/>
              <a:t>1</a:t>
            </a:fld>
            <a:endParaRPr lang="es-MX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691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FC80E-512D-419D-B82A-F7F4FB3362F7}" type="slidenum">
              <a:rPr lang="es-MX" smtClean="0">
                <a:solidFill>
                  <a:prstClr val="black"/>
                </a:solidFill>
              </a:rPr>
              <a:pPr/>
              <a:t>2</a:t>
            </a:fld>
            <a:endParaRPr lang="es-MX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558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contenido 7"/>
          <p:cNvSpPr>
            <a:spLocks noGrp="1"/>
          </p:cNvSpPr>
          <p:nvPr>
            <p:ph sz="quarter" idx="10"/>
          </p:nvPr>
        </p:nvSpPr>
        <p:spPr>
          <a:xfrm>
            <a:off x="3311691" y="2948947"/>
            <a:ext cx="6144683" cy="960967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4257791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56175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299093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077901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381980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573947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575301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843964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074123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604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87583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599723" y="1941961"/>
            <a:ext cx="8058944" cy="1470025"/>
          </a:xfrm>
        </p:spPr>
        <p:txBody>
          <a:bodyPr>
            <a:noAutofit/>
          </a:bodyPr>
          <a:lstStyle>
            <a:lvl1pPr>
              <a:defRPr sz="480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503712" y="4005064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6190B-771D-4864-AEF3-55B35F04F8CE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26/09/2022</a:t>
            </a:fld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780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320993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349777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4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935464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582657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785300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4078354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5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8784621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6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6067431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2862213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12560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327915" y="260648"/>
            <a:ext cx="6965685" cy="1056117"/>
          </a:xfrm>
        </p:spPr>
        <p:txBody>
          <a:bodyPr>
            <a:normAutofit/>
          </a:bodyPr>
          <a:lstStyle>
            <a:lvl1pPr marL="0" indent="0" algn="l">
              <a:buNone/>
              <a:defRPr sz="3200" b="1">
                <a:solidFill>
                  <a:schemeClr val="tx1">
                    <a:tint val="75000"/>
                  </a:schemeClr>
                </a:solidFill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 smtClean="0"/>
              <a:t>Haga clic para modificar el estilo de subtítulo del patrón</a:t>
            </a:r>
            <a:endParaRPr lang="es-MX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143339" y="6372862"/>
            <a:ext cx="2844800" cy="365125"/>
          </a:xfrm>
        </p:spPr>
        <p:txBody>
          <a:bodyPr/>
          <a:lstStyle/>
          <a:p>
            <a:fld id="{1EE6190B-771D-4864-AEF3-55B35F04F8CE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26/09/2022</a:t>
            </a:fld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3"/>
          </p:nvPr>
        </p:nvSpPr>
        <p:spPr>
          <a:xfrm>
            <a:off x="3119669" y="1412777"/>
            <a:ext cx="9025003" cy="3739191"/>
          </a:xfrm>
        </p:spPr>
        <p:txBody>
          <a:bodyPr>
            <a:normAutofit/>
          </a:bodyPr>
          <a:lstStyle>
            <a:lvl1pPr>
              <a:defRPr sz="3200">
                <a:latin typeface="Dekar" panose="02000000000000000000" pitchFamily="50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2667">
                <a:latin typeface="Dekar" panose="02000000000000000000" pitchFamily="50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2400">
                <a:latin typeface="Dekar" panose="02000000000000000000" pitchFamily="50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2133">
                <a:latin typeface="Dekar" panose="02000000000000000000" pitchFamily="50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2133">
                <a:latin typeface="Dekar" panose="02000000000000000000" pitchFamily="50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689625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3248205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54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3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9" y="1892306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19202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54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3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9" y="1892306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21776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341203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4379171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54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3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9" y="1892306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865603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7376745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1208264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54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3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9" y="1892306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69296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0136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96136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37693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40269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70291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64076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6118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18" Type="http://schemas.openxmlformats.org/officeDocument/2006/relationships/slideLayout" Target="../slideLayouts/slideLayout19.xml"/><Relationship Id="rId26" Type="http://schemas.openxmlformats.org/officeDocument/2006/relationships/slideLayout" Target="../slideLayouts/slideLayout27.xml"/><Relationship Id="rId39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21" Type="http://schemas.openxmlformats.org/officeDocument/2006/relationships/slideLayout" Target="../slideLayouts/slideLayout22.xml"/><Relationship Id="rId34" Type="http://schemas.openxmlformats.org/officeDocument/2006/relationships/slideLayout" Target="../slideLayouts/slideLayout35.xml"/><Relationship Id="rId42" Type="http://schemas.openxmlformats.org/officeDocument/2006/relationships/image" Target="../media/image5.png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8.xml"/><Relationship Id="rId25" Type="http://schemas.openxmlformats.org/officeDocument/2006/relationships/slideLayout" Target="../slideLayouts/slideLayout26.xml"/><Relationship Id="rId33" Type="http://schemas.openxmlformats.org/officeDocument/2006/relationships/slideLayout" Target="../slideLayouts/slideLayout34.xml"/><Relationship Id="rId38" Type="http://schemas.openxmlformats.org/officeDocument/2006/relationships/slideLayout" Target="../slideLayouts/slideLayout39.xml"/><Relationship Id="rId2" Type="http://schemas.openxmlformats.org/officeDocument/2006/relationships/slideLayout" Target="../slideLayouts/slideLayout3.xml"/><Relationship Id="rId16" Type="http://schemas.openxmlformats.org/officeDocument/2006/relationships/slideLayout" Target="../slideLayouts/slideLayout17.xml"/><Relationship Id="rId20" Type="http://schemas.openxmlformats.org/officeDocument/2006/relationships/slideLayout" Target="../slideLayouts/slideLayout21.xml"/><Relationship Id="rId29" Type="http://schemas.openxmlformats.org/officeDocument/2006/relationships/slideLayout" Target="../slideLayouts/slideLayout30.xml"/><Relationship Id="rId41" Type="http://schemas.microsoft.com/office/2007/relationships/hdphoto" Target="../media/hdphoto1.wdp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24" Type="http://schemas.openxmlformats.org/officeDocument/2006/relationships/slideLayout" Target="../slideLayouts/slideLayout25.xml"/><Relationship Id="rId32" Type="http://schemas.openxmlformats.org/officeDocument/2006/relationships/slideLayout" Target="../slideLayouts/slideLayout33.xml"/><Relationship Id="rId37" Type="http://schemas.openxmlformats.org/officeDocument/2006/relationships/slideLayout" Target="../slideLayouts/slideLayout38.xml"/><Relationship Id="rId40" Type="http://schemas.openxmlformats.org/officeDocument/2006/relationships/image" Target="../media/image4.png"/><Relationship Id="rId5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6.xml"/><Relationship Id="rId23" Type="http://schemas.openxmlformats.org/officeDocument/2006/relationships/slideLayout" Target="../slideLayouts/slideLayout24.xml"/><Relationship Id="rId28" Type="http://schemas.openxmlformats.org/officeDocument/2006/relationships/slideLayout" Target="../slideLayouts/slideLayout29.xml"/><Relationship Id="rId36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11.xml"/><Relationship Id="rId19" Type="http://schemas.openxmlformats.org/officeDocument/2006/relationships/slideLayout" Target="../slideLayouts/slideLayout20.xml"/><Relationship Id="rId31" Type="http://schemas.openxmlformats.org/officeDocument/2006/relationships/slideLayout" Target="../slideLayouts/slideLayout32.xml"/><Relationship Id="rId44" Type="http://schemas.openxmlformats.org/officeDocument/2006/relationships/image" Target="../media/image6.png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5.xml"/><Relationship Id="rId22" Type="http://schemas.openxmlformats.org/officeDocument/2006/relationships/slideLayout" Target="../slideLayouts/slideLayout23.xml"/><Relationship Id="rId27" Type="http://schemas.openxmlformats.org/officeDocument/2006/relationships/slideLayout" Target="../slideLayouts/slideLayout28.xml"/><Relationship Id="rId30" Type="http://schemas.openxmlformats.org/officeDocument/2006/relationships/slideLayout" Target="../slideLayouts/slideLayout31.xml"/><Relationship Id="rId35" Type="http://schemas.openxmlformats.org/officeDocument/2006/relationships/slideLayout" Target="../slideLayouts/slideLayout36.xml"/><Relationship Id="rId43" Type="http://schemas.microsoft.com/office/2007/relationships/hdphoto" Target="../media/hdphoto2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8E3F7-4A7D-4749-89FD-9183C43A4FD9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26/09/2022</a:t>
            </a:fld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63690-0D49-4F49-81C3-36846B032EA7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8" name="7 Grupo"/>
          <p:cNvGrpSpPr/>
          <p:nvPr userDrawn="1"/>
        </p:nvGrpSpPr>
        <p:grpSpPr>
          <a:xfrm>
            <a:off x="0" y="-27384"/>
            <a:ext cx="12192000" cy="6885384"/>
            <a:chOff x="0" y="0"/>
            <a:chExt cx="9144000" cy="5164038"/>
          </a:xfrm>
        </p:grpSpPr>
        <p:pic>
          <p:nvPicPr>
            <p:cNvPr id="2052" name="Picture 4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35653" cy="5164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4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08347" y="0"/>
              <a:ext cx="1235653" cy="5164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0" name="Picture 2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5333" y="0"/>
              <a:ext cx="7560840" cy="5164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051" name="Picture 3" descr="logofinal_vertical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7861" y="68627"/>
            <a:ext cx="2592288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5945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6190B-771D-4864-AEF3-55B35F04F8CE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26/09/2022</a:t>
            </a:fld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 rotWithShape="1">
          <a:blip r:embed="rId40">
            <a:extLst>
              <a:ext uri="{BEBA8EAE-BF5A-486C-A8C5-ECC9F3942E4B}">
                <a14:imgProps xmlns:a14="http://schemas.microsoft.com/office/drawing/2010/main">
                  <a14:imgLayer r:embed="rId41">
                    <a14:imgEffect>
                      <a14:backgroundRemoval t="0" b="100000" l="29688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6661"/>
          <a:stretch/>
        </p:blipFill>
        <p:spPr bwMode="auto">
          <a:xfrm rot="10800000">
            <a:off x="47328" y="0"/>
            <a:ext cx="11425269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2" name="11 Grupo"/>
          <p:cNvGrpSpPr/>
          <p:nvPr userDrawn="1"/>
        </p:nvGrpSpPr>
        <p:grpSpPr>
          <a:xfrm rot="10800000">
            <a:off x="-2952" y="-30529"/>
            <a:ext cx="1010387" cy="1494205"/>
            <a:chOff x="7956376" y="3403608"/>
            <a:chExt cx="1224136" cy="1730550"/>
          </a:xfrm>
        </p:grpSpPr>
        <p:pic>
          <p:nvPicPr>
            <p:cNvPr id="13" name="Picture 2"/>
            <p:cNvPicPr>
              <a:picLocks noChangeAspect="1" noChangeArrowheads="1"/>
            </p:cNvPicPr>
            <p:nvPr userDrawn="1"/>
          </p:nvPicPr>
          <p:blipFill>
            <a:blip r:embed="rId42" cstate="print">
              <a:extLst>
                <a:ext uri="{BEBA8EAE-BF5A-486C-A8C5-ECC9F3942E4B}">
                  <a14:imgProps xmlns:a14="http://schemas.microsoft.com/office/drawing/2010/main">
                    <a14:imgLayer r:embed="rId43">
                      <a14:imgEffect>
                        <a14:backgroundRemoval t="0" b="96131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7703169" y="3656815"/>
              <a:ext cx="1730550" cy="1224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46"/>
            <p:cNvPicPr>
              <a:picLocks noChangeAspect="1" noChangeArrowheads="1"/>
            </p:cNvPicPr>
            <p:nvPr userDrawn="1"/>
          </p:nvPicPr>
          <p:blipFill>
            <a:blip r:embed="rId4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8388424" y="3925489"/>
              <a:ext cx="722955" cy="686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" name="CuadroTexto 10"/>
          <p:cNvSpPr txBox="1"/>
          <p:nvPr userDrawn="1"/>
        </p:nvSpPr>
        <p:spPr>
          <a:xfrm>
            <a:off x="9744406" y="6486273"/>
            <a:ext cx="1143772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67" b="1" dirty="0">
                <a:solidFill>
                  <a:prstClr val="white">
                    <a:lumMod val="50000"/>
                  </a:prstClr>
                </a:solidFill>
                <a:latin typeface="Dekar" panose="02000000000000000000" pitchFamily="50" charset="0"/>
              </a:rPr>
              <a:t>F-RG 02 Rev. 2.0</a:t>
            </a:r>
            <a:endParaRPr lang="es-MX" sz="1067" b="1" dirty="0">
              <a:solidFill>
                <a:prstClr val="white">
                  <a:lumMod val="50000"/>
                </a:prstClr>
              </a:solidFill>
              <a:latin typeface="Dekar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548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  <p:sldLayoutId id="2147483681" r:id="rId19"/>
    <p:sldLayoutId id="2147483682" r:id="rId20"/>
    <p:sldLayoutId id="2147483683" r:id="rId21"/>
    <p:sldLayoutId id="2147483684" r:id="rId22"/>
    <p:sldLayoutId id="2147483685" r:id="rId23"/>
    <p:sldLayoutId id="2147483686" r:id="rId24"/>
    <p:sldLayoutId id="2147483687" r:id="rId25"/>
    <p:sldLayoutId id="2147483688" r:id="rId26"/>
    <p:sldLayoutId id="2147483689" r:id="rId27"/>
    <p:sldLayoutId id="2147483690" r:id="rId28"/>
    <p:sldLayoutId id="2147483691" r:id="rId29"/>
    <p:sldLayoutId id="2147483692" r:id="rId30"/>
    <p:sldLayoutId id="2147483693" r:id="rId31"/>
    <p:sldLayoutId id="2147483694" r:id="rId32"/>
    <p:sldLayoutId id="2147483695" r:id="rId33"/>
    <p:sldLayoutId id="2147483696" r:id="rId34"/>
    <p:sldLayoutId id="2147483697" r:id="rId35"/>
    <p:sldLayoutId id="2147483698" r:id="rId36"/>
    <p:sldLayoutId id="2147483699" r:id="rId37"/>
    <p:sldLayoutId id="2147483700" r:id="rId38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.xlsx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5" Type="http://schemas.openxmlformats.org/officeDocument/2006/relationships/chart" Target="../charts/chart4.xml"/><Relationship Id="rId4" Type="http://schemas.openxmlformats.org/officeDocument/2006/relationships/image" Target="../media/image10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jpg"/><Relationship Id="rId4" Type="http://schemas.openxmlformats.org/officeDocument/2006/relationships/image" Target="../media/image2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4294967295"/>
          </p:nvPr>
        </p:nvSpPr>
        <p:spPr>
          <a:xfrm>
            <a:off x="240704" y="6161518"/>
            <a:ext cx="12192000" cy="110790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dirty="0">
                <a:solidFill>
                  <a:schemeClr val="bg1"/>
                </a:solidFill>
                <a:latin typeface="Dekar" panose="02000000000000000000" pitchFamily="50" charset="0"/>
              </a:rPr>
              <a:t>Planta Ciudad </a:t>
            </a:r>
            <a:r>
              <a:rPr lang="es-ES" dirty="0" smtClean="0">
                <a:solidFill>
                  <a:schemeClr val="bg1"/>
                </a:solidFill>
                <a:latin typeface="Dekar" panose="02000000000000000000" pitchFamily="50" charset="0"/>
              </a:rPr>
              <a:t>Guzmán</a:t>
            </a:r>
            <a:endParaRPr lang="es-MX" dirty="0">
              <a:solidFill>
                <a:schemeClr val="bg1"/>
              </a:solidFill>
              <a:latin typeface="Dekar" panose="02000000000000000000" pitchFamily="50" charset="0"/>
            </a:endParaRP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4511824" y="4741854"/>
            <a:ext cx="3744416" cy="1276561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b="1" kern="1700" spc="133" dirty="0" smtClean="0">
                <a:solidFill>
                  <a:prstClr val="white">
                    <a:lumMod val="50000"/>
                  </a:prstClr>
                </a:solidFill>
                <a:latin typeface="Dekar" panose="02000000000000000000" pitchFamily="50" charset="0"/>
              </a:rPr>
              <a:t>13-09-2022</a:t>
            </a:r>
            <a:endParaRPr lang="en-US" b="1" kern="1700" spc="133" dirty="0">
              <a:solidFill>
                <a:prstClr val="white">
                  <a:lumMod val="50000"/>
                </a:prstClr>
              </a:solidFill>
              <a:latin typeface="Dekar" panose="02000000000000000000" pitchFamily="50" charset="0"/>
            </a:endParaRPr>
          </a:p>
          <a:p>
            <a:pPr algn="ctr"/>
            <a:endParaRPr lang="en-US" sz="1867" b="1" kern="1700" spc="133" dirty="0">
              <a:solidFill>
                <a:prstClr val="black"/>
              </a:solidFill>
              <a:latin typeface="Dekar" panose="02000000000000000000" pitchFamily="50" charset="0"/>
            </a:endParaRPr>
          </a:p>
          <a:p>
            <a:pPr algn="ctr"/>
            <a:r>
              <a:rPr lang="en-US" sz="1867" b="1" kern="1700" spc="133" dirty="0">
                <a:solidFill>
                  <a:prstClr val="white"/>
                </a:solidFill>
                <a:latin typeface="Dekar" panose="02000000000000000000" pitchFamily="50" charset="0"/>
              </a:rPr>
              <a:t>Con </a:t>
            </a:r>
            <a:r>
              <a:rPr lang="en-US" sz="1867" b="1" kern="1700" spc="133" dirty="0" smtClean="0">
                <a:solidFill>
                  <a:prstClr val="white"/>
                </a:solidFill>
                <a:latin typeface="Dekar" panose="02000000000000000000" pitchFamily="50" charset="0"/>
              </a:rPr>
              <a:t>informacion </a:t>
            </a:r>
            <a:r>
              <a:rPr lang="en-US" sz="1867" b="1" kern="1700" spc="133" dirty="0">
                <a:solidFill>
                  <a:prstClr val="white"/>
                </a:solidFill>
                <a:latin typeface="Dekar" panose="02000000000000000000" pitchFamily="50" charset="0"/>
              </a:rPr>
              <a:t>del </a:t>
            </a:r>
            <a:r>
              <a:rPr lang="en-US" sz="1867" b="1" kern="1700" spc="133" dirty="0" smtClean="0">
                <a:solidFill>
                  <a:prstClr val="white"/>
                </a:solidFill>
                <a:latin typeface="Dekar" panose="02000000000000000000" pitchFamily="50" charset="0"/>
              </a:rPr>
              <a:t>mes de Agosto  2022</a:t>
            </a:r>
          </a:p>
          <a:p>
            <a:pPr algn="ctr"/>
            <a:endParaRPr lang="es-MX" sz="1867" dirty="0">
              <a:solidFill>
                <a:prstClr val="white"/>
              </a:solidFill>
              <a:latin typeface="Dekar" panose="02000000000000000000" pitchFamily="50" charset="0"/>
            </a:endParaRPr>
          </a:p>
        </p:txBody>
      </p:sp>
      <p:sp>
        <p:nvSpPr>
          <p:cNvPr id="5" name="Marcador de contenido 4"/>
          <p:cNvSpPr>
            <a:spLocks noGrp="1"/>
          </p:cNvSpPr>
          <p:nvPr>
            <p:ph sz="quarter" idx="10"/>
          </p:nvPr>
        </p:nvSpPr>
        <p:spPr>
          <a:xfrm>
            <a:off x="3311691" y="2660915"/>
            <a:ext cx="6144683" cy="960967"/>
          </a:xfrm>
        </p:spPr>
        <p:txBody>
          <a:bodyPr>
            <a:noAutofit/>
          </a:bodyPr>
          <a:lstStyle/>
          <a:p>
            <a:pPr algn="ctr"/>
            <a:r>
              <a:rPr lang="es-ES" sz="4400" dirty="0">
                <a:latin typeface="Dekar" panose="02000000000000000000" pitchFamily="50" charset="0"/>
              </a:rPr>
              <a:t>Reunión de Revisión </a:t>
            </a:r>
            <a:r>
              <a:rPr lang="es-ES" sz="4400" dirty="0" smtClean="0">
                <a:latin typeface="Dekar" panose="02000000000000000000" pitchFamily="50" charset="0"/>
              </a:rPr>
              <a:t>Gerencial 2022 </a:t>
            </a:r>
          </a:p>
          <a:p>
            <a:pPr algn="ctr"/>
            <a:r>
              <a:rPr lang="es-MX" sz="4400" dirty="0" smtClean="0"/>
              <a:t>RRHH</a:t>
            </a:r>
            <a:endParaRPr lang="es-ES" sz="4400" dirty="0" smtClean="0">
              <a:latin typeface="Dekar" panose="02000000000000000000" pitchFamily="50" charset="0"/>
            </a:endParaRPr>
          </a:p>
          <a:p>
            <a:pPr algn="ctr"/>
            <a:endParaRPr lang="es-MX" sz="4800" dirty="0">
              <a:latin typeface="Dekar" panose="02000000000000000000" pitchFamily="50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143339" y="68627"/>
            <a:ext cx="1143772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67" dirty="0">
                <a:solidFill>
                  <a:prstClr val="white"/>
                </a:solidFill>
                <a:latin typeface="Dekar" panose="02000000000000000000" pitchFamily="50" charset="0"/>
              </a:rPr>
              <a:t>F-RG 02 Rev. 2.0</a:t>
            </a:r>
            <a:endParaRPr lang="es-MX" sz="1067" dirty="0">
              <a:solidFill>
                <a:prstClr val="white"/>
              </a:solidFill>
              <a:latin typeface="Dekar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111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ítulo 3"/>
          <p:cNvSpPr txBox="1">
            <a:spLocks/>
          </p:cNvSpPr>
          <p:nvPr/>
        </p:nvSpPr>
        <p:spPr>
          <a:xfrm>
            <a:off x="1277445" y="906507"/>
            <a:ext cx="3801698" cy="8293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solidFill>
                  <a:schemeClr val="bg1">
                    <a:lumMod val="50000"/>
                  </a:schemeClr>
                </a:solidFill>
                <a:latin typeface="Dekar" panose="02000000000000000000" pitchFamily="50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Dekar" panose="02000000000000000000" pitchFamily="50" charset="0"/>
                <a:ea typeface="Tahoma" panose="020B0604030504040204" pitchFamily="34" charset="0"/>
                <a:cs typeface="Tahoma" panose="020B0604030504040204" pitchFamily="34" charset="0"/>
              </a:rPr>
              <a:t>Accidentabilidad</a:t>
            </a:r>
          </a:p>
        </p:txBody>
      </p:sp>
      <p:sp>
        <p:nvSpPr>
          <p:cNvPr id="23" name="Text Box 19"/>
          <p:cNvSpPr txBox="1">
            <a:spLocks noChangeArrowheads="1"/>
          </p:cNvSpPr>
          <p:nvPr/>
        </p:nvSpPr>
        <p:spPr bwMode="auto">
          <a:xfrm>
            <a:off x="9855152" y="4473949"/>
            <a:ext cx="185737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" altLang="es-MX" sz="1500" b="1" dirty="0" smtClean="0">
                <a:solidFill>
                  <a:srgbClr val="7030A0"/>
                </a:solidFill>
                <a:latin typeface="Dekar" panose="02000000000000000000" pitchFamily="50" charset="0"/>
              </a:rPr>
              <a:t>SE CUMPLIO EL METRICO</a:t>
            </a:r>
            <a:endParaRPr lang="es-ES" altLang="es-MX" sz="1500" b="1" dirty="0">
              <a:solidFill>
                <a:srgbClr val="7030A0"/>
              </a:solidFill>
              <a:latin typeface="Dekar" panose="02000000000000000000" pitchFamily="50" charset="0"/>
            </a:endParaRPr>
          </a:p>
        </p:txBody>
      </p:sp>
      <p:sp>
        <p:nvSpPr>
          <p:cNvPr id="24" name="Marcador de texto 1"/>
          <p:cNvSpPr txBox="1">
            <a:spLocks/>
          </p:cNvSpPr>
          <p:nvPr/>
        </p:nvSpPr>
        <p:spPr>
          <a:xfrm>
            <a:off x="280509" y="6428821"/>
            <a:ext cx="2592388" cy="3095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>
                    <a:lumMod val="50000"/>
                  </a:schemeClr>
                </a:solidFill>
                <a:latin typeface="Dekar" panose="02000000000000000000" pitchFamily="50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Dekar" panose="02000000000000000000" pitchFamily="50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Dekar" panose="02000000000000000000" pitchFamily="50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Dekar" panose="02000000000000000000" pitchFamily="50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Dekar" panose="02000000000000000000" pitchFamily="50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Dekar" panose="02000000000000000000" pitchFamily="50" charset="0"/>
                <a:ea typeface="Tahoma" panose="020B0604030504040204" pitchFamily="34" charset="0"/>
                <a:cs typeface="Tahoma" panose="020B0604030504040204" pitchFamily="34" charset="0"/>
              </a:rPr>
              <a:t>LIC. PERLA MEDINA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>
                  <a:lumMod val="50000"/>
                </a:sysClr>
              </a:solidFill>
              <a:effectLst/>
              <a:uLnTx/>
              <a:uFillTx/>
              <a:latin typeface="Dekar" panose="02000000000000000000" pitchFamily="50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12" name="Tab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455678"/>
              </p:ext>
            </p:extLst>
          </p:nvPr>
        </p:nvGraphicFramePr>
        <p:xfrm>
          <a:off x="6317727" y="566250"/>
          <a:ext cx="5635685" cy="1945005"/>
        </p:xfrm>
        <a:graphic>
          <a:graphicData uri="http://schemas.openxmlformats.org/drawingml/2006/table">
            <a:tbl>
              <a:tblPr/>
              <a:tblGrid>
                <a:gridCol w="882314"/>
                <a:gridCol w="370943"/>
                <a:gridCol w="373593"/>
                <a:gridCol w="360345"/>
                <a:gridCol w="370943"/>
                <a:gridCol w="339148"/>
                <a:gridCol w="405388"/>
                <a:gridCol w="317951"/>
                <a:gridCol w="381541"/>
                <a:gridCol w="370943"/>
                <a:gridCol w="402738"/>
                <a:gridCol w="360345"/>
                <a:gridCol w="370943"/>
                <a:gridCol w="328550"/>
              </a:tblGrid>
              <a:tr h="177621"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b="0" i="0" u="none" strike="noStrike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1" i="0" u="none" strike="noStrike">
                          <a:effectLst/>
                          <a:latin typeface="Times New Roman" panose="02020603050405020304" pitchFamily="18" charset="0"/>
                        </a:rPr>
                        <a:t>sep-21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1" i="0" u="none" strike="noStrike">
                          <a:effectLst/>
                          <a:latin typeface="Times New Roman" panose="02020603050405020304" pitchFamily="18" charset="0"/>
                        </a:rPr>
                        <a:t>oct-21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1" i="0" u="none" strike="noStrike">
                          <a:effectLst/>
                          <a:latin typeface="Times New Roman" panose="02020603050405020304" pitchFamily="18" charset="0"/>
                        </a:rPr>
                        <a:t>nov-21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1" i="0" u="none" strike="noStrike">
                          <a:effectLst/>
                          <a:latin typeface="Times New Roman" panose="02020603050405020304" pitchFamily="18" charset="0"/>
                        </a:rPr>
                        <a:t>dic-21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1" i="0" u="none" strike="noStrike">
                          <a:effectLst/>
                          <a:latin typeface="Times New Roman" panose="02020603050405020304" pitchFamily="18" charset="0"/>
                        </a:rPr>
                        <a:t>ene-22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1" i="0" u="none" strike="noStrike">
                          <a:effectLst/>
                          <a:latin typeface="Times New Roman" panose="02020603050405020304" pitchFamily="18" charset="0"/>
                        </a:rPr>
                        <a:t>feb-22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1" i="0" u="none" strike="noStrike">
                          <a:effectLst/>
                          <a:latin typeface="Times New Roman" panose="02020603050405020304" pitchFamily="18" charset="0"/>
                        </a:rPr>
                        <a:t>#####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1" i="0" u="none" strike="noStrike" dirty="0">
                          <a:effectLst/>
                          <a:latin typeface="Times New Roman" panose="02020603050405020304" pitchFamily="18" charset="0"/>
                        </a:rPr>
                        <a:t>abr-22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1" i="0" u="none" strike="noStrike">
                          <a:effectLst/>
                          <a:latin typeface="Times New Roman" panose="02020603050405020304" pitchFamily="18" charset="0"/>
                        </a:rPr>
                        <a:t>may-22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1" i="0" u="none" strike="noStrike" dirty="0">
                          <a:effectLst/>
                          <a:latin typeface="Times New Roman" panose="02020603050405020304" pitchFamily="18" charset="0"/>
                        </a:rPr>
                        <a:t>jun-22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1" i="0" u="none" strike="noStrike">
                          <a:effectLst/>
                          <a:latin typeface="Times New Roman" panose="02020603050405020304" pitchFamily="18" charset="0"/>
                        </a:rPr>
                        <a:t>jul-22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1" i="0" u="none" strike="noStrike">
                          <a:effectLst/>
                          <a:latin typeface="Times New Roman" panose="02020603050405020304" pitchFamily="18" charset="0"/>
                        </a:rPr>
                        <a:t>ago-22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1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9483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>
                          <a:effectLst/>
                          <a:latin typeface="Garamond" panose="02020404030301010803" pitchFamily="18" charset="0"/>
                        </a:rPr>
                        <a:t>Días por mes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effectLst/>
                          <a:latin typeface="Times New Roman" panose="02020603050405020304" pitchFamily="18" charset="0"/>
                        </a:rPr>
                        <a:t>273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effectLst/>
                          <a:latin typeface="Times New Roman" panose="02020603050405020304" pitchFamily="18" charset="0"/>
                        </a:rPr>
                        <a:t>304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effectLst/>
                          <a:latin typeface="Times New Roman" panose="02020603050405020304" pitchFamily="18" charset="0"/>
                        </a:rPr>
                        <a:t>334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effectLst/>
                          <a:latin typeface="Times New Roman" panose="02020603050405020304" pitchFamily="18" charset="0"/>
                        </a:rPr>
                        <a:t>365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effectLst/>
                          <a:latin typeface="Times New Roman" panose="02020603050405020304" pitchFamily="18" charset="0"/>
                        </a:rPr>
                        <a:t>31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effectLst/>
                          <a:latin typeface="Times New Roman" panose="02020603050405020304" pitchFamily="18" charset="0"/>
                        </a:rPr>
                        <a:t>59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effectLst/>
                          <a:latin typeface="Times New Roman" panose="02020603050405020304" pitchFamily="18" charset="0"/>
                        </a:rPr>
                        <a:t>90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effectLst/>
                          <a:latin typeface="Times New Roman" panose="02020603050405020304" pitchFamily="18" charset="0"/>
                        </a:rPr>
                        <a:t>120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effectLst/>
                          <a:latin typeface="Times New Roman" panose="02020603050405020304" pitchFamily="18" charset="0"/>
                        </a:rPr>
                        <a:t>151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effectLst/>
                          <a:latin typeface="Times New Roman" panose="02020603050405020304" pitchFamily="18" charset="0"/>
                        </a:rPr>
                        <a:t>181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effectLst/>
                          <a:latin typeface="Times New Roman" panose="02020603050405020304" pitchFamily="18" charset="0"/>
                        </a:rPr>
                        <a:t>212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effectLst/>
                          <a:latin typeface="Times New Roman" panose="02020603050405020304" pitchFamily="18" charset="0"/>
                        </a:rPr>
                        <a:t>243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8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0172">
                <a:tc>
                  <a:txBody>
                    <a:bodyPr/>
                    <a:lstStyle/>
                    <a:p>
                      <a:pPr algn="l" fontAlgn="t"/>
                      <a:r>
                        <a:rPr lang="es-MX" sz="1000" b="0" i="0" u="none" strike="noStrike">
                          <a:effectLst/>
                          <a:latin typeface="Garamond" panose="02020404030301010803" pitchFamily="18" charset="0"/>
                        </a:rPr>
                        <a:t>Días acumulados sin Accidentes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effectLst/>
                          <a:latin typeface="Times New Roman" panose="02020603050405020304" pitchFamily="18" charset="0"/>
                        </a:rPr>
                        <a:t>52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effectLst/>
                          <a:latin typeface="Times New Roman" panose="02020603050405020304" pitchFamily="18" charset="0"/>
                        </a:rPr>
                        <a:t>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effectLst/>
                          <a:latin typeface="Times New Roman" panose="02020603050405020304" pitchFamily="18" charset="0"/>
                        </a:rPr>
                        <a:t>60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effectLst/>
                          <a:latin typeface="Times New Roman" panose="02020603050405020304" pitchFamily="18" charset="0"/>
                        </a:rPr>
                        <a:t>91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effectLst/>
                          <a:latin typeface="Times New Roman" panose="02020603050405020304" pitchFamily="18" charset="0"/>
                        </a:rPr>
                        <a:t>122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effectLst/>
                          <a:latin typeface="Times New Roman" panose="02020603050405020304" pitchFamily="18" charset="0"/>
                        </a:rPr>
                        <a:t>150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effectLst/>
                          <a:latin typeface="Times New Roman" panose="02020603050405020304" pitchFamily="18" charset="0"/>
                        </a:rPr>
                        <a:t>181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effectLst/>
                          <a:latin typeface="Times New Roman" panose="02020603050405020304" pitchFamily="18" charset="0"/>
                        </a:rPr>
                        <a:t>210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effectLst/>
                          <a:latin typeface="Times New Roman" panose="02020603050405020304" pitchFamily="18" charset="0"/>
                        </a:rPr>
                        <a:t>32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effectLst/>
                          <a:latin typeface="Times New Roman" panose="02020603050405020304" pitchFamily="18" charset="0"/>
                        </a:rPr>
                        <a:t>62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effectLst/>
                          <a:latin typeface="Times New Roman" panose="02020603050405020304" pitchFamily="18" charset="0"/>
                        </a:rPr>
                        <a:t>70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effectLst/>
                          <a:latin typeface="Times New Roman" panose="02020603050405020304" pitchFamily="18" charset="0"/>
                        </a:rPr>
                        <a:t>52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30862">
                <a:tc>
                  <a:txBody>
                    <a:bodyPr/>
                    <a:lstStyle/>
                    <a:p>
                      <a:pPr algn="l" fontAlgn="t"/>
                      <a:r>
                        <a:rPr lang="es-MX" sz="1000" b="0" i="0" u="none" strike="noStrike">
                          <a:effectLst/>
                          <a:latin typeface="Garamond" panose="02020404030301010803" pitchFamily="18" charset="0"/>
                        </a:rPr>
                        <a:t>Registro de Accidentes en el Mes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 dirty="0"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 dirty="0"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9483"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9483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1" i="0" u="none" strike="noStrike">
                          <a:effectLst/>
                          <a:latin typeface="Times New Roman" panose="02020603050405020304" pitchFamily="18" charset="0"/>
                        </a:rPr>
                        <a:t>YTD (2021)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9483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1" i="0" u="none" strike="noStrike">
                          <a:effectLst/>
                          <a:latin typeface="Times New Roman" panose="02020603050405020304" pitchFamily="18" charset="0"/>
                        </a:rPr>
                        <a:t>YTD (2022)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9483"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9483"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26" name="3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0566808"/>
              </p:ext>
            </p:extLst>
          </p:nvPr>
        </p:nvGraphicFramePr>
        <p:xfrm>
          <a:off x="2927350" y="12650788"/>
          <a:ext cx="7848600" cy="2762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3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3482211"/>
              </p:ext>
            </p:extLst>
          </p:nvPr>
        </p:nvGraphicFramePr>
        <p:xfrm>
          <a:off x="3161316" y="4181302"/>
          <a:ext cx="6312822" cy="23243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5" name="8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0876143"/>
              </p:ext>
            </p:extLst>
          </p:nvPr>
        </p:nvGraphicFramePr>
        <p:xfrm>
          <a:off x="280509" y="1787460"/>
          <a:ext cx="5577840" cy="20829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8" name="Text Box 50"/>
          <p:cNvSpPr txBox="1">
            <a:spLocks noChangeArrowheads="1"/>
          </p:cNvSpPr>
          <p:nvPr/>
        </p:nvSpPr>
        <p:spPr bwMode="auto">
          <a:xfrm>
            <a:off x="9762557" y="3581138"/>
            <a:ext cx="1873250" cy="60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s-ES" altLang="es-MX" sz="1200" b="1" dirty="0">
                <a:solidFill>
                  <a:prstClr val="black"/>
                </a:solidFill>
                <a:latin typeface="Dekar" panose="02000000000000000000" pitchFamily="50" charset="0"/>
              </a:rPr>
              <a:t>Métrico </a:t>
            </a:r>
          </a:p>
          <a:p>
            <a:pPr algn="ctr">
              <a:spcBef>
                <a:spcPct val="50000"/>
              </a:spcBef>
              <a:buFontTx/>
              <a:buNone/>
            </a:pPr>
            <a:r>
              <a:rPr lang="es-ES" altLang="es-MX" sz="1400" b="1" dirty="0">
                <a:solidFill>
                  <a:prstClr val="black"/>
                </a:solidFill>
                <a:latin typeface="Dekar" panose="02000000000000000000" pitchFamily="50" charset="0"/>
              </a:rPr>
              <a:t>&lt; 0</a:t>
            </a:r>
            <a:r>
              <a:rPr lang="es-ES" altLang="es-MX" sz="1400" b="1" dirty="0" smtClean="0">
                <a:solidFill>
                  <a:prstClr val="black"/>
                </a:solidFill>
                <a:latin typeface="Dekar" panose="02000000000000000000" pitchFamily="50" charset="0"/>
              </a:rPr>
              <a:t> Accidentes</a:t>
            </a:r>
            <a:endParaRPr lang="es-ES" altLang="es-MX" sz="1400" b="1" dirty="0">
              <a:solidFill>
                <a:prstClr val="black"/>
              </a:solidFill>
              <a:latin typeface="Dekar" panose="02000000000000000000" pitchFamily="50" charset="0"/>
            </a:endParaRPr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9855152" y="2436510"/>
            <a:ext cx="1857375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" altLang="es-MX" sz="1500" dirty="0">
                <a:solidFill>
                  <a:srgbClr val="5B9BD5">
                    <a:lumMod val="75000"/>
                  </a:srgbClr>
                </a:solidFill>
                <a:latin typeface="Dekar" panose="02000000000000000000" pitchFamily="50" charset="0"/>
              </a:rPr>
              <a:t>  </a:t>
            </a:r>
            <a:r>
              <a:rPr lang="es-ES" altLang="es-MX" sz="1500" dirty="0" smtClean="0">
                <a:solidFill>
                  <a:srgbClr val="5B9BD5">
                    <a:lumMod val="75000"/>
                  </a:srgbClr>
                </a:solidFill>
                <a:latin typeface="Dekar" panose="02000000000000000000" pitchFamily="50" charset="0"/>
              </a:rPr>
              <a:t>EN AGOSTO NO 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s-ES" altLang="es-MX" sz="1500" dirty="0" smtClean="0">
                <a:solidFill>
                  <a:srgbClr val="5B9BD5">
                    <a:lumMod val="75000"/>
                  </a:srgbClr>
                </a:solidFill>
                <a:latin typeface="Dekar" panose="02000000000000000000" pitchFamily="50" charset="0"/>
              </a:rPr>
              <a:t>SE PRESENTO NINGUN ACCIDENTE</a:t>
            </a:r>
            <a:endParaRPr lang="es-ES" altLang="es-MX" sz="1500" dirty="0">
              <a:solidFill>
                <a:srgbClr val="5B9BD5">
                  <a:lumMod val="75000"/>
                </a:srgbClr>
              </a:solidFill>
              <a:latin typeface="Dekar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700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 txBox="1">
            <a:spLocks/>
          </p:cNvSpPr>
          <p:nvPr/>
        </p:nvSpPr>
        <p:spPr>
          <a:xfrm>
            <a:off x="944945" y="248162"/>
            <a:ext cx="2920474" cy="8293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solidFill>
                  <a:schemeClr val="bg1">
                    <a:lumMod val="50000"/>
                  </a:schemeClr>
                </a:solidFill>
                <a:latin typeface="Dekar" panose="02000000000000000000" pitchFamily="50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Dekar" panose="02000000000000000000" pitchFamily="50" charset="0"/>
                <a:ea typeface="Tahoma" panose="020B0604030504040204" pitchFamily="34" charset="0"/>
                <a:cs typeface="Tahoma" panose="020B0604030504040204" pitchFamily="34" charset="0"/>
              </a:rPr>
              <a:t>Motivación</a:t>
            </a:r>
          </a:p>
        </p:txBody>
      </p:sp>
      <p:pic>
        <p:nvPicPr>
          <p:cNvPr id="23" name="Imagen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1121" y="1985496"/>
            <a:ext cx="5508567" cy="3577081"/>
          </a:xfrm>
          <a:prstGeom prst="rect">
            <a:avLst/>
          </a:prstGeom>
        </p:spPr>
      </p:pic>
      <p:pic>
        <p:nvPicPr>
          <p:cNvPr id="1044" name="Picture 20" descr="Vista previa de image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58" y="1448098"/>
            <a:ext cx="3441563" cy="2842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ángulo 23"/>
          <p:cNvSpPr/>
          <p:nvPr/>
        </p:nvSpPr>
        <p:spPr>
          <a:xfrm>
            <a:off x="7617667" y="169614"/>
            <a:ext cx="3587890" cy="181588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8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TROQUELADO</a:t>
            </a:r>
          </a:p>
          <a:p>
            <a:pPr algn="ctr"/>
            <a:endParaRPr lang="es-ES" sz="28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algn="ctr"/>
            <a:r>
              <a:rPr lang="es-ES" sz="28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PRIMER QUINCENA DE AGOSTO</a:t>
            </a:r>
            <a:endParaRPr lang="es-ES" sz="2800" b="1" cap="none" spc="0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1046" name="Picture 22" descr="Vista previa de image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957" y="4015889"/>
            <a:ext cx="3034549" cy="2275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798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3"/>
          <p:cNvSpPr txBox="1">
            <a:spLocks/>
          </p:cNvSpPr>
          <p:nvPr/>
        </p:nvSpPr>
        <p:spPr>
          <a:xfrm>
            <a:off x="1174995" y="1852702"/>
            <a:ext cx="3363754" cy="8293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solidFill>
                  <a:schemeClr val="bg1">
                    <a:lumMod val="50000"/>
                  </a:schemeClr>
                </a:solidFill>
                <a:latin typeface="Dekar" panose="02000000000000000000" pitchFamily="50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Dekar" panose="02000000000000000000" pitchFamily="50" charset="0"/>
                <a:ea typeface="Tahoma" panose="020B0604030504040204" pitchFamily="34" charset="0"/>
                <a:cs typeface="Tahoma" panose="020B0604030504040204" pitchFamily="34" charset="0"/>
              </a:rPr>
              <a:t>Capacitación</a:t>
            </a:r>
          </a:p>
        </p:txBody>
      </p:sp>
      <p:sp>
        <p:nvSpPr>
          <p:cNvPr id="8" name="Text Box 19"/>
          <p:cNvSpPr txBox="1">
            <a:spLocks noChangeArrowheads="1"/>
          </p:cNvSpPr>
          <p:nvPr/>
        </p:nvSpPr>
        <p:spPr bwMode="auto">
          <a:xfrm>
            <a:off x="7963593" y="2790248"/>
            <a:ext cx="3923607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" altLang="es-MX" sz="1500" dirty="0" smtClean="0">
                <a:solidFill>
                  <a:srgbClr val="5B9BD5">
                    <a:lumMod val="75000"/>
                  </a:srgbClr>
                </a:solidFill>
                <a:latin typeface="Dekar" panose="02000000000000000000" pitchFamily="50" charset="0"/>
              </a:rPr>
              <a:t> </a:t>
            </a:r>
            <a:r>
              <a:rPr lang="es-ES" altLang="es-MX" sz="1500" dirty="0" smtClean="0">
                <a:solidFill>
                  <a:schemeClr val="accent6">
                    <a:lumMod val="75000"/>
                  </a:schemeClr>
                </a:solidFill>
                <a:latin typeface="Dekar" panose="02000000000000000000" pitchFamily="50" charset="0"/>
              </a:rPr>
              <a:t>EN AGOSTO SE REALIZO LA CAPACITACIÓN</a:t>
            </a:r>
            <a:r>
              <a:rPr lang="es-ES" altLang="es-MX" sz="1500" dirty="0" smtClean="0">
                <a:solidFill>
                  <a:schemeClr val="tx2"/>
                </a:solidFill>
                <a:latin typeface="Dekar" panose="02000000000000000000" pitchFamily="50" charset="0"/>
              </a:rPr>
              <a:t>:SOLUCION DE PROBLEMAS Y TOMA DE DECISIONES </a:t>
            </a:r>
            <a:endParaRPr lang="es-ES" altLang="es-MX" sz="1500" b="1" u="sng" dirty="0">
              <a:solidFill>
                <a:schemeClr val="tx2"/>
              </a:solidFill>
              <a:latin typeface="Dekar" panose="02000000000000000000" pitchFamily="50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7901402" y="3975177"/>
            <a:ext cx="390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u="sng" dirty="0" smtClean="0"/>
              <a:t>QUEDA PENDIENTE UNA CAPACITACION</a:t>
            </a:r>
            <a:endParaRPr lang="es-MX" u="sng" dirty="0"/>
          </a:p>
        </p:txBody>
      </p:sp>
      <p:graphicFrame>
        <p:nvGraphicFramePr>
          <p:cNvPr id="9" name="Objeto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2952082"/>
              </p:ext>
            </p:extLst>
          </p:nvPr>
        </p:nvGraphicFramePr>
        <p:xfrm>
          <a:off x="4138949" y="575661"/>
          <a:ext cx="7667625" cy="1343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Hoja de cálculo" r:id="rId3" imgW="7667597" imgH="1342849" progId="Excel.Sheet.12">
                  <p:embed/>
                </p:oleObj>
              </mc:Choice>
              <mc:Fallback>
                <p:oleObj name="Hoja de cálculo" r:id="rId3" imgW="7667597" imgH="134284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38949" y="575661"/>
                        <a:ext cx="7667625" cy="1343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Gráfico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548816"/>
              </p:ext>
            </p:extLst>
          </p:nvPr>
        </p:nvGraphicFramePr>
        <p:xfrm>
          <a:off x="1485986" y="3279371"/>
          <a:ext cx="6105525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927517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7725732" y="477184"/>
            <a:ext cx="3587890" cy="181588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8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TROQUELADO</a:t>
            </a:r>
          </a:p>
          <a:p>
            <a:pPr algn="ctr"/>
            <a:endParaRPr lang="es-ES" sz="28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algn="ctr"/>
            <a:r>
              <a:rPr lang="es-ES" sz="28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SEGUNDA QUINCENA DE AGOSTO</a:t>
            </a:r>
            <a:endParaRPr lang="es-ES" sz="2800" b="1" cap="none" spc="0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56" y="3271922"/>
            <a:ext cx="2467430" cy="3296776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8069" y="3293156"/>
            <a:ext cx="2451538" cy="3275542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4"/>
          <a:srcRect r="53350"/>
          <a:stretch/>
        </p:blipFill>
        <p:spPr>
          <a:xfrm>
            <a:off x="1750639" y="789640"/>
            <a:ext cx="3403182" cy="2576122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4"/>
          <a:srcRect l="47346"/>
          <a:stretch/>
        </p:blipFill>
        <p:spPr>
          <a:xfrm>
            <a:off x="7299404" y="2564271"/>
            <a:ext cx="4536586" cy="3042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33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5907982" y="3079250"/>
            <a:ext cx="4505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 smtClean="0"/>
              <a:t>La primer quincena de agosto el área de inspección bajo su productividad </a:t>
            </a:r>
            <a:endParaRPr lang="es-MX" dirty="0"/>
          </a:p>
        </p:txBody>
      </p:sp>
      <p:sp>
        <p:nvSpPr>
          <p:cNvPr id="4" name="Rectángulo 3"/>
          <p:cNvSpPr/>
          <p:nvPr/>
        </p:nvSpPr>
        <p:spPr>
          <a:xfrm>
            <a:off x="3236860" y="1263368"/>
            <a:ext cx="3587890" cy="181588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8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INSPECCIÓN</a:t>
            </a:r>
          </a:p>
          <a:p>
            <a:pPr algn="ctr"/>
            <a:endParaRPr lang="es-ES" sz="28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algn="ctr"/>
            <a:r>
              <a:rPr lang="es-ES" sz="28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PRIMER QUINCENA DE AGOSTO</a:t>
            </a:r>
            <a:endParaRPr lang="es-ES" sz="2800" b="1" cap="none" spc="0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2052" name="Picture 4" descr="https://attachment.outlook.live.net/owa/MSA%3Ajc_RH22%40outlook.com/service.svc/s/GetAttachmentThumbnail?id=AQMkADAwATNiZmYAZC00YTIzLTQxZjAtMDACLTAwCgBGAAADwD8ugKJup0W18Ais6fWY8AcA6gda1tUpVkOSj4kZb158XAAAAgEMAAAA6gda1tUpVkOSj4kZb158XAAAAFt%2BGDsAAAABEgAQAA8vUVBB8gNGljiGiHt%2FEMU%3D&amp;thumbnailType=2&amp;isc=1&amp;token=eyJhbGciOiJSUzI1NiIsImtpZCI6IkQ4OThGN0RDMjk2ODQ1MDk1RUUwREZGQ0MzODBBOTM5NjUwNDNFNjQiLCJ0eXAiOiJKV1QiLCJ4NXQiOiIySmozM0Nsb1JRbGU0Tl84dzRDcE9XVUVQbVEifQ.eyJvcmlnaW4iOiJodHRwczovL291dGxvb2subGl2ZS5jb20iLCJ1YyI6ImNkMWMxYjdlZjczMDQ3NTQ4OGQzNjQ2MWMwNGI5ZDE3IiwidmVyIjoiRXhjaGFuZ2UuQ2FsbGJhY2suVjEiLCJhcHBjdHhzZW5kZXIiOiJPd2FEb3dubG9hZEA4NGRmOWU3Zi1lOWY2LTQwYWYtYjQzNS1hYWFhYWFhYWFhYWEiLCJpc3NyaW5nIjoiV1ciLCJhcHBjdHgiOiJ7XCJtc2V4Y2hwcm90XCI6XCJvd2FcIixcInB1aWRcIjpcIjEwNTU1MTk1MjE1ODc2OTZcIixcInNjb3BlXCI6XCJPd2FEb3dubG9hZFwiLFwib2lkXCI6XCIwMDAzYmZmZC00YTIzLTQxZjAtMDAwMC0wMDAwMDAwMDAwMDBcIixcInByaW1hcnlzaWRcIjpcIlMtMS0yODI3LTI0NTc1Ny0xMjQzODI0NjI0XCJ9IiwibmJmIjoxNjYyNTU3ODQyLCJleHAiOjE2NjI1NTg0NDIsImlzcyI6IjAwMDAwMDAyLTAwMDAtMGZmMS1jZTAwLTAwMDAwMDAwMDAwMEA4NGRmOWU3Zi1lOWY2LTQwYWYtYjQzNS1hYWFhYWFhYWFhYWEiLCJhdWQiOiIwMDAwMDAwMi0wMDAwLTBmZjEtY2UwMC0wMDAwMDAwMDAwMDAvYXR0YWNobWVudC5vdXRsb29rLmxpdmUubmV0QDg0ZGY5ZTdmLWU5ZjYtNDBhZi1iNDM1LWFhYWFhYWFhYWFhYSIsImhhcHAiOiJvd2EifQ.HCY0de7OmgcOY8VCFwsgPN7eh650bd4VVIrm9TqSoGozOsgkMK5AjAp82q7VBimapB5Fd8niy4r7jPk77A0Vk3zUh6jDaFjQK9eh11c8_IjRPd5WZ-DVq8jQ8b0sdvy95v46VG7h22jzF1L8wkLGBwgsuSwG_0reI_CKe0UDcYJV5SVl92aehdY5XTKXWjAZ3G7qYznNsBaXCIv3-0UkSeaDOlte7DqRSILnT7MMyuGRS50fvBwcab2wLPSog0n6cMoDHqYMivYNm530L-VZOr1ZVgRReqM48uKQaD7n-useGIO2OXv8K4fP37XHe4wuEhlaH6pWILn_yt9nGWcVQg&amp;X-OWA-CANARY=qC2bm0d-xkatHo-TG5psEJC_2xvWkNoYNxN0Eog5yAfAkzrsCIl3BJP30C5SaRSLRyypoL_-ncA.&amp;owa=outlook.live.com&amp;scriptVer=20220826004.05&amp;animation=tru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680" y="4177147"/>
            <a:ext cx="6607975" cy="110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039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291" y="2795352"/>
            <a:ext cx="2909984" cy="3888079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3602447" y="830964"/>
            <a:ext cx="512591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INSPECCIÓN</a:t>
            </a:r>
          </a:p>
          <a:p>
            <a:pPr algn="ctr"/>
            <a:endParaRPr lang="es-ES" sz="28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algn="ctr"/>
            <a:r>
              <a:rPr lang="es-ES" sz="28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SEGUNDA  </a:t>
            </a:r>
            <a:r>
              <a:rPr lang="es-ES" sz="2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QUINCENA </a:t>
            </a:r>
            <a:endParaRPr lang="es-ES" sz="28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algn="ctr"/>
            <a:r>
              <a:rPr lang="es-ES" sz="28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DE </a:t>
            </a:r>
            <a:r>
              <a:rPr lang="es-ES" sz="2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AGOSTO</a:t>
            </a:r>
          </a:p>
        </p:txBody>
      </p:sp>
      <p:pic>
        <p:nvPicPr>
          <p:cNvPr id="10242" name="Picture 2" descr="Vista previa de image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148" y="3895884"/>
            <a:ext cx="6383193" cy="2088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/>
          <p:cNvSpPr txBox="1"/>
          <p:nvPr/>
        </p:nvSpPr>
        <p:spPr>
          <a:xfrm>
            <a:off x="8461587" y="2795352"/>
            <a:ext cx="30446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SE LOGRO EL PRIMER LUGAR DE PRODUCTIVIDAD EN EL AREA DE INSPECCIÓN </a:t>
            </a:r>
            <a:endParaRPr lang="es-MX" sz="1400" dirty="0"/>
          </a:p>
        </p:txBody>
      </p:sp>
    </p:spTree>
    <p:extLst>
      <p:ext uri="{BB962C8B-B14F-4D97-AF65-F5344CB8AC3E}">
        <p14:creationId xmlns:p14="http://schemas.microsoft.com/office/powerpoint/2010/main" val="157778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2799" y="1695794"/>
            <a:ext cx="6214586" cy="4367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35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26" r="16813"/>
          <a:stretch/>
        </p:blipFill>
        <p:spPr>
          <a:xfrm>
            <a:off x="4357016" y="3998420"/>
            <a:ext cx="3316778" cy="2450447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10" b="23869"/>
          <a:stretch/>
        </p:blipFill>
        <p:spPr>
          <a:xfrm>
            <a:off x="8446878" y="1521227"/>
            <a:ext cx="2018846" cy="278925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10" b="20204"/>
          <a:stretch/>
        </p:blipFill>
        <p:spPr>
          <a:xfrm flipH="1">
            <a:off x="4894487" y="764771"/>
            <a:ext cx="1972974" cy="3025833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60" b="23858"/>
          <a:stretch/>
        </p:blipFill>
        <p:spPr>
          <a:xfrm>
            <a:off x="1176489" y="1388225"/>
            <a:ext cx="2379648" cy="3217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20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REVISION GERENCIAL JULIO 2022</Template>
  <TotalTime>856</TotalTime>
  <Words>210</Words>
  <Application>Microsoft Office PowerPoint</Application>
  <PresentationFormat>Panorámica</PresentationFormat>
  <Paragraphs>119</Paragraphs>
  <Slides>9</Slides>
  <Notes>2</Notes>
  <HiddenSlides>0</HiddenSlides>
  <MMClips>0</MMClips>
  <ScaleCrop>false</ScaleCrop>
  <HeadingPairs>
    <vt:vector size="8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8" baseType="lpstr">
      <vt:lpstr>Arial</vt:lpstr>
      <vt:lpstr>Calibri</vt:lpstr>
      <vt:lpstr>Dekar</vt:lpstr>
      <vt:lpstr>Garamond</vt:lpstr>
      <vt:lpstr>Tahoma</vt:lpstr>
      <vt:lpstr>Times New Roman</vt:lpstr>
      <vt:lpstr>1_Diseño personalizado</vt:lpstr>
      <vt:lpstr>3_Diseño personalizado</vt:lpstr>
      <vt:lpstr>Hoja de cálculo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HP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Cuenta Microsoft</dc:creator>
  <cp:lastModifiedBy>Cuenta Microsoft</cp:lastModifiedBy>
  <cp:revision>18</cp:revision>
  <cp:lastPrinted>2022-08-03T12:42:42Z</cp:lastPrinted>
  <dcterms:created xsi:type="dcterms:W3CDTF">2022-09-02T16:29:25Z</dcterms:created>
  <dcterms:modified xsi:type="dcterms:W3CDTF">2022-09-26T14:28:56Z</dcterms:modified>
</cp:coreProperties>
</file>