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8"/>
  </p:notesMasterIdLst>
  <p:handoutMasterIdLst>
    <p:handoutMasterId r:id="rId49"/>
  </p:handoutMasterIdLst>
  <p:sldIdLst>
    <p:sldId id="256" r:id="rId2"/>
    <p:sldId id="496" r:id="rId3"/>
    <p:sldId id="424" r:id="rId4"/>
    <p:sldId id="257" r:id="rId5"/>
    <p:sldId id="497" r:id="rId6"/>
    <p:sldId id="425" r:id="rId7"/>
    <p:sldId id="500" r:id="rId8"/>
    <p:sldId id="498" r:id="rId9"/>
    <p:sldId id="499" r:id="rId10"/>
    <p:sldId id="438" r:id="rId11"/>
    <p:sldId id="509" r:id="rId12"/>
    <p:sldId id="511" r:id="rId13"/>
    <p:sldId id="427" r:id="rId14"/>
    <p:sldId id="501" r:id="rId15"/>
    <p:sldId id="532" r:id="rId16"/>
    <p:sldId id="433" r:id="rId17"/>
    <p:sldId id="434" r:id="rId18"/>
    <p:sldId id="435" r:id="rId19"/>
    <p:sldId id="531" r:id="rId20"/>
    <p:sldId id="507" r:id="rId21"/>
    <p:sldId id="512" r:id="rId22"/>
    <p:sldId id="436" r:id="rId23"/>
    <p:sldId id="437" r:id="rId24"/>
    <p:sldId id="513" r:id="rId25"/>
    <p:sldId id="517" r:id="rId26"/>
    <p:sldId id="518" r:id="rId27"/>
    <p:sldId id="515" r:id="rId28"/>
    <p:sldId id="441" r:id="rId29"/>
    <p:sldId id="533" r:id="rId30"/>
    <p:sldId id="536" r:id="rId31"/>
    <p:sldId id="542" r:id="rId32"/>
    <p:sldId id="538" r:id="rId33"/>
    <p:sldId id="539" r:id="rId34"/>
    <p:sldId id="535" r:id="rId35"/>
    <p:sldId id="540" r:id="rId36"/>
    <p:sldId id="541" r:id="rId37"/>
    <p:sldId id="520" r:id="rId38"/>
    <p:sldId id="523" r:id="rId39"/>
    <p:sldId id="519" r:id="rId40"/>
    <p:sldId id="525" r:id="rId41"/>
    <p:sldId id="524" r:id="rId42"/>
    <p:sldId id="526" r:id="rId43"/>
    <p:sldId id="521" r:id="rId44"/>
    <p:sldId id="527" r:id="rId45"/>
    <p:sldId id="522" r:id="rId46"/>
    <p:sldId id="530"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881" autoAdjust="0"/>
  </p:normalViewPr>
  <p:slideViewPr>
    <p:cSldViewPr snapToGrid="0">
      <p:cViewPr>
        <p:scale>
          <a:sx n="100" d="100"/>
          <a:sy n="100" d="100"/>
        </p:scale>
        <p:origin x="760" y="1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2" d="100"/>
          <a:sy n="72" d="100"/>
        </p:scale>
        <p:origin x="301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2826DD-3DD0-43EC-A26E-40FB2607F2A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5235" name="Rectangle 3">
            <a:extLst>
              <a:ext uri="{FF2B5EF4-FFF2-40B4-BE49-F238E27FC236}">
                <a16:creationId xmlns:a16="http://schemas.microsoft.com/office/drawing/2014/main" id="{F9F56D3A-41DB-4CC8-9C60-45F40AF859E6}"/>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5236" name="Rectangle 4">
            <a:extLst>
              <a:ext uri="{FF2B5EF4-FFF2-40B4-BE49-F238E27FC236}">
                <a16:creationId xmlns:a16="http://schemas.microsoft.com/office/drawing/2014/main" id="{23AB5C25-5999-4285-8D72-73D4AC117A2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5237" name="Rectangle 5">
            <a:extLst>
              <a:ext uri="{FF2B5EF4-FFF2-40B4-BE49-F238E27FC236}">
                <a16:creationId xmlns:a16="http://schemas.microsoft.com/office/drawing/2014/main" id="{0C9702E2-2D22-4BC0-9749-7AE03638E38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9E561C9-8AF9-4490-8CEC-D5F4662028A2}" type="slidenum">
              <a:rPr lang="en-US" altLang="tr-TR"/>
              <a:pPr/>
              <a:t>‹#›</a:t>
            </a:fld>
            <a:endParaRPr lang="en-US" alt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F8F766D-0443-4104-920B-55CB8E4D7B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5059" name="Rectangle 3">
            <a:extLst>
              <a:ext uri="{FF2B5EF4-FFF2-40B4-BE49-F238E27FC236}">
                <a16:creationId xmlns:a16="http://schemas.microsoft.com/office/drawing/2014/main" id="{6C933AA4-D131-4D79-8572-1074C6D3D9A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9CED6666-3693-2B2E-91C7-07390F01361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6D44DD56-1445-47B1-A166-BB347852AAF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0465ECBD-8333-4BA6-BFCA-6E210E93373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5063" name="Rectangle 7">
            <a:extLst>
              <a:ext uri="{FF2B5EF4-FFF2-40B4-BE49-F238E27FC236}">
                <a16:creationId xmlns:a16="http://schemas.microsoft.com/office/drawing/2014/main" id="{8E645595-9311-4E77-9EA5-4608CA1CE11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FE8CF54-2673-4F2D-9F47-62F3E203D297}" type="slidenum">
              <a:rPr lang="en-US" altLang="tr-TR"/>
              <a:pPr/>
              <a:t>‹#›</a:t>
            </a:fld>
            <a:endParaRPr lang="en-U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9280418-EA27-5F1F-FC0D-4C61D1205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64E3A0-04EC-4084-9BBA-2225C1B43755}" type="slidenum">
              <a:rPr lang="en-US" altLang="tr-TR"/>
              <a:pPr>
                <a:spcBef>
                  <a:spcPct val="0"/>
                </a:spcBef>
              </a:pPr>
              <a:t>1</a:t>
            </a:fld>
            <a:endParaRPr lang="en-US" altLang="tr-TR" dirty="0"/>
          </a:p>
        </p:txBody>
      </p:sp>
      <p:sp>
        <p:nvSpPr>
          <p:cNvPr id="5123" name="Rectangle 2">
            <a:extLst>
              <a:ext uri="{FF2B5EF4-FFF2-40B4-BE49-F238E27FC236}">
                <a16:creationId xmlns:a16="http://schemas.microsoft.com/office/drawing/2014/main" id="{3F6D9FA7-A14B-7502-5AFA-4DFA848605F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B76CDE7-6382-C9F0-B3D5-BC4B306004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F88153F1-AED9-F373-24F1-D464160554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143EA9-4650-43A5-AB37-B2F3CB219ABB}" type="slidenum">
              <a:rPr lang="en-US" altLang="tr-TR"/>
              <a:pPr>
                <a:spcBef>
                  <a:spcPct val="0"/>
                </a:spcBef>
              </a:pPr>
              <a:t>10</a:t>
            </a:fld>
            <a:endParaRPr lang="en-US" altLang="tr-TR"/>
          </a:p>
        </p:txBody>
      </p:sp>
      <p:sp>
        <p:nvSpPr>
          <p:cNvPr id="156675" name="Rectangle 2">
            <a:extLst>
              <a:ext uri="{FF2B5EF4-FFF2-40B4-BE49-F238E27FC236}">
                <a16:creationId xmlns:a16="http://schemas.microsoft.com/office/drawing/2014/main" id="{7E9257F1-042C-992E-F0D1-04752D7B03A9}"/>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BD485B8B-F1E4-DA05-AD98-743BE9B3CC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1120326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F0980B5A-39ED-1D36-A3C8-B8F4540105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62FB23-F28D-4A3F-B9AF-3D5E826563DE}" type="slidenum">
              <a:rPr lang="en-US" altLang="tr-TR"/>
              <a:pPr>
                <a:spcBef>
                  <a:spcPct val="0"/>
                </a:spcBef>
              </a:pPr>
              <a:t>13</a:t>
            </a:fld>
            <a:endParaRPr lang="en-US" altLang="tr-TR"/>
          </a:p>
        </p:txBody>
      </p:sp>
      <p:sp>
        <p:nvSpPr>
          <p:cNvPr id="135171" name="Rectangle 2">
            <a:extLst>
              <a:ext uri="{FF2B5EF4-FFF2-40B4-BE49-F238E27FC236}">
                <a16:creationId xmlns:a16="http://schemas.microsoft.com/office/drawing/2014/main" id="{C64F328D-20C7-AB05-8AB8-74BC58DE059E}"/>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D9F2C14A-9B74-F35A-3028-2E2AE014BD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This is not the </a:t>
            </a:r>
            <a:r>
              <a:rPr lang="en-GB" altLang="tr-TR" dirty="0" err="1">
                <a:latin typeface="Arial" panose="020B0604020202020204" pitchFamily="34" charset="0"/>
              </a:rPr>
              <a:t>TextView</a:t>
            </a:r>
            <a:r>
              <a:rPr lang="en-GB" altLang="tr-TR" dirty="0">
                <a:latin typeface="Arial" panose="020B0604020202020204" pitchFamily="34" charset="0"/>
              </a:rPr>
              <a:t> in Android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BB876A6-BD7A-483A-25AA-AD80598E1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E5F5CB-E8B8-4C3F-BAA8-1F304ED47DA3}" type="slidenum">
              <a:rPr lang="en-US" altLang="tr-TR"/>
              <a:pPr>
                <a:spcBef>
                  <a:spcPct val="0"/>
                </a:spcBef>
              </a:pPr>
              <a:t>14</a:t>
            </a:fld>
            <a:endParaRPr lang="en-US" altLang="tr-TR"/>
          </a:p>
        </p:txBody>
      </p:sp>
      <p:sp>
        <p:nvSpPr>
          <p:cNvPr id="133123" name="Rectangle 2">
            <a:extLst>
              <a:ext uri="{FF2B5EF4-FFF2-40B4-BE49-F238E27FC236}">
                <a16:creationId xmlns:a16="http://schemas.microsoft.com/office/drawing/2014/main" id="{AAF0B0EA-CDA0-0564-B2BB-24BAB78DC981}"/>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E6F51204-6793-DA1E-87DF-852122FAB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378862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A6DE4-8D80-CC2D-8B12-DAC6BD0711B2}"/>
            </a:ext>
          </a:extLst>
        </p:cNvPr>
        <p:cNvGrpSpPr/>
        <p:nvPr/>
      </p:nvGrpSpPr>
      <p:grpSpPr>
        <a:xfrm>
          <a:off x="0" y="0"/>
          <a:ext cx="0" cy="0"/>
          <a:chOff x="0" y="0"/>
          <a:chExt cx="0" cy="0"/>
        </a:xfrm>
      </p:grpSpPr>
      <p:sp>
        <p:nvSpPr>
          <p:cNvPr id="133122" name="Rectangle 7">
            <a:extLst>
              <a:ext uri="{FF2B5EF4-FFF2-40B4-BE49-F238E27FC236}">
                <a16:creationId xmlns:a16="http://schemas.microsoft.com/office/drawing/2014/main" id="{E06E10A8-F9CA-FA47-85B1-63712772E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E5F5CB-E8B8-4C3F-BAA8-1F304ED47DA3}" type="slidenum">
              <a:rPr lang="en-US" altLang="tr-TR"/>
              <a:pPr>
                <a:spcBef>
                  <a:spcPct val="0"/>
                </a:spcBef>
              </a:pPr>
              <a:t>15</a:t>
            </a:fld>
            <a:endParaRPr lang="en-US" altLang="tr-TR"/>
          </a:p>
        </p:txBody>
      </p:sp>
      <p:sp>
        <p:nvSpPr>
          <p:cNvPr id="133123" name="Rectangle 2">
            <a:extLst>
              <a:ext uri="{FF2B5EF4-FFF2-40B4-BE49-F238E27FC236}">
                <a16:creationId xmlns:a16="http://schemas.microsoft.com/office/drawing/2014/main" id="{9791C8FE-6AD2-5AE2-D833-129888390B7E}"/>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6E306F05-ECB5-3B27-3ED9-50612A577E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395156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3616C6FF-9405-8AD3-ED0F-28E9818830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3905FC-07D6-48C9-A713-E61F19342659}" type="slidenum">
              <a:rPr lang="en-US" altLang="tr-TR"/>
              <a:pPr>
                <a:spcBef>
                  <a:spcPct val="0"/>
                </a:spcBef>
              </a:pPr>
              <a:t>16</a:t>
            </a:fld>
            <a:endParaRPr lang="en-US" altLang="tr-TR"/>
          </a:p>
        </p:txBody>
      </p:sp>
      <p:sp>
        <p:nvSpPr>
          <p:cNvPr id="147459" name="Rectangle 2">
            <a:extLst>
              <a:ext uri="{FF2B5EF4-FFF2-40B4-BE49-F238E27FC236}">
                <a16:creationId xmlns:a16="http://schemas.microsoft.com/office/drawing/2014/main" id="{5DF0987A-2D70-FEA1-D4B6-1F17CFC1FC41}"/>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F43BE1AE-D350-31A0-E075-460164E634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Don’t crowd the glyph with flags or methods like following the link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8958E907-15CC-F962-2290-DCB730097B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50BAED-34AE-4394-A2F2-96B0AE5FB7A1}" type="slidenum">
              <a:rPr lang="en-US" altLang="tr-TR"/>
              <a:pPr>
                <a:spcBef>
                  <a:spcPct val="0"/>
                </a:spcBef>
              </a:pPr>
              <a:t>17</a:t>
            </a:fld>
            <a:endParaRPr lang="en-US" altLang="tr-TR"/>
          </a:p>
        </p:txBody>
      </p:sp>
      <p:sp>
        <p:nvSpPr>
          <p:cNvPr id="149507" name="Rectangle 2">
            <a:extLst>
              <a:ext uri="{FF2B5EF4-FFF2-40B4-BE49-F238E27FC236}">
                <a16:creationId xmlns:a16="http://schemas.microsoft.com/office/drawing/2014/main" id="{3899DF11-FF3D-0410-A98F-E3CB98619BCE}"/>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C3A78DAD-04B4-2103-7114-F009D2C80C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Adding new subclasses to the decorator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A07EB420-80C5-EAF0-9288-5DE6FE1E99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CEBCA9-741F-4B90-A1A9-A3215D0C6563}" type="slidenum">
              <a:rPr lang="en-US" altLang="tr-TR"/>
              <a:pPr>
                <a:spcBef>
                  <a:spcPct val="0"/>
                </a:spcBef>
              </a:pPr>
              <a:t>18</a:t>
            </a:fld>
            <a:endParaRPr lang="en-US" altLang="tr-TR"/>
          </a:p>
        </p:txBody>
      </p:sp>
      <p:sp>
        <p:nvSpPr>
          <p:cNvPr id="151555" name="Rectangle 2">
            <a:extLst>
              <a:ext uri="{FF2B5EF4-FFF2-40B4-BE49-F238E27FC236}">
                <a16:creationId xmlns:a16="http://schemas.microsoft.com/office/drawing/2014/main" id="{74764A2D-CA49-65B8-F3D6-48BB022D6C04}"/>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33BA62F9-53F2-A2F6-7D51-09FA871A63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Can use builder as well</a:t>
            </a:r>
          </a:p>
          <a:p>
            <a:pPr eaLnBrk="1" hangingPunct="1"/>
            <a:r>
              <a:rPr lang="en-US" altLang="tr-TR" dirty="0">
                <a:latin typeface="Arial" panose="020B0604020202020204" pitchFamily="34" charset="0"/>
              </a:rPr>
              <a:t>Decorator to extends the super class</a:t>
            </a:r>
          </a:p>
          <a:p>
            <a:pPr eaLnBrk="1" hangingPunct="1"/>
            <a:r>
              <a:rPr lang="en-US" altLang="tr-TR" dirty="0" err="1">
                <a:latin typeface="Arial" panose="020B0604020202020204" pitchFamily="34" charset="0"/>
              </a:rPr>
              <a:t>Component.draw</a:t>
            </a:r>
            <a:r>
              <a:rPr lang="en-US" altLang="tr-TR" dirty="0">
                <a:latin typeface="Arial" panose="020B0604020202020204" pitchFamily="34" charset="0"/>
              </a:rPr>
              <a:t>(), </a:t>
            </a:r>
            <a:r>
              <a:rPr lang="en-US" altLang="tr-TR" dirty="0" err="1">
                <a:latin typeface="Arial" panose="020B0604020202020204" pitchFamily="34" charset="0"/>
              </a:rPr>
              <a:t>component.shadow</a:t>
            </a:r>
            <a:r>
              <a:rPr lang="en-US" altLang="tr-TR" dirty="0">
                <a:latin typeface="Arial" panose="020B0604020202020204" pitchFamily="34" charset="0"/>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Glyph and </a:t>
            </a:r>
            <a:r>
              <a:rPr lang="en-US" dirty="0" err="1"/>
              <a:t>Adecorator</a:t>
            </a:r>
            <a:r>
              <a:rPr lang="en-US" dirty="0"/>
              <a:t> should be solid line</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19</a:t>
            </a:fld>
            <a:endParaRPr lang="en-US" altLang="tr-TR"/>
          </a:p>
        </p:txBody>
      </p:sp>
    </p:spTree>
    <p:extLst>
      <p:ext uri="{BB962C8B-B14F-4D97-AF65-F5344CB8AC3E}">
        <p14:creationId xmlns:p14="http://schemas.microsoft.com/office/powerpoint/2010/main" val="2540181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Times New Roman" panose="02020603050405020304" pitchFamily="18" charset="0"/>
              </a:rPr>
              <a:t>“Suppose we already have several class hierarchies from different vendors, one for each look-and-feel standard. Of course, it's highly unlikely these hierarchies are compatible in any way. Hence we won't have a common abstract product class for each kind of widget ”</a:t>
            </a:r>
          </a:p>
          <a:p>
            <a:r>
              <a:rPr lang="en-US" b="0" i="0" dirty="0">
                <a:solidFill>
                  <a:srgbClr val="000000"/>
                </a:solidFill>
                <a:effectLst/>
                <a:highlight>
                  <a:srgbClr val="FFFFFF"/>
                </a:highlight>
                <a:latin typeface="Times New Roman" panose="02020603050405020304" pitchFamily="18" charset="0"/>
              </a:rPr>
              <a:t>all window systems do generally the same thing. We need a uniform set of windowing abstractions that lets us take different window system implementations and slide any one of them under a common interface.</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21</a:t>
            </a:fld>
            <a:endParaRPr lang="en-US" altLang="tr-TR"/>
          </a:p>
        </p:txBody>
      </p:sp>
    </p:spTree>
    <p:extLst>
      <p:ext uri="{BB962C8B-B14F-4D97-AF65-F5344CB8AC3E}">
        <p14:creationId xmlns:p14="http://schemas.microsoft.com/office/powerpoint/2010/main" val="238559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Times New Roman" panose="02020603050405020304" pitchFamily="18" charset="0"/>
              </a:rPr>
              <a:t>“Suppose we already have several class hierarchies from different vendors, one for each look-and-feel standard. Of course, it's highly unlikely these hierarchies are compatible in any way. Hence we won't have a common abstract product class for each kind of widget ”</a:t>
            </a:r>
          </a:p>
          <a:p>
            <a:r>
              <a:rPr lang="en-US" b="0" i="0" dirty="0">
                <a:solidFill>
                  <a:srgbClr val="000000"/>
                </a:solidFill>
                <a:effectLst/>
                <a:highlight>
                  <a:srgbClr val="FFFFFF"/>
                </a:highlight>
                <a:latin typeface="Times New Roman" panose="02020603050405020304" pitchFamily="18" charset="0"/>
              </a:rPr>
              <a:t>all window systems do generally the same thing. We need a uniform set of windowing abstractions that lets us take different window system implementations and slide any one of them under a common interface.</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22</a:t>
            </a:fld>
            <a:endParaRPr lang="en-US" altLang="tr-TR"/>
          </a:p>
        </p:txBody>
      </p:sp>
    </p:spTree>
    <p:extLst>
      <p:ext uri="{BB962C8B-B14F-4D97-AF65-F5344CB8AC3E}">
        <p14:creationId xmlns:p14="http://schemas.microsoft.com/office/powerpoint/2010/main" val="197062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Times New Roman" panose="02020603050405020304" pitchFamily="18" charset="0"/>
              </a:rPr>
              <a:t>There are other design problems; we will revisit it later at behavioral design patterns.</a:t>
            </a:r>
          </a:p>
          <a:p>
            <a:pPr algn="l">
              <a:buFont typeface="+mj-lt"/>
              <a:buAutoNum type="arabicPeriod"/>
            </a:pPr>
            <a:r>
              <a:rPr lang="en-US" b="0" i="1" dirty="0">
                <a:solidFill>
                  <a:srgbClr val="000000"/>
                </a:solidFill>
                <a:effectLst/>
                <a:latin typeface="Times New Roman" panose="02020603050405020304" pitchFamily="18" charset="0"/>
              </a:rPr>
              <a:t>Document structure.</a:t>
            </a:r>
            <a:r>
              <a:rPr lang="en-US" b="0" i="0" dirty="0">
                <a:solidFill>
                  <a:srgbClr val="000000"/>
                </a:solidFill>
                <a:effectLst/>
                <a:latin typeface="Times New Roman" panose="02020603050405020304" pitchFamily="18" charset="0"/>
              </a:rPr>
              <a:t> The choice of internal representation for the document affects nearly every aspect of Lexi's design. All editing, formatting, displaying, and textual analysis will require traversing the representation. The way we organize this information will impact the design of the rest of the application.</a:t>
            </a:r>
          </a:p>
          <a:p>
            <a:pPr algn="l">
              <a:buFont typeface="+mj-lt"/>
              <a:buAutoNum type="arabicPeriod"/>
            </a:pPr>
            <a:r>
              <a:rPr lang="en-US" b="0" i="1" dirty="0">
                <a:solidFill>
                  <a:srgbClr val="000000"/>
                </a:solidFill>
                <a:effectLst/>
                <a:latin typeface="Times New Roman" panose="02020603050405020304" pitchFamily="18" charset="0"/>
              </a:rPr>
              <a:t>(LATER) Formatting.</a:t>
            </a:r>
            <a:r>
              <a:rPr lang="en-US" b="0" i="0" dirty="0">
                <a:solidFill>
                  <a:srgbClr val="000000"/>
                </a:solidFill>
                <a:effectLst/>
                <a:latin typeface="Times New Roman" panose="02020603050405020304" pitchFamily="18" charset="0"/>
              </a:rPr>
              <a:t> How does Lexi actually arrange text and graphics into lines and columns? What objects are responsible for carrying out different formatting policies? How do these policies interact with the document's internal representation?</a:t>
            </a:r>
          </a:p>
          <a:p>
            <a:pPr algn="l">
              <a:buFont typeface="+mj-lt"/>
              <a:buAutoNum type="arabicPeriod"/>
            </a:pPr>
            <a:r>
              <a:rPr lang="en-US" b="0" i="1" dirty="0">
                <a:solidFill>
                  <a:srgbClr val="000000"/>
                </a:solidFill>
                <a:effectLst/>
                <a:latin typeface="Times New Roman" panose="02020603050405020304" pitchFamily="18" charset="0"/>
              </a:rPr>
              <a:t>Embellishing the user interface.</a:t>
            </a:r>
            <a:r>
              <a:rPr lang="en-US" b="0" i="0" dirty="0">
                <a:solidFill>
                  <a:srgbClr val="000000"/>
                </a:solidFill>
                <a:effectLst/>
                <a:latin typeface="Times New Roman" panose="02020603050405020304" pitchFamily="18" charset="0"/>
              </a:rPr>
              <a:t> Lexi's user interface includes scroll bars, borders, and drop shadows that embellish the WYSIWYG document interface. Such embellishments are likely to change as Lexi's user interface evolves. Hence it's important to be able to add and remove embellishments easily without affecting the rest of the application.</a:t>
            </a:r>
          </a:p>
          <a:p>
            <a:pPr algn="l">
              <a:buFont typeface="+mj-lt"/>
              <a:buAutoNum type="arabicPeriod"/>
            </a:pPr>
            <a:r>
              <a:rPr lang="en-US" b="0" i="1" dirty="0">
                <a:solidFill>
                  <a:srgbClr val="000000"/>
                </a:solidFill>
                <a:effectLst/>
                <a:latin typeface="Times New Roman" panose="02020603050405020304" pitchFamily="18" charset="0"/>
              </a:rPr>
              <a:t>(CREATIONAL) Supporting multiple look-and-feel standards.</a:t>
            </a:r>
            <a:r>
              <a:rPr lang="en-US" b="0" i="0" dirty="0">
                <a:solidFill>
                  <a:srgbClr val="000000"/>
                </a:solidFill>
                <a:effectLst/>
                <a:latin typeface="Times New Roman" panose="02020603050405020304" pitchFamily="18" charset="0"/>
              </a:rPr>
              <a:t> Lexi should adapt easily to different look-and-feel standards such as Motif and Presentation Manager (PM) without major modification.</a:t>
            </a:r>
          </a:p>
          <a:p>
            <a:pPr algn="l">
              <a:buFont typeface="+mj-lt"/>
              <a:buAutoNum type="arabicPeriod"/>
            </a:pPr>
            <a:r>
              <a:rPr lang="en-US" b="0" i="1" dirty="0">
                <a:solidFill>
                  <a:srgbClr val="000000"/>
                </a:solidFill>
                <a:effectLst/>
                <a:latin typeface="Times New Roman" panose="02020603050405020304" pitchFamily="18" charset="0"/>
              </a:rPr>
              <a:t>Supporting multiple window systems.</a:t>
            </a:r>
            <a:r>
              <a:rPr lang="en-US" b="0" i="0" dirty="0">
                <a:solidFill>
                  <a:srgbClr val="000000"/>
                </a:solidFill>
                <a:effectLst/>
                <a:latin typeface="Times New Roman" panose="02020603050405020304" pitchFamily="18" charset="0"/>
              </a:rPr>
              <a:t> Different look-and-feel standards are usually implemented on different window systems. Lexi's design should be as independent of the window system as possible.</a:t>
            </a:r>
          </a:p>
          <a:p>
            <a:pPr algn="l">
              <a:buFont typeface="+mj-lt"/>
              <a:buAutoNum type="arabicPeriod"/>
            </a:pPr>
            <a:r>
              <a:rPr lang="en-US" b="0" i="1" dirty="0">
                <a:solidFill>
                  <a:srgbClr val="000000"/>
                </a:solidFill>
                <a:effectLst/>
                <a:latin typeface="Times New Roman" panose="02020603050405020304" pitchFamily="18" charset="0"/>
              </a:rPr>
              <a:t>(BEHAVIORAL)User operations.</a:t>
            </a:r>
            <a:r>
              <a:rPr lang="en-US" b="0" i="0" dirty="0">
                <a:solidFill>
                  <a:srgbClr val="000000"/>
                </a:solidFill>
                <a:effectLst/>
                <a:latin typeface="Times New Roman" panose="02020603050405020304" pitchFamily="18" charset="0"/>
              </a:rPr>
              <a:t> Users control Lexi through various user interfaces, including buttons and pull-down menus. The functionality behind these interfaces is scattered throughout the objects in the application. The challenge here is to provide a uniform mechanism both for accessing this scattered functionality and for undoing its effects.</a:t>
            </a:r>
          </a:p>
          <a:p>
            <a:pPr algn="l">
              <a:buFont typeface="+mj-lt"/>
              <a:buAutoNum type="arabicPeriod"/>
            </a:pPr>
            <a:r>
              <a:rPr lang="en-US" b="0" i="1" dirty="0">
                <a:solidFill>
                  <a:srgbClr val="000000"/>
                </a:solidFill>
                <a:effectLst/>
                <a:latin typeface="Times New Roman" panose="02020603050405020304" pitchFamily="18" charset="0"/>
              </a:rPr>
              <a:t>(BEHAVIORAL)Spelling checking and hyphenation.</a:t>
            </a:r>
            <a:r>
              <a:rPr lang="en-US" b="0" i="0" dirty="0">
                <a:solidFill>
                  <a:srgbClr val="000000"/>
                </a:solidFill>
                <a:effectLst/>
                <a:latin typeface="Times New Roman" panose="02020603050405020304" pitchFamily="18" charset="0"/>
              </a:rPr>
              <a:t> How does Lexi support analytical operations such as checking for misspelled words and determining hyphenation points? How can we minimize the number of classes we have to modify to add a new analytical operation?</a:t>
            </a:r>
          </a:p>
          <a:p>
            <a:endParaRPr lang="en-US" b="0" i="0" dirty="0">
              <a:solidFill>
                <a:srgbClr val="000000"/>
              </a:solidFill>
              <a:effectLst/>
              <a:highlight>
                <a:srgbClr val="FFFFFF"/>
              </a:highlight>
              <a:latin typeface="Times New Roman" panose="02020603050405020304" pitchFamily="18" charset="0"/>
            </a:endParaRPr>
          </a:p>
          <a:p>
            <a:endParaRPr lang="en-US" b="0" i="0" dirty="0">
              <a:solidFill>
                <a:srgbClr val="000000"/>
              </a:solidFill>
              <a:effectLst/>
              <a:highlight>
                <a:srgbClr val="FFFFFF"/>
              </a:highligh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a:t>
            </a:fld>
            <a:endParaRPr lang="en-US" altLang="tr-TR" dirty="0"/>
          </a:p>
        </p:txBody>
      </p:sp>
    </p:spTree>
    <p:extLst>
      <p:ext uri="{BB962C8B-B14F-4D97-AF65-F5344CB8AC3E}">
        <p14:creationId xmlns:p14="http://schemas.microsoft.com/office/powerpoint/2010/main" val="2522351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0BFD1898-0BD8-07E7-DC48-E00ECA3F46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B5ABC8-A3AA-4CDD-9B8F-B0B620918AC8}" type="slidenum">
              <a:rPr lang="en-US" altLang="tr-TR"/>
              <a:pPr>
                <a:spcBef>
                  <a:spcPct val="0"/>
                </a:spcBef>
              </a:pPr>
              <a:t>23</a:t>
            </a:fld>
            <a:endParaRPr lang="en-US" altLang="tr-TR"/>
          </a:p>
        </p:txBody>
      </p:sp>
      <p:sp>
        <p:nvSpPr>
          <p:cNvPr id="154627" name="Rectangle 2">
            <a:extLst>
              <a:ext uri="{FF2B5EF4-FFF2-40B4-BE49-F238E27FC236}">
                <a16:creationId xmlns:a16="http://schemas.microsoft.com/office/drawing/2014/main" id="{F4307069-CA88-9736-6C16-324AFE507BCA}"/>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9F7E7DE6-974B-953F-3A05-4D076A4E45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26</a:t>
            </a:fld>
            <a:endParaRPr lang="en-US" altLang="tr-TR"/>
          </a:p>
        </p:txBody>
      </p:sp>
    </p:spTree>
    <p:extLst>
      <p:ext uri="{BB962C8B-B14F-4D97-AF65-F5344CB8AC3E}">
        <p14:creationId xmlns:p14="http://schemas.microsoft.com/office/powerpoint/2010/main" val="695365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06D1DA51-A021-6C97-B495-5E5B332953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1EF2F3-36B9-45DA-B0F5-7B6597C0AEEA}" type="slidenum">
              <a:rPr lang="en-US" altLang="tr-TR"/>
              <a:pPr>
                <a:spcBef>
                  <a:spcPct val="0"/>
                </a:spcBef>
              </a:pPr>
              <a:t>28</a:t>
            </a:fld>
            <a:endParaRPr lang="en-US" altLang="tr-TR"/>
          </a:p>
        </p:txBody>
      </p:sp>
      <p:sp>
        <p:nvSpPr>
          <p:cNvPr id="162819" name="Rectangle 2">
            <a:extLst>
              <a:ext uri="{FF2B5EF4-FFF2-40B4-BE49-F238E27FC236}">
                <a16:creationId xmlns:a16="http://schemas.microsoft.com/office/drawing/2014/main" id="{5DC7A187-3571-39A8-DB5E-82599A54B018}"/>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27F877A3-0F56-867B-FEB1-3D22F4DD46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goal is to </a:t>
            </a:r>
            <a:r>
              <a:rPr lang="en-US" b="1" dirty="0"/>
              <a:t>decouple</a:t>
            </a:r>
            <a:r>
              <a:rPr lang="en-US" dirty="0"/>
              <a:t> the document editor from the complexity of the translation subsystem. This means you could completely replace the translation subsystem with a different one, and as long as the new one is wrapped in the same Façade, the document editor code would not need to change</a:t>
            </a:r>
            <a:endParaRPr lang="en-GB" altLang="tr-TR"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DCC54-792E-EB59-28E5-3B339A2CD85F}"/>
            </a:ext>
          </a:extLst>
        </p:cNvPr>
        <p:cNvGrpSpPr/>
        <p:nvPr/>
      </p:nvGrpSpPr>
      <p:grpSpPr>
        <a:xfrm>
          <a:off x="0" y="0"/>
          <a:ext cx="0" cy="0"/>
          <a:chOff x="0" y="0"/>
          <a:chExt cx="0" cy="0"/>
        </a:xfrm>
      </p:grpSpPr>
      <p:sp>
        <p:nvSpPr>
          <p:cNvPr id="162818" name="Rectangle 7">
            <a:extLst>
              <a:ext uri="{FF2B5EF4-FFF2-40B4-BE49-F238E27FC236}">
                <a16:creationId xmlns:a16="http://schemas.microsoft.com/office/drawing/2014/main" id="{A63E9D1E-8879-0083-1F46-9F03CCAF34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1EF2F3-36B9-45DA-B0F5-7B6597C0AEEA}" type="slidenum">
              <a:rPr lang="en-US" altLang="tr-TR"/>
              <a:pPr>
                <a:spcBef>
                  <a:spcPct val="0"/>
                </a:spcBef>
              </a:pPr>
              <a:t>29</a:t>
            </a:fld>
            <a:endParaRPr lang="en-US" altLang="tr-TR"/>
          </a:p>
        </p:txBody>
      </p:sp>
      <p:sp>
        <p:nvSpPr>
          <p:cNvPr id="162819" name="Rectangle 2">
            <a:extLst>
              <a:ext uri="{FF2B5EF4-FFF2-40B4-BE49-F238E27FC236}">
                <a16:creationId xmlns:a16="http://schemas.microsoft.com/office/drawing/2014/main" id="{41D7E2CC-531D-950D-3574-B9ABB962C5BD}"/>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EAC1F447-35E6-D142-F20E-46098FE9A0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300565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Editors do not use the flyweight pattern for individual characters. Word uses flyweights for formatting objects, keeping them separate from the text; there is no Letter class. VS Code uses ropes for string manipulation, also without a Letter class</a:t>
            </a:r>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30</a:t>
            </a:fld>
            <a:endParaRPr lang="en-US" altLang="tr-TR"/>
          </a:p>
        </p:txBody>
      </p:sp>
    </p:spTree>
    <p:extLst>
      <p:ext uri="{BB962C8B-B14F-4D97-AF65-F5344CB8AC3E}">
        <p14:creationId xmlns:p14="http://schemas.microsoft.com/office/powerpoint/2010/main" val="3139803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5C2AB-96D8-C464-8336-29A0F5BFA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6620AB-85B3-65FB-7FD9-32ADFD8CE8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DB696A-6870-8F5E-0CBF-BEBA80FFACD0}"/>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Editors do not use the flyweight pattern for individual characters. Word uses flyweights for formatting objects, keeping them separate from the text; there is no Letter class. VS Code uses ropes for string manipulation, also without a Letter class</a:t>
            </a:r>
          </a:p>
          <a:p>
            <a:endParaRPr lang="en-US" dirty="0"/>
          </a:p>
        </p:txBody>
      </p:sp>
      <p:sp>
        <p:nvSpPr>
          <p:cNvPr id="4" name="Slide Number Placeholder 3">
            <a:extLst>
              <a:ext uri="{FF2B5EF4-FFF2-40B4-BE49-F238E27FC236}">
                <a16:creationId xmlns:a16="http://schemas.microsoft.com/office/drawing/2014/main" id="{3761DB41-B7E6-CE6E-B120-CE8A34E98192}"/>
              </a:ext>
            </a:extLst>
          </p:cNvPr>
          <p:cNvSpPr>
            <a:spLocks noGrp="1"/>
          </p:cNvSpPr>
          <p:nvPr>
            <p:ph type="sldNum" sz="quarter" idx="5"/>
          </p:nvPr>
        </p:nvSpPr>
        <p:spPr/>
        <p:txBody>
          <a:bodyPr/>
          <a:lstStyle/>
          <a:p>
            <a:fld id="{1FE8CF54-2673-4F2D-9F47-62F3E203D297}" type="slidenum">
              <a:rPr lang="en-US" altLang="tr-TR" smtClean="0"/>
              <a:pPr/>
              <a:t>31</a:t>
            </a:fld>
            <a:endParaRPr lang="en-US" altLang="tr-TR"/>
          </a:p>
        </p:txBody>
      </p:sp>
    </p:spTree>
    <p:extLst>
      <p:ext uri="{BB962C8B-B14F-4D97-AF65-F5344CB8AC3E}">
        <p14:creationId xmlns:p14="http://schemas.microsoft.com/office/powerpoint/2010/main" val="1561962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information:</a:t>
            </a:r>
          </a:p>
          <a:p>
            <a:r>
              <a:rPr lang="en-US" dirty="0"/>
              <a:t>look for what is </a:t>
            </a:r>
            <a:r>
              <a:rPr lang="en-US" dirty="0" err="1"/>
              <a:t>GapBuffer</a:t>
            </a:r>
            <a:r>
              <a:rPr lang="en-US" dirty="0"/>
              <a:t>.  an array of characters with a contiguous block of empty space (gap) kept at the current cursor position.</a:t>
            </a:r>
          </a:p>
          <a:p>
            <a:r>
              <a:rPr lang="en-US" dirty="0"/>
              <a:t> </a:t>
            </a:r>
            <a:r>
              <a:rPr lang="en-US" b="1" dirty="0"/>
              <a:t>Typing:</a:t>
            </a:r>
            <a:r>
              <a:rPr lang="en-US" dirty="0"/>
              <a:t> When the user types, new characters are inserted directly into the gap. This is an extremely fast </a:t>
            </a:r>
            <a:r>
              <a:rPr lang="en-US" b="1" dirty="0"/>
              <a:t>O(1)</a:t>
            </a:r>
            <a:r>
              <a:rPr lang="en-US" dirty="0"/>
              <a:t> operation.</a:t>
            </a:r>
          </a:p>
          <a:p>
            <a:r>
              <a:rPr lang="en-US" b="1" dirty="0"/>
              <a:t>Deleting:</a:t>
            </a:r>
            <a:r>
              <a:rPr lang="en-US" dirty="0"/>
              <a:t> Deleting characters simply makes the gap larger, also an </a:t>
            </a:r>
            <a:r>
              <a:rPr lang="en-US" b="1" dirty="0"/>
              <a:t>O(1)</a:t>
            </a:r>
            <a:r>
              <a:rPr lang="en-US" dirty="0"/>
              <a:t> operation.</a:t>
            </a:r>
          </a:p>
          <a:p>
            <a:r>
              <a:rPr lang="en-US" b="1" dirty="0"/>
              <a:t>Moving the Cursor:</a:t>
            </a:r>
            <a:r>
              <a:rPr lang="en-US" dirty="0"/>
              <a:t> This is the only potentially slow operation. The buffer's content is shuffled to move the gap to the new cursor location. However, since users type far more than they move the cursor, this trade-off results in excellent overall performance.</a:t>
            </a:r>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33</a:t>
            </a:fld>
            <a:endParaRPr lang="en-US" altLang="tr-TR"/>
          </a:p>
        </p:txBody>
      </p:sp>
    </p:spTree>
    <p:extLst>
      <p:ext uri="{BB962C8B-B14F-4D97-AF65-F5344CB8AC3E}">
        <p14:creationId xmlns:p14="http://schemas.microsoft.com/office/powerpoint/2010/main" val="2367557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err="1">
                <a:solidFill>
                  <a:schemeClr val="tx1"/>
                </a:solidFill>
                <a:latin typeface="Arial" charset="0"/>
                <a:ea typeface="+mn-ea"/>
                <a:cs typeface="+mn-cs"/>
              </a:rPr>
              <a:t>TextGlyph</a:t>
            </a:r>
            <a:r>
              <a:rPr lang="en-US" dirty="0"/>
              <a:t> would use a </a:t>
            </a:r>
            <a:r>
              <a:rPr lang="en-US" sz="1200" kern="1200" dirty="0" err="1">
                <a:solidFill>
                  <a:schemeClr val="tx1"/>
                </a:solidFill>
                <a:latin typeface="Arial" charset="0"/>
                <a:ea typeface="+mn-ea"/>
                <a:cs typeface="+mn-cs"/>
              </a:rPr>
              <a:t>GapBuffer</a:t>
            </a:r>
            <a:r>
              <a:rPr lang="en-US" dirty="0"/>
              <a:t> internally to manage its character data, while using the Flyweight pattern to manage the formatting data (</a:t>
            </a:r>
            <a:r>
              <a:rPr lang="en-US" sz="1200" kern="1200" dirty="0">
                <a:solidFill>
                  <a:schemeClr val="tx1"/>
                </a:solidFill>
                <a:latin typeface="Arial" charset="0"/>
                <a:ea typeface="+mn-ea"/>
                <a:cs typeface="+mn-cs"/>
              </a:rPr>
              <a:t>Style</a:t>
            </a:r>
            <a:r>
              <a:rPr lang="en-US" dirty="0"/>
              <a:t> objects). This combination addresses both performance and memory concerns. </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35</a:t>
            </a:fld>
            <a:endParaRPr lang="en-US" altLang="tr-TR"/>
          </a:p>
        </p:txBody>
      </p:sp>
    </p:spTree>
    <p:extLst>
      <p:ext uri="{BB962C8B-B14F-4D97-AF65-F5344CB8AC3E}">
        <p14:creationId xmlns:p14="http://schemas.microsoft.com/office/powerpoint/2010/main" val="252321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B778D88E-DE7C-B63F-4858-2044261E2B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41AE71-9B86-4C66-8454-3152704C09C8}" type="slidenum">
              <a:rPr lang="en-US" altLang="tr-TR"/>
              <a:pPr>
                <a:spcBef>
                  <a:spcPct val="0"/>
                </a:spcBef>
              </a:pPr>
              <a:t>3</a:t>
            </a:fld>
            <a:endParaRPr lang="en-US" altLang="tr-TR"/>
          </a:p>
        </p:txBody>
      </p:sp>
      <p:sp>
        <p:nvSpPr>
          <p:cNvPr id="129027" name="Rectangle 2">
            <a:extLst>
              <a:ext uri="{FF2B5EF4-FFF2-40B4-BE49-F238E27FC236}">
                <a16:creationId xmlns:a16="http://schemas.microsoft.com/office/drawing/2014/main" id="{70724A58-B02E-1746-7607-965A3B8E27EF}"/>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7A4EF45E-C652-37EB-EA44-A7DAD6C61F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1" dirty="0">
                <a:solidFill>
                  <a:srgbClr val="000000"/>
                </a:solidFill>
                <a:effectLst/>
                <a:latin typeface="Times New Roman" panose="02020603050405020304" pitchFamily="18" charset="0"/>
              </a:rPr>
              <a:t>Document structure: </a:t>
            </a:r>
            <a:r>
              <a:rPr lang="en-US" sz="1200" dirty="0">
                <a:solidFill>
                  <a:srgbClr val="000000"/>
                </a:solidFill>
                <a:latin typeface="Times New Roman" panose="02020603050405020304" pitchFamily="18" charset="0"/>
              </a:rPr>
              <a:t>The choice will affect rest of the application: e</a:t>
            </a:r>
            <a:r>
              <a:rPr lang="en-US" sz="1200" b="0" i="0" dirty="0">
                <a:solidFill>
                  <a:srgbClr val="000000"/>
                </a:solidFill>
                <a:effectLst/>
                <a:latin typeface="Times New Roman" panose="02020603050405020304" pitchFamily="18" charset="0"/>
              </a:rPr>
              <a:t>diting, formatting, displaying, and textual analysis will require traversing the representation. </a:t>
            </a:r>
          </a:p>
          <a:p>
            <a:pPr eaLnBrk="1" hangingPunct="1"/>
            <a:endParaRPr lang="en-GB" altLang="tr-TR" dirty="0">
              <a:latin typeface="Arial" panose="020B0604020202020204" pitchFamily="34" charset="0"/>
            </a:endParaRPr>
          </a:p>
          <a:p>
            <a:pPr eaLnBrk="1" hangingPunct="1"/>
            <a:r>
              <a:rPr lang="en-US" sz="1200" b="0" i="1" dirty="0">
                <a:solidFill>
                  <a:srgbClr val="000000"/>
                </a:solidFill>
                <a:effectLst/>
                <a:latin typeface="Times New Roman" panose="02020603050405020304" pitchFamily="18" charset="0"/>
              </a:rPr>
              <a:t>Supporting multiple window systems.</a:t>
            </a:r>
            <a:r>
              <a:rPr lang="en-US" sz="1200" b="0" i="0" dirty="0">
                <a:solidFill>
                  <a:srgbClr val="000000"/>
                </a:solidFill>
                <a:effectLst/>
                <a:latin typeface="Times New Roman" panose="02020603050405020304" pitchFamily="18" charset="0"/>
              </a:rPr>
              <a:t> as independent of the window system as possible</a:t>
            </a:r>
            <a:endParaRPr lang="en-GB" altLang="tr-TR"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Methods for: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Maintaining the document's physical structure, that is, the arrangement of text and graphics into lines, columns, tables, etc.</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Generating and presenting the document visually. --draw</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Mapping positions on the display to elements in the internal representation. This lets Lexi determine what the user is referring to when he points to something in the visual representation.</a:t>
            </a:r>
          </a:p>
          <a:p>
            <a:pPr algn="l">
              <a:buFont typeface="Arial" panose="020B0604020202020204" pitchFamily="34" charset="0"/>
              <a:buNone/>
            </a:pPr>
            <a:r>
              <a:rPr lang="en-US" b="0" i="0" dirty="0">
                <a:solidFill>
                  <a:srgbClr val="000000"/>
                </a:solidFill>
                <a:effectLst/>
                <a:highlight>
                  <a:srgbClr val="FFFFFF"/>
                </a:highlight>
                <a:latin typeface="Times New Roman" panose="02020603050405020304" pitchFamily="18" charset="0"/>
              </a:rPr>
              <a:t>(Whenever the user clicks somewhere in the document, Lexi calls “intersect” to determine which glyph or glyph structure is under the mouse. )</a:t>
            </a:r>
            <a:endParaRPr lang="en-US" b="0" i="0" dirty="0">
              <a:solidFill>
                <a:srgbClr val="000000"/>
              </a:solidFill>
              <a:effectLst/>
              <a:latin typeface="Times New Roman" panose="02020603050405020304" pitchFamily="18" charset="0"/>
            </a:endParaRPr>
          </a:p>
          <a:p>
            <a:pPr algn="l">
              <a:buFont typeface="Arial" panose="020B0604020202020204" pitchFamily="34" charset="0"/>
              <a:buNone/>
            </a:pPr>
            <a:endParaRPr lang="en-US" b="0" i="0" dirty="0">
              <a:solidFill>
                <a:srgbClr val="000000"/>
              </a:solidFill>
              <a:effectLst/>
              <a:highlight>
                <a:srgbClr val="FFFFFF"/>
              </a:highlight>
              <a:latin typeface="Times New Roman" panose="02020603050405020304" pitchFamily="18" charset="0"/>
            </a:endParaRPr>
          </a:p>
          <a:p>
            <a:pPr algn="l">
              <a:buFont typeface="Arial" panose="020B0604020202020204" pitchFamily="34" charset="0"/>
              <a:buNone/>
            </a:pPr>
            <a:r>
              <a:rPr lang="en-US" b="0" i="0" dirty="0">
                <a:solidFill>
                  <a:srgbClr val="000000"/>
                </a:solidFill>
                <a:effectLst/>
                <a:highlight>
                  <a:srgbClr val="FFFFFF"/>
                </a:highlight>
                <a:latin typeface="Times New Roman" panose="02020603050405020304" pitchFamily="18" charset="0"/>
              </a:rPr>
              <a:t>Lexi's user interface should let users manipulate these substructures directly. For example, a user should be able to treat a diagram as a unit rather than as a collection of individual graphical primitives. The user should be able to refer to a table as a whole, not as an unstructured mass of text and graphics. That helps make the interface simple and intuitive. To give Lexi's implementation similar qualities, we'll choose an internal representation that matches the document's physical structure.</a:t>
            </a:r>
            <a:endParaRPr lang="en-US" b="0" i="0" dirty="0">
              <a:solidFill>
                <a:srgbClr val="000000"/>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a:t>
            </a:fld>
            <a:endParaRPr lang="en-US" altLang="tr-TR"/>
          </a:p>
        </p:txBody>
      </p:sp>
    </p:spTree>
    <p:extLst>
      <p:ext uri="{BB962C8B-B14F-4D97-AF65-F5344CB8AC3E}">
        <p14:creationId xmlns:p14="http://schemas.microsoft.com/office/powerpoint/2010/main" val="303831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Times New Roman" panose="02020603050405020304" pitchFamily="18" charset="0"/>
              </a:rPr>
              <a:t>Opposing the second constraint, however, is the need to analyze the text for such things as spelling errors and potential hyphenation points. Often we don't care whether the element of a line is a simple or complex object. But sometimes an analysis depends on the objects being analyzed. It makes little sense, for example, to check the spelling of a polygon or to hyphenate it. The internal representation's design should take this and other potentially conflicting constraints into account.</a:t>
            </a:r>
          </a:p>
          <a:p>
            <a:r>
              <a:rPr lang="en-US" b="0" i="0" dirty="0">
                <a:solidFill>
                  <a:srgbClr val="000000"/>
                </a:solidFill>
                <a:effectLst/>
                <a:highlight>
                  <a:srgbClr val="FFFFFF"/>
                </a:highlight>
                <a:latin typeface="Times New Roman" panose="02020603050405020304" pitchFamily="18" charset="0"/>
              </a:rPr>
              <a:t>--</a:t>
            </a:r>
          </a:p>
          <a:p>
            <a:r>
              <a:rPr lang="en-US" b="0" i="0" dirty="0">
                <a:solidFill>
                  <a:srgbClr val="000000"/>
                </a:solidFill>
                <a:effectLst/>
                <a:highlight>
                  <a:srgbClr val="FFFFFF"/>
                </a:highlight>
                <a:latin typeface="Times New Roman" panose="02020603050405020304" pitchFamily="18" charset="0"/>
              </a:rPr>
              <a:t>First, we should treat text and graphics uniformly. The application's interface lets the user embed text within graphics freely and vice versa. We should avoid treating graphics as a special case of text or text as a special case of graphics; otherwise we'll end up with redundant formatting and manipulation mechanisms. One set of mechanisms should suffice for both text and graphics.</a:t>
            </a:r>
          </a:p>
          <a:p>
            <a:endParaRPr lang="en-US" b="0" i="0" dirty="0">
              <a:solidFill>
                <a:srgbClr val="000000"/>
              </a:solidFill>
              <a:effectLst/>
              <a:highlight>
                <a:srgbClr val="FFFFFF"/>
              </a:highlight>
              <a:latin typeface="Times New Roman" panose="02020603050405020304" pitchFamily="18" charset="0"/>
            </a:endParaRPr>
          </a:p>
          <a:p>
            <a:r>
              <a:rPr lang="en-US" b="0" i="0" dirty="0">
                <a:solidFill>
                  <a:srgbClr val="000000"/>
                </a:solidFill>
                <a:effectLst/>
                <a:highlight>
                  <a:srgbClr val="FFFFFF"/>
                </a:highlight>
                <a:latin typeface="Times New Roman" panose="02020603050405020304" pitchFamily="18" charset="0"/>
              </a:rPr>
              <a:t>Second, our implementation shouldn't have to distinguish between single elements and groups of elements in the internal representation. Lexi should be able to treat simple and complex elements uniformly, thereby allowing arbitrarily complex documents. The tenth element in line five of column two, for instance, could be a single character or an intricate diagram with many </a:t>
            </a:r>
            <a:r>
              <a:rPr lang="en-US" b="0" i="0" dirty="0" err="1">
                <a:solidFill>
                  <a:srgbClr val="000000"/>
                </a:solidFill>
                <a:effectLst/>
                <a:highlight>
                  <a:srgbClr val="FFFFFF"/>
                </a:highlight>
                <a:latin typeface="Times New Roman" panose="02020603050405020304" pitchFamily="18" charset="0"/>
              </a:rPr>
              <a:t>subelements</a:t>
            </a:r>
            <a:r>
              <a:rPr lang="en-US" b="0" i="0" dirty="0">
                <a:solidFill>
                  <a:srgbClr val="000000"/>
                </a:solidFill>
                <a:effectLst/>
                <a:highlight>
                  <a:srgbClr val="FFFFFF"/>
                </a:highlight>
                <a:latin typeface="Times New Roman" panose="02020603050405020304" pitchFamily="18" charset="0"/>
              </a:rPr>
              <a:t>. As long as we know this element can draw itself and specify its dimensions, its complexity has no bearing on how and where it should appear on the page.</a:t>
            </a:r>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a:t>
            </a:fld>
            <a:endParaRPr lang="en-US" altLang="tr-TR"/>
          </a:p>
        </p:txBody>
      </p:sp>
    </p:spTree>
    <p:extLst>
      <p:ext uri="{BB962C8B-B14F-4D97-AF65-F5344CB8AC3E}">
        <p14:creationId xmlns:p14="http://schemas.microsoft.com/office/powerpoint/2010/main" val="304706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26E7EE3C-375B-DB41-4A52-53B880A28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58E5D2-A14D-451B-8E71-054B1CBBD674}" type="slidenum">
              <a:rPr lang="en-US" altLang="tr-TR"/>
              <a:pPr>
                <a:spcBef>
                  <a:spcPct val="0"/>
                </a:spcBef>
              </a:pPr>
              <a:t>6</a:t>
            </a:fld>
            <a:endParaRPr lang="en-US" altLang="tr-TR"/>
          </a:p>
        </p:txBody>
      </p:sp>
      <p:sp>
        <p:nvSpPr>
          <p:cNvPr id="131075" name="Rectangle 2">
            <a:extLst>
              <a:ext uri="{FF2B5EF4-FFF2-40B4-BE49-F238E27FC236}">
                <a16:creationId xmlns:a16="http://schemas.microsoft.com/office/drawing/2014/main" id="{DA05FC5C-C8A7-71D2-FB26-53B14AD8FBF9}"/>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B336218F-AB4F-143C-45D6-5EF23B9002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BB876A6-BD7A-483A-25AA-AD80598E1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E5F5CB-E8B8-4C3F-BAA8-1F304ED47DA3}" type="slidenum">
              <a:rPr lang="en-US" altLang="tr-TR"/>
              <a:pPr>
                <a:spcBef>
                  <a:spcPct val="0"/>
                </a:spcBef>
              </a:pPr>
              <a:t>7</a:t>
            </a:fld>
            <a:endParaRPr lang="en-US" altLang="tr-TR"/>
          </a:p>
        </p:txBody>
      </p:sp>
      <p:sp>
        <p:nvSpPr>
          <p:cNvPr id="133123" name="Rectangle 2">
            <a:extLst>
              <a:ext uri="{FF2B5EF4-FFF2-40B4-BE49-F238E27FC236}">
                <a16:creationId xmlns:a16="http://schemas.microsoft.com/office/drawing/2014/main" id="{AAF0B0EA-CDA0-0564-B2BB-24BAB78DC981}"/>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E6F51204-6793-DA1E-87DF-852122FAB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371849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8</a:t>
            </a:fld>
            <a:endParaRPr lang="en-US" altLang="tr-TR"/>
          </a:p>
        </p:txBody>
      </p:sp>
    </p:spTree>
    <p:extLst>
      <p:ext uri="{BB962C8B-B14F-4D97-AF65-F5344CB8AC3E}">
        <p14:creationId xmlns:p14="http://schemas.microsoft.com/office/powerpoint/2010/main" val="1850508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implement child management with default behavior in the composite abstract class</a:t>
            </a:r>
          </a:p>
          <a:p>
            <a:r>
              <a:rPr lang="en-US" dirty="0"/>
              <a:t>The parent link is  inside the Component interface; therefore, it is an abstract class in Java</a:t>
            </a:r>
          </a:p>
          <a:p>
            <a:endParaRPr lang="en-US" dirty="0"/>
          </a:p>
          <a:p>
            <a:r>
              <a:rPr lang="en-US" b="0" i="0" dirty="0">
                <a:solidFill>
                  <a:srgbClr val="000000"/>
                </a:solidFill>
                <a:effectLst/>
                <a:highlight>
                  <a:srgbClr val="FFFFFF"/>
                </a:highlight>
                <a:latin typeface="Times New Roman" panose="02020603050405020304" pitchFamily="18" charset="0"/>
              </a:rPr>
              <a:t>The </a:t>
            </a:r>
            <a:r>
              <a:rPr lang="en-US" dirty="0"/>
              <a:t>Bounds</a:t>
            </a:r>
            <a:r>
              <a:rPr lang="en-US" b="0" i="0" dirty="0">
                <a:solidFill>
                  <a:srgbClr val="000000"/>
                </a:solidFill>
                <a:effectLst/>
                <a:highlight>
                  <a:srgbClr val="FFFFFF"/>
                </a:highlight>
                <a:latin typeface="Times New Roman" panose="02020603050405020304" pitchFamily="18" charset="0"/>
              </a:rPr>
              <a:t> operation returns the rectangular area that the glyph occupies. It returns the opposite corners of the smallest rectangle that contains the glyph. Glyph subclasses redefine this operation to return the rectangular area in which they draw.</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9</a:t>
            </a:fld>
            <a:endParaRPr lang="en-US" altLang="tr-TR"/>
          </a:p>
        </p:txBody>
      </p:sp>
    </p:spTree>
    <p:extLst>
      <p:ext uri="{BB962C8B-B14F-4D97-AF65-F5344CB8AC3E}">
        <p14:creationId xmlns:p14="http://schemas.microsoft.com/office/powerpoint/2010/main" val="30687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339CC4A3-2C03-4576-B1A0-CDF3CBA18EFD}" type="slidenum">
              <a:rPr lang="en-US" altLang="tr-TR" smtClean="0"/>
              <a:pPr/>
              <a:t>‹#›</a:t>
            </a:fld>
            <a:endParaRPr lang="en-US" altLang="tr-TR"/>
          </a:p>
        </p:txBody>
      </p:sp>
    </p:spTree>
    <p:extLst>
      <p:ext uri="{BB962C8B-B14F-4D97-AF65-F5344CB8AC3E}">
        <p14:creationId xmlns:p14="http://schemas.microsoft.com/office/powerpoint/2010/main" val="387579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87827485-59DF-4A7B-A316-389A1DD90AB4}" type="slidenum">
              <a:rPr lang="en-US" altLang="tr-TR" smtClean="0"/>
              <a:pPr/>
              <a:t>‹#›</a:t>
            </a:fld>
            <a:endParaRPr lang="en-US" altLang="tr-TR"/>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63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765E7359-BE77-45C3-92B1-E0C636C121E4}" type="slidenum">
              <a:rPr lang="en-US" altLang="tr-TR" smtClean="0"/>
              <a:pPr/>
              <a:t>‹#›</a:t>
            </a:fld>
            <a:endParaRPr lang="en-US" altLang="tr-TR"/>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4947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FDD7CF26-4793-495E-BCBF-988460393213}" type="slidenum">
              <a:rPr lang="en-US" altLang="tr-TR" smtClean="0"/>
              <a:pPr/>
              <a:t>‹#›</a:t>
            </a:fld>
            <a:endParaRPr lang="en-US" altLang="tr-TR"/>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EDABBBE6-BFF1-43EF-AA54-ECC6B87F98D0}" type="slidenum">
              <a:rPr lang="en-US" altLang="tr-TR" smtClean="0"/>
              <a:pPr/>
              <a:t>‹#›</a:t>
            </a:fld>
            <a:endParaRPr lang="en-US" altLang="tr-TR"/>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49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C43CE724-060A-4CB0-A601-9D6DCA1710A6}" type="slidenum">
              <a:rPr lang="en-US" altLang="tr-TR" smtClean="0"/>
              <a:pPr/>
              <a:t>‹#›</a:t>
            </a:fld>
            <a:endParaRPr lang="en-US" altLang="tr-TR"/>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278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45AE6F5F-A6A1-404D-B7F6-EDA772D74A30}" type="slidenum">
              <a:rPr lang="en-US" altLang="tr-TR" smtClean="0"/>
              <a:pPr/>
              <a:t>‹#›</a:t>
            </a:fld>
            <a:endParaRPr lang="en-US" altLang="tr-TR"/>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5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B0F25769-012C-4D60-B4E6-1D17ECF3B221}" type="slidenum">
              <a:rPr lang="en-US" altLang="tr-TR" smtClean="0"/>
              <a:pPr/>
              <a:t>‹#›</a:t>
            </a:fld>
            <a:endParaRPr lang="en-US" altLang="tr-TR"/>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41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1F209283-8F3E-41AD-9D27-D9E183B3BF20}" type="slidenum">
              <a:rPr lang="en-US" altLang="tr-TR" smtClean="0"/>
              <a:pPr/>
              <a:t>‹#›</a:t>
            </a:fld>
            <a:endParaRPr lang="en-US" altLang="tr-TR"/>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90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11AE3436-9785-4E91-A326-69333D614363}" type="slidenum">
              <a:rPr lang="en-US" altLang="tr-TR" smtClean="0"/>
              <a:pPr/>
              <a:t>‹#›</a:t>
            </a:fld>
            <a:endParaRPr lang="en-US" altLang="tr-TR"/>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132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10061819-6260-4A4C-86C6-152A8D5C0CFF}" type="slidenum">
              <a:rPr lang="en-US" altLang="tr-TR" smtClean="0"/>
              <a:pPr/>
              <a:t>‹#›</a:t>
            </a:fld>
            <a:endParaRPr lang="en-US" altLang="tr-TR"/>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698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DDB4312B-E40D-4075-B204-3B8E04EFD024}" type="slidenum">
              <a:rPr lang="en-US" altLang="tr-TR" smtClean="0"/>
              <a:pPr/>
              <a:t>‹#›</a:t>
            </a:fld>
            <a:endParaRPr lang="en-US" altLang="tr-TR"/>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276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FDD7CF26-4793-495E-BCBF-988460393213}" type="slidenum">
              <a:rPr lang="en-US" altLang="tr-TR" smtClean="0"/>
              <a:pPr/>
              <a:t>‹#›</a:t>
            </a:fld>
            <a:endParaRPr lang="en-US" altLang="tr-TR"/>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extLst>
      <p:ext uri="{BB962C8B-B14F-4D97-AF65-F5344CB8AC3E}">
        <p14:creationId xmlns:p14="http://schemas.microsoft.com/office/powerpoint/2010/main" val="1150813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619DD66-2D1D-61CE-0370-70E1123CB13D}"/>
              </a:ext>
            </a:extLst>
          </p:cNvPr>
          <p:cNvSpPr>
            <a:spLocks noGrp="1" noChangeArrowheads="1"/>
          </p:cNvSpPr>
          <p:nvPr>
            <p:ph type="ctrTitle"/>
          </p:nvPr>
        </p:nvSpPr>
        <p:spPr/>
        <p:txBody>
          <a:bodyPr/>
          <a:lstStyle/>
          <a:p>
            <a:pPr eaLnBrk="1" hangingPunct="1"/>
            <a:r>
              <a:rPr lang="en-US" altLang="tr-TR" dirty="0"/>
              <a:t>Structural Patterns</a:t>
            </a:r>
          </a:p>
        </p:txBody>
      </p:sp>
      <p:sp>
        <p:nvSpPr>
          <p:cNvPr id="4099" name="Rectangle 3">
            <a:extLst>
              <a:ext uri="{FF2B5EF4-FFF2-40B4-BE49-F238E27FC236}">
                <a16:creationId xmlns:a16="http://schemas.microsoft.com/office/drawing/2014/main" id="{1985B2DC-8E7F-B14A-BEF2-BDA66D1C200A}"/>
              </a:ext>
            </a:extLst>
          </p:cNvPr>
          <p:cNvSpPr>
            <a:spLocks noGrp="1" noChangeArrowheads="1"/>
          </p:cNvSpPr>
          <p:nvPr>
            <p:ph type="subTitle" idx="1"/>
          </p:nvPr>
        </p:nvSpPr>
        <p:spPr/>
        <p:txBody>
          <a:bodyPr/>
          <a:lstStyle/>
          <a:p>
            <a:pPr eaLnBrk="1" hangingPunct="1"/>
            <a:r>
              <a:rPr lang="en-US" altLang="tr-TR" dirty="0"/>
              <a:t>Case: Document Editor</a:t>
            </a:r>
            <a:endParaRPr lang="tr-TR" alt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A5B64AFD-DAB8-B96A-69A5-73F0F533852B}"/>
              </a:ext>
            </a:extLst>
          </p:cNvPr>
          <p:cNvSpPr>
            <a:spLocks noGrp="1" noChangeArrowheads="1"/>
          </p:cNvSpPr>
          <p:nvPr>
            <p:ph type="title"/>
          </p:nvPr>
        </p:nvSpPr>
        <p:spPr/>
        <p:txBody>
          <a:bodyPr/>
          <a:lstStyle/>
          <a:p>
            <a:pPr eaLnBrk="1" hangingPunct="1"/>
            <a:r>
              <a:rPr lang="en-US" altLang="tr-TR"/>
              <a:t>Images at startup</a:t>
            </a:r>
          </a:p>
        </p:txBody>
      </p:sp>
      <p:sp>
        <p:nvSpPr>
          <p:cNvPr id="68611" name="Rectangle 3">
            <a:extLst>
              <a:ext uri="{FF2B5EF4-FFF2-40B4-BE49-F238E27FC236}">
                <a16:creationId xmlns:a16="http://schemas.microsoft.com/office/drawing/2014/main" id="{256E219F-613F-C86E-FBA7-AF566A782488}"/>
              </a:ext>
            </a:extLst>
          </p:cNvPr>
          <p:cNvSpPr>
            <a:spLocks noGrp="1" noChangeArrowheads="1"/>
          </p:cNvSpPr>
          <p:nvPr>
            <p:ph idx="1"/>
          </p:nvPr>
        </p:nvSpPr>
        <p:spPr>
          <a:xfrm>
            <a:off x="457200" y="1276588"/>
            <a:ext cx="8229600" cy="4532109"/>
          </a:xfrm>
        </p:spPr>
        <p:txBody>
          <a:bodyPr/>
          <a:lstStyle/>
          <a:p>
            <a:pPr eaLnBrk="1" hangingPunct="1"/>
            <a:r>
              <a:rPr lang="en-US" altLang="tr-TR" sz="2800" dirty="0"/>
              <a:t>Expensive to create images, opening a document should be fast</a:t>
            </a:r>
          </a:p>
          <a:p>
            <a:pPr eaLnBrk="1" hangingPunct="1"/>
            <a:r>
              <a:rPr lang="en-US" altLang="tr-TR" sz="2800" dirty="0"/>
              <a:t>Solution</a:t>
            </a:r>
          </a:p>
          <a:p>
            <a:pPr lvl="1" eaLnBrk="1" hangingPunct="1"/>
            <a:r>
              <a:rPr lang="en-US" altLang="tr-TR" sz="2400" dirty="0"/>
              <a:t>Delay creation and loading of images until they are on demand</a:t>
            </a:r>
          </a:p>
          <a:p>
            <a:pPr lvl="2"/>
            <a:r>
              <a:rPr lang="en-US" altLang="tr-TR" sz="2000" dirty="0"/>
              <a:t>Load and draw the images that are only in the current page</a:t>
            </a:r>
          </a:p>
          <a:p>
            <a:pPr lvl="1" eaLnBrk="1" hangingPunct="1"/>
            <a:r>
              <a:rPr lang="en-US" altLang="tr-TR" sz="2400" dirty="0"/>
              <a:t>A (</a:t>
            </a:r>
            <a:r>
              <a:rPr lang="en-US" altLang="tr-TR" sz="2400" dirty="0">
                <a:solidFill>
                  <a:srgbClr val="C00000"/>
                </a:solidFill>
              </a:rPr>
              <a:t>virtual</a:t>
            </a:r>
            <a:r>
              <a:rPr lang="en-US" altLang="tr-TR" sz="2400" dirty="0"/>
              <a:t>) </a:t>
            </a:r>
            <a:r>
              <a:rPr lang="en-US" altLang="tr-TR" sz="2400" dirty="0">
                <a:solidFill>
                  <a:srgbClr val="C00000"/>
                </a:solidFill>
              </a:rPr>
              <a:t>Proxy</a:t>
            </a:r>
            <a:r>
              <a:rPr lang="en-US" altLang="tr-TR" sz="2400" dirty="0"/>
              <a:t> in place of images in the document </a:t>
            </a:r>
          </a:p>
        </p:txBody>
      </p:sp>
      <p:grpSp>
        <p:nvGrpSpPr>
          <p:cNvPr id="2" name="Group 36">
            <a:extLst>
              <a:ext uri="{FF2B5EF4-FFF2-40B4-BE49-F238E27FC236}">
                <a16:creationId xmlns:a16="http://schemas.microsoft.com/office/drawing/2014/main" id="{2035E220-4CE6-AB8D-6435-62F2A958BB72}"/>
              </a:ext>
            </a:extLst>
          </p:cNvPr>
          <p:cNvGrpSpPr>
            <a:grpSpLocks/>
          </p:cNvGrpSpPr>
          <p:nvPr/>
        </p:nvGrpSpPr>
        <p:grpSpPr bwMode="auto">
          <a:xfrm>
            <a:off x="1344613" y="4737100"/>
            <a:ext cx="5967412" cy="1882775"/>
            <a:chOff x="847" y="2984"/>
            <a:chExt cx="3759" cy="1186"/>
          </a:xfrm>
        </p:grpSpPr>
        <p:grpSp>
          <p:nvGrpSpPr>
            <p:cNvPr id="155653" name="Group 35">
              <a:extLst>
                <a:ext uri="{FF2B5EF4-FFF2-40B4-BE49-F238E27FC236}">
                  <a16:creationId xmlns:a16="http://schemas.microsoft.com/office/drawing/2014/main" id="{6E2A1B36-21D6-5EB2-518C-719DB951CA4E}"/>
                </a:ext>
              </a:extLst>
            </p:cNvPr>
            <p:cNvGrpSpPr>
              <a:grpSpLocks/>
            </p:cNvGrpSpPr>
            <p:nvPr/>
          </p:nvGrpSpPr>
          <p:grpSpPr bwMode="auto">
            <a:xfrm>
              <a:off x="847" y="3726"/>
              <a:ext cx="750" cy="389"/>
              <a:chOff x="719" y="3744"/>
              <a:chExt cx="1061" cy="389"/>
            </a:xfrm>
          </p:grpSpPr>
          <p:sp>
            <p:nvSpPr>
              <p:cNvPr id="155669" name="Rectangle 5">
                <a:extLst>
                  <a:ext uri="{FF2B5EF4-FFF2-40B4-BE49-F238E27FC236}">
                    <a16:creationId xmlns:a16="http://schemas.microsoft.com/office/drawing/2014/main" id="{07DEC834-CDA6-5D5E-A90C-F48F77FEC018}"/>
                  </a:ext>
                </a:extLst>
              </p:cNvPr>
              <p:cNvSpPr>
                <a:spLocks noChangeArrowheads="1"/>
              </p:cNvSpPr>
              <p:nvPr/>
            </p:nvSpPr>
            <p:spPr bwMode="auto">
              <a:xfrm>
                <a:off x="729" y="3744"/>
                <a:ext cx="1051" cy="38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5670" name="Text Box 6">
                <a:extLst>
                  <a:ext uri="{FF2B5EF4-FFF2-40B4-BE49-F238E27FC236}">
                    <a16:creationId xmlns:a16="http://schemas.microsoft.com/office/drawing/2014/main" id="{4E1A3775-270D-0ACC-6F97-79E717A9766A}"/>
                  </a:ext>
                </a:extLst>
              </p:cNvPr>
              <p:cNvSpPr txBox="1">
                <a:spLocks noChangeArrowheads="1"/>
              </p:cNvSpPr>
              <p:nvPr/>
            </p:nvSpPr>
            <p:spPr bwMode="auto">
              <a:xfrm>
                <a:off x="763" y="3785"/>
                <a:ext cx="9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Image</a:t>
                </a:r>
              </a:p>
            </p:txBody>
          </p:sp>
          <p:sp>
            <p:nvSpPr>
              <p:cNvPr id="155671" name="Line 8">
                <a:extLst>
                  <a:ext uri="{FF2B5EF4-FFF2-40B4-BE49-F238E27FC236}">
                    <a16:creationId xmlns:a16="http://schemas.microsoft.com/office/drawing/2014/main" id="{FA75EFD9-3AD6-1E13-ACF9-437519D07173}"/>
                  </a:ext>
                </a:extLst>
              </p:cNvPr>
              <p:cNvSpPr>
                <a:spLocks noChangeShapeType="1"/>
              </p:cNvSpPr>
              <p:nvPr/>
            </p:nvSpPr>
            <p:spPr bwMode="auto">
              <a:xfrm flipH="1">
                <a:off x="720" y="4010"/>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672" name="Line 9">
                <a:extLst>
                  <a:ext uri="{FF2B5EF4-FFF2-40B4-BE49-F238E27FC236}">
                    <a16:creationId xmlns:a16="http://schemas.microsoft.com/office/drawing/2014/main" id="{EB192361-1A11-45C8-5738-5A1E036843D3}"/>
                  </a:ext>
                </a:extLst>
              </p:cNvPr>
              <p:cNvSpPr>
                <a:spLocks noChangeShapeType="1"/>
              </p:cNvSpPr>
              <p:nvPr/>
            </p:nvSpPr>
            <p:spPr bwMode="auto">
              <a:xfrm flipH="1">
                <a:off x="719" y="4073"/>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5654" name="Group 34">
              <a:extLst>
                <a:ext uri="{FF2B5EF4-FFF2-40B4-BE49-F238E27FC236}">
                  <a16:creationId xmlns:a16="http://schemas.microsoft.com/office/drawing/2014/main" id="{A4B5A11E-9AAD-52B9-50E0-04987D0B72E6}"/>
                </a:ext>
              </a:extLst>
            </p:cNvPr>
            <p:cNvGrpSpPr>
              <a:grpSpLocks/>
            </p:cNvGrpSpPr>
            <p:nvPr/>
          </p:nvGrpSpPr>
          <p:grpSpPr bwMode="auto">
            <a:xfrm>
              <a:off x="3307" y="3717"/>
              <a:ext cx="1299" cy="420"/>
              <a:chOff x="3297" y="3588"/>
              <a:chExt cx="1071" cy="420"/>
            </a:xfrm>
          </p:grpSpPr>
          <p:sp>
            <p:nvSpPr>
              <p:cNvPr id="155665" name="Rectangle 11">
                <a:extLst>
                  <a:ext uri="{FF2B5EF4-FFF2-40B4-BE49-F238E27FC236}">
                    <a16:creationId xmlns:a16="http://schemas.microsoft.com/office/drawing/2014/main" id="{83D99C94-FAE0-F647-188E-7DD9F1202B7E}"/>
                  </a:ext>
                </a:extLst>
              </p:cNvPr>
              <p:cNvSpPr>
                <a:spLocks noChangeArrowheads="1"/>
              </p:cNvSpPr>
              <p:nvPr/>
            </p:nvSpPr>
            <p:spPr bwMode="auto">
              <a:xfrm>
                <a:off x="3306" y="3588"/>
                <a:ext cx="825" cy="42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5666" name="Text Box 12">
                <a:extLst>
                  <a:ext uri="{FF2B5EF4-FFF2-40B4-BE49-F238E27FC236}">
                    <a16:creationId xmlns:a16="http://schemas.microsoft.com/office/drawing/2014/main" id="{C0D0EF72-8051-E690-B5B1-F3DF638841B0}"/>
                  </a:ext>
                </a:extLst>
              </p:cNvPr>
              <p:cNvSpPr txBox="1">
                <a:spLocks noChangeArrowheads="1"/>
              </p:cNvSpPr>
              <p:nvPr/>
            </p:nvSpPr>
            <p:spPr bwMode="auto">
              <a:xfrm>
                <a:off x="3297" y="3629"/>
                <a:ext cx="10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ImageProxy</a:t>
                </a:r>
              </a:p>
            </p:txBody>
          </p:sp>
          <p:sp>
            <p:nvSpPr>
              <p:cNvPr id="155667" name="Line 14">
                <a:extLst>
                  <a:ext uri="{FF2B5EF4-FFF2-40B4-BE49-F238E27FC236}">
                    <a16:creationId xmlns:a16="http://schemas.microsoft.com/office/drawing/2014/main" id="{D6CA2EA2-865C-EF2A-42E9-8392D561FEC2}"/>
                  </a:ext>
                </a:extLst>
              </p:cNvPr>
              <p:cNvSpPr>
                <a:spLocks noChangeShapeType="1"/>
              </p:cNvSpPr>
              <p:nvPr/>
            </p:nvSpPr>
            <p:spPr bwMode="auto">
              <a:xfrm flipH="1">
                <a:off x="3299" y="3854"/>
                <a:ext cx="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668" name="Line 15">
                <a:extLst>
                  <a:ext uri="{FF2B5EF4-FFF2-40B4-BE49-F238E27FC236}">
                    <a16:creationId xmlns:a16="http://schemas.microsoft.com/office/drawing/2014/main" id="{2EB41C61-AF2E-EF19-B23A-58D59F8D6C69}"/>
                  </a:ext>
                </a:extLst>
              </p:cNvPr>
              <p:cNvSpPr>
                <a:spLocks noChangeShapeType="1"/>
              </p:cNvSpPr>
              <p:nvPr/>
            </p:nvSpPr>
            <p:spPr bwMode="auto">
              <a:xfrm flipH="1">
                <a:off x="3298" y="3917"/>
                <a:ext cx="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5655" name="Rectangle 18">
              <a:extLst>
                <a:ext uri="{FF2B5EF4-FFF2-40B4-BE49-F238E27FC236}">
                  <a16:creationId xmlns:a16="http://schemas.microsoft.com/office/drawing/2014/main" id="{264D1CC8-8320-A771-32F6-DDCE1374D974}"/>
                </a:ext>
              </a:extLst>
            </p:cNvPr>
            <p:cNvSpPr>
              <a:spLocks noChangeArrowheads="1"/>
            </p:cNvSpPr>
            <p:nvPr/>
          </p:nvSpPr>
          <p:spPr bwMode="auto">
            <a:xfrm>
              <a:off x="2273" y="2984"/>
              <a:ext cx="825" cy="39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5656" name="Text Box 19">
              <a:extLst>
                <a:ext uri="{FF2B5EF4-FFF2-40B4-BE49-F238E27FC236}">
                  <a16:creationId xmlns:a16="http://schemas.microsoft.com/office/drawing/2014/main" id="{CC7AFE17-28CB-3800-2165-69A0DBB70F04}"/>
                </a:ext>
              </a:extLst>
            </p:cNvPr>
            <p:cNvSpPr txBox="1">
              <a:spLocks noChangeArrowheads="1"/>
            </p:cNvSpPr>
            <p:nvPr/>
          </p:nvSpPr>
          <p:spPr bwMode="auto">
            <a:xfrm>
              <a:off x="2345" y="3025"/>
              <a:ext cx="7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Glyph</a:t>
              </a:r>
            </a:p>
          </p:txBody>
        </p:sp>
        <p:sp>
          <p:nvSpPr>
            <p:cNvPr id="155657" name="Text Box 20">
              <a:extLst>
                <a:ext uri="{FF2B5EF4-FFF2-40B4-BE49-F238E27FC236}">
                  <a16:creationId xmlns:a16="http://schemas.microsoft.com/office/drawing/2014/main" id="{2EC7CF9E-4FEE-3C68-888A-2044EEFD29CD}"/>
                </a:ext>
              </a:extLst>
            </p:cNvPr>
            <p:cNvSpPr txBox="1">
              <a:spLocks noChangeArrowheads="1"/>
            </p:cNvSpPr>
            <p:nvPr/>
          </p:nvSpPr>
          <p:spPr bwMode="auto">
            <a:xfrm>
              <a:off x="2270" y="330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GB" altLang="tr-TR" sz="1800"/>
            </a:p>
          </p:txBody>
        </p:sp>
        <p:sp>
          <p:nvSpPr>
            <p:cNvPr id="155658" name="Line 21">
              <a:extLst>
                <a:ext uri="{FF2B5EF4-FFF2-40B4-BE49-F238E27FC236}">
                  <a16:creationId xmlns:a16="http://schemas.microsoft.com/office/drawing/2014/main" id="{F4AD9370-A793-99A1-0C78-921F405665B9}"/>
                </a:ext>
              </a:extLst>
            </p:cNvPr>
            <p:cNvSpPr>
              <a:spLocks noChangeShapeType="1"/>
            </p:cNvSpPr>
            <p:nvPr/>
          </p:nvSpPr>
          <p:spPr bwMode="auto">
            <a:xfrm flipH="1">
              <a:off x="2266" y="3250"/>
              <a:ext cx="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659" name="Line 22">
              <a:extLst>
                <a:ext uri="{FF2B5EF4-FFF2-40B4-BE49-F238E27FC236}">
                  <a16:creationId xmlns:a16="http://schemas.microsoft.com/office/drawing/2014/main" id="{CBD1D3C7-BE80-326E-1024-F3D32B053F2C}"/>
                </a:ext>
              </a:extLst>
            </p:cNvPr>
            <p:cNvSpPr>
              <a:spLocks noChangeShapeType="1"/>
            </p:cNvSpPr>
            <p:nvPr/>
          </p:nvSpPr>
          <p:spPr bwMode="auto">
            <a:xfrm flipH="1">
              <a:off x="2265" y="3313"/>
              <a:ext cx="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660" name="AutoShape 23">
              <a:extLst>
                <a:ext uri="{FF2B5EF4-FFF2-40B4-BE49-F238E27FC236}">
                  <a16:creationId xmlns:a16="http://schemas.microsoft.com/office/drawing/2014/main" id="{000CF77C-6A36-F3DF-510D-C9FA39D9CC16}"/>
                </a:ext>
              </a:extLst>
            </p:cNvPr>
            <p:cNvSpPr>
              <a:spLocks noChangeArrowheads="1"/>
            </p:cNvSpPr>
            <p:nvPr/>
          </p:nvSpPr>
          <p:spPr bwMode="auto">
            <a:xfrm>
              <a:off x="2595" y="3368"/>
              <a:ext cx="155" cy="17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55661" name="AutoShape 24">
              <a:extLst>
                <a:ext uri="{FF2B5EF4-FFF2-40B4-BE49-F238E27FC236}">
                  <a16:creationId xmlns:a16="http://schemas.microsoft.com/office/drawing/2014/main" id="{D1475B51-6B1B-C801-D8B4-C0D3CB6920DC}"/>
                </a:ext>
              </a:extLst>
            </p:cNvPr>
            <p:cNvCxnSpPr>
              <a:cxnSpLocks noChangeShapeType="1"/>
              <a:stCxn id="155660" idx="3"/>
              <a:endCxn id="155665" idx="0"/>
            </p:cNvCxnSpPr>
            <p:nvPr/>
          </p:nvCxnSpPr>
          <p:spPr bwMode="auto">
            <a:xfrm rot="16200000" flipH="1">
              <a:off x="3158" y="3056"/>
              <a:ext cx="176" cy="1146"/>
            </a:xfrm>
            <a:prstGeom prst="bentConnector3">
              <a:avLst>
                <a:gd name="adj1" fmla="val 4943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55662" name="AutoShape 25">
              <a:extLst>
                <a:ext uri="{FF2B5EF4-FFF2-40B4-BE49-F238E27FC236}">
                  <a16:creationId xmlns:a16="http://schemas.microsoft.com/office/drawing/2014/main" id="{A0541456-9C3C-AA4A-4CB5-3CF70205439F}"/>
                </a:ext>
              </a:extLst>
            </p:cNvPr>
            <p:cNvCxnSpPr>
              <a:cxnSpLocks noChangeShapeType="1"/>
              <a:stCxn id="155660" idx="3"/>
              <a:endCxn id="155669" idx="0"/>
            </p:cNvCxnSpPr>
            <p:nvPr/>
          </p:nvCxnSpPr>
          <p:spPr bwMode="auto">
            <a:xfrm rot="5400000">
              <a:off x="1857" y="2910"/>
              <a:ext cx="185" cy="1447"/>
            </a:xfrm>
            <a:prstGeom prst="bentConnector3">
              <a:avLst>
                <a:gd name="adj1" fmla="val 4973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155663" name="Line 26">
              <a:extLst>
                <a:ext uri="{FF2B5EF4-FFF2-40B4-BE49-F238E27FC236}">
                  <a16:creationId xmlns:a16="http://schemas.microsoft.com/office/drawing/2014/main" id="{4655BBFD-6456-A262-BFAC-77BB703310F5}"/>
                </a:ext>
              </a:extLst>
            </p:cNvPr>
            <p:cNvSpPr>
              <a:spLocks noChangeShapeType="1"/>
            </p:cNvSpPr>
            <p:nvPr/>
          </p:nvSpPr>
          <p:spPr bwMode="auto">
            <a:xfrm flipH="1">
              <a:off x="1589" y="3854"/>
              <a:ext cx="171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55664" name="Text Box 27">
              <a:extLst>
                <a:ext uri="{FF2B5EF4-FFF2-40B4-BE49-F238E27FC236}">
                  <a16:creationId xmlns:a16="http://schemas.microsoft.com/office/drawing/2014/main" id="{4E1C25B1-CE33-A574-FC9D-C4D26C16779F}"/>
                </a:ext>
              </a:extLst>
            </p:cNvPr>
            <p:cNvSpPr txBox="1">
              <a:spLocks noChangeArrowheads="1"/>
            </p:cNvSpPr>
            <p:nvPr/>
          </p:nvSpPr>
          <p:spPr bwMode="auto">
            <a:xfrm>
              <a:off x="1687" y="3939"/>
              <a:ext cx="7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realImage</a:t>
              </a:r>
            </a:p>
          </p:txBody>
        </p:sp>
      </p:grpSp>
    </p:spTree>
    <p:extLst>
      <p:ext uri="{BB962C8B-B14F-4D97-AF65-F5344CB8AC3E}">
        <p14:creationId xmlns:p14="http://schemas.microsoft.com/office/powerpoint/2010/main" val="4169673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7A891-D589-12E3-997F-0C5D2E9B9CB1}"/>
              </a:ext>
            </a:extLst>
          </p:cNvPr>
          <p:cNvSpPr>
            <a:spLocks noGrp="1"/>
          </p:cNvSpPr>
          <p:nvPr>
            <p:ph idx="4294967295"/>
          </p:nvPr>
        </p:nvSpPr>
        <p:spPr>
          <a:xfrm>
            <a:off x="5053520" y="624166"/>
            <a:ext cx="3959157" cy="3413304"/>
          </a:xfrm>
        </p:spPr>
        <p:txBody>
          <a:bodyPr/>
          <a:lstStyle/>
          <a:p>
            <a:pPr marL="0" indent="0">
              <a:buNone/>
            </a:pPr>
            <a:r>
              <a:rPr lang="en-US" sz="1800" dirty="0"/>
              <a:t>class Image : public Glyph {</a:t>
            </a:r>
          </a:p>
          <a:p>
            <a:pPr marL="0" indent="0">
              <a:buNone/>
            </a:pPr>
            <a:r>
              <a:rPr lang="en-US" sz="1800" dirty="0"/>
              <a:t> public:</a:t>
            </a:r>
          </a:p>
          <a:p>
            <a:pPr marL="0" indent="0">
              <a:buNone/>
            </a:pPr>
            <a:r>
              <a:rPr lang="en-US" sz="1800" dirty="0"/>
              <a:t>     // loads image from a file</a:t>
            </a:r>
          </a:p>
          <a:p>
            <a:pPr marL="0" indent="0">
              <a:buNone/>
            </a:pPr>
            <a:r>
              <a:rPr lang="en-US" sz="1800" dirty="0"/>
              <a:t>   Image(const char* </a:t>
            </a:r>
            <a:r>
              <a:rPr lang="en-US" sz="1800" dirty="0" err="1"/>
              <a:t>fileN</a:t>
            </a:r>
            <a:r>
              <a:rPr lang="en-US" sz="1800" dirty="0"/>
              <a:t>); </a:t>
            </a:r>
          </a:p>
          <a:p>
            <a:pPr marL="0" indent="0">
              <a:buNone/>
            </a:pPr>
            <a:r>
              <a:rPr lang="en-US" sz="1800" dirty="0"/>
              <a:t>    virtual ~Image();</a:t>
            </a:r>
          </a:p>
          <a:p>
            <a:pPr marL="0" indent="0">
              <a:buNone/>
            </a:pPr>
            <a:endParaRPr lang="en-US" sz="1800" dirty="0"/>
          </a:p>
          <a:p>
            <a:pPr marL="0" indent="0">
              <a:buNone/>
            </a:pPr>
            <a:r>
              <a:rPr lang="en-US" sz="1800" dirty="0"/>
              <a:t>    virtual void Draw(Window* w);</a:t>
            </a:r>
          </a:p>
          <a:p>
            <a:pPr marL="0" indent="0">
              <a:buNone/>
            </a:pPr>
            <a:r>
              <a:rPr lang="en-US" sz="1800" dirty="0"/>
              <a:t>    virtual void Bounds(</a:t>
            </a:r>
            <a:r>
              <a:rPr lang="en-US" sz="1800" dirty="0" err="1"/>
              <a:t>Rect</a:t>
            </a:r>
            <a:r>
              <a:rPr lang="en-US" sz="1800" dirty="0"/>
              <a:t>&amp; r);</a:t>
            </a:r>
          </a:p>
          <a:p>
            <a:pPr marL="0" indent="0">
              <a:buNone/>
            </a:pPr>
            <a:r>
              <a:rPr lang="en-US" sz="1800" dirty="0"/>
              <a:t>        /*…other methods...*/</a:t>
            </a:r>
          </a:p>
          <a:p>
            <a:pPr marL="0" indent="0">
              <a:buNone/>
            </a:pPr>
            <a:r>
              <a:rPr lang="en-US" sz="1800" dirty="0"/>
              <a:t>};</a:t>
            </a:r>
          </a:p>
        </p:txBody>
      </p:sp>
      <p:sp>
        <p:nvSpPr>
          <p:cNvPr id="4" name="TextBox 3">
            <a:extLst>
              <a:ext uri="{FF2B5EF4-FFF2-40B4-BE49-F238E27FC236}">
                <a16:creationId xmlns:a16="http://schemas.microsoft.com/office/drawing/2014/main" id="{5387F92A-4603-3039-CA19-958039DC649E}"/>
              </a:ext>
            </a:extLst>
          </p:cNvPr>
          <p:cNvSpPr txBox="1"/>
          <p:nvPr/>
        </p:nvSpPr>
        <p:spPr>
          <a:xfrm>
            <a:off x="372072" y="623368"/>
            <a:ext cx="3826689" cy="4247317"/>
          </a:xfrm>
          <a:prstGeom prst="rect">
            <a:avLst/>
          </a:prstGeom>
          <a:noFill/>
        </p:spPr>
        <p:txBody>
          <a:bodyPr wrap="none" rtlCol="0">
            <a:spAutoFit/>
          </a:bodyPr>
          <a:lstStyle/>
          <a:p>
            <a:r>
              <a:rPr lang="en-US" dirty="0"/>
              <a:t> class </a:t>
            </a:r>
            <a:r>
              <a:rPr lang="en-US" b="1" dirty="0" err="1"/>
              <a:t>ImageProxy</a:t>
            </a:r>
            <a:r>
              <a:rPr lang="en-US" dirty="0"/>
              <a:t> : public Glyph {</a:t>
            </a:r>
          </a:p>
          <a:p>
            <a:r>
              <a:rPr lang="en-US" dirty="0"/>
              <a:t>    public:</a:t>
            </a:r>
          </a:p>
          <a:p>
            <a:r>
              <a:rPr lang="en-US" dirty="0"/>
              <a:t>        </a:t>
            </a:r>
            <a:r>
              <a:rPr lang="en-US" dirty="0" err="1"/>
              <a:t>ImageProxy</a:t>
            </a:r>
            <a:r>
              <a:rPr lang="en-US" dirty="0"/>
              <a:t>(const char* </a:t>
            </a:r>
            <a:r>
              <a:rPr lang="en-US" dirty="0" err="1"/>
              <a:t>fileN</a:t>
            </a:r>
            <a:r>
              <a:rPr lang="en-US" dirty="0"/>
              <a:t>);</a:t>
            </a:r>
          </a:p>
          <a:p>
            <a:r>
              <a:rPr lang="en-US" dirty="0"/>
              <a:t>        virtual ~</a:t>
            </a:r>
            <a:r>
              <a:rPr lang="en-US" dirty="0" err="1"/>
              <a:t>ImageProxy</a:t>
            </a:r>
            <a:r>
              <a:rPr lang="en-US" dirty="0"/>
              <a:t>();</a:t>
            </a:r>
          </a:p>
          <a:p>
            <a:r>
              <a:rPr lang="en-US" dirty="0"/>
              <a:t>    </a:t>
            </a:r>
          </a:p>
          <a:p>
            <a:r>
              <a:rPr lang="en-US" dirty="0"/>
              <a:t>        virtual void Draw(Window * w);</a:t>
            </a:r>
          </a:p>
          <a:p>
            <a:r>
              <a:rPr lang="en-US" dirty="0"/>
              <a:t>        virtual void Bounds(</a:t>
            </a:r>
            <a:r>
              <a:rPr lang="en-US" dirty="0" err="1"/>
              <a:t>Rect</a:t>
            </a:r>
            <a:r>
              <a:rPr lang="en-US" dirty="0"/>
              <a:t>&amp; r);</a:t>
            </a:r>
          </a:p>
          <a:p>
            <a:r>
              <a:rPr lang="en-US" dirty="0"/>
              <a:t>        /* ..other methods …*/</a:t>
            </a:r>
          </a:p>
          <a:p>
            <a:endParaRPr lang="en-US" dirty="0"/>
          </a:p>
          <a:p>
            <a:r>
              <a:rPr lang="en-US" dirty="0"/>
              <a:t>    protected:</a:t>
            </a:r>
          </a:p>
          <a:p>
            <a:r>
              <a:rPr lang="en-US" dirty="0"/>
              <a:t>        Image* </a:t>
            </a:r>
            <a:r>
              <a:rPr lang="en-US" dirty="0" err="1"/>
              <a:t>GetImage</a:t>
            </a:r>
            <a:r>
              <a:rPr lang="en-US" dirty="0"/>
              <a:t>();</a:t>
            </a:r>
          </a:p>
          <a:p>
            <a:r>
              <a:rPr lang="en-US" dirty="0"/>
              <a:t>    private:</a:t>
            </a:r>
          </a:p>
          <a:p>
            <a:r>
              <a:rPr lang="en-US" dirty="0"/>
              <a:t>        Image* _image;</a:t>
            </a:r>
          </a:p>
          <a:p>
            <a:r>
              <a:rPr lang="en-US" dirty="0"/>
              <a:t>        char* _</a:t>
            </a:r>
            <a:r>
              <a:rPr lang="en-US" dirty="0" err="1"/>
              <a:t>fileName</a:t>
            </a:r>
            <a:r>
              <a:rPr lang="en-US" dirty="0"/>
              <a:t>;</a:t>
            </a:r>
          </a:p>
          <a:p>
            <a:r>
              <a:rPr lang="en-US" dirty="0"/>
              <a:t>    };</a:t>
            </a:r>
          </a:p>
        </p:txBody>
      </p:sp>
      <p:sp>
        <p:nvSpPr>
          <p:cNvPr id="5" name="TextBox 4">
            <a:extLst>
              <a:ext uri="{FF2B5EF4-FFF2-40B4-BE49-F238E27FC236}">
                <a16:creationId xmlns:a16="http://schemas.microsoft.com/office/drawing/2014/main" id="{9FE3A2BB-33A9-DE94-3865-5C83C2ADCCD3}"/>
              </a:ext>
            </a:extLst>
          </p:cNvPr>
          <p:cNvSpPr txBox="1"/>
          <p:nvPr/>
        </p:nvSpPr>
        <p:spPr>
          <a:xfrm>
            <a:off x="1181766" y="5476672"/>
            <a:ext cx="6744154" cy="923330"/>
          </a:xfrm>
          <a:prstGeom prst="rect">
            <a:avLst/>
          </a:prstGeom>
          <a:noFill/>
        </p:spPr>
        <p:txBody>
          <a:bodyPr wrap="none" rtlCol="0">
            <a:spAutoFit/>
          </a:bodyPr>
          <a:lstStyle/>
          <a:p>
            <a:r>
              <a:rPr lang="en-US" dirty="0"/>
              <a:t>Client code:</a:t>
            </a:r>
          </a:p>
          <a:p>
            <a:r>
              <a:rPr lang="en-US" dirty="0"/>
              <a:t>    Glyph doc; //……</a:t>
            </a:r>
          </a:p>
          <a:p>
            <a:r>
              <a:rPr lang="en-US" dirty="0"/>
              <a:t>    </a:t>
            </a:r>
            <a:r>
              <a:rPr lang="en-US" b="1" dirty="0"/>
              <a:t>doc-&gt;Insert(new </a:t>
            </a:r>
            <a:r>
              <a:rPr lang="en-US" b="1" dirty="0" err="1"/>
              <a:t>ImageProxy</a:t>
            </a:r>
            <a:r>
              <a:rPr lang="en-US" b="1" dirty="0"/>
              <a:t>("</a:t>
            </a:r>
            <a:r>
              <a:rPr lang="en-US" b="1" dirty="0" err="1"/>
              <a:t>anImageFileName</a:t>
            </a:r>
            <a:r>
              <a:rPr lang="en-US" b="1" dirty="0"/>
              <a:t>"),index);</a:t>
            </a:r>
          </a:p>
        </p:txBody>
      </p:sp>
    </p:spTree>
    <p:extLst>
      <p:ext uri="{BB962C8B-B14F-4D97-AF65-F5344CB8AC3E}">
        <p14:creationId xmlns:p14="http://schemas.microsoft.com/office/powerpoint/2010/main" val="32671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87F92A-4603-3039-CA19-958039DC649E}"/>
              </a:ext>
            </a:extLst>
          </p:cNvPr>
          <p:cNvSpPr txBox="1"/>
          <p:nvPr/>
        </p:nvSpPr>
        <p:spPr>
          <a:xfrm>
            <a:off x="340468" y="633402"/>
            <a:ext cx="3826689" cy="4247317"/>
          </a:xfrm>
          <a:prstGeom prst="rect">
            <a:avLst/>
          </a:prstGeom>
          <a:noFill/>
        </p:spPr>
        <p:txBody>
          <a:bodyPr wrap="none" rtlCol="0">
            <a:spAutoFit/>
          </a:bodyPr>
          <a:lstStyle/>
          <a:p>
            <a:r>
              <a:rPr lang="en-US" dirty="0"/>
              <a:t> class </a:t>
            </a:r>
            <a:r>
              <a:rPr lang="en-US" b="1" dirty="0" err="1"/>
              <a:t>ImageProxy</a:t>
            </a:r>
            <a:r>
              <a:rPr lang="en-US" dirty="0"/>
              <a:t> : public Glyph {</a:t>
            </a:r>
          </a:p>
          <a:p>
            <a:r>
              <a:rPr lang="en-US" dirty="0"/>
              <a:t>    public:</a:t>
            </a:r>
          </a:p>
          <a:p>
            <a:r>
              <a:rPr lang="en-US" dirty="0"/>
              <a:t>        </a:t>
            </a:r>
            <a:r>
              <a:rPr lang="en-US" dirty="0" err="1"/>
              <a:t>ImageProxy</a:t>
            </a:r>
            <a:r>
              <a:rPr lang="en-US" dirty="0"/>
              <a:t>(const char* </a:t>
            </a:r>
            <a:r>
              <a:rPr lang="en-US" dirty="0" err="1"/>
              <a:t>fileN</a:t>
            </a:r>
            <a:r>
              <a:rPr lang="en-US" dirty="0"/>
              <a:t>);</a:t>
            </a:r>
          </a:p>
          <a:p>
            <a:r>
              <a:rPr lang="en-US" dirty="0"/>
              <a:t>        virtual ~</a:t>
            </a:r>
            <a:r>
              <a:rPr lang="en-US" dirty="0" err="1"/>
              <a:t>ImageProxy</a:t>
            </a:r>
            <a:r>
              <a:rPr lang="en-US" dirty="0"/>
              <a:t>();</a:t>
            </a:r>
          </a:p>
          <a:p>
            <a:r>
              <a:rPr lang="en-US" dirty="0"/>
              <a:t>    </a:t>
            </a:r>
          </a:p>
          <a:p>
            <a:r>
              <a:rPr lang="en-US" dirty="0"/>
              <a:t>        virtual void Draw(Window * w);</a:t>
            </a:r>
          </a:p>
          <a:p>
            <a:r>
              <a:rPr lang="en-US" dirty="0"/>
              <a:t>        virtual void Bounds(</a:t>
            </a:r>
            <a:r>
              <a:rPr lang="en-US" dirty="0" err="1"/>
              <a:t>Rect</a:t>
            </a:r>
            <a:r>
              <a:rPr lang="en-US" dirty="0"/>
              <a:t>&amp; r);</a:t>
            </a:r>
          </a:p>
          <a:p>
            <a:r>
              <a:rPr lang="en-US" dirty="0"/>
              <a:t>        /* ..other methods …*/</a:t>
            </a:r>
          </a:p>
          <a:p>
            <a:endParaRPr lang="en-US" dirty="0"/>
          </a:p>
          <a:p>
            <a:r>
              <a:rPr lang="en-US" dirty="0"/>
              <a:t>    protected:</a:t>
            </a:r>
          </a:p>
          <a:p>
            <a:r>
              <a:rPr lang="en-US" dirty="0">
                <a:highlight>
                  <a:srgbClr val="FFFF00"/>
                </a:highlight>
              </a:rPr>
              <a:t>        Image* </a:t>
            </a:r>
            <a:r>
              <a:rPr lang="en-US" dirty="0" err="1">
                <a:highlight>
                  <a:srgbClr val="FFFF00"/>
                </a:highlight>
              </a:rPr>
              <a:t>GetImage</a:t>
            </a:r>
            <a:r>
              <a:rPr lang="en-US" dirty="0">
                <a:highlight>
                  <a:srgbClr val="FFFF00"/>
                </a:highlight>
              </a:rPr>
              <a:t>();</a:t>
            </a:r>
          </a:p>
          <a:p>
            <a:r>
              <a:rPr lang="en-US" dirty="0"/>
              <a:t>    private:</a:t>
            </a:r>
          </a:p>
          <a:p>
            <a:r>
              <a:rPr lang="en-US" dirty="0"/>
              <a:t>        Image* _image;</a:t>
            </a:r>
          </a:p>
          <a:p>
            <a:r>
              <a:rPr lang="en-US" dirty="0"/>
              <a:t>        char* _</a:t>
            </a:r>
            <a:r>
              <a:rPr lang="en-US" dirty="0" err="1"/>
              <a:t>fileName</a:t>
            </a:r>
            <a:r>
              <a:rPr lang="en-US" dirty="0"/>
              <a:t>;</a:t>
            </a:r>
          </a:p>
          <a:p>
            <a:r>
              <a:rPr lang="en-US" dirty="0"/>
              <a:t>    };</a:t>
            </a:r>
          </a:p>
        </p:txBody>
      </p:sp>
      <p:sp>
        <p:nvSpPr>
          <p:cNvPr id="2" name="TextBox 1">
            <a:extLst>
              <a:ext uri="{FF2B5EF4-FFF2-40B4-BE49-F238E27FC236}">
                <a16:creationId xmlns:a16="http://schemas.microsoft.com/office/drawing/2014/main" id="{3224CE67-6AA3-FB7E-4E9E-E429F90E9339}"/>
              </a:ext>
            </a:extLst>
          </p:cNvPr>
          <p:cNvSpPr txBox="1"/>
          <p:nvPr/>
        </p:nvSpPr>
        <p:spPr>
          <a:xfrm>
            <a:off x="4387174" y="1179850"/>
            <a:ext cx="4878259" cy="4524315"/>
          </a:xfrm>
          <a:prstGeom prst="rect">
            <a:avLst/>
          </a:prstGeom>
          <a:noFill/>
        </p:spPr>
        <p:txBody>
          <a:bodyPr wrap="none" rtlCol="0">
            <a:spAutoFit/>
          </a:bodyPr>
          <a:lstStyle/>
          <a:p>
            <a:r>
              <a:rPr lang="en-US" dirty="0" err="1"/>
              <a:t>ImageProxy</a:t>
            </a:r>
            <a:r>
              <a:rPr lang="en-US" dirty="0"/>
              <a:t>::</a:t>
            </a:r>
            <a:r>
              <a:rPr lang="en-US" dirty="0" err="1"/>
              <a:t>ImageProxy</a:t>
            </a:r>
            <a:r>
              <a:rPr lang="en-US" dirty="0"/>
              <a:t> (const char* </a:t>
            </a:r>
            <a:r>
              <a:rPr lang="en-US" dirty="0" err="1"/>
              <a:t>fileN</a:t>
            </a:r>
            <a:r>
              <a:rPr lang="en-US" dirty="0"/>
              <a:t>)  {</a:t>
            </a:r>
          </a:p>
          <a:p>
            <a:r>
              <a:rPr lang="en-US" dirty="0"/>
              <a:t>        _</a:t>
            </a:r>
            <a:r>
              <a:rPr lang="en-US" b="1" dirty="0" err="1"/>
              <a:t>fileName</a:t>
            </a:r>
            <a:r>
              <a:rPr lang="en-US" dirty="0"/>
              <a:t> = </a:t>
            </a:r>
            <a:r>
              <a:rPr lang="en-US" dirty="0" err="1"/>
              <a:t>strdup</a:t>
            </a:r>
            <a:r>
              <a:rPr lang="en-US" dirty="0"/>
              <a:t>(</a:t>
            </a:r>
            <a:r>
              <a:rPr lang="en-US" dirty="0" err="1"/>
              <a:t>fileN</a:t>
            </a:r>
            <a:r>
              <a:rPr lang="en-US" dirty="0"/>
              <a:t>);</a:t>
            </a:r>
          </a:p>
          <a:p>
            <a:r>
              <a:rPr lang="en-US" dirty="0"/>
              <a:t>        _</a:t>
            </a:r>
            <a:r>
              <a:rPr lang="en-US" b="1" dirty="0"/>
              <a:t>image</a:t>
            </a:r>
            <a:r>
              <a:rPr lang="en-US" dirty="0"/>
              <a:t> = 0;</a:t>
            </a:r>
          </a:p>
          <a:p>
            <a:r>
              <a:rPr lang="en-US" dirty="0"/>
              <a:t>}    </a:t>
            </a:r>
          </a:p>
          <a:p>
            <a:r>
              <a:rPr lang="en-US" dirty="0"/>
              <a:t>Image* </a:t>
            </a:r>
            <a:r>
              <a:rPr lang="en-US" dirty="0" err="1"/>
              <a:t>ImageProxy</a:t>
            </a:r>
            <a:r>
              <a:rPr lang="en-US" dirty="0"/>
              <a:t>::</a:t>
            </a:r>
            <a:r>
              <a:rPr lang="en-US" dirty="0" err="1"/>
              <a:t>GetImage</a:t>
            </a:r>
            <a:r>
              <a:rPr lang="en-US" dirty="0"/>
              <a:t>() {</a:t>
            </a:r>
          </a:p>
          <a:p>
            <a:r>
              <a:rPr lang="en-US" dirty="0"/>
              <a:t>        </a:t>
            </a:r>
            <a:r>
              <a:rPr lang="en-US" dirty="0">
                <a:highlight>
                  <a:srgbClr val="FFFF00"/>
                </a:highlight>
              </a:rPr>
              <a:t>if (_image == 0) { </a:t>
            </a:r>
            <a:r>
              <a:rPr lang="en-US" i="1" dirty="0">
                <a:highlight>
                  <a:srgbClr val="FFFF00"/>
                </a:highlight>
              </a:rPr>
              <a:t>//do this in a thread</a:t>
            </a:r>
          </a:p>
          <a:p>
            <a:r>
              <a:rPr lang="en-US" dirty="0">
                <a:highlight>
                  <a:srgbClr val="FFFF00"/>
                </a:highlight>
              </a:rPr>
              <a:t>            _image = new </a:t>
            </a:r>
            <a:r>
              <a:rPr lang="en-US" b="1" dirty="0">
                <a:highlight>
                  <a:srgbClr val="FFFF00"/>
                </a:highlight>
              </a:rPr>
              <a:t>Image</a:t>
            </a:r>
            <a:r>
              <a:rPr lang="en-US" dirty="0">
                <a:highlight>
                  <a:srgbClr val="FFFF00"/>
                </a:highlight>
              </a:rPr>
              <a:t>(_</a:t>
            </a:r>
            <a:r>
              <a:rPr lang="en-US" dirty="0" err="1">
                <a:highlight>
                  <a:srgbClr val="FFFF00"/>
                </a:highlight>
              </a:rPr>
              <a:t>fileName</a:t>
            </a:r>
            <a:r>
              <a:rPr lang="en-US" dirty="0">
                <a:highlight>
                  <a:srgbClr val="FFFF00"/>
                </a:highlight>
              </a:rPr>
              <a:t>);</a:t>
            </a:r>
          </a:p>
          <a:p>
            <a:r>
              <a:rPr lang="en-US" dirty="0">
                <a:highlight>
                  <a:srgbClr val="FFFF00"/>
                </a:highlight>
              </a:rPr>
              <a:t>        }</a:t>
            </a:r>
          </a:p>
          <a:p>
            <a:r>
              <a:rPr lang="en-US" dirty="0"/>
              <a:t>        return _image; </a:t>
            </a:r>
          </a:p>
          <a:p>
            <a:r>
              <a:rPr lang="en-US" dirty="0"/>
              <a:t>}</a:t>
            </a:r>
          </a:p>
          <a:p>
            <a:r>
              <a:rPr lang="en-US" dirty="0"/>
              <a:t>void </a:t>
            </a:r>
            <a:r>
              <a:rPr lang="en-US" dirty="0" err="1"/>
              <a:t>ImageProxy</a:t>
            </a:r>
            <a:r>
              <a:rPr lang="en-US" dirty="0"/>
              <a:t>::Draw (Window* w) {</a:t>
            </a:r>
          </a:p>
          <a:p>
            <a:r>
              <a:rPr lang="en-US" dirty="0"/>
              <a:t>        </a:t>
            </a:r>
            <a:r>
              <a:rPr lang="en-US" dirty="0" err="1"/>
              <a:t>GetImage</a:t>
            </a:r>
            <a:r>
              <a:rPr lang="en-US" dirty="0"/>
              <a:t>()-&gt;Draw(w);</a:t>
            </a:r>
          </a:p>
          <a:p>
            <a:r>
              <a:rPr lang="en-US" dirty="0"/>
              <a:t>         //once image is loaded, </a:t>
            </a:r>
          </a:p>
          <a:p>
            <a:r>
              <a:rPr lang="en-US" dirty="0"/>
              <a:t>        // this is a simple delegation</a:t>
            </a:r>
          </a:p>
          <a:p>
            <a:r>
              <a:rPr lang="en-US" dirty="0"/>
              <a:t>}</a:t>
            </a:r>
          </a:p>
          <a:p>
            <a:r>
              <a:rPr lang="en-US" dirty="0"/>
              <a:t>    </a:t>
            </a:r>
          </a:p>
        </p:txBody>
      </p:sp>
      <p:sp>
        <p:nvSpPr>
          <p:cNvPr id="6" name="TextBox 5">
            <a:extLst>
              <a:ext uri="{FF2B5EF4-FFF2-40B4-BE49-F238E27FC236}">
                <a16:creationId xmlns:a16="http://schemas.microsoft.com/office/drawing/2014/main" id="{3ADE2FC7-DD71-3005-F1CC-F351033E89D4}"/>
              </a:ext>
            </a:extLst>
          </p:cNvPr>
          <p:cNvSpPr txBox="1"/>
          <p:nvPr/>
        </p:nvSpPr>
        <p:spPr>
          <a:xfrm>
            <a:off x="1181766" y="5476672"/>
            <a:ext cx="6356227" cy="923330"/>
          </a:xfrm>
          <a:prstGeom prst="rect">
            <a:avLst/>
          </a:prstGeom>
          <a:noFill/>
        </p:spPr>
        <p:txBody>
          <a:bodyPr wrap="none" rtlCol="0">
            <a:spAutoFit/>
          </a:bodyPr>
          <a:lstStyle/>
          <a:p>
            <a:r>
              <a:rPr lang="en-US" dirty="0"/>
              <a:t>Client code:</a:t>
            </a:r>
          </a:p>
          <a:p>
            <a:r>
              <a:rPr lang="en-US" dirty="0"/>
              <a:t>    Glyph doc; //……</a:t>
            </a:r>
          </a:p>
          <a:p>
            <a:r>
              <a:rPr lang="en-US" dirty="0">
                <a:highlight>
                  <a:srgbClr val="FFFF00"/>
                </a:highlight>
              </a:rPr>
              <a:t>    doc-&gt;Insert(new </a:t>
            </a:r>
            <a:r>
              <a:rPr lang="en-US" dirty="0" err="1">
                <a:highlight>
                  <a:srgbClr val="FFFF00"/>
                </a:highlight>
              </a:rPr>
              <a:t>ImageProxy</a:t>
            </a:r>
            <a:r>
              <a:rPr lang="en-US" dirty="0">
                <a:highlight>
                  <a:srgbClr val="FFFF00"/>
                </a:highlight>
              </a:rPr>
              <a:t>("</a:t>
            </a:r>
            <a:r>
              <a:rPr lang="en-US" dirty="0" err="1">
                <a:highlight>
                  <a:srgbClr val="FFFF00"/>
                </a:highlight>
              </a:rPr>
              <a:t>anImageFileName</a:t>
            </a:r>
            <a:r>
              <a:rPr lang="en-US" dirty="0">
                <a:highlight>
                  <a:srgbClr val="FFFF00"/>
                </a:highlight>
              </a:rPr>
              <a:t>"),index);</a:t>
            </a:r>
          </a:p>
        </p:txBody>
      </p:sp>
    </p:spTree>
    <p:extLst>
      <p:ext uri="{BB962C8B-B14F-4D97-AF65-F5344CB8AC3E}">
        <p14:creationId xmlns:p14="http://schemas.microsoft.com/office/powerpoint/2010/main" val="279222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95EE5E4-58C5-6E19-ACDD-FBFF978F17D6}"/>
              </a:ext>
            </a:extLst>
          </p:cNvPr>
          <p:cNvSpPr>
            <a:spLocks noGrp="1" noChangeArrowheads="1"/>
          </p:cNvSpPr>
          <p:nvPr>
            <p:ph type="title"/>
          </p:nvPr>
        </p:nvSpPr>
        <p:spPr/>
        <p:txBody>
          <a:bodyPr/>
          <a:lstStyle/>
          <a:p>
            <a:pPr eaLnBrk="1" hangingPunct="1"/>
            <a:r>
              <a:rPr lang="en-US" altLang="tr-TR" sz="4000" dirty="0"/>
              <a:t>Want to use an existing Text </a:t>
            </a:r>
            <a:r>
              <a:rPr lang="en-US" altLang="tr-TR" sz="4000" dirty="0" err="1"/>
              <a:t>Impl</a:t>
            </a:r>
            <a:endParaRPr lang="en-US" altLang="tr-TR" sz="4000" dirty="0"/>
          </a:p>
        </p:txBody>
      </p:sp>
      <p:sp>
        <p:nvSpPr>
          <p:cNvPr id="78851" name="Rectangle 3">
            <a:extLst>
              <a:ext uri="{FF2B5EF4-FFF2-40B4-BE49-F238E27FC236}">
                <a16:creationId xmlns:a16="http://schemas.microsoft.com/office/drawing/2014/main" id="{CFDC4718-6D8C-9185-3050-69305F418783}"/>
              </a:ext>
            </a:extLst>
          </p:cNvPr>
          <p:cNvSpPr>
            <a:spLocks noGrp="1" noChangeArrowheads="1"/>
          </p:cNvSpPr>
          <p:nvPr>
            <p:ph idx="1"/>
          </p:nvPr>
        </p:nvSpPr>
        <p:spPr>
          <a:xfrm>
            <a:off x="457200" y="1335291"/>
            <a:ext cx="8229600" cy="4939049"/>
          </a:xfrm>
        </p:spPr>
        <p:txBody>
          <a:bodyPr/>
          <a:lstStyle/>
          <a:p>
            <a:pPr eaLnBrk="1" hangingPunct="1">
              <a:lnSpc>
                <a:spcPct val="110000"/>
              </a:lnSpc>
            </a:pPr>
            <a:r>
              <a:rPr lang="en-US" altLang="tr-TR" dirty="0"/>
              <a:t>There is already a text class (</a:t>
            </a:r>
            <a:r>
              <a:rPr lang="en-US" altLang="tr-TR" dirty="0" err="1"/>
              <a:t>TextView</a:t>
            </a:r>
            <a:r>
              <a:rPr lang="en-US" altLang="tr-TR" dirty="0"/>
              <a:t>) with fonts associated to each letter</a:t>
            </a:r>
          </a:p>
          <a:p>
            <a:pPr lvl="1" eaLnBrk="1" hangingPunct="1">
              <a:lnSpc>
                <a:spcPct val="110000"/>
              </a:lnSpc>
            </a:pPr>
            <a:r>
              <a:rPr lang="en-US" altLang="tr-TR" dirty="0"/>
              <a:t>Designed earlier or came with a library </a:t>
            </a:r>
          </a:p>
          <a:p>
            <a:pPr eaLnBrk="1" hangingPunct="1">
              <a:lnSpc>
                <a:spcPct val="110000"/>
              </a:lnSpc>
            </a:pPr>
            <a:r>
              <a:rPr lang="en-US" altLang="tr-TR" dirty="0" err="1"/>
              <a:t>TextView</a:t>
            </a:r>
            <a:r>
              <a:rPr lang="en-US" altLang="tr-TR" dirty="0"/>
              <a:t> does not support </a:t>
            </a:r>
            <a:r>
              <a:rPr lang="en-US" altLang="tr-TR" dirty="0">
                <a:latin typeface="Comic Sans MS" panose="030F0702030302020204" pitchFamily="66" charset="0"/>
              </a:rPr>
              <a:t>draw() </a:t>
            </a:r>
            <a:r>
              <a:rPr lang="en-US" altLang="tr-TR" dirty="0"/>
              <a:t>and </a:t>
            </a:r>
            <a:r>
              <a:rPr lang="en-US" altLang="tr-TR" dirty="0">
                <a:latin typeface="Comic Sans MS" panose="030F0702030302020204" pitchFamily="66" charset="0"/>
              </a:rPr>
              <a:t>bounds</a:t>
            </a:r>
            <a:r>
              <a:rPr lang="en-US" altLang="tr-TR" dirty="0"/>
              <a:t>(), instead it has </a:t>
            </a:r>
            <a:r>
              <a:rPr lang="en-US" altLang="tr-TR" dirty="0" err="1">
                <a:latin typeface="Comic Sans MS" panose="030F0702030302020204" pitchFamily="66" charset="0"/>
              </a:rPr>
              <a:t>printText</a:t>
            </a:r>
            <a:r>
              <a:rPr lang="en-US" altLang="tr-TR" dirty="0">
                <a:latin typeface="Comic Sans MS" panose="030F0702030302020204" pitchFamily="66" charset="0"/>
              </a:rPr>
              <a:t>() </a:t>
            </a:r>
            <a:r>
              <a:rPr lang="en-US" altLang="tr-TR" dirty="0"/>
              <a:t>and </a:t>
            </a:r>
            <a:r>
              <a:rPr lang="en-US" altLang="tr-TR" dirty="0" err="1">
                <a:latin typeface="Comic Sans MS" panose="030F0702030302020204" pitchFamily="66" charset="0"/>
              </a:rPr>
              <a:t>getTextBounds</a:t>
            </a:r>
            <a:r>
              <a:rPr lang="en-US" altLang="tr-TR" dirty="0"/>
              <a:t>()</a:t>
            </a:r>
          </a:p>
          <a:p>
            <a:pPr eaLnBrk="1" hangingPunct="1">
              <a:lnSpc>
                <a:spcPct val="110000"/>
              </a:lnSpc>
            </a:pPr>
            <a:r>
              <a:rPr lang="en-US" altLang="tr-TR" dirty="0"/>
              <a:t>Solution: </a:t>
            </a:r>
            <a:r>
              <a:rPr lang="en-US" altLang="tr-TR" dirty="0">
                <a:solidFill>
                  <a:srgbClr val="C00000"/>
                </a:solidFill>
              </a:rPr>
              <a:t>Adapter</a:t>
            </a:r>
          </a:p>
          <a:p>
            <a:pPr lvl="1" eaLnBrk="1" hangingPunct="1">
              <a:lnSpc>
                <a:spcPct val="110000"/>
              </a:lnSpc>
            </a:pPr>
            <a:r>
              <a:rPr lang="en-US" altLang="tr-TR" dirty="0"/>
              <a:t>A Text object adapts </a:t>
            </a:r>
            <a:r>
              <a:rPr lang="en-US" altLang="tr-TR" dirty="0" err="1"/>
              <a:t>TextView</a:t>
            </a:r>
            <a:r>
              <a:rPr lang="en-US" altLang="tr-TR" dirty="0"/>
              <a:t> to Glyph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E5DBAB2-EF76-9A78-0471-238A1A96B1F7}"/>
              </a:ext>
            </a:extLst>
          </p:cNvPr>
          <p:cNvSpPr>
            <a:spLocks noGrp="1" noChangeArrowheads="1"/>
          </p:cNvSpPr>
          <p:nvPr>
            <p:ph type="title"/>
          </p:nvPr>
        </p:nvSpPr>
        <p:spPr/>
        <p:txBody>
          <a:bodyPr/>
          <a:lstStyle/>
          <a:p>
            <a:pPr eaLnBrk="1" hangingPunct="1"/>
            <a:r>
              <a:rPr lang="en-US" altLang="tr-TR" sz="4000" dirty="0"/>
              <a:t>Adapting </a:t>
            </a:r>
            <a:r>
              <a:rPr lang="en-US" altLang="tr-TR" sz="4000" dirty="0" err="1"/>
              <a:t>TextView</a:t>
            </a:r>
            <a:endParaRPr lang="en-US" altLang="tr-TR" sz="4000" dirty="0"/>
          </a:p>
        </p:txBody>
      </p:sp>
      <p:grpSp>
        <p:nvGrpSpPr>
          <p:cNvPr id="132099" name="Group 4">
            <a:extLst>
              <a:ext uri="{FF2B5EF4-FFF2-40B4-BE49-F238E27FC236}">
                <a16:creationId xmlns:a16="http://schemas.microsoft.com/office/drawing/2014/main" id="{16F71179-4384-BFC7-1E02-1E798864F78F}"/>
              </a:ext>
            </a:extLst>
          </p:cNvPr>
          <p:cNvGrpSpPr>
            <a:grpSpLocks/>
          </p:cNvGrpSpPr>
          <p:nvPr/>
        </p:nvGrpSpPr>
        <p:grpSpPr bwMode="auto">
          <a:xfrm>
            <a:off x="4503101" y="5218661"/>
            <a:ext cx="1710631" cy="486425"/>
            <a:chOff x="657" y="1026"/>
            <a:chExt cx="635" cy="335"/>
          </a:xfrm>
        </p:grpSpPr>
        <p:sp>
          <p:nvSpPr>
            <p:cNvPr id="132146" name="Rectangle 5">
              <a:extLst>
                <a:ext uri="{FF2B5EF4-FFF2-40B4-BE49-F238E27FC236}">
                  <a16:creationId xmlns:a16="http://schemas.microsoft.com/office/drawing/2014/main" id="{0A85C363-30F5-3160-56F8-8AEBBD244A7A}"/>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47" name="Text Box 6">
              <a:extLst>
                <a:ext uri="{FF2B5EF4-FFF2-40B4-BE49-F238E27FC236}">
                  <a16:creationId xmlns:a16="http://schemas.microsoft.com/office/drawing/2014/main" id="{122C1051-C089-1396-574D-36E615DE3CD8}"/>
                </a:ext>
              </a:extLst>
            </p:cNvPr>
            <p:cNvSpPr txBox="1">
              <a:spLocks noChangeArrowheads="1"/>
            </p:cNvSpPr>
            <p:nvPr/>
          </p:nvSpPr>
          <p:spPr bwMode="auto">
            <a:xfrm>
              <a:off x="703" y="1026"/>
              <a:ext cx="50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ImageProxy</a:t>
              </a:r>
              <a:endParaRPr lang="en-US" altLang="tr-TR" sz="1800" b="1" dirty="0"/>
            </a:p>
          </p:txBody>
        </p:sp>
        <p:sp>
          <p:nvSpPr>
            <p:cNvPr id="132148" name="Line 7">
              <a:extLst>
                <a:ext uri="{FF2B5EF4-FFF2-40B4-BE49-F238E27FC236}">
                  <a16:creationId xmlns:a16="http://schemas.microsoft.com/office/drawing/2014/main" id="{0C5BCE31-33C5-1B31-E95B-39A5C1154520}"/>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49" name="Line 8">
              <a:extLst>
                <a:ext uri="{FF2B5EF4-FFF2-40B4-BE49-F238E27FC236}">
                  <a16:creationId xmlns:a16="http://schemas.microsoft.com/office/drawing/2014/main" id="{A8B6F5FE-5D78-4EA3-D3FB-34696EEA30FB}"/>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2100" name="Group 46">
            <a:extLst>
              <a:ext uri="{FF2B5EF4-FFF2-40B4-BE49-F238E27FC236}">
                <a16:creationId xmlns:a16="http://schemas.microsoft.com/office/drawing/2014/main" id="{A973ED5C-DBD7-6EA3-2BF6-41C969971DF7}"/>
              </a:ext>
            </a:extLst>
          </p:cNvPr>
          <p:cNvGrpSpPr>
            <a:grpSpLocks/>
          </p:cNvGrpSpPr>
          <p:nvPr/>
        </p:nvGrpSpPr>
        <p:grpSpPr bwMode="auto">
          <a:xfrm>
            <a:off x="3832755" y="1240660"/>
            <a:ext cx="1984376" cy="2210270"/>
            <a:chOff x="2395" y="936"/>
            <a:chExt cx="1250" cy="1389"/>
          </a:xfrm>
        </p:grpSpPr>
        <p:grpSp>
          <p:nvGrpSpPr>
            <p:cNvPr id="132139" name="Group 9">
              <a:extLst>
                <a:ext uri="{FF2B5EF4-FFF2-40B4-BE49-F238E27FC236}">
                  <a16:creationId xmlns:a16="http://schemas.microsoft.com/office/drawing/2014/main" id="{CA9FB2B8-B295-1767-180F-5E7C7B8E874F}"/>
                </a:ext>
              </a:extLst>
            </p:cNvPr>
            <p:cNvGrpSpPr>
              <a:grpSpLocks/>
            </p:cNvGrpSpPr>
            <p:nvPr/>
          </p:nvGrpSpPr>
          <p:grpSpPr bwMode="auto">
            <a:xfrm>
              <a:off x="2395" y="936"/>
              <a:ext cx="1250" cy="1278"/>
              <a:chOff x="2332" y="1134"/>
              <a:chExt cx="1516" cy="1052"/>
            </a:xfrm>
          </p:grpSpPr>
          <p:sp>
            <p:nvSpPr>
              <p:cNvPr id="132141" name="Rectangle 10">
                <a:extLst>
                  <a:ext uri="{FF2B5EF4-FFF2-40B4-BE49-F238E27FC236}">
                    <a16:creationId xmlns:a16="http://schemas.microsoft.com/office/drawing/2014/main" id="{A8A84E98-F831-C2C5-0E2A-41B190AA4BDD}"/>
                  </a:ext>
                </a:extLst>
              </p:cNvPr>
              <p:cNvSpPr>
                <a:spLocks noChangeArrowheads="1"/>
              </p:cNvSpPr>
              <p:nvPr/>
            </p:nvSpPr>
            <p:spPr bwMode="auto">
              <a:xfrm>
                <a:off x="2332" y="1134"/>
                <a:ext cx="1500" cy="102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dirty="0"/>
              </a:p>
            </p:txBody>
          </p:sp>
          <p:sp>
            <p:nvSpPr>
              <p:cNvPr id="132142" name="Text Box 11">
                <a:extLst>
                  <a:ext uri="{FF2B5EF4-FFF2-40B4-BE49-F238E27FC236}">
                    <a16:creationId xmlns:a16="http://schemas.microsoft.com/office/drawing/2014/main" id="{98FF9FB6-82B9-5290-F28F-F4C4F5BF718B}"/>
                  </a:ext>
                </a:extLst>
              </p:cNvPr>
              <p:cNvSpPr txBox="1">
                <a:spLocks noChangeArrowheads="1"/>
              </p:cNvSpPr>
              <p:nvPr/>
            </p:nvSpPr>
            <p:spPr bwMode="auto">
              <a:xfrm>
                <a:off x="2566" y="1148"/>
                <a:ext cx="63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Glyph</a:t>
                </a:r>
              </a:p>
            </p:txBody>
          </p:sp>
          <p:sp>
            <p:nvSpPr>
              <p:cNvPr id="132143" name="Line 12">
                <a:extLst>
                  <a:ext uri="{FF2B5EF4-FFF2-40B4-BE49-F238E27FC236}">
                    <a16:creationId xmlns:a16="http://schemas.microsoft.com/office/drawing/2014/main" id="{D0D5D130-F59F-6A70-0C05-1774EDBA165F}"/>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44" name="Text Box 13">
                <a:extLst>
                  <a:ext uri="{FF2B5EF4-FFF2-40B4-BE49-F238E27FC236}">
                    <a16:creationId xmlns:a16="http://schemas.microsoft.com/office/drawing/2014/main" id="{DD57605D-E4DF-D336-AAB9-E26FD82D484D}"/>
                  </a:ext>
                </a:extLst>
              </p:cNvPr>
              <p:cNvSpPr txBox="1">
                <a:spLocks noChangeArrowheads="1"/>
              </p:cNvSpPr>
              <p:nvPr/>
            </p:nvSpPr>
            <p:spPr bwMode="auto">
              <a:xfrm>
                <a:off x="2338" y="1422"/>
                <a:ext cx="1410"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…operations..</a:t>
                </a:r>
              </a:p>
              <a:p>
                <a:pPr eaLnBrk="1" hangingPunct="1">
                  <a:spcBef>
                    <a:spcPct val="0"/>
                  </a:spcBef>
                  <a:buFontTx/>
                  <a:buNone/>
                </a:pPr>
                <a:r>
                  <a:rPr lang="en-US" altLang="tr-TR" sz="1800" i="1" dirty="0"/>
                  <a:t>+add(</a:t>
                </a:r>
                <a:r>
                  <a:rPr lang="en-US" altLang="tr-TR" sz="1800" i="1" dirty="0" err="1"/>
                  <a:t>Glyph,int</a:t>
                </a:r>
                <a:r>
                  <a:rPr lang="en-US" altLang="tr-TR" sz="1800" i="1" dirty="0"/>
                  <a:t>)</a:t>
                </a:r>
              </a:p>
              <a:p>
                <a:pPr eaLnBrk="1" hangingPunct="1">
                  <a:spcBef>
                    <a:spcPct val="0"/>
                  </a:spcBef>
                  <a:buFontTx/>
                  <a:buNone/>
                </a:pPr>
                <a:r>
                  <a:rPr lang="en-US" altLang="tr-TR" sz="1800" i="1" dirty="0"/>
                  <a:t>+remove(Glyph)</a:t>
                </a:r>
              </a:p>
              <a:p>
                <a:pPr eaLnBrk="1" hangingPunct="1">
                  <a:spcBef>
                    <a:spcPct val="0"/>
                  </a:spcBef>
                  <a:buFontTx/>
                  <a:buNone/>
                </a:pPr>
                <a:r>
                  <a:rPr lang="en-US" altLang="tr-TR" sz="1800" i="1" dirty="0"/>
                  <a:t>+</a:t>
                </a:r>
                <a:r>
                  <a:rPr lang="en-US" altLang="tr-TR" sz="1800" i="1" dirty="0" err="1"/>
                  <a:t>getChild</a:t>
                </a:r>
                <a:r>
                  <a:rPr lang="en-US" altLang="tr-TR" sz="1800" i="1" dirty="0"/>
                  <a:t>(int)</a:t>
                </a:r>
              </a:p>
              <a:p>
                <a:pPr eaLnBrk="1" hangingPunct="1">
                  <a:spcBef>
                    <a:spcPct val="0"/>
                  </a:spcBef>
                  <a:buFontTx/>
                  <a:buNone/>
                </a:pPr>
                <a:r>
                  <a:rPr lang="en-US" altLang="tr-TR" sz="1800" i="1" dirty="0"/>
                  <a:t>+</a:t>
                </a:r>
                <a:r>
                  <a:rPr lang="en-US" altLang="tr-TR" sz="1800" i="1" dirty="0" err="1"/>
                  <a:t>getParent</a:t>
                </a:r>
                <a:r>
                  <a:rPr lang="en-US" altLang="tr-TR" sz="1800" i="1" dirty="0"/>
                  <a:t>()</a:t>
                </a:r>
              </a:p>
            </p:txBody>
          </p:sp>
          <p:sp>
            <p:nvSpPr>
              <p:cNvPr id="132145" name="Line 14">
                <a:extLst>
                  <a:ext uri="{FF2B5EF4-FFF2-40B4-BE49-F238E27FC236}">
                    <a16:creationId xmlns:a16="http://schemas.microsoft.com/office/drawing/2014/main" id="{3F167EBB-88FF-62D9-3CD6-75C3064B5E74}"/>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2140" name="AutoShape 28">
              <a:extLst>
                <a:ext uri="{FF2B5EF4-FFF2-40B4-BE49-F238E27FC236}">
                  <a16:creationId xmlns:a16="http://schemas.microsoft.com/office/drawing/2014/main" id="{061573A0-5C07-D7BE-85E8-AED1DAD4887F}"/>
                </a:ext>
              </a:extLst>
            </p:cNvPr>
            <p:cNvSpPr>
              <a:spLocks noChangeArrowheads="1"/>
            </p:cNvSpPr>
            <p:nvPr/>
          </p:nvSpPr>
          <p:spPr bwMode="auto">
            <a:xfrm>
              <a:off x="2931" y="2178"/>
              <a:ext cx="165" cy="14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132101" name="AutoShape 29">
            <a:extLst>
              <a:ext uri="{FF2B5EF4-FFF2-40B4-BE49-F238E27FC236}">
                <a16:creationId xmlns:a16="http://schemas.microsoft.com/office/drawing/2014/main" id="{C481C2F3-F49A-D1A1-153A-C7359403D6B0}"/>
              </a:ext>
            </a:extLst>
          </p:cNvPr>
          <p:cNvCxnSpPr>
            <a:cxnSpLocks noChangeShapeType="1"/>
            <a:stCxn id="132140" idx="3"/>
            <a:endCxn id="14" idx="0"/>
          </p:cNvCxnSpPr>
          <p:nvPr/>
        </p:nvCxnSpPr>
        <p:spPr bwMode="auto">
          <a:xfrm rot="16200000" flipH="1">
            <a:off x="5707501" y="2558053"/>
            <a:ext cx="707260" cy="2493014"/>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32102" name="AutoShape 30">
            <a:extLst>
              <a:ext uri="{FF2B5EF4-FFF2-40B4-BE49-F238E27FC236}">
                <a16:creationId xmlns:a16="http://schemas.microsoft.com/office/drawing/2014/main" id="{F4F303DD-4F08-3D6C-F112-06215E01B9D8}"/>
              </a:ext>
            </a:extLst>
          </p:cNvPr>
          <p:cNvCxnSpPr>
            <a:cxnSpLocks noChangeShapeType="1"/>
            <a:stCxn id="132140" idx="3"/>
            <a:endCxn id="132121" idx="0"/>
          </p:cNvCxnSpPr>
          <p:nvPr/>
        </p:nvCxnSpPr>
        <p:spPr bwMode="auto">
          <a:xfrm rot="5400000">
            <a:off x="2591724" y="2325288"/>
            <a:ext cx="1097258" cy="3348543"/>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132132" name="Group 15">
            <a:extLst>
              <a:ext uri="{FF2B5EF4-FFF2-40B4-BE49-F238E27FC236}">
                <a16:creationId xmlns:a16="http://schemas.microsoft.com/office/drawing/2014/main" id="{B2283EA8-B11F-E6A6-5522-CAE8D8411C37}"/>
              </a:ext>
            </a:extLst>
          </p:cNvPr>
          <p:cNvGrpSpPr>
            <a:grpSpLocks/>
          </p:cNvGrpSpPr>
          <p:nvPr/>
        </p:nvGrpSpPr>
        <p:grpSpPr bwMode="auto">
          <a:xfrm>
            <a:off x="6050597" y="6084338"/>
            <a:ext cx="1146064" cy="589755"/>
            <a:chOff x="2335" y="1115"/>
            <a:chExt cx="1506" cy="358"/>
          </a:xfrm>
        </p:grpSpPr>
        <p:sp>
          <p:nvSpPr>
            <p:cNvPr id="132134" name="Rectangle 16">
              <a:extLst>
                <a:ext uri="{FF2B5EF4-FFF2-40B4-BE49-F238E27FC236}">
                  <a16:creationId xmlns:a16="http://schemas.microsoft.com/office/drawing/2014/main" id="{492AC136-023D-D60A-EF73-9D4F82718211}"/>
                </a:ext>
              </a:extLst>
            </p:cNvPr>
            <p:cNvSpPr>
              <a:spLocks noChangeArrowheads="1"/>
            </p:cNvSpPr>
            <p:nvPr/>
          </p:nvSpPr>
          <p:spPr bwMode="auto">
            <a:xfrm>
              <a:off x="2341" y="1115"/>
              <a:ext cx="1500" cy="35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35" name="Text Box 17">
              <a:extLst>
                <a:ext uri="{FF2B5EF4-FFF2-40B4-BE49-F238E27FC236}">
                  <a16:creationId xmlns:a16="http://schemas.microsoft.com/office/drawing/2014/main" id="{2697C0AC-82C1-18C5-B68A-91FFD730D39F}"/>
                </a:ext>
              </a:extLst>
            </p:cNvPr>
            <p:cNvSpPr txBox="1">
              <a:spLocks noChangeArrowheads="1"/>
            </p:cNvSpPr>
            <p:nvPr/>
          </p:nvSpPr>
          <p:spPr bwMode="auto">
            <a:xfrm>
              <a:off x="2566" y="1148"/>
              <a:ext cx="5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Table</a:t>
              </a:r>
            </a:p>
          </p:txBody>
        </p:sp>
        <p:sp>
          <p:nvSpPr>
            <p:cNvPr id="132136" name="Line 18">
              <a:extLst>
                <a:ext uri="{FF2B5EF4-FFF2-40B4-BE49-F238E27FC236}">
                  <a16:creationId xmlns:a16="http://schemas.microsoft.com/office/drawing/2014/main" id="{01FB8146-C155-57A7-1E46-7E7EE53C1D5E}"/>
                </a:ext>
              </a:extLst>
            </p:cNvPr>
            <p:cNvSpPr>
              <a:spLocks noChangeShapeType="1"/>
            </p:cNvSpPr>
            <p:nvPr/>
          </p:nvSpPr>
          <p:spPr bwMode="auto">
            <a:xfrm>
              <a:off x="2335" y="1419"/>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8" name="Line 20">
              <a:extLst>
                <a:ext uri="{FF2B5EF4-FFF2-40B4-BE49-F238E27FC236}">
                  <a16:creationId xmlns:a16="http://schemas.microsoft.com/office/drawing/2014/main" id="{128F3EBF-BDFE-D03A-2838-348303F001A7}"/>
                </a:ext>
              </a:extLst>
            </p:cNvPr>
            <p:cNvSpPr>
              <a:spLocks noChangeShapeType="1"/>
            </p:cNvSpPr>
            <p:nvPr/>
          </p:nvSpPr>
          <p:spPr bwMode="auto">
            <a:xfrm>
              <a:off x="2339" y="1372"/>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2105" name="Text Box 34">
            <a:extLst>
              <a:ext uri="{FF2B5EF4-FFF2-40B4-BE49-F238E27FC236}">
                <a16:creationId xmlns:a16="http://schemas.microsoft.com/office/drawing/2014/main" id="{F3AAD9B4-2830-A754-769F-764778772FD8}"/>
              </a:ext>
            </a:extLst>
          </p:cNvPr>
          <p:cNvSpPr txBox="1">
            <a:spLocks noChangeArrowheads="1"/>
          </p:cNvSpPr>
          <p:nvPr/>
        </p:nvSpPr>
        <p:spPr bwMode="auto">
          <a:xfrm>
            <a:off x="6118225" y="2052638"/>
            <a:ext cx="1274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800"/>
              <a:t>*   </a:t>
            </a:r>
            <a:r>
              <a:rPr lang="en-US" altLang="tr-TR" sz="1800"/>
              <a:t>children</a:t>
            </a:r>
          </a:p>
        </p:txBody>
      </p:sp>
      <p:grpSp>
        <p:nvGrpSpPr>
          <p:cNvPr id="132106" name="Group 35">
            <a:extLst>
              <a:ext uri="{FF2B5EF4-FFF2-40B4-BE49-F238E27FC236}">
                <a16:creationId xmlns:a16="http://schemas.microsoft.com/office/drawing/2014/main" id="{19F8705A-C8AF-F1E5-E62F-7FAF8D3A1A0C}"/>
              </a:ext>
            </a:extLst>
          </p:cNvPr>
          <p:cNvGrpSpPr>
            <a:grpSpLocks/>
          </p:cNvGrpSpPr>
          <p:nvPr/>
        </p:nvGrpSpPr>
        <p:grpSpPr bwMode="auto">
          <a:xfrm>
            <a:off x="2426048" y="4397693"/>
            <a:ext cx="790575" cy="531813"/>
            <a:chOff x="657" y="1026"/>
            <a:chExt cx="635" cy="335"/>
          </a:xfrm>
        </p:grpSpPr>
        <p:sp>
          <p:nvSpPr>
            <p:cNvPr id="132128" name="Rectangle 36">
              <a:extLst>
                <a:ext uri="{FF2B5EF4-FFF2-40B4-BE49-F238E27FC236}">
                  <a16:creationId xmlns:a16="http://schemas.microsoft.com/office/drawing/2014/main" id="{28EFDAF2-3F07-40AA-671C-529C3F965F37}"/>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29" name="Text Box 37">
              <a:extLst>
                <a:ext uri="{FF2B5EF4-FFF2-40B4-BE49-F238E27FC236}">
                  <a16:creationId xmlns:a16="http://schemas.microsoft.com/office/drawing/2014/main" id="{817B58E9-8DA0-F233-3B6D-C2F51D6899E3}"/>
                </a:ext>
              </a:extLst>
            </p:cNvPr>
            <p:cNvSpPr txBox="1">
              <a:spLocks noChangeArrowheads="1"/>
            </p:cNvSpPr>
            <p:nvPr/>
          </p:nvSpPr>
          <p:spPr bwMode="auto">
            <a:xfrm>
              <a:off x="703" y="1026"/>
              <a:ext cx="5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Line</a:t>
              </a:r>
            </a:p>
          </p:txBody>
        </p:sp>
        <p:sp>
          <p:nvSpPr>
            <p:cNvPr id="132130" name="Line 38">
              <a:extLst>
                <a:ext uri="{FF2B5EF4-FFF2-40B4-BE49-F238E27FC236}">
                  <a16:creationId xmlns:a16="http://schemas.microsoft.com/office/drawing/2014/main" id="{BE6218C7-9138-16F0-5005-090D2C050742}"/>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1" name="Line 39">
              <a:extLst>
                <a:ext uri="{FF2B5EF4-FFF2-40B4-BE49-F238E27FC236}">
                  <a16:creationId xmlns:a16="http://schemas.microsoft.com/office/drawing/2014/main" id="{20CF472C-C638-DACB-8527-C099C6D7AD9E}"/>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2107" name="Group 40">
            <a:extLst>
              <a:ext uri="{FF2B5EF4-FFF2-40B4-BE49-F238E27FC236}">
                <a16:creationId xmlns:a16="http://schemas.microsoft.com/office/drawing/2014/main" id="{67E983AB-4B4B-3BE1-3FBE-61D6FF79529E}"/>
              </a:ext>
            </a:extLst>
          </p:cNvPr>
          <p:cNvGrpSpPr>
            <a:grpSpLocks/>
          </p:cNvGrpSpPr>
          <p:nvPr/>
        </p:nvGrpSpPr>
        <p:grpSpPr bwMode="auto">
          <a:xfrm>
            <a:off x="3314899" y="4361838"/>
            <a:ext cx="1437914" cy="531812"/>
            <a:chOff x="625" y="1026"/>
            <a:chExt cx="746" cy="335"/>
          </a:xfrm>
        </p:grpSpPr>
        <p:sp>
          <p:nvSpPr>
            <p:cNvPr id="132124" name="Rectangle 41">
              <a:extLst>
                <a:ext uri="{FF2B5EF4-FFF2-40B4-BE49-F238E27FC236}">
                  <a16:creationId xmlns:a16="http://schemas.microsoft.com/office/drawing/2014/main" id="{95FC1582-9F0E-F6CA-8D46-9241976400CD}"/>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25" name="Text Box 42">
              <a:extLst>
                <a:ext uri="{FF2B5EF4-FFF2-40B4-BE49-F238E27FC236}">
                  <a16:creationId xmlns:a16="http://schemas.microsoft.com/office/drawing/2014/main" id="{74A5DDA7-2004-362A-B6BC-B1F249170BD8}"/>
                </a:ext>
              </a:extLst>
            </p:cNvPr>
            <p:cNvSpPr txBox="1">
              <a:spLocks noChangeArrowheads="1"/>
            </p:cNvSpPr>
            <p:nvPr/>
          </p:nvSpPr>
          <p:spPr bwMode="auto">
            <a:xfrm>
              <a:off x="625" y="1026"/>
              <a:ext cx="7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Rectangle</a:t>
              </a:r>
            </a:p>
          </p:txBody>
        </p:sp>
        <p:sp>
          <p:nvSpPr>
            <p:cNvPr id="132126" name="Line 43">
              <a:extLst>
                <a:ext uri="{FF2B5EF4-FFF2-40B4-BE49-F238E27FC236}">
                  <a16:creationId xmlns:a16="http://schemas.microsoft.com/office/drawing/2014/main" id="{158729BE-D4FC-4BAB-E5BF-985EAF7F89E5}"/>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7" name="Line 44">
              <a:extLst>
                <a:ext uri="{FF2B5EF4-FFF2-40B4-BE49-F238E27FC236}">
                  <a16:creationId xmlns:a16="http://schemas.microsoft.com/office/drawing/2014/main" id="{93AE5B46-1EE9-72DD-152B-34FF028E699E}"/>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2120" name="Rectangle 48">
            <a:extLst>
              <a:ext uri="{FF2B5EF4-FFF2-40B4-BE49-F238E27FC236}">
                <a16:creationId xmlns:a16="http://schemas.microsoft.com/office/drawing/2014/main" id="{630B0954-C290-BDD1-75B2-5C44D97A014D}"/>
              </a:ext>
            </a:extLst>
          </p:cNvPr>
          <p:cNvSpPr>
            <a:spLocks noChangeArrowheads="1"/>
          </p:cNvSpPr>
          <p:nvPr/>
        </p:nvSpPr>
        <p:spPr bwMode="auto">
          <a:xfrm>
            <a:off x="793749" y="4548187"/>
            <a:ext cx="1427862" cy="142529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21" name="Text Box 49">
            <a:extLst>
              <a:ext uri="{FF2B5EF4-FFF2-40B4-BE49-F238E27FC236}">
                <a16:creationId xmlns:a16="http://schemas.microsoft.com/office/drawing/2014/main" id="{2A09F657-515D-4681-70FD-9CCC87E47293}"/>
              </a:ext>
            </a:extLst>
          </p:cNvPr>
          <p:cNvSpPr txBox="1">
            <a:spLocks noChangeArrowheads="1"/>
          </p:cNvSpPr>
          <p:nvPr/>
        </p:nvSpPr>
        <p:spPr bwMode="auto">
          <a:xfrm>
            <a:off x="791500" y="4548188"/>
            <a:ext cx="134916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Text</a:t>
            </a:r>
          </a:p>
          <a:p>
            <a:pPr eaLnBrk="1" hangingPunct="1">
              <a:spcBef>
                <a:spcPct val="0"/>
              </a:spcBef>
              <a:buFontTx/>
              <a:buNone/>
            </a:pPr>
            <a:endParaRPr lang="en-US" altLang="tr-TR" sz="1800" b="1" dirty="0"/>
          </a:p>
          <a:p>
            <a:pPr eaLnBrk="1" hangingPunct="1">
              <a:spcBef>
                <a:spcPct val="0"/>
              </a:spcBef>
              <a:buFontTx/>
              <a:buNone/>
            </a:pPr>
            <a:r>
              <a:rPr lang="en-US" altLang="tr-TR" sz="1800" dirty="0"/>
              <a:t>+</a:t>
            </a:r>
            <a:r>
              <a:rPr lang="en-US" altLang="tr-TR" sz="1800" b="1" dirty="0"/>
              <a:t>draw</a:t>
            </a:r>
            <a:r>
              <a:rPr lang="en-US" altLang="tr-TR" sz="1800" dirty="0"/>
              <a:t>()</a:t>
            </a:r>
          </a:p>
          <a:p>
            <a:pPr eaLnBrk="1" hangingPunct="1">
              <a:spcBef>
                <a:spcPct val="0"/>
              </a:spcBef>
              <a:buFontTx/>
              <a:buNone/>
            </a:pPr>
            <a:r>
              <a:rPr lang="en-US" altLang="tr-TR" sz="1800" dirty="0"/>
              <a:t>+bounds()</a:t>
            </a:r>
          </a:p>
          <a:p>
            <a:pPr eaLnBrk="1" hangingPunct="1">
              <a:spcBef>
                <a:spcPct val="0"/>
              </a:spcBef>
              <a:buFontTx/>
              <a:buNone/>
            </a:pPr>
            <a:r>
              <a:rPr lang="en-US" altLang="tr-TR" sz="1800" dirty="0"/>
              <a:t>+intersect()</a:t>
            </a:r>
          </a:p>
        </p:txBody>
      </p:sp>
      <p:sp>
        <p:nvSpPr>
          <p:cNvPr id="132122" name="Line 50">
            <a:extLst>
              <a:ext uri="{FF2B5EF4-FFF2-40B4-BE49-F238E27FC236}">
                <a16:creationId xmlns:a16="http://schemas.microsoft.com/office/drawing/2014/main" id="{518E9E8E-2FAC-17B8-4F6F-2998C6A762CA}"/>
              </a:ext>
            </a:extLst>
          </p:cNvPr>
          <p:cNvSpPr>
            <a:spLocks noChangeShapeType="1"/>
          </p:cNvSpPr>
          <p:nvPr/>
        </p:nvSpPr>
        <p:spPr bwMode="auto">
          <a:xfrm>
            <a:off x="793749" y="4908550"/>
            <a:ext cx="1427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3" name="Line 51">
            <a:extLst>
              <a:ext uri="{FF2B5EF4-FFF2-40B4-BE49-F238E27FC236}">
                <a16:creationId xmlns:a16="http://schemas.microsoft.com/office/drawing/2014/main" id="{A6FF7AF1-9C79-2E56-EA89-72EE762D8DDB}"/>
              </a:ext>
            </a:extLst>
          </p:cNvPr>
          <p:cNvSpPr>
            <a:spLocks noChangeShapeType="1"/>
          </p:cNvSpPr>
          <p:nvPr/>
        </p:nvSpPr>
        <p:spPr bwMode="auto">
          <a:xfrm>
            <a:off x="793749" y="4994275"/>
            <a:ext cx="1427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32112" name="AutoShape 75">
            <a:extLst>
              <a:ext uri="{FF2B5EF4-FFF2-40B4-BE49-F238E27FC236}">
                <a16:creationId xmlns:a16="http://schemas.microsoft.com/office/drawing/2014/main" id="{DEE04788-5DFC-6874-0FBD-76F3452A379A}"/>
              </a:ext>
            </a:extLst>
          </p:cNvPr>
          <p:cNvCxnSpPr>
            <a:cxnSpLocks noChangeShapeType="1"/>
          </p:cNvCxnSpPr>
          <p:nvPr/>
        </p:nvCxnSpPr>
        <p:spPr bwMode="auto">
          <a:xfrm rot="5400000" flipH="1" flipV="1">
            <a:off x="3299045" y="2935383"/>
            <a:ext cx="991153" cy="2040005"/>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32113" name="AutoShape 76">
            <a:extLst>
              <a:ext uri="{FF2B5EF4-FFF2-40B4-BE49-F238E27FC236}">
                <a16:creationId xmlns:a16="http://schemas.microsoft.com/office/drawing/2014/main" id="{4EC10C10-6490-C15F-B471-805F14085B2E}"/>
              </a:ext>
            </a:extLst>
          </p:cNvPr>
          <p:cNvCxnSpPr>
            <a:cxnSpLocks noChangeShapeType="1"/>
            <a:stCxn id="132125" idx="0"/>
            <a:endCxn id="132140" idx="3"/>
          </p:cNvCxnSpPr>
          <p:nvPr/>
        </p:nvCxnSpPr>
        <p:spPr bwMode="auto">
          <a:xfrm rot="5400000" flipH="1" flipV="1">
            <a:off x="3968786" y="3516000"/>
            <a:ext cx="910908" cy="780768"/>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32114" name="AutoShape 77">
            <a:extLst>
              <a:ext uri="{FF2B5EF4-FFF2-40B4-BE49-F238E27FC236}">
                <a16:creationId xmlns:a16="http://schemas.microsoft.com/office/drawing/2014/main" id="{CEB4EFDD-2278-CB40-D832-F5AB2C374ADA}"/>
              </a:ext>
            </a:extLst>
          </p:cNvPr>
          <p:cNvCxnSpPr>
            <a:cxnSpLocks noChangeShapeType="1"/>
            <a:stCxn id="132140" idx="3"/>
            <a:endCxn id="132147" idx="0"/>
          </p:cNvCxnSpPr>
          <p:nvPr/>
        </p:nvCxnSpPr>
        <p:spPr bwMode="auto">
          <a:xfrm rot="16200000" flipH="1">
            <a:off x="4175716" y="4089837"/>
            <a:ext cx="1767731" cy="489915"/>
          </a:xfrm>
          <a:prstGeom prst="bentConnector3">
            <a:avLst>
              <a:gd name="adj1" fmla="val 89674"/>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10" name="Group 45">
            <a:extLst>
              <a:ext uri="{FF2B5EF4-FFF2-40B4-BE49-F238E27FC236}">
                <a16:creationId xmlns:a16="http://schemas.microsoft.com/office/drawing/2014/main" id="{41415B92-F48C-2EFC-276F-493B46ED3230}"/>
              </a:ext>
            </a:extLst>
          </p:cNvPr>
          <p:cNvGrpSpPr>
            <a:grpSpLocks/>
          </p:cNvGrpSpPr>
          <p:nvPr/>
        </p:nvGrpSpPr>
        <p:grpSpPr bwMode="auto">
          <a:xfrm>
            <a:off x="6436318" y="4110320"/>
            <a:ext cx="2250478" cy="783330"/>
            <a:chOff x="3020" y="2776"/>
            <a:chExt cx="1669" cy="540"/>
          </a:xfrm>
        </p:grpSpPr>
        <p:grpSp>
          <p:nvGrpSpPr>
            <p:cNvPr id="11" name="Group 15">
              <a:extLst>
                <a:ext uri="{FF2B5EF4-FFF2-40B4-BE49-F238E27FC236}">
                  <a16:creationId xmlns:a16="http://schemas.microsoft.com/office/drawing/2014/main" id="{7D5E765D-B4D4-EB4A-85C6-3A672E162642}"/>
                </a:ext>
              </a:extLst>
            </p:cNvPr>
            <p:cNvGrpSpPr>
              <a:grpSpLocks/>
            </p:cNvGrpSpPr>
            <p:nvPr/>
          </p:nvGrpSpPr>
          <p:grpSpPr bwMode="auto">
            <a:xfrm>
              <a:off x="3020" y="2776"/>
              <a:ext cx="1408" cy="540"/>
              <a:chOff x="2338" y="1115"/>
              <a:chExt cx="1510" cy="540"/>
            </a:xfrm>
          </p:grpSpPr>
          <p:sp>
            <p:nvSpPr>
              <p:cNvPr id="13" name="Rectangle 16">
                <a:extLst>
                  <a:ext uri="{FF2B5EF4-FFF2-40B4-BE49-F238E27FC236}">
                    <a16:creationId xmlns:a16="http://schemas.microsoft.com/office/drawing/2014/main" id="{75687745-F693-6994-6E06-AC9F3613E618}"/>
                  </a:ext>
                </a:extLst>
              </p:cNvPr>
              <p:cNvSpPr>
                <a:spLocks noChangeArrowheads="1"/>
              </p:cNvSpPr>
              <p:nvPr/>
            </p:nvSpPr>
            <p:spPr bwMode="auto">
              <a:xfrm>
                <a:off x="2341" y="1115"/>
                <a:ext cx="1500" cy="4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dirty="0"/>
              </a:p>
            </p:txBody>
          </p:sp>
          <p:sp>
            <p:nvSpPr>
              <p:cNvPr id="14" name="Text Box 17">
                <a:extLst>
                  <a:ext uri="{FF2B5EF4-FFF2-40B4-BE49-F238E27FC236}">
                    <a16:creationId xmlns:a16="http://schemas.microsoft.com/office/drawing/2014/main" id="{F568DC5C-B99D-453A-78DE-5835451FDA03}"/>
                  </a:ext>
                </a:extLst>
              </p:cNvPr>
              <p:cNvSpPr txBox="1">
                <a:spLocks noChangeArrowheads="1"/>
              </p:cNvSpPr>
              <p:nvPr/>
            </p:nvSpPr>
            <p:spPr bwMode="auto">
              <a:xfrm>
                <a:off x="2566" y="1148"/>
                <a:ext cx="9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Composite</a:t>
                </a:r>
              </a:p>
            </p:txBody>
          </p:sp>
          <p:sp>
            <p:nvSpPr>
              <p:cNvPr id="15" name="Line 18">
                <a:extLst>
                  <a:ext uri="{FF2B5EF4-FFF2-40B4-BE49-F238E27FC236}">
                    <a16:creationId xmlns:a16="http://schemas.microsoft.com/office/drawing/2014/main" id="{953D174F-E67D-B180-8A67-E1F7F59F4E05}"/>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19">
                <a:extLst>
                  <a:ext uri="{FF2B5EF4-FFF2-40B4-BE49-F238E27FC236}">
                    <a16:creationId xmlns:a16="http://schemas.microsoft.com/office/drawing/2014/main" id="{AFA5736C-DD49-515F-95E0-3B1DF8089DB8}"/>
                  </a:ext>
                </a:extLst>
              </p:cNvPr>
              <p:cNvSpPr txBox="1">
                <a:spLocks noChangeArrowheads="1"/>
              </p:cNvSpPr>
              <p:nvPr/>
            </p:nvSpPr>
            <p:spPr bwMode="auto">
              <a:xfrm>
                <a:off x="2338" y="1422"/>
                <a:ext cx="1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tr-TR" sz="1800" dirty="0"/>
              </a:p>
            </p:txBody>
          </p:sp>
          <p:sp>
            <p:nvSpPr>
              <p:cNvPr id="17" name="Line 20">
                <a:extLst>
                  <a:ext uri="{FF2B5EF4-FFF2-40B4-BE49-F238E27FC236}">
                    <a16:creationId xmlns:a16="http://schemas.microsoft.com/office/drawing/2014/main" id="{13C51E15-5E23-567D-F678-DBE5594CCF80}"/>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 name="AutoShape 31">
              <a:extLst>
                <a:ext uri="{FF2B5EF4-FFF2-40B4-BE49-F238E27FC236}">
                  <a16:creationId xmlns:a16="http://schemas.microsoft.com/office/drawing/2014/main" id="{40C4C35F-770C-375F-BE7B-0B58084B26A1}"/>
                </a:ext>
              </a:extLst>
            </p:cNvPr>
            <p:cNvSpPr>
              <a:spLocks noChangeArrowheads="1"/>
            </p:cNvSpPr>
            <p:nvPr/>
          </p:nvSpPr>
          <p:spPr bwMode="auto">
            <a:xfrm>
              <a:off x="4415" y="2997"/>
              <a:ext cx="274" cy="12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grpSp>
        <p:nvGrpSpPr>
          <p:cNvPr id="22" name="Group 15">
            <a:extLst>
              <a:ext uri="{FF2B5EF4-FFF2-40B4-BE49-F238E27FC236}">
                <a16:creationId xmlns:a16="http://schemas.microsoft.com/office/drawing/2014/main" id="{E8CE371D-1A12-8437-3983-677E79771D4D}"/>
              </a:ext>
            </a:extLst>
          </p:cNvPr>
          <p:cNvGrpSpPr>
            <a:grpSpLocks/>
          </p:cNvGrpSpPr>
          <p:nvPr/>
        </p:nvGrpSpPr>
        <p:grpSpPr bwMode="auto">
          <a:xfrm>
            <a:off x="7077099" y="5431943"/>
            <a:ext cx="1146064" cy="589755"/>
            <a:chOff x="2335" y="1115"/>
            <a:chExt cx="1506" cy="358"/>
          </a:xfrm>
        </p:grpSpPr>
        <p:sp>
          <p:nvSpPr>
            <p:cNvPr id="23" name="Rectangle 16">
              <a:extLst>
                <a:ext uri="{FF2B5EF4-FFF2-40B4-BE49-F238E27FC236}">
                  <a16:creationId xmlns:a16="http://schemas.microsoft.com/office/drawing/2014/main" id="{8F668D8E-1ADD-7FFA-3EE5-069B079A7457}"/>
                </a:ext>
              </a:extLst>
            </p:cNvPr>
            <p:cNvSpPr>
              <a:spLocks noChangeArrowheads="1"/>
            </p:cNvSpPr>
            <p:nvPr/>
          </p:nvSpPr>
          <p:spPr bwMode="auto">
            <a:xfrm>
              <a:off x="2341" y="1115"/>
              <a:ext cx="1500" cy="35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4" name="Text Box 17">
              <a:extLst>
                <a:ext uri="{FF2B5EF4-FFF2-40B4-BE49-F238E27FC236}">
                  <a16:creationId xmlns:a16="http://schemas.microsoft.com/office/drawing/2014/main" id="{6CFE8BB1-7C0C-EE69-579D-80D93D65F480}"/>
                </a:ext>
              </a:extLst>
            </p:cNvPr>
            <p:cNvSpPr txBox="1">
              <a:spLocks noChangeArrowheads="1"/>
            </p:cNvSpPr>
            <p:nvPr/>
          </p:nvSpPr>
          <p:spPr bwMode="auto">
            <a:xfrm>
              <a:off x="2566" y="1148"/>
              <a:ext cx="116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Figure</a:t>
              </a:r>
            </a:p>
          </p:txBody>
        </p:sp>
        <p:sp>
          <p:nvSpPr>
            <p:cNvPr id="25" name="Line 18">
              <a:extLst>
                <a:ext uri="{FF2B5EF4-FFF2-40B4-BE49-F238E27FC236}">
                  <a16:creationId xmlns:a16="http://schemas.microsoft.com/office/drawing/2014/main" id="{A1424A5B-D517-D943-EF97-46D6EC9B2768}"/>
                </a:ext>
              </a:extLst>
            </p:cNvPr>
            <p:cNvSpPr>
              <a:spLocks noChangeShapeType="1"/>
            </p:cNvSpPr>
            <p:nvPr/>
          </p:nvSpPr>
          <p:spPr bwMode="auto">
            <a:xfrm>
              <a:off x="2335" y="1419"/>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0">
              <a:extLst>
                <a:ext uri="{FF2B5EF4-FFF2-40B4-BE49-F238E27FC236}">
                  <a16:creationId xmlns:a16="http://schemas.microsoft.com/office/drawing/2014/main" id="{5B3F738C-6A26-E836-34CE-AEB11E579D90}"/>
                </a:ext>
              </a:extLst>
            </p:cNvPr>
            <p:cNvSpPr>
              <a:spLocks noChangeShapeType="1"/>
            </p:cNvSpPr>
            <p:nvPr/>
          </p:nvSpPr>
          <p:spPr bwMode="auto">
            <a:xfrm>
              <a:off x="2339" y="1372"/>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9" name="AutoShape 32">
            <a:extLst>
              <a:ext uri="{FF2B5EF4-FFF2-40B4-BE49-F238E27FC236}">
                <a16:creationId xmlns:a16="http://schemas.microsoft.com/office/drawing/2014/main" id="{95C39F37-7736-9D0D-D9C2-FB6E299437E5}"/>
              </a:ext>
            </a:extLst>
          </p:cNvPr>
          <p:cNvCxnSpPr>
            <a:cxnSpLocks noChangeShapeType="1"/>
            <a:stCxn id="12" idx="3"/>
          </p:cNvCxnSpPr>
          <p:nvPr/>
        </p:nvCxnSpPr>
        <p:spPr bwMode="auto">
          <a:xfrm flipH="1" flipV="1">
            <a:off x="5788639" y="2485125"/>
            <a:ext cx="2898157" cy="2038619"/>
          </a:xfrm>
          <a:prstGeom prst="bentConnector3">
            <a:avLst>
              <a:gd name="adj1" fmla="val -788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4" name="Group 15">
            <a:extLst>
              <a:ext uri="{FF2B5EF4-FFF2-40B4-BE49-F238E27FC236}">
                <a16:creationId xmlns:a16="http://schemas.microsoft.com/office/drawing/2014/main" id="{D804454E-1DBD-6802-4358-5BEC4E2A5235}"/>
              </a:ext>
            </a:extLst>
          </p:cNvPr>
          <p:cNvGrpSpPr>
            <a:grpSpLocks/>
          </p:cNvGrpSpPr>
          <p:nvPr/>
        </p:nvGrpSpPr>
        <p:grpSpPr bwMode="auto">
          <a:xfrm>
            <a:off x="7843713" y="6098248"/>
            <a:ext cx="1280000" cy="589755"/>
            <a:chOff x="2323" y="1115"/>
            <a:chExt cx="1682" cy="358"/>
          </a:xfrm>
        </p:grpSpPr>
        <p:sp>
          <p:nvSpPr>
            <p:cNvPr id="5" name="Rectangle 16">
              <a:extLst>
                <a:ext uri="{FF2B5EF4-FFF2-40B4-BE49-F238E27FC236}">
                  <a16:creationId xmlns:a16="http://schemas.microsoft.com/office/drawing/2014/main" id="{9AFCDC62-C6D1-D314-CF12-CC14B4FAF286}"/>
                </a:ext>
              </a:extLst>
            </p:cNvPr>
            <p:cNvSpPr>
              <a:spLocks noChangeArrowheads="1"/>
            </p:cNvSpPr>
            <p:nvPr/>
          </p:nvSpPr>
          <p:spPr bwMode="auto">
            <a:xfrm>
              <a:off x="2341" y="1115"/>
              <a:ext cx="1500" cy="35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 name="Text Box 17">
              <a:extLst>
                <a:ext uri="{FF2B5EF4-FFF2-40B4-BE49-F238E27FC236}">
                  <a16:creationId xmlns:a16="http://schemas.microsoft.com/office/drawing/2014/main" id="{5BF6BF33-91A4-7875-EA2B-E65714B3BCCA}"/>
                </a:ext>
              </a:extLst>
            </p:cNvPr>
            <p:cNvSpPr txBox="1">
              <a:spLocks noChangeArrowheads="1"/>
            </p:cNvSpPr>
            <p:nvPr/>
          </p:nvSpPr>
          <p:spPr bwMode="auto">
            <a:xfrm>
              <a:off x="2323" y="1148"/>
              <a:ext cx="168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Drawing</a:t>
              </a:r>
            </a:p>
          </p:txBody>
        </p:sp>
        <p:sp>
          <p:nvSpPr>
            <p:cNvPr id="7" name="Line 18">
              <a:extLst>
                <a:ext uri="{FF2B5EF4-FFF2-40B4-BE49-F238E27FC236}">
                  <a16:creationId xmlns:a16="http://schemas.microsoft.com/office/drawing/2014/main" id="{2851F7CE-6BBA-4BA6-3000-22F7D402ED19}"/>
                </a:ext>
              </a:extLst>
            </p:cNvPr>
            <p:cNvSpPr>
              <a:spLocks noChangeShapeType="1"/>
            </p:cNvSpPr>
            <p:nvPr/>
          </p:nvSpPr>
          <p:spPr bwMode="auto">
            <a:xfrm>
              <a:off x="2335" y="1419"/>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0">
              <a:extLst>
                <a:ext uri="{FF2B5EF4-FFF2-40B4-BE49-F238E27FC236}">
                  <a16:creationId xmlns:a16="http://schemas.microsoft.com/office/drawing/2014/main" id="{0AD0F175-0E73-0EB9-518E-17581C312B55}"/>
                </a:ext>
              </a:extLst>
            </p:cNvPr>
            <p:cNvSpPr>
              <a:spLocks noChangeShapeType="1"/>
            </p:cNvSpPr>
            <p:nvPr/>
          </p:nvSpPr>
          <p:spPr bwMode="auto">
            <a:xfrm>
              <a:off x="2339" y="1372"/>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Isosceles Triangle 8">
            <a:extLst>
              <a:ext uri="{FF2B5EF4-FFF2-40B4-BE49-F238E27FC236}">
                <a16:creationId xmlns:a16="http://schemas.microsoft.com/office/drawing/2014/main" id="{24424674-68BC-70AC-1F16-E5136BBDF73A}"/>
              </a:ext>
            </a:extLst>
          </p:cNvPr>
          <p:cNvSpPr/>
          <p:nvPr/>
        </p:nvSpPr>
        <p:spPr bwMode="auto">
          <a:xfrm>
            <a:off x="7526590" y="4782406"/>
            <a:ext cx="235659" cy="232729"/>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8" name="AutoShape 77">
            <a:extLst>
              <a:ext uri="{FF2B5EF4-FFF2-40B4-BE49-F238E27FC236}">
                <a16:creationId xmlns:a16="http://schemas.microsoft.com/office/drawing/2014/main" id="{6BF4DADA-1D04-9542-F158-A607BAF6F371}"/>
              </a:ext>
            </a:extLst>
          </p:cNvPr>
          <p:cNvCxnSpPr>
            <a:cxnSpLocks noChangeShapeType="1"/>
            <a:stCxn id="9" idx="3"/>
            <a:endCxn id="132134" idx="0"/>
          </p:cNvCxnSpPr>
          <p:nvPr/>
        </p:nvCxnSpPr>
        <p:spPr bwMode="auto">
          <a:xfrm rot="5400000">
            <a:off x="6600565" y="5040482"/>
            <a:ext cx="1069203" cy="1018508"/>
          </a:xfrm>
          <a:prstGeom prst="bentConnector3">
            <a:avLst>
              <a:gd name="adj1" fmla="val 21769"/>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 name="AutoShape 77">
            <a:extLst>
              <a:ext uri="{FF2B5EF4-FFF2-40B4-BE49-F238E27FC236}">
                <a16:creationId xmlns:a16="http://schemas.microsoft.com/office/drawing/2014/main" id="{42030143-D1D2-DE8C-61DD-18ECF3E508CA}"/>
              </a:ext>
            </a:extLst>
          </p:cNvPr>
          <p:cNvCxnSpPr>
            <a:cxnSpLocks noChangeShapeType="1"/>
            <a:stCxn id="9" idx="3"/>
            <a:endCxn id="6" idx="0"/>
          </p:cNvCxnSpPr>
          <p:nvPr/>
        </p:nvCxnSpPr>
        <p:spPr bwMode="auto">
          <a:xfrm rot="16200000" flipH="1">
            <a:off x="7495328" y="5164226"/>
            <a:ext cx="1137476" cy="839293"/>
          </a:xfrm>
          <a:prstGeom prst="bentConnector3">
            <a:avLst>
              <a:gd name="adj1" fmla="val 2112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1" name="AutoShape 77">
            <a:extLst>
              <a:ext uri="{FF2B5EF4-FFF2-40B4-BE49-F238E27FC236}">
                <a16:creationId xmlns:a16="http://schemas.microsoft.com/office/drawing/2014/main" id="{FB029BD9-22D7-B6DB-3995-9CCD123D0FAA}"/>
              </a:ext>
            </a:extLst>
          </p:cNvPr>
          <p:cNvCxnSpPr>
            <a:cxnSpLocks noChangeShapeType="1"/>
            <a:stCxn id="9" idx="3"/>
          </p:cNvCxnSpPr>
          <p:nvPr/>
        </p:nvCxnSpPr>
        <p:spPr bwMode="auto">
          <a:xfrm rot="16200000" flipH="1">
            <a:off x="7462102" y="5197452"/>
            <a:ext cx="364637" cy="1"/>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19" name="Rectangle 55">
            <a:extLst>
              <a:ext uri="{FF2B5EF4-FFF2-40B4-BE49-F238E27FC236}">
                <a16:creationId xmlns:a16="http://schemas.microsoft.com/office/drawing/2014/main" id="{3C9A4B58-E27B-F8E5-451B-B6DA1D3843B3}"/>
              </a:ext>
            </a:extLst>
          </p:cNvPr>
          <p:cNvSpPr>
            <a:spLocks noChangeArrowheads="1"/>
          </p:cNvSpPr>
          <p:nvPr/>
        </p:nvSpPr>
        <p:spPr bwMode="auto">
          <a:xfrm>
            <a:off x="850900" y="2195513"/>
            <a:ext cx="1922128" cy="10398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0" name="Text Box 56">
            <a:extLst>
              <a:ext uri="{FF2B5EF4-FFF2-40B4-BE49-F238E27FC236}">
                <a16:creationId xmlns:a16="http://schemas.microsoft.com/office/drawing/2014/main" id="{893CFF0D-9F26-CBDA-F549-6E97BB4A9D60}"/>
              </a:ext>
            </a:extLst>
          </p:cNvPr>
          <p:cNvSpPr txBox="1">
            <a:spLocks noChangeArrowheads="1"/>
          </p:cNvSpPr>
          <p:nvPr/>
        </p:nvSpPr>
        <p:spPr bwMode="auto">
          <a:xfrm>
            <a:off x="957263" y="21955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TextView</a:t>
            </a:r>
          </a:p>
        </p:txBody>
      </p:sp>
      <p:sp>
        <p:nvSpPr>
          <p:cNvPr id="27" name="Line 57">
            <a:extLst>
              <a:ext uri="{FF2B5EF4-FFF2-40B4-BE49-F238E27FC236}">
                <a16:creationId xmlns:a16="http://schemas.microsoft.com/office/drawing/2014/main" id="{D14BB4D4-77EE-343F-E493-3221045A9FCA}"/>
              </a:ext>
            </a:extLst>
          </p:cNvPr>
          <p:cNvSpPr>
            <a:spLocks noChangeShapeType="1"/>
          </p:cNvSpPr>
          <p:nvPr/>
        </p:nvSpPr>
        <p:spPr bwMode="auto">
          <a:xfrm flipV="1">
            <a:off x="850899" y="2528488"/>
            <a:ext cx="1922127" cy="27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58">
            <a:extLst>
              <a:ext uri="{FF2B5EF4-FFF2-40B4-BE49-F238E27FC236}">
                <a16:creationId xmlns:a16="http://schemas.microsoft.com/office/drawing/2014/main" id="{C425CC48-3358-8C2D-38A3-C230CD2C6DA9}"/>
              </a:ext>
            </a:extLst>
          </p:cNvPr>
          <p:cNvSpPr>
            <a:spLocks noChangeShapeType="1"/>
          </p:cNvSpPr>
          <p:nvPr/>
        </p:nvSpPr>
        <p:spPr bwMode="auto">
          <a:xfrm>
            <a:off x="865188" y="2625725"/>
            <a:ext cx="19078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62">
            <a:extLst>
              <a:ext uri="{FF2B5EF4-FFF2-40B4-BE49-F238E27FC236}">
                <a16:creationId xmlns:a16="http://schemas.microsoft.com/office/drawing/2014/main" id="{B5F3CF81-89ED-0F38-589C-61295BA36FF6}"/>
              </a:ext>
            </a:extLst>
          </p:cNvPr>
          <p:cNvSpPr txBox="1">
            <a:spLocks noChangeArrowheads="1"/>
          </p:cNvSpPr>
          <p:nvPr/>
        </p:nvSpPr>
        <p:spPr bwMode="auto">
          <a:xfrm>
            <a:off x="795337" y="2633663"/>
            <a:ext cx="20607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r>
              <a:rPr lang="en-US" altLang="tr-TR" sz="1800" b="1" dirty="0" err="1"/>
              <a:t>printText</a:t>
            </a:r>
            <a:r>
              <a:rPr lang="en-US" altLang="tr-TR" sz="1800" dirty="0"/>
              <a:t>()</a:t>
            </a:r>
          </a:p>
          <a:p>
            <a:pPr eaLnBrk="1" hangingPunct="1">
              <a:spcBef>
                <a:spcPct val="0"/>
              </a:spcBef>
              <a:buFontTx/>
              <a:buNone/>
            </a:pPr>
            <a:r>
              <a:rPr lang="en-US" altLang="tr-TR" sz="1800" dirty="0"/>
              <a:t>+</a:t>
            </a:r>
            <a:r>
              <a:rPr lang="en-US" altLang="tr-TR" sz="1800" dirty="0" err="1"/>
              <a:t>getTextBounds</a:t>
            </a:r>
            <a:r>
              <a:rPr lang="en-US" altLang="tr-TR" sz="1800" dirty="0"/>
              <a:t>()</a:t>
            </a:r>
          </a:p>
        </p:txBody>
      </p:sp>
      <p:cxnSp>
        <p:nvCxnSpPr>
          <p:cNvPr id="32" name="AutoShape 59">
            <a:extLst>
              <a:ext uri="{FF2B5EF4-FFF2-40B4-BE49-F238E27FC236}">
                <a16:creationId xmlns:a16="http://schemas.microsoft.com/office/drawing/2014/main" id="{9866D216-E0D8-2D10-889E-30DCB6E29D9A}"/>
              </a:ext>
            </a:extLst>
          </p:cNvPr>
          <p:cNvCxnSpPr>
            <a:cxnSpLocks noChangeShapeType="1"/>
            <a:stCxn id="132120" idx="1"/>
            <a:endCxn id="30" idx="1"/>
          </p:cNvCxnSpPr>
          <p:nvPr/>
        </p:nvCxnSpPr>
        <p:spPr bwMode="auto">
          <a:xfrm rot="10800000" flipH="1">
            <a:off x="793749" y="2956830"/>
            <a:ext cx="1588" cy="2304007"/>
          </a:xfrm>
          <a:prstGeom prst="bentConnector3">
            <a:avLst>
              <a:gd name="adj1" fmla="val -14395466"/>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3" name="Text Box 60">
            <a:extLst>
              <a:ext uri="{FF2B5EF4-FFF2-40B4-BE49-F238E27FC236}">
                <a16:creationId xmlns:a16="http://schemas.microsoft.com/office/drawing/2014/main" id="{315D026C-F10D-F973-D994-2CA562D5B754}"/>
              </a:ext>
            </a:extLst>
          </p:cNvPr>
          <p:cNvSpPr txBox="1">
            <a:spLocks noChangeArrowheads="1"/>
          </p:cNvSpPr>
          <p:nvPr/>
        </p:nvSpPr>
        <p:spPr bwMode="auto">
          <a:xfrm>
            <a:off x="606425" y="354965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text</a:t>
            </a:r>
          </a:p>
        </p:txBody>
      </p:sp>
      <p:grpSp>
        <p:nvGrpSpPr>
          <p:cNvPr id="2" name="Group 4">
            <a:extLst>
              <a:ext uri="{FF2B5EF4-FFF2-40B4-BE49-F238E27FC236}">
                <a16:creationId xmlns:a16="http://schemas.microsoft.com/office/drawing/2014/main" id="{5BB0B049-2DD2-B5E7-D1DA-5FF79C51D862}"/>
              </a:ext>
            </a:extLst>
          </p:cNvPr>
          <p:cNvGrpSpPr>
            <a:grpSpLocks/>
          </p:cNvGrpSpPr>
          <p:nvPr/>
        </p:nvGrpSpPr>
        <p:grpSpPr bwMode="auto">
          <a:xfrm>
            <a:off x="3057640" y="5285042"/>
            <a:ext cx="1008062" cy="531812"/>
            <a:chOff x="657" y="1026"/>
            <a:chExt cx="635" cy="335"/>
          </a:xfrm>
        </p:grpSpPr>
        <p:sp>
          <p:nvSpPr>
            <p:cNvPr id="3" name="Rectangle 5">
              <a:extLst>
                <a:ext uri="{FF2B5EF4-FFF2-40B4-BE49-F238E27FC236}">
                  <a16:creationId xmlns:a16="http://schemas.microsoft.com/office/drawing/2014/main" id="{7811DED7-0D37-3440-0C05-2C4F16449E30}"/>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 name="Text Box 6">
              <a:extLst>
                <a:ext uri="{FF2B5EF4-FFF2-40B4-BE49-F238E27FC236}">
                  <a16:creationId xmlns:a16="http://schemas.microsoft.com/office/drawing/2014/main" id="{24E705C8-3F8B-A8C3-E7FE-5FBEF34ED438}"/>
                </a:ext>
              </a:extLst>
            </p:cNvPr>
            <p:cNvSpPr txBox="1">
              <a:spLocks noChangeArrowheads="1"/>
            </p:cNvSpPr>
            <p:nvPr/>
          </p:nvSpPr>
          <p:spPr bwMode="auto">
            <a:xfrm>
              <a:off x="703" y="1026"/>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Image</a:t>
              </a:r>
            </a:p>
          </p:txBody>
        </p:sp>
        <p:sp>
          <p:nvSpPr>
            <p:cNvPr id="35" name="Line 7">
              <a:extLst>
                <a:ext uri="{FF2B5EF4-FFF2-40B4-BE49-F238E27FC236}">
                  <a16:creationId xmlns:a16="http://schemas.microsoft.com/office/drawing/2014/main" id="{F97BF498-D7D0-A25B-D11C-A206548D8064}"/>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8">
              <a:extLst>
                <a:ext uri="{FF2B5EF4-FFF2-40B4-BE49-F238E27FC236}">
                  <a16:creationId xmlns:a16="http://schemas.microsoft.com/office/drawing/2014/main" id="{DAACA69A-F78E-C4B0-8D31-2B39C264A992}"/>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38" name="AutoShape 59">
            <a:extLst>
              <a:ext uri="{FF2B5EF4-FFF2-40B4-BE49-F238E27FC236}">
                <a16:creationId xmlns:a16="http://schemas.microsoft.com/office/drawing/2014/main" id="{8FD16D2E-8877-7F81-3FC2-AE17F9D2AD3A}"/>
              </a:ext>
            </a:extLst>
          </p:cNvPr>
          <p:cNvCxnSpPr>
            <a:cxnSpLocks noChangeShapeType="1"/>
            <a:stCxn id="132146" idx="1"/>
            <a:endCxn id="34" idx="3"/>
          </p:cNvCxnSpPr>
          <p:nvPr/>
        </p:nvCxnSpPr>
        <p:spPr bwMode="auto">
          <a:xfrm rot="10800000" flipV="1">
            <a:off x="3975215" y="5461874"/>
            <a:ext cx="527886" cy="6524"/>
          </a:xfrm>
          <a:prstGeom prst="bentConnector3">
            <a:avLst>
              <a:gd name="adj1" fmla="val 50000"/>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7" name="AutoShape 77">
            <a:extLst>
              <a:ext uri="{FF2B5EF4-FFF2-40B4-BE49-F238E27FC236}">
                <a16:creationId xmlns:a16="http://schemas.microsoft.com/office/drawing/2014/main" id="{49F56D27-F3CC-B65B-227A-C5EEFE245477}"/>
              </a:ext>
            </a:extLst>
          </p:cNvPr>
          <p:cNvCxnSpPr>
            <a:cxnSpLocks noChangeShapeType="1"/>
            <a:stCxn id="132140" idx="3"/>
            <a:endCxn id="34" idx="0"/>
          </p:cNvCxnSpPr>
          <p:nvPr/>
        </p:nvCxnSpPr>
        <p:spPr bwMode="auto">
          <a:xfrm rot="5400000">
            <a:off x="3266726" y="3737144"/>
            <a:ext cx="1834112" cy="1261684"/>
          </a:xfrm>
          <a:prstGeom prst="bentConnector3">
            <a:avLst>
              <a:gd name="adj1" fmla="val 8727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80313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28601-8BC6-7484-ED6B-B456B6295B06}"/>
            </a:ext>
          </a:extLst>
        </p:cNvPr>
        <p:cNvGrpSpPr/>
        <p:nvPr/>
      </p:nvGrpSpPr>
      <p:grpSpPr>
        <a:xfrm>
          <a:off x="0" y="0"/>
          <a:ext cx="0" cy="0"/>
          <a:chOff x="0" y="0"/>
          <a:chExt cx="0" cy="0"/>
        </a:xfrm>
      </p:grpSpPr>
      <p:sp>
        <p:nvSpPr>
          <p:cNvPr id="132098" name="Rectangle 2">
            <a:extLst>
              <a:ext uri="{FF2B5EF4-FFF2-40B4-BE49-F238E27FC236}">
                <a16:creationId xmlns:a16="http://schemas.microsoft.com/office/drawing/2014/main" id="{167F4AEB-5613-2F64-AB8B-09D39989BB6E}"/>
              </a:ext>
            </a:extLst>
          </p:cNvPr>
          <p:cNvSpPr>
            <a:spLocks noGrp="1" noChangeArrowheads="1"/>
          </p:cNvSpPr>
          <p:nvPr>
            <p:ph type="title"/>
          </p:nvPr>
        </p:nvSpPr>
        <p:spPr/>
        <p:txBody>
          <a:bodyPr/>
          <a:lstStyle/>
          <a:p>
            <a:pPr eaLnBrk="1" hangingPunct="1"/>
            <a:r>
              <a:rPr lang="en-US" altLang="tr-TR" sz="4000" dirty="0"/>
              <a:t>Adapting </a:t>
            </a:r>
            <a:r>
              <a:rPr lang="en-US" altLang="tr-TR" sz="4000" dirty="0" err="1"/>
              <a:t>TextView</a:t>
            </a:r>
            <a:endParaRPr lang="en-US" altLang="tr-TR" sz="4000" dirty="0"/>
          </a:p>
        </p:txBody>
      </p:sp>
      <p:grpSp>
        <p:nvGrpSpPr>
          <p:cNvPr id="132099" name="Group 4">
            <a:extLst>
              <a:ext uri="{FF2B5EF4-FFF2-40B4-BE49-F238E27FC236}">
                <a16:creationId xmlns:a16="http://schemas.microsoft.com/office/drawing/2014/main" id="{5D9BAFF6-0694-4124-DFDE-BC99E901763E}"/>
              </a:ext>
            </a:extLst>
          </p:cNvPr>
          <p:cNvGrpSpPr>
            <a:grpSpLocks/>
          </p:cNvGrpSpPr>
          <p:nvPr/>
        </p:nvGrpSpPr>
        <p:grpSpPr bwMode="auto">
          <a:xfrm>
            <a:off x="4503101" y="5218661"/>
            <a:ext cx="1710631" cy="486425"/>
            <a:chOff x="657" y="1026"/>
            <a:chExt cx="635" cy="335"/>
          </a:xfrm>
        </p:grpSpPr>
        <p:sp>
          <p:nvSpPr>
            <p:cNvPr id="132146" name="Rectangle 5">
              <a:extLst>
                <a:ext uri="{FF2B5EF4-FFF2-40B4-BE49-F238E27FC236}">
                  <a16:creationId xmlns:a16="http://schemas.microsoft.com/office/drawing/2014/main" id="{7D810A48-F960-C512-7498-693E8114E60F}"/>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47" name="Text Box 6">
              <a:extLst>
                <a:ext uri="{FF2B5EF4-FFF2-40B4-BE49-F238E27FC236}">
                  <a16:creationId xmlns:a16="http://schemas.microsoft.com/office/drawing/2014/main" id="{955106D3-6F26-7BD1-3A05-39D67B7E7081}"/>
                </a:ext>
              </a:extLst>
            </p:cNvPr>
            <p:cNvSpPr txBox="1">
              <a:spLocks noChangeArrowheads="1"/>
            </p:cNvSpPr>
            <p:nvPr/>
          </p:nvSpPr>
          <p:spPr bwMode="auto">
            <a:xfrm>
              <a:off x="703" y="1026"/>
              <a:ext cx="50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ImageProxy</a:t>
              </a:r>
              <a:endParaRPr lang="en-US" altLang="tr-TR" sz="1800" b="1" dirty="0"/>
            </a:p>
          </p:txBody>
        </p:sp>
        <p:sp>
          <p:nvSpPr>
            <p:cNvPr id="132148" name="Line 7">
              <a:extLst>
                <a:ext uri="{FF2B5EF4-FFF2-40B4-BE49-F238E27FC236}">
                  <a16:creationId xmlns:a16="http://schemas.microsoft.com/office/drawing/2014/main" id="{68F5BB9D-36F7-37FA-B628-CF7E8046B423}"/>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49" name="Line 8">
              <a:extLst>
                <a:ext uri="{FF2B5EF4-FFF2-40B4-BE49-F238E27FC236}">
                  <a16:creationId xmlns:a16="http://schemas.microsoft.com/office/drawing/2014/main" id="{DCAC955A-6EE6-F8C4-B2E4-7016FA8EA188}"/>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2100" name="Group 46">
            <a:extLst>
              <a:ext uri="{FF2B5EF4-FFF2-40B4-BE49-F238E27FC236}">
                <a16:creationId xmlns:a16="http://schemas.microsoft.com/office/drawing/2014/main" id="{24E59AEB-89EE-C855-DA00-00205C9F4996}"/>
              </a:ext>
            </a:extLst>
          </p:cNvPr>
          <p:cNvGrpSpPr>
            <a:grpSpLocks/>
          </p:cNvGrpSpPr>
          <p:nvPr/>
        </p:nvGrpSpPr>
        <p:grpSpPr bwMode="auto">
          <a:xfrm>
            <a:off x="3832755" y="1240660"/>
            <a:ext cx="1984376" cy="2210270"/>
            <a:chOff x="2395" y="936"/>
            <a:chExt cx="1250" cy="1389"/>
          </a:xfrm>
        </p:grpSpPr>
        <p:grpSp>
          <p:nvGrpSpPr>
            <p:cNvPr id="132139" name="Group 9">
              <a:extLst>
                <a:ext uri="{FF2B5EF4-FFF2-40B4-BE49-F238E27FC236}">
                  <a16:creationId xmlns:a16="http://schemas.microsoft.com/office/drawing/2014/main" id="{81F0EA2E-722F-540D-B112-CA10D341B64F}"/>
                </a:ext>
              </a:extLst>
            </p:cNvPr>
            <p:cNvGrpSpPr>
              <a:grpSpLocks/>
            </p:cNvGrpSpPr>
            <p:nvPr/>
          </p:nvGrpSpPr>
          <p:grpSpPr bwMode="auto">
            <a:xfrm>
              <a:off x="2395" y="936"/>
              <a:ext cx="1250" cy="1278"/>
              <a:chOff x="2332" y="1134"/>
              <a:chExt cx="1516" cy="1052"/>
            </a:xfrm>
          </p:grpSpPr>
          <p:sp>
            <p:nvSpPr>
              <p:cNvPr id="132141" name="Rectangle 10">
                <a:extLst>
                  <a:ext uri="{FF2B5EF4-FFF2-40B4-BE49-F238E27FC236}">
                    <a16:creationId xmlns:a16="http://schemas.microsoft.com/office/drawing/2014/main" id="{7D303364-F119-1340-8998-94B44D5474FE}"/>
                  </a:ext>
                </a:extLst>
              </p:cNvPr>
              <p:cNvSpPr>
                <a:spLocks noChangeArrowheads="1"/>
              </p:cNvSpPr>
              <p:nvPr/>
            </p:nvSpPr>
            <p:spPr bwMode="auto">
              <a:xfrm>
                <a:off x="2332" y="1134"/>
                <a:ext cx="1500" cy="102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dirty="0"/>
              </a:p>
            </p:txBody>
          </p:sp>
          <p:sp>
            <p:nvSpPr>
              <p:cNvPr id="132142" name="Text Box 11">
                <a:extLst>
                  <a:ext uri="{FF2B5EF4-FFF2-40B4-BE49-F238E27FC236}">
                    <a16:creationId xmlns:a16="http://schemas.microsoft.com/office/drawing/2014/main" id="{93CDC881-7128-B389-EB94-3CB5A3AE1E34}"/>
                  </a:ext>
                </a:extLst>
              </p:cNvPr>
              <p:cNvSpPr txBox="1">
                <a:spLocks noChangeArrowheads="1"/>
              </p:cNvSpPr>
              <p:nvPr/>
            </p:nvSpPr>
            <p:spPr bwMode="auto">
              <a:xfrm>
                <a:off x="2566" y="1148"/>
                <a:ext cx="63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Glyph</a:t>
                </a:r>
              </a:p>
            </p:txBody>
          </p:sp>
          <p:sp>
            <p:nvSpPr>
              <p:cNvPr id="132143" name="Line 12">
                <a:extLst>
                  <a:ext uri="{FF2B5EF4-FFF2-40B4-BE49-F238E27FC236}">
                    <a16:creationId xmlns:a16="http://schemas.microsoft.com/office/drawing/2014/main" id="{904837A7-BF06-F613-94E2-C98457734D3F}"/>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44" name="Text Box 13">
                <a:extLst>
                  <a:ext uri="{FF2B5EF4-FFF2-40B4-BE49-F238E27FC236}">
                    <a16:creationId xmlns:a16="http://schemas.microsoft.com/office/drawing/2014/main" id="{2C6C09FC-D4F2-FD0C-94DC-E5C31E6EA039}"/>
                  </a:ext>
                </a:extLst>
              </p:cNvPr>
              <p:cNvSpPr txBox="1">
                <a:spLocks noChangeArrowheads="1"/>
              </p:cNvSpPr>
              <p:nvPr/>
            </p:nvSpPr>
            <p:spPr bwMode="auto">
              <a:xfrm>
                <a:off x="2338" y="1422"/>
                <a:ext cx="1410"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…operations..</a:t>
                </a:r>
              </a:p>
              <a:p>
                <a:pPr eaLnBrk="1" hangingPunct="1">
                  <a:spcBef>
                    <a:spcPct val="0"/>
                  </a:spcBef>
                  <a:buFontTx/>
                  <a:buNone/>
                </a:pPr>
                <a:r>
                  <a:rPr lang="en-US" altLang="tr-TR" sz="1800" i="1" dirty="0"/>
                  <a:t>+add(</a:t>
                </a:r>
                <a:r>
                  <a:rPr lang="en-US" altLang="tr-TR" sz="1800" i="1" dirty="0" err="1"/>
                  <a:t>Glyph,int</a:t>
                </a:r>
                <a:r>
                  <a:rPr lang="en-US" altLang="tr-TR" sz="1800" i="1" dirty="0"/>
                  <a:t>)</a:t>
                </a:r>
              </a:p>
              <a:p>
                <a:pPr eaLnBrk="1" hangingPunct="1">
                  <a:spcBef>
                    <a:spcPct val="0"/>
                  </a:spcBef>
                  <a:buFontTx/>
                  <a:buNone/>
                </a:pPr>
                <a:r>
                  <a:rPr lang="en-US" altLang="tr-TR" sz="1800" i="1" dirty="0"/>
                  <a:t>+remove(Glyph)</a:t>
                </a:r>
              </a:p>
              <a:p>
                <a:pPr eaLnBrk="1" hangingPunct="1">
                  <a:spcBef>
                    <a:spcPct val="0"/>
                  </a:spcBef>
                  <a:buFontTx/>
                  <a:buNone/>
                </a:pPr>
                <a:r>
                  <a:rPr lang="en-US" altLang="tr-TR" sz="1800" i="1" dirty="0"/>
                  <a:t>+</a:t>
                </a:r>
                <a:r>
                  <a:rPr lang="en-US" altLang="tr-TR" sz="1800" i="1" dirty="0" err="1"/>
                  <a:t>getChild</a:t>
                </a:r>
                <a:r>
                  <a:rPr lang="en-US" altLang="tr-TR" sz="1800" i="1" dirty="0"/>
                  <a:t>(int)</a:t>
                </a:r>
              </a:p>
              <a:p>
                <a:pPr eaLnBrk="1" hangingPunct="1">
                  <a:spcBef>
                    <a:spcPct val="0"/>
                  </a:spcBef>
                  <a:buFontTx/>
                  <a:buNone/>
                </a:pPr>
                <a:r>
                  <a:rPr lang="en-US" altLang="tr-TR" sz="1800" i="1" dirty="0"/>
                  <a:t>+</a:t>
                </a:r>
                <a:r>
                  <a:rPr lang="en-US" altLang="tr-TR" sz="1800" i="1" dirty="0" err="1"/>
                  <a:t>getParent</a:t>
                </a:r>
                <a:r>
                  <a:rPr lang="en-US" altLang="tr-TR" sz="1800" i="1" dirty="0"/>
                  <a:t>()</a:t>
                </a:r>
              </a:p>
            </p:txBody>
          </p:sp>
          <p:sp>
            <p:nvSpPr>
              <p:cNvPr id="132145" name="Line 14">
                <a:extLst>
                  <a:ext uri="{FF2B5EF4-FFF2-40B4-BE49-F238E27FC236}">
                    <a16:creationId xmlns:a16="http://schemas.microsoft.com/office/drawing/2014/main" id="{00D2F4DB-1CD1-8D87-54E4-1A73D3537111}"/>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2140" name="AutoShape 28">
              <a:extLst>
                <a:ext uri="{FF2B5EF4-FFF2-40B4-BE49-F238E27FC236}">
                  <a16:creationId xmlns:a16="http://schemas.microsoft.com/office/drawing/2014/main" id="{D3F91F86-A2C8-5FD3-C56F-CBE2A7BC0D95}"/>
                </a:ext>
              </a:extLst>
            </p:cNvPr>
            <p:cNvSpPr>
              <a:spLocks noChangeArrowheads="1"/>
            </p:cNvSpPr>
            <p:nvPr/>
          </p:nvSpPr>
          <p:spPr bwMode="auto">
            <a:xfrm>
              <a:off x="2931" y="2178"/>
              <a:ext cx="165" cy="14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132101" name="AutoShape 29">
            <a:extLst>
              <a:ext uri="{FF2B5EF4-FFF2-40B4-BE49-F238E27FC236}">
                <a16:creationId xmlns:a16="http://schemas.microsoft.com/office/drawing/2014/main" id="{638CC722-7CFF-6FB6-F10C-4269EE167865}"/>
              </a:ext>
            </a:extLst>
          </p:cNvPr>
          <p:cNvCxnSpPr>
            <a:cxnSpLocks noChangeShapeType="1"/>
            <a:stCxn id="132140" idx="3"/>
            <a:endCxn id="14" idx="0"/>
          </p:cNvCxnSpPr>
          <p:nvPr/>
        </p:nvCxnSpPr>
        <p:spPr bwMode="auto">
          <a:xfrm rot="16200000" flipH="1">
            <a:off x="5707501" y="2558053"/>
            <a:ext cx="707260" cy="2493014"/>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32102" name="AutoShape 30">
            <a:extLst>
              <a:ext uri="{FF2B5EF4-FFF2-40B4-BE49-F238E27FC236}">
                <a16:creationId xmlns:a16="http://schemas.microsoft.com/office/drawing/2014/main" id="{41B7CCC8-7917-DB0C-36BB-E0AA51F65EE6}"/>
              </a:ext>
            </a:extLst>
          </p:cNvPr>
          <p:cNvCxnSpPr>
            <a:cxnSpLocks noChangeShapeType="1"/>
            <a:stCxn id="132140" idx="3"/>
            <a:endCxn id="132121" idx="0"/>
          </p:cNvCxnSpPr>
          <p:nvPr/>
        </p:nvCxnSpPr>
        <p:spPr bwMode="auto">
          <a:xfrm rot="5400000">
            <a:off x="2591724" y="2325288"/>
            <a:ext cx="1097258" cy="3348543"/>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132105" name="Text Box 34">
            <a:extLst>
              <a:ext uri="{FF2B5EF4-FFF2-40B4-BE49-F238E27FC236}">
                <a16:creationId xmlns:a16="http://schemas.microsoft.com/office/drawing/2014/main" id="{C210EDB4-04A4-4A8F-BCC5-F0D461B220CD}"/>
              </a:ext>
            </a:extLst>
          </p:cNvPr>
          <p:cNvSpPr txBox="1">
            <a:spLocks noChangeArrowheads="1"/>
          </p:cNvSpPr>
          <p:nvPr/>
        </p:nvSpPr>
        <p:spPr bwMode="auto">
          <a:xfrm>
            <a:off x="6118225" y="2052638"/>
            <a:ext cx="1274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800"/>
              <a:t>*   </a:t>
            </a:r>
            <a:r>
              <a:rPr lang="en-US" altLang="tr-TR" sz="1800"/>
              <a:t>children</a:t>
            </a:r>
          </a:p>
        </p:txBody>
      </p:sp>
      <p:sp>
        <p:nvSpPr>
          <p:cNvPr id="132120" name="Rectangle 48">
            <a:extLst>
              <a:ext uri="{FF2B5EF4-FFF2-40B4-BE49-F238E27FC236}">
                <a16:creationId xmlns:a16="http://schemas.microsoft.com/office/drawing/2014/main" id="{6FF8C4B2-B4E9-57FE-5C22-29096C1EACE3}"/>
              </a:ext>
            </a:extLst>
          </p:cNvPr>
          <p:cNvSpPr>
            <a:spLocks noChangeArrowheads="1"/>
          </p:cNvSpPr>
          <p:nvPr/>
        </p:nvSpPr>
        <p:spPr bwMode="auto">
          <a:xfrm>
            <a:off x="793749" y="4548187"/>
            <a:ext cx="1427862" cy="142529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21" name="Text Box 49">
            <a:extLst>
              <a:ext uri="{FF2B5EF4-FFF2-40B4-BE49-F238E27FC236}">
                <a16:creationId xmlns:a16="http://schemas.microsoft.com/office/drawing/2014/main" id="{9A368171-A3D7-5404-BA1B-08117DC316C3}"/>
              </a:ext>
            </a:extLst>
          </p:cNvPr>
          <p:cNvSpPr txBox="1">
            <a:spLocks noChangeArrowheads="1"/>
          </p:cNvSpPr>
          <p:nvPr/>
        </p:nvSpPr>
        <p:spPr bwMode="auto">
          <a:xfrm>
            <a:off x="791500" y="4548188"/>
            <a:ext cx="134916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Text</a:t>
            </a:r>
          </a:p>
          <a:p>
            <a:pPr eaLnBrk="1" hangingPunct="1">
              <a:spcBef>
                <a:spcPct val="0"/>
              </a:spcBef>
              <a:buFontTx/>
              <a:buNone/>
            </a:pPr>
            <a:endParaRPr lang="en-US" altLang="tr-TR" sz="1800" b="1" dirty="0"/>
          </a:p>
          <a:p>
            <a:pPr eaLnBrk="1" hangingPunct="1">
              <a:spcBef>
                <a:spcPct val="0"/>
              </a:spcBef>
              <a:buFontTx/>
              <a:buNone/>
            </a:pPr>
            <a:r>
              <a:rPr lang="en-US" altLang="tr-TR" sz="1800" dirty="0"/>
              <a:t>+</a:t>
            </a:r>
            <a:r>
              <a:rPr lang="en-US" altLang="tr-TR" sz="1800" b="1" dirty="0"/>
              <a:t>draw</a:t>
            </a:r>
            <a:r>
              <a:rPr lang="en-US" altLang="tr-TR" sz="1800" dirty="0"/>
              <a:t>()</a:t>
            </a:r>
          </a:p>
          <a:p>
            <a:pPr eaLnBrk="1" hangingPunct="1">
              <a:spcBef>
                <a:spcPct val="0"/>
              </a:spcBef>
              <a:buFontTx/>
              <a:buNone/>
            </a:pPr>
            <a:r>
              <a:rPr lang="en-US" altLang="tr-TR" sz="1800" dirty="0"/>
              <a:t>+bounds()</a:t>
            </a:r>
          </a:p>
          <a:p>
            <a:pPr eaLnBrk="1" hangingPunct="1">
              <a:spcBef>
                <a:spcPct val="0"/>
              </a:spcBef>
              <a:buFontTx/>
              <a:buNone/>
            </a:pPr>
            <a:r>
              <a:rPr lang="en-US" altLang="tr-TR" sz="1800" dirty="0"/>
              <a:t>+intersect()</a:t>
            </a:r>
          </a:p>
        </p:txBody>
      </p:sp>
      <p:sp>
        <p:nvSpPr>
          <p:cNvPr id="132122" name="Line 50">
            <a:extLst>
              <a:ext uri="{FF2B5EF4-FFF2-40B4-BE49-F238E27FC236}">
                <a16:creationId xmlns:a16="http://schemas.microsoft.com/office/drawing/2014/main" id="{66125D56-7ECF-006D-4C0E-0C929F7CD85F}"/>
              </a:ext>
            </a:extLst>
          </p:cNvPr>
          <p:cNvSpPr>
            <a:spLocks noChangeShapeType="1"/>
          </p:cNvSpPr>
          <p:nvPr/>
        </p:nvSpPr>
        <p:spPr bwMode="auto">
          <a:xfrm>
            <a:off x="793749" y="4908550"/>
            <a:ext cx="1427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3" name="Line 51">
            <a:extLst>
              <a:ext uri="{FF2B5EF4-FFF2-40B4-BE49-F238E27FC236}">
                <a16:creationId xmlns:a16="http://schemas.microsoft.com/office/drawing/2014/main" id="{21FD0D82-B6F1-A45F-BB07-69ABA3364DCD}"/>
              </a:ext>
            </a:extLst>
          </p:cNvPr>
          <p:cNvSpPr>
            <a:spLocks noChangeShapeType="1"/>
          </p:cNvSpPr>
          <p:nvPr/>
        </p:nvSpPr>
        <p:spPr bwMode="auto">
          <a:xfrm>
            <a:off x="793749" y="4994275"/>
            <a:ext cx="1427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 name="Group 45">
            <a:extLst>
              <a:ext uri="{FF2B5EF4-FFF2-40B4-BE49-F238E27FC236}">
                <a16:creationId xmlns:a16="http://schemas.microsoft.com/office/drawing/2014/main" id="{097A769A-782C-BCEB-463C-EEE71856212E}"/>
              </a:ext>
            </a:extLst>
          </p:cNvPr>
          <p:cNvGrpSpPr>
            <a:grpSpLocks/>
          </p:cNvGrpSpPr>
          <p:nvPr/>
        </p:nvGrpSpPr>
        <p:grpSpPr bwMode="auto">
          <a:xfrm>
            <a:off x="6436318" y="4110320"/>
            <a:ext cx="2250478" cy="783330"/>
            <a:chOff x="3020" y="2776"/>
            <a:chExt cx="1669" cy="540"/>
          </a:xfrm>
        </p:grpSpPr>
        <p:grpSp>
          <p:nvGrpSpPr>
            <p:cNvPr id="11" name="Group 15">
              <a:extLst>
                <a:ext uri="{FF2B5EF4-FFF2-40B4-BE49-F238E27FC236}">
                  <a16:creationId xmlns:a16="http://schemas.microsoft.com/office/drawing/2014/main" id="{B7C91220-04EF-B443-4E58-7D51B859FD44}"/>
                </a:ext>
              </a:extLst>
            </p:cNvPr>
            <p:cNvGrpSpPr>
              <a:grpSpLocks/>
            </p:cNvGrpSpPr>
            <p:nvPr/>
          </p:nvGrpSpPr>
          <p:grpSpPr bwMode="auto">
            <a:xfrm>
              <a:off x="3020" y="2776"/>
              <a:ext cx="1408" cy="540"/>
              <a:chOff x="2338" y="1115"/>
              <a:chExt cx="1510" cy="540"/>
            </a:xfrm>
          </p:grpSpPr>
          <p:sp>
            <p:nvSpPr>
              <p:cNvPr id="13" name="Rectangle 16">
                <a:extLst>
                  <a:ext uri="{FF2B5EF4-FFF2-40B4-BE49-F238E27FC236}">
                    <a16:creationId xmlns:a16="http://schemas.microsoft.com/office/drawing/2014/main" id="{8653668B-EE63-1A68-67EF-3BBAFC7BF8C7}"/>
                  </a:ext>
                </a:extLst>
              </p:cNvPr>
              <p:cNvSpPr>
                <a:spLocks noChangeArrowheads="1"/>
              </p:cNvSpPr>
              <p:nvPr/>
            </p:nvSpPr>
            <p:spPr bwMode="auto">
              <a:xfrm>
                <a:off x="2341" y="1115"/>
                <a:ext cx="1500" cy="4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dirty="0"/>
              </a:p>
            </p:txBody>
          </p:sp>
          <p:sp>
            <p:nvSpPr>
              <p:cNvPr id="14" name="Text Box 17">
                <a:extLst>
                  <a:ext uri="{FF2B5EF4-FFF2-40B4-BE49-F238E27FC236}">
                    <a16:creationId xmlns:a16="http://schemas.microsoft.com/office/drawing/2014/main" id="{E53E7D6A-EBA0-FEF3-EDC0-7712F9CC36CE}"/>
                  </a:ext>
                </a:extLst>
              </p:cNvPr>
              <p:cNvSpPr txBox="1">
                <a:spLocks noChangeArrowheads="1"/>
              </p:cNvSpPr>
              <p:nvPr/>
            </p:nvSpPr>
            <p:spPr bwMode="auto">
              <a:xfrm>
                <a:off x="2566" y="1148"/>
                <a:ext cx="9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Composite</a:t>
                </a:r>
              </a:p>
            </p:txBody>
          </p:sp>
          <p:sp>
            <p:nvSpPr>
              <p:cNvPr id="15" name="Line 18">
                <a:extLst>
                  <a:ext uri="{FF2B5EF4-FFF2-40B4-BE49-F238E27FC236}">
                    <a16:creationId xmlns:a16="http://schemas.microsoft.com/office/drawing/2014/main" id="{CB3F1DE8-1619-2206-C59C-EBB7C946F0A9}"/>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19">
                <a:extLst>
                  <a:ext uri="{FF2B5EF4-FFF2-40B4-BE49-F238E27FC236}">
                    <a16:creationId xmlns:a16="http://schemas.microsoft.com/office/drawing/2014/main" id="{C541A4E4-BE5E-48E7-04CF-748F23CDCAFF}"/>
                  </a:ext>
                </a:extLst>
              </p:cNvPr>
              <p:cNvSpPr txBox="1">
                <a:spLocks noChangeArrowheads="1"/>
              </p:cNvSpPr>
              <p:nvPr/>
            </p:nvSpPr>
            <p:spPr bwMode="auto">
              <a:xfrm>
                <a:off x="2338" y="1422"/>
                <a:ext cx="1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tr-TR" sz="1800" dirty="0"/>
              </a:p>
            </p:txBody>
          </p:sp>
          <p:sp>
            <p:nvSpPr>
              <p:cNvPr id="17" name="Line 20">
                <a:extLst>
                  <a:ext uri="{FF2B5EF4-FFF2-40B4-BE49-F238E27FC236}">
                    <a16:creationId xmlns:a16="http://schemas.microsoft.com/office/drawing/2014/main" id="{639AAB53-9C83-D901-B6D8-D287D3D34027}"/>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 name="AutoShape 31">
              <a:extLst>
                <a:ext uri="{FF2B5EF4-FFF2-40B4-BE49-F238E27FC236}">
                  <a16:creationId xmlns:a16="http://schemas.microsoft.com/office/drawing/2014/main" id="{F5B02016-6362-96A1-4EA3-8CB8A115258E}"/>
                </a:ext>
              </a:extLst>
            </p:cNvPr>
            <p:cNvSpPr>
              <a:spLocks noChangeArrowheads="1"/>
            </p:cNvSpPr>
            <p:nvPr/>
          </p:nvSpPr>
          <p:spPr bwMode="auto">
            <a:xfrm>
              <a:off x="4415" y="2997"/>
              <a:ext cx="274" cy="12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29" name="AutoShape 32">
            <a:extLst>
              <a:ext uri="{FF2B5EF4-FFF2-40B4-BE49-F238E27FC236}">
                <a16:creationId xmlns:a16="http://schemas.microsoft.com/office/drawing/2014/main" id="{AB8C42E1-8BE8-F824-21D4-8176E21AE196}"/>
              </a:ext>
            </a:extLst>
          </p:cNvPr>
          <p:cNvCxnSpPr>
            <a:cxnSpLocks noChangeShapeType="1"/>
            <a:stCxn id="12" idx="3"/>
          </p:cNvCxnSpPr>
          <p:nvPr/>
        </p:nvCxnSpPr>
        <p:spPr bwMode="auto">
          <a:xfrm flipH="1" flipV="1">
            <a:off x="5788639" y="2485125"/>
            <a:ext cx="2898157" cy="2038619"/>
          </a:xfrm>
          <a:prstGeom prst="bentConnector3">
            <a:avLst>
              <a:gd name="adj1" fmla="val -788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9" name="Isosceles Triangle 8">
            <a:extLst>
              <a:ext uri="{FF2B5EF4-FFF2-40B4-BE49-F238E27FC236}">
                <a16:creationId xmlns:a16="http://schemas.microsoft.com/office/drawing/2014/main" id="{F08E0540-E2D1-9D42-380C-42E0BD216564}"/>
              </a:ext>
            </a:extLst>
          </p:cNvPr>
          <p:cNvSpPr/>
          <p:nvPr/>
        </p:nvSpPr>
        <p:spPr bwMode="auto">
          <a:xfrm>
            <a:off x="7526590" y="4782406"/>
            <a:ext cx="235659" cy="232729"/>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8" name="AutoShape 77">
            <a:extLst>
              <a:ext uri="{FF2B5EF4-FFF2-40B4-BE49-F238E27FC236}">
                <a16:creationId xmlns:a16="http://schemas.microsoft.com/office/drawing/2014/main" id="{E584639B-E645-3EBD-88D5-A07DAFA54D60}"/>
              </a:ext>
            </a:extLst>
          </p:cNvPr>
          <p:cNvCxnSpPr>
            <a:cxnSpLocks noChangeShapeType="1"/>
            <a:stCxn id="9" idx="3"/>
            <a:endCxn id="132134" idx="0"/>
          </p:cNvCxnSpPr>
          <p:nvPr/>
        </p:nvCxnSpPr>
        <p:spPr bwMode="auto">
          <a:xfrm rot="5400000">
            <a:off x="6600565" y="5040482"/>
            <a:ext cx="1069203" cy="1018508"/>
          </a:xfrm>
          <a:prstGeom prst="bentConnector3">
            <a:avLst>
              <a:gd name="adj1" fmla="val 21769"/>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1" name="AutoShape 77">
            <a:extLst>
              <a:ext uri="{FF2B5EF4-FFF2-40B4-BE49-F238E27FC236}">
                <a16:creationId xmlns:a16="http://schemas.microsoft.com/office/drawing/2014/main" id="{42FFDA52-3FED-1095-C5AB-50F4CB395D91}"/>
              </a:ext>
            </a:extLst>
          </p:cNvPr>
          <p:cNvCxnSpPr>
            <a:cxnSpLocks noChangeShapeType="1"/>
            <a:stCxn id="9" idx="3"/>
          </p:cNvCxnSpPr>
          <p:nvPr/>
        </p:nvCxnSpPr>
        <p:spPr bwMode="auto">
          <a:xfrm rot="16200000" flipH="1">
            <a:off x="7462102" y="5197452"/>
            <a:ext cx="364637" cy="1"/>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19" name="Rectangle 55">
            <a:extLst>
              <a:ext uri="{FF2B5EF4-FFF2-40B4-BE49-F238E27FC236}">
                <a16:creationId xmlns:a16="http://schemas.microsoft.com/office/drawing/2014/main" id="{7AEAEE7F-8141-6942-AAD7-12B5886A52AA}"/>
              </a:ext>
            </a:extLst>
          </p:cNvPr>
          <p:cNvSpPr>
            <a:spLocks noChangeArrowheads="1"/>
          </p:cNvSpPr>
          <p:nvPr/>
        </p:nvSpPr>
        <p:spPr bwMode="auto">
          <a:xfrm>
            <a:off x="850900" y="2195513"/>
            <a:ext cx="1922128" cy="10398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0" name="Text Box 56">
            <a:extLst>
              <a:ext uri="{FF2B5EF4-FFF2-40B4-BE49-F238E27FC236}">
                <a16:creationId xmlns:a16="http://schemas.microsoft.com/office/drawing/2014/main" id="{D88ADC01-C698-BE7A-8578-12ABF07466BF}"/>
              </a:ext>
            </a:extLst>
          </p:cNvPr>
          <p:cNvSpPr txBox="1">
            <a:spLocks noChangeArrowheads="1"/>
          </p:cNvSpPr>
          <p:nvPr/>
        </p:nvSpPr>
        <p:spPr bwMode="auto">
          <a:xfrm>
            <a:off x="957263" y="21955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TextView</a:t>
            </a:r>
          </a:p>
        </p:txBody>
      </p:sp>
      <p:sp>
        <p:nvSpPr>
          <p:cNvPr id="27" name="Line 57">
            <a:extLst>
              <a:ext uri="{FF2B5EF4-FFF2-40B4-BE49-F238E27FC236}">
                <a16:creationId xmlns:a16="http://schemas.microsoft.com/office/drawing/2014/main" id="{AE3CF93F-61B8-C3DE-6A76-F5AC23944D55}"/>
              </a:ext>
            </a:extLst>
          </p:cNvPr>
          <p:cNvSpPr>
            <a:spLocks noChangeShapeType="1"/>
          </p:cNvSpPr>
          <p:nvPr/>
        </p:nvSpPr>
        <p:spPr bwMode="auto">
          <a:xfrm flipV="1">
            <a:off x="850899" y="2528488"/>
            <a:ext cx="1922127" cy="27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58">
            <a:extLst>
              <a:ext uri="{FF2B5EF4-FFF2-40B4-BE49-F238E27FC236}">
                <a16:creationId xmlns:a16="http://schemas.microsoft.com/office/drawing/2014/main" id="{900C479C-5330-E8E7-A473-4B53813B840C}"/>
              </a:ext>
            </a:extLst>
          </p:cNvPr>
          <p:cNvSpPr>
            <a:spLocks noChangeShapeType="1"/>
          </p:cNvSpPr>
          <p:nvPr/>
        </p:nvSpPr>
        <p:spPr bwMode="auto">
          <a:xfrm>
            <a:off x="865188" y="2625725"/>
            <a:ext cx="19078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62">
            <a:extLst>
              <a:ext uri="{FF2B5EF4-FFF2-40B4-BE49-F238E27FC236}">
                <a16:creationId xmlns:a16="http://schemas.microsoft.com/office/drawing/2014/main" id="{BB9EFA02-7171-DD41-9089-58FC434FB190}"/>
              </a:ext>
            </a:extLst>
          </p:cNvPr>
          <p:cNvSpPr txBox="1">
            <a:spLocks noChangeArrowheads="1"/>
          </p:cNvSpPr>
          <p:nvPr/>
        </p:nvSpPr>
        <p:spPr bwMode="auto">
          <a:xfrm>
            <a:off x="795337" y="2633663"/>
            <a:ext cx="20607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r>
              <a:rPr lang="en-US" altLang="tr-TR" sz="1800" b="1" dirty="0" err="1"/>
              <a:t>printText</a:t>
            </a:r>
            <a:r>
              <a:rPr lang="en-US" altLang="tr-TR" sz="1800" dirty="0"/>
              <a:t>()</a:t>
            </a:r>
          </a:p>
          <a:p>
            <a:pPr eaLnBrk="1" hangingPunct="1">
              <a:spcBef>
                <a:spcPct val="0"/>
              </a:spcBef>
              <a:buFontTx/>
              <a:buNone/>
            </a:pPr>
            <a:r>
              <a:rPr lang="en-US" altLang="tr-TR" sz="1800" dirty="0"/>
              <a:t>+</a:t>
            </a:r>
            <a:r>
              <a:rPr lang="en-US" altLang="tr-TR" sz="1800" dirty="0" err="1"/>
              <a:t>getTextBounds</a:t>
            </a:r>
            <a:r>
              <a:rPr lang="en-US" altLang="tr-TR" sz="1800" dirty="0"/>
              <a:t>()</a:t>
            </a:r>
          </a:p>
        </p:txBody>
      </p:sp>
      <p:cxnSp>
        <p:nvCxnSpPr>
          <p:cNvPr id="32" name="AutoShape 59">
            <a:extLst>
              <a:ext uri="{FF2B5EF4-FFF2-40B4-BE49-F238E27FC236}">
                <a16:creationId xmlns:a16="http://schemas.microsoft.com/office/drawing/2014/main" id="{59F07CF6-5819-4266-ABAD-23BB35E0AD4E}"/>
              </a:ext>
            </a:extLst>
          </p:cNvPr>
          <p:cNvCxnSpPr>
            <a:cxnSpLocks noChangeShapeType="1"/>
            <a:stCxn id="132120" idx="1"/>
            <a:endCxn id="30" idx="1"/>
          </p:cNvCxnSpPr>
          <p:nvPr/>
        </p:nvCxnSpPr>
        <p:spPr bwMode="auto">
          <a:xfrm rot="10800000" flipH="1">
            <a:off x="793749" y="2956830"/>
            <a:ext cx="1588" cy="2304007"/>
          </a:xfrm>
          <a:prstGeom prst="bentConnector3">
            <a:avLst>
              <a:gd name="adj1" fmla="val -14395466"/>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3" name="Text Box 60">
            <a:extLst>
              <a:ext uri="{FF2B5EF4-FFF2-40B4-BE49-F238E27FC236}">
                <a16:creationId xmlns:a16="http://schemas.microsoft.com/office/drawing/2014/main" id="{BAFA2AE0-A795-5AE5-9800-BD8A0DAA904C}"/>
              </a:ext>
            </a:extLst>
          </p:cNvPr>
          <p:cNvSpPr txBox="1">
            <a:spLocks noChangeArrowheads="1"/>
          </p:cNvSpPr>
          <p:nvPr/>
        </p:nvSpPr>
        <p:spPr bwMode="auto">
          <a:xfrm>
            <a:off x="606425" y="354965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text</a:t>
            </a:r>
          </a:p>
        </p:txBody>
      </p:sp>
      <p:grpSp>
        <p:nvGrpSpPr>
          <p:cNvPr id="2" name="Group 4">
            <a:extLst>
              <a:ext uri="{FF2B5EF4-FFF2-40B4-BE49-F238E27FC236}">
                <a16:creationId xmlns:a16="http://schemas.microsoft.com/office/drawing/2014/main" id="{72C8C411-86B8-6762-B9B2-FE2BCCC8FA13}"/>
              </a:ext>
            </a:extLst>
          </p:cNvPr>
          <p:cNvGrpSpPr>
            <a:grpSpLocks/>
          </p:cNvGrpSpPr>
          <p:nvPr/>
        </p:nvGrpSpPr>
        <p:grpSpPr bwMode="auto">
          <a:xfrm>
            <a:off x="3057640" y="5285042"/>
            <a:ext cx="1008062" cy="531812"/>
            <a:chOff x="657" y="1026"/>
            <a:chExt cx="635" cy="335"/>
          </a:xfrm>
        </p:grpSpPr>
        <p:sp>
          <p:nvSpPr>
            <p:cNvPr id="3" name="Rectangle 5">
              <a:extLst>
                <a:ext uri="{FF2B5EF4-FFF2-40B4-BE49-F238E27FC236}">
                  <a16:creationId xmlns:a16="http://schemas.microsoft.com/office/drawing/2014/main" id="{CB95ACCC-E49B-45DD-D87A-3010C33DE0CC}"/>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 name="Text Box 6">
              <a:extLst>
                <a:ext uri="{FF2B5EF4-FFF2-40B4-BE49-F238E27FC236}">
                  <a16:creationId xmlns:a16="http://schemas.microsoft.com/office/drawing/2014/main" id="{265101BC-9055-ADC7-CD3C-BDBBF34E9538}"/>
                </a:ext>
              </a:extLst>
            </p:cNvPr>
            <p:cNvSpPr txBox="1">
              <a:spLocks noChangeArrowheads="1"/>
            </p:cNvSpPr>
            <p:nvPr/>
          </p:nvSpPr>
          <p:spPr bwMode="auto">
            <a:xfrm>
              <a:off x="703" y="1026"/>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Image</a:t>
              </a:r>
            </a:p>
          </p:txBody>
        </p:sp>
        <p:sp>
          <p:nvSpPr>
            <p:cNvPr id="35" name="Line 7">
              <a:extLst>
                <a:ext uri="{FF2B5EF4-FFF2-40B4-BE49-F238E27FC236}">
                  <a16:creationId xmlns:a16="http://schemas.microsoft.com/office/drawing/2014/main" id="{4768D9AC-3270-A053-ABB0-07F635DD43A4}"/>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8">
              <a:extLst>
                <a:ext uri="{FF2B5EF4-FFF2-40B4-BE49-F238E27FC236}">
                  <a16:creationId xmlns:a16="http://schemas.microsoft.com/office/drawing/2014/main" id="{A847A1A5-0E9B-19E4-EC24-F4BBA2784A1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38" name="AutoShape 59">
            <a:extLst>
              <a:ext uri="{FF2B5EF4-FFF2-40B4-BE49-F238E27FC236}">
                <a16:creationId xmlns:a16="http://schemas.microsoft.com/office/drawing/2014/main" id="{67BA5E66-E64B-404B-6225-A7A5B061CA4E}"/>
              </a:ext>
            </a:extLst>
          </p:cNvPr>
          <p:cNvCxnSpPr>
            <a:cxnSpLocks noChangeShapeType="1"/>
            <a:stCxn id="132146" idx="1"/>
            <a:endCxn id="34" idx="3"/>
          </p:cNvCxnSpPr>
          <p:nvPr/>
        </p:nvCxnSpPr>
        <p:spPr bwMode="auto">
          <a:xfrm rot="10800000" flipV="1">
            <a:off x="3975215" y="5461874"/>
            <a:ext cx="527886" cy="6524"/>
          </a:xfrm>
          <a:prstGeom prst="bentConnector3">
            <a:avLst>
              <a:gd name="adj1" fmla="val 50000"/>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7" name="TextBox 36">
            <a:extLst>
              <a:ext uri="{FF2B5EF4-FFF2-40B4-BE49-F238E27FC236}">
                <a16:creationId xmlns:a16="http://schemas.microsoft.com/office/drawing/2014/main" id="{DB93F248-E957-C216-D14B-BD3B387C5979}"/>
              </a:ext>
            </a:extLst>
          </p:cNvPr>
          <p:cNvSpPr txBox="1"/>
          <p:nvPr/>
        </p:nvSpPr>
        <p:spPr>
          <a:xfrm>
            <a:off x="2327984" y="4624241"/>
            <a:ext cx="6438656" cy="1908215"/>
          </a:xfrm>
          <a:prstGeom prst="rect">
            <a:avLst/>
          </a:prstGeom>
          <a:solidFill>
            <a:schemeClr val="bg1"/>
          </a:solidFill>
        </p:spPr>
        <p:txBody>
          <a:bodyPr wrap="square" rtlCol="0">
            <a:spAutoFit/>
          </a:bodyPr>
          <a:lstStyle/>
          <a:p>
            <a:r>
              <a:rPr lang="en-US" dirty="0"/>
              <a:t>// Text class is the Adapter</a:t>
            </a:r>
          </a:p>
          <a:p>
            <a:r>
              <a:rPr lang="en-US" dirty="0">
                <a:latin typeface="Consolas" panose="020B0609020204030204" pitchFamily="49" charset="0"/>
              </a:rPr>
              <a:t>void Text::</a:t>
            </a:r>
            <a:r>
              <a:rPr lang="en-US" b="1" dirty="0">
                <a:latin typeface="Consolas" panose="020B0609020204030204" pitchFamily="49" charset="0"/>
              </a:rPr>
              <a:t>draw</a:t>
            </a:r>
            <a:r>
              <a:rPr lang="en-US" dirty="0">
                <a:latin typeface="Consolas" panose="020B0609020204030204" pitchFamily="49" charset="0"/>
              </a:rPr>
              <a:t>(Window* w) {</a:t>
            </a:r>
          </a:p>
          <a:p>
            <a:r>
              <a:rPr lang="en-US" sz="2800" dirty="0">
                <a:latin typeface="Consolas" panose="020B0609020204030204" pitchFamily="49" charset="0"/>
              </a:rPr>
              <a:t>    _</a:t>
            </a:r>
            <a:r>
              <a:rPr lang="en-US" sz="2800" dirty="0" err="1">
                <a:latin typeface="Consolas" panose="020B0609020204030204" pitchFamily="49" charset="0"/>
              </a:rPr>
              <a:t>adaptee</a:t>
            </a:r>
            <a:r>
              <a:rPr lang="en-US" sz="2800" dirty="0">
                <a:latin typeface="Consolas" panose="020B0609020204030204" pitchFamily="49" charset="0"/>
              </a:rPr>
              <a:t>-&gt;</a:t>
            </a:r>
            <a:r>
              <a:rPr lang="en-US" sz="2800" dirty="0" err="1">
                <a:latin typeface="Consolas" panose="020B0609020204030204" pitchFamily="49" charset="0"/>
              </a:rPr>
              <a:t>printText</a:t>
            </a:r>
            <a:r>
              <a:rPr lang="en-US" sz="2800" dirty="0">
                <a:latin typeface="Consolas" panose="020B0609020204030204" pitchFamily="49" charset="0"/>
              </a:rPr>
              <a:t>();</a:t>
            </a:r>
          </a:p>
          <a:p>
            <a:r>
              <a:rPr lang="en-US" dirty="0">
                <a:latin typeface="Consolas" panose="020B0609020204030204" pitchFamily="49" charset="0"/>
              </a:rPr>
              <a:t>    // The adapter forwards the call, </a:t>
            </a:r>
          </a:p>
          <a:p>
            <a:r>
              <a:rPr lang="en-US" dirty="0">
                <a:latin typeface="Consolas" panose="020B0609020204030204" pitchFamily="49" charset="0"/>
              </a:rPr>
              <a:t>    //translating the interface</a:t>
            </a:r>
          </a:p>
          <a:p>
            <a:r>
              <a:rPr lang="en-US" dirty="0">
                <a:latin typeface="Consolas" panose="020B0609020204030204" pitchFamily="49" charset="0"/>
              </a:rPr>
              <a:t>}</a:t>
            </a:r>
          </a:p>
        </p:txBody>
      </p:sp>
    </p:spTree>
    <p:extLst>
      <p:ext uri="{BB962C8B-B14F-4D97-AF65-F5344CB8AC3E}">
        <p14:creationId xmlns:p14="http://schemas.microsoft.com/office/powerpoint/2010/main" val="160468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9A97C1C-B9F1-AC5A-68B3-0C3D952868DC}"/>
              </a:ext>
            </a:extLst>
          </p:cNvPr>
          <p:cNvSpPr>
            <a:spLocks noGrp="1" noChangeArrowheads="1"/>
          </p:cNvSpPr>
          <p:nvPr>
            <p:ph type="title"/>
          </p:nvPr>
        </p:nvSpPr>
        <p:spPr>
          <a:xfrm>
            <a:off x="262647" y="-74858"/>
            <a:ext cx="8229600" cy="1459157"/>
          </a:xfrm>
        </p:spPr>
        <p:txBody>
          <a:bodyPr/>
          <a:lstStyle/>
          <a:p>
            <a:pPr eaLnBrk="1" hangingPunct="1"/>
            <a:r>
              <a:rPr lang="en-US" altLang="tr-TR" dirty="0"/>
              <a:t>R2:Adding the Effects and Links</a:t>
            </a:r>
          </a:p>
        </p:txBody>
      </p:sp>
      <p:sp>
        <p:nvSpPr>
          <p:cNvPr id="146435" name="Rectangle 3">
            <a:extLst>
              <a:ext uri="{FF2B5EF4-FFF2-40B4-BE49-F238E27FC236}">
                <a16:creationId xmlns:a16="http://schemas.microsoft.com/office/drawing/2014/main" id="{77337FAC-AA3E-EC9B-AAA4-C756B8524396}"/>
              </a:ext>
            </a:extLst>
          </p:cNvPr>
          <p:cNvSpPr>
            <a:spLocks noGrp="1" noChangeArrowheads="1"/>
          </p:cNvSpPr>
          <p:nvPr>
            <p:ph idx="1"/>
          </p:nvPr>
        </p:nvSpPr>
        <p:spPr>
          <a:xfrm>
            <a:off x="457200" y="1260013"/>
            <a:ext cx="8229600" cy="4089400"/>
          </a:xfrm>
        </p:spPr>
        <p:txBody>
          <a:bodyPr/>
          <a:lstStyle/>
          <a:p>
            <a:pPr eaLnBrk="1" hangingPunct="1"/>
            <a:r>
              <a:rPr lang="en-US" altLang="tr-TR" dirty="0"/>
              <a:t>Req: Effects can be attached to anything</a:t>
            </a:r>
          </a:p>
          <a:p>
            <a:pPr lvl="1"/>
            <a:r>
              <a:rPr lang="en-US" altLang="tr-TR" dirty="0"/>
              <a:t>Any Glyph (text, image, etc.) can have a hyperlink or a shadow</a:t>
            </a:r>
          </a:p>
          <a:p>
            <a:pPr eaLnBrk="1" hangingPunct="1"/>
            <a:r>
              <a:rPr lang="en-US" altLang="tr-TR" dirty="0"/>
              <a:t>Hyperlinks, shadows can be added and removed at runtime</a:t>
            </a:r>
          </a:p>
          <a:p>
            <a:pPr lvl="1"/>
            <a:r>
              <a:rPr lang="en-US" altLang="tr-TR" dirty="0"/>
              <a:t>Inheritance is impractical</a:t>
            </a:r>
          </a:p>
          <a:p>
            <a:pPr eaLnBrk="1" hangingPunct="1"/>
            <a:r>
              <a:rPr lang="en-US" altLang="tr-TR" dirty="0"/>
              <a:t>Don’t </a:t>
            </a:r>
            <a:r>
              <a:rPr lang="en-US" altLang="tr-TR" dirty="0">
                <a:highlight>
                  <a:srgbClr val="FFFF00"/>
                </a:highlight>
              </a:rPr>
              <a:t>crowd the Glyph -ISP</a:t>
            </a:r>
          </a:p>
          <a:p>
            <a:pPr eaLnBrk="1" hangingPunct="1"/>
            <a:r>
              <a:rPr lang="en-US" altLang="tr-TR" dirty="0"/>
              <a:t>Decorator</a:t>
            </a:r>
          </a:p>
          <a:p>
            <a:pPr lvl="1" eaLnBrk="1" hangingPunct="1"/>
            <a:r>
              <a:rPr lang="en-US" altLang="tr-TR" dirty="0"/>
              <a:t>Hyperlink decorator</a:t>
            </a:r>
          </a:p>
          <a:p>
            <a:pPr lvl="1" eaLnBrk="1" hangingPunct="1"/>
            <a:r>
              <a:rPr lang="en-US" altLang="tr-TR" dirty="0"/>
              <a:t>Shadow decorator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4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6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
            <a:extLst>
              <a:ext uri="{FF2B5EF4-FFF2-40B4-BE49-F238E27FC236}">
                <a16:creationId xmlns:a16="http://schemas.microsoft.com/office/drawing/2014/main" id="{3A153291-C6F8-79C3-E948-6C9B545736FE}"/>
              </a:ext>
            </a:extLst>
          </p:cNvPr>
          <p:cNvSpPr>
            <a:spLocks noGrp="1" noChangeArrowheads="1"/>
          </p:cNvSpPr>
          <p:nvPr>
            <p:ph type="title"/>
          </p:nvPr>
        </p:nvSpPr>
        <p:spPr/>
        <p:txBody>
          <a:bodyPr/>
          <a:lstStyle/>
          <a:p>
            <a:pPr eaLnBrk="1" hangingPunct="1"/>
            <a:r>
              <a:rPr lang="en-US" altLang="tr-TR" dirty="0"/>
              <a:t>Effects as Decorator</a:t>
            </a:r>
          </a:p>
        </p:txBody>
      </p:sp>
      <p:grpSp>
        <p:nvGrpSpPr>
          <p:cNvPr id="148483" name="Group 5">
            <a:extLst>
              <a:ext uri="{FF2B5EF4-FFF2-40B4-BE49-F238E27FC236}">
                <a16:creationId xmlns:a16="http://schemas.microsoft.com/office/drawing/2014/main" id="{2EF74C99-E931-C909-054E-5AA67BF63791}"/>
              </a:ext>
            </a:extLst>
          </p:cNvPr>
          <p:cNvGrpSpPr>
            <a:grpSpLocks/>
          </p:cNvGrpSpPr>
          <p:nvPr/>
        </p:nvGrpSpPr>
        <p:grpSpPr bwMode="auto">
          <a:xfrm>
            <a:off x="1577975" y="1366053"/>
            <a:ext cx="1933575" cy="815975"/>
            <a:chOff x="858" y="1088"/>
            <a:chExt cx="1218" cy="514"/>
          </a:xfrm>
        </p:grpSpPr>
        <p:grpSp>
          <p:nvGrpSpPr>
            <p:cNvPr id="148528" name="Group 6">
              <a:extLst>
                <a:ext uri="{FF2B5EF4-FFF2-40B4-BE49-F238E27FC236}">
                  <a16:creationId xmlns:a16="http://schemas.microsoft.com/office/drawing/2014/main" id="{5BF9A715-C282-A769-6010-C532CC79ECF9}"/>
                </a:ext>
              </a:extLst>
            </p:cNvPr>
            <p:cNvGrpSpPr>
              <a:grpSpLocks/>
            </p:cNvGrpSpPr>
            <p:nvPr/>
          </p:nvGrpSpPr>
          <p:grpSpPr bwMode="auto">
            <a:xfrm>
              <a:off x="858" y="1088"/>
              <a:ext cx="1218" cy="512"/>
              <a:chOff x="858" y="1088"/>
              <a:chExt cx="1345" cy="512"/>
            </a:xfrm>
          </p:grpSpPr>
          <p:sp>
            <p:nvSpPr>
              <p:cNvPr id="148531" name="Rectangle 7">
                <a:extLst>
                  <a:ext uri="{FF2B5EF4-FFF2-40B4-BE49-F238E27FC236}">
                    <a16:creationId xmlns:a16="http://schemas.microsoft.com/office/drawing/2014/main" id="{E92DE60D-24B1-C0EE-DC93-C865D5CAA5A2}"/>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48532" name="Line 8">
                <a:extLst>
                  <a:ext uri="{FF2B5EF4-FFF2-40B4-BE49-F238E27FC236}">
                    <a16:creationId xmlns:a16="http://schemas.microsoft.com/office/drawing/2014/main" id="{9FDCD2D8-6818-1CFA-4A75-83F44E06D99E}"/>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33" name="Line 9">
                <a:extLst>
                  <a:ext uri="{FF2B5EF4-FFF2-40B4-BE49-F238E27FC236}">
                    <a16:creationId xmlns:a16="http://schemas.microsoft.com/office/drawing/2014/main" id="{847EDC70-9FB2-AEC8-8AC7-E82C118519C3}"/>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8529" name="Text Box 10">
              <a:extLst>
                <a:ext uri="{FF2B5EF4-FFF2-40B4-BE49-F238E27FC236}">
                  <a16:creationId xmlns:a16="http://schemas.microsoft.com/office/drawing/2014/main" id="{0F895CF4-E881-B061-88BD-24B3913BF1BB}"/>
                </a:ext>
              </a:extLst>
            </p:cNvPr>
            <p:cNvSpPr txBox="1">
              <a:spLocks noChangeArrowheads="1"/>
            </p:cNvSpPr>
            <p:nvPr/>
          </p:nvSpPr>
          <p:spPr bwMode="auto">
            <a:xfrm>
              <a:off x="978" y="1093"/>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Glyph</a:t>
              </a:r>
            </a:p>
          </p:txBody>
        </p:sp>
        <p:sp>
          <p:nvSpPr>
            <p:cNvPr id="148530" name="Text Box 11">
              <a:extLst>
                <a:ext uri="{FF2B5EF4-FFF2-40B4-BE49-F238E27FC236}">
                  <a16:creationId xmlns:a16="http://schemas.microsoft.com/office/drawing/2014/main" id="{6BCD866F-6D40-EE1E-C588-13570C5FF1DD}"/>
                </a:ext>
              </a:extLst>
            </p:cNvPr>
            <p:cNvSpPr txBox="1">
              <a:spLocks noChangeArrowheads="1"/>
            </p:cNvSpPr>
            <p:nvPr/>
          </p:nvSpPr>
          <p:spPr bwMode="auto">
            <a:xfrm>
              <a:off x="874" y="1369"/>
              <a:ext cx="1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+draw(Window)</a:t>
              </a:r>
            </a:p>
          </p:txBody>
        </p:sp>
      </p:grpSp>
      <p:grpSp>
        <p:nvGrpSpPr>
          <p:cNvPr id="148484" name="Group 12">
            <a:extLst>
              <a:ext uri="{FF2B5EF4-FFF2-40B4-BE49-F238E27FC236}">
                <a16:creationId xmlns:a16="http://schemas.microsoft.com/office/drawing/2014/main" id="{3522C6F4-B21D-8DC5-2FE6-BC30CAB65569}"/>
              </a:ext>
            </a:extLst>
          </p:cNvPr>
          <p:cNvGrpSpPr>
            <a:grpSpLocks/>
          </p:cNvGrpSpPr>
          <p:nvPr/>
        </p:nvGrpSpPr>
        <p:grpSpPr bwMode="auto">
          <a:xfrm>
            <a:off x="711200" y="2920216"/>
            <a:ext cx="1098550" cy="825500"/>
            <a:chOff x="1278" y="2422"/>
            <a:chExt cx="1734" cy="520"/>
          </a:xfrm>
        </p:grpSpPr>
        <p:sp>
          <p:nvSpPr>
            <p:cNvPr id="148523" name="Rectangle 13">
              <a:extLst>
                <a:ext uri="{FF2B5EF4-FFF2-40B4-BE49-F238E27FC236}">
                  <a16:creationId xmlns:a16="http://schemas.microsoft.com/office/drawing/2014/main" id="{D389AE80-ED0D-36F6-7ACE-333CC20DB6AD}"/>
                </a:ext>
              </a:extLst>
            </p:cNvPr>
            <p:cNvSpPr>
              <a:spLocks noChangeArrowheads="1"/>
            </p:cNvSpPr>
            <p:nvPr/>
          </p:nvSpPr>
          <p:spPr bwMode="auto">
            <a:xfrm>
              <a:off x="1282" y="2422"/>
              <a:ext cx="1713"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48524" name="Text Box 14">
              <a:extLst>
                <a:ext uri="{FF2B5EF4-FFF2-40B4-BE49-F238E27FC236}">
                  <a16:creationId xmlns:a16="http://schemas.microsoft.com/office/drawing/2014/main" id="{4BB87B43-4AB1-B5A1-3358-D1B95945B82F}"/>
                </a:ext>
              </a:extLst>
            </p:cNvPr>
            <p:cNvSpPr txBox="1">
              <a:spLocks noChangeArrowheads="1"/>
            </p:cNvSpPr>
            <p:nvPr/>
          </p:nvSpPr>
          <p:spPr bwMode="auto">
            <a:xfrm>
              <a:off x="1304" y="2445"/>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Image</a:t>
              </a:r>
            </a:p>
          </p:txBody>
        </p:sp>
        <p:sp>
          <p:nvSpPr>
            <p:cNvPr id="148525" name="Text Box 15">
              <a:extLst>
                <a:ext uri="{FF2B5EF4-FFF2-40B4-BE49-F238E27FC236}">
                  <a16:creationId xmlns:a16="http://schemas.microsoft.com/office/drawing/2014/main" id="{6287C7C2-FA07-7806-09AD-3BA1A16AA185}"/>
                </a:ext>
              </a:extLst>
            </p:cNvPr>
            <p:cNvSpPr txBox="1">
              <a:spLocks noChangeArrowheads="1"/>
            </p:cNvSpPr>
            <p:nvPr/>
          </p:nvSpPr>
          <p:spPr bwMode="auto">
            <a:xfrm>
              <a:off x="1278" y="2711"/>
              <a:ext cx="1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+draw()</a:t>
              </a:r>
            </a:p>
          </p:txBody>
        </p:sp>
        <p:sp>
          <p:nvSpPr>
            <p:cNvPr id="148526" name="Line 16">
              <a:extLst>
                <a:ext uri="{FF2B5EF4-FFF2-40B4-BE49-F238E27FC236}">
                  <a16:creationId xmlns:a16="http://schemas.microsoft.com/office/drawing/2014/main" id="{F0FDCE25-065B-DF36-A4D4-F1FFA549DF09}"/>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27" name="Line 17">
              <a:extLst>
                <a:ext uri="{FF2B5EF4-FFF2-40B4-BE49-F238E27FC236}">
                  <a16:creationId xmlns:a16="http://schemas.microsoft.com/office/drawing/2014/main" id="{8E49058A-2D03-6600-29B3-4DD9382EA07E}"/>
                </a:ext>
              </a:extLst>
            </p:cNvPr>
            <p:cNvSpPr>
              <a:spLocks noChangeShapeType="1"/>
            </p:cNvSpPr>
            <p:nvPr/>
          </p:nvSpPr>
          <p:spPr bwMode="auto">
            <a:xfrm>
              <a:off x="1284" y="2722"/>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8485" name="Group 18">
            <a:extLst>
              <a:ext uri="{FF2B5EF4-FFF2-40B4-BE49-F238E27FC236}">
                <a16:creationId xmlns:a16="http://schemas.microsoft.com/office/drawing/2014/main" id="{A80E92C2-72A6-6B4A-B342-1CF4CFDB8050}"/>
              </a:ext>
            </a:extLst>
          </p:cNvPr>
          <p:cNvGrpSpPr>
            <a:grpSpLocks/>
          </p:cNvGrpSpPr>
          <p:nvPr/>
        </p:nvGrpSpPr>
        <p:grpSpPr bwMode="auto">
          <a:xfrm>
            <a:off x="2907021" y="4927999"/>
            <a:ext cx="2359025" cy="1109663"/>
            <a:chOff x="2780" y="3283"/>
            <a:chExt cx="1596" cy="699"/>
          </a:xfrm>
        </p:grpSpPr>
        <p:sp>
          <p:nvSpPr>
            <p:cNvPr id="148518" name="Rectangle 19">
              <a:extLst>
                <a:ext uri="{FF2B5EF4-FFF2-40B4-BE49-F238E27FC236}">
                  <a16:creationId xmlns:a16="http://schemas.microsoft.com/office/drawing/2014/main" id="{8B98D275-0B6B-6F55-1D3B-9ABCE4BDDA70}"/>
                </a:ext>
              </a:extLst>
            </p:cNvPr>
            <p:cNvSpPr>
              <a:spLocks noChangeArrowheads="1"/>
            </p:cNvSpPr>
            <p:nvPr/>
          </p:nvSpPr>
          <p:spPr bwMode="auto">
            <a:xfrm>
              <a:off x="2786" y="3283"/>
              <a:ext cx="1578" cy="69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48519" name="Line 20">
              <a:extLst>
                <a:ext uri="{FF2B5EF4-FFF2-40B4-BE49-F238E27FC236}">
                  <a16:creationId xmlns:a16="http://schemas.microsoft.com/office/drawing/2014/main" id="{29BCCE34-C5F8-7400-5EBF-DCDA1FC3B64D}"/>
                </a:ext>
              </a:extLst>
            </p:cNvPr>
            <p:cNvSpPr>
              <a:spLocks noChangeShapeType="1"/>
            </p:cNvSpPr>
            <p:nvPr/>
          </p:nvSpPr>
          <p:spPr bwMode="auto">
            <a:xfrm>
              <a:off x="2786" y="3529"/>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20" name="Line 21">
              <a:extLst>
                <a:ext uri="{FF2B5EF4-FFF2-40B4-BE49-F238E27FC236}">
                  <a16:creationId xmlns:a16="http://schemas.microsoft.com/office/drawing/2014/main" id="{246C7FBB-785C-F143-9996-3438A86EFE73}"/>
                </a:ext>
              </a:extLst>
            </p:cNvPr>
            <p:cNvSpPr>
              <a:spLocks noChangeShapeType="1"/>
            </p:cNvSpPr>
            <p:nvPr/>
          </p:nvSpPr>
          <p:spPr bwMode="auto">
            <a:xfrm>
              <a:off x="2798" y="3735"/>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21" name="Text Box 22">
              <a:extLst>
                <a:ext uri="{FF2B5EF4-FFF2-40B4-BE49-F238E27FC236}">
                  <a16:creationId xmlns:a16="http://schemas.microsoft.com/office/drawing/2014/main" id="{0A9BBC75-0010-37A6-3C1D-A2CF61B11109}"/>
                </a:ext>
              </a:extLst>
            </p:cNvPr>
            <p:cNvSpPr txBox="1">
              <a:spLocks noChangeArrowheads="1"/>
            </p:cNvSpPr>
            <p:nvPr/>
          </p:nvSpPr>
          <p:spPr bwMode="auto">
            <a:xfrm>
              <a:off x="2805" y="3288"/>
              <a:ext cx="15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ShadowDecorator</a:t>
              </a:r>
            </a:p>
          </p:txBody>
        </p:sp>
        <p:sp>
          <p:nvSpPr>
            <p:cNvPr id="148522" name="Text Box 23">
              <a:extLst>
                <a:ext uri="{FF2B5EF4-FFF2-40B4-BE49-F238E27FC236}">
                  <a16:creationId xmlns:a16="http://schemas.microsoft.com/office/drawing/2014/main" id="{EC319559-FD23-2DED-39A4-C53A7993EDA6}"/>
                </a:ext>
              </a:extLst>
            </p:cNvPr>
            <p:cNvSpPr txBox="1">
              <a:spLocks noChangeArrowheads="1"/>
            </p:cNvSpPr>
            <p:nvPr/>
          </p:nvSpPr>
          <p:spPr bwMode="auto">
            <a:xfrm>
              <a:off x="2780" y="3498"/>
              <a:ext cx="1559"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err="1"/>
                <a:t>isShadowed:boolean</a:t>
              </a:r>
              <a:endParaRPr lang="en-US" altLang="tr-TR" sz="1800" dirty="0"/>
            </a:p>
            <a:p>
              <a:pPr eaLnBrk="1" hangingPunct="1">
                <a:spcBef>
                  <a:spcPct val="0"/>
                </a:spcBef>
                <a:buFontTx/>
                <a:buNone/>
              </a:pPr>
              <a:endParaRPr lang="en-US" altLang="tr-TR" sz="800" dirty="0"/>
            </a:p>
            <a:p>
              <a:pPr eaLnBrk="1" hangingPunct="1">
                <a:spcBef>
                  <a:spcPct val="0"/>
                </a:spcBef>
                <a:buFontTx/>
                <a:buNone/>
              </a:pPr>
              <a:r>
                <a:rPr lang="en-US" altLang="tr-TR" sz="1800" dirty="0"/>
                <a:t>+draw(Window w)</a:t>
              </a:r>
            </a:p>
          </p:txBody>
        </p:sp>
      </p:grpSp>
      <p:grpSp>
        <p:nvGrpSpPr>
          <p:cNvPr id="148486" name="Group 24">
            <a:extLst>
              <a:ext uri="{FF2B5EF4-FFF2-40B4-BE49-F238E27FC236}">
                <a16:creationId xmlns:a16="http://schemas.microsoft.com/office/drawing/2014/main" id="{6FEE6510-933D-4DDF-AEAE-5DCA80A242D4}"/>
              </a:ext>
            </a:extLst>
          </p:cNvPr>
          <p:cNvGrpSpPr>
            <a:grpSpLocks/>
          </p:cNvGrpSpPr>
          <p:nvPr/>
        </p:nvGrpSpPr>
        <p:grpSpPr bwMode="auto">
          <a:xfrm>
            <a:off x="5849901" y="4939516"/>
            <a:ext cx="2598738" cy="1135063"/>
            <a:chOff x="638" y="3351"/>
            <a:chExt cx="1665" cy="715"/>
          </a:xfrm>
        </p:grpSpPr>
        <p:sp>
          <p:nvSpPr>
            <p:cNvPr id="148513" name="Rectangle 25">
              <a:extLst>
                <a:ext uri="{FF2B5EF4-FFF2-40B4-BE49-F238E27FC236}">
                  <a16:creationId xmlns:a16="http://schemas.microsoft.com/office/drawing/2014/main" id="{3435D976-5144-462C-D164-5411986C4F88}"/>
                </a:ext>
              </a:extLst>
            </p:cNvPr>
            <p:cNvSpPr>
              <a:spLocks noChangeArrowheads="1"/>
            </p:cNvSpPr>
            <p:nvPr/>
          </p:nvSpPr>
          <p:spPr bwMode="auto">
            <a:xfrm>
              <a:off x="652" y="3351"/>
              <a:ext cx="1637"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48514" name="Line 26">
              <a:extLst>
                <a:ext uri="{FF2B5EF4-FFF2-40B4-BE49-F238E27FC236}">
                  <a16:creationId xmlns:a16="http://schemas.microsoft.com/office/drawing/2014/main" id="{BF8FD285-1BE2-C458-2C3A-5B482A000993}"/>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15" name="Line 27">
              <a:extLst>
                <a:ext uri="{FF2B5EF4-FFF2-40B4-BE49-F238E27FC236}">
                  <a16:creationId xmlns:a16="http://schemas.microsoft.com/office/drawing/2014/main" id="{0B5E3031-99E9-8C6A-6167-65598EB943B1}"/>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16" name="Text Box 28">
              <a:extLst>
                <a:ext uri="{FF2B5EF4-FFF2-40B4-BE49-F238E27FC236}">
                  <a16:creationId xmlns:a16="http://schemas.microsoft.com/office/drawing/2014/main" id="{5AB7EF2A-16F6-DEFE-0E0F-556F8EC8EE4E}"/>
                </a:ext>
              </a:extLst>
            </p:cNvPr>
            <p:cNvSpPr txBox="1">
              <a:spLocks noChangeArrowheads="1"/>
            </p:cNvSpPr>
            <p:nvPr/>
          </p:nvSpPr>
          <p:spPr bwMode="auto">
            <a:xfrm>
              <a:off x="710"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HyperLinkDecorator</a:t>
              </a:r>
            </a:p>
          </p:txBody>
        </p:sp>
        <p:sp>
          <p:nvSpPr>
            <p:cNvPr id="148517" name="Text Box 29">
              <a:extLst>
                <a:ext uri="{FF2B5EF4-FFF2-40B4-BE49-F238E27FC236}">
                  <a16:creationId xmlns:a16="http://schemas.microsoft.com/office/drawing/2014/main" id="{1A108A40-0957-EC4B-82F0-F7E4D03BE2A6}"/>
                </a:ext>
              </a:extLst>
            </p:cNvPr>
            <p:cNvSpPr txBox="1">
              <a:spLocks noChangeArrowheads="1"/>
            </p:cNvSpPr>
            <p:nvPr/>
          </p:nvSpPr>
          <p:spPr bwMode="auto">
            <a:xfrm>
              <a:off x="654" y="3632"/>
              <a:ext cx="129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+draw(Window w)</a:t>
              </a:r>
            </a:p>
            <a:p>
              <a:pPr eaLnBrk="1" hangingPunct="1">
                <a:spcBef>
                  <a:spcPct val="0"/>
                </a:spcBef>
                <a:buFontTx/>
                <a:buNone/>
              </a:pPr>
              <a:r>
                <a:rPr lang="en-US" altLang="tr-TR" sz="1800" dirty="0"/>
                <a:t>+</a:t>
              </a:r>
              <a:r>
                <a:rPr lang="en-US" altLang="tr-TR" sz="1800" dirty="0" err="1"/>
                <a:t>followLink</a:t>
              </a:r>
              <a:r>
                <a:rPr lang="en-US" altLang="tr-TR" sz="1800" dirty="0"/>
                <a:t>()</a:t>
              </a:r>
            </a:p>
          </p:txBody>
        </p:sp>
      </p:grpSp>
      <p:sp>
        <p:nvSpPr>
          <p:cNvPr id="148487" name="AutoShape 30">
            <a:extLst>
              <a:ext uri="{FF2B5EF4-FFF2-40B4-BE49-F238E27FC236}">
                <a16:creationId xmlns:a16="http://schemas.microsoft.com/office/drawing/2014/main" id="{7A228C3D-215A-1C45-0075-D2A45107EDAB}"/>
              </a:ext>
            </a:extLst>
          </p:cNvPr>
          <p:cNvSpPr>
            <a:spLocks noChangeArrowheads="1"/>
          </p:cNvSpPr>
          <p:nvPr/>
        </p:nvSpPr>
        <p:spPr bwMode="auto">
          <a:xfrm>
            <a:off x="2366963" y="2178853"/>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48488" name="AutoShape 31">
            <a:extLst>
              <a:ext uri="{FF2B5EF4-FFF2-40B4-BE49-F238E27FC236}">
                <a16:creationId xmlns:a16="http://schemas.microsoft.com/office/drawing/2014/main" id="{F41AFA9D-FAAA-E5E6-4AF9-0DDC3A19D2A6}"/>
              </a:ext>
            </a:extLst>
          </p:cNvPr>
          <p:cNvSpPr>
            <a:spLocks noChangeArrowheads="1"/>
          </p:cNvSpPr>
          <p:nvPr/>
        </p:nvSpPr>
        <p:spPr bwMode="auto">
          <a:xfrm>
            <a:off x="4868863" y="3686978"/>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48489" name="AutoShape 32">
            <a:extLst>
              <a:ext uri="{FF2B5EF4-FFF2-40B4-BE49-F238E27FC236}">
                <a16:creationId xmlns:a16="http://schemas.microsoft.com/office/drawing/2014/main" id="{E73EA1BE-1B37-1410-865A-F521550A9342}"/>
              </a:ext>
            </a:extLst>
          </p:cNvPr>
          <p:cNvCxnSpPr>
            <a:cxnSpLocks noChangeShapeType="1"/>
            <a:stCxn id="148488" idx="3"/>
            <a:endCxn id="148521" idx="0"/>
          </p:cNvCxnSpPr>
          <p:nvPr/>
        </p:nvCxnSpPr>
        <p:spPr bwMode="auto">
          <a:xfrm rot="5400000">
            <a:off x="4039765" y="3985394"/>
            <a:ext cx="1007659" cy="893427"/>
          </a:xfrm>
          <a:prstGeom prst="bentConnector3">
            <a:avLst>
              <a:gd name="adj1" fmla="val 68324"/>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48490" name="AutoShape 33">
            <a:extLst>
              <a:ext uri="{FF2B5EF4-FFF2-40B4-BE49-F238E27FC236}">
                <a16:creationId xmlns:a16="http://schemas.microsoft.com/office/drawing/2014/main" id="{6861E553-77C8-25DD-5FB4-565D4CFC6377}"/>
              </a:ext>
            </a:extLst>
          </p:cNvPr>
          <p:cNvCxnSpPr>
            <a:cxnSpLocks noChangeShapeType="1"/>
            <a:stCxn id="148488" idx="3"/>
            <a:endCxn id="148516" idx="0"/>
          </p:cNvCxnSpPr>
          <p:nvPr/>
        </p:nvCxnSpPr>
        <p:spPr bwMode="auto">
          <a:xfrm rot="16200000" flipH="1">
            <a:off x="5588295" y="3330290"/>
            <a:ext cx="1019176" cy="2215152"/>
          </a:xfrm>
          <a:prstGeom prst="bentConnector3">
            <a:avLst>
              <a:gd name="adj1" fmla="val 65528"/>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48491" name="AutoShape 34">
            <a:extLst>
              <a:ext uri="{FF2B5EF4-FFF2-40B4-BE49-F238E27FC236}">
                <a16:creationId xmlns:a16="http://schemas.microsoft.com/office/drawing/2014/main" id="{96FAA8F6-2207-5717-0335-BF7FD2B0850A}"/>
              </a:ext>
            </a:extLst>
          </p:cNvPr>
          <p:cNvCxnSpPr>
            <a:cxnSpLocks noChangeShapeType="1"/>
            <a:stCxn id="148487" idx="3"/>
            <a:endCxn id="148510" idx="0"/>
          </p:cNvCxnSpPr>
          <p:nvPr/>
        </p:nvCxnSpPr>
        <p:spPr bwMode="auto">
          <a:xfrm rot="16200000" flipH="1">
            <a:off x="3644567" y="1263992"/>
            <a:ext cx="466725" cy="277904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8492" name="AutoShape 35">
            <a:extLst>
              <a:ext uri="{FF2B5EF4-FFF2-40B4-BE49-F238E27FC236}">
                <a16:creationId xmlns:a16="http://schemas.microsoft.com/office/drawing/2014/main" id="{96321B81-A5D3-8E28-8255-3DA4D8EFD410}"/>
              </a:ext>
            </a:extLst>
          </p:cNvPr>
          <p:cNvCxnSpPr>
            <a:cxnSpLocks noChangeShapeType="1"/>
            <a:stCxn id="148487" idx="3"/>
            <a:endCxn id="148523" idx="0"/>
          </p:cNvCxnSpPr>
          <p:nvPr/>
        </p:nvCxnSpPr>
        <p:spPr bwMode="auto">
          <a:xfrm rot="5400000">
            <a:off x="1623218" y="2054235"/>
            <a:ext cx="500063" cy="1231900"/>
          </a:xfrm>
          <a:prstGeom prst="bentConnector3">
            <a:avLst>
              <a:gd name="adj1" fmla="val 4984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148493" name="Group 36">
            <a:extLst>
              <a:ext uri="{FF2B5EF4-FFF2-40B4-BE49-F238E27FC236}">
                <a16:creationId xmlns:a16="http://schemas.microsoft.com/office/drawing/2014/main" id="{6C856359-75C4-F096-3C26-3874CAE06782}"/>
              </a:ext>
            </a:extLst>
          </p:cNvPr>
          <p:cNvGrpSpPr>
            <a:grpSpLocks/>
          </p:cNvGrpSpPr>
          <p:nvPr/>
        </p:nvGrpSpPr>
        <p:grpSpPr bwMode="auto">
          <a:xfrm>
            <a:off x="4305300" y="2886878"/>
            <a:ext cx="2435968" cy="815975"/>
            <a:chOff x="2517" y="1970"/>
            <a:chExt cx="1252" cy="514"/>
          </a:xfrm>
        </p:grpSpPr>
        <p:grpSp>
          <p:nvGrpSpPr>
            <p:cNvPr id="148505" name="Group 37">
              <a:extLst>
                <a:ext uri="{FF2B5EF4-FFF2-40B4-BE49-F238E27FC236}">
                  <a16:creationId xmlns:a16="http://schemas.microsoft.com/office/drawing/2014/main" id="{4843670B-7D6F-C7B9-B932-A3CA3C35A048}"/>
                </a:ext>
              </a:extLst>
            </p:cNvPr>
            <p:cNvGrpSpPr>
              <a:grpSpLocks/>
            </p:cNvGrpSpPr>
            <p:nvPr/>
          </p:nvGrpSpPr>
          <p:grpSpPr bwMode="auto">
            <a:xfrm>
              <a:off x="2517" y="1970"/>
              <a:ext cx="1155" cy="514"/>
              <a:chOff x="3399" y="1580"/>
              <a:chExt cx="1155" cy="514"/>
            </a:xfrm>
          </p:grpSpPr>
          <p:grpSp>
            <p:nvGrpSpPr>
              <p:cNvPr id="148507" name="Group 38">
                <a:extLst>
                  <a:ext uri="{FF2B5EF4-FFF2-40B4-BE49-F238E27FC236}">
                    <a16:creationId xmlns:a16="http://schemas.microsoft.com/office/drawing/2014/main" id="{6EBD5F5A-43EA-70A0-9D29-5A509A2F542C}"/>
                  </a:ext>
                </a:extLst>
              </p:cNvPr>
              <p:cNvGrpSpPr>
                <a:grpSpLocks/>
              </p:cNvGrpSpPr>
              <p:nvPr/>
            </p:nvGrpSpPr>
            <p:grpSpPr bwMode="auto">
              <a:xfrm>
                <a:off x="3399" y="1580"/>
                <a:ext cx="981" cy="512"/>
                <a:chOff x="858" y="1088"/>
                <a:chExt cx="1345" cy="512"/>
              </a:xfrm>
            </p:grpSpPr>
            <p:sp>
              <p:nvSpPr>
                <p:cNvPr id="148510" name="Rectangle 39">
                  <a:extLst>
                    <a:ext uri="{FF2B5EF4-FFF2-40B4-BE49-F238E27FC236}">
                      <a16:creationId xmlns:a16="http://schemas.microsoft.com/office/drawing/2014/main" id="{50098213-6AAC-88B9-7561-664029938FD8}"/>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48511" name="Line 40">
                  <a:extLst>
                    <a:ext uri="{FF2B5EF4-FFF2-40B4-BE49-F238E27FC236}">
                      <a16:creationId xmlns:a16="http://schemas.microsoft.com/office/drawing/2014/main" id="{064D19B3-8D4B-0EA2-273D-24B6EA21EB22}"/>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12" name="Line 41">
                  <a:extLst>
                    <a:ext uri="{FF2B5EF4-FFF2-40B4-BE49-F238E27FC236}">
                      <a16:creationId xmlns:a16="http://schemas.microsoft.com/office/drawing/2014/main" id="{4AD5DE0E-018B-33D8-E8CF-D0CFAA902381}"/>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8508" name="Text Box 42">
                <a:extLst>
                  <a:ext uri="{FF2B5EF4-FFF2-40B4-BE49-F238E27FC236}">
                    <a16:creationId xmlns:a16="http://schemas.microsoft.com/office/drawing/2014/main" id="{80512229-4FD4-DF9A-80BF-FEF29037C308}"/>
                  </a:ext>
                </a:extLst>
              </p:cNvPr>
              <p:cNvSpPr txBox="1">
                <a:spLocks noChangeArrowheads="1"/>
              </p:cNvSpPr>
              <p:nvPr/>
            </p:nvSpPr>
            <p:spPr bwMode="auto">
              <a:xfrm>
                <a:off x="3519" y="1585"/>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ADecorator</a:t>
                </a:r>
                <a:endParaRPr lang="en-US" altLang="tr-TR" sz="1800" b="1" dirty="0"/>
              </a:p>
            </p:txBody>
          </p:sp>
          <p:sp>
            <p:nvSpPr>
              <p:cNvPr id="148509" name="Text Box 43">
                <a:extLst>
                  <a:ext uri="{FF2B5EF4-FFF2-40B4-BE49-F238E27FC236}">
                    <a16:creationId xmlns:a16="http://schemas.microsoft.com/office/drawing/2014/main" id="{F08F2D48-B490-71E7-18C8-A1D9A440A922}"/>
                  </a:ext>
                </a:extLst>
              </p:cNvPr>
              <p:cNvSpPr txBox="1">
                <a:spLocks noChangeArrowheads="1"/>
              </p:cNvSpPr>
              <p:nvPr/>
            </p:nvSpPr>
            <p:spPr bwMode="auto">
              <a:xfrm>
                <a:off x="3415" y="1861"/>
                <a:ext cx="9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+draw(Window)</a:t>
                </a:r>
              </a:p>
            </p:txBody>
          </p:sp>
        </p:grpSp>
        <p:sp>
          <p:nvSpPr>
            <p:cNvPr id="148506" name="AutoShape 44">
              <a:extLst>
                <a:ext uri="{FF2B5EF4-FFF2-40B4-BE49-F238E27FC236}">
                  <a16:creationId xmlns:a16="http://schemas.microsoft.com/office/drawing/2014/main" id="{BB619E8B-B2CB-C906-4B05-4B05E1FCF18F}"/>
                </a:ext>
              </a:extLst>
            </p:cNvPr>
            <p:cNvSpPr>
              <a:spLocks noChangeArrowheads="1"/>
            </p:cNvSpPr>
            <p:nvPr/>
          </p:nvSpPr>
          <p:spPr bwMode="auto">
            <a:xfrm>
              <a:off x="3507" y="2126"/>
              <a:ext cx="262" cy="119"/>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148494" name="AutoShape 45">
            <a:extLst>
              <a:ext uri="{FF2B5EF4-FFF2-40B4-BE49-F238E27FC236}">
                <a16:creationId xmlns:a16="http://schemas.microsoft.com/office/drawing/2014/main" id="{BFFAA916-00D7-FC83-E1F0-232AC30A05E0}"/>
              </a:ext>
            </a:extLst>
          </p:cNvPr>
          <p:cNvCxnSpPr>
            <a:cxnSpLocks noChangeShapeType="1"/>
            <a:stCxn id="148506" idx="3"/>
            <a:endCxn id="148531" idx="3"/>
          </p:cNvCxnSpPr>
          <p:nvPr/>
        </p:nvCxnSpPr>
        <p:spPr bwMode="auto">
          <a:xfrm flipH="1" flipV="1">
            <a:off x="3511550" y="1772453"/>
            <a:ext cx="3229718" cy="1456532"/>
          </a:xfrm>
          <a:prstGeom prst="bentConnector3">
            <a:avLst>
              <a:gd name="adj1" fmla="val -707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48495" name="Text Box 47">
            <a:extLst>
              <a:ext uri="{FF2B5EF4-FFF2-40B4-BE49-F238E27FC236}">
                <a16:creationId xmlns:a16="http://schemas.microsoft.com/office/drawing/2014/main" id="{215EB779-0767-977E-36CD-45E00C235E92}"/>
              </a:ext>
            </a:extLst>
          </p:cNvPr>
          <p:cNvSpPr txBox="1">
            <a:spLocks noChangeArrowheads="1"/>
          </p:cNvSpPr>
          <p:nvPr/>
        </p:nvSpPr>
        <p:spPr bwMode="auto">
          <a:xfrm>
            <a:off x="3768725" y="140256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inner</a:t>
            </a:r>
          </a:p>
        </p:txBody>
      </p:sp>
      <p:sp>
        <p:nvSpPr>
          <p:cNvPr id="148496" name="Text Box 48">
            <a:extLst>
              <a:ext uri="{FF2B5EF4-FFF2-40B4-BE49-F238E27FC236}">
                <a16:creationId xmlns:a16="http://schemas.microsoft.com/office/drawing/2014/main" id="{ED7728DB-0815-8545-844B-5E3A202F0F06}"/>
              </a:ext>
            </a:extLst>
          </p:cNvPr>
          <p:cNvSpPr txBox="1">
            <a:spLocks noChangeArrowheads="1"/>
          </p:cNvSpPr>
          <p:nvPr/>
        </p:nvSpPr>
        <p:spPr bwMode="auto">
          <a:xfrm>
            <a:off x="484043" y="5322383"/>
            <a:ext cx="20908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 </a:t>
            </a:r>
            <a:r>
              <a:rPr lang="en-US" altLang="tr-TR" sz="2000" dirty="0" err="1"/>
              <a:t>super.draw</a:t>
            </a:r>
            <a:r>
              <a:rPr lang="en-US" altLang="tr-TR" sz="2000" dirty="0"/>
              <a:t>(w); </a:t>
            </a:r>
          </a:p>
          <a:p>
            <a:pPr eaLnBrk="1" hangingPunct="1">
              <a:spcBef>
                <a:spcPct val="0"/>
              </a:spcBef>
              <a:buFontTx/>
              <a:buNone/>
            </a:pPr>
            <a:r>
              <a:rPr lang="en-US" altLang="tr-TR" sz="2000" dirty="0"/>
              <a:t>  </a:t>
            </a:r>
            <a:r>
              <a:rPr lang="en-US" altLang="tr-TR" sz="2000" dirty="0" err="1"/>
              <a:t>addShadow</a:t>
            </a:r>
            <a:r>
              <a:rPr lang="en-US" altLang="tr-TR" sz="2000" dirty="0"/>
              <a:t>();}</a:t>
            </a:r>
          </a:p>
        </p:txBody>
      </p:sp>
      <p:cxnSp>
        <p:nvCxnSpPr>
          <p:cNvPr id="148497" name="AutoShape 50">
            <a:extLst>
              <a:ext uri="{FF2B5EF4-FFF2-40B4-BE49-F238E27FC236}">
                <a16:creationId xmlns:a16="http://schemas.microsoft.com/office/drawing/2014/main" id="{76C5AE3B-5466-6E23-6DB3-9DCE1F112BFB}"/>
              </a:ext>
            </a:extLst>
          </p:cNvPr>
          <p:cNvCxnSpPr>
            <a:cxnSpLocks noChangeShapeType="1"/>
            <a:stCxn id="148522" idx="1"/>
            <a:endCxn id="148496" idx="3"/>
          </p:cNvCxnSpPr>
          <p:nvPr/>
        </p:nvCxnSpPr>
        <p:spPr bwMode="auto">
          <a:xfrm rot="10800000" flipV="1">
            <a:off x="2574937" y="5651106"/>
            <a:ext cx="332085" cy="25220"/>
          </a:xfrm>
          <a:prstGeom prst="bentConnector3">
            <a:avLst>
              <a:gd name="adj1" fmla="val 50000"/>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grpSp>
        <p:nvGrpSpPr>
          <p:cNvPr id="148498" name="Group 51">
            <a:extLst>
              <a:ext uri="{FF2B5EF4-FFF2-40B4-BE49-F238E27FC236}">
                <a16:creationId xmlns:a16="http://schemas.microsoft.com/office/drawing/2014/main" id="{79E4F74F-18D4-C48D-BD8E-A44E28A0A74D}"/>
              </a:ext>
            </a:extLst>
          </p:cNvPr>
          <p:cNvGrpSpPr>
            <a:grpSpLocks/>
          </p:cNvGrpSpPr>
          <p:nvPr/>
        </p:nvGrpSpPr>
        <p:grpSpPr bwMode="auto">
          <a:xfrm>
            <a:off x="1941513" y="2920216"/>
            <a:ext cx="1098550" cy="825500"/>
            <a:chOff x="1278" y="2422"/>
            <a:chExt cx="1734" cy="520"/>
          </a:xfrm>
        </p:grpSpPr>
        <p:sp>
          <p:nvSpPr>
            <p:cNvPr id="148500" name="Rectangle 52">
              <a:extLst>
                <a:ext uri="{FF2B5EF4-FFF2-40B4-BE49-F238E27FC236}">
                  <a16:creationId xmlns:a16="http://schemas.microsoft.com/office/drawing/2014/main" id="{A48A1FDD-7C0C-064C-0475-B8C2698952E2}"/>
                </a:ext>
              </a:extLst>
            </p:cNvPr>
            <p:cNvSpPr>
              <a:spLocks noChangeArrowheads="1"/>
            </p:cNvSpPr>
            <p:nvPr/>
          </p:nvSpPr>
          <p:spPr bwMode="auto">
            <a:xfrm>
              <a:off x="1282" y="2422"/>
              <a:ext cx="1713"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48501" name="Text Box 53">
              <a:extLst>
                <a:ext uri="{FF2B5EF4-FFF2-40B4-BE49-F238E27FC236}">
                  <a16:creationId xmlns:a16="http://schemas.microsoft.com/office/drawing/2014/main" id="{2AE23BD7-094F-5C95-AE44-574B01E2BD77}"/>
                </a:ext>
              </a:extLst>
            </p:cNvPr>
            <p:cNvSpPr txBox="1">
              <a:spLocks noChangeArrowheads="1"/>
            </p:cNvSpPr>
            <p:nvPr/>
          </p:nvSpPr>
          <p:spPr bwMode="auto">
            <a:xfrm>
              <a:off x="1304" y="2445"/>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Text</a:t>
              </a:r>
            </a:p>
          </p:txBody>
        </p:sp>
        <p:sp>
          <p:nvSpPr>
            <p:cNvPr id="148502" name="Text Box 54">
              <a:extLst>
                <a:ext uri="{FF2B5EF4-FFF2-40B4-BE49-F238E27FC236}">
                  <a16:creationId xmlns:a16="http://schemas.microsoft.com/office/drawing/2014/main" id="{52884C89-C910-0859-82CD-B09502224EF0}"/>
                </a:ext>
              </a:extLst>
            </p:cNvPr>
            <p:cNvSpPr txBox="1">
              <a:spLocks noChangeArrowheads="1"/>
            </p:cNvSpPr>
            <p:nvPr/>
          </p:nvSpPr>
          <p:spPr bwMode="auto">
            <a:xfrm>
              <a:off x="1278" y="2711"/>
              <a:ext cx="1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+draw()</a:t>
              </a:r>
            </a:p>
          </p:txBody>
        </p:sp>
        <p:sp>
          <p:nvSpPr>
            <p:cNvPr id="148503" name="Line 55">
              <a:extLst>
                <a:ext uri="{FF2B5EF4-FFF2-40B4-BE49-F238E27FC236}">
                  <a16:creationId xmlns:a16="http://schemas.microsoft.com/office/drawing/2014/main" id="{4062F733-1BAE-32AE-5510-BE5DFC4253B1}"/>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4" name="Line 56">
              <a:extLst>
                <a:ext uri="{FF2B5EF4-FFF2-40B4-BE49-F238E27FC236}">
                  <a16:creationId xmlns:a16="http://schemas.microsoft.com/office/drawing/2014/main" id="{17CB28CF-950E-34B1-4B44-4E34EF8DB777}"/>
                </a:ext>
              </a:extLst>
            </p:cNvPr>
            <p:cNvSpPr>
              <a:spLocks noChangeShapeType="1"/>
            </p:cNvSpPr>
            <p:nvPr/>
          </p:nvSpPr>
          <p:spPr bwMode="auto">
            <a:xfrm>
              <a:off x="1284" y="2722"/>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48499" name="AutoShape 57">
            <a:extLst>
              <a:ext uri="{FF2B5EF4-FFF2-40B4-BE49-F238E27FC236}">
                <a16:creationId xmlns:a16="http://schemas.microsoft.com/office/drawing/2014/main" id="{6B6DF71C-E821-3457-C801-9DF9788DFA00}"/>
              </a:ext>
            </a:extLst>
          </p:cNvPr>
          <p:cNvCxnSpPr>
            <a:cxnSpLocks noChangeShapeType="1"/>
            <a:stCxn id="148500" idx="0"/>
            <a:endCxn id="148487" idx="3"/>
          </p:cNvCxnSpPr>
          <p:nvPr/>
        </p:nvCxnSpPr>
        <p:spPr bwMode="auto">
          <a:xfrm rot="-5400000">
            <a:off x="2238375" y="2669391"/>
            <a:ext cx="500063" cy="1587"/>
          </a:xfrm>
          <a:prstGeom prst="bentConnector3">
            <a:avLst>
              <a:gd name="adj1" fmla="val 4984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3F3763BC-5173-8C38-4160-3EEA8D34AEB3}"/>
              </a:ext>
            </a:extLst>
          </p:cNvPr>
          <p:cNvSpPr txBox="1"/>
          <p:nvPr/>
        </p:nvSpPr>
        <p:spPr>
          <a:xfrm>
            <a:off x="5155773" y="3629016"/>
            <a:ext cx="3730508" cy="1015663"/>
          </a:xfrm>
          <a:prstGeom prst="rect">
            <a:avLst/>
          </a:prstGeom>
          <a:noFill/>
        </p:spPr>
        <p:txBody>
          <a:bodyPr wrap="none" rtlCol="0">
            <a:spAutoFit/>
          </a:bodyPr>
          <a:lstStyle/>
          <a:p>
            <a:r>
              <a:rPr lang="en-US" sz="2000" dirty="0">
                <a:highlight>
                  <a:srgbClr val="FFFF00"/>
                </a:highlight>
              </a:rPr>
              <a:t>public void draw(Window w)</a:t>
            </a:r>
          </a:p>
          <a:p>
            <a:r>
              <a:rPr lang="en-US" sz="2000" dirty="0">
                <a:highlight>
                  <a:srgbClr val="FFFF00"/>
                </a:highlight>
              </a:rPr>
              <a:t>{ </a:t>
            </a:r>
            <a:r>
              <a:rPr lang="en-US" sz="2000" dirty="0" err="1">
                <a:highlight>
                  <a:srgbClr val="FFFF00"/>
                </a:highlight>
              </a:rPr>
              <a:t>inner.draw</a:t>
            </a:r>
            <a:r>
              <a:rPr lang="en-US" sz="2000" dirty="0">
                <a:highlight>
                  <a:srgbClr val="FFFF00"/>
                </a:highlight>
              </a:rPr>
              <a:t>(w);} </a:t>
            </a:r>
          </a:p>
          <a:p>
            <a:r>
              <a:rPr lang="en-US" sz="2000" dirty="0">
                <a:highlight>
                  <a:srgbClr val="FFFF00"/>
                </a:highlight>
              </a:rPr>
              <a:t>Make it default implementation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0B6372FA-2425-5A18-3338-AEB05387B2AB}"/>
              </a:ext>
            </a:extLst>
          </p:cNvPr>
          <p:cNvSpPr>
            <a:spLocks noGrp="1" noChangeArrowheads="1"/>
          </p:cNvSpPr>
          <p:nvPr>
            <p:ph type="title"/>
          </p:nvPr>
        </p:nvSpPr>
        <p:spPr/>
        <p:txBody>
          <a:bodyPr/>
          <a:lstStyle/>
          <a:p>
            <a:pPr eaLnBrk="1" hangingPunct="1"/>
            <a:r>
              <a:rPr lang="en-US" altLang="tr-TR"/>
              <a:t>Usage</a:t>
            </a:r>
          </a:p>
        </p:txBody>
      </p:sp>
      <p:sp>
        <p:nvSpPr>
          <p:cNvPr id="150531" name="Rectangle 3">
            <a:extLst>
              <a:ext uri="{FF2B5EF4-FFF2-40B4-BE49-F238E27FC236}">
                <a16:creationId xmlns:a16="http://schemas.microsoft.com/office/drawing/2014/main" id="{5FACF461-0D07-4D28-86BA-4314D0554399}"/>
              </a:ext>
            </a:extLst>
          </p:cNvPr>
          <p:cNvSpPr>
            <a:spLocks noGrp="1" noChangeArrowheads="1"/>
          </p:cNvSpPr>
          <p:nvPr>
            <p:ph idx="1"/>
          </p:nvPr>
        </p:nvSpPr>
        <p:spPr/>
        <p:txBody>
          <a:bodyPr/>
          <a:lstStyle/>
          <a:p>
            <a:pPr eaLnBrk="1" hangingPunct="1">
              <a:lnSpc>
                <a:spcPct val="80000"/>
              </a:lnSpc>
            </a:pPr>
            <a:r>
              <a:rPr lang="en-US" altLang="tr-TR" sz="2800" dirty="0"/>
              <a:t>Create a text with shadow and hyperlink</a:t>
            </a:r>
          </a:p>
          <a:p>
            <a:pPr eaLnBrk="1" hangingPunct="1">
              <a:lnSpc>
                <a:spcPct val="80000"/>
              </a:lnSpc>
              <a:buFontTx/>
              <a:buNone/>
            </a:pPr>
            <a:endParaRPr lang="en-US" altLang="tr-TR" sz="2800" dirty="0"/>
          </a:p>
          <a:p>
            <a:pPr eaLnBrk="1" hangingPunct="1">
              <a:lnSpc>
                <a:spcPct val="80000"/>
              </a:lnSpc>
              <a:buFontTx/>
              <a:buNone/>
            </a:pPr>
            <a:r>
              <a:rPr lang="en-US" altLang="tr-TR" sz="2400" dirty="0">
                <a:highlight>
                  <a:srgbClr val="FFFF00"/>
                </a:highlight>
                <a:latin typeface="Courier New" panose="02070309020205020404" pitchFamily="49" charset="0"/>
              </a:rPr>
              <a:t>Glyph component=new Text();</a:t>
            </a:r>
          </a:p>
          <a:p>
            <a:pPr eaLnBrk="1" hangingPunct="1">
              <a:lnSpc>
                <a:spcPct val="80000"/>
              </a:lnSpc>
              <a:buFontTx/>
              <a:buNone/>
            </a:pPr>
            <a:r>
              <a:rPr lang="en-US" altLang="tr-TR" sz="2400" dirty="0">
                <a:highlight>
                  <a:srgbClr val="FFFF00"/>
                </a:highlight>
                <a:latin typeface="Courier New" panose="02070309020205020404" pitchFamily="49" charset="0"/>
              </a:rPr>
              <a:t>component=new </a:t>
            </a:r>
            <a:r>
              <a:rPr lang="en-US" altLang="tr-TR" sz="2400" dirty="0" err="1">
                <a:highlight>
                  <a:srgbClr val="FFFF00"/>
                </a:highlight>
                <a:latin typeface="Courier New" panose="02070309020205020404" pitchFamily="49" charset="0"/>
              </a:rPr>
              <a:t>ShadowDecorator</a:t>
            </a:r>
            <a:r>
              <a:rPr lang="en-US" altLang="tr-TR" sz="2400" dirty="0">
                <a:highlight>
                  <a:srgbClr val="FFFF00"/>
                </a:highlight>
                <a:latin typeface="Courier New" panose="02070309020205020404" pitchFamily="49" charset="0"/>
              </a:rPr>
              <a:t>(component);</a:t>
            </a:r>
          </a:p>
          <a:p>
            <a:pPr eaLnBrk="1" hangingPunct="1">
              <a:lnSpc>
                <a:spcPct val="80000"/>
              </a:lnSpc>
              <a:buFontTx/>
              <a:buNone/>
            </a:pPr>
            <a:r>
              <a:rPr lang="en-US" altLang="tr-TR" sz="2400" dirty="0">
                <a:highlight>
                  <a:srgbClr val="FFFF00"/>
                </a:highlight>
                <a:latin typeface="Courier New" panose="02070309020205020404" pitchFamily="49" charset="0"/>
              </a:rPr>
              <a:t>	</a:t>
            </a:r>
            <a:r>
              <a:rPr lang="en-US" altLang="tr-TR" sz="2000" dirty="0">
                <a:highlight>
                  <a:srgbClr val="FFFF00"/>
                </a:highlight>
                <a:latin typeface="Courier New" panose="02070309020205020404" pitchFamily="49" charset="0"/>
              </a:rPr>
              <a:t>//adding a shadow</a:t>
            </a:r>
          </a:p>
          <a:p>
            <a:pPr eaLnBrk="1" hangingPunct="1">
              <a:lnSpc>
                <a:spcPct val="80000"/>
              </a:lnSpc>
              <a:buFontTx/>
              <a:buNone/>
            </a:pPr>
            <a:r>
              <a:rPr lang="en-US" altLang="tr-TR" sz="2400" dirty="0">
                <a:highlight>
                  <a:srgbClr val="FFFF00"/>
                </a:highlight>
                <a:latin typeface="Courier New" panose="02070309020205020404" pitchFamily="49" charset="0"/>
              </a:rPr>
              <a:t>component=new </a:t>
            </a:r>
            <a:r>
              <a:rPr lang="en-US" altLang="tr-TR" sz="2400" dirty="0" err="1">
                <a:highlight>
                  <a:srgbClr val="FFFF00"/>
                </a:highlight>
                <a:latin typeface="Courier New" panose="02070309020205020404" pitchFamily="49" charset="0"/>
              </a:rPr>
              <a:t>HyperlinkDecorator</a:t>
            </a:r>
            <a:r>
              <a:rPr lang="en-US" altLang="tr-TR" sz="2400" dirty="0">
                <a:highlight>
                  <a:srgbClr val="FFFF00"/>
                </a:highlight>
                <a:latin typeface="Courier New" panose="02070309020205020404" pitchFamily="49" charset="0"/>
              </a:rPr>
              <a:t>(component);</a:t>
            </a:r>
          </a:p>
          <a:p>
            <a:pPr eaLnBrk="1" hangingPunct="1">
              <a:lnSpc>
                <a:spcPct val="80000"/>
              </a:lnSpc>
              <a:buFontTx/>
              <a:buNone/>
            </a:pPr>
            <a:r>
              <a:rPr lang="en-US" altLang="tr-TR" sz="2000" dirty="0">
                <a:highlight>
                  <a:srgbClr val="FFFF00"/>
                </a:highlight>
                <a:latin typeface="Courier New" panose="02070309020205020404" pitchFamily="49" charset="0"/>
              </a:rPr>
              <a:t>	//adding a hyperlink</a:t>
            </a:r>
          </a:p>
          <a:p>
            <a:pPr eaLnBrk="1" hangingPunct="1">
              <a:lnSpc>
                <a:spcPct val="80000"/>
              </a:lnSpc>
              <a:buFontTx/>
              <a:buNone/>
            </a:pPr>
            <a:endParaRPr lang="en-US" altLang="tr-TR" sz="2000" dirty="0"/>
          </a:p>
          <a:p>
            <a:pPr eaLnBrk="1" hangingPunct="1"/>
            <a:r>
              <a:rPr lang="en-US" altLang="tr-TR" sz="2800" dirty="0"/>
              <a:t>Now use this </a:t>
            </a:r>
            <a:r>
              <a:rPr lang="en-US" altLang="tr-TR" sz="2800" dirty="0">
                <a:latin typeface="Courier New" panose="02070309020205020404" pitchFamily="49" charset="0"/>
              </a:rPr>
              <a:t>component</a:t>
            </a:r>
            <a:r>
              <a:rPr lang="en-US" altLang="tr-TR" sz="2800" dirty="0"/>
              <a:t> in the windowing system. The window only sees it as a Glyph.</a:t>
            </a:r>
          </a:p>
          <a:p>
            <a:pPr eaLnBrk="1" hangingPunct="1">
              <a:spcBef>
                <a:spcPts val="600"/>
              </a:spcBef>
            </a:pPr>
            <a:r>
              <a:rPr lang="en-US" altLang="tr-TR" sz="2800" dirty="0"/>
              <a:t>You can directly interact with it and follow the link as well.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A0858A0-A004-AB1F-83D2-EE5B36A8EE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1" b="-628"/>
          <a:stretch/>
        </p:blipFill>
        <p:spPr bwMode="auto">
          <a:xfrm>
            <a:off x="5765749" y="1872488"/>
            <a:ext cx="2839043" cy="1572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a:extLst>
              <a:ext uri="{FF2B5EF4-FFF2-40B4-BE49-F238E27FC236}">
                <a16:creationId xmlns:a16="http://schemas.microsoft.com/office/drawing/2014/main" id="{DEA824A3-4840-DE56-0483-1D60D1CE8E24}"/>
              </a:ext>
            </a:extLst>
          </p:cNvPr>
          <p:cNvSpPr>
            <a:spLocks noGrp="1"/>
          </p:cNvSpPr>
          <p:nvPr>
            <p:ph type="title"/>
          </p:nvPr>
        </p:nvSpPr>
        <p:spPr/>
        <p:txBody>
          <a:bodyPr/>
          <a:lstStyle/>
          <a:p>
            <a:r>
              <a:rPr lang="en-US" dirty="0"/>
              <a:t>Borders and Scrollbar –</a:t>
            </a:r>
            <a:r>
              <a:rPr lang="en-US" dirty="0" err="1"/>
              <a:t>GoF</a:t>
            </a:r>
            <a:r>
              <a:rPr lang="en-US" dirty="0"/>
              <a:t> ex.</a:t>
            </a:r>
          </a:p>
        </p:txBody>
      </p:sp>
      <p:sp>
        <p:nvSpPr>
          <p:cNvPr id="6" name="Content Placeholder 5">
            <a:extLst>
              <a:ext uri="{FF2B5EF4-FFF2-40B4-BE49-F238E27FC236}">
                <a16:creationId xmlns:a16="http://schemas.microsoft.com/office/drawing/2014/main" id="{75FFC46A-3DB3-6280-91AE-E3AECC4E0131}"/>
              </a:ext>
            </a:extLst>
          </p:cNvPr>
          <p:cNvSpPr>
            <a:spLocks noGrp="1"/>
          </p:cNvSpPr>
          <p:nvPr>
            <p:ph idx="1"/>
          </p:nvPr>
        </p:nvSpPr>
        <p:spPr>
          <a:xfrm>
            <a:off x="457200" y="1335292"/>
            <a:ext cx="8387862" cy="135560"/>
          </a:xfrm>
        </p:spPr>
        <p:txBody>
          <a:bodyPr/>
          <a:lstStyle/>
          <a:p>
            <a:r>
              <a:rPr lang="en-US" sz="2800" dirty="0"/>
              <a:t>Add borders to any part: see </a:t>
            </a:r>
            <a:r>
              <a:rPr lang="en-US" sz="2400" dirty="0"/>
              <a:t>Decorator lecture</a:t>
            </a:r>
            <a:endParaRPr lang="en-US" sz="2800" dirty="0"/>
          </a:p>
        </p:txBody>
      </p:sp>
      <p:grpSp>
        <p:nvGrpSpPr>
          <p:cNvPr id="2" name="Group 1">
            <a:extLst>
              <a:ext uri="{FF2B5EF4-FFF2-40B4-BE49-F238E27FC236}">
                <a16:creationId xmlns:a16="http://schemas.microsoft.com/office/drawing/2014/main" id="{0BC55469-269C-46B4-EAA1-96E1ECCF6E7E}"/>
              </a:ext>
            </a:extLst>
          </p:cNvPr>
          <p:cNvGrpSpPr/>
          <p:nvPr/>
        </p:nvGrpSpPr>
        <p:grpSpPr>
          <a:xfrm>
            <a:off x="296590" y="1916442"/>
            <a:ext cx="2860699" cy="2665337"/>
            <a:chOff x="5602910" y="2137606"/>
            <a:chExt cx="2873452" cy="4188892"/>
          </a:xfrm>
        </p:grpSpPr>
        <p:grpSp>
          <p:nvGrpSpPr>
            <p:cNvPr id="9" name="Group 9">
              <a:extLst>
                <a:ext uri="{FF2B5EF4-FFF2-40B4-BE49-F238E27FC236}">
                  <a16:creationId xmlns:a16="http://schemas.microsoft.com/office/drawing/2014/main" id="{521C39BC-B211-985E-E310-50DC0EBF468B}"/>
                </a:ext>
              </a:extLst>
            </p:cNvPr>
            <p:cNvGrpSpPr>
              <a:grpSpLocks/>
            </p:cNvGrpSpPr>
            <p:nvPr/>
          </p:nvGrpSpPr>
          <p:grpSpPr bwMode="auto">
            <a:xfrm>
              <a:off x="6996397" y="2137606"/>
              <a:ext cx="1327893" cy="926117"/>
              <a:chOff x="2332" y="1134"/>
              <a:chExt cx="1516" cy="479"/>
            </a:xfrm>
          </p:grpSpPr>
          <p:sp>
            <p:nvSpPr>
              <p:cNvPr id="11" name="Rectangle 10">
                <a:extLst>
                  <a:ext uri="{FF2B5EF4-FFF2-40B4-BE49-F238E27FC236}">
                    <a16:creationId xmlns:a16="http://schemas.microsoft.com/office/drawing/2014/main" id="{FCD23D51-CAA4-5B49-B73D-3DF6DF81BC32}"/>
                  </a:ext>
                </a:extLst>
              </p:cNvPr>
              <p:cNvSpPr>
                <a:spLocks noChangeArrowheads="1"/>
              </p:cNvSpPr>
              <p:nvPr/>
            </p:nvSpPr>
            <p:spPr bwMode="auto">
              <a:xfrm>
                <a:off x="2332" y="1134"/>
                <a:ext cx="1500" cy="38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2" name="Text Box 11">
                <a:extLst>
                  <a:ext uri="{FF2B5EF4-FFF2-40B4-BE49-F238E27FC236}">
                    <a16:creationId xmlns:a16="http://schemas.microsoft.com/office/drawing/2014/main" id="{23DAB05C-5695-5283-446D-242F1104B43C}"/>
                  </a:ext>
                </a:extLst>
              </p:cNvPr>
              <p:cNvSpPr txBox="1">
                <a:spLocks noChangeArrowheads="1"/>
              </p:cNvSpPr>
              <p:nvPr/>
            </p:nvSpPr>
            <p:spPr bwMode="auto">
              <a:xfrm>
                <a:off x="2566" y="1148"/>
                <a:ext cx="63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Glyph</a:t>
                </a:r>
              </a:p>
            </p:txBody>
          </p:sp>
          <p:sp>
            <p:nvSpPr>
              <p:cNvPr id="13" name="Line 12">
                <a:extLst>
                  <a:ext uri="{FF2B5EF4-FFF2-40B4-BE49-F238E27FC236}">
                    <a16:creationId xmlns:a16="http://schemas.microsoft.com/office/drawing/2014/main" id="{7E0527AE-0474-5714-12DF-95FAE030E9AC}"/>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13">
                <a:extLst>
                  <a:ext uri="{FF2B5EF4-FFF2-40B4-BE49-F238E27FC236}">
                    <a16:creationId xmlns:a16="http://schemas.microsoft.com/office/drawing/2014/main" id="{E8E511B6-CF1E-B0AD-21C8-33C7A3C4C930}"/>
                  </a:ext>
                </a:extLst>
              </p:cNvPr>
              <p:cNvSpPr txBox="1">
                <a:spLocks noChangeArrowheads="1"/>
              </p:cNvSpPr>
              <p:nvPr/>
            </p:nvSpPr>
            <p:spPr bwMode="auto">
              <a:xfrm>
                <a:off x="2338" y="1422"/>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tr-TR" sz="1800" i="1" dirty="0"/>
              </a:p>
            </p:txBody>
          </p:sp>
          <p:sp>
            <p:nvSpPr>
              <p:cNvPr id="15" name="Line 14">
                <a:extLst>
                  <a:ext uri="{FF2B5EF4-FFF2-40B4-BE49-F238E27FC236}">
                    <a16:creationId xmlns:a16="http://schemas.microsoft.com/office/drawing/2014/main" id="{A451383F-DC78-7432-CD50-CF03C81AA95C}"/>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 name="AutoShape 28">
              <a:extLst>
                <a:ext uri="{FF2B5EF4-FFF2-40B4-BE49-F238E27FC236}">
                  <a16:creationId xmlns:a16="http://schemas.microsoft.com/office/drawing/2014/main" id="{FECDCF2F-F48E-5879-6567-403E2D6166F7}"/>
                </a:ext>
              </a:extLst>
            </p:cNvPr>
            <p:cNvSpPr>
              <a:spLocks noChangeArrowheads="1"/>
            </p:cNvSpPr>
            <p:nvPr/>
          </p:nvSpPr>
          <p:spPr bwMode="auto">
            <a:xfrm>
              <a:off x="7508281" y="2915531"/>
              <a:ext cx="261938" cy="23391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6" name="AutoShape 29">
              <a:extLst>
                <a:ext uri="{FF2B5EF4-FFF2-40B4-BE49-F238E27FC236}">
                  <a16:creationId xmlns:a16="http://schemas.microsoft.com/office/drawing/2014/main" id="{C4D899F6-4381-EED4-9749-59C45B5DD60D}"/>
                </a:ext>
              </a:extLst>
            </p:cNvPr>
            <p:cNvCxnSpPr>
              <a:cxnSpLocks noChangeShapeType="1"/>
              <a:stCxn id="10" idx="3"/>
              <a:endCxn id="44" idx="0"/>
            </p:cNvCxnSpPr>
            <p:nvPr/>
          </p:nvCxnSpPr>
          <p:spPr bwMode="auto">
            <a:xfrm rot="5400000">
              <a:off x="6328143" y="4088290"/>
              <a:ext cx="2249951" cy="372264"/>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7" name="AutoShape 30">
              <a:extLst>
                <a:ext uri="{FF2B5EF4-FFF2-40B4-BE49-F238E27FC236}">
                  <a16:creationId xmlns:a16="http://schemas.microsoft.com/office/drawing/2014/main" id="{A7315D2E-CE76-C767-518E-6BC500903C72}"/>
                </a:ext>
              </a:extLst>
            </p:cNvPr>
            <p:cNvCxnSpPr>
              <a:cxnSpLocks noChangeShapeType="1"/>
              <a:stCxn id="10" idx="3"/>
              <a:endCxn id="31" idx="0"/>
            </p:cNvCxnSpPr>
            <p:nvPr/>
          </p:nvCxnSpPr>
          <p:spPr bwMode="auto">
            <a:xfrm rot="5400000">
              <a:off x="6739339" y="2718330"/>
              <a:ext cx="468794" cy="1331028"/>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18" name="Text Box 34">
              <a:extLst>
                <a:ext uri="{FF2B5EF4-FFF2-40B4-BE49-F238E27FC236}">
                  <a16:creationId xmlns:a16="http://schemas.microsoft.com/office/drawing/2014/main" id="{7FD0D4FC-0997-5ED3-D898-1E558F879584}"/>
                </a:ext>
              </a:extLst>
            </p:cNvPr>
            <p:cNvSpPr txBox="1">
              <a:spLocks noChangeArrowheads="1"/>
            </p:cNvSpPr>
            <p:nvPr/>
          </p:nvSpPr>
          <p:spPr bwMode="auto">
            <a:xfrm>
              <a:off x="5602910" y="2220513"/>
              <a:ext cx="105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tr-TR" altLang="tr-TR" sz="1800" dirty="0"/>
                <a:t>*</a:t>
              </a:r>
              <a:r>
                <a:rPr lang="en-US" altLang="tr-TR" sz="1800" dirty="0"/>
                <a:t> </a:t>
              </a:r>
              <a:r>
                <a:rPr lang="tr-TR" altLang="tr-TR" sz="1800" dirty="0"/>
                <a:t> </a:t>
              </a:r>
              <a:endParaRPr lang="en-US" altLang="tr-TR" sz="1800" dirty="0"/>
            </a:p>
            <a:p>
              <a:pPr eaLnBrk="1" hangingPunct="1">
                <a:spcBef>
                  <a:spcPct val="0"/>
                </a:spcBef>
                <a:buFontTx/>
                <a:buNone/>
              </a:pPr>
              <a:r>
                <a:rPr lang="tr-TR" altLang="tr-TR" sz="1800" dirty="0"/>
                <a:t> </a:t>
              </a:r>
              <a:r>
                <a:rPr lang="en-US" altLang="tr-TR" sz="1800" dirty="0"/>
                <a:t>children</a:t>
              </a:r>
            </a:p>
          </p:txBody>
        </p:sp>
        <p:grpSp>
          <p:nvGrpSpPr>
            <p:cNvPr id="19" name="Group 35">
              <a:extLst>
                <a:ext uri="{FF2B5EF4-FFF2-40B4-BE49-F238E27FC236}">
                  <a16:creationId xmlns:a16="http://schemas.microsoft.com/office/drawing/2014/main" id="{DBA575FF-DD9B-9530-1DD1-0A901EC5BE66}"/>
                </a:ext>
              </a:extLst>
            </p:cNvPr>
            <p:cNvGrpSpPr>
              <a:grpSpLocks/>
            </p:cNvGrpSpPr>
            <p:nvPr/>
          </p:nvGrpSpPr>
          <p:grpSpPr bwMode="auto">
            <a:xfrm>
              <a:off x="5804088" y="4543809"/>
              <a:ext cx="790575" cy="531813"/>
              <a:chOff x="657" y="1026"/>
              <a:chExt cx="635" cy="335"/>
            </a:xfrm>
          </p:grpSpPr>
          <p:sp>
            <p:nvSpPr>
              <p:cNvPr id="20" name="Rectangle 36">
                <a:extLst>
                  <a:ext uri="{FF2B5EF4-FFF2-40B4-BE49-F238E27FC236}">
                    <a16:creationId xmlns:a16="http://schemas.microsoft.com/office/drawing/2014/main" id="{2F16326B-A5F0-48B5-2CE0-7E45D0A46F40}"/>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 name="Text Box 37">
                <a:extLst>
                  <a:ext uri="{FF2B5EF4-FFF2-40B4-BE49-F238E27FC236}">
                    <a16:creationId xmlns:a16="http://schemas.microsoft.com/office/drawing/2014/main" id="{51187C77-451B-D47F-FDD6-E465E94F4B49}"/>
                  </a:ext>
                </a:extLst>
              </p:cNvPr>
              <p:cNvSpPr txBox="1">
                <a:spLocks noChangeArrowheads="1"/>
              </p:cNvSpPr>
              <p:nvPr/>
            </p:nvSpPr>
            <p:spPr bwMode="auto">
              <a:xfrm>
                <a:off x="703" y="1026"/>
                <a:ext cx="5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Line</a:t>
                </a:r>
              </a:p>
            </p:txBody>
          </p:sp>
          <p:sp>
            <p:nvSpPr>
              <p:cNvPr id="22" name="Line 38">
                <a:extLst>
                  <a:ext uri="{FF2B5EF4-FFF2-40B4-BE49-F238E27FC236}">
                    <a16:creationId xmlns:a16="http://schemas.microsoft.com/office/drawing/2014/main" id="{260B730A-9868-D632-3663-4B8025557CEB}"/>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39">
                <a:extLst>
                  <a:ext uri="{FF2B5EF4-FFF2-40B4-BE49-F238E27FC236}">
                    <a16:creationId xmlns:a16="http://schemas.microsoft.com/office/drawing/2014/main" id="{950AEA2E-4689-C01C-A8B5-2F4672AF4D7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 name="Group 47">
              <a:extLst>
                <a:ext uri="{FF2B5EF4-FFF2-40B4-BE49-F238E27FC236}">
                  <a16:creationId xmlns:a16="http://schemas.microsoft.com/office/drawing/2014/main" id="{307C879D-F1A1-7F0D-6B19-A28984A7E55C}"/>
                </a:ext>
              </a:extLst>
            </p:cNvPr>
            <p:cNvGrpSpPr>
              <a:grpSpLocks/>
            </p:cNvGrpSpPr>
            <p:nvPr/>
          </p:nvGrpSpPr>
          <p:grpSpPr bwMode="auto">
            <a:xfrm>
              <a:off x="5908172" y="3618241"/>
              <a:ext cx="1008063" cy="531812"/>
              <a:chOff x="657" y="1026"/>
              <a:chExt cx="635" cy="335"/>
            </a:xfrm>
          </p:grpSpPr>
          <p:sp>
            <p:nvSpPr>
              <p:cNvPr id="30" name="Rectangle 48">
                <a:extLst>
                  <a:ext uri="{FF2B5EF4-FFF2-40B4-BE49-F238E27FC236}">
                    <a16:creationId xmlns:a16="http://schemas.microsoft.com/office/drawing/2014/main" id="{85D26691-20D7-11B7-E570-A1E544D21A2A}"/>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 name="Text Box 49">
                <a:extLst>
                  <a:ext uri="{FF2B5EF4-FFF2-40B4-BE49-F238E27FC236}">
                    <a16:creationId xmlns:a16="http://schemas.microsoft.com/office/drawing/2014/main" id="{9364DBDE-335E-84DF-2884-3EC0BDD56BE5}"/>
                  </a:ext>
                </a:extLst>
              </p:cNvPr>
              <p:cNvSpPr txBox="1">
                <a:spLocks noChangeArrowheads="1"/>
              </p:cNvSpPr>
              <p:nvPr/>
            </p:nvSpPr>
            <p:spPr bwMode="auto">
              <a:xfrm>
                <a:off x="703" y="1026"/>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Text</a:t>
                </a:r>
              </a:p>
            </p:txBody>
          </p:sp>
          <p:sp>
            <p:nvSpPr>
              <p:cNvPr id="32" name="Line 50">
                <a:extLst>
                  <a:ext uri="{FF2B5EF4-FFF2-40B4-BE49-F238E27FC236}">
                    <a16:creationId xmlns:a16="http://schemas.microsoft.com/office/drawing/2014/main" id="{B73C6513-91A9-DC23-0F5C-5D90B39A304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51">
                <a:extLst>
                  <a:ext uri="{FF2B5EF4-FFF2-40B4-BE49-F238E27FC236}">
                    <a16:creationId xmlns:a16="http://schemas.microsoft.com/office/drawing/2014/main" id="{2F494EEF-F155-5555-F2B3-48E1268EEAD2}"/>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36" name="AutoShape 75">
              <a:extLst>
                <a:ext uri="{FF2B5EF4-FFF2-40B4-BE49-F238E27FC236}">
                  <a16:creationId xmlns:a16="http://schemas.microsoft.com/office/drawing/2014/main" id="{A84AE9AC-1A4E-3C4C-4A46-080816D82B40}"/>
                </a:ext>
              </a:extLst>
            </p:cNvPr>
            <p:cNvCxnSpPr>
              <a:cxnSpLocks noChangeShapeType="1"/>
              <a:stCxn id="21" idx="0"/>
              <a:endCxn id="10" idx="3"/>
            </p:cNvCxnSpPr>
            <p:nvPr/>
          </p:nvCxnSpPr>
          <p:spPr bwMode="auto">
            <a:xfrm rot="5400000" flipH="1" flipV="1">
              <a:off x="6216529" y="3121089"/>
              <a:ext cx="1394362" cy="1451079"/>
            </a:xfrm>
            <a:prstGeom prst="bentConnector3">
              <a:avLst>
                <a:gd name="adj1" fmla="val 19304"/>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40" name="Group 45">
              <a:extLst>
                <a:ext uri="{FF2B5EF4-FFF2-40B4-BE49-F238E27FC236}">
                  <a16:creationId xmlns:a16="http://schemas.microsoft.com/office/drawing/2014/main" id="{6534A193-16BC-59D4-5322-5F34B620F799}"/>
                </a:ext>
              </a:extLst>
            </p:cNvPr>
            <p:cNvGrpSpPr>
              <a:grpSpLocks/>
            </p:cNvGrpSpPr>
            <p:nvPr/>
          </p:nvGrpSpPr>
          <p:grpSpPr bwMode="auto">
            <a:xfrm>
              <a:off x="5844287" y="5347010"/>
              <a:ext cx="2632075" cy="979488"/>
              <a:chOff x="2770" y="2776"/>
              <a:chExt cx="1658" cy="617"/>
            </a:xfrm>
          </p:grpSpPr>
          <p:grpSp>
            <p:nvGrpSpPr>
              <p:cNvPr id="41" name="Group 15">
                <a:extLst>
                  <a:ext uri="{FF2B5EF4-FFF2-40B4-BE49-F238E27FC236}">
                    <a16:creationId xmlns:a16="http://schemas.microsoft.com/office/drawing/2014/main" id="{81670E79-F2AF-1B9F-3D8F-68B0B05E8BD7}"/>
                  </a:ext>
                </a:extLst>
              </p:cNvPr>
              <p:cNvGrpSpPr>
                <a:grpSpLocks/>
              </p:cNvGrpSpPr>
              <p:nvPr/>
            </p:nvGrpSpPr>
            <p:grpSpPr bwMode="auto">
              <a:xfrm>
                <a:off x="3020" y="2776"/>
                <a:ext cx="1408" cy="617"/>
                <a:chOff x="2338" y="1115"/>
                <a:chExt cx="1510" cy="617"/>
              </a:xfrm>
            </p:grpSpPr>
            <p:sp>
              <p:nvSpPr>
                <p:cNvPr id="43" name="Rectangle 16">
                  <a:extLst>
                    <a:ext uri="{FF2B5EF4-FFF2-40B4-BE49-F238E27FC236}">
                      <a16:creationId xmlns:a16="http://schemas.microsoft.com/office/drawing/2014/main" id="{5A6870FD-A41A-878A-5515-0528AF241CD2}"/>
                    </a:ext>
                  </a:extLst>
                </p:cNvPr>
                <p:cNvSpPr>
                  <a:spLocks noChangeArrowheads="1"/>
                </p:cNvSpPr>
                <p:nvPr/>
              </p:nvSpPr>
              <p:spPr bwMode="auto">
                <a:xfrm>
                  <a:off x="2341" y="1115"/>
                  <a:ext cx="1500" cy="59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 name="Text Box 17">
                  <a:extLst>
                    <a:ext uri="{FF2B5EF4-FFF2-40B4-BE49-F238E27FC236}">
                      <a16:creationId xmlns:a16="http://schemas.microsoft.com/office/drawing/2014/main" id="{D7874F7A-E6F9-98AD-ED64-CD0F233D67F8}"/>
                    </a:ext>
                  </a:extLst>
                </p:cNvPr>
                <p:cNvSpPr txBox="1">
                  <a:spLocks noChangeArrowheads="1"/>
                </p:cNvSpPr>
                <p:nvPr/>
              </p:nvSpPr>
              <p:spPr bwMode="auto">
                <a:xfrm>
                  <a:off x="2566" y="1148"/>
                  <a:ext cx="9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Composite</a:t>
                  </a:r>
                </a:p>
              </p:txBody>
            </p:sp>
            <p:sp>
              <p:nvSpPr>
                <p:cNvPr id="45" name="Line 18">
                  <a:extLst>
                    <a:ext uri="{FF2B5EF4-FFF2-40B4-BE49-F238E27FC236}">
                      <a16:creationId xmlns:a16="http://schemas.microsoft.com/office/drawing/2014/main" id="{64296FBB-EF0A-36AD-BCAC-18FB063883D3}"/>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Text Box 19">
                  <a:extLst>
                    <a:ext uri="{FF2B5EF4-FFF2-40B4-BE49-F238E27FC236}">
                      <a16:creationId xmlns:a16="http://schemas.microsoft.com/office/drawing/2014/main" id="{1A9EF36A-F4C7-1EC4-3AC6-341F81C626E2}"/>
                    </a:ext>
                  </a:extLst>
                </p:cNvPr>
                <p:cNvSpPr txBox="1">
                  <a:spLocks noChangeArrowheads="1"/>
                </p:cNvSpPr>
                <p:nvPr/>
              </p:nvSpPr>
              <p:spPr bwMode="auto">
                <a:xfrm>
                  <a:off x="2338" y="1422"/>
                  <a:ext cx="2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p>
              </p:txBody>
            </p:sp>
            <p:sp>
              <p:nvSpPr>
                <p:cNvPr id="47" name="Line 20">
                  <a:extLst>
                    <a:ext uri="{FF2B5EF4-FFF2-40B4-BE49-F238E27FC236}">
                      <a16:creationId xmlns:a16="http://schemas.microsoft.com/office/drawing/2014/main" id="{38494B2D-4220-03CA-0A82-D490F01FBAE3}"/>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 name="AutoShape 31">
                <a:extLst>
                  <a:ext uri="{FF2B5EF4-FFF2-40B4-BE49-F238E27FC236}">
                    <a16:creationId xmlns:a16="http://schemas.microsoft.com/office/drawing/2014/main" id="{83925A01-659F-7BB1-6230-D2C0E027C50E}"/>
                  </a:ext>
                </a:extLst>
              </p:cNvPr>
              <p:cNvSpPr>
                <a:spLocks noChangeArrowheads="1"/>
              </p:cNvSpPr>
              <p:nvPr/>
            </p:nvSpPr>
            <p:spPr bwMode="auto">
              <a:xfrm>
                <a:off x="2770" y="3024"/>
                <a:ext cx="274" cy="12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48" name="AutoShape 32">
              <a:extLst>
                <a:ext uri="{FF2B5EF4-FFF2-40B4-BE49-F238E27FC236}">
                  <a16:creationId xmlns:a16="http://schemas.microsoft.com/office/drawing/2014/main" id="{0DB1C1A6-45BF-31D6-151D-A52B3FCA324A}"/>
                </a:ext>
              </a:extLst>
            </p:cNvPr>
            <p:cNvCxnSpPr>
              <a:cxnSpLocks noChangeShapeType="1"/>
              <a:stCxn id="42" idx="1"/>
              <a:endCxn id="11" idx="1"/>
            </p:cNvCxnSpPr>
            <p:nvPr/>
          </p:nvCxnSpPr>
          <p:spPr bwMode="auto">
            <a:xfrm rot="10800000" flipH="1">
              <a:off x="5844287" y="2513660"/>
              <a:ext cx="1152110" cy="3328650"/>
            </a:xfrm>
            <a:prstGeom prst="bentConnector3">
              <a:avLst>
                <a:gd name="adj1" fmla="val -1984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grpSp>
        <p:nvGrpSpPr>
          <p:cNvPr id="3" name="Group 45">
            <a:extLst>
              <a:ext uri="{FF2B5EF4-FFF2-40B4-BE49-F238E27FC236}">
                <a16:creationId xmlns:a16="http://schemas.microsoft.com/office/drawing/2014/main" id="{32DB7D2C-F021-1577-4FBC-EC16D93C3605}"/>
              </a:ext>
            </a:extLst>
          </p:cNvPr>
          <p:cNvGrpSpPr>
            <a:grpSpLocks/>
          </p:cNvGrpSpPr>
          <p:nvPr/>
        </p:nvGrpSpPr>
        <p:grpSpPr bwMode="auto">
          <a:xfrm>
            <a:off x="3455431" y="3788542"/>
            <a:ext cx="2053217" cy="857250"/>
            <a:chOff x="3020" y="2776"/>
            <a:chExt cx="1669" cy="540"/>
          </a:xfrm>
        </p:grpSpPr>
        <p:grpSp>
          <p:nvGrpSpPr>
            <p:cNvPr id="4" name="Group 15">
              <a:extLst>
                <a:ext uri="{FF2B5EF4-FFF2-40B4-BE49-F238E27FC236}">
                  <a16:creationId xmlns:a16="http://schemas.microsoft.com/office/drawing/2014/main" id="{EE179D3D-CD0E-3622-96E9-4FD44C8F7728}"/>
                </a:ext>
              </a:extLst>
            </p:cNvPr>
            <p:cNvGrpSpPr>
              <a:grpSpLocks/>
            </p:cNvGrpSpPr>
            <p:nvPr/>
          </p:nvGrpSpPr>
          <p:grpSpPr bwMode="auto">
            <a:xfrm>
              <a:off x="3020" y="2776"/>
              <a:ext cx="1408" cy="540"/>
              <a:chOff x="2338" y="1115"/>
              <a:chExt cx="1510" cy="540"/>
            </a:xfrm>
          </p:grpSpPr>
          <p:sp>
            <p:nvSpPr>
              <p:cNvPr id="24" name="Rectangle 16">
                <a:extLst>
                  <a:ext uri="{FF2B5EF4-FFF2-40B4-BE49-F238E27FC236}">
                    <a16:creationId xmlns:a16="http://schemas.microsoft.com/office/drawing/2014/main" id="{FC11BFE3-813B-B1C9-50B0-F1DEF8F699CC}"/>
                  </a:ext>
                </a:extLst>
              </p:cNvPr>
              <p:cNvSpPr>
                <a:spLocks noChangeArrowheads="1"/>
              </p:cNvSpPr>
              <p:nvPr/>
            </p:nvSpPr>
            <p:spPr bwMode="auto">
              <a:xfrm>
                <a:off x="2341" y="1115"/>
                <a:ext cx="1500" cy="5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5" name="Text Box 17">
                <a:extLst>
                  <a:ext uri="{FF2B5EF4-FFF2-40B4-BE49-F238E27FC236}">
                    <a16:creationId xmlns:a16="http://schemas.microsoft.com/office/drawing/2014/main" id="{DB032D2F-C46E-EA5B-4284-ABBF08AE9A21}"/>
                  </a:ext>
                </a:extLst>
              </p:cNvPr>
              <p:cNvSpPr txBox="1">
                <a:spLocks noChangeArrowheads="1"/>
              </p:cNvSpPr>
              <p:nvPr/>
            </p:nvSpPr>
            <p:spPr bwMode="auto">
              <a:xfrm>
                <a:off x="2566" y="1148"/>
                <a:ext cx="12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ADecorator</a:t>
                </a:r>
                <a:endParaRPr lang="en-US" altLang="tr-TR" sz="1800" b="1" dirty="0"/>
              </a:p>
            </p:txBody>
          </p:sp>
          <p:sp>
            <p:nvSpPr>
              <p:cNvPr id="26" name="Line 18">
                <a:extLst>
                  <a:ext uri="{FF2B5EF4-FFF2-40B4-BE49-F238E27FC236}">
                    <a16:creationId xmlns:a16="http://schemas.microsoft.com/office/drawing/2014/main" id="{FA9F0C8E-7527-85E6-31D0-437D4B619DCB}"/>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Text Box 19">
                <a:extLst>
                  <a:ext uri="{FF2B5EF4-FFF2-40B4-BE49-F238E27FC236}">
                    <a16:creationId xmlns:a16="http://schemas.microsoft.com/office/drawing/2014/main" id="{9269840F-CEBF-8992-3E4F-1C4D84ECBD2B}"/>
                  </a:ext>
                </a:extLst>
              </p:cNvPr>
              <p:cNvSpPr txBox="1">
                <a:spLocks noChangeArrowheads="1"/>
              </p:cNvSpPr>
              <p:nvPr/>
            </p:nvSpPr>
            <p:spPr bwMode="auto">
              <a:xfrm>
                <a:off x="2338" y="1422"/>
                <a:ext cx="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+draw</a:t>
                </a:r>
              </a:p>
            </p:txBody>
          </p:sp>
          <p:sp>
            <p:nvSpPr>
              <p:cNvPr id="28" name="Line 20">
                <a:extLst>
                  <a:ext uri="{FF2B5EF4-FFF2-40B4-BE49-F238E27FC236}">
                    <a16:creationId xmlns:a16="http://schemas.microsoft.com/office/drawing/2014/main" id="{87DC9EB0-56BB-57CB-E8DB-EA92DEEE1B43}"/>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 name="AutoShape 31">
              <a:extLst>
                <a:ext uri="{FF2B5EF4-FFF2-40B4-BE49-F238E27FC236}">
                  <a16:creationId xmlns:a16="http://schemas.microsoft.com/office/drawing/2014/main" id="{953DA5B2-32FB-1B81-F497-B17E3C814437}"/>
                </a:ext>
              </a:extLst>
            </p:cNvPr>
            <p:cNvSpPr>
              <a:spLocks noChangeArrowheads="1"/>
            </p:cNvSpPr>
            <p:nvPr/>
          </p:nvSpPr>
          <p:spPr bwMode="auto">
            <a:xfrm>
              <a:off x="4415" y="2997"/>
              <a:ext cx="274" cy="12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sp>
        <p:nvSpPr>
          <p:cNvPr id="34" name="TextBox 33">
            <a:extLst>
              <a:ext uri="{FF2B5EF4-FFF2-40B4-BE49-F238E27FC236}">
                <a16:creationId xmlns:a16="http://schemas.microsoft.com/office/drawing/2014/main" id="{F0FE018E-976F-7332-9C57-5C36C98A9EA0}"/>
              </a:ext>
            </a:extLst>
          </p:cNvPr>
          <p:cNvSpPr txBox="1"/>
          <p:nvPr/>
        </p:nvSpPr>
        <p:spPr>
          <a:xfrm>
            <a:off x="5665660" y="4147629"/>
            <a:ext cx="3365024" cy="707886"/>
          </a:xfrm>
          <a:prstGeom prst="rect">
            <a:avLst/>
          </a:prstGeom>
          <a:noFill/>
        </p:spPr>
        <p:txBody>
          <a:bodyPr wrap="none" rtlCol="0">
            <a:spAutoFit/>
          </a:bodyPr>
          <a:lstStyle/>
          <a:p>
            <a:r>
              <a:rPr lang="en-US" sz="2000" dirty="0"/>
              <a:t>public void draw(Window w)</a:t>
            </a:r>
          </a:p>
          <a:p>
            <a:r>
              <a:rPr lang="en-US" sz="2000" dirty="0"/>
              <a:t>{ inner-&gt;draw(w);}</a:t>
            </a:r>
          </a:p>
        </p:txBody>
      </p:sp>
      <p:cxnSp>
        <p:nvCxnSpPr>
          <p:cNvPr id="35" name="AutoShape 29">
            <a:extLst>
              <a:ext uri="{FF2B5EF4-FFF2-40B4-BE49-F238E27FC236}">
                <a16:creationId xmlns:a16="http://schemas.microsoft.com/office/drawing/2014/main" id="{E2DD137F-ABBB-DF2A-3FFA-54B188DEE8BC}"/>
              </a:ext>
            </a:extLst>
          </p:cNvPr>
          <p:cNvCxnSpPr>
            <a:cxnSpLocks noChangeShapeType="1"/>
          </p:cNvCxnSpPr>
          <p:nvPr/>
        </p:nvCxnSpPr>
        <p:spPr bwMode="auto">
          <a:xfrm rot="16200000" flipH="1">
            <a:off x="3095712" y="2029724"/>
            <a:ext cx="1280667" cy="2114037"/>
          </a:xfrm>
          <a:prstGeom prst="bentConnector3">
            <a:avLst>
              <a:gd name="adj1" fmla="val 5595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4" name="AutoShape 32">
            <a:extLst>
              <a:ext uri="{FF2B5EF4-FFF2-40B4-BE49-F238E27FC236}">
                <a16:creationId xmlns:a16="http://schemas.microsoft.com/office/drawing/2014/main" id="{7B26CE15-F4B0-C5D6-1C86-8DB0552D4FAB}"/>
              </a:ext>
            </a:extLst>
          </p:cNvPr>
          <p:cNvCxnSpPr>
            <a:cxnSpLocks noChangeShapeType="1"/>
            <a:stCxn id="8" idx="3"/>
            <a:endCxn id="11" idx="3"/>
          </p:cNvCxnSpPr>
          <p:nvPr/>
        </p:nvCxnSpPr>
        <p:spPr bwMode="auto">
          <a:xfrm flipH="1" flipV="1">
            <a:off x="2991939" y="2155720"/>
            <a:ext cx="2516709" cy="2085260"/>
          </a:xfrm>
          <a:prstGeom prst="bentConnector3">
            <a:avLst>
              <a:gd name="adj1" fmla="val -9083"/>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grpSp>
        <p:nvGrpSpPr>
          <p:cNvPr id="37" name="Group 18">
            <a:extLst>
              <a:ext uri="{FF2B5EF4-FFF2-40B4-BE49-F238E27FC236}">
                <a16:creationId xmlns:a16="http://schemas.microsoft.com/office/drawing/2014/main" id="{47816A41-A4CB-B56A-4DFF-01C9B4B37982}"/>
              </a:ext>
            </a:extLst>
          </p:cNvPr>
          <p:cNvGrpSpPr>
            <a:grpSpLocks/>
          </p:cNvGrpSpPr>
          <p:nvPr/>
        </p:nvGrpSpPr>
        <p:grpSpPr bwMode="auto">
          <a:xfrm>
            <a:off x="190821" y="5275833"/>
            <a:ext cx="2247273" cy="1109663"/>
            <a:chOff x="2780" y="3283"/>
            <a:chExt cx="1596" cy="699"/>
          </a:xfrm>
        </p:grpSpPr>
        <p:sp>
          <p:nvSpPr>
            <p:cNvPr id="38" name="Rectangle 19">
              <a:extLst>
                <a:ext uri="{FF2B5EF4-FFF2-40B4-BE49-F238E27FC236}">
                  <a16:creationId xmlns:a16="http://schemas.microsoft.com/office/drawing/2014/main" id="{6DF602FB-8BB1-5BF9-9BB1-A8A561CBCD45}"/>
                </a:ext>
              </a:extLst>
            </p:cNvPr>
            <p:cNvSpPr>
              <a:spLocks noChangeArrowheads="1"/>
            </p:cNvSpPr>
            <p:nvPr/>
          </p:nvSpPr>
          <p:spPr bwMode="auto">
            <a:xfrm>
              <a:off x="2786" y="3283"/>
              <a:ext cx="1578" cy="69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9" name="Line 20">
              <a:extLst>
                <a:ext uri="{FF2B5EF4-FFF2-40B4-BE49-F238E27FC236}">
                  <a16:creationId xmlns:a16="http://schemas.microsoft.com/office/drawing/2014/main" id="{D1BC0E8C-93B9-5733-B25E-3C85678EB50F}"/>
                </a:ext>
              </a:extLst>
            </p:cNvPr>
            <p:cNvSpPr>
              <a:spLocks noChangeShapeType="1"/>
            </p:cNvSpPr>
            <p:nvPr/>
          </p:nvSpPr>
          <p:spPr bwMode="auto">
            <a:xfrm>
              <a:off x="2786" y="3529"/>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1">
              <a:extLst>
                <a:ext uri="{FF2B5EF4-FFF2-40B4-BE49-F238E27FC236}">
                  <a16:creationId xmlns:a16="http://schemas.microsoft.com/office/drawing/2014/main" id="{532AD691-9354-E471-87A1-9D930963EC09}"/>
                </a:ext>
              </a:extLst>
            </p:cNvPr>
            <p:cNvSpPr>
              <a:spLocks noChangeShapeType="1"/>
            </p:cNvSpPr>
            <p:nvPr/>
          </p:nvSpPr>
          <p:spPr bwMode="auto">
            <a:xfrm>
              <a:off x="2798" y="3735"/>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Text Box 22">
              <a:extLst>
                <a:ext uri="{FF2B5EF4-FFF2-40B4-BE49-F238E27FC236}">
                  <a16:creationId xmlns:a16="http://schemas.microsoft.com/office/drawing/2014/main" id="{62682ED0-C083-8F04-DD23-000C57AEBAC8}"/>
                </a:ext>
              </a:extLst>
            </p:cNvPr>
            <p:cNvSpPr txBox="1">
              <a:spLocks noChangeArrowheads="1"/>
            </p:cNvSpPr>
            <p:nvPr/>
          </p:nvSpPr>
          <p:spPr bwMode="auto">
            <a:xfrm>
              <a:off x="2805" y="3288"/>
              <a:ext cx="14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ShadowDecorator</a:t>
              </a:r>
              <a:endParaRPr lang="en-US" altLang="tr-TR" sz="1800" b="1" dirty="0"/>
            </a:p>
          </p:txBody>
        </p:sp>
        <p:sp>
          <p:nvSpPr>
            <p:cNvPr id="51" name="Text Box 23">
              <a:extLst>
                <a:ext uri="{FF2B5EF4-FFF2-40B4-BE49-F238E27FC236}">
                  <a16:creationId xmlns:a16="http://schemas.microsoft.com/office/drawing/2014/main" id="{F1EAAF1F-1FBC-6D7A-309A-A93915B76155}"/>
                </a:ext>
              </a:extLst>
            </p:cNvPr>
            <p:cNvSpPr txBox="1">
              <a:spLocks noChangeArrowheads="1"/>
            </p:cNvSpPr>
            <p:nvPr/>
          </p:nvSpPr>
          <p:spPr bwMode="auto">
            <a:xfrm>
              <a:off x="2780" y="3498"/>
              <a:ext cx="1559"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err="1"/>
                <a:t>isShadowed:boolean</a:t>
              </a:r>
              <a:endParaRPr lang="en-US" altLang="tr-TR" sz="1800" dirty="0"/>
            </a:p>
            <a:p>
              <a:pPr eaLnBrk="1" hangingPunct="1">
                <a:spcBef>
                  <a:spcPct val="0"/>
                </a:spcBef>
                <a:buFontTx/>
                <a:buNone/>
              </a:pPr>
              <a:endParaRPr lang="en-US" altLang="tr-TR" sz="800" dirty="0"/>
            </a:p>
            <a:p>
              <a:pPr eaLnBrk="1" hangingPunct="1">
                <a:spcBef>
                  <a:spcPct val="0"/>
                </a:spcBef>
                <a:buFontTx/>
                <a:buNone/>
              </a:pPr>
              <a:r>
                <a:rPr lang="en-US" altLang="tr-TR" sz="1800" dirty="0"/>
                <a:t>+draw(Window w)</a:t>
              </a:r>
            </a:p>
          </p:txBody>
        </p:sp>
      </p:grpSp>
      <p:grpSp>
        <p:nvGrpSpPr>
          <p:cNvPr id="52" name="Group 24">
            <a:extLst>
              <a:ext uri="{FF2B5EF4-FFF2-40B4-BE49-F238E27FC236}">
                <a16:creationId xmlns:a16="http://schemas.microsoft.com/office/drawing/2014/main" id="{900D012B-525A-E43F-89C4-EFEF37FF2138}"/>
              </a:ext>
            </a:extLst>
          </p:cNvPr>
          <p:cNvGrpSpPr>
            <a:grpSpLocks/>
          </p:cNvGrpSpPr>
          <p:nvPr/>
        </p:nvGrpSpPr>
        <p:grpSpPr bwMode="auto">
          <a:xfrm>
            <a:off x="7024585" y="5425851"/>
            <a:ext cx="1934509" cy="1135063"/>
            <a:chOff x="638" y="3351"/>
            <a:chExt cx="1651" cy="715"/>
          </a:xfrm>
        </p:grpSpPr>
        <p:sp>
          <p:nvSpPr>
            <p:cNvPr id="53" name="Rectangle 25">
              <a:extLst>
                <a:ext uri="{FF2B5EF4-FFF2-40B4-BE49-F238E27FC236}">
                  <a16:creationId xmlns:a16="http://schemas.microsoft.com/office/drawing/2014/main" id="{13D0A66A-BFA5-99FC-C221-6AAEBD402911}"/>
                </a:ext>
              </a:extLst>
            </p:cNvPr>
            <p:cNvSpPr>
              <a:spLocks noChangeArrowheads="1"/>
            </p:cNvSpPr>
            <p:nvPr/>
          </p:nvSpPr>
          <p:spPr bwMode="auto">
            <a:xfrm>
              <a:off x="652" y="3351"/>
              <a:ext cx="1637"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5" name="Line 26">
              <a:extLst>
                <a:ext uri="{FF2B5EF4-FFF2-40B4-BE49-F238E27FC236}">
                  <a16:creationId xmlns:a16="http://schemas.microsoft.com/office/drawing/2014/main" id="{8006807A-4F01-1FCB-74C0-49342833E56E}"/>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7">
              <a:extLst>
                <a:ext uri="{FF2B5EF4-FFF2-40B4-BE49-F238E27FC236}">
                  <a16:creationId xmlns:a16="http://schemas.microsoft.com/office/drawing/2014/main" id="{1A231F7D-58F0-53B5-0BC7-B10B4F561F61}"/>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Text Box 28">
              <a:extLst>
                <a:ext uri="{FF2B5EF4-FFF2-40B4-BE49-F238E27FC236}">
                  <a16:creationId xmlns:a16="http://schemas.microsoft.com/office/drawing/2014/main" id="{2CB5976A-4B03-9167-CCEF-6B5AD3C51C97}"/>
                </a:ext>
              </a:extLst>
            </p:cNvPr>
            <p:cNvSpPr txBox="1">
              <a:spLocks noChangeArrowheads="1"/>
            </p:cNvSpPr>
            <p:nvPr/>
          </p:nvSpPr>
          <p:spPr bwMode="auto">
            <a:xfrm>
              <a:off x="696"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Scrollbar</a:t>
              </a:r>
            </a:p>
          </p:txBody>
        </p:sp>
        <p:sp>
          <p:nvSpPr>
            <p:cNvPr id="58" name="Text Box 29">
              <a:extLst>
                <a:ext uri="{FF2B5EF4-FFF2-40B4-BE49-F238E27FC236}">
                  <a16:creationId xmlns:a16="http://schemas.microsoft.com/office/drawing/2014/main" id="{BB841191-9121-EDE8-DB78-4A7ACA4E6843}"/>
                </a:ext>
              </a:extLst>
            </p:cNvPr>
            <p:cNvSpPr txBox="1">
              <a:spLocks noChangeArrowheads="1"/>
            </p:cNvSpPr>
            <p:nvPr/>
          </p:nvSpPr>
          <p:spPr bwMode="auto">
            <a:xfrm>
              <a:off x="654" y="3632"/>
              <a:ext cx="129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+draw(Window w)</a:t>
              </a:r>
            </a:p>
            <a:p>
              <a:pPr eaLnBrk="1" hangingPunct="1">
                <a:spcBef>
                  <a:spcPct val="0"/>
                </a:spcBef>
                <a:buFontTx/>
                <a:buNone/>
              </a:pPr>
              <a:r>
                <a:rPr lang="en-US" altLang="tr-TR" sz="1800" dirty="0"/>
                <a:t>+scroll()</a:t>
              </a:r>
            </a:p>
          </p:txBody>
        </p:sp>
      </p:grpSp>
      <p:sp>
        <p:nvSpPr>
          <p:cNvPr id="59" name="AutoShape 31">
            <a:extLst>
              <a:ext uri="{FF2B5EF4-FFF2-40B4-BE49-F238E27FC236}">
                <a16:creationId xmlns:a16="http://schemas.microsoft.com/office/drawing/2014/main" id="{EEA01D27-A33E-2333-280F-77E18692DF57}"/>
              </a:ext>
            </a:extLst>
          </p:cNvPr>
          <p:cNvSpPr>
            <a:spLocks noChangeArrowheads="1"/>
          </p:cNvSpPr>
          <p:nvPr/>
        </p:nvSpPr>
        <p:spPr bwMode="auto">
          <a:xfrm>
            <a:off x="4156290" y="4635096"/>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60" name="AutoShape 32">
            <a:extLst>
              <a:ext uri="{FF2B5EF4-FFF2-40B4-BE49-F238E27FC236}">
                <a16:creationId xmlns:a16="http://schemas.microsoft.com/office/drawing/2014/main" id="{D569A40C-D2BD-A7CE-1950-35005D4B9A42}"/>
              </a:ext>
            </a:extLst>
          </p:cNvPr>
          <p:cNvCxnSpPr>
            <a:cxnSpLocks noChangeShapeType="1"/>
            <a:stCxn id="59" idx="3"/>
            <a:endCxn id="50" idx="0"/>
          </p:cNvCxnSpPr>
          <p:nvPr/>
        </p:nvCxnSpPr>
        <p:spPr bwMode="auto">
          <a:xfrm rot="5400000">
            <a:off x="2558968" y="3565004"/>
            <a:ext cx="407375" cy="3030159"/>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61" name="AutoShape 33">
            <a:extLst>
              <a:ext uri="{FF2B5EF4-FFF2-40B4-BE49-F238E27FC236}">
                <a16:creationId xmlns:a16="http://schemas.microsoft.com/office/drawing/2014/main" id="{6FA1E5B0-7BC5-255C-4CD6-D7D61F5B56EE}"/>
              </a:ext>
            </a:extLst>
          </p:cNvPr>
          <p:cNvCxnSpPr>
            <a:cxnSpLocks noChangeShapeType="1"/>
            <a:stCxn id="59" idx="3"/>
            <a:endCxn id="57" idx="0"/>
          </p:cNvCxnSpPr>
          <p:nvPr/>
        </p:nvCxnSpPr>
        <p:spPr bwMode="auto">
          <a:xfrm rot="16200000" flipH="1">
            <a:off x="5873081" y="3281049"/>
            <a:ext cx="557393" cy="3748086"/>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65" name="Group 24">
            <a:extLst>
              <a:ext uri="{FF2B5EF4-FFF2-40B4-BE49-F238E27FC236}">
                <a16:creationId xmlns:a16="http://schemas.microsoft.com/office/drawing/2014/main" id="{61AF9679-A6D3-A42E-5C57-1DB36BB875C5}"/>
              </a:ext>
            </a:extLst>
          </p:cNvPr>
          <p:cNvGrpSpPr>
            <a:grpSpLocks/>
          </p:cNvGrpSpPr>
          <p:nvPr/>
        </p:nvGrpSpPr>
        <p:grpSpPr bwMode="auto">
          <a:xfrm>
            <a:off x="4901463" y="5445780"/>
            <a:ext cx="2039090" cy="815975"/>
            <a:chOff x="638" y="3351"/>
            <a:chExt cx="1665" cy="514"/>
          </a:xfrm>
        </p:grpSpPr>
        <p:sp>
          <p:nvSpPr>
            <p:cNvPr id="66" name="Rectangle 25">
              <a:extLst>
                <a:ext uri="{FF2B5EF4-FFF2-40B4-BE49-F238E27FC236}">
                  <a16:creationId xmlns:a16="http://schemas.microsoft.com/office/drawing/2014/main" id="{0413D3AB-EB5E-3C75-7977-53834D475BB1}"/>
                </a:ext>
              </a:extLst>
            </p:cNvPr>
            <p:cNvSpPr>
              <a:spLocks noChangeArrowheads="1"/>
            </p:cNvSpPr>
            <p:nvPr/>
          </p:nvSpPr>
          <p:spPr bwMode="auto">
            <a:xfrm>
              <a:off x="652" y="3351"/>
              <a:ext cx="1637" cy="51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7" name="Line 26">
              <a:extLst>
                <a:ext uri="{FF2B5EF4-FFF2-40B4-BE49-F238E27FC236}">
                  <a16:creationId xmlns:a16="http://schemas.microsoft.com/office/drawing/2014/main" id="{15F6BB7E-4C1D-B28E-E5EC-4A15396E9837}"/>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27">
              <a:extLst>
                <a:ext uri="{FF2B5EF4-FFF2-40B4-BE49-F238E27FC236}">
                  <a16:creationId xmlns:a16="http://schemas.microsoft.com/office/drawing/2014/main" id="{DCAB7B41-15AC-F170-AA89-F85E89370024}"/>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Text Box 28">
              <a:extLst>
                <a:ext uri="{FF2B5EF4-FFF2-40B4-BE49-F238E27FC236}">
                  <a16:creationId xmlns:a16="http://schemas.microsoft.com/office/drawing/2014/main" id="{A73EF0BD-A032-9DB7-4992-C33CC5D6B31C}"/>
                </a:ext>
              </a:extLst>
            </p:cNvPr>
            <p:cNvSpPr txBox="1">
              <a:spLocks noChangeArrowheads="1"/>
            </p:cNvSpPr>
            <p:nvPr/>
          </p:nvSpPr>
          <p:spPr bwMode="auto">
            <a:xfrm>
              <a:off x="710"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dirty="0"/>
                <a:t>Border</a:t>
              </a:r>
            </a:p>
          </p:txBody>
        </p:sp>
        <p:sp>
          <p:nvSpPr>
            <p:cNvPr id="70" name="Text Box 29">
              <a:extLst>
                <a:ext uri="{FF2B5EF4-FFF2-40B4-BE49-F238E27FC236}">
                  <a16:creationId xmlns:a16="http://schemas.microsoft.com/office/drawing/2014/main" id="{0AC8DC5F-698E-D39E-F318-E410DE90AAE6}"/>
                </a:ext>
              </a:extLst>
            </p:cNvPr>
            <p:cNvSpPr txBox="1">
              <a:spLocks noChangeArrowheads="1"/>
            </p:cNvSpPr>
            <p:nvPr/>
          </p:nvSpPr>
          <p:spPr bwMode="auto">
            <a:xfrm>
              <a:off x="654" y="3632"/>
              <a:ext cx="12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+draw(Window w)</a:t>
              </a:r>
            </a:p>
          </p:txBody>
        </p:sp>
      </p:grpSp>
      <p:grpSp>
        <p:nvGrpSpPr>
          <p:cNvPr id="78" name="Group 24">
            <a:extLst>
              <a:ext uri="{FF2B5EF4-FFF2-40B4-BE49-F238E27FC236}">
                <a16:creationId xmlns:a16="http://schemas.microsoft.com/office/drawing/2014/main" id="{E72C0702-0CBF-C24E-E150-315CE36157DB}"/>
              </a:ext>
            </a:extLst>
          </p:cNvPr>
          <p:cNvGrpSpPr>
            <a:grpSpLocks/>
          </p:cNvGrpSpPr>
          <p:nvPr/>
        </p:nvGrpSpPr>
        <p:grpSpPr bwMode="auto">
          <a:xfrm>
            <a:off x="2438094" y="5440140"/>
            <a:ext cx="2720521" cy="1135063"/>
            <a:chOff x="529" y="3351"/>
            <a:chExt cx="1959" cy="715"/>
          </a:xfrm>
        </p:grpSpPr>
        <p:sp>
          <p:nvSpPr>
            <p:cNvPr id="79" name="Rectangle 25">
              <a:extLst>
                <a:ext uri="{FF2B5EF4-FFF2-40B4-BE49-F238E27FC236}">
                  <a16:creationId xmlns:a16="http://schemas.microsoft.com/office/drawing/2014/main" id="{5C322143-76A7-BB61-D29D-FD38A16B6F36}"/>
                </a:ext>
              </a:extLst>
            </p:cNvPr>
            <p:cNvSpPr>
              <a:spLocks noChangeArrowheads="1"/>
            </p:cNvSpPr>
            <p:nvPr/>
          </p:nvSpPr>
          <p:spPr bwMode="auto">
            <a:xfrm>
              <a:off x="652" y="3351"/>
              <a:ext cx="1500"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0" name="Line 26">
              <a:extLst>
                <a:ext uri="{FF2B5EF4-FFF2-40B4-BE49-F238E27FC236}">
                  <a16:creationId xmlns:a16="http://schemas.microsoft.com/office/drawing/2014/main" id="{50950E53-FE02-56F3-FA35-46FC5FC13B83}"/>
                </a:ext>
              </a:extLst>
            </p:cNvPr>
            <p:cNvSpPr>
              <a:spLocks noChangeShapeType="1"/>
            </p:cNvSpPr>
            <p:nvPr/>
          </p:nvSpPr>
          <p:spPr bwMode="auto">
            <a:xfrm>
              <a:off x="529"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27">
              <a:extLst>
                <a:ext uri="{FF2B5EF4-FFF2-40B4-BE49-F238E27FC236}">
                  <a16:creationId xmlns:a16="http://schemas.microsoft.com/office/drawing/2014/main" id="{525587B1-0AC2-43CF-DFB1-6431B3B36A7A}"/>
                </a:ext>
              </a:extLst>
            </p:cNvPr>
            <p:cNvSpPr>
              <a:spLocks noChangeShapeType="1"/>
            </p:cNvSpPr>
            <p:nvPr/>
          </p:nvSpPr>
          <p:spPr bwMode="auto">
            <a:xfrm flipV="1">
              <a:off x="638" y="3651"/>
              <a:ext cx="1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Text Box 28">
              <a:extLst>
                <a:ext uri="{FF2B5EF4-FFF2-40B4-BE49-F238E27FC236}">
                  <a16:creationId xmlns:a16="http://schemas.microsoft.com/office/drawing/2014/main" id="{0F04BC55-93CA-636B-5915-DD093597431B}"/>
                </a:ext>
              </a:extLst>
            </p:cNvPr>
            <p:cNvSpPr txBox="1">
              <a:spLocks noChangeArrowheads="1"/>
            </p:cNvSpPr>
            <p:nvPr/>
          </p:nvSpPr>
          <p:spPr bwMode="auto">
            <a:xfrm>
              <a:off x="610" y="3356"/>
              <a:ext cx="18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HyperLinkDecorator</a:t>
              </a:r>
              <a:endParaRPr lang="en-US" altLang="tr-TR" sz="1800" b="1" dirty="0"/>
            </a:p>
          </p:txBody>
        </p:sp>
        <p:sp>
          <p:nvSpPr>
            <p:cNvPr id="83" name="Text Box 29">
              <a:extLst>
                <a:ext uri="{FF2B5EF4-FFF2-40B4-BE49-F238E27FC236}">
                  <a16:creationId xmlns:a16="http://schemas.microsoft.com/office/drawing/2014/main" id="{500BB3A9-26AF-AE09-8E57-007E205B5C0C}"/>
                </a:ext>
              </a:extLst>
            </p:cNvPr>
            <p:cNvSpPr txBox="1">
              <a:spLocks noChangeArrowheads="1"/>
            </p:cNvSpPr>
            <p:nvPr/>
          </p:nvSpPr>
          <p:spPr bwMode="auto">
            <a:xfrm>
              <a:off x="654" y="3632"/>
              <a:ext cx="129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+draw(Window w)</a:t>
              </a:r>
            </a:p>
            <a:p>
              <a:pPr eaLnBrk="1" hangingPunct="1">
                <a:spcBef>
                  <a:spcPct val="0"/>
                </a:spcBef>
                <a:buFontTx/>
                <a:buNone/>
              </a:pPr>
              <a:r>
                <a:rPr lang="en-US" altLang="tr-TR" sz="1800" dirty="0"/>
                <a:t>+</a:t>
              </a:r>
              <a:r>
                <a:rPr lang="en-US" altLang="tr-TR" sz="1800" dirty="0" err="1"/>
                <a:t>followLink</a:t>
              </a:r>
              <a:r>
                <a:rPr lang="en-US" altLang="tr-TR" sz="1800" dirty="0"/>
                <a:t>()</a:t>
              </a:r>
            </a:p>
          </p:txBody>
        </p:sp>
      </p:grpSp>
      <p:cxnSp>
        <p:nvCxnSpPr>
          <p:cNvPr id="87" name="AutoShape 33">
            <a:extLst>
              <a:ext uri="{FF2B5EF4-FFF2-40B4-BE49-F238E27FC236}">
                <a16:creationId xmlns:a16="http://schemas.microsoft.com/office/drawing/2014/main" id="{B90D4802-3359-73A2-BCEE-00A2F6EB4A2E}"/>
              </a:ext>
            </a:extLst>
          </p:cNvPr>
          <p:cNvCxnSpPr>
            <a:cxnSpLocks noChangeShapeType="1"/>
            <a:stCxn id="59" idx="3"/>
            <a:endCxn id="69" idx="0"/>
          </p:cNvCxnSpPr>
          <p:nvPr/>
        </p:nvCxnSpPr>
        <p:spPr bwMode="auto">
          <a:xfrm rot="16200000" flipH="1">
            <a:off x="4832754" y="4321375"/>
            <a:ext cx="577322" cy="1687363"/>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90" name="AutoShape 33">
            <a:extLst>
              <a:ext uri="{FF2B5EF4-FFF2-40B4-BE49-F238E27FC236}">
                <a16:creationId xmlns:a16="http://schemas.microsoft.com/office/drawing/2014/main" id="{7F51A2B7-2C44-60CA-609F-BB7415993480}"/>
              </a:ext>
            </a:extLst>
          </p:cNvPr>
          <p:cNvCxnSpPr>
            <a:cxnSpLocks noChangeShapeType="1"/>
            <a:stCxn id="59" idx="3"/>
            <a:endCxn id="82" idx="0"/>
          </p:cNvCxnSpPr>
          <p:nvPr/>
        </p:nvCxnSpPr>
        <p:spPr bwMode="auto">
          <a:xfrm rot="5400000">
            <a:off x="3780325" y="4950669"/>
            <a:ext cx="571682" cy="423136"/>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998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1BF9-FF42-9187-B5DE-D2539327D1DC}"/>
              </a:ext>
            </a:extLst>
          </p:cNvPr>
          <p:cNvSpPr>
            <a:spLocks noGrp="1"/>
          </p:cNvSpPr>
          <p:nvPr>
            <p:ph type="title"/>
          </p:nvPr>
        </p:nvSpPr>
        <p:spPr/>
        <p:txBody>
          <a:bodyPr/>
          <a:lstStyle/>
          <a:p>
            <a:r>
              <a:rPr lang="en-US" dirty="0"/>
              <a:t>Document Editor</a:t>
            </a:r>
          </a:p>
        </p:txBody>
      </p:sp>
      <p:sp>
        <p:nvSpPr>
          <p:cNvPr id="3" name="Content Placeholder 2">
            <a:extLst>
              <a:ext uri="{FF2B5EF4-FFF2-40B4-BE49-F238E27FC236}">
                <a16:creationId xmlns:a16="http://schemas.microsoft.com/office/drawing/2014/main" id="{90CA6D53-9DA6-FDBF-00DB-05ACFDBABC1E}"/>
              </a:ext>
            </a:extLst>
          </p:cNvPr>
          <p:cNvSpPr>
            <a:spLocks noGrp="1"/>
          </p:cNvSpPr>
          <p:nvPr>
            <p:ph idx="1"/>
          </p:nvPr>
        </p:nvSpPr>
        <p:spPr>
          <a:xfrm>
            <a:off x="281799" y="2092923"/>
            <a:ext cx="5408882" cy="4532109"/>
          </a:xfrm>
        </p:spPr>
        <p:txBody>
          <a:bodyPr/>
          <a:lstStyle/>
          <a:p>
            <a:r>
              <a:rPr lang="en-US" sz="2800" dirty="0"/>
              <a:t>Document is mix of graphics and text with formatting styles.</a:t>
            </a:r>
          </a:p>
          <a:p>
            <a:r>
              <a:rPr lang="en-US" sz="2800" dirty="0"/>
              <a:t>Surroundings are scrollbars, menus, page icons</a:t>
            </a:r>
          </a:p>
          <a:p>
            <a:r>
              <a:rPr lang="en-US" sz="2800" dirty="0"/>
              <a:t>Design problems</a:t>
            </a:r>
          </a:p>
          <a:p>
            <a:pPr lvl="1"/>
            <a:r>
              <a:rPr lang="en-US" sz="2400" b="0" i="1" dirty="0">
                <a:solidFill>
                  <a:srgbClr val="000000"/>
                </a:solidFill>
                <a:effectLst/>
                <a:latin typeface="Times New Roman" panose="02020603050405020304" pitchFamily="18" charset="0"/>
              </a:rPr>
              <a:t>Document structure</a:t>
            </a:r>
            <a:r>
              <a:rPr lang="en-US" sz="2400" i="1" dirty="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impacts the design of the rest of the application</a:t>
            </a:r>
            <a:endParaRPr lang="en-US" sz="2400" b="0" dirty="0">
              <a:solidFill>
                <a:srgbClr val="000000"/>
              </a:solidFill>
              <a:effectLst/>
              <a:latin typeface="Times New Roman" panose="02020603050405020304" pitchFamily="18" charset="0"/>
            </a:endParaRPr>
          </a:p>
          <a:p>
            <a:pPr lvl="1"/>
            <a:r>
              <a:rPr lang="en-US" sz="2400" b="0" i="1" dirty="0">
                <a:solidFill>
                  <a:srgbClr val="000000"/>
                </a:solidFill>
                <a:effectLst/>
                <a:latin typeface="Times New Roman" panose="02020603050405020304" pitchFamily="18" charset="0"/>
              </a:rPr>
              <a:t>Supporting multiple window systems</a:t>
            </a:r>
          </a:p>
          <a:p>
            <a:pPr lvl="1"/>
            <a:r>
              <a:rPr lang="en-US" sz="2400" i="1" dirty="0">
                <a:solidFill>
                  <a:srgbClr val="000000"/>
                </a:solidFill>
                <a:latin typeface="Times New Roman" panose="02020603050405020304" pitchFamily="18" charset="0"/>
              </a:rPr>
              <a:t>Effects and links on items in the document</a:t>
            </a:r>
          </a:p>
          <a:p>
            <a:pPr lvl="1"/>
            <a:endParaRPr lang="en-US" sz="2400" b="0" i="0" dirty="0">
              <a:solidFill>
                <a:srgbClr val="000000"/>
              </a:solidFill>
              <a:effectLst/>
              <a:latin typeface="Times New Roman" panose="02020603050405020304" pitchFamily="18" charset="0"/>
            </a:endParaRPr>
          </a:p>
          <a:p>
            <a:pPr lvl="1"/>
            <a:endParaRPr lang="en-US" sz="2400" dirty="0"/>
          </a:p>
          <a:p>
            <a:endParaRPr lang="en-US" sz="2800" dirty="0"/>
          </a:p>
          <a:p>
            <a:endParaRPr lang="en-US" sz="2800" dirty="0"/>
          </a:p>
        </p:txBody>
      </p:sp>
      <p:pic>
        <p:nvPicPr>
          <p:cNvPr id="4" name="Picture 5">
            <a:extLst>
              <a:ext uri="{FF2B5EF4-FFF2-40B4-BE49-F238E27FC236}">
                <a16:creationId xmlns:a16="http://schemas.microsoft.com/office/drawing/2014/main" id="{0D59058A-4C9F-6CF1-5D5C-AA325607E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775" y="2092923"/>
            <a:ext cx="2752624" cy="41100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77EB1F-B803-2370-DC18-5D9D0D43C75A}"/>
              </a:ext>
            </a:extLst>
          </p:cNvPr>
          <p:cNvSpPr txBox="1"/>
          <p:nvPr/>
        </p:nvSpPr>
        <p:spPr>
          <a:xfrm>
            <a:off x="457200" y="1478672"/>
            <a:ext cx="7263527" cy="1015663"/>
          </a:xfrm>
          <a:prstGeom prst="rect">
            <a:avLst/>
          </a:prstGeom>
          <a:noFill/>
        </p:spPr>
        <p:txBody>
          <a:bodyPr wrap="none" rtlCol="0">
            <a:spAutoFit/>
          </a:bodyPr>
          <a:lstStyle/>
          <a:p>
            <a:r>
              <a:rPr lang="en-US" sz="3000" dirty="0"/>
              <a:t>Classical example in the GoF book = Lexi</a:t>
            </a:r>
          </a:p>
          <a:p>
            <a:endParaRPr lang="en-US" sz="3000" dirty="0"/>
          </a:p>
        </p:txBody>
      </p:sp>
      <p:sp>
        <p:nvSpPr>
          <p:cNvPr id="6" name="TextBox 5">
            <a:extLst>
              <a:ext uri="{FF2B5EF4-FFF2-40B4-BE49-F238E27FC236}">
                <a16:creationId xmlns:a16="http://schemas.microsoft.com/office/drawing/2014/main" id="{4C2CDAD4-7BAE-D2EA-4FD6-FAB5438132F3}"/>
              </a:ext>
            </a:extLst>
          </p:cNvPr>
          <p:cNvSpPr txBox="1"/>
          <p:nvPr/>
        </p:nvSpPr>
        <p:spPr>
          <a:xfrm>
            <a:off x="7720727" y="1600680"/>
            <a:ext cx="1210588" cy="369332"/>
          </a:xfrm>
          <a:prstGeom prst="rect">
            <a:avLst/>
          </a:prstGeom>
          <a:noFill/>
        </p:spPr>
        <p:txBody>
          <a:bodyPr wrap="none" rtlCol="0">
            <a:spAutoFit/>
          </a:bodyPr>
          <a:lstStyle/>
          <a:p>
            <a:r>
              <a:rPr lang="en-US" dirty="0"/>
              <a:t>(modified)</a:t>
            </a:r>
          </a:p>
        </p:txBody>
      </p:sp>
      <p:sp>
        <p:nvSpPr>
          <p:cNvPr id="7" name="TextBox 6">
            <a:extLst>
              <a:ext uri="{FF2B5EF4-FFF2-40B4-BE49-F238E27FC236}">
                <a16:creationId xmlns:a16="http://schemas.microsoft.com/office/drawing/2014/main" id="{8889D8CA-3B15-8C96-4892-738C0794121F}"/>
              </a:ext>
            </a:extLst>
          </p:cNvPr>
          <p:cNvSpPr txBox="1"/>
          <p:nvPr/>
        </p:nvSpPr>
        <p:spPr>
          <a:xfrm>
            <a:off x="4802876" y="6138844"/>
            <a:ext cx="4270785" cy="646331"/>
          </a:xfrm>
          <a:prstGeom prst="rect">
            <a:avLst/>
          </a:prstGeom>
          <a:noFill/>
        </p:spPr>
        <p:txBody>
          <a:bodyPr wrap="square" rtlCol="0">
            <a:spAutoFit/>
          </a:bodyPr>
          <a:lstStyle/>
          <a:p>
            <a:r>
              <a:rPr lang="en-US" altLang="tr-TR" sz="1800" dirty="0">
                <a:latin typeface="+mj-lt"/>
              </a:rPr>
              <a:t>Note: we</a:t>
            </a:r>
            <a:r>
              <a:rPr lang="en-US" dirty="0"/>
              <a:t> design a document model and its rendering logic, not all interactions</a:t>
            </a:r>
            <a:endParaRPr lang="en-US" kern="1200" dirty="0">
              <a:solidFill>
                <a:schemeClr val="tx1"/>
              </a:solidFill>
              <a:latin typeface="Arial" panose="020B0604020202020204" pitchFamily="34" charset="0"/>
              <a:ea typeface="+mn-ea"/>
              <a:cs typeface="+mn-cs"/>
            </a:endParaRPr>
          </a:p>
        </p:txBody>
      </p:sp>
    </p:spTree>
    <p:extLst>
      <p:ext uri="{BB962C8B-B14F-4D97-AF65-F5344CB8AC3E}">
        <p14:creationId xmlns:p14="http://schemas.microsoft.com/office/powerpoint/2010/main" val="715796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A824A3-4840-DE56-0483-1D60D1CE8E24}"/>
              </a:ext>
            </a:extLst>
          </p:cNvPr>
          <p:cNvSpPr>
            <a:spLocks noGrp="1"/>
          </p:cNvSpPr>
          <p:nvPr>
            <p:ph type="title"/>
          </p:nvPr>
        </p:nvSpPr>
        <p:spPr/>
        <p:txBody>
          <a:bodyPr/>
          <a:lstStyle/>
          <a:p>
            <a:r>
              <a:rPr lang="en-US" dirty="0"/>
              <a:t>Borders and Scrollbar</a:t>
            </a:r>
          </a:p>
        </p:txBody>
      </p:sp>
      <p:pic>
        <p:nvPicPr>
          <p:cNvPr id="21" name="Picture 20">
            <a:extLst>
              <a:ext uri="{FF2B5EF4-FFF2-40B4-BE49-F238E27FC236}">
                <a16:creationId xmlns:a16="http://schemas.microsoft.com/office/drawing/2014/main" id="{57C36141-071B-56A5-5D6E-F26A1F4BAA83}"/>
              </a:ext>
            </a:extLst>
          </p:cNvPr>
          <p:cNvPicPr>
            <a:picLocks noChangeAspect="1"/>
          </p:cNvPicPr>
          <p:nvPr/>
        </p:nvPicPr>
        <p:blipFill>
          <a:blip r:embed="rId2"/>
          <a:srcRect l="6006" t="5048" r="8376" b="4103"/>
          <a:stretch>
            <a:fillRect/>
          </a:stretch>
        </p:blipFill>
        <p:spPr>
          <a:xfrm>
            <a:off x="369651" y="1271222"/>
            <a:ext cx="4135474" cy="4037584"/>
          </a:xfrm>
          <a:prstGeom prst="rect">
            <a:avLst/>
          </a:prstGeom>
        </p:spPr>
      </p:pic>
      <p:pic>
        <p:nvPicPr>
          <p:cNvPr id="22" name="Picture 2">
            <a:extLst>
              <a:ext uri="{FF2B5EF4-FFF2-40B4-BE49-F238E27FC236}">
                <a16:creationId xmlns:a16="http://schemas.microsoft.com/office/drawing/2014/main" id="{823021CA-610C-4659-3BE7-A280C753CF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21" t="-1" b="-628"/>
          <a:stretch/>
        </p:blipFill>
        <p:spPr bwMode="auto">
          <a:xfrm>
            <a:off x="5806512" y="1234370"/>
            <a:ext cx="2880288" cy="1595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3">
            <a:extLst>
              <a:ext uri="{FF2B5EF4-FFF2-40B4-BE49-F238E27FC236}">
                <a16:creationId xmlns:a16="http://schemas.microsoft.com/office/drawing/2014/main" id="{1A927841-2C27-DA74-962A-2609AEE11C79}"/>
              </a:ext>
            </a:extLst>
          </p:cNvPr>
          <p:cNvPicPr>
            <a:picLocks noChangeAspect="1"/>
          </p:cNvPicPr>
          <p:nvPr/>
        </p:nvPicPr>
        <p:blipFill>
          <a:blip r:embed="rId4"/>
          <a:stretch>
            <a:fillRect/>
          </a:stretch>
        </p:blipFill>
        <p:spPr>
          <a:xfrm>
            <a:off x="4638877" y="4227905"/>
            <a:ext cx="4209598" cy="1276080"/>
          </a:xfrm>
          <a:prstGeom prst="rect">
            <a:avLst/>
          </a:prstGeom>
        </p:spPr>
      </p:pic>
      <p:pic>
        <p:nvPicPr>
          <p:cNvPr id="36" name="Picture 35">
            <a:extLst>
              <a:ext uri="{FF2B5EF4-FFF2-40B4-BE49-F238E27FC236}">
                <a16:creationId xmlns:a16="http://schemas.microsoft.com/office/drawing/2014/main" id="{BBA5BD6A-B025-7AAD-6AD2-8EF96A61AD10}"/>
              </a:ext>
            </a:extLst>
          </p:cNvPr>
          <p:cNvPicPr>
            <a:picLocks noChangeAspect="1"/>
          </p:cNvPicPr>
          <p:nvPr/>
        </p:nvPicPr>
        <p:blipFill>
          <a:blip r:embed="rId5"/>
          <a:stretch>
            <a:fillRect/>
          </a:stretch>
        </p:blipFill>
        <p:spPr>
          <a:xfrm>
            <a:off x="3484747" y="2927786"/>
            <a:ext cx="4984549" cy="1066059"/>
          </a:xfrm>
          <a:prstGeom prst="rect">
            <a:avLst/>
          </a:prstGeom>
        </p:spPr>
      </p:pic>
      <p:sp>
        <p:nvSpPr>
          <p:cNvPr id="2" name="TextBox 1">
            <a:extLst>
              <a:ext uri="{FF2B5EF4-FFF2-40B4-BE49-F238E27FC236}">
                <a16:creationId xmlns:a16="http://schemas.microsoft.com/office/drawing/2014/main" id="{C7F62EB6-A2FE-D22D-6FEF-61FD80C0767D}"/>
              </a:ext>
            </a:extLst>
          </p:cNvPr>
          <p:cNvSpPr txBox="1"/>
          <p:nvPr/>
        </p:nvSpPr>
        <p:spPr>
          <a:xfrm>
            <a:off x="1072662" y="5829300"/>
            <a:ext cx="3788217" cy="369332"/>
          </a:xfrm>
          <a:prstGeom prst="rect">
            <a:avLst/>
          </a:prstGeom>
          <a:noFill/>
        </p:spPr>
        <p:txBody>
          <a:bodyPr wrap="none" rtlCol="0">
            <a:spAutoFit/>
          </a:bodyPr>
          <a:lstStyle/>
          <a:p>
            <a:r>
              <a:rPr lang="en-US" dirty="0" err="1"/>
              <a:t>MonoGlyph</a:t>
            </a:r>
            <a:r>
              <a:rPr lang="en-US" dirty="0"/>
              <a:t> is the </a:t>
            </a:r>
            <a:r>
              <a:rPr lang="en-US" dirty="0" err="1"/>
              <a:t>DefaultDecorator</a:t>
            </a:r>
            <a:endParaRPr lang="en-US" dirty="0"/>
          </a:p>
        </p:txBody>
      </p:sp>
    </p:spTree>
    <p:extLst>
      <p:ext uri="{BB962C8B-B14F-4D97-AF65-F5344CB8AC3E}">
        <p14:creationId xmlns:p14="http://schemas.microsoft.com/office/powerpoint/2010/main" val="3709098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0172E3C7-59E2-DAE6-AA2B-DF695A12D5FA}"/>
              </a:ext>
            </a:extLst>
          </p:cNvPr>
          <p:cNvSpPr>
            <a:spLocks noGrp="1" noChangeArrowheads="1"/>
          </p:cNvSpPr>
          <p:nvPr>
            <p:ph type="title"/>
          </p:nvPr>
        </p:nvSpPr>
        <p:spPr>
          <a:xfrm>
            <a:off x="257782" y="115410"/>
            <a:ext cx="8886218" cy="1371600"/>
          </a:xfrm>
        </p:spPr>
        <p:txBody>
          <a:bodyPr/>
          <a:lstStyle/>
          <a:p>
            <a:r>
              <a:rPr lang="en-US" sz="4000" i="0" dirty="0">
                <a:solidFill>
                  <a:srgbClr val="000000"/>
                </a:solidFill>
                <a:effectLst/>
              </a:rPr>
              <a:t>R3</a:t>
            </a:r>
            <a:r>
              <a:rPr lang="en-US" sz="4000" dirty="0">
                <a:solidFill>
                  <a:srgbClr val="000000"/>
                </a:solidFill>
              </a:rPr>
              <a:t>: </a:t>
            </a:r>
            <a:r>
              <a:rPr lang="en-US" sz="4000" i="0" dirty="0">
                <a:solidFill>
                  <a:srgbClr val="000000"/>
                </a:solidFill>
                <a:effectLst/>
              </a:rPr>
              <a:t>Support Multiple Window Systems</a:t>
            </a:r>
            <a:endParaRPr lang="en-US" altLang="tr-TR" sz="4000" dirty="0"/>
          </a:p>
        </p:txBody>
      </p:sp>
      <p:sp>
        <p:nvSpPr>
          <p:cNvPr id="152579" name="Rectangle 3">
            <a:extLst>
              <a:ext uri="{FF2B5EF4-FFF2-40B4-BE49-F238E27FC236}">
                <a16:creationId xmlns:a16="http://schemas.microsoft.com/office/drawing/2014/main" id="{94A2BA00-02FE-486C-D099-29CE18DD760A}"/>
              </a:ext>
            </a:extLst>
          </p:cNvPr>
          <p:cNvSpPr>
            <a:spLocks noGrp="1" noChangeArrowheads="1"/>
          </p:cNvSpPr>
          <p:nvPr>
            <p:ph idx="1"/>
          </p:nvPr>
        </p:nvSpPr>
        <p:spPr>
          <a:xfrm>
            <a:off x="457200" y="1335291"/>
            <a:ext cx="8535880" cy="4532109"/>
          </a:xfrm>
        </p:spPr>
        <p:txBody>
          <a:bodyPr/>
          <a:lstStyle/>
          <a:p>
            <a:r>
              <a:rPr lang="en-US" b="0" i="0" dirty="0">
                <a:solidFill>
                  <a:srgbClr val="000000"/>
                </a:solidFill>
                <a:effectLst/>
                <a:highlight>
                  <a:srgbClr val="FFFFFF"/>
                </a:highlight>
                <a:latin typeface="Times New Roman" panose="02020603050405020304" pitchFamily="18" charset="0"/>
              </a:rPr>
              <a:t>Window system portability</a:t>
            </a:r>
          </a:p>
          <a:p>
            <a:pPr lvl="1"/>
            <a:r>
              <a:rPr lang="en-US" altLang="en-US" dirty="0">
                <a:solidFill>
                  <a:srgbClr val="000000"/>
                </a:solidFill>
                <a:highlight>
                  <a:srgbClr val="FFFFFF"/>
                </a:highlight>
                <a:latin typeface="Times New Roman" panose="02020603050405020304" pitchFamily="18" charset="0"/>
              </a:rPr>
              <a:t>Multiplatform windows sys: Qt, GTK, </a:t>
            </a:r>
            <a:r>
              <a:rPr lang="en-US" altLang="en-US" dirty="0" err="1">
                <a:solidFill>
                  <a:srgbClr val="000000"/>
                </a:solidFill>
                <a:highlight>
                  <a:srgbClr val="FFFFFF"/>
                </a:highlight>
                <a:latin typeface="Times New Roman" panose="02020603050405020304" pitchFamily="18" charset="0"/>
              </a:rPr>
              <a:t>wxWidgets</a:t>
            </a:r>
            <a:endParaRPr lang="en-US" altLang="en-US" dirty="0">
              <a:solidFill>
                <a:srgbClr val="000000"/>
              </a:solidFill>
              <a:highlight>
                <a:srgbClr val="FFFFFF"/>
              </a:highlight>
              <a:latin typeface="Times New Roman" panose="02020603050405020304" pitchFamily="18" charset="0"/>
            </a:endParaRPr>
          </a:p>
          <a:p>
            <a:pPr lvl="1"/>
            <a:r>
              <a:rPr lang="en-US" altLang="en-US" dirty="0">
                <a:solidFill>
                  <a:srgbClr val="000000"/>
                </a:solidFill>
                <a:highlight>
                  <a:srgbClr val="FFFFFF"/>
                </a:highlight>
                <a:latin typeface="Times New Roman" panose="02020603050405020304" pitchFamily="18" charset="0"/>
              </a:rPr>
              <a:t>MS Windows, X Window, Quartz</a:t>
            </a:r>
          </a:p>
          <a:p>
            <a:r>
              <a:rPr lang="en-US" dirty="0">
                <a:solidFill>
                  <a:srgbClr val="000000"/>
                </a:solidFill>
                <a:highlight>
                  <a:srgbClr val="FFFFFF"/>
                </a:highlight>
                <a:latin typeface="Times New Roman" panose="02020603050405020304" pitchFamily="18" charset="0"/>
              </a:rPr>
              <a:t>W</a:t>
            </a:r>
            <a:r>
              <a:rPr lang="en-US" b="0" i="0" dirty="0">
                <a:solidFill>
                  <a:srgbClr val="000000"/>
                </a:solidFill>
                <a:effectLst/>
                <a:highlight>
                  <a:srgbClr val="FFFFFF"/>
                </a:highlight>
                <a:latin typeface="Times New Roman" panose="02020603050405020304" pitchFamily="18" charset="0"/>
              </a:rPr>
              <a:t>e have several class hierarchies from different vendors. </a:t>
            </a:r>
          </a:p>
          <a:p>
            <a:pPr lvl="1"/>
            <a:r>
              <a:rPr lang="en-US" b="0" i="0" dirty="0">
                <a:solidFill>
                  <a:srgbClr val="000000"/>
                </a:solidFill>
                <a:effectLst/>
                <a:highlight>
                  <a:srgbClr val="FFFFFF"/>
                </a:highlight>
                <a:latin typeface="Times New Roman" panose="02020603050405020304" pitchFamily="18" charset="0"/>
              </a:rPr>
              <a:t>highly unlikely these hierarchies are compatible</a:t>
            </a:r>
          </a:p>
          <a:p>
            <a:pPr lvl="1"/>
            <a:r>
              <a:rPr lang="en-US" b="0" i="0" dirty="0">
                <a:solidFill>
                  <a:srgbClr val="000000"/>
                </a:solidFill>
                <a:effectLst/>
                <a:highlight>
                  <a:srgbClr val="FFFFFF"/>
                </a:highlight>
                <a:latin typeface="Times New Roman" panose="02020603050405020304" pitchFamily="18" charset="0"/>
              </a:rPr>
              <a:t>different window systems have incompatible programming interfaces.</a:t>
            </a:r>
            <a:endParaRPr lang="en-US" dirty="0">
              <a:solidFill>
                <a:srgbClr val="000000"/>
              </a:solidFill>
              <a:highlight>
                <a:srgbClr val="FFFFFF"/>
              </a:highlight>
              <a:latin typeface="Times New Roman" panose="02020603050405020304" pitchFamily="18" charset="0"/>
            </a:endParaRPr>
          </a:p>
          <a:p>
            <a:pPr lvl="1"/>
            <a:endParaRPr lang="en-US" b="0" i="0" dirty="0">
              <a:solidFill>
                <a:srgbClr val="000000"/>
              </a:solidFill>
              <a:effectLst/>
              <a:highlight>
                <a:srgbClr val="FFFFFF"/>
              </a:highlight>
              <a:latin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rPr>
              <a:t>Same problem for multiple DBMS</a:t>
            </a:r>
          </a:p>
        </p:txBody>
      </p:sp>
    </p:spTree>
    <p:extLst>
      <p:ext uri="{BB962C8B-B14F-4D97-AF65-F5344CB8AC3E}">
        <p14:creationId xmlns:p14="http://schemas.microsoft.com/office/powerpoint/2010/main" val="3899132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0172E3C7-59E2-DAE6-AA2B-DF695A12D5FA}"/>
              </a:ext>
            </a:extLst>
          </p:cNvPr>
          <p:cNvSpPr>
            <a:spLocks noGrp="1" noChangeArrowheads="1"/>
          </p:cNvSpPr>
          <p:nvPr>
            <p:ph type="title"/>
          </p:nvPr>
        </p:nvSpPr>
        <p:spPr>
          <a:xfrm>
            <a:off x="127474" y="195309"/>
            <a:ext cx="9034966" cy="1371600"/>
          </a:xfrm>
        </p:spPr>
        <p:txBody>
          <a:bodyPr/>
          <a:lstStyle/>
          <a:p>
            <a:r>
              <a:rPr lang="en-US" sz="4000" i="0" dirty="0">
                <a:solidFill>
                  <a:srgbClr val="000000"/>
                </a:solidFill>
                <a:effectLst/>
              </a:rPr>
              <a:t>R3</a:t>
            </a:r>
            <a:r>
              <a:rPr lang="en-US" sz="4000" dirty="0">
                <a:solidFill>
                  <a:srgbClr val="000000"/>
                </a:solidFill>
              </a:rPr>
              <a:t>: </a:t>
            </a:r>
            <a:r>
              <a:rPr lang="en-US" sz="4000" i="0" dirty="0">
                <a:solidFill>
                  <a:srgbClr val="000000"/>
                </a:solidFill>
                <a:effectLst/>
              </a:rPr>
              <a:t>Support Multiple Window Systems</a:t>
            </a:r>
            <a:endParaRPr lang="en-US" altLang="tr-TR" sz="4000" dirty="0"/>
          </a:p>
        </p:txBody>
      </p:sp>
      <p:sp>
        <p:nvSpPr>
          <p:cNvPr id="152579" name="Rectangle 3">
            <a:extLst>
              <a:ext uri="{FF2B5EF4-FFF2-40B4-BE49-F238E27FC236}">
                <a16:creationId xmlns:a16="http://schemas.microsoft.com/office/drawing/2014/main" id="{94A2BA00-02FE-486C-D099-29CE18DD760A}"/>
              </a:ext>
            </a:extLst>
          </p:cNvPr>
          <p:cNvSpPr>
            <a:spLocks noGrp="1" noChangeArrowheads="1"/>
          </p:cNvSpPr>
          <p:nvPr>
            <p:ph idx="1"/>
          </p:nvPr>
        </p:nvSpPr>
        <p:spPr>
          <a:xfrm>
            <a:off x="457200" y="1335291"/>
            <a:ext cx="8375515" cy="5007143"/>
          </a:xfrm>
        </p:spPr>
        <p:txBody>
          <a:bodyPr/>
          <a:lstStyle/>
          <a:p>
            <a:r>
              <a:rPr lang="en-US" b="0" i="0" dirty="0">
                <a:solidFill>
                  <a:srgbClr val="000000"/>
                </a:solidFill>
                <a:effectLst/>
                <a:highlight>
                  <a:srgbClr val="FFFFFF"/>
                </a:highlight>
                <a:latin typeface="Times New Roman" panose="02020603050405020304" pitchFamily="18" charset="0"/>
              </a:rPr>
              <a:t>Window system portability</a:t>
            </a:r>
          </a:p>
          <a:p>
            <a:pPr marL="0" indent="0">
              <a:buNone/>
            </a:pPr>
            <a:endParaRPr lang="en-US" sz="1400" b="0" i="0" dirty="0">
              <a:solidFill>
                <a:srgbClr val="000000"/>
              </a:solidFill>
              <a:effectLst/>
              <a:highlight>
                <a:srgbClr val="FFFFFF"/>
              </a:highlight>
              <a:latin typeface="Times New Roman" panose="02020603050405020304" pitchFamily="18" charset="0"/>
            </a:endParaRPr>
          </a:p>
          <a:p>
            <a:r>
              <a:rPr lang="en-US" b="0" i="0" dirty="0">
                <a:solidFill>
                  <a:srgbClr val="000000"/>
                </a:solidFill>
                <a:effectLst/>
                <a:highlight>
                  <a:srgbClr val="FFFFFF"/>
                </a:highlight>
                <a:latin typeface="Times New Roman" panose="02020603050405020304" pitchFamily="18" charset="0"/>
              </a:rPr>
              <a:t>We have several class hierarchies from different vendors.</a:t>
            </a:r>
          </a:p>
          <a:p>
            <a:pPr lvl="1"/>
            <a:r>
              <a:rPr lang="en-US" dirty="0">
                <a:solidFill>
                  <a:srgbClr val="000000"/>
                </a:solidFill>
                <a:highlight>
                  <a:srgbClr val="FFFFFF"/>
                </a:highlight>
                <a:latin typeface="Times New Roman" panose="02020603050405020304" pitchFamily="18" charset="0"/>
              </a:rPr>
              <a:t>Let’s say Qt and GTK</a:t>
            </a:r>
            <a:endParaRPr lang="en-US" b="0" i="0" dirty="0">
              <a:solidFill>
                <a:srgbClr val="000000"/>
              </a:solidFill>
              <a:effectLst/>
              <a:highlight>
                <a:srgbClr val="FFFFFF"/>
              </a:highlight>
              <a:latin typeface="Times New Roman" panose="02020603050405020304" pitchFamily="18" charset="0"/>
            </a:endParaRPr>
          </a:p>
          <a:p>
            <a:pPr eaLnBrk="1" hangingPunct="1"/>
            <a:r>
              <a:rPr lang="en-US" dirty="0">
                <a:solidFill>
                  <a:srgbClr val="000000"/>
                </a:solidFill>
                <a:highlight>
                  <a:srgbClr val="FFFFFF"/>
                </a:highlight>
                <a:latin typeface="Times New Roman" panose="02020603050405020304" pitchFamily="18" charset="0"/>
              </a:rPr>
              <a:t>A</a:t>
            </a:r>
            <a:r>
              <a:rPr lang="en-US" b="0" i="0" dirty="0">
                <a:solidFill>
                  <a:srgbClr val="000000"/>
                </a:solidFill>
                <a:effectLst/>
                <a:highlight>
                  <a:srgbClr val="FFFFFF"/>
                </a:highlight>
                <a:latin typeface="Times New Roman" panose="02020603050405020304" pitchFamily="18" charset="0"/>
              </a:rPr>
              <a:t>ll window systems do the same thing.</a:t>
            </a:r>
          </a:p>
          <a:p>
            <a:pPr lvl="1"/>
            <a:r>
              <a:rPr lang="en-US" dirty="0">
                <a:solidFill>
                  <a:srgbClr val="000000"/>
                </a:solidFill>
                <a:highlight>
                  <a:srgbClr val="FFFFFF"/>
                </a:highlight>
                <a:latin typeface="Times New Roman" panose="02020603050405020304" pitchFamily="18" charset="0"/>
              </a:rPr>
              <a:t>We want a uniform set of windowing abstraction that le</a:t>
            </a:r>
            <a:r>
              <a:rPr lang="en-US" b="0" i="0" dirty="0">
                <a:solidFill>
                  <a:srgbClr val="000000"/>
                </a:solidFill>
                <a:effectLst/>
                <a:highlight>
                  <a:srgbClr val="FFFFFF"/>
                </a:highlight>
                <a:latin typeface="Times New Roman" panose="02020603050405020304" pitchFamily="18" charset="0"/>
              </a:rPr>
              <a:t>ts us use any window system implementation</a:t>
            </a:r>
          </a:p>
          <a:p>
            <a:pPr lvl="1"/>
            <a:r>
              <a:rPr lang="en-US" dirty="0">
                <a:solidFill>
                  <a:srgbClr val="000000"/>
                </a:solidFill>
                <a:highlight>
                  <a:srgbClr val="FFFFFF"/>
                </a:highlight>
                <a:latin typeface="Times New Roman" panose="02020603050405020304" pitchFamily="18" charset="0"/>
              </a:rPr>
              <a:t>Use any one of them u</a:t>
            </a:r>
            <a:r>
              <a:rPr lang="en-US" b="0" i="0" dirty="0">
                <a:solidFill>
                  <a:srgbClr val="000000"/>
                </a:solidFill>
                <a:effectLst/>
                <a:highlight>
                  <a:srgbClr val="FFFFFF"/>
                </a:highlight>
                <a:latin typeface="Times New Roman" panose="02020603050405020304" pitchFamily="18" charset="0"/>
              </a:rPr>
              <a:t>nder a common interface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D51DD8F-C661-022F-6E1F-3AB83E4B2907}"/>
              </a:ext>
            </a:extLst>
          </p:cNvPr>
          <p:cNvSpPr>
            <a:spLocks noGrp="1" noChangeArrowheads="1"/>
          </p:cNvSpPr>
          <p:nvPr>
            <p:ph type="title"/>
          </p:nvPr>
        </p:nvSpPr>
        <p:spPr/>
        <p:txBody>
          <a:bodyPr/>
          <a:lstStyle/>
          <a:p>
            <a:pPr eaLnBrk="1" hangingPunct="1"/>
            <a:r>
              <a:rPr lang="en-US" altLang="tr-TR" dirty="0"/>
              <a:t>Portable to Window Systems</a:t>
            </a:r>
          </a:p>
        </p:txBody>
      </p:sp>
      <p:sp>
        <p:nvSpPr>
          <p:cNvPr id="153603" name="Rectangle 3">
            <a:extLst>
              <a:ext uri="{FF2B5EF4-FFF2-40B4-BE49-F238E27FC236}">
                <a16:creationId xmlns:a16="http://schemas.microsoft.com/office/drawing/2014/main" id="{0B45943C-2B4D-6851-1DD8-39A402972919}"/>
              </a:ext>
            </a:extLst>
          </p:cNvPr>
          <p:cNvSpPr>
            <a:spLocks noGrp="1" noChangeArrowheads="1"/>
          </p:cNvSpPr>
          <p:nvPr>
            <p:ph idx="1"/>
          </p:nvPr>
        </p:nvSpPr>
        <p:spPr>
          <a:xfrm>
            <a:off x="244272" y="1336400"/>
            <a:ext cx="3543300" cy="646113"/>
          </a:xfrm>
        </p:spPr>
        <p:txBody>
          <a:bodyPr/>
          <a:lstStyle/>
          <a:p>
            <a:pPr eaLnBrk="1" hangingPunct="1"/>
            <a:r>
              <a:rPr lang="en-US" altLang="tr-TR" dirty="0">
                <a:solidFill>
                  <a:srgbClr val="C00000"/>
                </a:solidFill>
              </a:rPr>
              <a:t>Bridge Pattern </a:t>
            </a:r>
          </a:p>
        </p:txBody>
      </p:sp>
      <p:grpSp>
        <p:nvGrpSpPr>
          <p:cNvPr id="153604" name="Group 4">
            <a:extLst>
              <a:ext uri="{FF2B5EF4-FFF2-40B4-BE49-F238E27FC236}">
                <a16:creationId xmlns:a16="http://schemas.microsoft.com/office/drawing/2014/main" id="{3DB17B39-2F55-C9E6-EDBA-D5BC96C5ABFD}"/>
              </a:ext>
            </a:extLst>
          </p:cNvPr>
          <p:cNvGrpSpPr>
            <a:grpSpLocks/>
          </p:cNvGrpSpPr>
          <p:nvPr/>
        </p:nvGrpSpPr>
        <p:grpSpPr bwMode="auto">
          <a:xfrm>
            <a:off x="342900" y="4886325"/>
            <a:ext cx="1800225" cy="654050"/>
            <a:chOff x="265" y="2440"/>
            <a:chExt cx="1614" cy="412"/>
          </a:xfrm>
        </p:grpSpPr>
        <p:sp>
          <p:nvSpPr>
            <p:cNvPr id="153644" name="Rectangle 5">
              <a:extLst>
                <a:ext uri="{FF2B5EF4-FFF2-40B4-BE49-F238E27FC236}">
                  <a16:creationId xmlns:a16="http://schemas.microsoft.com/office/drawing/2014/main" id="{E22F48A5-D666-9E3C-49CB-4183A08A5A9F}"/>
                </a:ext>
              </a:extLst>
            </p:cNvPr>
            <p:cNvSpPr>
              <a:spLocks noChangeArrowheads="1"/>
            </p:cNvSpPr>
            <p:nvPr/>
          </p:nvSpPr>
          <p:spPr bwMode="auto">
            <a:xfrm>
              <a:off x="278" y="2440"/>
              <a:ext cx="1601" cy="4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645" name="Text Box 6">
              <a:extLst>
                <a:ext uri="{FF2B5EF4-FFF2-40B4-BE49-F238E27FC236}">
                  <a16:creationId xmlns:a16="http://schemas.microsoft.com/office/drawing/2014/main" id="{AAAC83CC-F897-1ECA-1AE3-E61346D93E9E}"/>
                </a:ext>
              </a:extLst>
            </p:cNvPr>
            <p:cNvSpPr txBox="1">
              <a:spLocks noChangeArrowheads="1"/>
            </p:cNvSpPr>
            <p:nvPr/>
          </p:nvSpPr>
          <p:spPr bwMode="auto">
            <a:xfrm>
              <a:off x="322" y="2462"/>
              <a:ext cx="1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IconWindow</a:t>
              </a:r>
            </a:p>
          </p:txBody>
        </p:sp>
        <p:sp>
          <p:nvSpPr>
            <p:cNvPr id="153646" name="Line 7">
              <a:extLst>
                <a:ext uri="{FF2B5EF4-FFF2-40B4-BE49-F238E27FC236}">
                  <a16:creationId xmlns:a16="http://schemas.microsoft.com/office/drawing/2014/main" id="{A2B91800-A11F-0058-72DC-51CB4FBFA44F}"/>
                </a:ext>
              </a:extLst>
            </p:cNvPr>
            <p:cNvSpPr>
              <a:spLocks noChangeShapeType="1"/>
            </p:cNvSpPr>
            <p:nvPr/>
          </p:nvSpPr>
          <p:spPr bwMode="auto">
            <a:xfrm>
              <a:off x="265" y="2705"/>
              <a:ext cx="1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47" name="Line 8">
              <a:extLst>
                <a:ext uri="{FF2B5EF4-FFF2-40B4-BE49-F238E27FC236}">
                  <a16:creationId xmlns:a16="http://schemas.microsoft.com/office/drawing/2014/main" id="{1D52E67A-4B65-D32B-9761-23C7957E2856}"/>
                </a:ext>
              </a:extLst>
            </p:cNvPr>
            <p:cNvSpPr>
              <a:spLocks noChangeShapeType="1"/>
            </p:cNvSpPr>
            <p:nvPr/>
          </p:nvSpPr>
          <p:spPr bwMode="auto">
            <a:xfrm>
              <a:off x="290" y="2777"/>
              <a:ext cx="1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605" name="Group 9">
            <a:extLst>
              <a:ext uri="{FF2B5EF4-FFF2-40B4-BE49-F238E27FC236}">
                <a16:creationId xmlns:a16="http://schemas.microsoft.com/office/drawing/2014/main" id="{5FB7CE85-07E5-2FD7-4CD0-BD780EDD952A}"/>
              </a:ext>
            </a:extLst>
          </p:cNvPr>
          <p:cNvGrpSpPr>
            <a:grpSpLocks/>
          </p:cNvGrpSpPr>
          <p:nvPr/>
        </p:nvGrpSpPr>
        <p:grpSpPr bwMode="auto">
          <a:xfrm>
            <a:off x="4993163" y="4567241"/>
            <a:ext cx="1590789" cy="420688"/>
            <a:chOff x="802" y="1061"/>
            <a:chExt cx="1127" cy="576"/>
          </a:xfrm>
        </p:grpSpPr>
        <p:sp>
          <p:nvSpPr>
            <p:cNvPr id="153639" name="Rectangle 10">
              <a:extLst>
                <a:ext uri="{FF2B5EF4-FFF2-40B4-BE49-F238E27FC236}">
                  <a16:creationId xmlns:a16="http://schemas.microsoft.com/office/drawing/2014/main" id="{AF09A478-9391-1F76-7F4F-46C3EA95BDFB}"/>
                </a:ext>
              </a:extLst>
            </p:cNvPr>
            <p:cNvSpPr>
              <a:spLocks noChangeArrowheads="1"/>
            </p:cNvSpPr>
            <p:nvPr/>
          </p:nvSpPr>
          <p:spPr bwMode="auto">
            <a:xfrm>
              <a:off x="814" y="1061"/>
              <a:ext cx="1115"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640" name="Text Box 11">
              <a:extLst>
                <a:ext uri="{FF2B5EF4-FFF2-40B4-BE49-F238E27FC236}">
                  <a16:creationId xmlns:a16="http://schemas.microsoft.com/office/drawing/2014/main" id="{0AA70D39-4811-BACD-8EF1-BFFF06B4312B}"/>
                </a:ext>
              </a:extLst>
            </p:cNvPr>
            <p:cNvSpPr txBox="1">
              <a:spLocks noChangeArrowheads="1"/>
            </p:cNvSpPr>
            <p:nvPr/>
          </p:nvSpPr>
          <p:spPr bwMode="auto">
            <a:xfrm>
              <a:off x="902" y="1074"/>
              <a:ext cx="7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GTK_Impl</a:t>
              </a:r>
              <a:endParaRPr lang="en-US" altLang="tr-TR" sz="1800" b="1" dirty="0"/>
            </a:p>
          </p:txBody>
        </p:sp>
        <p:sp>
          <p:nvSpPr>
            <p:cNvPr id="153641" name="Text Box 12">
              <a:extLst>
                <a:ext uri="{FF2B5EF4-FFF2-40B4-BE49-F238E27FC236}">
                  <a16:creationId xmlns:a16="http://schemas.microsoft.com/office/drawing/2014/main" id="{D66C3020-C63F-A20F-3E03-29FF71E13345}"/>
                </a:ext>
              </a:extLst>
            </p:cNvPr>
            <p:cNvSpPr txBox="1">
              <a:spLocks noChangeArrowheads="1"/>
            </p:cNvSpPr>
            <p:nvPr/>
          </p:nvSpPr>
          <p:spPr bwMode="auto">
            <a:xfrm>
              <a:off x="802" y="1377"/>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tr-TR" sz="1800" dirty="0"/>
            </a:p>
          </p:txBody>
        </p:sp>
      </p:grpSp>
      <p:grpSp>
        <p:nvGrpSpPr>
          <p:cNvPr id="153606" name="Group 15">
            <a:extLst>
              <a:ext uri="{FF2B5EF4-FFF2-40B4-BE49-F238E27FC236}">
                <a16:creationId xmlns:a16="http://schemas.microsoft.com/office/drawing/2014/main" id="{058ECF60-FD67-B196-D9B3-A3CCE1422F18}"/>
              </a:ext>
            </a:extLst>
          </p:cNvPr>
          <p:cNvGrpSpPr>
            <a:grpSpLocks/>
          </p:cNvGrpSpPr>
          <p:nvPr/>
        </p:nvGrpSpPr>
        <p:grpSpPr bwMode="auto">
          <a:xfrm>
            <a:off x="7797143" y="4539582"/>
            <a:ext cx="1077201" cy="420688"/>
            <a:chOff x="802" y="1061"/>
            <a:chExt cx="1127" cy="576"/>
          </a:xfrm>
        </p:grpSpPr>
        <p:sp>
          <p:nvSpPr>
            <p:cNvPr id="153634" name="Rectangle 16">
              <a:extLst>
                <a:ext uri="{FF2B5EF4-FFF2-40B4-BE49-F238E27FC236}">
                  <a16:creationId xmlns:a16="http://schemas.microsoft.com/office/drawing/2014/main" id="{22874FBC-2BA5-FD96-FE5A-52C06F4AA356}"/>
                </a:ext>
              </a:extLst>
            </p:cNvPr>
            <p:cNvSpPr>
              <a:spLocks noChangeArrowheads="1"/>
            </p:cNvSpPr>
            <p:nvPr/>
          </p:nvSpPr>
          <p:spPr bwMode="auto">
            <a:xfrm>
              <a:off x="814" y="1061"/>
              <a:ext cx="1115"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635" name="Text Box 17">
              <a:extLst>
                <a:ext uri="{FF2B5EF4-FFF2-40B4-BE49-F238E27FC236}">
                  <a16:creationId xmlns:a16="http://schemas.microsoft.com/office/drawing/2014/main" id="{4C5B0855-304D-0545-75AE-DF74C025146C}"/>
                </a:ext>
              </a:extLst>
            </p:cNvPr>
            <p:cNvSpPr txBox="1">
              <a:spLocks noChangeArrowheads="1"/>
            </p:cNvSpPr>
            <p:nvPr/>
          </p:nvSpPr>
          <p:spPr bwMode="auto">
            <a:xfrm>
              <a:off x="902" y="1074"/>
              <a:ext cx="5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Qt_Impl</a:t>
              </a:r>
              <a:endParaRPr lang="en-US" altLang="tr-TR" sz="1800" b="1" dirty="0"/>
            </a:p>
          </p:txBody>
        </p:sp>
        <p:sp>
          <p:nvSpPr>
            <p:cNvPr id="153636" name="Text Box 18">
              <a:extLst>
                <a:ext uri="{FF2B5EF4-FFF2-40B4-BE49-F238E27FC236}">
                  <a16:creationId xmlns:a16="http://schemas.microsoft.com/office/drawing/2014/main" id="{D7D44A8B-2822-329B-0028-8B49C0CA4AF9}"/>
                </a:ext>
              </a:extLst>
            </p:cNvPr>
            <p:cNvSpPr txBox="1">
              <a:spLocks noChangeArrowheads="1"/>
            </p:cNvSpPr>
            <p:nvPr/>
          </p:nvSpPr>
          <p:spPr bwMode="auto">
            <a:xfrm>
              <a:off x="802" y="1377"/>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tr-TR" sz="1800" dirty="0"/>
            </a:p>
          </p:txBody>
        </p:sp>
      </p:grpSp>
      <p:grpSp>
        <p:nvGrpSpPr>
          <p:cNvPr id="153607" name="Group 21">
            <a:extLst>
              <a:ext uri="{FF2B5EF4-FFF2-40B4-BE49-F238E27FC236}">
                <a16:creationId xmlns:a16="http://schemas.microsoft.com/office/drawing/2014/main" id="{F2E8419E-4E72-5C21-37FD-F7183F291C27}"/>
              </a:ext>
            </a:extLst>
          </p:cNvPr>
          <p:cNvGrpSpPr>
            <a:grpSpLocks/>
          </p:cNvGrpSpPr>
          <p:nvPr/>
        </p:nvGrpSpPr>
        <p:grpSpPr bwMode="auto">
          <a:xfrm>
            <a:off x="1306513" y="2900363"/>
            <a:ext cx="2024062" cy="1174750"/>
            <a:chOff x="802" y="1061"/>
            <a:chExt cx="1127" cy="740"/>
          </a:xfrm>
        </p:grpSpPr>
        <p:grpSp>
          <p:nvGrpSpPr>
            <p:cNvPr id="153627" name="Group 22">
              <a:extLst>
                <a:ext uri="{FF2B5EF4-FFF2-40B4-BE49-F238E27FC236}">
                  <a16:creationId xmlns:a16="http://schemas.microsoft.com/office/drawing/2014/main" id="{3BF0EFC2-23F7-F41D-88C1-8C58E917A263}"/>
                </a:ext>
              </a:extLst>
            </p:cNvPr>
            <p:cNvGrpSpPr>
              <a:grpSpLocks/>
            </p:cNvGrpSpPr>
            <p:nvPr/>
          </p:nvGrpSpPr>
          <p:grpSpPr bwMode="auto">
            <a:xfrm>
              <a:off x="802" y="1061"/>
              <a:ext cx="1127" cy="576"/>
              <a:chOff x="802" y="1061"/>
              <a:chExt cx="1127" cy="576"/>
            </a:xfrm>
          </p:grpSpPr>
          <p:sp>
            <p:nvSpPr>
              <p:cNvPr id="153629" name="Rectangle 23">
                <a:extLst>
                  <a:ext uri="{FF2B5EF4-FFF2-40B4-BE49-F238E27FC236}">
                    <a16:creationId xmlns:a16="http://schemas.microsoft.com/office/drawing/2014/main" id="{115E4091-7DAA-4E2C-1EDC-54FE1CAB2DAA}"/>
                  </a:ext>
                </a:extLst>
              </p:cNvPr>
              <p:cNvSpPr>
                <a:spLocks noChangeArrowheads="1"/>
              </p:cNvSpPr>
              <p:nvPr/>
            </p:nvSpPr>
            <p:spPr bwMode="auto">
              <a:xfrm>
                <a:off x="814" y="1061"/>
                <a:ext cx="1115"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630" name="Text Box 24">
                <a:extLst>
                  <a:ext uri="{FF2B5EF4-FFF2-40B4-BE49-F238E27FC236}">
                    <a16:creationId xmlns:a16="http://schemas.microsoft.com/office/drawing/2014/main" id="{9E4CE4E4-56FE-596E-B28E-FBC0F6321B27}"/>
                  </a:ext>
                </a:extLst>
              </p:cNvPr>
              <p:cNvSpPr txBox="1">
                <a:spLocks noChangeArrowheads="1"/>
              </p:cNvSpPr>
              <p:nvPr/>
            </p:nvSpPr>
            <p:spPr bwMode="auto">
              <a:xfrm>
                <a:off x="902" y="1074"/>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Window</a:t>
                </a:r>
              </a:p>
            </p:txBody>
          </p:sp>
          <p:sp>
            <p:nvSpPr>
              <p:cNvPr id="153631" name="Text Box 25">
                <a:extLst>
                  <a:ext uri="{FF2B5EF4-FFF2-40B4-BE49-F238E27FC236}">
                    <a16:creationId xmlns:a16="http://schemas.microsoft.com/office/drawing/2014/main" id="{E1E4EF77-9BC0-F1A7-613A-97D5894A6096}"/>
                  </a:ext>
                </a:extLst>
              </p:cNvPr>
              <p:cNvSpPr txBox="1">
                <a:spLocks noChangeArrowheads="1"/>
              </p:cNvSpPr>
              <p:nvPr/>
            </p:nvSpPr>
            <p:spPr bwMode="auto">
              <a:xfrm>
                <a:off x="802" y="1377"/>
                <a:ext cx="11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+drawRectangle()</a:t>
                </a:r>
              </a:p>
            </p:txBody>
          </p:sp>
          <p:sp>
            <p:nvSpPr>
              <p:cNvPr id="153632" name="Line 26">
                <a:extLst>
                  <a:ext uri="{FF2B5EF4-FFF2-40B4-BE49-F238E27FC236}">
                    <a16:creationId xmlns:a16="http://schemas.microsoft.com/office/drawing/2014/main" id="{CD2AC12A-0CB1-6C1B-3E75-ADB1195A47DD}"/>
                  </a:ext>
                </a:extLst>
              </p:cNvPr>
              <p:cNvSpPr>
                <a:spLocks noChangeShapeType="1"/>
              </p:cNvSpPr>
              <p:nvPr/>
            </p:nvSpPr>
            <p:spPr bwMode="auto">
              <a:xfrm>
                <a:off x="805" y="1326"/>
                <a:ext cx="1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33" name="Line 27">
                <a:extLst>
                  <a:ext uri="{FF2B5EF4-FFF2-40B4-BE49-F238E27FC236}">
                    <a16:creationId xmlns:a16="http://schemas.microsoft.com/office/drawing/2014/main" id="{784CE201-15F8-0808-3FB5-2C38C326B3BC}"/>
                  </a:ext>
                </a:extLst>
              </p:cNvPr>
              <p:cNvSpPr>
                <a:spLocks noChangeShapeType="1"/>
              </p:cNvSpPr>
              <p:nvPr/>
            </p:nvSpPr>
            <p:spPr bwMode="auto">
              <a:xfrm>
                <a:off x="822" y="1398"/>
                <a:ext cx="1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628" name="AutoShape 28">
              <a:extLst>
                <a:ext uri="{FF2B5EF4-FFF2-40B4-BE49-F238E27FC236}">
                  <a16:creationId xmlns:a16="http://schemas.microsoft.com/office/drawing/2014/main" id="{5791CE95-134F-439A-278F-0361B3819ECC}"/>
                </a:ext>
              </a:extLst>
            </p:cNvPr>
            <p:cNvSpPr>
              <a:spLocks noChangeArrowheads="1"/>
            </p:cNvSpPr>
            <p:nvPr/>
          </p:nvSpPr>
          <p:spPr bwMode="auto">
            <a:xfrm>
              <a:off x="1280" y="1637"/>
              <a:ext cx="146" cy="164"/>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grpSp>
        <p:nvGrpSpPr>
          <p:cNvPr id="153608" name="Group 29">
            <a:extLst>
              <a:ext uri="{FF2B5EF4-FFF2-40B4-BE49-F238E27FC236}">
                <a16:creationId xmlns:a16="http://schemas.microsoft.com/office/drawing/2014/main" id="{D126E474-C2C5-D229-9C55-DAE2B1FB1DF7}"/>
              </a:ext>
            </a:extLst>
          </p:cNvPr>
          <p:cNvGrpSpPr>
            <a:grpSpLocks/>
          </p:cNvGrpSpPr>
          <p:nvPr/>
        </p:nvGrpSpPr>
        <p:grpSpPr bwMode="auto">
          <a:xfrm>
            <a:off x="6212661" y="2911474"/>
            <a:ext cx="1957388" cy="1158875"/>
            <a:chOff x="3727" y="1307"/>
            <a:chExt cx="1233" cy="730"/>
          </a:xfrm>
        </p:grpSpPr>
        <p:grpSp>
          <p:nvGrpSpPr>
            <p:cNvPr id="153620" name="Group 30">
              <a:extLst>
                <a:ext uri="{FF2B5EF4-FFF2-40B4-BE49-F238E27FC236}">
                  <a16:creationId xmlns:a16="http://schemas.microsoft.com/office/drawing/2014/main" id="{783B86F5-7E03-4405-0765-85AB148D42DC}"/>
                </a:ext>
              </a:extLst>
            </p:cNvPr>
            <p:cNvGrpSpPr>
              <a:grpSpLocks/>
            </p:cNvGrpSpPr>
            <p:nvPr/>
          </p:nvGrpSpPr>
          <p:grpSpPr bwMode="auto">
            <a:xfrm>
              <a:off x="3727" y="1307"/>
              <a:ext cx="1233" cy="576"/>
              <a:chOff x="802" y="1061"/>
              <a:chExt cx="1127" cy="576"/>
            </a:xfrm>
          </p:grpSpPr>
          <p:sp>
            <p:nvSpPr>
              <p:cNvPr id="153622" name="Rectangle 31">
                <a:extLst>
                  <a:ext uri="{FF2B5EF4-FFF2-40B4-BE49-F238E27FC236}">
                    <a16:creationId xmlns:a16="http://schemas.microsoft.com/office/drawing/2014/main" id="{08D63917-3158-A15E-5CCE-485273D178C7}"/>
                  </a:ext>
                </a:extLst>
              </p:cNvPr>
              <p:cNvSpPr>
                <a:spLocks noChangeArrowheads="1"/>
              </p:cNvSpPr>
              <p:nvPr/>
            </p:nvSpPr>
            <p:spPr bwMode="auto">
              <a:xfrm>
                <a:off x="814" y="1061"/>
                <a:ext cx="1115"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623" name="Text Box 32">
                <a:extLst>
                  <a:ext uri="{FF2B5EF4-FFF2-40B4-BE49-F238E27FC236}">
                    <a16:creationId xmlns:a16="http://schemas.microsoft.com/office/drawing/2014/main" id="{6B4D16A2-1C89-BEB6-EA83-27315E06CE5A}"/>
                  </a:ext>
                </a:extLst>
              </p:cNvPr>
              <p:cNvSpPr txBox="1">
                <a:spLocks noChangeArrowheads="1"/>
              </p:cNvSpPr>
              <p:nvPr/>
            </p:nvSpPr>
            <p:spPr bwMode="auto">
              <a:xfrm>
                <a:off x="902" y="1074"/>
                <a:ext cx="8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WindowImpl</a:t>
                </a:r>
              </a:p>
            </p:txBody>
          </p:sp>
          <p:sp>
            <p:nvSpPr>
              <p:cNvPr id="153624" name="Text Box 33">
                <a:extLst>
                  <a:ext uri="{FF2B5EF4-FFF2-40B4-BE49-F238E27FC236}">
                    <a16:creationId xmlns:a16="http://schemas.microsoft.com/office/drawing/2014/main" id="{6456D447-8504-A2B9-C80E-B202B449F469}"/>
                  </a:ext>
                </a:extLst>
              </p:cNvPr>
              <p:cNvSpPr txBox="1">
                <a:spLocks noChangeArrowheads="1"/>
              </p:cNvSpPr>
              <p:nvPr/>
            </p:nvSpPr>
            <p:spPr bwMode="auto">
              <a:xfrm>
                <a:off x="802" y="1377"/>
                <a:ext cx="10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+devDrawLine()</a:t>
                </a:r>
              </a:p>
            </p:txBody>
          </p:sp>
          <p:sp>
            <p:nvSpPr>
              <p:cNvPr id="153625" name="Line 34">
                <a:extLst>
                  <a:ext uri="{FF2B5EF4-FFF2-40B4-BE49-F238E27FC236}">
                    <a16:creationId xmlns:a16="http://schemas.microsoft.com/office/drawing/2014/main" id="{071CD2A9-E432-FDF7-D97D-160A01622FA3}"/>
                  </a:ext>
                </a:extLst>
              </p:cNvPr>
              <p:cNvSpPr>
                <a:spLocks noChangeShapeType="1"/>
              </p:cNvSpPr>
              <p:nvPr/>
            </p:nvSpPr>
            <p:spPr bwMode="auto">
              <a:xfrm>
                <a:off x="805" y="1326"/>
                <a:ext cx="1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26" name="Line 35">
                <a:extLst>
                  <a:ext uri="{FF2B5EF4-FFF2-40B4-BE49-F238E27FC236}">
                    <a16:creationId xmlns:a16="http://schemas.microsoft.com/office/drawing/2014/main" id="{D9AAB642-B5F8-B362-1F15-266EC823B251}"/>
                  </a:ext>
                </a:extLst>
              </p:cNvPr>
              <p:cNvSpPr>
                <a:spLocks noChangeShapeType="1"/>
              </p:cNvSpPr>
              <p:nvPr/>
            </p:nvSpPr>
            <p:spPr bwMode="auto">
              <a:xfrm>
                <a:off x="822" y="1398"/>
                <a:ext cx="1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621" name="AutoShape 36">
              <a:extLst>
                <a:ext uri="{FF2B5EF4-FFF2-40B4-BE49-F238E27FC236}">
                  <a16:creationId xmlns:a16="http://schemas.microsoft.com/office/drawing/2014/main" id="{D6C04EB7-1CC8-E6C4-7FBF-9F68AE4F1727}"/>
                </a:ext>
              </a:extLst>
            </p:cNvPr>
            <p:cNvSpPr>
              <a:spLocks noChangeArrowheads="1"/>
            </p:cNvSpPr>
            <p:nvPr/>
          </p:nvSpPr>
          <p:spPr bwMode="auto">
            <a:xfrm>
              <a:off x="4268" y="1873"/>
              <a:ext cx="146" cy="164"/>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153609" name="AutoShape 37">
            <a:extLst>
              <a:ext uri="{FF2B5EF4-FFF2-40B4-BE49-F238E27FC236}">
                <a16:creationId xmlns:a16="http://schemas.microsoft.com/office/drawing/2014/main" id="{F7FF393B-AFF9-9095-8A26-108106FF691F}"/>
              </a:ext>
            </a:extLst>
          </p:cNvPr>
          <p:cNvCxnSpPr>
            <a:cxnSpLocks noChangeShapeType="1"/>
            <a:stCxn id="153628" idx="3"/>
            <a:endCxn id="153644" idx="0"/>
          </p:cNvCxnSpPr>
          <p:nvPr/>
        </p:nvCxnSpPr>
        <p:spPr bwMode="auto">
          <a:xfrm rot="5400000">
            <a:off x="1368426" y="3957637"/>
            <a:ext cx="811212" cy="1046163"/>
          </a:xfrm>
          <a:prstGeom prst="bentConnector3">
            <a:avLst>
              <a:gd name="adj1" fmla="val 50097"/>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53610" name="AutoShape 38">
            <a:extLst>
              <a:ext uri="{FF2B5EF4-FFF2-40B4-BE49-F238E27FC236}">
                <a16:creationId xmlns:a16="http://schemas.microsoft.com/office/drawing/2014/main" id="{00B5E820-0461-48C7-BC69-8D9938BE06AD}"/>
              </a:ext>
            </a:extLst>
          </p:cNvPr>
          <p:cNvCxnSpPr>
            <a:cxnSpLocks noChangeShapeType="1"/>
            <a:stCxn id="153621" idx="3"/>
            <a:endCxn id="153639" idx="0"/>
          </p:cNvCxnSpPr>
          <p:nvPr/>
        </p:nvCxnSpPr>
        <p:spPr bwMode="auto">
          <a:xfrm rot="5400000">
            <a:off x="6243761" y="3623615"/>
            <a:ext cx="496892" cy="1390360"/>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53611" name="AutoShape 39">
            <a:extLst>
              <a:ext uri="{FF2B5EF4-FFF2-40B4-BE49-F238E27FC236}">
                <a16:creationId xmlns:a16="http://schemas.microsoft.com/office/drawing/2014/main" id="{AB678C17-CDB8-ABD7-7CE9-BFD88D5F3B3D}"/>
              </a:ext>
            </a:extLst>
          </p:cNvPr>
          <p:cNvCxnSpPr>
            <a:cxnSpLocks noChangeShapeType="1"/>
            <a:stCxn id="153621" idx="3"/>
            <a:endCxn id="153634" idx="0"/>
          </p:cNvCxnSpPr>
          <p:nvPr/>
        </p:nvCxnSpPr>
        <p:spPr bwMode="auto">
          <a:xfrm rot="16200000" flipH="1">
            <a:off x="7529817" y="3727919"/>
            <a:ext cx="469233" cy="1154092"/>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153612" name="AutoShape 40">
            <a:extLst>
              <a:ext uri="{FF2B5EF4-FFF2-40B4-BE49-F238E27FC236}">
                <a16:creationId xmlns:a16="http://schemas.microsoft.com/office/drawing/2014/main" id="{A0041935-9A42-1373-7F3A-C4714315783D}"/>
              </a:ext>
            </a:extLst>
          </p:cNvPr>
          <p:cNvSpPr>
            <a:spLocks noChangeArrowheads="1"/>
          </p:cNvSpPr>
          <p:nvPr/>
        </p:nvSpPr>
        <p:spPr bwMode="auto">
          <a:xfrm>
            <a:off x="3349625" y="3436938"/>
            <a:ext cx="436563" cy="23177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53613" name="AutoShape 41">
            <a:extLst>
              <a:ext uri="{FF2B5EF4-FFF2-40B4-BE49-F238E27FC236}">
                <a16:creationId xmlns:a16="http://schemas.microsoft.com/office/drawing/2014/main" id="{3E999CE4-7144-71A6-78CD-48ABB7069BA8}"/>
              </a:ext>
            </a:extLst>
          </p:cNvPr>
          <p:cNvCxnSpPr>
            <a:cxnSpLocks noChangeShapeType="1"/>
            <a:stCxn id="153612" idx="3"/>
            <a:endCxn id="153625" idx="0"/>
          </p:cNvCxnSpPr>
          <p:nvPr/>
        </p:nvCxnSpPr>
        <p:spPr bwMode="auto">
          <a:xfrm flipV="1">
            <a:off x="3786188" y="3332162"/>
            <a:ext cx="2431683" cy="220664"/>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53614" name="Group 52">
            <a:extLst>
              <a:ext uri="{FF2B5EF4-FFF2-40B4-BE49-F238E27FC236}">
                <a16:creationId xmlns:a16="http://schemas.microsoft.com/office/drawing/2014/main" id="{C07DAD28-5749-F805-F605-DBD16ACD65B4}"/>
              </a:ext>
            </a:extLst>
          </p:cNvPr>
          <p:cNvGrpSpPr>
            <a:grpSpLocks/>
          </p:cNvGrpSpPr>
          <p:nvPr/>
        </p:nvGrpSpPr>
        <p:grpSpPr bwMode="auto">
          <a:xfrm>
            <a:off x="2312989" y="4856163"/>
            <a:ext cx="1046164" cy="654050"/>
            <a:chOff x="265" y="2440"/>
            <a:chExt cx="1614" cy="412"/>
          </a:xfrm>
        </p:grpSpPr>
        <p:sp>
          <p:nvSpPr>
            <p:cNvPr id="153616" name="Rectangle 53">
              <a:extLst>
                <a:ext uri="{FF2B5EF4-FFF2-40B4-BE49-F238E27FC236}">
                  <a16:creationId xmlns:a16="http://schemas.microsoft.com/office/drawing/2014/main" id="{D6B7076A-6FF9-898A-4D2D-6E33DC8E9B05}"/>
                </a:ext>
              </a:extLst>
            </p:cNvPr>
            <p:cNvSpPr>
              <a:spLocks noChangeArrowheads="1"/>
            </p:cNvSpPr>
            <p:nvPr/>
          </p:nvSpPr>
          <p:spPr bwMode="auto">
            <a:xfrm>
              <a:off x="278" y="2440"/>
              <a:ext cx="1601" cy="4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617" name="Text Box 54">
              <a:extLst>
                <a:ext uri="{FF2B5EF4-FFF2-40B4-BE49-F238E27FC236}">
                  <a16:creationId xmlns:a16="http://schemas.microsoft.com/office/drawing/2014/main" id="{78E80CAC-6B4C-6EC6-B00F-970FFD6CAE9C}"/>
                </a:ext>
              </a:extLst>
            </p:cNvPr>
            <p:cNvSpPr txBox="1">
              <a:spLocks noChangeArrowheads="1"/>
            </p:cNvSpPr>
            <p:nvPr/>
          </p:nvSpPr>
          <p:spPr bwMode="auto">
            <a:xfrm>
              <a:off x="322" y="2462"/>
              <a:ext cx="7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Dialog</a:t>
              </a:r>
            </a:p>
          </p:txBody>
        </p:sp>
        <p:sp>
          <p:nvSpPr>
            <p:cNvPr id="153618" name="Line 55">
              <a:extLst>
                <a:ext uri="{FF2B5EF4-FFF2-40B4-BE49-F238E27FC236}">
                  <a16:creationId xmlns:a16="http://schemas.microsoft.com/office/drawing/2014/main" id="{6F518CAD-BFAE-9C53-EC55-FE36136F641E}"/>
                </a:ext>
              </a:extLst>
            </p:cNvPr>
            <p:cNvSpPr>
              <a:spLocks noChangeShapeType="1"/>
            </p:cNvSpPr>
            <p:nvPr/>
          </p:nvSpPr>
          <p:spPr bwMode="auto">
            <a:xfrm>
              <a:off x="265" y="2705"/>
              <a:ext cx="1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19" name="Line 56">
              <a:extLst>
                <a:ext uri="{FF2B5EF4-FFF2-40B4-BE49-F238E27FC236}">
                  <a16:creationId xmlns:a16="http://schemas.microsoft.com/office/drawing/2014/main" id="{A02B05E1-07D2-A300-F629-6B9AF390DD76}"/>
                </a:ext>
              </a:extLst>
            </p:cNvPr>
            <p:cNvSpPr>
              <a:spLocks noChangeShapeType="1"/>
            </p:cNvSpPr>
            <p:nvPr/>
          </p:nvSpPr>
          <p:spPr bwMode="auto">
            <a:xfrm>
              <a:off x="290" y="2777"/>
              <a:ext cx="1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53615" name="AutoShape 57">
            <a:extLst>
              <a:ext uri="{FF2B5EF4-FFF2-40B4-BE49-F238E27FC236}">
                <a16:creationId xmlns:a16="http://schemas.microsoft.com/office/drawing/2014/main" id="{ADF5EBD2-F05A-510E-A136-377B8B773D8B}"/>
              </a:ext>
            </a:extLst>
          </p:cNvPr>
          <p:cNvCxnSpPr>
            <a:cxnSpLocks noChangeShapeType="1"/>
            <a:stCxn id="153628" idx="3"/>
            <a:endCxn id="153617" idx="0"/>
          </p:cNvCxnSpPr>
          <p:nvPr/>
        </p:nvCxnSpPr>
        <p:spPr bwMode="auto">
          <a:xfrm rot="16200000" flipH="1">
            <a:off x="2029431" y="4341775"/>
            <a:ext cx="815975" cy="282649"/>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2" name="Group 9">
            <a:extLst>
              <a:ext uri="{FF2B5EF4-FFF2-40B4-BE49-F238E27FC236}">
                <a16:creationId xmlns:a16="http://schemas.microsoft.com/office/drawing/2014/main" id="{1E5BDF70-1BC3-3C37-743F-E9BEBAB410D6}"/>
              </a:ext>
            </a:extLst>
          </p:cNvPr>
          <p:cNvGrpSpPr>
            <a:grpSpLocks/>
          </p:cNvGrpSpPr>
          <p:nvPr/>
        </p:nvGrpSpPr>
        <p:grpSpPr bwMode="auto">
          <a:xfrm>
            <a:off x="4758225" y="5726114"/>
            <a:ext cx="2038350" cy="914400"/>
            <a:chOff x="802" y="1061"/>
            <a:chExt cx="1127" cy="576"/>
          </a:xfrm>
        </p:grpSpPr>
        <p:sp>
          <p:nvSpPr>
            <p:cNvPr id="3" name="Rectangle 10">
              <a:extLst>
                <a:ext uri="{FF2B5EF4-FFF2-40B4-BE49-F238E27FC236}">
                  <a16:creationId xmlns:a16="http://schemas.microsoft.com/office/drawing/2014/main" id="{93D7DA0D-7D0D-7E09-2EC5-5DB59C31E809}"/>
                </a:ext>
              </a:extLst>
            </p:cNvPr>
            <p:cNvSpPr>
              <a:spLocks noChangeArrowheads="1"/>
            </p:cNvSpPr>
            <p:nvPr/>
          </p:nvSpPr>
          <p:spPr bwMode="auto">
            <a:xfrm>
              <a:off x="814" y="1061"/>
              <a:ext cx="1115"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 name="Text Box 11">
              <a:extLst>
                <a:ext uri="{FF2B5EF4-FFF2-40B4-BE49-F238E27FC236}">
                  <a16:creationId xmlns:a16="http://schemas.microsoft.com/office/drawing/2014/main" id="{4C9182D3-7661-AFA7-EA6F-ABC9ACECDB97}"/>
                </a:ext>
              </a:extLst>
            </p:cNvPr>
            <p:cNvSpPr txBox="1">
              <a:spLocks noChangeArrowheads="1"/>
            </p:cNvSpPr>
            <p:nvPr/>
          </p:nvSpPr>
          <p:spPr bwMode="auto">
            <a:xfrm>
              <a:off x="902" y="1074"/>
              <a:ext cx="10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XWindowsImpl</a:t>
              </a:r>
              <a:endParaRPr lang="en-US" altLang="tr-TR" sz="1800" b="1" dirty="0"/>
            </a:p>
          </p:txBody>
        </p:sp>
        <p:sp>
          <p:nvSpPr>
            <p:cNvPr id="5" name="Text Box 12">
              <a:extLst>
                <a:ext uri="{FF2B5EF4-FFF2-40B4-BE49-F238E27FC236}">
                  <a16:creationId xmlns:a16="http://schemas.microsoft.com/office/drawing/2014/main" id="{F965AEBF-EA29-A9F2-532B-022E4F8BD421}"/>
                </a:ext>
              </a:extLst>
            </p:cNvPr>
            <p:cNvSpPr txBox="1">
              <a:spLocks noChangeArrowheads="1"/>
            </p:cNvSpPr>
            <p:nvPr/>
          </p:nvSpPr>
          <p:spPr bwMode="auto">
            <a:xfrm>
              <a:off x="802" y="1377"/>
              <a:ext cx="9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+devDrawLine()</a:t>
              </a:r>
            </a:p>
          </p:txBody>
        </p:sp>
        <p:sp>
          <p:nvSpPr>
            <p:cNvPr id="6" name="Line 13">
              <a:extLst>
                <a:ext uri="{FF2B5EF4-FFF2-40B4-BE49-F238E27FC236}">
                  <a16:creationId xmlns:a16="http://schemas.microsoft.com/office/drawing/2014/main" id="{CB2D3BA9-B8D3-70B7-3306-CD28F0CC4D3D}"/>
                </a:ext>
              </a:extLst>
            </p:cNvPr>
            <p:cNvSpPr>
              <a:spLocks noChangeShapeType="1"/>
            </p:cNvSpPr>
            <p:nvPr/>
          </p:nvSpPr>
          <p:spPr bwMode="auto">
            <a:xfrm>
              <a:off x="805" y="1326"/>
              <a:ext cx="1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4">
              <a:extLst>
                <a:ext uri="{FF2B5EF4-FFF2-40B4-BE49-F238E27FC236}">
                  <a16:creationId xmlns:a16="http://schemas.microsoft.com/office/drawing/2014/main" id="{6CAD7B81-F03F-7E39-8794-B09607DB355B}"/>
                </a:ext>
              </a:extLst>
            </p:cNvPr>
            <p:cNvSpPr>
              <a:spLocks noChangeShapeType="1"/>
            </p:cNvSpPr>
            <p:nvPr/>
          </p:nvSpPr>
          <p:spPr bwMode="auto">
            <a:xfrm>
              <a:off x="822" y="1398"/>
              <a:ext cx="1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 name="Group 9">
            <a:extLst>
              <a:ext uri="{FF2B5EF4-FFF2-40B4-BE49-F238E27FC236}">
                <a16:creationId xmlns:a16="http://schemas.microsoft.com/office/drawing/2014/main" id="{E22EECE5-4E65-82FB-ACA5-03FCCE0B2D89}"/>
              </a:ext>
            </a:extLst>
          </p:cNvPr>
          <p:cNvGrpSpPr>
            <a:grpSpLocks/>
          </p:cNvGrpSpPr>
          <p:nvPr/>
        </p:nvGrpSpPr>
        <p:grpSpPr bwMode="auto">
          <a:xfrm>
            <a:off x="6946489" y="5700470"/>
            <a:ext cx="2197511" cy="914400"/>
            <a:chOff x="802" y="1061"/>
            <a:chExt cx="1215" cy="576"/>
          </a:xfrm>
        </p:grpSpPr>
        <p:sp>
          <p:nvSpPr>
            <p:cNvPr id="11" name="Rectangle 10">
              <a:extLst>
                <a:ext uri="{FF2B5EF4-FFF2-40B4-BE49-F238E27FC236}">
                  <a16:creationId xmlns:a16="http://schemas.microsoft.com/office/drawing/2014/main" id="{8E567715-8419-1C65-ABD5-AE36F00D6488}"/>
                </a:ext>
              </a:extLst>
            </p:cNvPr>
            <p:cNvSpPr>
              <a:spLocks noChangeArrowheads="1"/>
            </p:cNvSpPr>
            <p:nvPr/>
          </p:nvSpPr>
          <p:spPr bwMode="auto">
            <a:xfrm>
              <a:off x="814" y="1061"/>
              <a:ext cx="1115"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2" name="Text Box 11">
              <a:extLst>
                <a:ext uri="{FF2B5EF4-FFF2-40B4-BE49-F238E27FC236}">
                  <a16:creationId xmlns:a16="http://schemas.microsoft.com/office/drawing/2014/main" id="{BF361022-DAA5-3D41-D73E-C3192090D377}"/>
                </a:ext>
              </a:extLst>
            </p:cNvPr>
            <p:cNvSpPr txBox="1">
              <a:spLocks noChangeArrowheads="1"/>
            </p:cNvSpPr>
            <p:nvPr/>
          </p:nvSpPr>
          <p:spPr bwMode="auto">
            <a:xfrm>
              <a:off x="902" y="1074"/>
              <a:ext cx="11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MSWindowsImpl</a:t>
              </a:r>
              <a:endParaRPr lang="en-US" altLang="tr-TR" sz="1800" b="1" dirty="0"/>
            </a:p>
          </p:txBody>
        </p:sp>
        <p:sp>
          <p:nvSpPr>
            <p:cNvPr id="13" name="Text Box 12">
              <a:extLst>
                <a:ext uri="{FF2B5EF4-FFF2-40B4-BE49-F238E27FC236}">
                  <a16:creationId xmlns:a16="http://schemas.microsoft.com/office/drawing/2014/main" id="{25C40F9E-C7A2-8284-1534-6FE726C6A0AB}"/>
                </a:ext>
              </a:extLst>
            </p:cNvPr>
            <p:cNvSpPr txBox="1">
              <a:spLocks noChangeArrowheads="1"/>
            </p:cNvSpPr>
            <p:nvPr/>
          </p:nvSpPr>
          <p:spPr bwMode="auto">
            <a:xfrm>
              <a:off x="802" y="1377"/>
              <a:ext cx="9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+devDrawLine()</a:t>
              </a:r>
            </a:p>
          </p:txBody>
        </p:sp>
        <p:sp>
          <p:nvSpPr>
            <p:cNvPr id="14" name="Line 13">
              <a:extLst>
                <a:ext uri="{FF2B5EF4-FFF2-40B4-BE49-F238E27FC236}">
                  <a16:creationId xmlns:a16="http://schemas.microsoft.com/office/drawing/2014/main" id="{EBD98239-0E9F-2F0F-2CC5-2792E84010A7}"/>
                </a:ext>
              </a:extLst>
            </p:cNvPr>
            <p:cNvSpPr>
              <a:spLocks noChangeShapeType="1"/>
            </p:cNvSpPr>
            <p:nvPr/>
          </p:nvSpPr>
          <p:spPr bwMode="auto">
            <a:xfrm>
              <a:off x="805" y="1326"/>
              <a:ext cx="1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4">
              <a:extLst>
                <a:ext uri="{FF2B5EF4-FFF2-40B4-BE49-F238E27FC236}">
                  <a16:creationId xmlns:a16="http://schemas.microsoft.com/office/drawing/2014/main" id="{92CE9DD2-DCB2-CDC5-B2AD-DE3725E3F2AE}"/>
                </a:ext>
              </a:extLst>
            </p:cNvPr>
            <p:cNvSpPr>
              <a:spLocks noChangeShapeType="1"/>
            </p:cNvSpPr>
            <p:nvPr/>
          </p:nvSpPr>
          <p:spPr bwMode="auto">
            <a:xfrm>
              <a:off x="822" y="1398"/>
              <a:ext cx="1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6" name="AutoShape 39">
            <a:extLst>
              <a:ext uri="{FF2B5EF4-FFF2-40B4-BE49-F238E27FC236}">
                <a16:creationId xmlns:a16="http://schemas.microsoft.com/office/drawing/2014/main" id="{AF6E2FFE-4EBB-1811-16C2-F9E96CEA0C57}"/>
              </a:ext>
            </a:extLst>
          </p:cNvPr>
          <p:cNvCxnSpPr>
            <a:cxnSpLocks noChangeShapeType="1"/>
            <a:stCxn id="153621" idx="3"/>
            <a:endCxn id="11" idx="0"/>
          </p:cNvCxnSpPr>
          <p:nvPr/>
        </p:nvCxnSpPr>
        <p:spPr bwMode="auto">
          <a:xfrm rot="16200000" flipH="1">
            <a:off x="6766891" y="4490844"/>
            <a:ext cx="1630121" cy="789129"/>
          </a:xfrm>
          <a:prstGeom prst="bentConnector3">
            <a:avLst>
              <a:gd name="adj1" fmla="val 78319"/>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9" name="AutoShape 39">
            <a:extLst>
              <a:ext uri="{FF2B5EF4-FFF2-40B4-BE49-F238E27FC236}">
                <a16:creationId xmlns:a16="http://schemas.microsoft.com/office/drawing/2014/main" id="{D24ABD93-9F87-31A0-F014-E5553618A944}"/>
              </a:ext>
            </a:extLst>
          </p:cNvPr>
          <p:cNvCxnSpPr>
            <a:cxnSpLocks noChangeShapeType="1"/>
            <a:stCxn id="153621" idx="3"/>
            <a:endCxn id="4" idx="0"/>
          </p:cNvCxnSpPr>
          <p:nvPr/>
        </p:nvCxnSpPr>
        <p:spPr bwMode="auto">
          <a:xfrm rot="5400000">
            <a:off x="5681270" y="4240634"/>
            <a:ext cx="1676403" cy="1335832"/>
          </a:xfrm>
          <a:prstGeom prst="bentConnector3">
            <a:avLst>
              <a:gd name="adj1" fmla="val 76478"/>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8" name="TextBox 7">
            <a:extLst>
              <a:ext uri="{FF2B5EF4-FFF2-40B4-BE49-F238E27FC236}">
                <a16:creationId xmlns:a16="http://schemas.microsoft.com/office/drawing/2014/main" id="{1FB77C99-9EB6-68DB-064A-A6F0844C6B18}"/>
              </a:ext>
            </a:extLst>
          </p:cNvPr>
          <p:cNvSpPr txBox="1"/>
          <p:nvPr/>
        </p:nvSpPr>
        <p:spPr>
          <a:xfrm>
            <a:off x="3707216" y="1435625"/>
            <a:ext cx="5436104" cy="1200329"/>
          </a:xfrm>
          <a:prstGeom prst="rect">
            <a:avLst/>
          </a:prstGeom>
          <a:noFill/>
        </p:spPr>
        <p:txBody>
          <a:bodyPr wrap="none" rtlCol="0">
            <a:spAutoFit/>
          </a:bodyPr>
          <a:lstStyle/>
          <a:p>
            <a:r>
              <a:rPr lang="en-US" dirty="0"/>
              <a:t>// Client code that sets up the bridge</a:t>
            </a:r>
          </a:p>
          <a:p>
            <a:r>
              <a:rPr lang="en-US" dirty="0"/>
              <a:t>Window* </a:t>
            </a:r>
            <a:r>
              <a:rPr lang="en-US" dirty="0" err="1"/>
              <a:t>myWindow</a:t>
            </a:r>
            <a:r>
              <a:rPr lang="en-US" dirty="0"/>
              <a:t> = new </a:t>
            </a:r>
            <a:r>
              <a:rPr lang="en-US" dirty="0" err="1"/>
              <a:t>ApplicationWindow</a:t>
            </a:r>
            <a:r>
              <a:rPr lang="en-US" dirty="0"/>
              <a:t>();</a:t>
            </a:r>
          </a:p>
          <a:p>
            <a:r>
              <a:rPr lang="en-US" dirty="0" err="1"/>
              <a:t>WindowImp</a:t>
            </a:r>
            <a:r>
              <a:rPr lang="en-US" dirty="0"/>
              <a:t>* imp = new </a:t>
            </a:r>
            <a:r>
              <a:rPr lang="en-US" dirty="0" err="1"/>
              <a:t>XWindowImp</a:t>
            </a:r>
            <a:r>
              <a:rPr lang="en-US" dirty="0"/>
              <a:t>(); //choose 1 </a:t>
            </a:r>
          </a:p>
          <a:p>
            <a:r>
              <a:rPr lang="en-US" dirty="0" err="1"/>
              <a:t>myWindow</a:t>
            </a:r>
            <a:r>
              <a:rPr lang="en-US" dirty="0"/>
              <a:t>-&gt;</a:t>
            </a:r>
            <a:r>
              <a:rPr lang="en-US" dirty="0" err="1"/>
              <a:t>setImplementation</a:t>
            </a:r>
            <a:r>
              <a:rPr lang="en-US" dirty="0"/>
              <a:t>(imp);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B401-8620-D798-7125-F51B7445F1ED}"/>
              </a:ext>
            </a:extLst>
          </p:cNvPr>
          <p:cNvSpPr>
            <a:spLocks noGrp="1"/>
          </p:cNvSpPr>
          <p:nvPr>
            <p:ph type="title"/>
          </p:nvPr>
        </p:nvSpPr>
        <p:spPr/>
        <p:txBody>
          <a:bodyPr/>
          <a:lstStyle/>
          <a:p>
            <a:r>
              <a:rPr lang="en-US" dirty="0"/>
              <a:t>Window abstraction</a:t>
            </a:r>
          </a:p>
        </p:txBody>
      </p:sp>
      <p:sp>
        <p:nvSpPr>
          <p:cNvPr id="3" name="Content Placeholder 2">
            <a:extLst>
              <a:ext uri="{FF2B5EF4-FFF2-40B4-BE49-F238E27FC236}">
                <a16:creationId xmlns:a16="http://schemas.microsoft.com/office/drawing/2014/main" id="{F37919BC-84E9-DB1C-7870-4A4EF5D78C36}"/>
              </a:ext>
            </a:extLst>
          </p:cNvPr>
          <p:cNvSpPr>
            <a:spLocks noGrp="1"/>
          </p:cNvSpPr>
          <p:nvPr>
            <p:ph idx="1"/>
          </p:nvPr>
        </p:nvSpPr>
        <p:spPr>
          <a:xfrm>
            <a:off x="457200" y="1335291"/>
            <a:ext cx="8229600" cy="5383557"/>
          </a:xfrm>
        </p:spPr>
        <p:txBody>
          <a:bodyPr/>
          <a:lstStyle/>
          <a:p>
            <a:r>
              <a:rPr lang="en-US" sz="2800" dirty="0"/>
              <a:t>Recall Glyph::draw(Window *w)</a:t>
            </a:r>
          </a:p>
          <a:p>
            <a:r>
              <a:rPr lang="en-US" sz="2800" dirty="0"/>
              <a:t>Window abstraction</a:t>
            </a:r>
          </a:p>
          <a:p>
            <a:pPr lvl="1"/>
            <a:r>
              <a:rPr lang="en-US" sz="2400" dirty="0"/>
              <a:t>provide operations for drawing basic geometric shapes. (graphics)</a:t>
            </a:r>
          </a:p>
          <a:p>
            <a:pPr lvl="1"/>
            <a:r>
              <a:rPr lang="en-US" sz="2400" dirty="0"/>
              <a:t>resize themselves. (window management)</a:t>
            </a:r>
          </a:p>
          <a:p>
            <a:pPr lvl="1"/>
            <a:r>
              <a:rPr lang="en-US" sz="2400" dirty="0"/>
              <a:t>iconify and de-iconify themselves. (window </a:t>
            </a:r>
            <a:r>
              <a:rPr lang="en-US" sz="2400" dirty="0" err="1"/>
              <a:t>mng</a:t>
            </a:r>
            <a:r>
              <a:rPr lang="en-US" sz="2400" dirty="0"/>
              <a:t>)</a:t>
            </a:r>
          </a:p>
          <a:p>
            <a:pPr lvl="1"/>
            <a:r>
              <a:rPr lang="en-US" sz="2400" dirty="0"/>
              <a:t>(re)draw their contents on demand, </a:t>
            </a:r>
          </a:p>
          <a:p>
            <a:pPr lvl="2"/>
            <a:r>
              <a:rPr lang="en-US" sz="2000" dirty="0"/>
              <a:t>for example, when they are de-iconified or when an overlapped and obscured portion of their screen space is exposed. (window management)</a:t>
            </a:r>
          </a:p>
          <a:p>
            <a:r>
              <a:rPr lang="en-US" sz="2800" dirty="0"/>
              <a:t>Alternatively, we may choose to intersect or to unify functionalities of each windowing system</a:t>
            </a:r>
          </a:p>
        </p:txBody>
      </p:sp>
    </p:spTree>
    <p:extLst>
      <p:ext uri="{BB962C8B-B14F-4D97-AF65-F5344CB8AC3E}">
        <p14:creationId xmlns:p14="http://schemas.microsoft.com/office/powerpoint/2010/main" val="911032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237DE7-21F2-24F9-828F-EF734774EAD1}"/>
              </a:ext>
            </a:extLst>
          </p:cNvPr>
          <p:cNvSpPr>
            <a:spLocks noGrp="1"/>
          </p:cNvSpPr>
          <p:nvPr>
            <p:ph type="title"/>
          </p:nvPr>
        </p:nvSpPr>
        <p:spPr/>
        <p:txBody>
          <a:bodyPr/>
          <a:lstStyle/>
          <a:p>
            <a:r>
              <a:rPr lang="en-US" dirty="0"/>
              <a:t>Window Abstraction</a:t>
            </a:r>
          </a:p>
        </p:txBody>
      </p:sp>
      <p:pic>
        <p:nvPicPr>
          <p:cNvPr id="5" name="Picture 5">
            <a:extLst>
              <a:ext uri="{FF2B5EF4-FFF2-40B4-BE49-F238E27FC236}">
                <a16:creationId xmlns:a16="http://schemas.microsoft.com/office/drawing/2014/main" id="{019ECCAD-4F24-E5BB-642D-9B0F58347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663" y="1720055"/>
            <a:ext cx="7057754" cy="41224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80F400-692B-0D91-44E4-25981453FDC7}"/>
              </a:ext>
            </a:extLst>
          </p:cNvPr>
          <p:cNvSpPr txBox="1"/>
          <p:nvPr/>
        </p:nvSpPr>
        <p:spPr>
          <a:xfrm>
            <a:off x="457200" y="5967372"/>
            <a:ext cx="7354111" cy="830997"/>
          </a:xfrm>
          <a:prstGeom prst="rect">
            <a:avLst/>
          </a:prstGeom>
          <a:noFill/>
        </p:spPr>
        <p:txBody>
          <a:bodyPr wrap="square" rtlCol="0">
            <a:spAutoFit/>
          </a:bodyPr>
          <a:lstStyle/>
          <a:p>
            <a:r>
              <a:rPr lang="en-US" sz="2400" b="0" i="0" dirty="0">
                <a:solidFill>
                  <a:srgbClr val="000000"/>
                </a:solidFill>
                <a:effectLst/>
                <a:highlight>
                  <a:srgbClr val="FFFFFF"/>
                </a:highlight>
                <a:latin typeface="Times New Roman" panose="02020603050405020304" pitchFamily="18" charset="0"/>
              </a:rPr>
              <a:t>We could specialize Window abstraction as application windows, icon window, and warning dialogs </a:t>
            </a:r>
          </a:p>
        </p:txBody>
      </p:sp>
      <p:sp>
        <p:nvSpPr>
          <p:cNvPr id="7" name="TextBox 6">
            <a:extLst>
              <a:ext uri="{FF2B5EF4-FFF2-40B4-BE49-F238E27FC236}">
                <a16:creationId xmlns:a16="http://schemas.microsoft.com/office/drawing/2014/main" id="{4144C243-A9AA-AD51-DFCC-9A289A6B94EB}"/>
              </a:ext>
            </a:extLst>
          </p:cNvPr>
          <p:cNvSpPr txBox="1"/>
          <p:nvPr/>
        </p:nvSpPr>
        <p:spPr>
          <a:xfrm>
            <a:off x="583660" y="1431231"/>
            <a:ext cx="838691" cy="369332"/>
          </a:xfrm>
          <a:prstGeom prst="rect">
            <a:avLst/>
          </a:prstGeom>
          <a:noFill/>
        </p:spPr>
        <p:txBody>
          <a:bodyPr wrap="none" rtlCol="0">
            <a:spAutoFit/>
          </a:bodyPr>
          <a:lstStyle/>
          <a:p>
            <a:r>
              <a:rPr lang="en-US" dirty="0"/>
              <a:t>Client:</a:t>
            </a:r>
          </a:p>
        </p:txBody>
      </p:sp>
    </p:spTree>
    <p:extLst>
      <p:ext uri="{BB962C8B-B14F-4D97-AF65-F5344CB8AC3E}">
        <p14:creationId xmlns:p14="http://schemas.microsoft.com/office/powerpoint/2010/main" val="48149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8441F6-CE8D-349B-05A9-F953FF77DF10}"/>
              </a:ext>
            </a:extLst>
          </p:cNvPr>
          <p:cNvPicPr>
            <a:picLocks noChangeAspect="1"/>
          </p:cNvPicPr>
          <p:nvPr/>
        </p:nvPicPr>
        <p:blipFill>
          <a:blip r:embed="rId3"/>
          <a:stretch>
            <a:fillRect/>
          </a:stretch>
        </p:blipFill>
        <p:spPr>
          <a:xfrm>
            <a:off x="0" y="1433888"/>
            <a:ext cx="9144000" cy="3990224"/>
          </a:xfrm>
          <a:prstGeom prst="rect">
            <a:avLst/>
          </a:prstGeom>
        </p:spPr>
      </p:pic>
      <p:sp>
        <p:nvSpPr>
          <p:cNvPr id="4" name="Title 3">
            <a:extLst>
              <a:ext uri="{FF2B5EF4-FFF2-40B4-BE49-F238E27FC236}">
                <a16:creationId xmlns:a16="http://schemas.microsoft.com/office/drawing/2014/main" id="{32480F22-E289-5BC4-464F-5F901C2C43DA}"/>
              </a:ext>
            </a:extLst>
          </p:cNvPr>
          <p:cNvSpPr>
            <a:spLocks noGrp="1"/>
          </p:cNvSpPr>
          <p:nvPr>
            <p:ph type="title"/>
          </p:nvPr>
        </p:nvSpPr>
        <p:spPr/>
        <p:txBody>
          <a:bodyPr/>
          <a:lstStyle/>
          <a:p>
            <a:r>
              <a:rPr lang="en-US" dirty="0"/>
              <a:t>Bridge Pattern</a:t>
            </a:r>
          </a:p>
        </p:txBody>
      </p:sp>
      <p:sp>
        <p:nvSpPr>
          <p:cNvPr id="7" name="TextBox 6">
            <a:extLst>
              <a:ext uri="{FF2B5EF4-FFF2-40B4-BE49-F238E27FC236}">
                <a16:creationId xmlns:a16="http://schemas.microsoft.com/office/drawing/2014/main" id="{B09481F4-00C8-D1B0-D74A-1880ABB95FA7}"/>
              </a:ext>
            </a:extLst>
          </p:cNvPr>
          <p:cNvSpPr txBox="1"/>
          <p:nvPr/>
        </p:nvSpPr>
        <p:spPr>
          <a:xfrm>
            <a:off x="1322962" y="2088522"/>
            <a:ext cx="1378904" cy="738664"/>
          </a:xfrm>
          <a:prstGeom prst="rect">
            <a:avLst/>
          </a:prstGeom>
          <a:noFill/>
        </p:spPr>
        <p:txBody>
          <a:bodyPr wrap="none" rtlCol="0">
            <a:spAutoFit/>
          </a:bodyPr>
          <a:lstStyle/>
          <a:p>
            <a:r>
              <a:rPr lang="en-US" sz="1400" dirty="0" err="1"/>
              <a:t>drawLine</a:t>
            </a:r>
            <a:endParaRPr lang="en-US" sz="1400" dirty="0"/>
          </a:p>
          <a:p>
            <a:r>
              <a:rPr lang="en-US" sz="1400" dirty="0" err="1"/>
              <a:t>drawRectangle</a:t>
            </a:r>
            <a:endParaRPr lang="en-US" sz="1400" dirty="0"/>
          </a:p>
          <a:p>
            <a:r>
              <a:rPr lang="en-US" sz="1400" dirty="0"/>
              <a:t>…</a:t>
            </a:r>
          </a:p>
        </p:txBody>
      </p:sp>
      <p:sp>
        <p:nvSpPr>
          <p:cNvPr id="8" name="TextBox 7">
            <a:extLst>
              <a:ext uri="{FF2B5EF4-FFF2-40B4-BE49-F238E27FC236}">
                <a16:creationId xmlns:a16="http://schemas.microsoft.com/office/drawing/2014/main" id="{2AFF8F59-3F58-C865-D30C-8FE27862A59E}"/>
              </a:ext>
            </a:extLst>
          </p:cNvPr>
          <p:cNvSpPr txBox="1"/>
          <p:nvPr/>
        </p:nvSpPr>
        <p:spPr>
          <a:xfrm>
            <a:off x="5827224" y="2457854"/>
            <a:ext cx="1229824" cy="738664"/>
          </a:xfrm>
          <a:prstGeom prst="rect">
            <a:avLst/>
          </a:prstGeom>
          <a:noFill/>
        </p:spPr>
        <p:txBody>
          <a:bodyPr wrap="none" rtlCol="0">
            <a:spAutoFit/>
          </a:bodyPr>
          <a:lstStyle/>
          <a:p>
            <a:r>
              <a:rPr lang="en-US" sz="1400" i="1" dirty="0" err="1"/>
              <a:t>devDrawLine</a:t>
            </a:r>
            <a:endParaRPr lang="en-US" sz="1400" i="1" dirty="0"/>
          </a:p>
          <a:p>
            <a:r>
              <a:rPr lang="en-US" sz="1400" i="1" dirty="0" err="1"/>
              <a:t>drawRect</a:t>
            </a:r>
            <a:endParaRPr lang="en-US" sz="1400" i="1" dirty="0"/>
          </a:p>
          <a:p>
            <a:r>
              <a:rPr lang="en-US" sz="1400" i="1" dirty="0"/>
              <a:t>….</a:t>
            </a:r>
          </a:p>
        </p:txBody>
      </p:sp>
      <p:sp>
        <p:nvSpPr>
          <p:cNvPr id="11" name="TextBox 10">
            <a:extLst>
              <a:ext uri="{FF2B5EF4-FFF2-40B4-BE49-F238E27FC236}">
                <a16:creationId xmlns:a16="http://schemas.microsoft.com/office/drawing/2014/main" id="{6AC0B88B-19D5-99DA-AFF5-A444E49A1EF3}"/>
              </a:ext>
            </a:extLst>
          </p:cNvPr>
          <p:cNvSpPr txBox="1"/>
          <p:nvPr/>
        </p:nvSpPr>
        <p:spPr>
          <a:xfrm>
            <a:off x="5778584" y="4220484"/>
            <a:ext cx="453970" cy="307777"/>
          </a:xfrm>
          <a:prstGeom prst="rect">
            <a:avLst/>
          </a:prstGeom>
          <a:noFill/>
        </p:spPr>
        <p:txBody>
          <a:bodyPr wrap="none" rtlCol="0">
            <a:spAutoFit/>
          </a:bodyPr>
          <a:lstStyle/>
          <a:p>
            <a:r>
              <a:rPr lang="en-US" sz="1400" b="1" dirty="0"/>
              <a:t>MS</a:t>
            </a:r>
            <a:endParaRPr lang="en-US" b="1" dirty="0"/>
          </a:p>
        </p:txBody>
      </p:sp>
      <p:sp>
        <p:nvSpPr>
          <p:cNvPr id="12" name="TextBox 11">
            <a:extLst>
              <a:ext uri="{FF2B5EF4-FFF2-40B4-BE49-F238E27FC236}">
                <a16:creationId xmlns:a16="http://schemas.microsoft.com/office/drawing/2014/main" id="{A52043B8-7138-0C97-F4EE-C5E24FC40E31}"/>
              </a:ext>
            </a:extLst>
          </p:cNvPr>
          <p:cNvSpPr txBox="1"/>
          <p:nvPr/>
        </p:nvSpPr>
        <p:spPr>
          <a:xfrm>
            <a:off x="4082731" y="4613431"/>
            <a:ext cx="1229824" cy="738664"/>
          </a:xfrm>
          <a:prstGeom prst="rect">
            <a:avLst/>
          </a:prstGeom>
          <a:noFill/>
        </p:spPr>
        <p:txBody>
          <a:bodyPr wrap="none" rtlCol="0">
            <a:spAutoFit/>
          </a:bodyPr>
          <a:lstStyle/>
          <a:p>
            <a:r>
              <a:rPr lang="en-US" sz="1400" dirty="0" err="1"/>
              <a:t>devDrawLine</a:t>
            </a:r>
            <a:endParaRPr lang="en-US" sz="1400" dirty="0"/>
          </a:p>
          <a:p>
            <a:r>
              <a:rPr lang="en-US" sz="1400" dirty="0" err="1"/>
              <a:t>drawRect</a:t>
            </a:r>
            <a:endParaRPr lang="en-US" sz="1400" dirty="0"/>
          </a:p>
          <a:p>
            <a:r>
              <a:rPr lang="en-US" sz="1400" dirty="0"/>
              <a:t>….</a:t>
            </a:r>
          </a:p>
        </p:txBody>
      </p:sp>
      <p:sp>
        <p:nvSpPr>
          <p:cNvPr id="13" name="TextBox 12">
            <a:extLst>
              <a:ext uri="{FF2B5EF4-FFF2-40B4-BE49-F238E27FC236}">
                <a16:creationId xmlns:a16="http://schemas.microsoft.com/office/drawing/2014/main" id="{01E72B0B-A460-8126-8358-9B8A8D853FA1}"/>
              </a:ext>
            </a:extLst>
          </p:cNvPr>
          <p:cNvSpPr txBox="1"/>
          <p:nvPr/>
        </p:nvSpPr>
        <p:spPr>
          <a:xfrm>
            <a:off x="5827224" y="4551143"/>
            <a:ext cx="1229824" cy="738664"/>
          </a:xfrm>
          <a:prstGeom prst="rect">
            <a:avLst/>
          </a:prstGeom>
          <a:noFill/>
        </p:spPr>
        <p:txBody>
          <a:bodyPr wrap="none" rtlCol="0">
            <a:spAutoFit/>
          </a:bodyPr>
          <a:lstStyle/>
          <a:p>
            <a:r>
              <a:rPr lang="en-US" sz="1400" dirty="0" err="1"/>
              <a:t>devDrawLine</a:t>
            </a:r>
            <a:endParaRPr lang="en-US" sz="1400" dirty="0"/>
          </a:p>
          <a:p>
            <a:r>
              <a:rPr lang="en-US" sz="1400" dirty="0" err="1"/>
              <a:t>drawRect</a:t>
            </a:r>
            <a:endParaRPr lang="en-US" sz="1400" dirty="0"/>
          </a:p>
          <a:p>
            <a:r>
              <a:rPr lang="en-US" sz="1400" dirty="0"/>
              <a:t>….</a:t>
            </a:r>
          </a:p>
        </p:txBody>
      </p:sp>
      <p:sp>
        <p:nvSpPr>
          <p:cNvPr id="14" name="TextBox 13">
            <a:extLst>
              <a:ext uri="{FF2B5EF4-FFF2-40B4-BE49-F238E27FC236}">
                <a16:creationId xmlns:a16="http://schemas.microsoft.com/office/drawing/2014/main" id="{E90F5873-9D74-4BB8-FE6E-9F2C5E0B5A0B}"/>
              </a:ext>
            </a:extLst>
          </p:cNvPr>
          <p:cNvSpPr txBox="1"/>
          <p:nvPr/>
        </p:nvSpPr>
        <p:spPr>
          <a:xfrm>
            <a:off x="7556599" y="4551143"/>
            <a:ext cx="1229824" cy="738664"/>
          </a:xfrm>
          <a:prstGeom prst="rect">
            <a:avLst/>
          </a:prstGeom>
          <a:noFill/>
        </p:spPr>
        <p:txBody>
          <a:bodyPr wrap="none" rtlCol="0">
            <a:spAutoFit/>
          </a:bodyPr>
          <a:lstStyle/>
          <a:p>
            <a:r>
              <a:rPr lang="en-US" sz="1400" dirty="0" err="1"/>
              <a:t>devDrawLine</a:t>
            </a:r>
            <a:endParaRPr lang="en-US" sz="1400" dirty="0"/>
          </a:p>
          <a:p>
            <a:r>
              <a:rPr lang="en-US" sz="1400" dirty="0" err="1"/>
              <a:t>drawRect</a:t>
            </a:r>
            <a:endParaRPr lang="en-US" sz="1400" dirty="0"/>
          </a:p>
          <a:p>
            <a:r>
              <a:rPr lang="en-US" sz="1400" dirty="0"/>
              <a:t>….</a:t>
            </a:r>
          </a:p>
        </p:txBody>
      </p:sp>
      <p:grpSp>
        <p:nvGrpSpPr>
          <p:cNvPr id="22" name="Group 21">
            <a:extLst>
              <a:ext uri="{FF2B5EF4-FFF2-40B4-BE49-F238E27FC236}">
                <a16:creationId xmlns:a16="http://schemas.microsoft.com/office/drawing/2014/main" id="{AC08B0AA-7259-98BE-AA66-7523595CCF05}"/>
              </a:ext>
            </a:extLst>
          </p:cNvPr>
          <p:cNvGrpSpPr/>
          <p:nvPr/>
        </p:nvGrpSpPr>
        <p:grpSpPr>
          <a:xfrm>
            <a:off x="6730377" y="5765619"/>
            <a:ext cx="1994170" cy="923330"/>
            <a:chOff x="6730377" y="5765619"/>
            <a:chExt cx="1994170" cy="923330"/>
          </a:xfrm>
        </p:grpSpPr>
        <p:sp>
          <p:nvSpPr>
            <p:cNvPr id="18" name="TextBox 17">
              <a:extLst>
                <a:ext uri="{FF2B5EF4-FFF2-40B4-BE49-F238E27FC236}">
                  <a16:creationId xmlns:a16="http://schemas.microsoft.com/office/drawing/2014/main" id="{2FB270DA-E504-36D9-1AE8-F40226752935}"/>
                </a:ext>
              </a:extLst>
            </p:cNvPr>
            <p:cNvSpPr txBox="1"/>
            <p:nvPr/>
          </p:nvSpPr>
          <p:spPr>
            <a:xfrm>
              <a:off x="6769287" y="5765619"/>
              <a:ext cx="1917513" cy="923330"/>
            </a:xfrm>
            <a:prstGeom prst="rect">
              <a:avLst/>
            </a:prstGeom>
            <a:noFill/>
            <a:ln>
              <a:solidFill>
                <a:schemeClr val="tx1">
                  <a:lumMod val="65000"/>
                  <a:lumOff val="35000"/>
                </a:schemeClr>
              </a:solidFill>
            </a:ln>
          </p:spPr>
          <p:txBody>
            <a:bodyPr wrap="none" rtlCol="0">
              <a:spAutoFit/>
            </a:bodyPr>
            <a:lstStyle/>
            <a:p>
              <a:r>
                <a:rPr lang="en-US" altLang="en-US" sz="1800" kern="0" dirty="0">
                  <a:latin typeface="Times New Roman" panose="02020603050405020304" pitchFamily="18" charset="0"/>
                  <a:cs typeface="Times New Roman" panose="02020603050405020304" pitchFamily="18" charset="0"/>
                </a:rPr>
                <a:t>    </a:t>
              </a:r>
              <a:r>
                <a:rPr lang="en-US" altLang="en-US" sz="1800" kern="0" dirty="0" err="1">
                  <a:latin typeface="Times New Roman" panose="02020603050405020304" pitchFamily="18" charset="0"/>
                  <a:cs typeface="Times New Roman" panose="02020603050405020304" pitchFamily="18" charset="0"/>
                </a:rPr>
                <a:t>XWindow</a:t>
              </a:r>
              <a:endParaRPr lang="en-US" altLang="en-US" sz="1800" kern="0" dirty="0">
                <a:latin typeface="Times New Roman" panose="02020603050405020304" pitchFamily="18" charset="0"/>
                <a:cs typeface="Times New Roman" panose="02020603050405020304" pitchFamily="18" charset="0"/>
              </a:endParaRPr>
            </a:p>
            <a:p>
              <a:r>
                <a:rPr lang="en-US" altLang="en-US" kern="0" dirty="0">
                  <a:latin typeface="Times New Roman" panose="02020603050405020304" pitchFamily="18" charset="0"/>
                  <a:cs typeface="Times New Roman" panose="02020603050405020304" pitchFamily="18" charset="0"/>
                </a:rPr>
                <a:t>+</a:t>
              </a:r>
              <a:r>
                <a:rPr lang="en-US" altLang="en-US" sz="1800" kern="0" dirty="0" err="1">
                  <a:latin typeface="Times New Roman" panose="02020603050405020304" pitchFamily="18" charset="0"/>
                  <a:cs typeface="Times New Roman" panose="02020603050405020304" pitchFamily="18" charset="0"/>
                </a:rPr>
                <a:t>XDrawRectangle</a:t>
              </a:r>
              <a:endParaRPr lang="en-US" altLang="en-US" sz="1800" kern="0" dirty="0">
                <a:latin typeface="Times New Roman" panose="02020603050405020304" pitchFamily="18" charset="0"/>
                <a:cs typeface="Times New Roman" panose="02020603050405020304" pitchFamily="18" charset="0"/>
              </a:endParaRPr>
            </a:p>
            <a:p>
              <a:r>
                <a:rPr lang="en-US" dirty="0"/>
                <a:t>….</a:t>
              </a:r>
            </a:p>
          </p:txBody>
        </p:sp>
        <p:cxnSp>
          <p:nvCxnSpPr>
            <p:cNvPr id="20" name="Straight Connector 19">
              <a:extLst>
                <a:ext uri="{FF2B5EF4-FFF2-40B4-BE49-F238E27FC236}">
                  <a16:creationId xmlns:a16="http://schemas.microsoft.com/office/drawing/2014/main" id="{9803607E-D37A-1F54-3F33-4B112F2C583D}"/>
                </a:ext>
              </a:extLst>
            </p:cNvPr>
            <p:cNvCxnSpPr/>
            <p:nvPr/>
          </p:nvCxnSpPr>
          <p:spPr bwMode="auto">
            <a:xfrm>
              <a:off x="6730377" y="6067177"/>
              <a:ext cx="19941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4" name="Straight Arrow Connector 23">
            <a:extLst>
              <a:ext uri="{FF2B5EF4-FFF2-40B4-BE49-F238E27FC236}">
                <a16:creationId xmlns:a16="http://schemas.microsoft.com/office/drawing/2014/main" id="{44B52FAD-A92D-296E-74F2-8ABE1733CF55}"/>
              </a:ext>
            </a:extLst>
          </p:cNvPr>
          <p:cNvCxnSpPr/>
          <p:nvPr/>
        </p:nvCxnSpPr>
        <p:spPr bwMode="auto">
          <a:xfrm>
            <a:off x="8171234" y="5352095"/>
            <a:ext cx="0" cy="4135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575374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C59BAEF-4DF6-E971-1B1B-E4E3864CDCD2}"/>
              </a:ext>
            </a:extLst>
          </p:cNvPr>
          <p:cNvSpPr txBox="1">
            <a:spLocks noChangeArrowheads="1"/>
          </p:cNvSpPr>
          <p:nvPr/>
        </p:nvSpPr>
        <p:spPr>
          <a:xfrm>
            <a:off x="457200" y="1188039"/>
            <a:ext cx="7816174" cy="5080000"/>
          </a:xfrm>
          <a:prstGeom prst="rect">
            <a:avLst/>
          </a:prstGeom>
        </p:spPr>
        <p:txBody>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90000"/>
              </a:lnSpc>
              <a:buFontTx/>
              <a:buNone/>
            </a:pPr>
            <a:r>
              <a:rPr lang="en-US" altLang="en-US" sz="2000" kern="0" dirty="0">
                <a:latin typeface="Times New Roman" panose="02020603050405020304" pitchFamily="18" charset="0"/>
                <a:cs typeface="Times New Roman" panose="02020603050405020304" pitchFamily="18" charset="0"/>
              </a:rPr>
              <a:t>public class Rectangle extends Glyph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public void draw(Window w) { </a:t>
            </a:r>
            <a:r>
              <a:rPr lang="en-US" altLang="en-US" sz="2000" kern="0" dirty="0" err="1">
                <a:latin typeface="Times New Roman" panose="02020603050405020304" pitchFamily="18" charset="0"/>
                <a:cs typeface="Times New Roman" panose="02020603050405020304" pitchFamily="18" charset="0"/>
              </a:rPr>
              <a:t>w.drawRectangle</a:t>
            </a:r>
            <a:r>
              <a:rPr lang="en-US" altLang="en-US" sz="2000" kern="0" dirty="0">
                <a:latin typeface="Times New Roman" panose="02020603050405020304" pitchFamily="18" charset="0"/>
                <a:cs typeface="Times New Roman" panose="02020603050405020304" pitchFamily="18" charset="0"/>
              </a:rPr>
              <a:t>(x0,y0,x1,y1);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public class Window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public void </a:t>
            </a:r>
            <a:r>
              <a:rPr lang="en-US" altLang="en-US" sz="2000" kern="0" dirty="0" err="1">
                <a:latin typeface="Times New Roman" panose="02020603050405020304" pitchFamily="18" charset="0"/>
                <a:cs typeface="Times New Roman" panose="02020603050405020304" pitchFamily="18" charset="0"/>
              </a:rPr>
              <a:t>drawRectangle</a:t>
            </a:r>
            <a:r>
              <a:rPr lang="en-US" altLang="en-US" sz="2000" kern="0" dirty="0">
                <a:latin typeface="Times New Roman" panose="02020603050405020304" pitchFamily="18" charset="0"/>
                <a:cs typeface="Times New Roman" panose="02020603050405020304" pitchFamily="18" charset="0"/>
              </a:rPr>
              <a:t>(Coord x0,y0,x1,y1)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a:t>
            </a:r>
            <a:r>
              <a:rPr lang="en-US" altLang="en-US" sz="2000" kern="0" dirty="0" err="1">
                <a:latin typeface="Times New Roman" panose="02020603050405020304" pitchFamily="18" charset="0"/>
                <a:cs typeface="Times New Roman" panose="02020603050405020304" pitchFamily="18" charset="0"/>
              </a:rPr>
              <a:t>imp.drawRect</a:t>
            </a:r>
            <a:r>
              <a:rPr lang="en-US" altLang="en-US" sz="2000" kern="0" dirty="0">
                <a:latin typeface="Times New Roman" panose="02020603050405020304" pitchFamily="18" charset="0"/>
                <a:cs typeface="Times New Roman" panose="02020603050405020304" pitchFamily="18" charset="0"/>
              </a:rPr>
              <a:t>(x0,y0,x1,y1);</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public class </a:t>
            </a:r>
            <a:r>
              <a:rPr lang="en-US" altLang="en-US" sz="2000" kern="0" dirty="0" err="1">
                <a:latin typeface="Times New Roman" panose="02020603050405020304" pitchFamily="18" charset="0"/>
                <a:cs typeface="Times New Roman" panose="02020603050405020304" pitchFamily="18" charset="0"/>
              </a:rPr>
              <a:t>XWindowImp</a:t>
            </a:r>
            <a:r>
              <a:rPr lang="en-US" altLang="en-US" sz="2000" kern="0" dirty="0">
                <a:latin typeface="Times New Roman" panose="02020603050405020304" pitchFamily="18" charset="0"/>
                <a:cs typeface="Times New Roman" panose="02020603050405020304" pitchFamily="18" charset="0"/>
              </a:rPr>
              <a:t> extends </a:t>
            </a:r>
            <a:r>
              <a:rPr lang="en-US" altLang="en-US" sz="2000" kern="0" dirty="0" err="1">
                <a:latin typeface="Times New Roman" panose="02020603050405020304" pitchFamily="18" charset="0"/>
                <a:cs typeface="Times New Roman" panose="02020603050405020304" pitchFamily="18" charset="0"/>
              </a:rPr>
              <a:t>WindowImp</a:t>
            </a:r>
            <a:r>
              <a:rPr lang="en-US" altLang="en-US" sz="2000" kern="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public void </a:t>
            </a:r>
            <a:r>
              <a:rPr lang="en-US" altLang="en-US" sz="2000" kern="0" dirty="0" err="1">
                <a:latin typeface="Times New Roman" panose="02020603050405020304" pitchFamily="18" charset="0"/>
                <a:cs typeface="Times New Roman" panose="02020603050405020304" pitchFamily="18" charset="0"/>
              </a:rPr>
              <a:t>drawRect</a:t>
            </a:r>
            <a:r>
              <a:rPr lang="en-US" altLang="en-US" sz="2000" kern="0" dirty="0">
                <a:latin typeface="Times New Roman" panose="02020603050405020304" pitchFamily="18" charset="0"/>
                <a:cs typeface="Times New Roman" panose="02020603050405020304" pitchFamily="18" charset="0"/>
              </a:rPr>
              <a:t>(Coord x0,Coord y0,Coord x1,Coord y1)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a:t>
            </a:r>
            <a:r>
              <a:rPr lang="en-US" altLang="en-US" sz="2000" kern="0" dirty="0" err="1">
                <a:latin typeface="Times New Roman" panose="02020603050405020304" pitchFamily="18" charset="0"/>
                <a:cs typeface="Times New Roman" panose="02020603050405020304" pitchFamily="18" charset="0"/>
              </a:rPr>
              <a:t>XDrawRectangle</a:t>
            </a:r>
            <a:r>
              <a:rPr lang="en-US" altLang="en-US" sz="2000" kern="0" dirty="0">
                <a:latin typeface="Times New Roman" panose="02020603050405020304" pitchFamily="18" charset="0"/>
                <a:cs typeface="Times New Roman" panose="02020603050405020304" pitchFamily="18" charset="0"/>
              </a:rPr>
              <a:t>(display, _</a:t>
            </a:r>
            <a:r>
              <a:rPr lang="en-US" altLang="en-US" sz="2000" kern="0" dirty="0" err="1">
                <a:latin typeface="Times New Roman" panose="02020603050405020304" pitchFamily="18" charset="0"/>
                <a:cs typeface="Times New Roman" panose="02020603050405020304" pitchFamily="18" charset="0"/>
              </a:rPr>
              <a:t>winId</a:t>
            </a:r>
            <a:r>
              <a:rPr lang="en-US" altLang="en-US" sz="2000" kern="0" dirty="0">
                <a:latin typeface="Times New Roman" panose="02020603050405020304" pitchFamily="18" charset="0"/>
                <a:cs typeface="Times New Roman" panose="02020603050405020304" pitchFamily="18" charset="0"/>
              </a:rPr>
              <a:t>, graphics, </a:t>
            </a:r>
            <a:r>
              <a:rPr lang="en-US" altLang="en-US" sz="2000" kern="0" dirty="0" err="1">
                <a:latin typeface="Times New Roman" panose="02020603050405020304" pitchFamily="18" charset="0"/>
                <a:cs typeface="Times New Roman" panose="02020603050405020304" pitchFamily="18" charset="0"/>
              </a:rPr>
              <a:t>x,y,w,h</a:t>
            </a:r>
            <a:r>
              <a:rPr lang="en-US" altLang="en-US" sz="2000" kern="0" dirty="0">
                <a:latin typeface="Times New Roman" panose="02020603050405020304" pitchFamily="18" charset="0"/>
                <a:cs typeface="Times New Roman" panose="02020603050405020304" pitchFamily="18" charset="0"/>
              </a:rPr>
              <a:t>);</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  }</a:t>
            </a:r>
          </a:p>
          <a:p>
            <a:pPr>
              <a:lnSpc>
                <a:spcPct val="90000"/>
              </a:lnSpc>
              <a:buFontTx/>
              <a:buNone/>
            </a:pPr>
            <a:r>
              <a:rPr lang="en-US" altLang="en-US" sz="2000" kern="0" dirty="0">
                <a:latin typeface="Times New Roman" panose="02020603050405020304" pitchFamily="18" charset="0"/>
                <a:cs typeface="Times New Roman" panose="02020603050405020304" pitchFamily="18" charset="0"/>
              </a:rPr>
              <a:t>}</a:t>
            </a:r>
          </a:p>
        </p:txBody>
      </p:sp>
      <p:sp>
        <p:nvSpPr>
          <p:cNvPr id="7" name="Title 6">
            <a:extLst>
              <a:ext uri="{FF2B5EF4-FFF2-40B4-BE49-F238E27FC236}">
                <a16:creationId xmlns:a16="http://schemas.microsoft.com/office/drawing/2014/main" id="{A9608A5D-63C4-655A-4726-7233FE29D692}"/>
              </a:ext>
            </a:extLst>
          </p:cNvPr>
          <p:cNvSpPr>
            <a:spLocks noGrp="1"/>
          </p:cNvSpPr>
          <p:nvPr>
            <p:ph type="title"/>
          </p:nvPr>
        </p:nvSpPr>
        <p:spPr/>
        <p:txBody>
          <a:bodyPr/>
          <a:lstStyle/>
          <a:p>
            <a:r>
              <a:rPr lang="en-US" dirty="0"/>
              <a:t>Bridge in Action</a:t>
            </a:r>
          </a:p>
        </p:txBody>
      </p:sp>
      <p:sp>
        <p:nvSpPr>
          <p:cNvPr id="10" name="Arrow: Bent 9">
            <a:extLst>
              <a:ext uri="{FF2B5EF4-FFF2-40B4-BE49-F238E27FC236}">
                <a16:creationId xmlns:a16="http://schemas.microsoft.com/office/drawing/2014/main" id="{EE7C8DA1-8061-8A2E-4551-BB22BE9A9336}"/>
              </a:ext>
            </a:extLst>
          </p:cNvPr>
          <p:cNvSpPr/>
          <p:nvPr/>
        </p:nvSpPr>
        <p:spPr bwMode="auto">
          <a:xfrm rot="10800000">
            <a:off x="5778227" y="1917614"/>
            <a:ext cx="836576" cy="1284049"/>
          </a:xfrm>
          <a:prstGeom prst="bentArrow">
            <a:avLst>
              <a:gd name="adj1" fmla="val 11982"/>
              <a:gd name="adj2" fmla="val 16477"/>
              <a:gd name="adj3" fmla="val 25000"/>
              <a:gd name="adj4" fmla="val 43750"/>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Arrow: Bent 10">
            <a:extLst>
              <a:ext uri="{FF2B5EF4-FFF2-40B4-BE49-F238E27FC236}">
                <a16:creationId xmlns:a16="http://schemas.microsoft.com/office/drawing/2014/main" id="{C95F3EA3-DF9A-7A8F-FEE5-3BA3CE0BDBEF}"/>
              </a:ext>
            </a:extLst>
          </p:cNvPr>
          <p:cNvSpPr/>
          <p:nvPr/>
        </p:nvSpPr>
        <p:spPr bwMode="auto">
          <a:xfrm rot="5400000">
            <a:off x="4153709" y="3039895"/>
            <a:ext cx="1507788" cy="2285997"/>
          </a:xfrm>
          <a:prstGeom prst="bentArrow">
            <a:avLst>
              <a:gd name="adj1" fmla="val 5530"/>
              <a:gd name="adj2" fmla="val 10348"/>
              <a:gd name="adj3" fmla="val 26290"/>
              <a:gd name="adj4" fmla="val 43328"/>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97769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0">
            <a:extLst>
              <a:ext uri="{FF2B5EF4-FFF2-40B4-BE49-F238E27FC236}">
                <a16:creationId xmlns:a16="http://schemas.microsoft.com/office/drawing/2014/main" id="{468800A1-2E93-298C-C077-A95013CEE394}"/>
              </a:ext>
            </a:extLst>
          </p:cNvPr>
          <p:cNvSpPr>
            <a:spLocks noChangeArrowheads="1"/>
          </p:cNvSpPr>
          <p:nvPr/>
        </p:nvSpPr>
        <p:spPr bwMode="auto">
          <a:xfrm>
            <a:off x="973138" y="4732338"/>
            <a:ext cx="7213600" cy="1930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61795" name="Rectangle 2">
            <a:extLst>
              <a:ext uri="{FF2B5EF4-FFF2-40B4-BE49-F238E27FC236}">
                <a16:creationId xmlns:a16="http://schemas.microsoft.com/office/drawing/2014/main" id="{ACCF30D2-958C-D084-B9D6-6C9F379E0975}"/>
              </a:ext>
            </a:extLst>
          </p:cNvPr>
          <p:cNvSpPr>
            <a:spLocks noGrp="1" noChangeArrowheads="1"/>
          </p:cNvSpPr>
          <p:nvPr>
            <p:ph type="title"/>
          </p:nvPr>
        </p:nvSpPr>
        <p:spPr>
          <a:xfrm>
            <a:off x="465138" y="-142874"/>
            <a:ext cx="8229600" cy="1371600"/>
          </a:xfrm>
        </p:spPr>
        <p:txBody>
          <a:bodyPr/>
          <a:lstStyle/>
          <a:p>
            <a:pPr eaLnBrk="1" hangingPunct="1"/>
            <a:r>
              <a:rPr lang="en-US" altLang="tr-TR" dirty="0"/>
              <a:t>	</a:t>
            </a:r>
            <a:br>
              <a:rPr lang="en-US" altLang="tr-TR" dirty="0"/>
            </a:br>
            <a:r>
              <a:rPr lang="en-US" altLang="tr-TR" dirty="0"/>
              <a:t>R4: Document Processing</a:t>
            </a:r>
          </a:p>
        </p:txBody>
      </p:sp>
      <p:sp>
        <p:nvSpPr>
          <p:cNvPr id="161796" name="Rectangle 3">
            <a:extLst>
              <a:ext uri="{FF2B5EF4-FFF2-40B4-BE49-F238E27FC236}">
                <a16:creationId xmlns:a16="http://schemas.microsoft.com/office/drawing/2014/main" id="{0A8512F6-F2AD-2D04-DB0B-169A7012F235}"/>
              </a:ext>
            </a:extLst>
          </p:cNvPr>
          <p:cNvSpPr>
            <a:spLocks noGrp="1" noChangeArrowheads="1"/>
          </p:cNvSpPr>
          <p:nvPr>
            <p:ph idx="1"/>
          </p:nvPr>
        </p:nvSpPr>
        <p:spPr>
          <a:xfrm>
            <a:off x="455305" y="1263650"/>
            <a:ext cx="8229600" cy="2392363"/>
          </a:xfrm>
        </p:spPr>
        <p:txBody>
          <a:bodyPr/>
          <a:lstStyle/>
          <a:p>
            <a:pPr eaLnBrk="1" hangingPunct="1"/>
            <a:r>
              <a:rPr lang="en-US" altLang="tr-TR" sz="2400" dirty="0"/>
              <a:t>R4:Process document on demand</a:t>
            </a:r>
          </a:p>
          <a:p>
            <a:pPr eaLnBrk="1" hangingPunct="1"/>
            <a:r>
              <a:rPr lang="en-US" altLang="tr-TR" sz="2400" dirty="0"/>
              <a:t>There is have a subsystem that converts a document to other languages</a:t>
            </a:r>
          </a:p>
          <a:p>
            <a:pPr lvl="1" eaLnBrk="1" hangingPunct="1"/>
            <a:r>
              <a:rPr lang="en-US" altLang="tr-TR" sz="2000" dirty="0"/>
              <a:t>Parser, dictionary, grammar rules, </a:t>
            </a:r>
            <a:r>
              <a:rPr lang="en-US" altLang="tr-TR" sz="2000" dirty="0" err="1"/>
              <a:t>etc</a:t>
            </a:r>
            <a:endParaRPr lang="en-US" altLang="tr-TR" sz="2000" dirty="0"/>
          </a:p>
          <a:p>
            <a:pPr eaLnBrk="1" hangingPunct="1"/>
            <a:r>
              <a:rPr lang="en-US" altLang="tr-TR" sz="2400" dirty="0">
                <a:solidFill>
                  <a:srgbClr val="C00000"/>
                </a:solidFill>
              </a:rPr>
              <a:t>Façade</a:t>
            </a:r>
            <a:r>
              <a:rPr lang="en-US" altLang="tr-TR" sz="2400" dirty="0"/>
              <a:t>: Translator</a:t>
            </a:r>
          </a:p>
          <a:p>
            <a:pPr lvl="1" eaLnBrk="1" hangingPunct="1"/>
            <a:r>
              <a:rPr lang="en-US" altLang="tr-TR" sz="2000" dirty="0"/>
              <a:t>Have a </a:t>
            </a:r>
            <a:r>
              <a:rPr lang="en-US" altLang="tr-TR" sz="2000" dirty="0" err="1"/>
              <a:t>TranslatorFaçade</a:t>
            </a:r>
            <a:r>
              <a:rPr lang="en-US" altLang="tr-TR" sz="2000" dirty="0"/>
              <a:t> to provide a unified interface of translation subsystem to the document editor</a:t>
            </a:r>
          </a:p>
        </p:txBody>
      </p:sp>
      <p:grpSp>
        <p:nvGrpSpPr>
          <p:cNvPr id="161797" name="Group 22">
            <a:extLst>
              <a:ext uri="{FF2B5EF4-FFF2-40B4-BE49-F238E27FC236}">
                <a16:creationId xmlns:a16="http://schemas.microsoft.com/office/drawing/2014/main" id="{005459D6-E00F-5870-DF22-10EC49129586}"/>
              </a:ext>
            </a:extLst>
          </p:cNvPr>
          <p:cNvGrpSpPr>
            <a:grpSpLocks/>
          </p:cNvGrpSpPr>
          <p:nvPr/>
        </p:nvGrpSpPr>
        <p:grpSpPr bwMode="auto">
          <a:xfrm>
            <a:off x="4030663" y="4151313"/>
            <a:ext cx="2168525" cy="795337"/>
            <a:chOff x="2027" y="2734"/>
            <a:chExt cx="1366" cy="501"/>
          </a:xfrm>
        </p:grpSpPr>
        <p:sp>
          <p:nvSpPr>
            <p:cNvPr id="161811" name="Rectangle 4">
              <a:extLst>
                <a:ext uri="{FF2B5EF4-FFF2-40B4-BE49-F238E27FC236}">
                  <a16:creationId xmlns:a16="http://schemas.microsoft.com/office/drawing/2014/main" id="{CDFE12E5-2C90-5D0A-1B4B-A0339BA15BC2}"/>
                </a:ext>
              </a:extLst>
            </p:cNvPr>
            <p:cNvSpPr>
              <a:spLocks noChangeArrowheads="1"/>
            </p:cNvSpPr>
            <p:nvPr/>
          </p:nvSpPr>
          <p:spPr bwMode="auto">
            <a:xfrm>
              <a:off x="2039" y="2734"/>
              <a:ext cx="1354" cy="46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61812" name="Text Box 5">
              <a:extLst>
                <a:ext uri="{FF2B5EF4-FFF2-40B4-BE49-F238E27FC236}">
                  <a16:creationId xmlns:a16="http://schemas.microsoft.com/office/drawing/2014/main" id="{2FB42224-E9BE-5389-ABDE-CF31DF93BCBE}"/>
                </a:ext>
              </a:extLst>
            </p:cNvPr>
            <p:cNvSpPr txBox="1">
              <a:spLocks noChangeArrowheads="1"/>
            </p:cNvSpPr>
            <p:nvPr/>
          </p:nvSpPr>
          <p:spPr bwMode="auto">
            <a:xfrm>
              <a:off x="2045" y="2747"/>
              <a:ext cx="1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TranslatorFacade</a:t>
              </a:r>
            </a:p>
          </p:txBody>
        </p:sp>
        <p:sp>
          <p:nvSpPr>
            <p:cNvPr id="161813" name="Line 6">
              <a:extLst>
                <a:ext uri="{FF2B5EF4-FFF2-40B4-BE49-F238E27FC236}">
                  <a16:creationId xmlns:a16="http://schemas.microsoft.com/office/drawing/2014/main" id="{543F7287-24B4-7DE2-6D0C-8A506DB13DD1}"/>
                </a:ext>
              </a:extLst>
            </p:cNvPr>
            <p:cNvSpPr>
              <a:spLocks noChangeShapeType="1"/>
            </p:cNvSpPr>
            <p:nvPr/>
          </p:nvSpPr>
          <p:spPr bwMode="auto">
            <a:xfrm>
              <a:off x="2039" y="2990"/>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814" name="Line 7">
              <a:extLst>
                <a:ext uri="{FF2B5EF4-FFF2-40B4-BE49-F238E27FC236}">
                  <a16:creationId xmlns:a16="http://schemas.microsoft.com/office/drawing/2014/main" id="{AA62FBB9-FD2F-4B27-9201-9AA6ED76C1D2}"/>
                </a:ext>
              </a:extLst>
            </p:cNvPr>
            <p:cNvSpPr>
              <a:spLocks noChangeShapeType="1"/>
            </p:cNvSpPr>
            <p:nvPr/>
          </p:nvSpPr>
          <p:spPr bwMode="auto">
            <a:xfrm>
              <a:off x="2038" y="304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815" name="Text Box 8">
              <a:extLst>
                <a:ext uri="{FF2B5EF4-FFF2-40B4-BE49-F238E27FC236}">
                  <a16:creationId xmlns:a16="http://schemas.microsoft.com/office/drawing/2014/main" id="{8C372413-5CF2-1F4D-A50E-BE7D6D0388CC}"/>
                </a:ext>
              </a:extLst>
            </p:cNvPr>
            <p:cNvSpPr txBox="1">
              <a:spLocks noChangeArrowheads="1"/>
            </p:cNvSpPr>
            <p:nvPr/>
          </p:nvSpPr>
          <p:spPr bwMode="auto">
            <a:xfrm>
              <a:off x="2027" y="3004"/>
              <a:ext cx="8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+translate()</a:t>
              </a:r>
            </a:p>
          </p:txBody>
        </p:sp>
      </p:grpSp>
      <p:grpSp>
        <p:nvGrpSpPr>
          <p:cNvPr id="161798" name="Group 21">
            <a:extLst>
              <a:ext uri="{FF2B5EF4-FFF2-40B4-BE49-F238E27FC236}">
                <a16:creationId xmlns:a16="http://schemas.microsoft.com/office/drawing/2014/main" id="{84F93E57-228A-55B8-F568-AA83C29982D9}"/>
              </a:ext>
            </a:extLst>
          </p:cNvPr>
          <p:cNvGrpSpPr>
            <a:grpSpLocks/>
          </p:cNvGrpSpPr>
          <p:nvPr/>
        </p:nvGrpSpPr>
        <p:grpSpPr bwMode="auto">
          <a:xfrm>
            <a:off x="611188" y="4022725"/>
            <a:ext cx="2032000" cy="550863"/>
            <a:chOff x="247" y="2707"/>
            <a:chExt cx="1280" cy="347"/>
          </a:xfrm>
        </p:grpSpPr>
        <p:sp>
          <p:nvSpPr>
            <p:cNvPr id="161807" name="Rectangle 9">
              <a:extLst>
                <a:ext uri="{FF2B5EF4-FFF2-40B4-BE49-F238E27FC236}">
                  <a16:creationId xmlns:a16="http://schemas.microsoft.com/office/drawing/2014/main" id="{E4F690AD-3446-D434-36B6-CB81F57EDC99}"/>
                </a:ext>
              </a:extLst>
            </p:cNvPr>
            <p:cNvSpPr>
              <a:spLocks noChangeArrowheads="1"/>
            </p:cNvSpPr>
            <p:nvPr/>
          </p:nvSpPr>
          <p:spPr bwMode="auto">
            <a:xfrm>
              <a:off x="247" y="2707"/>
              <a:ext cx="1280" cy="34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tr-TR" sz="1800"/>
            </a:p>
          </p:txBody>
        </p:sp>
        <p:sp>
          <p:nvSpPr>
            <p:cNvPr id="161808" name="Text Box 11">
              <a:extLst>
                <a:ext uri="{FF2B5EF4-FFF2-40B4-BE49-F238E27FC236}">
                  <a16:creationId xmlns:a16="http://schemas.microsoft.com/office/drawing/2014/main" id="{8E4F56BC-2097-2774-3048-FCE76786AD16}"/>
                </a:ext>
              </a:extLst>
            </p:cNvPr>
            <p:cNvSpPr txBox="1">
              <a:spLocks noChangeArrowheads="1"/>
            </p:cNvSpPr>
            <p:nvPr/>
          </p:nvSpPr>
          <p:spPr bwMode="auto">
            <a:xfrm>
              <a:off x="261" y="2720"/>
              <a:ext cx="12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DocumentEditor</a:t>
              </a:r>
            </a:p>
          </p:txBody>
        </p:sp>
        <p:sp>
          <p:nvSpPr>
            <p:cNvPr id="161809" name="Line 12">
              <a:extLst>
                <a:ext uri="{FF2B5EF4-FFF2-40B4-BE49-F238E27FC236}">
                  <a16:creationId xmlns:a16="http://schemas.microsoft.com/office/drawing/2014/main" id="{F24237B3-BEE7-EBB7-4AF8-2CA7F528C3D4}"/>
                </a:ext>
              </a:extLst>
            </p:cNvPr>
            <p:cNvSpPr>
              <a:spLocks noChangeShapeType="1"/>
            </p:cNvSpPr>
            <p:nvPr/>
          </p:nvSpPr>
          <p:spPr bwMode="auto">
            <a:xfrm>
              <a:off x="254" y="2942"/>
              <a:ext cx="12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810" name="Line 13">
              <a:extLst>
                <a:ext uri="{FF2B5EF4-FFF2-40B4-BE49-F238E27FC236}">
                  <a16:creationId xmlns:a16="http://schemas.microsoft.com/office/drawing/2014/main" id="{60A13049-85D4-7E0A-E1A3-A4DB60296F67}"/>
                </a:ext>
              </a:extLst>
            </p:cNvPr>
            <p:cNvSpPr>
              <a:spLocks noChangeShapeType="1"/>
            </p:cNvSpPr>
            <p:nvPr/>
          </p:nvSpPr>
          <p:spPr bwMode="auto">
            <a:xfrm>
              <a:off x="253" y="2995"/>
              <a:ext cx="12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1799" name="Line 14">
            <a:extLst>
              <a:ext uri="{FF2B5EF4-FFF2-40B4-BE49-F238E27FC236}">
                <a16:creationId xmlns:a16="http://schemas.microsoft.com/office/drawing/2014/main" id="{B1E7599B-DE83-70EB-2EA6-77DE8E764793}"/>
              </a:ext>
            </a:extLst>
          </p:cNvPr>
          <p:cNvSpPr>
            <a:spLocks noChangeShapeType="1"/>
          </p:cNvSpPr>
          <p:nvPr/>
        </p:nvSpPr>
        <p:spPr bwMode="auto">
          <a:xfrm>
            <a:off x="2627313" y="4208463"/>
            <a:ext cx="146526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1800" name="Rectangle 15">
            <a:extLst>
              <a:ext uri="{FF2B5EF4-FFF2-40B4-BE49-F238E27FC236}">
                <a16:creationId xmlns:a16="http://schemas.microsoft.com/office/drawing/2014/main" id="{0A5D494D-7DDE-19AF-DF08-45B29E09D101}"/>
              </a:ext>
            </a:extLst>
          </p:cNvPr>
          <p:cNvSpPr>
            <a:spLocks noChangeArrowheads="1"/>
          </p:cNvSpPr>
          <p:nvPr/>
        </p:nvSpPr>
        <p:spPr bwMode="auto">
          <a:xfrm>
            <a:off x="1262063" y="5326063"/>
            <a:ext cx="10731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a:t>Parser</a:t>
            </a:r>
          </a:p>
        </p:txBody>
      </p:sp>
      <p:sp>
        <p:nvSpPr>
          <p:cNvPr id="161801" name="Rectangle 17">
            <a:extLst>
              <a:ext uri="{FF2B5EF4-FFF2-40B4-BE49-F238E27FC236}">
                <a16:creationId xmlns:a16="http://schemas.microsoft.com/office/drawing/2014/main" id="{8D4F9278-4FF0-7B58-1D39-064F226A789D}"/>
              </a:ext>
            </a:extLst>
          </p:cNvPr>
          <p:cNvSpPr>
            <a:spLocks noChangeArrowheads="1"/>
          </p:cNvSpPr>
          <p:nvPr/>
        </p:nvSpPr>
        <p:spPr bwMode="auto">
          <a:xfrm>
            <a:off x="3249613" y="5340350"/>
            <a:ext cx="1363662"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a:t>Dictionary</a:t>
            </a:r>
          </a:p>
        </p:txBody>
      </p:sp>
      <p:sp>
        <p:nvSpPr>
          <p:cNvPr id="161802" name="Rectangle 18">
            <a:extLst>
              <a:ext uri="{FF2B5EF4-FFF2-40B4-BE49-F238E27FC236}">
                <a16:creationId xmlns:a16="http://schemas.microsoft.com/office/drawing/2014/main" id="{8621C86B-DF6C-3D0F-2752-94D06A7FA220}"/>
              </a:ext>
            </a:extLst>
          </p:cNvPr>
          <p:cNvSpPr>
            <a:spLocks noChangeArrowheads="1"/>
          </p:cNvSpPr>
          <p:nvPr/>
        </p:nvSpPr>
        <p:spPr bwMode="auto">
          <a:xfrm>
            <a:off x="5254625" y="5311775"/>
            <a:ext cx="1741488" cy="449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61803" name="Rectangle 19">
            <a:extLst>
              <a:ext uri="{FF2B5EF4-FFF2-40B4-BE49-F238E27FC236}">
                <a16:creationId xmlns:a16="http://schemas.microsoft.com/office/drawing/2014/main" id="{BA5476BA-69BE-EFA7-6EB6-1885E2E20857}"/>
              </a:ext>
            </a:extLst>
          </p:cNvPr>
          <p:cNvSpPr>
            <a:spLocks noChangeArrowheads="1"/>
          </p:cNvSpPr>
          <p:nvPr/>
        </p:nvSpPr>
        <p:spPr bwMode="auto">
          <a:xfrm>
            <a:off x="4237038" y="6008688"/>
            <a:ext cx="1989137" cy="465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61804" name="Line 23">
            <a:extLst>
              <a:ext uri="{FF2B5EF4-FFF2-40B4-BE49-F238E27FC236}">
                <a16:creationId xmlns:a16="http://schemas.microsoft.com/office/drawing/2014/main" id="{0E3AACEF-31F9-B26D-CB80-64F8B3C502A0}"/>
              </a:ext>
            </a:extLst>
          </p:cNvPr>
          <p:cNvSpPr>
            <a:spLocks noChangeShapeType="1"/>
          </p:cNvSpPr>
          <p:nvPr/>
        </p:nvSpPr>
        <p:spPr bwMode="auto">
          <a:xfrm flipH="1">
            <a:off x="2395538" y="4935538"/>
            <a:ext cx="1973262" cy="361950"/>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1805" name="Line 24">
            <a:extLst>
              <a:ext uri="{FF2B5EF4-FFF2-40B4-BE49-F238E27FC236}">
                <a16:creationId xmlns:a16="http://schemas.microsoft.com/office/drawing/2014/main" id="{7B30AE1E-CDFE-6DA4-020A-3D6AB26CDD7B}"/>
              </a:ext>
            </a:extLst>
          </p:cNvPr>
          <p:cNvSpPr>
            <a:spLocks noChangeShapeType="1"/>
          </p:cNvSpPr>
          <p:nvPr/>
        </p:nvSpPr>
        <p:spPr bwMode="auto">
          <a:xfrm flipH="1">
            <a:off x="4600575" y="4919663"/>
            <a:ext cx="290513" cy="465137"/>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1806" name="Text Box 25">
            <a:extLst>
              <a:ext uri="{FF2B5EF4-FFF2-40B4-BE49-F238E27FC236}">
                <a16:creationId xmlns:a16="http://schemas.microsoft.com/office/drawing/2014/main" id="{52A7D856-022F-4943-C7B5-BD2777B20863}"/>
              </a:ext>
            </a:extLst>
          </p:cNvPr>
          <p:cNvSpPr txBox="1">
            <a:spLocks noChangeArrowheads="1"/>
          </p:cNvSpPr>
          <p:nvPr/>
        </p:nvSpPr>
        <p:spPr bwMode="auto">
          <a:xfrm>
            <a:off x="1084263" y="6176963"/>
            <a:ext cx="247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solidFill>
                  <a:schemeClr val="bg2"/>
                </a:solidFill>
              </a:rPr>
              <a:t>Translation subsystem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79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17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18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9" grpId="0" animBg="1"/>
      <p:bldP spid="161804" grpId="0" animBg="1"/>
      <p:bldP spid="16180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E42FF-A384-4298-936A-4DE342D50A06}"/>
            </a:ext>
          </a:extLst>
        </p:cNvPr>
        <p:cNvGrpSpPr/>
        <p:nvPr/>
      </p:nvGrpSpPr>
      <p:grpSpPr>
        <a:xfrm>
          <a:off x="0" y="0"/>
          <a:ext cx="0" cy="0"/>
          <a:chOff x="0" y="0"/>
          <a:chExt cx="0" cy="0"/>
        </a:xfrm>
      </p:grpSpPr>
      <p:sp>
        <p:nvSpPr>
          <p:cNvPr id="161794" name="Rectangle 20">
            <a:extLst>
              <a:ext uri="{FF2B5EF4-FFF2-40B4-BE49-F238E27FC236}">
                <a16:creationId xmlns:a16="http://schemas.microsoft.com/office/drawing/2014/main" id="{2B2BAE6D-D29F-4AF7-F85A-4B541EE98B26}"/>
              </a:ext>
            </a:extLst>
          </p:cNvPr>
          <p:cNvSpPr>
            <a:spLocks noChangeArrowheads="1"/>
          </p:cNvSpPr>
          <p:nvPr/>
        </p:nvSpPr>
        <p:spPr bwMode="auto">
          <a:xfrm>
            <a:off x="973138" y="4732338"/>
            <a:ext cx="7213600" cy="1930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61795" name="Rectangle 2">
            <a:extLst>
              <a:ext uri="{FF2B5EF4-FFF2-40B4-BE49-F238E27FC236}">
                <a16:creationId xmlns:a16="http://schemas.microsoft.com/office/drawing/2014/main" id="{59C0C4A3-F963-B7CE-3DEE-3222ABFE7D81}"/>
              </a:ext>
            </a:extLst>
          </p:cNvPr>
          <p:cNvSpPr>
            <a:spLocks noGrp="1" noChangeArrowheads="1"/>
          </p:cNvSpPr>
          <p:nvPr>
            <p:ph type="title"/>
          </p:nvPr>
        </p:nvSpPr>
        <p:spPr>
          <a:xfrm>
            <a:off x="465138" y="-142874"/>
            <a:ext cx="8229600" cy="1371600"/>
          </a:xfrm>
        </p:spPr>
        <p:txBody>
          <a:bodyPr/>
          <a:lstStyle/>
          <a:p>
            <a:pPr eaLnBrk="1" hangingPunct="1"/>
            <a:r>
              <a:rPr lang="en-US" altLang="tr-TR" dirty="0"/>
              <a:t>	</a:t>
            </a:r>
            <a:br>
              <a:rPr lang="en-US" altLang="tr-TR" dirty="0"/>
            </a:br>
            <a:r>
              <a:rPr lang="en-US" altLang="tr-TR" dirty="0"/>
              <a:t>R4: Document Processing</a:t>
            </a:r>
          </a:p>
        </p:txBody>
      </p:sp>
      <p:sp>
        <p:nvSpPr>
          <p:cNvPr id="161796" name="Rectangle 3">
            <a:extLst>
              <a:ext uri="{FF2B5EF4-FFF2-40B4-BE49-F238E27FC236}">
                <a16:creationId xmlns:a16="http://schemas.microsoft.com/office/drawing/2014/main" id="{33A5E5FA-0095-C0F1-1C9A-8D440E511877}"/>
              </a:ext>
            </a:extLst>
          </p:cNvPr>
          <p:cNvSpPr>
            <a:spLocks noGrp="1" noChangeArrowheads="1"/>
          </p:cNvSpPr>
          <p:nvPr>
            <p:ph idx="1"/>
          </p:nvPr>
        </p:nvSpPr>
        <p:spPr>
          <a:xfrm>
            <a:off x="457200" y="1308100"/>
            <a:ext cx="8466992" cy="2392363"/>
          </a:xfrm>
        </p:spPr>
        <p:txBody>
          <a:bodyPr/>
          <a:lstStyle/>
          <a:p>
            <a:pPr eaLnBrk="1" hangingPunct="1"/>
            <a:r>
              <a:rPr lang="en-US" altLang="tr-TR" sz="2400" dirty="0">
                <a:solidFill>
                  <a:srgbClr val="C00000"/>
                </a:solidFill>
              </a:rPr>
              <a:t>Façade</a:t>
            </a:r>
            <a:r>
              <a:rPr lang="en-US" altLang="tr-TR" sz="2400" dirty="0"/>
              <a:t>: Translator</a:t>
            </a:r>
          </a:p>
          <a:p>
            <a:pPr lvl="1" eaLnBrk="1" hangingPunct="1"/>
            <a:r>
              <a:rPr lang="en-US" altLang="tr-TR" sz="2000" dirty="0"/>
              <a:t>provides a unified interface of translation subsystem to the editor</a:t>
            </a:r>
          </a:p>
          <a:p>
            <a:r>
              <a:rPr lang="en-US" sz="2400" dirty="0"/>
              <a:t>Goal: </a:t>
            </a:r>
            <a:r>
              <a:rPr lang="en-US" sz="2400" b="1" dirty="0"/>
              <a:t>decouple</a:t>
            </a:r>
            <a:r>
              <a:rPr lang="en-US" sz="2400" dirty="0"/>
              <a:t> the Editor from the complexity of the translation subsystem. </a:t>
            </a:r>
          </a:p>
          <a:p>
            <a:pPr lvl="1"/>
            <a:r>
              <a:rPr lang="en-US" sz="2000" dirty="0"/>
              <a:t>we can completely replace the translation subsystem with a different one, and as long as the new one is wrapped in the same Façade, the document editor code would not need to change</a:t>
            </a:r>
            <a:endParaRPr lang="en-GB" altLang="tr-TR" sz="2000" dirty="0">
              <a:latin typeface="Arial" panose="020B0604020202020204" pitchFamily="34" charset="0"/>
            </a:endParaRPr>
          </a:p>
          <a:p>
            <a:pPr lvl="1" eaLnBrk="1" hangingPunct="1"/>
            <a:endParaRPr lang="en-US" altLang="tr-TR" sz="2000" dirty="0"/>
          </a:p>
        </p:txBody>
      </p:sp>
      <p:grpSp>
        <p:nvGrpSpPr>
          <p:cNvPr id="161797" name="Group 22">
            <a:extLst>
              <a:ext uri="{FF2B5EF4-FFF2-40B4-BE49-F238E27FC236}">
                <a16:creationId xmlns:a16="http://schemas.microsoft.com/office/drawing/2014/main" id="{332107EF-3904-8C20-5767-FAD6FA080079}"/>
              </a:ext>
            </a:extLst>
          </p:cNvPr>
          <p:cNvGrpSpPr>
            <a:grpSpLocks/>
          </p:cNvGrpSpPr>
          <p:nvPr/>
        </p:nvGrpSpPr>
        <p:grpSpPr bwMode="auto">
          <a:xfrm>
            <a:off x="4030663" y="4151313"/>
            <a:ext cx="2168525" cy="795337"/>
            <a:chOff x="2027" y="2734"/>
            <a:chExt cx="1366" cy="501"/>
          </a:xfrm>
        </p:grpSpPr>
        <p:sp>
          <p:nvSpPr>
            <p:cNvPr id="161811" name="Rectangle 4">
              <a:extLst>
                <a:ext uri="{FF2B5EF4-FFF2-40B4-BE49-F238E27FC236}">
                  <a16:creationId xmlns:a16="http://schemas.microsoft.com/office/drawing/2014/main" id="{CFE596B0-1FAF-5262-FF33-4C81B7BC1B09}"/>
                </a:ext>
              </a:extLst>
            </p:cNvPr>
            <p:cNvSpPr>
              <a:spLocks noChangeArrowheads="1"/>
            </p:cNvSpPr>
            <p:nvPr/>
          </p:nvSpPr>
          <p:spPr bwMode="auto">
            <a:xfrm>
              <a:off x="2039" y="2734"/>
              <a:ext cx="1354" cy="46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61812" name="Text Box 5">
              <a:extLst>
                <a:ext uri="{FF2B5EF4-FFF2-40B4-BE49-F238E27FC236}">
                  <a16:creationId xmlns:a16="http://schemas.microsoft.com/office/drawing/2014/main" id="{14D9F481-76CA-EABC-5A74-AEE0845DD0B3}"/>
                </a:ext>
              </a:extLst>
            </p:cNvPr>
            <p:cNvSpPr txBox="1">
              <a:spLocks noChangeArrowheads="1"/>
            </p:cNvSpPr>
            <p:nvPr/>
          </p:nvSpPr>
          <p:spPr bwMode="auto">
            <a:xfrm>
              <a:off x="2045" y="2747"/>
              <a:ext cx="1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TranslatorFacade</a:t>
              </a:r>
              <a:endParaRPr lang="en-US" altLang="tr-TR" sz="1800" b="1" dirty="0"/>
            </a:p>
          </p:txBody>
        </p:sp>
        <p:sp>
          <p:nvSpPr>
            <p:cNvPr id="161813" name="Line 6">
              <a:extLst>
                <a:ext uri="{FF2B5EF4-FFF2-40B4-BE49-F238E27FC236}">
                  <a16:creationId xmlns:a16="http://schemas.microsoft.com/office/drawing/2014/main" id="{6C5FD744-72BA-4D0D-8AEF-6165225D1652}"/>
                </a:ext>
              </a:extLst>
            </p:cNvPr>
            <p:cNvSpPr>
              <a:spLocks noChangeShapeType="1"/>
            </p:cNvSpPr>
            <p:nvPr/>
          </p:nvSpPr>
          <p:spPr bwMode="auto">
            <a:xfrm>
              <a:off x="2039" y="2990"/>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814" name="Line 7">
              <a:extLst>
                <a:ext uri="{FF2B5EF4-FFF2-40B4-BE49-F238E27FC236}">
                  <a16:creationId xmlns:a16="http://schemas.microsoft.com/office/drawing/2014/main" id="{C69B4BE4-E3C7-664C-2064-301D130B7605}"/>
                </a:ext>
              </a:extLst>
            </p:cNvPr>
            <p:cNvSpPr>
              <a:spLocks noChangeShapeType="1"/>
            </p:cNvSpPr>
            <p:nvPr/>
          </p:nvSpPr>
          <p:spPr bwMode="auto">
            <a:xfrm>
              <a:off x="2038" y="304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815" name="Text Box 8">
              <a:extLst>
                <a:ext uri="{FF2B5EF4-FFF2-40B4-BE49-F238E27FC236}">
                  <a16:creationId xmlns:a16="http://schemas.microsoft.com/office/drawing/2014/main" id="{FDCDE04C-A6F5-0EB3-C18D-7D15FEEFEA20}"/>
                </a:ext>
              </a:extLst>
            </p:cNvPr>
            <p:cNvSpPr txBox="1">
              <a:spLocks noChangeArrowheads="1"/>
            </p:cNvSpPr>
            <p:nvPr/>
          </p:nvSpPr>
          <p:spPr bwMode="auto">
            <a:xfrm>
              <a:off x="2027" y="3004"/>
              <a:ext cx="8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+translate()</a:t>
              </a:r>
            </a:p>
          </p:txBody>
        </p:sp>
      </p:grpSp>
      <p:grpSp>
        <p:nvGrpSpPr>
          <p:cNvPr id="161798" name="Group 21">
            <a:extLst>
              <a:ext uri="{FF2B5EF4-FFF2-40B4-BE49-F238E27FC236}">
                <a16:creationId xmlns:a16="http://schemas.microsoft.com/office/drawing/2014/main" id="{3ABED6AC-05C5-207E-2E34-B3A6E3E3B6CB}"/>
              </a:ext>
            </a:extLst>
          </p:cNvPr>
          <p:cNvGrpSpPr>
            <a:grpSpLocks/>
          </p:cNvGrpSpPr>
          <p:nvPr/>
        </p:nvGrpSpPr>
        <p:grpSpPr bwMode="auto">
          <a:xfrm>
            <a:off x="611188" y="4022725"/>
            <a:ext cx="2032000" cy="550863"/>
            <a:chOff x="247" y="2707"/>
            <a:chExt cx="1280" cy="347"/>
          </a:xfrm>
        </p:grpSpPr>
        <p:sp>
          <p:nvSpPr>
            <p:cNvPr id="161807" name="Rectangle 9">
              <a:extLst>
                <a:ext uri="{FF2B5EF4-FFF2-40B4-BE49-F238E27FC236}">
                  <a16:creationId xmlns:a16="http://schemas.microsoft.com/office/drawing/2014/main" id="{1E0CCC05-CCE8-920E-B0AF-4D93FD01A7CB}"/>
                </a:ext>
              </a:extLst>
            </p:cNvPr>
            <p:cNvSpPr>
              <a:spLocks noChangeArrowheads="1"/>
            </p:cNvSpPr>
            <p:nvPr/>
          </p:nvSpPr>
          <p:spPr bwMode="auto">
            <a:xfrm>
              <a:off x="247" y="2707"/>
              <a:ext cx="1280" cy="34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tr-TR" sz="1800"/>
            </a:p>
          </p:txBody>
        </p:sp>
        <p:sp>
          <p:nvSpPr>
            <p:cNvPr id="161808" name="Text Box 11">
              <a:extLst>
                <a:ext uri="{FF2B5EF4-FFF2-40B4-BE49-F238E27FC236}">
                  <a16:creationId xmlns:a16="http://schemas.microsoft.com/office/drawing/2014/main" id="{60F10878-2586-FD96-F96B-E038B830A3AD}"/>
                </a:ext>
              </a:extLst>
            </p:cNvPr>
            <p:cNvSpPr txBox="1">
              <a:spLocks noChangeArrowheads="1"/>
            </p:cNvSpPr>
            <p:nvPr/>
          </p:nvSpPr>
          <p:spPr bwMode="auto">
            <a:xfrm>
              <a:off x="261" y="2720"/>
              <a:ext cx="12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DocumentEditor</a:t>
              </a:r>
              <a:endParaRPr lang="en-US" altLang="tr-TR" sz="1800" b="1" dirty="0"/>
            </a:p>
          </p:txBody>
        </p:sp>
        <p:sp>
          <p:nvSpPr>
            <p:cNvPr id="161809" name="Line 12">
              <a:extLst>
                <a:ext uri="{FF2B5EF4-FFF2-40B4-BE49-F238E27FC236}">
                  <a16:creationId xmlns:a16="http://schemas.microsoft.com/office/drawing/2014/main" id="{9E2001C6-DE14-51C6-876C-B24711129488}"/>
                </a:ext>
              </a:extLst>
            </p:cNvPr>
            <p:cNvSpPr>
              <a:spLocks noChangeShapeType="1"/>
            </p:cNvSpPr>
            <p:nvPr/>
          </p:nvSpPr>
          <p:spPr bwMode="auto">
            <a:xfrm>
              <a:off x="254" y="2942"/>
              <a:ext cx="12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810" name="Line 13">
              <a:extLst>
                <a:ext uri="{FF2B5EF4-FFF2-40B4-BE49-F238E27FC236}">
                  <a16:creationId xmlns:a16="http://schemas.microsoft.com/office/drawing/2014/main" id="{64F72F60-CE9B-6FB8-E562-BC089EF18464}"/>
                </a:ext>
              </a:extLst>
            </p:cNvPr>
            <p:cNvSpPr>
              <a:spLocks noChangeShapeType="1"/>
            </p:cNvSpPr>
            <p:nvPr/>
          </p:nvSpPr>
          <p:spPr bwMode="auto">
            <a:xfrm>
              <a:off x="253" y="2995"/>
              <a:ext cx="12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1799" name="Line 14">
            <a:extLst>
              <a:ext uri="{FF2B5EF4-FFF2-40B4-BE49-F238E27FC236}">
                <a16:creationId xmlns:a16="http://schemas.microsoft.com/office/drawing/2014/main" id="{EDA999D7-36A0-0B0E-B271-A4B94227C0BF}"/>
              </a:ext>
            </a:extLst>
          </p:cNvPr>
          <p:cNvSpPr>
            <a:spLocks noChangeShapeType="1"/>
          </p:cNvSpPr>
          <p:nvPr/>
        </p:nvSpPr>
        <p:spPr bwMode="auto">
          <a:xfrm>
            <a:off x="2627313" y="4208463"/>
            <a:ext cx="146526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1800" name="Rectangle 15">
            <a:extLst>
              <a:ext uri="{FF2B5EF4-FFF2-40B4-BE49-F238E27FC236}">
                <a16:creationId xmlns:a16="http://schemas.microsoft.com/office/drawing/2014/main" id="{12214EB7-FB26-5776-6D3C-4A61B555BE80}"/>
              </a:ext>
            </a:extLst>
          </p:cNvPr>
          <p:cNvSpPr>
            <a:spLocks noChangeArrowheads="1"/>
          </p:cNvSpPr>
          <p:nvPr/>
        </p:nvSpPr>
        <p:spPr bwMode="auto">
          <a:xfrm>
            <a:off x="1262063" y="5326063"/>
            <a:ext cx="10731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a:t>Parser</a:t>
            </a:r>
          </a:p>
        </p:txBody>
      </p:sp>
      <p:sp>
        <p:nvSpPr>
          <p:cNvPr id="161801" name="Rectangle 17">
            <a:extLst>
              <a:ext uri="{FF2B5EF4-FFF2-40B4-BE49-F238E27FC236}">
                <a16:creationId xmlns:a16="http://schemas.microsoft.com/office/drawing/2014/main" id="{298D3EBB-6912-FBD0-CE17-3228413BF072}"/>
              </a:ext>
            </a:extLst>
          </p:cNvPr>
          <p:cNvSpPr>
            <a:spLocks noChangeArrowheads="1"/>
          </p:cNvSpPr>
          <p:nvPr/>
        </p:nvSpPr>
        <p:spPr bwMode="auto">
          <a:xfrm>
            <a:off x="3249613" y="5340350"/>
            <a:ext cx="1363662"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a:t>Dictionary</a:t>
            </a:r>
          </a:p>
        </p:txBody>
      </p:sp>
      <p:sp>
        <p:nvSpPr>
          <p:cNvPr id="161802" name="Rectangle 18">
            <a:extLst>
              <a:ext uri="{FF2B5EF4-FFF2-40B4-BE49-F238E27FC236}">
                <a16:creationId xmlns:a16="http://schemas.microsoft.com/office/drawing/2014/main" id="{EEDB2F07-2D83-EFAE-0FE0-4BBE3C99BA77}"/>
              </a:ext>
            </a:extLst>
          </p:cNvPr>
          <p:cNvSpPr>
            <a:spLocks noChangeArrowheads="1"/>
          </p:cNvSpPr>
          <p:nvPr/>
        </p:nvSpPr>
        <p:spPr bwMode="auto">
          <a:xfrm>
            <a:off x="5254625" y="5311775"/>
            <a:ext cx="1741488" cy="449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61803" name="Rectangle 19">
            <a:extLst>
              <a:ext uri="{FF2B5EF4-FFF2-40B4-BE49-F238E27FC236}">
                <a16:creationId xmlns:a16="http://schemas.microsoft.com/office/drawing/2014/main" id="{EA870A98-535D-DEE8-BB12-1C6DDDF06FA6}"/>
              </a:ext>
            </a:extLst>
          </p:cNvPr>
          <p:cNvSpPr>
            <a:spLocks noChangeArrowheads="1"/>
          </p:cNvSpPr>
          <p:nvPr/>
        </p:nvSpPr>
        <p:spPr bwMode="auto">
          <a:xfrm>
            <a:off x="4237038" y="6008688"/>
            <a:ext cx="1989137" cy="465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61804" name="Line 23">
            <a:extLst>
              <a:ext uri="{FF2B5EF4-FFF2-40B4-BE49-F238E27FC236}">
                <a16:creationId xmlns:a16="http://schemas.microsoft.com/office/drawing/2014/main" id="{7E3F396F-43BA-E831-8F05-5D37E31ECAA8}"/>
              </a:ext>
            </a:extLst>
          </p:cNvPr>
          <p:cNvSpPr>
            <a:spLocks noChangeShapeType="1"/>
          </p:cNvSpPr>
          <p:nvPr/>
        </p:nvSpPr>
        <p:spPr bwMode="auto">
          <a:xfrm flipH="1">
            <a:off x="2395538" y="4935538"/>
            <a:ext cx="1973262" cy="361950"/>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1805" name="Line 24">
            <a:extLst>
              <a:ext uri="{FF2B5EF4-FFF2-40B4-BE49-F238E27FC236}">
                <a16:creationId xmlns:a16="http://schemas.microsoft.com/office/drawing/2014/main" id="{DCA47216-6DE5-49CA-47F3-72D26EBDB160}"/>
              </a:ext>
            </a:extLst>
          </p:cNvPr>
          <p:cNvSpPr>
            <a:spLocks noChangeShapeType="1"/>
          </p:cNvSpPr>
          <p:nvPr/>
        </p:nvSpPr>
        <p:spPr bwMode="auto">
          <a:xfrm flipH="1">
            <a:off x="4600575" y="4919663"/>
            <a:ext cx="290513" cy="465137"/>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1806" name="Text Box 25">
            <a:extLst>
              <a:ext uri="{FF2B5EF4-FFF2-40B4-BE49-F238E27FC236}">
                <a16:creationId xmlns:a16="http://schemas.microsoft.com/office/drawing/2014/main" id="{1B012132-D86C-E74E-8FEC-68D016B3F1D5}"/>
              </a:ext>
            </a:extLst>
          </p:cNvPr>
          <p:cNvSpPr txBox="1">
            <a:spLocks noChangeArrowheads="1"/>
          </p:cNvSpPr>
          <p:nvPr/>
        </p:nvSpPr>
        <p:spPr bwMode="auto">
          <a:xfrm>
            <a:off x="1084263" y="6176963"/>
            <a:ext cx="247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solidFill>
                  <a:schemeClr val="bg2"/>
                </a:solidFill>
              </a:rPr>
              <a:t>Translation subsystem</a:t>
            </a:r>
          </a:p>
        </p:txBody>
      </p:sp>
    </p:spTree>
    <p:extLst>
      <p:ext uri="{BB962C8B-B14F-4D97-AF65-F5344CB8AC3E}">
        <p14:creationId xmlns:p14="http://schemas.microsoft.com/office/powerpoint/2010/main" val="385693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49A9790-6BCE-BFAE-7B65-EA14AE12DD5F}"/>
              </a:ext>
            </a:extLst>
          </p:cNvPr>
          <p:cNvSpPr>
            <a:spLocks noGrp="1" noChangeArrowheads="1"/>
          </p:cNvSpPr>
          <p:nvPr>
            <p:ph type="title"/>
          </p:nvPr>
        </p:nvSpPr>
        <p:spPr/>
        <p:txBody>
          <a:bodyPr/>
          <a:lstStyle/>
          <a:p>
            <a:pPr eaLnBrk="1" hangingPunct="1"/>
            <a:r>
              <a:rPr lang="en-US" altLang="tr-TR" dirty="0"/>
              <a:t>Requirements</a:t>
            </a:r>
          </a:p>
        </p:txBody>
      </p:sp>
      <p:sp>
        <p:nvSpPr>
          <p:cNvPr id="128003" name="Rectangle 3">
            <a:extLst>
              <a:ext uri="{FF2B5EF4-FFF2-40B4-BE49-F238E27FC236}">
                <a16:creationId xmlns:a16="http://schemas.microsoft.com/office/drawing/2014/main" id="{0EEE44EF-8839-9443-CDD0-52A09AAE78FB}"/>
              </a:ext>
            </a:extLst>
          </p:cNvPr>
          <p:cNvSpPr>
            <a:spLocks noGrp="1" noChangeArrowheads="1"/>
          </p:cNvSpPr>
          <p:nvPr>
            <p:ph idx="1"/>
          </p:nvPr>
        </p:nvSpPr>
        <p:spPr/>
        <p:txBody>
          <a:bodyPr/>
          <a:lstStyle/>
          <a:p>
            <a:pPr eaLnBrk="1" hangingPunct="1">
              <a:lnSpc>
                <a:spcPct val="90000"/>
              </a:lnSpc>
            </a:pPr>
            <a:r>
              <a:rPr lang="en-US" altLang="tr-TR" sz="2800" dirty="0">
                <a:latin typeface="+mj-lt"/>
              </a:rPr>
              <a:t>Document structure:  </a:t>
            </a:r>
          </a:p>
          <a:p>
            <a:pPr lvl="1" eaLnBrk="1" hangingPunct="1">
              <a:lnSpc>
                <a:spcPct val="90000"/>
              </a:lnSpc>
            </a:pPr>
            <a:r>
              <a:rPr lang="en-US" altLang="tr-TR" sz="2400" dirty="0">
                <a:latin typeface="+mj-lt"/>
              </a:rPr>
              <a:t>Document contains text, images, and drawings</a:t>
            </a:r>
          </a:p>
          <a:p>
            <a:pPr lvl="1" eaLnBrk="1" hangingPunct="1">
              <a:lnSpc>
                <a:spcPct val="90000"/>
              </a:lnSpc>
            </a:pPr>
            <a:r>
              <a:rPr lang="en-US" altLang="tr-TR" sz="2400" dirty="0">
                <a:latin typeface="+mj-lt"/>
              </a:rPr>
              <a:t>Fonts and style settings</a:t>
            </a:r>
          </a:p>
          <a:p>
            <a:pPr marL="457200" lvl="1" indent="0" eaLnBrk="1" hangingPunct="1">
              <a:lnSpc>
                <a:spcPct val="90000"/>
              </a:lnSpc>
              <a:buNone/>
            </a:pPr>
            <a:endParaRPr lang="en-US" altLang="tr-TR" sz="1600" dirty="0">
              <a:latin typeface="+mj-lt"/>
            </a:endParaRPr>
          </a:p>
          <a:p>
            <a:pPr eaLnBrk="1" hangingPunct="1">
              <a:lnSpc>
                <a:spcPct val="90000"/>
              </a:lnSpc>
            </a:pPr>
            <a:r>
              <a:rPr lang="en-US" altLang="tr-TR" sz="2800" dirty="0">
                <a:latin typeface="+mj-lt"/>
              </a:rPr>
              <a:t>Effects attached to anything</a:t>
            </a:r>
          </a:p>
          <a:p>
            <a:pPr lvl="1">
              <a:lnSpc>
                <a:spcPct val="90000"/>
              </a:lnSpc>
            </a:pPr>
            <a:r>
              <a:rPr lang="en-US" altLang="tr-TR" sz="2400" dirty="0">
                <a:latin typeface="+mj-lt"/>
              </a:rPr>
              <a:t> Hyperlinks, shadows, backgrounds </a:t>
            </a:r>
          </a:p>
          <a:p>
            <a:pPr lvl="1">
              <a:lnSpc>
                <a:spcPct val="90000"/>
              </a:lnSpc>
            </a:pPr>
            <a:endParaRPr lang="en-US" altLang="tr-TR" sz="1400" dirty="0">
              <a:latin typeface="+mj-lt"/>
            </a:endParaRPr>
          </a:p>
          <a:p>
            <a:pPr eaLnBrk="1" hangingPunct="1">
              <a:lnSpc>
                <a:spcPct val="90000"/>
              </a:lnSpc>
            </a:pPr>
            <a:r>
              <a:rPr lang="en-US" altLang="tr-TR" sz="2800" dirty="0">
                <a:latin typeface="+mj-lt"/>
              </a:rPr>
              <a:t>Support multiple window systems</a:t>
            </a:r>
          </a:p>
          <a:p>
            <a:pPr lvl="1">
              <a:lnSpc>
                <a:spcPct val="90000"/>
              </a:lnSpc>
            </a:pPr>
            <a:r>
              <a:rPr lang="en-US" altLang="tr-TR" sz="2400" dirty="0">
                <a:latin typeface="+mj-lt"/>
              </a:rPr>
              <a:t> portability</a:t>
            </a:r>
          </a:p>
          <a:p>
            <a:pPr lvl="1" eaLnBrk="1" hangingPunct="1">
              <a:lnSpc>
                <a:spcPct val="90000"/>
              </a:lnSpc>
            </a:pPr>
            <a:r>
              <a:rPr lang="en-US" sz="2400" b="0" i="0" dirty="0">
                <a:solidFill>
                  <a:srgbClr val="000000"/>
                </a:solidFill>
                <a:effectLst/>
                <a:latin typeface="+mj-lt"/>
              </a:rPr>
              <a:t> </a:t>
            </a:r>
            <a:r>
              <a:rPr lang="en-US" sz="2400" dirty="0">
                <a:solidFill>
                  <a:srgbClr val="000000"/>
                </a:solidFill>
                <a:latin typeface="+mj-lt"/>
              </a:rPr>
              <a:t>a</a:t>
            </a:r>
            <a:r>
              <a:rPr lang="en-US" sz="2400" b="0" i="0" dirty="0">
                <a:solidFill>
                  <a:srgbClr val="000000"/>
                </a:solidFill>
                <a:effectLst/>
                <a:latin typeface="+mj-lt"/>
              </a:rPr>
              <a:t>s independent of the window system as possible</a:t>
            </a:r>
          </a:p>
          <a:p>
            <a:pPr lvl="1" eaLnBrk="1" hangingPunct="1">
              <a:lnSpc>
                <a:spcPct val="90000"/>
              </a:lnSpc>
            </a:pPr>
            <a:endParaRPr lang="en-US" altLang="tr-TR" sz="1600" dirty="0">
              <a:latin typeface="+mj-lt"/>
            </a:endParaRPr>
          </a:p>
          <a:p>
            <a:pPr eaLnBrk="1" hangingPunct="1">
              <a:lnSpc>
                <a:spcPct val="90000"/>
              </a:lnSpc>
            </a:pPr>
            <a:r>
              <a:rPr lang="en-US" altLang="tr-TR" sz="2800" dirty="0">
                <a:latin typeface="+mj-lt"/>
              </a:rPr>
              <a:t>Document can be processed on demand</a:t>
            </a:r>
          </a:p>
          <a:p>
            <a:pPr lvl="1" eaLnBrk="1" hangingPunct="1">
              <a:lnSpc>
                <a:spcPct val="90000"/>
              </a:lnSpc>
            </a:pPr>
            <a:r>
              <a:rPr lang="en-US" altLang="tr-TR" sz="2400" dirty="0">
                <a:latin typeface="+mj-lt"/>
              </a:rPr>
              <a:t>Able to convert the document to other languages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6572-ADC4-699B-5268-4AE8DAAA0941}"/>
              </a:ext>
            </a:extLst>
          </p:cNvPr>
          <p:cNvSpPr>
            <a:spLocks noGrp="1"/>
          </p:cNvSpPr>
          <p:nvPr>
            <p:ph type="title"/>
          </p:nvPr>
        </p:nvSpPr>
        <p:spPr/>
        <p:txBody>
          <a:bodyPr/>
          <a:lstStyle/>
          <a:p>
            <a:r>
              <a:rPr lang="en-US" dirty="0"/>
              <a:t>Formatting Problem</a:t>
            </a:r>
          </a:p>
        </p:txBody>
      </p:sp>
      <p:sp>
        <p:nvSpPr>
          <p:cNvPr id="3" name="Content Placeholder 2">
            <a:extLst>
              <a:ext uri="{FF2B5EF4-FFF2-40B4-BE49-F238E27FC236}">
                <a16:creationId xmlns:a16="http://schemas.microsoft.com/office/drawing/2014/main" id="{3E8D26A0-B5E0-7B31-3CF7-DBC8EAF7D3A3}"/>
              </a:ext>
            </a:extLst>
          </p:cNvPr>
          <p:cNvSpPr>
            <a:spLocks noGrp="1"/>
          </p:cNvSpPr>
          <p:nvPr>
            <p:ph idx="1"/>
          </p:nvPr>
        </p:nvSpPr>
        <p:spPr>
          <a:xfrm>
            <a:off x="457199" y="1335291"/>
            <a:ext cx="8554915" cy="4532109"/>
          </a:xfrm>
        </p:spPr>
        <p:txBody>
          <a:bodyPr/>
          <a:lstStyle/>
          <a:p>
            <a:r>
              <a:rPr lang="en-US" sz="2800" b="1" dirty="0"/>
              <a:t>Requirement:</a:t>
            </a:r>
            <a:r>
              <a:rPr lang="en-US" sz="2800" dirty="0"/>
              <a:t> Each character in the document can have its own font, size, style (italic), and color.</a:t>
            </a:r>
          </a:p>
          <a:p>
            <a:r>
              <a:rPr lang="en-US" sz="2800" dirty="0"/>
              <a:t>Create a "Style" object for every single character?</a:t>
            </a:r>
          </a:p>
          <a:p>
            <a:endParaRPr lang="en-US" sz="2800" dirty="0"/>
          </a:p>
          <a:p>
            <a:endParaRPr lang="en-US" sz="2800" dirty="0"/>
          </a:p>
          <a:p>
            <a:endParaRPr lang="en-US" sz="2800" dirty="0"/>
          </a:p>
          <a:p>
            <a:endParaRPr lang="en-US" sz="2800" dirty="0"/>
          </a:p>
          <a:p>
            <a:endParaRPr lang="en-US" sz="2800" dirty="0"/>
          </a:p>
          <a:p>
            <a:r>
              <a:rPr lang="en-US" sz="2000" dirty="0"/>
              <a:t>Suppose we do not use an existing the Text manipulation class, </a:t>
            </a:r>
            <a:r>
              <a:rPr lang="en-US" sz="2000" dirty="0" err="1"/>
              <a:t>TextView</a:t>
            </a:r>
            <a:r>
              <a:rPr lang="en-US" sz="2000" dirty="0"/>
              <a:t> anymore.</a:t>
            </a:r>
          </a:p>
        </p:txBody>
      </p:sp>
    </p:spTree>
    <p:extLst>
      <p:ext uri="{BB962C8B-B14F-4D97-AF65-F5344CB8AC3E}">
        <p14:creationId xmlns:p14="http://schemas.microsoft.com/office/powerpoint/2010/main" val="3369759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13F88-5B61-AC9D-B575-08CFF184B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A7AE6-FE94-0E9A-1A28-F75B21B0F6B9}"/>
              </a:ext>
            </a:extLst>
          </p:cNvPr>
          <p:cNvSpPr>
            <a:spLocks noGrp="1"/>
          </p:cNvSpPr>
          <p:nvPr>
            <p:ph type="title"/>
          </p:nvPr>
        </p:nvSpPr>
        <p:spPr/>
        <p:txBody>
          <a:bodyPr/>
          <a:lstStyle/>
          <a:p>
            <a:r>
              <a:rPr lang="en-US" dirty="0"/>
              <a:t>Formatting Problem</a:t>
            </a:r>
          </a:p>
        </p:txBody>
      </p:sp>
      <p:sp>
        <p:nvSpPr>
          <p:cNvPr id="3" name="Content Placeholder 2">
            <a:extLst>
              <a:ext uri="{FF2B5EF4-FFF2-40B4-BE49-F238E27FC236}">
                <a16:creationId xmlns:a16="http://schemas.microsoft.com/office/drawing/2014/main" id="{2BF92519-1FE4-DCE5-EF37-08E49946DE82}"/>
              </a:ext>
            </a:extLst>
          </p:cNvPr>
          <p:cNvSpPr>
            <a:spLocks noGrp="1"/>
          </p:cNvSpPr>
          <p:nvPr>
            <p:ph idx="1"/>
          </p:nvPr>
        </p:nvSpPr>
        <p:spPr>
          <a:xfrm>
            <a:off x="457199" y="1335291"/>
            <a:ext cx="8554915" cy="4532109"/>
          </a:xfrm>
        </p:spPr>
        <p:txBody>
          <a:bodyPr/>
          <a:lstStyle/>
          <a:p>
            <a:r>
              <a:rPr lang="en-US" sz="2800" b="1" dirty="0"/>
              <a:t>Requirement:</a:t>
            </a:r>
            <a:r>
              <a:rPr lang="en-US" sz="2800" dirty="0"/>
              <a:t> Each character in the document can have its own font, size, style (italic), and color.</a:t>
            </a:r>
          </a:p>
          <a:p>
            <a:r>
              <a:rPr lang="en-US" sz="2800" dirty="0"/>
              <a:t>Create a "Style" object for every single character?</a:t>
            </a:r>
          </a:p>
          <a:p>
            <a:endParaRPr lang="en-US" sz="2800" dirty="0"/>
          </a:p>
          <a:p>
            <a:r>
              <a:rPr lang="en-US" sz="2800" b="1" dirty="0"/>
              <a:t>Problem:</a:t>
            </a:r>
            <a:r>
              <a:rPr lang="en-US" sz="2800" dirty="0"/>
              <a:t> This is incredibly wasteful.</a:t>
            </a:r>
          </a:p>
          <a:p>
            <a:pPr lvl="1"/>
            <a:r>
              <a:rPr lang="en-US" sz="2400" dirty="0"/>
              <a:t>If a paragraph of 500 characters is styled as "Arial 12pt," you would create 500 identical "Arial 12pt" objects.</a:t>
            </a:r>
          </a:p>
          <a:p>
            <a:pPr lvl="1"/>
            <a:r>
              <a:rPr lang="en-US" sz="2400" dirty="0"/>
              <a:t> This leads to massive memory consumption.</a:t>
            </a:r>
          </a:p>
          <a:p>
            <a:pPr lvl="1"/>
            <a:endParaRPr lang="en-US" sz="2400" dirty="0"/>
          </a:p>
          <a:p>
            <a:pPr lvl="1"/>
            <a:endParaRPr lang="en-US" sz="2400" dirty="0"/>
          </a:p>
          <a:p>
            <a:pPr lvl="1"/>
            <a:r>
              <a:rPr lang="en-US" sz="2000" dirty="0"/>
              <a:t>Suppose we do not use an existing the Text manipulation class, </a:t>
            </a:r>
            <a:r>
              <a:rPr lang="en-US" sz="2000" dirty="0" err="1"/>
              <a:t>TextView</a:t>
            </a:r>
            <a:r>
              <a:rPr lang="en-US" sz="2000" dirty="0"/>
              <a:t> anymore.</a:t>
            </a:r>
          </a:p>
          <a:p>
            <a:endParaRPr lang="en-US" sz="2800" dirty="0"/>
          </a:p>
        </p:txBody>
      </p:sp>
    </p:spTree>
    <p:extLst>
      <p:ext uri="{BB962C8B-B14F-4D97-AF65-F5344CB8AC3E}">
        <p14:creationId xmlns:p14="http://schemas.microsoft.com/office/powerpoint/2010/main" val="271338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E101-5F11-5C14-B56B-445DC51A8C9E}"/>
              </a:ext>
            </a:extLst>
          </p:cNvPr>
          <p:cNvSpPr>
            <a:spLocks noGrp="1"/>
          </p:cNvSpPr>
          <p:nvPr>
            <p:ph type="title"/>
          </p:nvPr>
        </p:nvSpPr>
        <p:spPr/>
        <p:txBody>
          <a:bodyPr/>
          <a:lstStyle/>
          <a:p>
            <a:r>
              <a:rPr lang="en-US" dirty="0"/>
              <a:t>Flyweight for Formatting</a:t>
            </a:r>
          </a:p>
        </p:txBody>
      </p:sp>
      <p:sp>
        <p:nvSpPr>
          <p:cNvPr id="3" name="Content Placeholder 2">
            <a:extLst>
              <a:ext uri="{FF2B5EF4-FFF2-40B4-BE49-F238E27FC236}">
                <a16:creationId xmlns:a16="http://schemas.microsoft.com/office/drawing/2014/main" id="{B8FC8EDC-A6A2-FAB8-84BF-0EAE8CD5C6C6}"/>
              </a:ext>
            </a:extLst>
          </p:cNvPr>
          <p:cNvSpPr>
            <a:spLocks noGrp="1"/>
          </p:cNvSpPr>
          <p:nvPr>
            <p:ph idx="1"/>
          </p:nvPr>
        </p:nvSpPr>
        <p:spPr>
          <a:xfrm>
            <a:off x="457200" y="1335291"/>
            <a:ext cx="8915400" cy="4532109"/>
          </a:xfrm>
        </p:spPr>
        <p:txBody>
          <a:bodyPr/>
          <a:lstStyle/>
          <a:p>
            <a:pPr>
              <a:spcBef>
                <a:spcPts val="600"/>
              </a:spcBef>
              <a:spcAft>
                <a:spcPts val="600"/>
              </a:spcAft>
            </a:pPr>
            <a:r>
              <a:rPr lang="en-US" sz="2800" dirty="0"/>
              <a:t># of unique formatting combinations is very small</a:t>
            </a:r>
          </a:p>
          <a:p>
            <a:pPr lvl="1">
              <a:spcBef>
                <a:spcPts val="600"/>
              </a:spcBef>
              <a:spcAft>
                <a:spcPts val="600"/>
              </a:spcAft>
            </a:pPr>
            <a:r>
              <a:rPr lang="en-US" sz="2400" dirty="0"/>
              <a:t>share formatting objects. E.g. an object for Arial12pt.</a:t>
            </a:r>
          </a:p>
          <a:p>
            <a:pPr>
              <a:spcBef>
                <a:spcPts val="600"/>
              </a:spcBef>
              <a:spcAft>
                <a:spcPts val="600"/>
              </a:spcAft>
            </a:pPr>
            <a:r>
              <a:rPr lang="en-US" sz="2800" dirty="0">
                <a:solidFill>
                  <a:srgbClr val="C00000"/>
                </a:solidFill>
              </a:rPr>
              <a:t>Flyweight</a:t>
            </a:r>
            <a:r>
              <a:rPr lang="en-US" sz="2800" dirty="0"/>
              <a:t>: Style objects.</a:t>
            </a:r>
          </a:p>
          <a:p>
            <a:pPr>
              <a:spcBef>
                <a:spcPts val="600"/>
              </a:spcBef>
              <a:spcAft>
                <a:spcPts val="600"/>
              </a:spcAft>
            </a:pPr>
            <a:r>
              <a:rPr lang="en-US" sz="2800" dirty="0"/>
              <a:t>Intrinsic State: use definition of the style </a:t>
            </a:r>
          </a:p>
          <a:p>
            <a:pPr lvl="1">
              <a:spcBef>
                <a:spcPts val="600"/>
              </a:spcBef>
              <a:spcAft>
                <a:spcPts val="600"/>
              </a:spcAft>
            </a:pPr>
            <a:r>
              <a:rPr lang="en-US" sz="2400" dirty="0"/>
              <a:t>font name, size, color, italic, bold</a:t>
            </a:r>
          </a:p>
          <a:p>
            <a:pPr lvl="1">
              <a:spcBef>
                <a:spcPts val="600"/>
              </a:spcBef>
              <a:spcAft>
                <a:spcPts val="600"/>
              </a:spcAft>
            </a:pPr>
            <a:r>
              <a:rPr lang="en-US" sz="2400" dirty="0"/>
              <a:t>"Arial", 12, "Bold", "Black"</a:t>
            </a:r>
          </a:p>
          <a:p>
            <a:pPr>
              <a:spcBef>
                <a:spcPts val="600"/>
              </a:spcBef>
              <a:spcAft>
                <a:spcPts val="600"/>
              </a:spcAft>
            </a:pPr>
            <a:r>
              <a:rPr lang="en-US" sz="2800" dirty="0"/>
              <a:t>Extrinsic State: </a:t>
            </a:r>
          </a:p>
          <a:p>
            <a:pPr lvl="1">
              <a:spcBef>
                <a:spcPts val="600"/>
              </a:spcBef>
              <a:spcAft>
                <a:spcPts val="600"/>
              </a:spcAft>
            </a:pPr>
            <a:r>
              <a:rPr lang="en-US" sz="2400" dirty="0"/>
              <a:t>the range of characters that use this style</a:t>
            </a:r>
          </a:p>
          <a:p>
            <a:pPr lvl="1">
              <a:spcBef>
                <a:spcPts val="600"/>
              </a:spcBef>
              <a:spcAft>
                <a:spcPts val="600"/>
              </a:spcAft>
            </a:pPr>
            <a:r>
              <a:rPr lang="en-US" sz="2400" dirty="0"/>
              <a:t>e.g., from character position 5,328 to 5,828.</a:t>
            </a:r>
          </a:p>
          <a:p>
            <a:pPr lvl="1">
              <a:spcBef>
                <a:spcPts val="600"/>
              </a:spcBef>
              <a:spcAft>
                <a:spcPts val="600"/>
              </a:spcAft>
            </a:pPr>
            <a:r>
              <a:rPr lang="en-US" sz="2400" dirty="0"/>
              <a:t>this Context is managed by the document model</a:t>
            </a:r>
          </a:p>
        </p:txBody>
      </p:sp>
    </p:spTree>
    <p:extLst>
      <p:ext uri="{BB962C8B-B14F-4D97-AF65-F5344CB8AC3E}">
        <p14:creationId xmlns:p14="http://schemas.microsoft.com/office/powerpoint/2010/main" val="416596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EA0F-238C-10C2-BEAF-FA3D32839D69}"/>
              </a:ext>
            </a:extLst>
          </p:cNvPr>
          <p:cNvSpPr>
            <a:spLocks noGrp="1"/>
          </p:cNvSpPr>
          <p:nvPr>
            <p:ph type="title"/>
          </p:nvPr>
        </p:nvSpPr>
        <p:spPr/>
        <p:txBody>
          <a:bodyPr/>
          <a:lstStyle/>
          <a:p>
            <a:r>
              <a:rPr lang="en-US" dirty="0"/>
              <a:t>Flyweight</a:t>
            </a:r>
          </a:p>
        </p:txBody>
      </p:sp>
      <p:grpSp>
        <p:nvGrpSpPr>
          <p:cNvPr id="4" name="Group 22">
            <a:extLst>
              <a:ext uri="{FF2B5EF4-FFF2-40B4-BE49-F238E27FC236}">
                <a16:creationId xmlns:a16="http://schemas.microsoft.com/office/drawing/2014/main" id="{9C6A19D8-6124-10C1-2DB9-D6927A655DA8}"/>
              </a:ext>
            </a:extLst>
          </p:cNvPr>
          <p:cNvGrpSpPr>
            <a:grpSpLocks/>
          </p:cNvGrpSpPr>
          <p:nvPr/>
        </p:nvGrpSpPr>
        <p:grpSpPr bwMode="auto">
          <a:xfrm>
            <a:off x="3603337" y="4852429"/>
            <a:ext cx="3546177" cy="1044935"/>
            <a:chOff x="2004" y="2734"/>
            <a:chExt cx="1959" cy="364"/>
          </a:xfrm>
        </p:grpSpPr>
        <p:sp>
          <p:nvSpPr>
            <p:cNvPr id="5" name="Rectangle 4">
              <a:extLst>
                <a:ext uri="{FF2B5EF4-FFF2-40B4-BE49-F238E27FC236}">
                  <a16:creationId xmlns:a16="http://schemas.microsoft.com/office/drawing/2014/main" id="{E281DE12-2F9E-5313-E834-7B01F32DAA81}"/>
                </a:ext>
              </a:extLst>
            </p:cNvPr>
            <p:cNvSpPr>
              <a:spLocks noChangeArrowheads="1"/>
            </p:cNvSpPr>
            <p:nvPr/>
          </p:nvSpPr>
          <p:spPr bwMode="auto">
            <a:xfrm>
              <a:off x="2039" y="2734"/>
              <a:ext cx="1857" cy="36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dirty="0"/>
            </a:p>
          </p:txBody>
        </p:sp>
        <p:sp>
          <p:nvSpPr>
            <p:cNvPr id="6" name="Text Box 5">
              <a:extLst>
                <a:ext uri="{FF2B5EF4-FFF2-40B4-BE49-F238E27FC236}">
                  <a16:creationId xmlns:a16="http://schemas.microsoft.com/office/drawing/2014/main" id="{7FB06098-41E0-0DBE-B50F-B38DEEA669EB}"/>
                </a:ext>
              </a:extLst>
            </p:cNvPr>
            <p:cNvSpPr txBox="1">
              <a:spLocks noChangeArrowheads="1"/>
            </p:cNvSpPr>
            <p:nvPr/>
          </p:nvSpPr>
          <p:spPr bwMode="auto">
            <a:xfrm>
              <a:off x="2045" y="2747"/>
              <a:ext cx="1706"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dirty="0" err="1"/>
                <a:t>StyleFactory</a:t>
              </a:r>
              <a:r>
                <a:rPr lang="en-US" altLang="tr-TR" sz="1800" b="1" dirty="0"/>
                <a:t> </a:t>
              </a:r>
              <a:r>
                <a:rPr lang="en-US" altLang="tr-TR" sz="1800" dirty="0"/>
                <a:t> </a:t>
              </a:r>
            </a:p>
          </p:txBody>
        </p:sp>
        <p:sp>
          <p:nvSpPr>
            <p:cNvPr id="7" name="Line 6">
              <a:extLst>
                <a:ext uri="{FF2B5EF4-FFF2-40B4-BE49-F238E27FC236}">
                  <a16:creationId xmlns:a16="http://schemas.microsoft.com/office/drawing/2014/main" id="{417B99FA-317B-20F2-C8EC-A2D571D4DD80}"/>
                </a:ext>
              </a:extLst>
            </p:cNvPr>
            <p:cNvSpPr>
              <a:spLocks noChangeShapeType="1"/>
            </p:cNvSpPr>
            <p:nvPr/>
          </p:nvSpPr>
          <p:spPr bwMode="auto">
            <a:xfrm flipV="1">
              <a:off x="2039" y="2954"/>
              <a:ext cx="185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7">
              <a:extLst>
                <a:ext uri="{FF2B5EF4-FFF2-40B4-BE49-F238E27FC236}">
                  <a16:creationId xmlns:a16="http://schemas.microsoft.com/office/drawing/2014/main" id="{6C55E0BE-5206-6AE2-C6EC-C93828E3FCC6}"/>
                </a:ext>
              </a:extLst>
            </p:cNvPr>
            <p:cNvSpPr>
              <a:spLocks noChangeShapeType="1"/>
            </p:cNvSpPr>
            <p:nvPr/>
          </p:nvSpPr>
          <p:spPr bwMode="auto">
            <a:xfrm flipV="1">
              <a:off x="2049" y="2853"/>
              <a:ext cx="18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Text Box 8">
              <a:extLst>
                <a:ext uri="{FF2B5EF4-FFF2-40B4-BE49-F238E27FC236}">
                  <a16:creationId xmlns:a16="http://schemas.microsoft.com/office/drawing/2014/main" id="{B753C47B-C00D-852D-6424-4944400F2172}"/>
                </a:ext>
              </a:extLst>
            </p:cNvPr>
            <p:cNvSpPr txBox="1">
              <a:spLocks noChangeArrowheads="1"/>
            </p:cNvSpPr>
            <p:nvPr/>
          </p:nvSpPr>
          <p:spPr bwMode="auto">
            <a:xfrm>
              <a:off x="2004" y="2847"/>
              <a:ext cx="195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dirty="0"/>
                <a:t>-styles: map&lt;string, Style&gt;</a:t>
              </a:r>
            </a:p>
            <a:p>
              <a:pPr eaLnBrk="1" hangingPunct="1">
                <a:spcBef>
                  <a:spcPct val="0"/>
                </a:spcBef>
                <a:buFontTx/>
                <a:buNone/>
              </a:pPr>
              <a:r>
                <a:rPr lang="en-US" sz="1800" dirty="0"/>
                <a:t>+</a:t>
              </a:r>
              <a:r>
                <a:rPr lang="en-US" sz="1800" dirty="0" err="1"/>
                <a:t>getStyle</a:t>
              </a:r>
              <a:r>
                <a:rPr lang="en-US" sz="1800" dirty="0"/>
                <a:t>(font, size, color): Style</a:t>
              </a:r>
              <a:endParaRPr lang="en-US" altLang="tr-TR" sz="1800" dirty="0"/>
            </a:p>
          </p:txBody>
        </p:sp>
      </p:grpSp>
      <p:grpSp>
        <p:nvGrpSpPr>
          <p:cNvPr id="10" name="Group 22">
            <a:extLst>
              <a:ext uri="{FF2B5EF4-FFF2-40B4-BE49-F238E27FC236}">
                <a16:creationId xmlns:a16="http://schemas.microsoft.com/office/drawing/2014/main" id="{27133D92-F28C-48FD-E0E8-43B6A4BF49D8}"/>
              </a:ext>
            </a:extLst>
          </p:cNvPr>
          <p:cNvGrpSpPr>
            <a:grpSpLocks/>
          </p:cNvGrpSpPr>
          <p:nvPr/>
        </p:nvGrpSpPr>
        <p:grpSpPr bwMode="auto">
          <a:xfrm>
            <a:off x="6494760" y="1566837"/>
            <a:ext cx="1710209" cy="682626"/>
            <a:chOff x="2039" y="2734"/>
            <a:chExt cx="1397" cy="631"/>
          </a:xfrm>
        </p:grpSpPr>
        <p:sp>
          <p:nvSpPr>
            <p:cNvPr id="11" name="Rectangle 4">
              <a:extLst>
                <a:ext uri="{FF2B5EF4-FFF2-40B4-BE49-F238E27FC236}">
                  <a16:creationId xmlns:a16="http://schemas.microsoft.com/office/drawing/2014/main" id="{6B519231-937E-081D-DB36-8A3BC851A84C}"/>
                </a:ext>
              </a:extLst>
            </p:cNvPr>
            <p:cNvSpPr>
              <a:spLocks noChangeArrowheads="1"/>
            </p:cNvSpPr>
            <p:nvPr/>
          </p:nvSpPr>
          <p:spPr bwMode="auto">
            <a:xfrm>
              <a:off x="2039" y="2734"/>
              <a:ext cx="1366" cy="63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2" name="Text Box 5">
              <a:extLst>
                <a:ext uri="{FF2B5EF4-FFF2-40B4-BE49-F238E27FC236}">
                  <a16:creationId xmlns:a16="http://schemas.microsoft.com/office/drawing/2014/main" id="{E08E2259-1B9D-D78C-A90A-F61625E0C075}"/>
                </a:ext>
              </a:extLst>
            </p:cNvPr>
            <p:cNvSpPr txBox="1">
              <a:spLocks noChangeArrowheads="1"/>
            </p:cNvSpPr>
            <p:nvPr/>
          </p:nvSpPr>
          <p:spPr bwMode="auto">
            <a:xfrm>
              <a:off x="2045" y="2747"/>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tr-TR" sz="1800" b="1" dirty="0"/>
            </a:p>
          </p:txBody>
        </p:sp>
        <p:sp>
          <p:nvSpPr>
            <p:cNvPr id="13" name="Line 6">
              <a:extLst>
                <a:ext uri="{FF2B5EF4-FFF2-40B4-BE49-F238E27FC236}">
                  <a16:creationId xmlns:a16="http://schemas.microsoft.com/office/drawing/2014/main" id="{55540F66-0F1D-2144-36ED-F295C5D4E21B}"/>
                </a:ext>
              </a:extLst>
            </p:cNvPr>
            <p:cNvSpPr>
              <a:spLocks noChangeShapeType="1"/>
            </p:cNvSpPr>
            <p:nvPr/>
          </p:nvSpPr>
          <p:spPr bwMode="auto">
            <a:xfrm>
              <a:off x="2070" y="311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7">
              <a:extLst>
                <a:ext uri="{FF2B5EF4-FFF2-40B4-BE49-F238E27FC236}">
                  <a16:creationId xmlns:a16="http://schemas.microsoft.com/office/drawing/2014/main" id="{4847C7E5-810D-3AE4-ACA0-BF2D14A66CE9}"/>
                </a:ext>
              </a:extLst>
            </p:cNvPr>
            <p:cNvSpPr>
              <a:spLocks noChangeShapeType="1"/>
            </p:cNvSpPr>
            <p:nvPr/>
          </p:nvSpPr>
          <p:spPr bwMode="auto">
            <a:xfrm>
              <a:off x="2039" y="3050"/>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8">
              <a:extLst>
                <a:ext uri="{FF2B5EF4-FFF2-40B4-BE49-F238E27FC236}">
                  <a16:creationId xmlns:a16="http://schemas.microsoft.com/office/drawing/2014/main" id="{E971DDDC-E667-2B0C-351B-B41CA2DE9AD2}"/>
                </a:ext>
              </a:extLst>
            </p:cNvPr>
            <p:cNvSpPr txBox="1">
              <a:spLocks noChangeArrowheads="1"/>
            </p:cNvSpPr>
            <p:nvPr/>
          </p:nvSpPr>
          <p:spPr bwMode="auto">
            <a:xfrm>
              <a:off x="2070" y="2785"/>
              <a:ext cx="136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800" b="1" i="1" dirty="0"/>
                <a:t>Style</a:t>
              </a:r>
              <a:r>
                <a:rPr lang="en-US" sz="1800" i="1" dirty="0"/>
                <a:t> </a:t>
              </a:r>
            </a:p>
            <a:p>
              <a:pPr eaLnBrk="1" hangingPunct="1">
                <a:spcBef>
                  <a:spcPct val="0"/>
                </a:spcBef>
                <a:buFontTx/>
                <a:buNone/>
              </a:pPr>
              <a:r>
                <a:rPr lang="en-US" sz="1800" dirty="0"/>
                <a:t>+apply(range) </a:t>
              </a:r>
              <a:endParaRPr lang="en-US" altLang="tr-TR" sz="1800" dirty="0"/>
            </a:p>
          </p:txBody>
        </p:sp>
      </p:grpSp>
      <p:grpSp>
        <p:nvGrpSpPr>
          <p:cNvPr id="16" name="Group 22">
            <a:extLst>
              <a:ext uri="{FF2B5EF4-FFF2-40B4-BE49-F238E27FC236}">
                <a16:creationId xmlns:a16="http://schemas.microsoft.com/office/drawing/2014/main" id="{37BDEB47-A753-4EE1-6040-FB8A98CA979C}"/>
              </a:ext>
            </a:extLst>
          </p:cNvPr>
          <p:cNvGrpSpPr>
            <a:grpSpLocks/>
          </p:cNvGrpSpPr>
          <p:nvPr/>
        </p:nvGrpSpPr>
        <p:grpSpPr bwMode="auto">
          <a:xfrm>
            <a:off x="6620917" y="3080957"/>
            <a:ext cx="1809751" cy="1516064"/>
            <a:chOff x="2039" y="2734"/>
            <a:chExt cx="1140" cy="955"/>
          </a:xfrm>
        </p:grpSpPr>
        <p:sp>
          <p:nvSpPr>
            <p:cNvPr id="17" name="Rectangle 4">
              <a:extLst>
                <a:ext uri="{FF2B5EF4-FFF2-40B4-BE49-F238E27FC236}">
                  <a16:creationId xmlns:a16="http://schemas.microsoft.com/office/drawing/2014/main" id="{766449C9-15DE-1D58-8EC5-74ABE498FB84}"/>
                </a:ext>
              </a:extLst>
            </p:cNvPr>
            <p:cNvSpPr>
              <a:spLocks noChangeArrowheads="1"/>
            </p:cNvSpPr>
            <p:nvPr/>
          </p:nvSpPr>
          <p:spPr bwMode="auto">
            <a:xfrm>
              <a:off x="2039" y="2734"/>
              <a:ext cx="1112" cy="95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8" name="Text Box 5">
              <a:extLst>
                <a:ext uri="{FF2B5EF4-FFF2-40B4-BE49-F238E27FC236}">
                  <a16:creationId xmlns:a16="http://schemas.microsoft.com/office/drawing/2014/main" id="{E81B3983-B347-72B0-D250-E6D744CFE73A}"/>
                </a:ext>
              </a:extLst>
            </p:cNvPr>
            <p:cNvSpPr txBox="1">
              <a:spLocks noChangeArrowheads="1"/>
            </p:cNvSpPr>
            <p:nvPr/>
          </p:nvSpPr>
          <p:spPr bwMode="auto">
            <a:xfrm>
              <a:off x="2045" y="2747"/>
              <a:ext cx="1134"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dirty="0" err="1"/>
                <a:t>ConcreteStyle</a:t>
              </a:r>
              <a:r>
                <a:rPr lang="en-US" sz="1800" dirty="0"/>
                <a:t> </a:t>
              </a:r>
            </a:p>
            <a:p>
              <a:pPr eaLnBrk="1" hangingPunct="1">
                <a:spcBef>
                  <a:spcPct val="0"/>
                </a:spcBef>
                <a:buFontTx/>
                <a:buNone/>
              </a:pPr>
              <a:r>
                <a:rPr lang="en-US" sz="1800" dirty="0"/>
                <a:t> -font: string</a:t>
              </a:r>
            </a:p>
            <a:p>
              <a:pPr eaLnBrk="1" hangingPunct="1">
                <a:spcBef>
                  <a:spcPct val="0"/>
                </a:spcBef>
                <a:buFontTx/>
                <a:buNone/>
              </a:pPr>
              <a:r>
                <a:rPr lang="en-US" sz="1800" dirty="0"/>
                <a:t> -size: int </a:t>
              </a:r>
            </a:p>
            <a:p>
              <a:pPr eaLnBrk="1" hangingPunct="1">
                <a:spcBef>
                  <a:spcPct val="0"/>
                </a:spcBef>
                <a:buFontTx/>
                <a:buNone/>
              </a:pPr>
              <a:r>
                <a:rPr lang="en-US" sz="1800" dirty="0"/>
                <a:t>-color: Color </a:t>
              </a:r>
            </a:p>
            <a:p>
              <a:pPr eaLnBrk="1" hangingPunct="1">
                <a:spcBef>
                  <a:spcPct val="0"/>
                </a:spcBef>
                <a:buFontTx/>
                <a:buNone/>
              </a:pPr>
              <a:r>
                <a:rPr lang="en-US" sz="1800" dirty="0"/>
                <a:t>+apply(range) </a:t>
              </a:r>
              <a:endParaRPr lang="en-US" altLang="tr-TR" sz="1800" b="1" dirty="0"/>
            </a:p>
          </p:txBody>
        </p:sp>
        <p:sp>
          <p:nvSpPr>
            <p:cNvPr id="19" name="Line 6">
              <a:extLst>
                <a:ext uri="{FF2B5EF4-FFF2-40B4-BE49-F238E27FC236}">
                  <a16:creationId xmlns:a16="http://schemas.microsoft.com/office/drawing/2014/main" id="{E9E54E82-93FB-7570-589F-0958AA039EE6}"/>
                </a:ext>
              </a:extLst>
            </p:cNvPr>
            <p:cNvSpPr>
              <a:spLocks noChangeShapeType="1"/>
            </p:cNvSpPr>
            <p:nvPr/>
          </p:nvSpPr>
          <p:spPr bwMode="auto">
            <a:xfrm>
              <a:off x="2039" y="3477"/>
              <a:ext cx="1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7">
              <a:extLst>
                <a:ext uri="{FF2B5EF4-FFF2-40B4-BE49-F238E27FC236}">
                  <a16:creationId xmlns:a16="http://schemas.microsoft.com/office/drawing/2014/main" id="{EAFB0866-B69F-066D-13AD-DFB97E285232}"/>
                </a:ext>
              </a:extLst>
            </p:cNvPr>
            <p:cNvSpPr>
              <a:spLocks noChangeShapeType="1"/>
            </p:cNvSpPr>
            <p:nvPr/>
          </p:nvSpPr>
          <p:spPr bwMode="auto">
            <a:xfrm>
              <a:off x="2045" y="2955"/>
              <a:ext cx="1106" cy="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 name="Group 5">
            <a:extLst>
              <a:ext uri="{FF2B5EF4-FFF2-40B4-BE49-F238E27FC236}">
                <a16:creationId xmlns:a16="http://schemas.microsoft.com/office/drawing/2014/main" id="{EB26F7B3-0808-A9BE-CBF8-0C4FFF663468}"/>
              </a:ext>
            </a:extLst>
          </p:cNvPr>
          <p:cNvGrpSpPr>
            <a:grpSpLocks/>
          </p:cNvGrpSpPr>
          <p:nvPr/>
        </p:nvGrpSpPr>
        <p:grpSpPr bwMode="auto">
          <a:xfrm>
            <a:off x="667327" y="1482804"/>
            <a:ext cx="1933575" cy="815975"/>
            <a:chOff x="858" y="1088"/>
            <a:chExt cx="1218" cy="514"/>
          </a:xfrm>
        </p:grpSpPr>
        <p:grpSp>
          <p:nvGrpSpPr>
            <p:cNvPr id="45" name="Group 6">
              <a:extLst>
                <a:ext uri="{FF2B5EF4-FFF2-40B4-BE49-F238E27FC236}">
                  <a16:creationId xmlns:a16="http://schemas.microsoft.com/office/drawing/2014/main" id="{95D97954-A59B-938C-BEF3-855C08BAE498}"/>
                </a:ext>
              </a:extLst>
            </p:cNvPr>
            <p:cNvGrpSpPr>
              <a:grpSpLocks/>
            </p:cNvGrpSpPr>
            <p:nvPr/>
          </p:nvGrpSpPr>
          <p:grpSpPr bwMode="auto">
            <a:xfrm>
              <a:off x="858" y="1088"/>
              <a:ext cx="1218" cy="512"/>
              <a:chOff x="858" y="1088"/>
              <a:chExt cx="1345" cy="512"/>
            </a:xfrm>
          </p:grpSpPr>
          <p:sp>
            <p:nvSpPr>
              <p:cNvPr id="48" name="Rectangle 7">
                <a:extLst>
                  <a:ext uri="{FF2B5EF4-FFF2-40B4-BE49-F238E27FC236}">
                    <a16:creationId xmlns:a16="http://schemas.microsoft.com/office/drawing/2014/main" id="{946D2654-5E25-E695-9EC1-F666F15ECF02}"/>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9" name="Line 8">
                <a:extLst>
                  <a:ext uri="{FF2B5EF4-FFF2-40B4-BE49-F238E27FC236}">
                    <a16:creationId xmlns:a16="http://schemas.microsoft.com/office/drawing/2014/main" id="{33C27374-963D-3593-F1A0-7F29DA6A60CB}"/>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9">
                <a:extLst>
                  <a:ext uri="{FF2B5EF4-FFF2-40B4-BE49-F238E27FC236}">
                    <a16:creationId xmlns:a16="http://schemas.microsoft.com/office/drawing/2014/main" id="{D1341256-8D66-234E-D431-204C782CD74D}"/>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 name="Text Box 10">
              <a:extLst>
                <a:ext uri="{FF2B5EF4-FFF2-40B4-BE49-F238E27FC236}">
                  <a16:creationId xmlns:a16="http://schemas.microsoft.com/office/drawing/2014/main" id="{AAC6BDDA-62D3-12E4-4E06-FA6851D630CC}"/>
                </a:ext>
              </a:extLst>
            </p:cNvPr>
            <p:cNvSpPr txBox="1">
              <a:spLocks noChangeArrowheads="1"/>
            </p:cNvSpPr>
            <p:nvPr/>
          </p:nvSpPr>
          <p:spPr bwMode="auto">
            <a:xfrm>
              <a:off x="978" y="1093"/>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Glyph</a:t>
              </a:r>
            </a:p>
          </p:txBody>
        </p:sp>
        <p:sp>
          <p:nvSpPr>
            <p:cNvPr id="47" name="Text Box 11">
              <a:extLst>
                <a:ext uri="{FF2B5EF4-FFF2-40B4-BE49-F238E27FC236}">
                  <a16:creationId xmlns:a16="http://schemas.microsoft.com/office/drawing/2014/main" id="{655DB117-88EA-AA58-0D2E-14E6E7559DAB}"/>
                </a:ext>
              </a:extLst>
            </p:cNvPr>
            <p:cNvSpPr txBox="1">
              <a:spLocks noChangeArrowheads="1"/>
            </p:cNvSpPr>
            <p:nvPr/>
          </p:nvSpPr>
          <p:spPr bwMode="auto">
            <a:xfrm>
              <a:off x="874" y="1369"/>
              <a:ext cx="1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+draw(Window)</a:t>
              </a:r>
            </a:p>
          </p:txBody>
        </p:sp>
      </p:grpSp>
      <p:sp>
        <p:nvSpPr>
          <p:cNvPr id="57" name="AutoShape 30">
            <a:extLst>
              <a:ext uri="{FF2B5EF4-FFF2-40B4-BE49-F238E27FC236}">
                <a16:creationId xmlns:a16="http://schemas.microsoft.com/office/drawing/2014/main" id="{3FC36052-577F-4CC6-74FE-B80B79828770}"/>
              </a:ext>
            </a:extLst>
          </p:cNvPr>
          <p:cNvSpPr>
            <a:spLocks noChangeArrowheads="1"/>
          </p:cNvSpPr>
          <p:nvPr/>
        </p:nvSpPr>
        <p:spPr bwMode="auto">
          <a:xfrm>
            <a:off x="1445651" y="2291213"/>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nvGrpSpPr>
          <p:cNvPr id="59" name="Group 51">
            <a:extLst>
              <a:ext uri="{FF2B5EF4-FFF2-40B4-BE49-F238E27FC236}">
                <a16:creationId xmlns:a16="http://schemas.microsoft.com/office/drawing/2014/main" id="{ED258303-AE6F-9D19-70A2-5A379E38DF8C}"/>
              </a:ext>
            </a:extLst>
          </p:cNvPr>
          <p:cNvGrpSpPr>
            <a:grpSpLocks/>
          </p:cNvGrpSpPr>
          <p:nvPr/>
        </p:nvGrpSpPr>
        <p:grpSpPr bwMode="auto">
          <a:xfrm>
            <a:off x="614442" y="2817392"/>
            <a:ext cx="2752879" cy="1706563"/>
            <a:chOff x="1267" y="2389"/>
            <a:chExt cx="1896" cy="1075"/>
          </a:xfrm>
        </p:grpSpPr>
        <p:sp>
          <p:nvSpPr>
            <p:cNvPr id="60" name="Rectangle 52">
              <a:extLst>
                <a:ext uri="{FF2B5EF4-FFF2-40B4-BE49-F238E27FC236}">
                  <a16:creationId xmlns:a16="http://schemas.microsoft.com/office/drawing/2014/main" id="{962843F6-B3CB-C19C-ADE6-C093A5DB4BA1}"/>
                </a:ext>
              </a:extLst>
            </p:cNvPr>
            <p:cNvSpPr>
              <a:spLocks noChangeArrowheads="1"/>
            </p:cNvSpPr>
            <p:nvPr/>
          </p:nvSpPr>
          <p:spPr bwMode="auto">
            <a:xfrm>
              <a:off x="1275" y="2389"/>
              <a:ext cx="1713" cy="107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1" name="Text Box 53">
              <a:extLst>
                <a:ext uri="{FF2B5EF4-FFF2-40B4-BE49-F238E27FC236}">
                  <a16:creationId xmlns:a16="http://schemas.microsoft.com/office/drawing/2014/main" id="{C8833227-7BDA-D704-A7B4-DD090219A25D}"/>
                </a:ext>
              </a:extLst>
            </p:cNvPr>
            <p:cNvSpPr txBox="1">
              <a:spLocks noChangeArrowheads="1"/>
            </p:cNvSpPr>
            <p:nvPr/>
          </p:nvSpPr>
          <p:spPr bwMode="auto">
            <a:xfrm>
              <a:off x="1593" y="2433"/>
              <a:ext cx="157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err="1"/>
                <a:t>TextGlyph</a:t>
              </a:r>
              <a:endParaRPr lang="en-US" altLang="tr-TR" sz="1800" b="1" dirty="0"/>
            </a:p>
          </p:txBody>
        </p:sp>
        <p:sp>
          <p:nvSpPr>
            <p:cNvPr id="62" name="Text Box 54">
              <a:extLst>
                <a:ext uri="{FF2B5EF4-FFF2-40B4-BE49-F238E27FC236}">
                  <a16:creationId xmlns:a16="http://schemas.microsoft.com/office/drawing/2014/main" id="{7DC50085-D724-EC0D-92C0-98FE8735EE32}"/>
                </a:ext>
              </a:extLst>
            </p:cNvPr>
            <p:cNvSpPr txBox="1">
              <a:spLocks noChangeArrowheads="1"/>
            </p:cNvSpPr>
            <p:nvPr/>
          </p:nvSpPr>
          <p:spPr bwMode="auto">
            <a:xfrm>
              <a:off x="1282" y="2708"/>
              <a:ext cx="173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dirty="0"/>
                <a:t>- </a:t>
              </a:r>
              <a:r>
                <a:rPr lang="en-US" sz="1800" dirty="0" err="1"/>
                <a:t>textBuffer:GapBuffer</a:t>
              </a:r>
              <a:r>
                <a:rPr lang="en-US" sz="1800" dirty="0"/>
                <a:t> </a:t>
              </a:r>
            </a:p>
            <a:p>
              <a:pPr eaLnBrk="1" hangingPunct="1">
                <a:spcBef>
                  <a:spcPct val="0"/>
                </a:spcBef>
                <a:buFontTx/>
                <a:buNone/>
              </a:pPr>
              <a:r>
                <a:rPr lang="en-US" sz="1800" dirty="0"/>
                <a:t>- context: List&lt;</a:t>
              </a:r>
              <a:r>
                <a:rPr lang="en-US" sz="1800" dirty="0" err="1"/>
                <a:t>StyleR</a:t>
              </a:r>
              <a:r>
                <a:rPr lang="en-US" sz="1800" dirty="0"/>
                <a:t>&gt;</a:t>
              </a:r>
            </a:p>
            <a:p>
              <a:pPr eaLnBrk="1" hangingPunct="1">
                <a:spcBef>
                  <a:spcPct val="0"/>
                </a:spcBef>
                <a:buFontTx/>
                <a:buNone/>
              </a:pPr>
              <a:r>
                <a:rPr lang="en-US" altLang="tr-TR" sz="1800" dirty="0"/>
                <a:t>+draw()</a:t>
              </a:r>
            </a:p>
            <a:p>
              <a:pPr eaLnBrk="1" hangingPunct="1">
                <a:spcBef>
                  <a:spcPct val="0"/>
                </a:spcBef>
                <a:buFontTx/>
                <a:buNone/>
              </a:pPr>
              <a:r>
                <a:rPr lang="en-US" altLang="tr-TR" sz="1800" dirty="0"/>
                <a:t>+</a:t>
              </a:r>
              <a:r>
                <a:rPr lang="en-US" altLang="tr-TR" sz="1800" dirty="0" err="1"/>
                <a:t>applyStyle</a:t>
              </a:r>
              <a:r>
                <a:rPr lang="en-US" altLang="tr-TR" sz="1800" dirty="0"/>
                <a:t>()</a:t>
              </a:r>
            </a:p>
          </p:txBody>
        </p:sp>
        <p:sp>
          <p:nvSpPr>
            <p:cNvPr id="63" name="Line 55">
              <a:extLst>
                <a:ext uri="{FF2B5EF4-FFF2-40B4-BE49-F238E27FC236}">
                  <a16:creationId xmlns:a16="http://schemas.microsoft.com/office/drawing/2014/main" id="{81A46485-9CC1-5BFC-A116-C04EF71E4B94}"/>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56">
              <a:extLst>
                <a:ext uri="{FF2B5EF4-FFF2-40B4-BE49-F238E27FC236}">
                  <a16:creationId xmlns:a16="http://schemas.microsoft.com/office/drawing/2014/main" id="{B6DF3209-B798-90B2-8AB3-FA7E07B8104C}"/>
                </a:ext>
              </a:extLst>
            </p:cNvPr>
            <p:cNvSpPr>
              <a:spLocks noChangeShapeType="1"/>
            </p:cNvSpPr>
            <p:nvPr/>
          </p:nvSpPr>
          <p:spPr bwMode="auto">
            <a:xfrm>
              <a:off x="1267" y="3071"/>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65" name="AutoShape 57">
            <a:extLst>
              <a:ext uri="{FF2B5EF4-FFF2-40B4-BE49-F238E27FC236}">
                <a16:creationId xmlns:a16="http://schemas.microsoft.com/office/drawing/2014/main" id="{52EC649A-B994-E78B-70D9-82BB1B8ACED5}"/>
              </a:ext>
            </a:extLst>
          </p:cNvPr>
          <p:cNvCxnSpPr>
            <a:cxnSpLocks noChangeShapeType="1"/>
            <a:stCxn id="60" idx="0"/>
            <a:endCxn id="57" idx="3"/>
          </p:cNvCxnSpPr>
          <p:nvPr/>
        </p:nvCxnSpPr>
        <p:spPr bwMode="auto">
          <a:xfrm rot="16200000" flipV="1">
            <a:off x="1575931" y="2523678"/>
            <a:ext cx="284879" cy="302550"/>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70" name="Connector: Elbow 69">
            <a:extLst>
              <a:ext uri="{FF2B5EF4-FFF2-40B4-BE49-F238E27FC236}">
                <a16:creationId xmlns:a16="http://schemas.microsoft.com/office/drawing/2014/main" id="{D5A1F120-28E8-287F-9144-86046EC4694C}"/>
              </a:ext>
            </a:extLst>
          </p:cNvPr>
          <p:cNvCxnSpPr>
            <a:stCxn id="62" idx="3"/>
            <a:endCxn id="15" idx="1"/>
          </p:cNvCxnSpPr>
          <p:nvPr/>
        </p:nvCxnSpPr>
        <p:spPr bwMode="auto">
          <a:xfrm flipV="1">
            <a:off x="3148078" y="1842160"/>
            <a:ext cx="3384632" cy="208172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71" name="TextBox 70">
            <a:extLst>
              <a:ext uri="{FF2B5EF4-FFF2-40B4-BE49-F238E27FC236}">
                <a16:creationId xmlns:a16="http://schemas.microsoft.com/office/drawing/2014/main" id="{1B193833-00B5-131E-934E-62BC5B51CB45}"/>
              </a:ext>
            </a:extLst>
          </p:cNvPr>
          <p:cNvSpPr txBox="1"/>
          <p:nvPr/>
        </p:nvSpPr>
        <p:spPr>
          <a:xfrm>
            <a:off x="5538889" y="1545537"/>
            <a:ext cx="274434" cy="369332"/>
          </a:xfrm>
          <a:prstGeom prst="rect">
            <a:avLst/>
          </a:prstGeom>
          <a:noFill/>
        </p:spPr>
        <p:txBody>
          <a:bodyPr wrap="none" rtlCol="0">
            <a:spAutoFit/>
          </a:bodyPr>
          <a:lstStyle/>
          <a:p>
            <a:r>
              <a:rPr lang="en-US" dirty="0"/>
              <a:t>*</a:t>
            </a:r>
          </a:p>
        </p:txBody>
      </p:sp>
      <p:sp>
        <p:nvSpPr>
          <p:cNvPr id="72" name="Isosceles Triangle 71">
            <a:extLst>
              <a:ext uri="{FF2B5EF4-FFF2-40B4-BE49-F238E27FC236}">
                <a16:creationId xmlns:a16="http://schemas.microsoft.com/office/drawing/2014/main" id="{4022010C-D6E4-FA33-3538-AF4737F342FE}"/>
              </a:ext>
            </a:extLst>
          </p:cNvPr>
          <p:cNvSpPr/>
          <p:nvPr/>
        </p:nvSpPr>
        <p:spPr bwMode="auto">
          <a:xfrm>
            <a:off x="7213422" y="2249210"/>
            <a:ext cx="136442" cy="184151"/>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73" name="Connector: Elbow 72">
            <a:extLst>
              <a:ext uri="{FF2B5EF4-FFF2-40B4-BE49-F238E27FC236}">
                <a16:creationId xmlns:a16="http://schemas.microsoft.com/office/drawing/2014/main" id="{9F9A86FA-3853-B162-173A-E1D2E086BFCC}"/>
              </a:ext>
            </a:extLst>
          </p:cNvPr>
          <p:cNvCxnSpPr>
            <a:cxnSpLocks/>
            <a:stCxn id="17" idx="0"/>
            <a:endCxn id="72" idx="3"/>
          </p:cNvCxnSpPr>
          <p:nvPr/>
        </p:nvCxnSpPr>
        <p:spPr bwMode="auto">
          <a:xfrm rot="16200000" flipV="1">
            <a:off x="7068808" y="2646196"/>
            <a:ext cx="647596" cy="221925"/>
          </a:xfrm>
          <a:prstGeom prst="bentConnector3">
            <a:avLst>
              <a:gd name="adj1" fmla="val 50000"/>
            </a:avLst>
          </a:prstGeom>
          <a:solidFill>
            <a:schemeClr val="accent1"/>
          </a:solidFill>
          <a:ln w="9525" cap="flat" cmpd="sng" algn="ctr">
            <a:solidFill>
              <a:schemeClr val="tx1"/>
            </a:solidFill>
            <a:prstDash val="lgDash"/>
            <a:round/>
            <a:headEnd type="none" w="med" len="med"/>
            <a:tailEnd type="none" w="med" len="med"/>
          </a:ln>
          <a:effectLst/>
        </p:spPr>
      </p:cxnSp>
      <p:cxnSp>
        <p:nvCxnSpPr>
          <p:cNvPr id="76" name="Connector: Elbow 75">
            <a:extLst>
              <a:ext uri="{FF2B5EF4-FFF2-40B4-BE49-F238E27FC236}">
                <a16:creationId xmlns:a16="http://schemas.microsoft.com/office/drawing/2014/main" id="{0455FB35-EC83-C67A-785A-0A72C6F8A022}"/>
              </a:ext>
            </a:extLst>
          </p:cNvPr>
          <p:cNvCxnSpPr>
            <a:cxnSpLocks/>
            <a:stCxn id="18" idx="2"/>
            <a:endCxn id="9" idx="3"/>
          </p:cNvCxnSpPr>
          <p:nvPr/>
        </p:nvCxnSpPr>
        <p:spPr bwMode="auto">
          <a:xfrm rot="5400000">
            <a:off x="6891412" y="4837662"/>
            <a:ext cx="897247" cy="381041"/>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a:extLst>
              <a:ext uri="{FF2B5EF4-FFF2-40B4-BE49-F238E27FC236}">
                <a16:creationId xmlns:a16="http://schemas.microsoft.com/office/drawing/2014/main" id="{CD6DC473-4514-7760-7975-EA71ACF94D6F}"/>
              </a:ext>
            </a:extLst>
          </p:cNvPr>
          <p:cNvSpPr txBox="1"/>
          <p:nvPr/>
        </p:nvSpPr>
        <p:spPr>
          <a:xfrm>
            <a:off x="7654866" y="5407153"/>
            <a:ext cx="274434" cy="369332"/>
          </a:xfrm>
          <a:prstGeom prst="rect">
            <a:avLst/>
          </a:prstGeom>
          <a:noFill/>
        </p:spPr>
        <p:txBody>
          <a:bodyPr wrap="none" rtlCol="0">
            <a:spAutoFit/>
          </a:bodyPr>
          <a:lstStyle/>
          <a:p>
            <a:r>
              <a:rPr lang="en-US" dirty="0"/>
              <a:t>*</a:t>
            </a:r>
          </a:p>
        </p:txBody>
      </p:sp>
      <p:sp>
        <p:nvSpPr>
          <p:cNvPr id="83" name="TextBox 82">
            <a:extLst>
              <a:ext uri="{FF2B5EF4-FFF2-40B4-BE49-F238E27FC236}">
                <a16:creationId xmlns:a16="http://schemas.microsoft.com/office/drawing/2014/main" id="{A252F774-3B90-4746-BCF4-1C352A72B4DE}"/>
              </a:ext>
            </a:extLst>
          </p:cNvPr>
          <p:cNvSpPr txBox="1"/>
          <p:nvPr/>
        </p:nvSpPr>
        <p:spPr>
          <a:xfrm>
            <a:off x="409572" y="4595521"/>
            <a:ext cx="3300904" cy="1754326"/>
          </a:xfrm>
          <a:prstGeom prst="rect">
            <a:avLst/>
          </a:prstGeom>
          <a:noFill/>
        </p:spPr>
        <p:txBody>
          <a:bodyPr wrap="none" rtlCol="0">
            <a:spAutoFit/>
          </a:bodyPr>
          <a:lstStyle/>
          <a:p>
            <a:r>
              <a:rPr lang="en-US" dirty="0" err="1"/>
              <a:t>TexGlyph</a:t>
            </a:r>
            <a:r>
              <a:rPr lang="en-US" dirty="0"/>
              <a:t> is the client</a:t>
            </a:r>
          </a:p>
          <a:p>
            <a:r>
              <a:rPr lang="en-US" dirty="0"/>
              <a:t>managing the context of styles</a:t>
            </a:r>
          </a:p>
          <a:p>
            <a:r>
              <a:rPr lang="en-US" dirty="0"/>
              <a:t>and the text.</a:t>
            </a:r>
          </a:p>
          <a:p>
            <a:endParaRPr lang="en-US" dirty="0"/>
          </a:p>
          <a:p>
            <a:r>
              <a:rPr lang="en-US" dirty="0"/>
              <a:t>A </a:t>
            </a:r>
            <a:r>
              <a:rPr lang="en-US" dirty="0" err="1"/>
              <a:t>GUIcontroller</a:t>
            </a:r>
            <a:r>
              <a:rPr lang="en-US" dirty="0"/>
              <a:t> may request</a:t>
            </a:r>
          </a:p>
          <a:p>
            <a:r>
              <a:rPr lang="en-US" dirty="0"/>
              <a:t>Styles from the </a:t>
            </a:r>
            <a:r>
              <a:rPr lang="en-US" dirty="0" err="1"/>
              <a:t>StyleFactory</a:t>
            </a:r>
            <a:endParaRPr lang="en-US" dirty="0"/>
          </a:p>
        </p:txBody>
      </p:sp>
    </p:spTree>
    <p:extLst>
      <p:ext uri="{BB962C8B-B14F-4D97-AF65-F5344CB8AC3E}">
        <p14:creationId xmlns:p14="http://schemas.microsoft.com/office/powerpoint/2010/main" val="1378198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3F92F-9FD9-D259-4877-A4C28779F05F}"/>
              </a:ext>
            </a:extLst>
          </p:cNvPr>
          <p:cNvSpPr>
            <a:spLocks noGrp="1"/>
          </p:cNvSpPr>
          <p:nvPr>
            <p:ph idx="4294967295"/>
          </p:nvPr>
        </p:nvSpPr>
        <p:spPr>
          <a:xfrm>
            <a:off x="389060" y="313714"/>
            <a:ext cx="8229600" cy="4532312"/>
          </a:xfrm>
        </p:spPr>
        <p:txBody>
          <a:bodyPr/>
          <a:lstStyle/>
          <a:p>
            <a:pPr marL="0" indent="0">
              <a:buNone/>
            </a:pPr>
            <a:r>
              <a:rPr lang="en-US" sz="1800" dirty="0"/>
              <a:t>public class </a:t>
            </a:r>
            <a:r>
              <a:rPr lang="en-US" sz="1800" dirty="0" err="1"/>
              <a:t>TextGlyph</a:t>
            </a:r>
            <a:r>
              <a:rPr lang="en-US" sz="1800" dirty="0"/>
              <a:t> extends Glyph {</a:t>
            </a:r>
          </a:p>
          <a:p>
            <a:pPr marL="0" indent="0">
              <a:buNone/>
            </a:pPr>
            <a:r>
              <a:rPr lang="en-US" sz="1800" dirty="0"/>
              <a:t>    private static class </a:t>
            </a:r>
            <a:r>
              <a:rPr lang="en-US" sz="1800" dirty="0" err="1"/>
              <a:t>StyleR</a:t>
            </a:r>
            <a:r>
              <a:rPr lang="en-US" sz="1800" dirty="0"/>
              <a:t> { </a:t>
            </a:r>
          </a:p>
          <a:p>
            <a:pPr marL="0" indent="0">
              <a:buNone/>
            </a:pPr>
            <a:r>
              <a:rPr lang="en-US" sz="1800" dirty="0"/>
              <a:t>        Style </a:t>
            </a:r>
            <a:r>
              <a:rPr lang="en-US" sz="1800" dirty="0" err="1"/>
              <a:t>style</a:t>
            </a:r>
            <a:r>
              <a:rPr lang="en-US" sz="1800" dirty="0"/>
              <a:t>; // The shared flyweight object</a:t>
            </a:r>
          </a:p>
          <a:p>
            <a:pPr marL="0" indent="0">
              <a:buNone/>
            </a:pPr>
            <a:r>
              <a:rPr lang="en-US" sz="1800" dirty="0"/>
              <a:t>        int start; int end;  //extrinsic state</a:t>
            </a:r>
          </a:p>
          <a:p>
            <a:pPr marL="0" indent="0">
              <a:buNone/>
            </a:pPr>
            <a:r>
              <a:rPr lang="en-US" sz="1800" dirty="0"/>
              <a:t>    }  </a:t>
            </a:r>
          </a:p>
          <a:p>
            <a:pPr marL="0" indent="0">
              <a:buNone/>
            </a:pPr>
            <a:r>
              <a:rPr lang="en-US" sz="1800" dirty="0"/>
              <a:t>    </a:t>
            </a:r>
            <a:r>
              <a:rPr lang="en-US" sz="1800" b="1" dirty="0"/>
              <a:t>// context: list of </a:t>
            </a:r>
            <a:r>
              <a:rPr lang="en-US" sz="1800" b="1" dirty="0" err="1"/>
              <a:t>StyleR</a:t>
            </a:r>
            <a:r>
              <a:rPr lang="en-US" sz="1800" b="1" dirty="0"/>
              <a:t> mapping flyweights to character ranges</a:t>
            </a:r>
          </a:p>
          <a:p>
            <a:pPr marL="0" indent="0">
              <a:buNone/>
            </a:pPr>
            <a:r>
              <a:rPr lang="en-US" sz="1800" dirty="0"/>
              <a:t>    private List&lt;</a:t>
            </a:r>
            <a:r>
              <a:rPr lang="en-US" sz="1800" dirty="0" err="1"/>
              <a:t>StyleR</a:t>
            </a:r>
            <a:r>
              <a:rPr lang="en-US" sz="1800" dirty="0"/>
              <a:t>&gt; </a:t>
            </a:r>
            <a:r>
              <a:rPr lang="en-US" sz="1800" dirty="0" err="1"/>
              <a:t>styleRuns</a:t>
            </a:r>
            <a:r>
              <a:rPr lang="en-US" sz="1800" dirty="0"/>
              <a:t>;</a:t>
            </a:r>
          </a:p>
          <a:p>
            <a:pPr marL="0" indent="0">
              <a:buNone/>
            </a:pPr>
            <a:endParaRPr lang="en-US" sz="1800" b="1" dirty="0"/>
          </a:p>
          <a:p>
            <a:pPr marL="0" indent="0">
              <a:buNone/>
            </a:pPr>
            <a:r>
              <a:rPr lang="en-US" sz="1800" dirty="0"/>
              <a:t>    // The raw character data, stored in a performance-oriented structure</a:t>
            </a:r>
          </a:p>
          <a:p>
            <a:pPr marL="0" indent="0">
              <a:buNone/>
            </a:pPr>
            <a:r>
              <a:rPr lang="en-US" sz="1800" dirty="0"/>
              <a:t>    private </a:t>
            </a:r>
            <a:r>
              <a:rPr lang="en-US" sz="1800" dirty="0" err="1"/>
              <a:t>GapBuffer</a:t>
            </a:r>
            <a:r>
              <a:rPr lang="en-US" sz="1800" dirty="0"/>
              <a:t> </a:t>
            </a:r>
            <a:r>
              <a:rPr lang="en-US" sz="1800" dirty="0" err="1"/>
              <a:t>textBuffer</a:t>
            </a:r>
            <a:r>
              <a:rPr lang="en-US" sz="1800" dirty="0"/>
              <a:t>;</a:t>
            </a:r>
          </a:p>
          <a:p>
            <a:pPr marL="0" indent="0">
              <a:buNone/>
            </a:pPr>
            <a:r>
              <a:rPr lang="en-US" sz="1800" dirty="0"/>
              <a:t>   </a:t>
            </a:r>
          </a:p>
          <a:p>
            <a:pPr marL="0" indent="0">
              <a:buNone/>
            </a:pPr>
            <a:r>
              <a:rPr lang="en-US" sz="1800" dirty="0"/>
              <a:t>   //see the next slide for the use of context to draw the text.</a:t>
            </a:r>
          </a:p>
          <a:p>
            <a:pPr marL="0" indent="0">
              <a:buNone/>
            </a:pPr>
            <a:endParaRPr lang="en-US" sz="1800" dirty="0"/>
          </a:p>
          <a:p>
            <a:pPr marL="0" indent="0">
              <a:buNone/>
            </a:pPr>
            <a:r>
              <a:rPr lang="en-US" sz="1800" dirty="0"/>
              <a:t>    public void </a:t>
            </a:r>
            <a:r>
              <a:rPr lang="en-US" sz="1800" dirty="0" err="1"/>
              <a:t>applyStyle</a:t>
            </a:r>
            <a:r>
              <a:rPr lang="en-US" sz="1800" dirty="0"/>
              <a:t>(int start, int end, Style </a:t>
            </a:r>
            <a:r>
              <a:rPr lang="en-US" sz="1800" dirty="0" err="1"/>
              <a:t>stylefromfactory</a:t>
            </a:r>
            <a:r>
              <a:rPr lang="en-US" sz="1800" dirty="0"/>
              <a:t>) {</a:t>
            </a:r>
          </a:p>
          <a:p>
            <a:pPr marL="0" indent="0">
              <a:buNone/>
            </a:pPr>
            <a:r>
              <a:rPr lang="en-US" sz="1800" dirty="0"/>
              <a:t>        // Logic to insert a new style-range for the given range.</a:t>
            </a:r>
          </a:p>
          <a:p>
            <a:pPr marL="0" indent="0">
              <a:buNone/>
            </a:pPr>
            <a:r>
              <a:rPr lang="en-US" sz="1800" dirty="0"/>
              <a:t>         </a:t>
            </a:r>
            <a:r>
              <a:rPr lang="en-US" sz="1800" dirty="0" err="1"/>
              <a:t>styleRuns.add</a:t>
            </a:r>
            <a:r>
              <a:rPr lang="en-US" sz="1800" dirty="0"/>
              <a:t>(new </a:t>
            </a:r>
            <a:r>
              <a:rPr lang="en-US" sz="1800" dirty="0" err="1"/>
              <a:t>StyleR</a:t>
            </a:r>
            <a:r>
              <a:rPr lang="en-US" sz="1800" dirty="0"/>
              <a:t>(</a:t>
            </a:r>
            <a:r>
              <a:rPr lang="en-US" sz="1800" dirty="0" err="1"/>
              <a:t>stylefromfactory</a:t>
            </a:r>
            <a:r>
              <a:rPr lang="en-US" sz="1800" dirty="0"/>
              <a:t>, start, end));</a:t>
            </a:r>
          </a:p>
          <a:p>
            <a:pPr marL="0" indent="0">
              <a:buNone/>
            </a:pPr>
            <a:r>
              <a:rPr lang="en-US" sz="1600" dirty="0"/>
              <a:t>       // A real implementation would need to handle splitting/merging existing runs.</a:t>
            </a:r>
            <a:endParaRPr lang="en-US" sz="1800" dirty="0"/>
          </a:p>
          <a:p>
            <a:pPr marL="0" indent="0">
              <a:buNone/>
            </a:pPr>
            <a:r>
              <a:rPr lang="en-US" sz="1800" dirty="0"/>
              <a:t>    }</a:t>
            </a:r>
          </a:p>
          <a:p>
            <a:pPr marL="0" indent="0">
              <a:buNone/>
            </a:pPr>
            <a:r>
              <a:rPr lang="en-US" sz="1800" dirty="0"/>
              <a:t>    public </a:t>
            </a:r>
            <a:r>
              <a:rPr lang="en-US" sz="1800" dirty="0" err="1"/>
              <a:t>TextGlyph</a:t>
            </a:r>
            <a:r>
              <a:rPr lang="en-US" sz="1800" dirty="0"/>
              <a:t>() {…} //initialize </a:t>
            </a:r>
            <a:r>
              <a:rPr lang="en-US" sz="1800" dirty="0" err="1"/>
              <a:t>textBuffer</a:t>
            </a:r>
            <a:r>
              <a:rPr lang="en-US" sz="1800" dirty="0"/>
              <a:t> and context    </a:t>
            </a:r>
          </a:p>
          <a:p>
            <a:pPr marL="0" indent="0">
              <a:buNone/>
            </a:pPr>
            <a:r>
              <a:rPr lang="en-US" sz="1800" dirty="0"/>
              <a:t>}</a:t>
            </a:r>
          </a:p>
          <a:p>
            <a:pPr marL="0" indent="0">
              <a:buNone/>
            </a:pPr>
            <a:endParaRPr lang="en-US" sz="1800" dirty="0"/>
          </a:p>
        </p:txBody>
      </p:sp>
    </p:spTree>
    <p:extLst>
      <p:ext uri="{BB962C8B-B14F-4D97-AF65-F5344CB8AC3E}">
        <p14:creationId xmlns:p14="http://schemas.microsoft.com/office/powerpoint/2010/main" val="180642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B6EDF-3B92-C102-263C-82FE1BE3DB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FAF3D-5CE9-1EDE-9BFE-A7FF8D36A895}"/>
              </a:ext>
            </a:extLst>
          </p:cNvPr>
          <p:cNvSpPr>
            <a:spLocks noGrp="1"/>
          </p:cNvSpPr>
          <p:nvPr>
            <p:ph idx="4294967295"/>
          </p:nvPr>
        </p:nvSpPr>
        <p:spPr>
          <a:xfrm>
            <a:off x="360485" y="447064"/>
            <a:ext cx="8229600" cy="4532312"/>
          </a:xfrm>
        </p:spPr>
        <p:txBody>
          <a:bodyPr/>
          <a:lstStyle/>
          <a:p>
            <a:pPr marL="0" indent="0">
              <a:buNone/>
            </a:pPr>
            <a:r>
              <a:rPr lang="en-US" sz="1800" dirty="0"/>
              <a:t>public void draw(Window w) {</a:t>
            </a:r>
          </a:p>
          <a:p>
            <a:pPr marL="0" indent="0">
              <a:buNone/>
            </a:pPr>
            <a:r>
              <a:rPr lang="en-US" sz="1800" dirty="0"/>
              <a:t>        // 1. Iterate through each </a:t>
            </a:r>
            <a:r>
              <a:rPr lang="en-US" sz="1800" dirty="0" err="1"/>
              <a:t>StyleRun</a:t>
            </a:r>
            <a:r>
              <a:rPr lang="en-US" sz="1800" dirty="0"/>
              <a:t> (the extrinsic context)</a:t>
            </a:r>
          </a:p>
          <a:p>
            <a:pPr marL="0" indent="0">
              <a:buNone/>
            </a:pPr>
            <a:r>
              <a:rPr lang="en-US" sz="1800" dirty="0"/>
              <a:t>        for (</a:t>
            </a:r>
            <a:r>
              <a:rPr lang="en-US" sz="1800" b="1" dirty="0" err="1"/>
              <a:t>StyleR</a:t>
            </a:r>
            <a:r>
              <a:rPr lang="en-US" sz="1800" b="1" dirty="0"/>
              <a:t>  run : </a:t>
            </a:r>
            <a:r>
              <a:rPr lang="en-US" sz="1800" b="1" dirty="0" err="1"/>
              <a:t>styleRuns</a:t>
            </a:r>
            <a:r>
              <a:rPr lang="en-US" sz="1800" b="1" dirty="0"/>
              <a:t>) </a:t>
            </a:r>
            <a:r>
              <a:rPr lang="en-US" sz="1800" dirty="0"/>
              <a:t>{</a:t>
            </a:r>
          </a:p>
          <a:p>
            <a:pPr marL="0" indent="0">
              <a:buNone/>
            </a:pPr>
            <a:r>
              <a:rPr lang="en-US" sz="1800" dirty="0"/>
              <a:t>            // 2. Get the shared Style flyweight for this run</a:t>
            </a:r>
          </a:p>
          <a:p>
            <a:pPr marL="0" indent="0">
              <a:buNone/>
            </a:pPr>
            <a:r>
              <a:rPr lang="en-US" sz="1800" dirty="0"/>
              <a:t>            Style </a:t>
            </a:r>
            <a:r>
              <a:rPr lang="en-US" sz="1800" dirty="0" err="1"/>
              <a:t>currentStyle</a:t>
            </a:r>
            <a:r>
              <a:rPr lang="en-US" sz="1800" dirty="0"/>
              <a:t> = </a:t>
            </a:r>
            <a:r>
              <a:rPr lang="en-US" sz="1800" dirty="0" err="1"/>
              <a:t>run.style</a:t>
            </a:r>
            <a:r>
              <a:rPr lang="en-US" sz="1800" dirty="0"/>
              <a:t>;</a:t>
            </a:r>
          </a:p>
          <a:p>
            <a:pPr marL="0" indent="0">
              <a:buNone/>
            </a:pPr>
            <a:endParaRPr lang="en-US" sz="1800" dirty="0"/>
          </a:p>
          <a:p>
            <a:pPr marL="0" indent="0">
              <a:buNone/>
            </a:pPr>
            <a:r>
              <a:rPr lang="en-US" sz="1800" dirty="0"/>
              <a:t>            // 3. Iterate through the characters in this run's range</a:t>
            </a:r>
          </a:p>
          <a:p>
            <a:pPr marL="0" indent="0">
              <a:buNone/>
            </a:pPr>
            <a:r>
              <a:rPr lang="en-US" sz="1800" dirty="0"/>
              <a:t>            for (int </a:t>
            </a:r>
            <a:r>
              <a:rPr lang="en-US" sz="1800" dirty="0" err="1"/>
              <a:t>i</a:t>
            </a:r>
            <a:r>
              <a:rPr lang="en-US" sz="1800" dirty="0"/>
              <a:t> = </a:t>
            </a:r>
            <a:r>
              <a:rPr lang="en-US" sz="1800" dirty="0" err="1"/>
              <a:t>run.start</a:t>
            </a:r>
            <a:r>
              <a:rPr lang="en-US" sz="1800" dirty="0"/>
              <a:t>; </a:t>
            </a:r>
            <a:r>
              <a:rPr lang="en-US" sz="1800" dirty="0" err="1"/>
              <a:t>i</a:t>
            </a:r>
            <a:r>
              <a:rPr lang="en-US" sz="1800" dirty="0"/>
              <a:t> &lt; </a:t>
            </a:r>
            <a:r>
              <a:rPr lang="en-US" sz="1800" dirty="0" err="1"/>
              <a:t>run.end</a:t>
            </a:r>
            <a:r>
              <a:rPr lang="en-US" sz="1800" dirty="0"/>
              <a:t>; </a:t>
            </a:r>
            <a:r>
              <a:rPr lang="en-US" sz="1800" dirty="0" err="1"/>
              <a:t>i</a:t>
            </a:r>
            <a:r>
              <a:rPr lang="en-US" sz="1800" dirty="0"/>
              <a:t>++) {</a:t>
            </a:r>
          </a:p>
          <a:p>
            <a:pPr marL="0" indent="0">
              <a:buNone/>
            </a:pPr>
            <a:r>
              <a:rPr lang="en-US" sz="1800" dirty="0"/>
              <a:t>                char </a:t>
            </a:r>
            <a:r>
              <a:rPr lang="en-US" sz="1800" dirty="0" err="1"/>
              <a:t>currentChar</a:t>
            </a:r>
            <a:r>
              <a:rPr lang="en-US" sz="1800" dirty="0"/>
              <a:t> = </a:t>
            </a:r>
            <a:r>
              <a:rPr lang="en-US" sz="1800" dirty="0" err="1"/>
              <a:t>textBuffer.charAt</a:t>
            </a:r>
            <a:r>
              <a:rPr lang="en-US" sz="1800" dirty="0"/>
              <a:t>(</a:t>
            </a:r>
            <a:r>
              <a:rPr lang="en-US" sz="1800" dirty="0" err="1"/>
              <a:t>i</a:t>
            </a:r>
            <a:r>
              <a:rPr lang="en-US" sz="1800" dirty="0"/>
              <a:t>); // Get char from buffer</a:t>
            </a:r>
          </a:p>
          <a:p>
            <a:pPr marL="0" indent="0">
              <a:buNone/>
            </a:pPr>
            <a:r>
              <a:rPr lang="en-US" sz="1800" dirty="0"/>
              <a:t>                Position </a:t>
            </a:r>
            <a:r>
              <a:rPr lang="en-US" sz="1800" dirty="0" err="1"/>
              <a:t>currentPos</a:t>
            </a:r>
            <a:r>
              <a:rPr lang="en-US" sz="1800" dirty="0"/>
              <a:t> = </a:t>
            </a:r>
            <a:r>
              <a:rPr lang="en-US" sz="1800" dirty="0" err="1"/>
              <a:t>calculatePosition</a:t>
            </a:r>
            <a:r>
              <a:rPr lang="en-US" sz="1800" dirty="0"/>
              <a:t>(</a:t>
            </a:r>
            <a:r>
              <a:rPr lang="en-US" sz="1800" dirty="0" err="1"/>
              <a:t>i</a:t>
            </a:r>
            <a:r>
              <a:rPr lang="en-US" sz="1800" dirty="0"/>
              <a:t>); </a:t>
            </a:r>
          </a:p>
          <a:p>
            <a:pPr marL="0" indent="0">
              <a:buNone/>
            </a:pPr>
            <a:endParaRPr lang="en-US" sz="1800" dirty="0"/>
          </a:p>
          <a:p>
            <a:pPr marL="0" indent="0">
              <a:buNone/>
            </a:pPr>
            <a:r>
              <a:rPr lang="en-US" sz="1800" dirty="0"/>
              <a:t>                // 4. Pass extrinsic state (char, position) to the flyweight's method</a:t>
            </a:r>
          </a:p>
          <a:p>
            <a:pPr marL="0" indent="0">
              <a:buNone/>
            </a:pPr>
            <a:r>
              <a:rPr lang="en-US" sz="1800" dirty="0"/>
              <a:t>                </a:t>
            </a:r>
            <a:r>
              <a:rPr lang="en-US" sz="1800" b="1" dirty="0" err="1"/>
              <a:t>currentStyle.draw</a:t>
            </a:r>
            <a:r>
              <a:rPr lang="en-US" sz="1800" dirty="0"/>
              <a:t>(w, </a:t>
            </a:r>
            <a:r>
              <a:rPr lang="en-US" sz="1800" dirty="0" err="1"/>
              <a:t>currentChar</a:t>
            </a:r>
            <a:r>
              <a:rPr lang="en-US" sz="1800" dirty="0"/>
              <a:t>, </a:t>
            </a:r>
            <a:r>
              <a:rPr lang="en-US" sz="1800" dirty="0" err="1"/>
              <a:t>currentPos</a:t>
            </a:r>
            <a:r>
              <a:rPr lang="en-US" sz="1800" dirty="0"/>
              <a:t>);</a:t>
            </a:r>
          </a:p>
          <a:p>
            <a:pPr marL="0" indent="0">
              <a:buNone/>
            </a:pPr>
            <a:r>
              <a:rPr lang="en-US" sz="1800" dirty="0"/>
              <a:t>            }</a:t>
            </a:r>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221657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4CDC-5D62-0453-9877-CE8A3E96FB87}"/>
              </a:ext>
            </a:extLst>
          </p:cNvPr>
          <p:cNvSpPr>
            <a:spLocks noGrp="1"/>
          </p:cNvSpPr>
          <p:nvPr>
            <p:ph type="title"/>
          </p:nvPr>
        </p:nvSpPr>
        <p:spPr/>
        <p:txBody>
          <a:bodyPr/>
          <a:lstStyle/>
          <a:p>
            <a:r>
              <a:rPr lang="en-US" dirty="0"/>
              <a:t>Side note</a:t>
            </a:r>
          </a:p>
        </p:txBody>
      </p:sp>
      <p:sp>
        <p:nvSpPr>
          <p:cNvPr id="3" name="Content Placeholder 2">
            <a:extLst>
              <a:ext uri="{FF2B5EF4-FFF2-40B4-BE49-F238E27FC236}">
                <a16:creationId xmlns:a16="http://schemas.microsoft.com/office/drawing/2014/main" id="{110762E7-72CC-A510-B930-51CB098E030C}"/>
              </a:ext>
            </a:extLst>
          </p:cNvPr>
          <p:cNvSpPr>
            <a:spLocks noGrp="1"/>
          </p:cNvSpPr>
          <p:nvPr>
            <p:ph idx="1"/>
          </p:nvPr>
        </p:nvSpPr>
        <p:spPr/>
        <p:txBody>
          <a:bodyPr/>
          <a:lstStyle/>
          <a:p>
            <a:r>
              <a:rPr lang="en-US" dirty="0"/>
              <a:t>editors do not use flyweights for induvial character objects</a:t>
            </a:r>
          </a:p>
          <a:p>
            <a:pPr lvl="1"/>
            <a:r>
              <a:rPr lang="en-US" dirty="0"/>
              <a:t>no per-character object</a:t>
            </a:r>
          </a:p>
          <a:p>
            <a:pPr lvl="1"/>
            <a:r>
              <a:rPr lang="en-US" dirty="0"/>
              <a:t>previously, I used a Letter class as a flyweight for characters and shared font objects as flyweights</a:t>
            </a:r>
          </a:p>
          <a:p>
            <a:r>
              <a:rPr lang="en-US" dirty="0"/>
              <a:t>Word uses </a:t>
            </a:r>
            <a:r>
              <a:rPr lang="en-US" b="1" dirty="0"/>
              <a:t>flyweights</a:t>
            </a:r>
            <a:r>
              <a:rPr lang="en-US" dirty="0"/>
              <a:t> for formatting objects (</a:t>
            </a:r>
            <a:r>
              <a:rPr lang="en-US" b="1" dirty="0"/>
              <a:t>style</a:t>
            </a:r>
            <a:r>
              <a:rPr lang="en-US" dirty="0"/>
              <a:t>) and keeps them separate from text</a:t>
            </a:r>
          </a:p>
          <a:p>
            <a:r>
              <a:rPr lang="en-US" dirty="0"/>
              <a:t>VS Code uses rope for string manipulation</a:t>
            </a:r>
          </a:p>
        </p:txBody>
      </p:sp>
    </p:spTree>
    <p:extLst>
      <p:ext uri="{BB962C8B-B14F-4D97-AF65-F5344CB8AC3E}">
        <p14:creationId xmlns:p14="http://schemas.microsoft.com/office/powerpoint/2010/main" val="3393007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A612A-7F31-A488-7F16-91D8080E7F29}"/>
              </a:ext>
            </a:extLst>
          </p:cNvPr>
          <p:cNvSpPr>
            <a:spLocks noGrp="1"/>
          </p:cNvSpPr>
          <p:nvPr>
            <p:ph type="title"/>
          </p:nvPr>
        </p:nvSpPr>
        <p:spPr/>
        <p:txBody>
          <a:bodyPr/>
          <a:lstStyle/>
          <a:p>
            <a:r>
              <a:rPr lang="en-US" dirty="0"/>
              <a:t>discussion</a:t>
            </a:r>
          </a:p>
        </p:txBody>
      </p:sp>
      <p:sp>
        <p:nvSpPr>
          <p:cNvPr id="5" name="Text Placeholder 4">
            <a:extLst>
              <a:ext uri="{FF2B5EF4-FFF2-40B4-BE49-F238E27FC236}">
                <a16:creationId xmlns:a16="http://schemas.microsoft.com/office/drawing/2014/main" id="{5043BB66-1E1D-3074-21F1-02C3752FCB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7605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6C00D-2FBD-139F-C4DB-F94C5D44FEE8}"/>
              </a:ext>
            </a:extLst>
          </p:cNvPr>
          <p:cNvSpPr>
            <a:spLocks noGrp="1"/>
          </p:cNvSpPr>
          <p:nvPr>
            <p:ph type="title"/>
          </p:nvPr>
        </p:nvSpPr>
        <p:spPr/>
        <p:txBody>
          <a:bodyPr/>
          <a:lstStyle/>
          <a:p>
            <a:r>
              <a:rPr lang="en-US" dirty="0"/>
              <a:t>Structural Patterns</a:t>
            </a:r>
          </a:p>
        </p:txBody>
      </p:sp>
      <p:sp>
        <p:nvSpPr>
          <p:cNvPr id="5" name="Content Placeholder 4">
            <a:extLst>
              <a:ext uri="{FF2B5EF4-FFF2-40B4-BE49-F238E27FC236}">
                <a16:creationId xmlns:a16="http://schemas.microsoft.com/office/drawing/2014/main" id="{BC5DE50A-E03D-E603-7C4F-046D5B0C862C}"/>
              </a:ext>
            </a:extLst>
          </p:cNvPr>
          <p:cNvSpPr>
            <a:spLocks noGrp="1"/>
          </p:cNvSpPr>
          <p:nvPr>
            <p:ph idx="1"/>
          </p:nvPr>
        </p:nvSpPr>
        <p:spPr/>
        <p:txBody>
          <a:bodyPr/>
          <a:lstStyle/>
          <a:p>
            <a:r>
              <a:rPr lang="en-US" b="0" i="0" dirty="0">
                <a:solidFill>
                  <a:srgbClr val="000000"/>
                </a:solidFill>
                <a:effectLst/>
                <a:highlight>
                  <a:srgbClr val="FFFFFF"/>
                </a:highlight>
                <a:latin typeface="Times New Roman" panose="02020603050405020304" pitchFamily="18" charset="0"/>
              </a:rPr>
              <a:t>Structural patterns are concerned with how classes and objects are composed to form larger structures.</a:t>
            </a:r>
          </a:p>
          <a:p>
            <a:r>
              <a:rPr lang="en-US" b="0" i="0" dirty="0">
                <a:solidFill>
                  <a:srgbClr val="000000"/>
                </a:solidFill>
                <a:effectLst/>
                <a:highlight>
                  <a:srgbClr val="FFFFFF"/>
                </a:highlight>
                <a:latin typeface="Times New Roman" panose="02020603050405020304" pitchFamily="18" charset="0"/>
              </a:rPr>
              <a:t>Structural class patterns use </a:t>
            </a:r>
            <a:r>
              <a:rPr lang="en-US" b="0" i="1" dirty="0">
                <a:solidFill>
                  <a:srgbClr val="000000"/>
                </a:solidFill>
                <a:effectLst/>
                <a:highlight>
                  <a:srgbClr val="FFFFFF"/>
                </a:highlight>
                <a:latin typeface="Times New Roman" panose="02020603050405020304" pitchFamily="18" charset="0"/>
              </a:rPr>
              <a:t>inheritance</a:t>
            </a:r>
            <a:r>
              <a:rPr lang="en-US" b="0" i="0" dirty="0">
                <a:solidFill>
                  <a:srgbClr val="000000"/>
                </a:solidFill>
                <a:effectLst/>
                <a:highlight>
                  <a:srgbClr val="FFFFFF"/>
                </a:highlight>
                <a:latin typeface="Times New Roman" panose="02020603050405020304" pitchFamily="18" charset="0"/>
              </a:rPr>
              <a:t> to compose classes</a:t>
            </a:r>
          </a:p>
          <a:p>
            <a:pPr lvl="1"/>
            <a:r>
              <a:rPr lang="en-US" dirty="0">
                <a:solidFill>
                  <a:srgbClr val="000000"/>
                </a:solidFill>
                <a:highlight>
                  <a:srgbClr val="FFFFFF"/>
                </a:highlight>
                <a:latin typeface="Times New Roman" panose="02020603050405020304" pitchFamily="18" charset="0"/>
              </a:rPr>
              <a:t>Adapter Class pattern</a:t>
            </a:r>
            <a:endParaRPr lang="en-US" b="0" i="0" dirty="0">
              <a:solidFill>
                <a:srgbClr val="000000"/>
              </a:solidFill>
              <a:effectLst/>
              <a:highlight>
                <a:srgbClr val="FFFFFF"/>
              </a:highlight>
              <a:latin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rPr>
              <a:t>W</a:t>
            </a:r>
            <a:r>
              <a:rPr lang="en-US" b="0" i="0" dirty="0">
                <a:solidFill>
                  <a:srgbClr val="000000"/>
                </a:solidFill>
                <a:effectLst/>
                <a:highlight>
                  <a:srgbClr val="FFFFFF"/>
                </a:highlight>
                <a:latin typeface="Times New Roman" panose="02020603050405020304" pitchFamily="18" charset="0"/>
              </a:rPr>
              <a:t>hile the Structural object patterns describe ways to </a:t>
            </a:r>
            <a:r>
              <a:rPr lang="en-US" b="0" i="1" dirty="0">
                <a:solidFill>
                  <a:srgbClr val="000000"/>
                </a:solidFill>
                <a:effectLst/>
                <a:highlight>
                  <a:srgbClr val="FFFFFF"/>
                </a:highlight>
                <a:latin typeface="Times New Roman" panose="02020603050405020304" pitchFamily="18" charset="0"/>
              </a:rPr>
              <a:t>assemble objects</a:t>
            </a:r>
          </a:p>
          <a:p>
            <a:pPr lvl="1"/>
            <a:r>
              <a:rPr lang="en-US" dirty="0">
                <a:solidFill>
                  <a:srgbClr val="000000"/>
                </a:solidFill>
                <a:highlight>
                  <a:srgbClr val="FFFFFF"/>
                </a:highlight>
                <a:latin typeface="Times New Roman" panose="02020603050405020304" pitchFamily="18" charset="0"/>
              </a:rPr>
              <a:t>Composite, decorator, flyweight, façade, Adapter object, bridge, proxy</a:t>
            </a:r>
            <a:endParaRPr lang="en-US" dirty="0"/>
          </a:p>
        </p:txBody>
      </p:sp>
    </p:spTree>
    <p:extLst>
      <p:ext uri="{BB962C8B-B14F-4D97-AF65-F5344CB8AC3E}">
        <p14:creationId xmlns:p14="http://schemas.microsoft.com/office/powerpoint/2010/main" val="420280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5E9B-2813-3196-F752-B552AC918D75}"/>
              </a:ext>
            </a:extLst>
          </p:cNvPr>
          <p:cNvSpPr>
            <a:spLocks noGrp="1"/>
          </p:cNvSpPr>
          <p:nvPr>
            <p:ph type="title"/>
          </p:nvPr>
        </p:nvSpPr>
        <p:spPr/>
        <p:txBody>
          <a:bodyPr/>
          <a:lstStyle/>
          <a:p>
            <a:r>
              <a:rPr lang="en-US" dirty="0"/>
              <a:t>Adapter vs Bridge </a:t>
            </a:r>
          </a:p>
        </p:txBody>
      </p:sp>
      <p:sp>
        <p:nvSpPr>
          <p:cNvPr id="3" name="Content Placeholder 2">
            <a:extLst>
              <a:ext uri="{FF2B5EF4-FFF2-40B4-BE49-F238E27FC236}">
                <a16:creationId xmlns:a16="http://schemas.microsoft.com/office/drawing/2014/main" id="{23DFB912-A1E9-91B4-DEF1-7B6EBCA4E963}"/>
              </a:ext>
            </a:extLst>
          </p:cNvPr>
          <p:cNvSpPr>
            <a:spLocks noGrp="1"/>
          </p:cNvSpPr>
          <p:nvPr>
            <p:ph idx="1"/>
          </p:nvPr>
        </p:nvSpPr>
        <p:spPr>
          <a:xfrm>
            <a:off x="457200" y="1335291"/>
            <a:ext cx="8229600" cy="5383557"/>
          </a:xfrm>
        </p:spPr>
        <p:txBody>
          <a:bodyPr/>
          <a:lstStyle/>
          <a:p>
            <a:pPr algn="l"/>
            <a:r>
              <a:rPr lang="en-US" sz="2800" b="0" i="0" dirty="0">
                <a:solidFill>
                  <a:srgbClr val="000000"/>
                </a:solidFill>
                <a:effectLst/>
                <a:latin typeface="Times New Roman" panose="02020603050405020304" pitchFamily="18" charset="0"/>
              </a:rPr>
              <a:t>Adapter and Bridge, both promote flexibility by providing a level of indirection to another object. </a:t>
            </a:r>
          </a:p>
          <a:p>
            <a:pPr algn="l"/>
            <a:r>
              <a:rPr lang="en-US" sz="2800" b="0" i="0" dirty="0">
                <a:solidFill>
                  <a:srgbClr val="000000"/>
                </a:solidFill>
                <a:effectLst/>
                <a:latin typeface="Times New Roman" panose="02020603050405020304" pitchFamily="18" charset="0"/>
              </a:rPr>
              <a:t>Adapter and Bridge, both involve forwarding requests to this object from an interface other than its own.</a:t>
            </a:r>
          </a:p>
          <a:p>
            <a:pPr algn="l"/>
            <a:r>
              <a:rPr lang="en-US" sz="2800" b="0" i="0" dirty="0">
                <a:solidFill>
                  <a:srgbClr val="000000"/>
                </a:solidFill>
                <a:effectLst/>
                <a:latin typeface="Times New Roman" panose="02020603050405020304" pitchFamily="18" charset="0"/>
              </a:rPr>
              <a:t>Difference in their </a:t>
            </a:r>
            <a:r>
              <a:rPr lang="en-US" sz="2800" b="0" i="0" u="sng" dirty="0">
                <a:solidFill>
                  <a:srgbClr val="000000"/>
                </a:solidFill>
                <a:effectLst/>
                <a:latin typeface="Times New Roman" panose="02020603050405020304" pitchFamily="18" charset="0"/>
              </a:rPr>
              <a:t>intents</a:t>
            </a:r>
            <a:r>
              <a:rPr lang="en-US" sz="2800" b="0" i="0" dirty="0">
                <a:solidFill>
                  <a:srgbClr val="000000"/>
                </a:solidFill>
                <a:effectLst/>
                <a:latin typeface="Times New Roman" panose="02020603050405020304" pitchFamily="18" charset="0"/>
              </a:rPr>
              <a:t>!</a:t>
            </a:r>
          </a:p>
        </p:txBody>
      </p:sp>
    </p:spTree>
    <p:extLst>
      <p:ext uri="{BB962C8B-B14F-4D97-AF65-F5344CB8AC3E}">
        <p14:creationId xmlns:p14="http://schemas.microsoft.com/office/powerpoint/2010/main" val="358959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1E2B3E5-2711-F034-81FD-8C01AEE6EA4F}"/>
              </a:ext>
            </a:extLst>
          </p:cNvPr>
          <p:cNvSpPr>
            <a:spLocks noGrp="1" noChangeArrowheads="1"/>
          </p:cNvSpPr>
          <p:nvPr>
            <p:ph type="title"/>
          </p:nvPr>
        </p:nvSpPr>
        <p:spPr/>
        <p:txBody>
          <a:bodyPr/>
          <a:lstStyle/>
          <a:p>
            <a:r>
              <a:rPr lang="en-US" altLang="en-US" dirty="0"/>
              <a:t>Document Structure: Req -1.1</a:t>
            </a:r>
          </a:p>
        </p:txBody>
      </p:sp>
      <p:sp>
        <p:nvSpPr>
          <p:cNvPr id="31747" name="Rectangle 3">
            <a:extLst>
              <a:ext uri="{FF2B5EF4-FFF2-40B4-BE49-F238E27FC236}">
                <a16:creationId xmlns:a16="http://schemas.microsoft.com/office/drawing/2014/main" id="{E97F0AFB-1B9D-42A1-B4EC-1F4684DC1B62}"/>
              </a:ext>
            </a:extLst>
          </p:cNvPr>
          <p:cNvSpPr>
            <a:spLocks noGrp="1" noChangeArrowheads="1"/>
          </p:cNvSpPr>
          <p:nvPr>
            <p:ph type="body" idx="1"/>
          </p:nvPr>
        </p:nvSpPr>
        <p:spPr>
          <a:xfrm>
            <a:off x="457199" y="1335291"/>
            <a:ext cx="8531157" cy="4532109"/>
          </a:xfrm>
        </p:spPr>
        <p:txBody>
          <a:bodyPr/>
          <a:lstStyle/>
          <a:p>
            <a:r>
              <a:rPr lang="en-US" altLang="en-US" sz="2800" dirty="0"/>
              <a:t>Arrangement of text, lines, images, columns, figures, tables, …</a:t>
            </a:r>
          </a:p>
          <a:p>
            <a:r>
              <a:rPr lang="en-US" altLang="en-US" sz="2800" dirty="0"/>
              <a:t>Should allow manipulations as a group</a:t>
            </a:r>
          </a:p>
          <a:p>
            <a:pPr lvl="1"/>
            <a:r>
              <a:rPr lang="en-US" altLang="en-US" sz="2400" dirty="0"/>
              <a:t>e.g. refer to a table as a whole</a:t>
            </a:r>
          </a:p>
          <a:p>
            <a:pPr lvl="1"/>
            <a:r>
              <a:rPr lang="en-US" sz="2000" dirty="0">
                <a:solidFill>
                  <a:srgbClr val="000000"/>
                </a:solidFill>
                <a:highlight>
                  <a:srgbClr val="FFFFFF"/>
                </a:highlight>
                <a:latin typeface="+mj-lt"/>
              </a:rPr>
              <a:t>e</a:t>
            </a:r>
            <a:r>
              <a:rPr lang="en-US" sz="2000" b="0" i="0" dirty="0">
                <a:solidFill>
                  <a:srgbClr val="000000"/>
                </a:solidFill>
                <a:effectLst/>
                <a:highlight>
                  <a:srgbClr val="FFFFFF"/>
                </a:highlight>
                <a:latin typeface="+mj-lt"/>
              </a:rPr>
              <a:t>.g., treat a diagram as a unit rather than as a collection of individual graphical primitives</a:t>
            </a:r>
            <a:endParaRPr lang="en-US" altLang="en-US" sz="2000" dirty="0">
              <a:latin typeface="+mj-lt"/>
            </a:endParaRPr>
          </a:p>
          <a:p>
            <a:pPr lvl="1"/>
            <a:r>
              <a:rPr lang="en-US" altLang="en-US" sz="2000" dirty="0"/>
              <a:t>Simple interface for the client i.e. GUI objects (view) </a:t>
            </a:r>
          </a:p>
          <a:p>
            <a:r>
              <a:rPr lang="en-US" altLang="en-US" sz="2800" dirty="0"/>
              <a:t>Internal representation should support</a:t>
            </a:r>
          </a:p>
          <a:p>
            <a:pPr lvl="1"/>
            <a:r>
              <a:rPr lang="en-US" altLang="en-US" sz="2400" dirty="0"/>
              <a:t>Maintaining the physical structure</a:t>
            </a:r>
          </a:p>
          <a:p>
            <a:pPr lvl="1"/>
            <a:r>
              <a:rPr lang="en-US" altLang="en-US" sz="2400" dirty="0"/>
              <a:t>Generating and presenting the visuals</a:t>
            </a:r>
            <a:endParaRPr lang="en-US" altLang="en-US" sz="2000" dirty="0"/>
          </a:p>
          <a:p>
            <a:pPr lvl="1"/>
            <a:r>
              <a:rPr lang="en-US" altLang="en-US" sz="2400" dirty="0"/>
              <a:t>Reverse mapping positions to elements</a:t>
            </a:r>
          </a:p>
          <a:p>
            <a:pPr lvl="2"/>
            <a:r>
              <a:rPr lang="en-US" altLang="en-US" sz="2000" dirty="0"/>
              <a:t>i.e., Given a point, does it intersect with this element?</a:t>
            </a:r>
            <a:endParaRPr lang="en-US" altLang="en-US" sz="2000" dirty="0">
              <a:highlight>
                <a:srgbClr val="FFFF00"/>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5E9B-2813-3196-F752-B552AC918D75}"/>
              </a:ext>
            </a:extLst>
          </p:cNvPr>
          <p:cNvSpPr>
            <a:spLocks noGrp="1"/>
          </p:cNvSpPr>
          <p:nvPr>
            <p:ph type="title"/>
          </p:nvPr>
        </p:nvSpPr>
        <p:spPr/>
        <p:txBody>
          <a:bodyPr/>
          <a:lstStyle/>
          <a:p>
            <a:r>
              <a:rPr lang="en-US" dirty="0"/>
              <a:t>Adapter vs Bridge </a:t>
            </a:r>
          </a:p>
        </p:txBody>
      </p:sp>
      <p:sp>
        <p:nvSpPr>
          <p:cNvPr id="3" name="Content Placeholder 2">
            <a:extLst>
              <a:ext uri="{FF2B5EF4-FFF2-40B4-BE49-F238E27FC236}">
                <a16:creationId xmlns:a16="http://schemas.microsoft.com/office/drawing/2014/main" id="{23DFB912-A1E9-91B4-DEF1-7B6EBCA4E963}"/>
              </a:ext>
            </a:extLst>
          </p:cNvPr>
          <p:cNvSpPr>
            <a:spLocks noGrp="1"/>
          </p:cNvSpPr>
          <p:nvPr>
            <p:ph idx="1"/>
          </p:nvPr>
        </p:nvSpPr>
        <p:spPr>
          <a:xfrm>
            <a:off x="457200" y="1335291"/>
            <a:ext cx="8229600" cy="5383557"/>
          </a:xfrm>
        </p:spPr>
        <p:txBody>
          <a:bodyPr/>
          <a:lstStyle/>
          <a:p>
            <a:pPr algn="l"/>
            <a:r>
              <a:rPr lang="en-US" sz="2800" b="0" i="0" dirty="0">
                <a:solidFill>
                  <a:srgbClr val="000000"/>
                </a:solidFill>
                <a:effectLst/>
                <a:latin typeface="Times New Roman" panose="02020603050405020304" pitchFamily="18" charset="0"/>
              </a:rPr>
              <a:t>Difference in their </a:t>
            </a:r>
            <a:r>
              <a:rPr lang="en-US" sz="2800" b="0" i="0" u="sng" dirty="0">
                <a:solidFill>
                  <a:srgbClr val="000000"/>
                </a:solidFill>
                <a:effectLst/>
                <a:latin typeface="Times New Roman" panose="02020603050405020304" pitchFamily="18" charset="0"/>
              </a:rPr>
              <a:t>intents</a:t>
            </a:r>
            <a:r>
              <a:rPr lang="en-US" sz="2800" b="0" i="0" dirty="0">
                <a:solidFill>
                  <a:srgbClr val="000000"/>
                </a:solidFill>
                <a:effectLst/>
                <a:latin typeface="Times New Roman" panose="02020603050405020304" pitchFamily="18" charset="0"/>
              </a:rPr>
              <a:t>!</a:t>
            </a:r>
          </a:p>
          <a:p>
            <a:pPr algn="l"/>
            <a:r>
              <a:rPr lang="en-US" sz="2800" b="0" i="0" dirty="0">
                <a:solidFill>
                  <a:srgbClr val="000000"/>
                </a:solidFill>
                <a:effectLst/>
                <a:latin typeface="Times New Roman" panose="02020603050405020304" pitchFamily="18" charset="0"/>
              </a:rPr>
              <a:t>Adapter : making two independently designed classes </a:t>
            </a:r>
            <a:r>
              <a:rPr lang="en-US" sz="2800" b="1" i="0" dirty="0">
                <a:solidFill>
                  <a:srgbClr val="000000"/>
                </a:solidFill>
                <a:effectLst/>
                <a:latin typeface="Times New Roman" panose="02020603050405020304" pitchFamily="18" charset="0"/>
              </a:rPr>
              <a:t>work together </a:t>
            </a:r>
            <a:r>
              <a:rPr lang="en-US" sz="2800" b="0" i="0" dirty="0">
                <a:solidFill>
                  <a:srgbClr val="000000"/>
                </a:solidFill>
                <a:effectLst/>
                <a:latin typeface="Times New Roman" panose="02020603050405020304" pitchFamily="18" charset="0"/>
              </a:rPr>
              <a:t>without reimplementing them</a:t>
            </a:r>
          </a:p>
          <a:p>
            <a:pPr lvl="1"/>
            <a:r>
              <a:rPr lang="en-US" sz="2400" b="0" i="0" dirty="0">
                <a:solidFill>
                  <a:srgbClr val="000000"/>
                </a:solidFill>
                <a:effectLst/>
                <a:latin typeface="Times New Roman" panose="02020603050405020304" pitchFamily="18" charset="0"/>
              </a:rPr>
              <a:t>Ignore how those interfaces are implemented, nor does it consider how they might evolve independently</a:t>
            </a:r>
            <a:r>
              <a:rPr lang="en-US" sz="2000" b="0" i="0" dirty="0">
                <a:solidFill>
                  <a:srgbClr val="000000"/>
                </a:solidFill>
                <a:effectLst/>
                <a:latin typeface="Times New Roman" panose="02020603050405020304" pitchFamily="18" charset="0"/>
              </a:rPr>
              <a:t>.  </a:t>
            </a:r>
          </a:p>
          <a:p>
            <a:pPr algn="l"/>
            <a:r>
              <a:rPr lang="en-US" sz="2800" b="0" i="0" dirty="0">
                <a:solidFill>
                  <a:srgbClr val="000000"/>
                </a:solidFill>
                <a:effectLst/>
                <a:latin typeface="Times New Roman" panose="02020603050405020304" pitchFamily="18" charset="0"/>
              </a:rPr>
              <a:t>Bridge: bridges an abstraction and its </a:t>
            </a:r>
            <a:r>
              <a:rPr lang="en-US" sz="2800" b="1" i="0" dirty="0">
                <a:solidFill>
                  <a:srgbClr val="000000"/>
                </a:solidFill>
                <a:effectLst/>
                <a:latin typeface="Times New Roman" panose="02020603050405020304" pitchFamily="18" charset="0"/>
              </a:rPr>
              <a:t>potentially numerous implementation</a:t>
            </a:r>
            <a:r>
              <a:rPr lang="en-US" sz="2800" b="0" i="0" dirty="0">
                <a:solidFill>
                  <a:srgbClr val="000000"/>
                </a:solidFill>
                <a:effectLst/>
                <a:latin typeface="Times New Roman" panose="02020603050405020304" pitchFamily="18" charset="0"/>
              </a:rPr>
              <a:t>s.</a:t>
            </a:r>
          </a:p>
          <a:p>
            <a:pPr lvl="1"/>
            <a:r>
              <a:rPr lang="en-US" sz="2400" b="0" i="0" dirty="0">
                <a:solidFill>
                  <a:srgbClr val="000000"/>
                </a:solidFill>
                <a:effectLst/>
                <a:latin typeface="Times New Roman" panose="02020603050405020304" pitchFamily="18" charset="0"/>
              </a:rPr>
              <a:t>It provides a stable interface to clients even as it lets you vary the classes that implement it. </a:t>
            </a:r>
          </a:p>
          <a:p>
            <a:pPr lvl="1"/>
            <a:r>
              <a:rPr lang="en-US" sz="2400" b="0" i="0" dirty="0">
                <a:solidFill>
                  <a:srgbClr val="000000"/>
                </a:solidFill>
                <a:effectLst/>
                <a:latin typeface="Times New Roman" panose="02020603050405020304" pitchFamily="18" charset="0"/>
              </a:rPr>
              <a:t>It also accommodates new implementations as the system evolves.</a:t>
            </a:r>
            <a:endParaRPr lang="en-US" sz="20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536962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5E9B-2813-3196-F752-B552AC918D75}"/>
              </a:ext>
            </a:extLst>
          </p:cNvPr>
          <p:cNvSpPr>
            <a:spLocks noGrp="1"/>
          </p:cNvSpPr>
          <p:nvPr>
            <p:ph type="title"/>
          </p:nvPr>
        </p:nvSpPr>
        <p:spPr/>
        <p:txBody>
          <a:bodyPr/>
          <a:lstStyle/>
          <a:p>
            <a:r>
              <a:rPr lang="en-US" dirty="0"/>
              <a:t>Adapter vs Bridge </a:t>
            </a:r>
          </a:p>
        </p:txBody>
      </p:sp>
      <p:sp>
        <p:nvSpPr>
          <p:cNvPr id="3" name="Content Placeholder 2">
            <a:extLst>
              <a:ext uri="{FF2B5EF4-FFF2-40B4-BE49-F238E27FC236}">
                <a16:creationId xmlns:a16="http://schemas.microsoft.com/office/drawing/2014/main" id="{23DFB912-A1E9-91B4-DEF1-7B6EBCA4E963}"/>
              </a:ext>
            </a:extLst>
          </p:cNvPr>
          <p:cNvSpPr>
            <a:spLocks noGrp="1"/>
          </p:cNvSpPr>
          <p:nvPr>
            <p:ph idx="1"/>
          </p:nvPr>
        </p:nvSpPr>
        <p:spPr/>
        <p:txBody>
          <a:bodyPr/>
          <a:lstStyle/>
          <a:p>
            <a:pPr algn="l"/>
            <a:r>
              <a:rPr lang="en-US" sz="2400" b="0" i="0" dirty="0">
                <a:solidFill>
                  <a:srgbClr val="000000"/>
                </a:solidFill>
                <a:effectLst/>
                <a:latin typeface="Times New Roman" panose="02020603050405020304" pitchFamily="18" charset="0"/>
              </a:rPr>
              <a:t>Adapter and Bridge are often used at different points in the software lifecycle. </a:t>
            </a:r>
          </a:p>
          <a:p>
            <a:pPr algn="l"/>
            <a:r>
              <a:rPr lang="en-US" sz="2400" b="0" i="0" dirty="0">
                <a:solidFill>
                  <a:srgbClr val="000000"/>
                </a:solidFill>
                <a:effectLst/>
                <a:latin typeface="Times New Roman" panose="02020603050405020304" pitchFamily="18" charset="0"/>
              </a:rPr>
              <a:t>An adapter often becomes necessary when you discover that two incompatible classes should work together, generally to avoid replicating code. </a:t>
            </a:r>
            <a:r>
              <a:rPr lang="en-US" sz="2400" b="0" i="1" dirty="0">
                <a:solidFill>
                  <a:srgbClr val="000000"/>
                </a:solidFill>
                <a:effectLst/>
                <a:latin typeface="Times New Roman" panose="02020603050405020304" pitchFamily="18" charset="0"/>
              </a:rPr>
              <a:t>The coupling is unforeseen. </a:t>
            </a:r>
          </a:p>
          <a:p>
            <a:pPr algn="l"/>
            <a:r>
              <a:rPr lang="en-US" sz="2400" b="0" i="0" dirty="0">
                <a:solidFill>
                  <a:srgbClr val="000000"/>
                </a:solidFill>
                <a:effectLst/>
                <a:latin typeface="Times New Roman" panose="02020603050405020304" pitchFamily="18" charset="0"/>
              </a:rPr>
              <a:t>In contrast, the user of a bridge understands </a:t>
            </a:r>
            <a:r>
              <a:rPr lang="en-US" sz="2400" b="0" i="1" dirty="0">
                <a:solidFill>
                  <a:srgbClr val="000000"/>
                </a:solidFill>
                <a:effectLst/>
                <a:latin typeface="Times New Roman" panose="02020603050405020304" pitchFamily="18" charset="0"/>
              </a:rPr>
              <a:t>up-front</a:t>
            </a:r>
            <a:r>
              <a:rPr lang="en-US" sz="2400" b="0" i="0" dirty="0">
                <a:solidFill>
                  <a:srgbClr val="000000"/>
                </a:solidFill>
                <a:effectLst/>
                <a:latin typeface="Times New Roman" panose="02020603050405020304" pitchFamily="18" charset="0"/>
              </a:rPr>
              <a:t> that an abstraction must have several implementations, and both may evolve independently. </a:t>
            </a:r>
          </a:p>
          <a:p>
            <a:pPr algn="l"/>
            <a:r>
              <a:rPr lang="en-US" sz="2400" b="0" i="0" dirty="0">
                <a:solidFill>
                  <a:srgbClr val="000000"/>
                </a:solidFill>
                <a:effectLst/>
                <a:latin typeface="Times New Roman" panose="02020603050405020304" pitchFamily="18" charset="0"/>
              </a:rPr>
              <a:t>The Adapter pattern makes things work </a:t>
            </a:r>
            <a:r>
              <a:rPr lang="en-US" sz="2400" b="0" i="1" dirty="0">
                <a:solidFill>
                  <a:srgbClr val="000000"/>
                </a:solidFill>
                <a:effectLst/>
                <a:latin typeface="Times New Roman" panose="02020603050405020304" pitchFamily="18" charset="0"/>
              </a:rPr>
              <a:t>after</a:t>
            </a:r>
            <a:r>
              <a:rPr lang="en-US" sz="2400" b="0" i="0" dirty="0">
                <a:solidFill>
                  <a:srgbClr val="000000"/>
                </a:solidFill>
                <a:effectLst/>
                <a:latin typeface="Times New Roman" panose="02020603050405020304" pitchFamily="18" charset="0"/>
              </a:rPr>
              <a:t> they're designed; Bridge makes them work </a:t>
            </a:r>
            <a:r>
              <a:rPr lang="en-US" sz="2400" b="0" i="1" dirty="0">
                <a:solidFill>
                  <a:srgbClr val="000000"/>
                </a:solidFill>
                <a:effectLst/>
                <a:latin typeface="Times New Roman" panose="02020603050405020304" pitchFamily="18" charset="0"/>
              </a:rPr>
              <a:t>before</a:t>
            </a:r>
            <a:r>
              <a:rPr lang="en-US" sz="2400" b="0" i="0" dirty="0">
                <a:solidFill>
                  <a:srgbClr val="000000"/>
                </a:solidFill>
                <a:effectLst/>
                <a:latin typeface="Times New Roman" panose="02020603050405020304" pitchFamily="18" charset="0"/>
              </a:rPr>
              <a:t> they are.</a:t>
            </a:r>
            <a:endParaRPr lang="en-US" sz="2400" dirty="0"/>
          </a:p>
        </p:txBody>
      </p:sp>
    </p:spTree>
    <p:extLst>
      <p:ext uri="{BB962C8B-B14F-4D97-AF65-F5344CB8AC3E}">
        <p14:creationId xmlns:p14="http://schemas.microsoft.com/office/powerpoint/2010/main" val="1087730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5E9B-2813-3196-F752-B552AC918D75}"/>
              </a:ext>
            </a:extLst>
          </p:cNvPr>
          <p:cNvSpPr>
            <a:spLocks noGrp="1"/>
          </p:cNvSpPr>
          <p:nvPr>
            <p:ph type="title"/>
          </p:nvPr>
        </p:nvSpPr>
        <p:spPr/>
        <p:txBody>
          <a:bodyPr/>
          <a:lstStyle/>
          <a:p>
            <a:r>
              <a:rPr lang="en-US" dirty="0"/>
              <a:t>Adapter vs Facade</a:t>
            </a:r>
          </a:p>
        </p:txBody>
      </p:sp>
      <p:sp>
        <p:nvSpPr>
          <p:cNvPr id="3" name="Content Placeholder 2">
            <a:extLst>
              <a:ext uri="{FF2B5EF4-FFF2-40B4-BE49-F238E27FC236}">
                <a16:creationId xmlns:a16="http://schemas.microsoft.com/office/drawing/2014/main" id="{23DFB912-A1E9-91B4-DEF1-7B6EBCA4E963}"/>
              </a:ext>
            </a:extLst>
          </p:cNvPr>
          <p:cNvSpPr>
            <a:spLocks noGrp="1"/>
          </p:cNvSpPr>
          <p:nvPr>
            <p:ph idx="1"/>
          </p:nvPr>
        </p:nvSpPr>
        <p:spPr/>
        <p:txBody>
          <a:bodyPr/>
          <a:lstStyle/>
          <a:p>
            <a:pPr algn="l"/>
            <a:r>
              <a:rPr lang="en-US" sz="2800" b="0" i="0" dirty="0">
                <a:solidFill>
                  <a:srgbClr val="000000"/>
                </a:solidFill>
                <a:effectLst/>
                <a:latin typeface="Times New Roman" panose="02020603050405020304" pitchFamily="18" charset="0"/>
              </a:rPr>
              <a:t>Is façade an adapter to a set of other objects?</a:t>
            </a:r>
          </a:p>
          <a:p>
            <a:pPr algn="l"/>
            <a:r>
              <a:rPr lang="en-US" sz="2800" b="0" i="0" dirty="0">
                <a:solidFill>
                  <a:srgbClr val="000000"/>
                </a:solidFill>
                <a:effectLst/>
                <a:latin typeface="Times New Roman" panose="02020603050405020304" pitchFamily="18" charset="0"/>
              </a:rPr>
              <a:t>This interpretation overlooks that a facade </a:t>
            </a:r>
            <a:r>
              <a:rPr lang="en-US" sz="2800" b="0" i="0" u="sng" dirty="0">
                <a:solidFill>
                  <a:srgbClr val="000000"/>
                </a:solidFill>
                <a:effectLst/>
                <a:latin typeface="Times New Roman" panose="02020603050405020304" pitchFamily="18" charset="0"/>
              </a:rPr>
              <a:t>defines a </a:t>
            </a:r>
            <a:r>
              <a:rPr lang="en-US" sz="2800" b="0" i="1" u="sng" dirty="0">
                <a:solidFill>
                  <a:srgbClr val="000000"/>
                </a:solidFill>
                <a:effectLst/>
                <a:latin typeface="Times New Roman" panose="02020603050405020304" pitchFamily="18" charset="0"/>
              </a:rPr>
              <a:t>new</a:t>
            </a:r>
            <a:r>
              <a:rPr lang="en-US" sz="2800" b="0" i="0" u="sng" dirty="0">
                <a:solidFill>
                  <a:srgbClr val="000000"/>
                </a:solidFill>
                <a:effectLst/>
                <a:latin typeface="Times New Roman" panose="02020603050405020304" pitchFamily="18" charset="0"/>
              </a:rPr>
              <a:t> interface</a:t>
            </a:r>
          </a:p>
          <a:p>
            <a:pPr lvl="1"/>
            <a:r>
              <a:rPr lang="en-US" sz="2400" b="0" i="0" dirty="0">
                <a:solidFill>
                  <a:srgbClr val="000000"/>
                </a:solidFill>
                <a:effectLst/>
                <a:latin typeface="Times New Roman" panose="02020603050405020304" pitchFamily="18" charset="0"/>
              </a:rPr>
              <a:t>whereas an adapter reuses an old interface. </a:t>
            </a:r>
          </a:p>
          <a:p>
            <a:pPr algn="l"/>
            <a:r>
              <a:rPr lang="en-US" sz="2800" dirty="0">
                <a:solidFill>
                  <a:srgbClr val="000000"/>
                </a:solidFill>
                <a:latin typeface="Times New Roman" panose="02020603050405020304" pitchFamily="18" charset="0"/>
              </a:rPr>
              <a:t>An </a:t>
            </a:r>
            <a:r>
              <a:rPr lang="en-US" sz="2800" b="0" i="0" dirty="0">
                <a:solidFill>
                  <a:srgbClr val="000000"/>
                </a:solidFill>
                <a:effectLst/>
                <a:latin typeface="Times New Roman" panose="02020603050405020304" pitchFamily="18" charset="0"/>
              </a:rPr>
              <a:t>adapter makes two </a:t>
            </a:r>
            <a:r>
              <a:rPr lang="en-US" sz="2800" b="0" i="1" dirty="0">
                <a:solidFill>
                  <a:srgbClr val="000000"/>
                </a:solidFill>
                <a:effectLst/>
                <a:latin typeface="Times New Roman" panose="02020603050405020304" pitchFamily="18" charset="0"/>
              </a:rPr>
              <a:t>existing</a:t>
            </a:r>
            <a:r>
              <a:rPr lang="en-US" sz="2800" b="0" i="0" dirty="0">
                <a:solidFill>
                  <a:srgbClr val="000000"/>
                </a:solidFill>
                <a:effectLst/>
                <a:latin typeface="Times New Roman" panose="02020603050405020304" pitchFamily="18" charset="0"/>
              </a:rPr>
              <a:t> interfaces work together as opposed to defining an </a:t>
            </a:r>
            <a:r>
              <a:rPr lang="en-US" sz="2800" b="0" i="1" dirty="0">
                <a:solidFill>
                  <a:srgbClr val="000000"/>
                </a:solidFill>
                <a:effectLst/>
                <a:latin typeface="Times New Roman" panose="02020603050405020304" pitchFamily="18" charset="0"/>
              </a:rPr>
              <a:t>entirely</a:t>
            </a:r>
            <a:r>
              <a:rPr lang="en-US" sz="2800" b="0" i="0" dirty="0">
                <a:solidFill>
                  <a:srgbClr val="000000"/>
                </a:solidFill>
                <a:effectLst/>
                <a:latin typeface="Times New Roman" panose="02020603050405020304" pitchFamily="18" charset="0"/>
              </a:rPr>
              <a:t> new one.</a:t>
            </a:r>
          </a:p>
          <a:p>
            <a:pPr marL="0" indent="0">
              <a:buNone/>
            </a:pPr>
            <a:endParaRPr lang="en-US" sz="2800" dirty="0"/>
          </a:p>
        </p:txBody>
      </p:sp>
    </p:spTree>
    <p:extLst>
      <p:ext uri="{BB962C8B-B14F-4D97-AF65-F5344CB8AC3E}">
        <p14:creationId xmlns:p14="http://schemas.microsoft.com/office/powerpoint/2010/main" val="3990550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3138-D9F5-9807-B204-59EC9F7EA13C}"/>
              </a:ext>
            </a:extLst>
          </p:cNvPr>
          <p:cNvSpPr>
            <a:spLocks noGrp="1"/>
          </p:cNvSpPr>
          <p:nvPr>
            <p:ph type="title"/>
          </p:nvPr>
        </p:nvSpPr>
        <p:spPr/>
        <p:txBody>
          <a:bodyPr/>
          <a:lstStyle/>
          <a:p>
            <a:r>
              <a:rPr lang="en-US" sz="4000" i="0" dirty="0">
                <a:solidFill>
                  <a:srgbClr val="000000"/>
                </a:solidFill>
                <a:effectLst/>
              </a:rPr>
              <a:t>Composite vs Decorator </a:t>
            </a:r>
            <a:endParaRPr lang="en-US" sz="4000" dirty="0"/>
          </a:p>
        </p:txBody>
      </p:sp>
      <p:sp>
        <p:nvSpPr>
          <p:cNvPr id="3" name="Content Placeholder 2">
            <a:extLst>
              <a:ext uri="{FF2B5EF4-FFF2-40B4-BE49-F238E27FC236}">
                <a16:creationId xmlns:a16="http://schemas.microsoft.com/office/drawing/2014/main" id="{D3230BA0-3489-5352-2B65-E69602822A73}"/>
              </a:ext>
            </a:extLst>
          </p:cNvPr>
          <p:cNvSpPr>
            <a:spLocks noGrp="1"/>
          </p:cNvSpPr>
          <p:nvPr>
            <p:ph idx="1"/>
          </p:nvPr>
        </p:nvSpPr>
        <p:spPr/>
        <p:txBody>
          <a:bodyPr/>
          <a:lstStyle/>
          <a:p>
            <a:pPr algn="l"/>
            <a:r>
              <a:rPr lang="en-US" sz="2800" b="0" i="0" dirty="0">
                <a:solidFill>
                  <a:srgbClr val="000000"/>
                </a:solidFill>
                <a:effectLst/>
                <a:latin typeface="Times New Roman" panose="02020603050405020304" pitchFamily="18" charset="0"/>
              </a:rPr>
              <a:t>Decorator and Composite structure are similar but differ in </a:t>
            </a:r>
            <a:r>
              <a:rPr lang="en-US" sz="2800" b="0" i="0" u="sng" dirty="0">
                <a:solidFill>
                  <a:srgbClr val="000000"/>
                </a:solidFill>
                <a:effectLst/>
                <a:latin typeface="Times New Roman" panose="02020603050405020304" pitchFamily="18" charset="0"/>
              </a:rPr>
              <a:t>intent</a:t>
            </a:r>
            <a:r>
              <a:rPr lang="en-US" sz="2800" b="0" i="0" dirty="0">
                <a:solidFill>
                  <a:srgbClr val="000000"/>
                </a:solidFill>
                <a:effectLst/>
                <a:latin typeface="Times New Roman" panose="02020603050405020304" pitchFamily="18" charset="0"/>
              </a:rPr>
              <a:t>.</a:t>
            </a:r>
          </a:p>
          <a:p>
            <a:pPr algn="l"/>
            <a:r>
              <a:rPr lang="en-US" sz="2800" b="0" i="0" dirty="0">
                <a:solidFill>
                  <a:srgbClr val="000000"/>
                </a:solidFill>
                <a:effectLst/>
                <a:latin typeface="Times New Roman" panose="02020603050405020304" pitchFamily="18" charset="0"/>
              </a:rPr>
              <a:t>Decorator: </a:t>
            </a:r>
            <a:r>
              <a:rPr lang="en-US" sz="2800" b="0" i="1" dirty="0">
                <a:solidFill>
                  <a:srgbClr val="000000"/>
                </a:solidFill>
                <a:effectLst/>
                <a:latin typeface="Times New Roman" panose="02020603050405020304" pitchFamily="18" charset="0"/>
              </a:rPr>
              <a:t>add responsibilities </a:t>
            </a:r>
            <a:r>
              <a:rPr lang="en-US" sz="2800" b="0" i="0" dirty="0">
                <a:solidFill>
                  <a:srgbClr val="000000"/>
                </a:solidFill>
                <a:effectLst/>
                <a:latin typeface="Times New Roman" panose="02020603050405020304" pitchFamily="18" charset="0"/>
              </a:rPr>
              <a:t>to objects without subclassing. </a:t>
            </a:r>
          </a:p>
          <a:p>
            <a:pPr lvl="1"/>
            <a:r>
              <a:rPr lang="en-US" sz="2400" b="0" i="0" dirty="0">
                <a:solidFill>
                  <a:srgbClr val="000000"/>
                </a:solidFill>
                <a:effectLst/>
                <a:latin typeface="Times New Roman" panose="02020603050405020304" pitchFamily="18" charset="0"/>
              </a:rPr>
              <a:t>It avoids the explosion of subclasses that can arise from trying to cover every combination of responsibilities statically. </a:t>
            </a:r>
          </a:p>
          <a:p>
            <a:pPr algn="l"/>
            <a:r>
              <a:rPr lang="en-US" sz="2800" b="0" i="0" dirty="0">
                <a:solidFill>
                  <a:srgbClr val="000000"/>
                </a:solidFill>
                <a:effectLst/>
                <a:latin typeface="Times New Roman" panose="02020603050405020304" pitchFamily="18" charset="0"/>
              </a:rPr>
              <a:t>Composite: structuring classes so that many related objects can be treated </a:t>
            </a:r>
            <a:r>
              <a:rPr lang="en-US" sz="2800" b="0" i="1" dirty="0">
                <a:solidFill>
                  <a:srgbClr val="000000"/>
                </a:solidFill>
                <a:effectLst/>
                <a:latin typeface="Times New Roman" panose="02020603050405020304" pitchFamily="18" charset="0"/>
              </a:rPr>
              <a:t>uniformly</a:t>
            </a:r>
            <a:r>
              <a:rPr lang="en-US" sz="2800" b="0" i="0" dirty="0">
                <a:solidFill>
                  <a:srgbClr val="000000"/>
                </a:solidFill>
                <a:effectLst/>
                <a:latin typeface="Times New Roman" panose="02020603050405020304" pitchFamily="18" charset="0"/>
              </a:rPr>
              <a:t>, and </a:t>
            </a:r>
            <a:r>
              <a:rPr lang="en-US" sz="2800" b="0" i="1" dirty="0">
                <a:solidFill>
                  <a:srgbClr val="000000"/>
                </a:solidFill>
                <a:effectLst/>
                <a:latin typeface="Times New Roman" panose="02020603050405020304" pitchFamily="18" charset="0"/>
              </a:rPr>
              <a:t>multiple objects can be treated as one. </a:t>
            </a:r>
          </a:p>
          <a:p>
            <a:pPr lvl="1"/>
            <a:r>
              <a:rPr lang="en-US" sz="2400" b="0" i="0" dirty="0">
                <a:solidFill>
                  <a:srgbClr val="000000"/>
                </a:solidFill>
                <a:effectLst/>
                <a:latin typeface="Times New Roman" panose="02020603050405020304" pitchFamily="18" charset="0"/>
              </a:rPr>
              <a:t>Its focus is not on embellishment but on representation.</a:t>
            </a:r>
          </a:p>
        </p:txBody>
      </p:sp>
    </p:spTree>
    <p:extLst>
      <p:ext uri="{BB962C8B-B14F-4D97-AF65-F5344CB8AC3E}">
        <p14:creationId xmlns:p14="http://schemas.microsoft.com/office/powerpoint/2010/main" val="849139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3138-D9F5-9807-B204-59EC9F7EA13C}"/>
              </a:ext>
            </a:extLst>
          </p:cNvPr>
          <p:cNvSpPr>
            <a:spLocks noGrp="1"/>
          </p:cNvSpPr>
          <p:nvPr>
            <p:ph type="title"/>
          </p:nvPr>
        </p:nvSpPr>
        <p:spPr/>
        <p:txBody>
          <a:bodyPr/>
          <a:lstStyle/>
          <a:p>
            <a:r>
              <a:rPr lang="en-US" sz="4000" i="0" dirty="0">
                <a:solidFill>
                  <a:srgbClr val="000000"/>
                </a:solidFill>
                <a:effectLst/>
              </a:rPr>
              <a:t>Composite vs Decorator </a:t>
            </a:r>
            <a:endParaRPr lang="en-US" sz="4000" dirty="0"/>
          </a:p>
        </p:txBody>
      </p:sp>
      <p:sp>
        <p:nvSpPr>
          <p:cNvPr id="3" name="Content Placeholder 2">
            <a:extLst>
              <a:ext uri="{FF2B5EF4-FFF2-40B4-BE49-F238E27FC236}">
                <a16:creationId xmlns:a16="http://schemas.microsoft.com/office/drawing/2014/main" id="{D3230BA0-3489-5352-2B65-E69602822A73}"/>
              </a:ext>
            </a:extLst>
          </p:cNvPr>
          <p:cNvSpPr>
            <a:spLocks noGrp="1"/>
          </p:cNvSpPr>
          <p:nvPr>
            <p:ph idx="1"/>
          </p:nvPr>
        </p:nvSpPr>
        <p:spPr/>
        <p:txBody>
          <a:bodyPr/>
          <a:lstStyle/>
          <a:p>
            <a:r>
              <a:rPr lang="en-US" sz="2800" b="0" i="0" dirty="0">
                <a:solidFill>
                  <a:srgbClr val="000000"/>
                </a:solidFill>
                <a:effectLst/>
                <a:latin typeface="Times New Roman" panose="02020603050405020304" pitchFamily="18" charset="0"/>
              </a:rPr>
              <a:t>Composite and Decorator patterns are often used together. </a:t>
            </a:r>
            <a:r>
              <a:rPr lang="en-US" b="0" i="0" dirty="0">
                <a:solidFill>
                  <a:srgbClr val="000000"/>
                </a:solidFill>
                <a:effectLst/>
                <a:latin typeface="Times New Roman" panose="02020603050405020304" pitchFamily="18" charset="0"/>
              </a:rPr>
              <a:t> </a:t>
            </a:r>
          </a:p>
          <a:p>
            <a:pPr lvl="1"/>
            <a:r>
              <a:rPr lang="en-US" sz="2400" b="0" i="0" dirty="0">
                <a:solidFill>
                  <a:srgbClr val="000000"/>
                </a:solidFill>
                <a:effectLst/>
                <a:latin typeface="Times New Roman" panose="02020603050405020304" pitchFamily="18" charset="0"/>
              </a:rPr>
              <a:t>Their intents are distinct but complementary. </a:t>
            </a:r>
            <a:endParaRPr lang="en-US" b="0" i="0" dirty="0">
              <a:solidFill>
                <a:srgbClr val="000000"/>
              </a:solidFill>
              <a:effectLst/>
              <a:latin typeface="Times New Roman" panose="02020603050405020304" pitchFamily="18" charset="0"/>
            </a:endParaRPr>
          </a:p>
          <a:p>
            <a:pPr algn="l"/>
            <a:r>
              <a:rPr lang="en-US" sz="2800" b="0" i="0" dirty="0">
                <a:solidFill>
                  <a:srgbClr val="000000"/>
                </a:solidFill>
                <a:effectLst/>
                <a:latin typeface="Times New Roman" panose="02020603050405020304" pitchFamily="18" charset="0"/>
              </a:rPr>
              <a:t>From the point of view of the Decorator pattern, a composite is a </a:t>
            </a:r>
            <a:r>
              <a:rPr lang="en-US" sz="2800" b="0" i="0" dirty="0" err="1">
                <a:solidFill>
                  <a:srgbClr val="000000"/>
                </a:solidFill>
                <a:effectLst/>
                <a:latin typeface="Times New Roman" panose="02020603050405020304" pitchFamily="18" charset="0"/>
              </a:rPr>
              <a:t>ConcreteComponent</a:t>
            </a:r>
            <a:r>
              <a:rPr lang="en-US" sz="2800" b="0" i="0" dirty="0">
                <a:solidFill>
                  <a:srgbClr val="000000"/>
                </a:solidFill>
                <a:effectLst/>
                <a:latin typeface="Times New Roman" panose="02020603050405020304" pitchFamily="18" charset="0"/>
              </a:rPr>
              <a:t>. </a:t>
            </a:r>
          </a:p>
          <a:p>
            <a:pPr algn="l"/>
            <a:r>
              <a:rPr lang="en-US" sz="2800" b="0" i="0" dirty="0">
                <a:solidFill>
                  <a:srgbClr val="000000"/>
                </a:solidFill>
                <a:effectLst/>
                <a:latin typeface="Times New Roman" panose="02020603050405020304" pitchFamily="18" charset="0"/>
              </a:rPr>
              <a:t>From the point of view of the Composite pattern, a decorator is a Leaf.</a:t>
            </a:r>
          </a:p>
          <a:p>
            <a:pPr algn="l"/>
            <a:r>
              <a:rPr lang="en-US" sz="2800" b="0" i="0" dirty="0">
                <a:solidFill>
                  <a:srgbClr val="000000"/>
                </a:solidFill>
                <a:effectLst/>
                <a:latin typeface="Times New Roman" panose="02020603050405020304" pitchFamily="18" charset="0"/>
              </a:rPr>
              <a:t>Both lead to a design in which you can build applications just by plugging objects together without defining any new classes.</a:t>
            </a:r>
            <a:endParaRPr lang="en-US" sz="2800" dirty="0"/>
          </a:p>
        </p:txBody>
      </p:sp>
    </p:spTree>
    <p:extLst>
      <p:ext uri="{BB962C8B-B14F-4D97-AF65-F5344CB8AC3E}">
        <p14:creationId xmlns:p14="http://schemas.microsoft.com/office/powerpoint/2010/main" val="2627118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045A-414F-48EA-F4B3-DB97F2A1B9EA}"/>
              </a:ext>
            </a:extLst>
          </p:cNvPr>
          <p:cNvSpPr>
            <a:spLocks noGrp="1"/>
          </p:cNvSpPr>
          <p:nvPr>
            <p:ph type="title"/>
          </p:nvPr>
        </p:nvSpPr>
        <p:spPr/>
        <p:txBody>
          <a:bodyPr/>
          <a:lstStyle/>
          <a:p>
            <a:r>
              <a:rPr lang="en-US" sz="4000" i="0" dirty="0">
                <a:solidFill>
                  <a:srgbClr val="000000"/>
                </a:solidFill>
                <a:effectLst/>
              </a:rPr>
              <a:t>Decorator vs Proxy</a:t>
            </a:r>
            <a:endParaRPr lang="en-US" sz="4000" dirty="0"/>
          </a:p>
        </p:txBody>
      </p:sp>
      <p:sp>
        <p:nvSpPr>
          <p:cNvPr id="3" name="Content Placeholder 2">
            <a:extLst>
              <a:ext uri="{FF2B5EF4-FFF2-40B4-BE49-F238E27FC236}">
                <a16:creationId xmlns:a16="http://schemas.microsoft.com/office/drawing/2014/main" id="{786197A4-28AB-C304-E547-1093F24D894D}"/>
              </a:ext>
            </a:extLst>
          </p:cNvPr>
          <p:cNvSpPr>
            <a:spLocks noGrp="1"/>
          </p:cNvSpPr>
          <p:nvPr>
            <p:ph idx="1"/>
          </p:nvPr>
        </p:nvSpPr>
        <p:spPr>
          <a:xfrm>
            <a:off x="457200" y="1335291"/>
            <a:ext cx="8572500" cy="4532109"/>
          </a:xfrm>
        </p:spPr>
        <p:txBody>
          <a:bodyPr/>
          <a:lstStyle/>
          <a:p>
            <a:pPr algn="l"/>
            <a:r>
              <a:rPr lang="en-US" sz="2400" b="0" i="0" dirty="0">
                <a:solidFill>
                  <a:srgbClr val="000000"/>
                </a:solidFill>
                <a:effectLst/>
                <a:latin typeface="+mj-lt"/>
              </a:rPr>
              <a:t>Both patterns introduce a level of indirection to an object,</a:t>
            </a:r>
          </a:p>
          <a:p>
            <a:pPr algn="l"/>
            <a:r>
              <a:rPr lang="en-US" sz="2400" dirty="0">
                <a:solidFill>
                  <a:srgbClr val="000000"/>
                </a:solidFill>
                <a:latin typeface="+mj-lt"/>
              </a:rPr>
              <a:t>Both proxy and decorator im</a:t>
            </a:r>
            <a:r>
              <a:rPr lang="en-US" sz="2400" b="0" i="0" dirty="0">
                <a:solidFill>
                  <a:srgbClr val="000000"/>
                </a:solidFill>
                <a:effectLst/>
                <a:latin typeface="+mj-lt"/>
              </a:rPr>
              <a:t>plementations keep a reference to another object to which they forward requests. </a:t>
            </a:r>
          </a:p>
          <a:p>
            <a:pPr algn="l"/>
            <a:r>
              <a:rPr lang="en-US" sz="2400" dirty="0">
                <a:solidFill>
                  <a:srgbClr val="000000"/>
                </a:solidFill>
                <a:latin typeface="+mj-lt"/>
              </a:rPr>
              <a:t>Both </a:t>
            </a:r>
            <a:r>
              <a:rPr lang="en-US" sz="2400" b="0" i="0" dirty="0">
                <a:solidFill>
                  <a:srgbClr val="000000"/>
                </a:solidFill>
                <a:effectLst/>
                <a:latin typeface="+mj-lt"/>
              </a:rPr>
              <a:t>patterns compose an object and provides an identical interface to clients. </a:t>
            </a:r>
            <a:endParaRPr lang="en-US" sz="2400" dirty="0">
              <a:solidFill>
                <a:srgbClr val="000000"/>
              </a:solidFill>
              <a:latin typeface="+mj-lt"/>
            </a:endParaRPr>
          </a:p>
          <a:p>
            <a:pPr marL="0" indent="0" algn="l">
              <a:buNone/>
            </a:pPr>
            <a:r>
              <a:rPr lang="en-US" sz="2400" u="sng" dirty="0">
                <a:solidFill>
                  <a:srgbClr val="000000"/>
                </a:solidFill>
                <a:latin typeface="+mj-lt"/>
              </a:rPr>
              <a:t>Difference in Intent</a:t>
            </a:r>
            <a:endParaRPr lang="en-US" sz="2400" b="0" i="0" dirty="0">
              <a:solidFill>
                <a:srgbClr val="000000"/>
              </a:solidFill>
              <a:effectLst/>
              <a:latin typeface="+mj-lt"/>
            </a:endParaRPr>
          </a:p>
          <a:p>
            <a:pPr algn="l"/>
            <a:r>
              <a:rPr lang="en-US" sz="2400" b="0" i="0" dirty="0">
                <a:solidFill>
                  <a:srgbClr val="000000"/>
                </a:solidFill>
                <a:effectLst/>
                <a:latin typeface="+mj-lt"/>
              </a:rPr>
              <a:t>Unlike Decorator, the Proxy pattern is not concerned with </a:t>
            </a:r>
            <a:r>
              <a:rPr lang="en-US" sz="2400" b="0" i="1" dirty="0">
                <a:solidFill>
                  <a:srgbClr val="000000"/>
                </a:solidFill>
                <a:effectLst/>
                <a:latin typeface="+mj-lt"/>
              </a:rPr>
              <a:t>attaching</a:t>
            </a:r>
            <a:r>
              <a:rPr lang="en-US" sz="2400" b="0" i="0" dirty="0">
                <a:solidFill>
                  <a:srgbClr val="000000"/>
                </a:solidFill>
                <a:effectLst/>
                <a:latin typeface="+mj-lt"/>
              </a:rPr>
              <a:t> or detaching </a:t>
            </a:r>
            <a:r>
              <a:rPr lang="en-US" sz="2400" b="0" i="1" dirty="0">
                <a:solidFill>
                  <a:srgbClr val="000000"/>
                </a:solidFill>
                <a:effectLst/>
                <a:latin typeface="+mj-lt"/>
              </a:rPr>
              <a:t>properties</a:t>
            </a:r>
            <a:r>
              <a:rPr lang="en-US" sz="2400" b="0" i="0" dirty="0">
                <a:solidFill>
                  <a:srgbClr val="000000"/>
                </a:solidFill>
                <a:effectLst/>
                <a:latin typeface="+mj-lt"/>
              </a:rPr>
              <a:t> </a:t>
            </a:r>
            <a:r>
              <a:rPr lang="en-US" sz="2400" b="0" i="1" dirty="0">
                <a:solidFill>
                  <a:srgbClr val="000000"/>
                </a:solidFill>
                <a:effectLst/>
                <a:latin typeface="+mj-lt"/>
              </a:rPr>
              <a:t>dynamically</a:t>
            </a:r>
            <a:r>
              <a:rPr lang="en-US" sz="2400" b="0" i="0" dirty="0">
                <a:solidFill>
                  <a:srgbClr val="000000"/>
                </a:solidFill>
                <a:effectLst/>
                <a:latin typeface="+mj-lt"/>
              </a:rPr>
              <a:t>,</a:t>
            </a:r>
          </a:p>
          <a:p>
            <a:pPr algn="l"/>
            <a:r>
              <a:rPr lang="en-US" sz="2400" b="0" i="0" dirty="0">
                <a:solidFill>
                  <a:srgbClr val="000000"/>
                </a:solidFill>
                <a:effectLst/>
                <a:latin typeface="+mj-lt"/>
              </a:rPr>
              <a:t>Prox</a:t>
            </a:r>
            <a:r>
              <a:rPr lang="en-US" sz="2400" dirty="0">
                <a:solidFill>
                  <a:srgbClr val="000000"/>
                </a:solidFill>
                <a:latin typeface="+mj-lt"/>
              </a:rPr>
              <a:t>y is a </a:t>
            </a:r>
            <a:r>
              <a:rPr lang="en-US" sz="2400" i="1" dirty="0">
                <a:solidFill>
                  <a:srgbClr val="000000"/>
                </a:solidFill>
                <a:latin typeface="+mj-lt"/>
              </a:rPr>
              <a:t>placeholder</a:t>
            </a:r>
            <a:r>
              <a:rPr lang="en-US" sz="2400" dirty="0">
                <a:solidFill>
                  <a:srgbClr val="000000"/>
                </a:solidFill>
                <a:latin typeface="+mj-lt"/>
              </a:rPr>
              <a:t> </a:t>
            </a:r>
            <a:r>
              <a:rPr lang="en-US" sz="2400" b="0" i="0" dirty="0">
                <a:solidFill>
                  <a:srgbClr val="000000"/>
                </a:solidFill>
                <a:effectLst/>
                <a:latin typeface="+mj-lt"/>
              </a:rPr>
              <a:t>for a subject when it's inconvenient or </a:t>
            </a:r>
            <a:r>
              <a:rPr lang="en-US" sz="2400" b="0" i="1" dirty="0">
                <a:solidFill>
                  <a:srgbClr val="000000"/>
                </a:solidFill>
                <a:effectLst/>
                <a:latin typeface="+mj-lt"/>
              </a:rPr>
              <a:t>undesirable to access the subject directly</a:t>
            </a:r>
          </a:p>
          <a:p>
            <a:pPr lvl="1"/>
            <a:r>
              <a:rPr lang="en-US" sz="2000" b="0" i="0" dirty="0">
                <a:solidFill>
                  <a:srgbClr val="000000"/>
                </a:solidFill>
                <a:effectLst/>
                <a:latin typeface="+mj-lt"/>
              </a:rPr>
              <a:t> because, for example, it lives on a remote machine, has restricted access, or is persistent.</a:t>
            </a:r>
          </a:p>
        </p:txBody>
      </p:sp>
    </p:spTree>
    <p:extLst>
      <p:ext uri="{BB962C8B-B14F-4D97-AF65-F5344CB8AC3E}">
        <p14:creationId xmlns:p14="http://schemas.microsoft.com/office/powerpoint/2010/main" val="4154825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68A6-B419-EE2C-CDE2-BE0AF61B1F65}"/>
              </a:ext>
            </a:extLst>
          </p:cNvPr>
          <p:cNvSpPr>
            <a:spLocks noGrp="1"/>
          </p:cNvSpPr>
          <p:nvPr>
            <p:ph type="title"/>
          </p:nvPr>
        </p:nvSpPr>
        <p:spPr/>
        <p:txBody>
          <a:bodyPr/>
          <a:lstStyle/>
          <a:p>
            <a:r>
              <a:rPr lang="en-US" sz="4400" i="0" dirty="0">
                <a:solidFill>
                  <a:srgbClr val="000000"/>
                </a:solidFill>
                <a:effectLst/>
              </a:rPr>
              <a:t>Decorator vs Proxy</a:t>
            </a:r>
            <a:endParaRPr lang="en-US" dirty="0"/>
          </a:p>
        </p:txBody>
      </p:sp>
      <p:sp>
        <p:nvSpPr>
          <p:cNvPr id="3" name="Content Placeholder 2">
            <a:extLst>
              <a:ext uri="{FF2B5EF4-FFF2-40B4-BE49-F238E27FC236}">
                <a16:creationId xmlns:a16="http://schemas.microsoft.com/office/drawing/2014/main" id="{919FAA6D-40EF-87D9-D1BD-8B0DA06CF512}"/>
              </a:ext>
            </a:extLst>
          </p:cNvPr>
          <p:cNvSpPr>
            <a:spLocks noGrp="1"/>
          </p:cNvSpPr>
          <p:nvPr>
            <p:ph idx="1"/>
          </p:nvPr>
        </p:nvSpPr>
        <p:spPr/>
        <p:txBody>
          <a:bodyPr/>
          <a:lstStyle/>
          <a:p>
            <a:r>
              <a:rPr lang="en-US" sz="2800" b="0" i="0" dirty="0">
                <a:solidFill>
                  <a:srgbClr val="000000"/>
                </a:solidFill>
                <a:effectLst/>
                <a:latin typeface="+mj-lt"/>
              </a:rPr>
              <a:t>Decorator: </a:t>
            </a:r>
            <a:r>
              <a:rPr lang="en-US" sz="2800" dirty="0">
                <a:solidFill>
                  <a:srgbClr val="000000"/>
                </a:solidFill>
                <a:latin typeface="+mj-lt"/>
              </a:rPr>
              <a:t>t</a:t>
            </a:r>
            <a:r>
              <a:rPr lang="en-US" sz="2800" b="0" i="0" dirty="0">
                <a:solidFill>
                  <a:srgbClr val="000000"/>
                </a:solidFill>
                <a:effectLst/>
                <a:latin typeface="+mj-lt"/>
              </a:rPr>
              <a:t>he Component provides only part of the functionality, and one or more decorators furnish the rest. </a:t>
            </a:r>
          </a:p>
          <a:p>
            <a:r>
              <a:rPr lang="en-US" sz="2800" dirty="0">
                <a:solidFill>
                  <a:srgbClr val="000000"/>
                </a:solidFill>
                <a:latin typeface="+mj-lt"/>
              </a:rPr>
              <a:t>Proxy: </a:t>
            </a:r>
            <a:r>
              <a:rPr lang="en-US" sz="2800" b="0" i="0" dirty="0">
                <a:solidFill>
                  <a:srgbClr val="000000"/>
                </a:solidFill>
                <a:effectLst/>
                <a:latin typeface="+mj-lt"/>
              </a:rPr>
              <a:t>the </a:t>
            </a:r>
            <a:r>
              <a:rPr lang="en-US" sz="2800" dirty="0">
                <a:solidFill>
                  <a:srgbClr val="000000"/>
                </a:solidFill>
                <a:latin typeface="+mj-lt"/>
              </a:rPr>
              <a:t>S</a:t>
            </a:r>
            <a:r>
              <a:rPr lang="en-US" sz="2800" b="0" i="0" dirty="0">
                <a:solidFill>
                  <a:srgbClr val="000000"/>
                </a:solidFill>
                <a:effectLst/>
                <a:latin typeface="+mj-lt"/>
              </a:rPr>
              <a:t>ubject defines the key functionality, and the proxy provides (or refuses) access to it.</a:t>
            </a:r>
          </a:p>
          <a:p>
            <a:endParaRPr lang="en-US" sz="2800" b="0" i="0" dirty="0">
              <a:solidFill>
                <a:srgbClr val="000000"/>
              </a:solidFill>
              <a:effectLst/>
              <a:latin typeface="+mj-lt"/>
            </a:endParaRPr>
          </a:p>
          <a:p>
            <a:endParaRPr lang="en-US" sz="2800" dirty="0"/>
          </a:p>
        </p:txBody>
      </p:sp>
    </p:spTree>
    <p:extLst>
      <p:ext uri="{BB962C8B-B14F-4D97-AF65-F5344CB8AC3E}">
        <p14:creationId xmlns:p14="http://schemas.microsoft.com/office/powerpoint/2010/main" val="4140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1E2B3E5-2711-F034-81FD-8C01AEE6EA4F}"/>
              </a:ext>
            </a:extLst>
          </p:cNvPr>
          <p:cNvSpPr>
            <a:spLocks noGrp="1" noChangeArrowheads="1"/>
          </p:cNvSpPr>
          <p:nvPr>
            <p:ph type="title"/>
          </p:nvPr>
        </p:nvSpPr>
        <p:spPr/>
        <p:txBody>
          <a:bodyPr/>
          <a:lstStyle/>
          <a:p>
            <a:r>
              <a:rPr lang="en-US" altLang="en-US" dirty="0"/>
              <a:t>Document Structure: Req-1.2</a:t>
            </a:r>
          </a:p>
        </p:txBody>
      </p:sp>
      <p:sp>
        <p:nvSpPr>
          <p:cNvPr id="31747" name="Rectangle 3">
            <a:extLst>
              <a:ext uri="{FF2B5EF4-FFF2-40B4-BE49-F238E27FC236}">
                <a16:creationId xmlns:a16="http://schemas.microsoft.com/office/drawing/2014/main" id="{E97F0AFB-1B9D-42A1-B4EC-1F4684DC1B62}"/>
              </a:ext>
            </a:extLst>
          </p:cNvPr>
          <p:cNvSpPr>
            <a:spLocks noGrp="1" noChangeArrowheads="1"/>
          </p:cNvSpPr>
          <p:nvPr>
            <p:ph type="body" idx="1"/>
          </p:nvPr>
        </p:nvSpPr>
        <p:spPr>
          <a:xfrm>
            <a:off x="457199" y="1335291"/>
            <a:ext cx="8531157" cy="4532109"/>
          </a:xfrm>
        </p:spPr>
        <p:txBody>
          <a:bodyPr/>
          <a:lstStyle/>
          <a:p>
            <a:r>
              <a:rPr lang="en-US" altLang="en-US" sz="2800" dirty="0"/>
              <a:t>Should treat text and graphics uniformly</a:t>
            </a:r>
          </a:p>
          <a:p>
            <a:pPr lvl="1"/>
            <a:r>
              <a:rPr lang="en-US" altLang="en-US" sz="2400" dirty="0"/>
              <a:t>Avoid treating graphics as special case of text </a:t>
            </a:r>
          </a:p>
          <a:p>
            <a:pPr lvl="1"/>
            <a:r>
              <a:rPr lang="en-US" altLang="en-US" sz="2400" dirty="0"/>
              <a:t>One set of manipulation mechanism should work for both text and graphics</a:t>
            </a:r>
          </a:p>
          <a:p>
            <a:r>
              <a:rPr lang="en-US" altLang="en-US" sz="2800" dirty="0"/>
              <a:t>No distinction between single elements or groups.</a:t>
            </a:r>
          </a:p>
          <a:p>
            <a:pPr lvl="1"/>
            <a:r>
              <a:rPr lang="en-US" altLang="en-US" sz="2400" dirty="0"/>
              <a:t>E.g., the 10</a:t>
            </a:r>
            <a:r>
              <a:rPr lang="en-US" altLang="en-US" sz="2400" baseline="30000" dirty="0"/>
              <a:t>th</a:t>
            </a:r>
            <a:r>
              <a:rPr lang="en-US" altLang="en-US" sz="2400" dirty="0"/>
              <a:t> element in line 5 could be a single character, or a complex diagram comprising nested subparts.</a:t>
            </a:r>
          </a:p>
          <a:p>
            <a:pPr lvl="1"/>
            <a:r>
              <a:rPr lang="en-US" altLang="en-US" sz="2400" dirty="0"/>
              <a:t>As long as an element can draw itself and knows its dimensions, its complexity has no effect on how and where it should appear on the page.</a:t>
            </a:r>
          </a:p>
          <a:p>
            <a:pPr lvl="1"/>
            <a:endParaRPr lang="en-US" altLang="en-US" sz="2400" dirty="0"/>
          </a:p>
        </p:txBody>
      </p:sp>
    </p:spTree>
    <p:extLst>
      <p:ext uri="{BB962C8B-B14F-4D97-AF65-F5344CB8AC3E}">
        <p14:creationId xmlns:p14="http://schemas.microsoft.com/office/powerpoint/2010/main" val="195511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9CADC6B-7B59-B507-4722-D13358D58F65}"/>
              </a:ext>
            </a:extLst>
          </p:cNvPr>
          <p:cNvSpPr>
            <a:spLocks noGrp="1" noChangeArrowheads="1"/>
          </p:cNvSpPr>
          <p:nvPr>
            <p:ph type="title"/>
          </p:nvPr>
        </p:nvSpPr>
        <p:spPr/>
        <p:txBody>
          <a:bodyPr/>
          <a:lstStyle/>
          <a:p>
            <a:pPr eaLnBrk="1" hangingPunct="1"/>
            <a:r>
              <a:rPr lang="en-US" altLang="tr-TR"/>
              <a:t>Document Structure</a:t>
            </a:r>
          </a:p>
        </p:txBody>
      </p:sp>
      <p:sp>
        <p:nvSpPr>
          <p:cNvPr id="130051" name="Rectangle 3">
            <a:extLst>
              <a:ext uri="{FF2B5EF4-FFF2-40B4-BE49-F238E27FC236}">
                <a16:creationId xmlns:a16="http://schemas.microsoft.com/office/drawing/2014/main" id="{423F4CA9-6D5C-BC38-5280-8378274D6566}"/>
              </a:ext>
            </a:extLst>
          </p:cNvPr>
          <p:cNvSpPr>
            <a:spLocks noGrp="1" noChangeArrowheads="1"/>
          </p:cNvSpPr>
          <p:nvPr>
            <p:ph idx="1"/>
          </p:nvPr>
        </p:nvSpPr>
        <p:spPr>
          <a:xfrm>
            <a:off x="457199" y="1335291"/>
            <a:ext cx="8686801" cy="5383557"/>
          </a:xfrm>
        </p:spPr>
        <p:txBody>
          <a:bodyPr/>
          <a:lstStyle/>
          <a:p>
            <a:pPr marL="0" indent="0">
              <a:buNone/>
            </a:pPr>
            <a:r>
              <a:rPr lang="en-US" altLang="en-US" sz="2400" dirty="0"/>
              <a:t>Arrangement of text, lines, images, columns, figures, tables</a:t>
            </a:r>
            <a:endParaRPr lang="en-US" altLang="tr-TR" sz="2400" dirty="0"/>
          </a:p>
          <a:p>
            <a:pPr eaLnBrk="1" hangingPunct="1"/>
            <a:r>
              <a:rPr lang="en-US" altLang="tr-TR" sz="2800" dirty="0"/>
              <a:t>Image or Picture</a:t>
            </a:r>
          </a:p>
          <a:p>
            <a:pPr eaLnBrk="1" hangingPunct="1"/>
            <a:r>
              <a:rPr lang="en-US" altLang="tr-TR" sz="2800" dirty="0"/>
              <a:t>Text</a:t>
            </a:r>
          </a:p>
          <a:p>
            <a:pPr lvl="1" eaLnBrk="1" hangingPunct="1"/>
            <a:r>
              <a:rPr lang="en-US" altLang="tr-TR" sz="2400" dirty="0"/>
              <a:t>sequence of characters </a:t>
            </a:r>
            <a:r>
              <a:rPr lang="en-US" altLang="tr-TR" sz="2400" dirty="0" err="1"/>
              <a:t>a.k.a</a:t>
            </a:r>
            <a:r>
              <a:rPr lang="en-US" altLang="tr-TR" sz="2400" dirty="0"/>
              <a:t> letters</a:t>
            </a:r>
          </a:p>
          <a:p>
            <a:pPr lvl="1" eaLnBrk="1" hangingPunct="1"/>
            <a:r>
              <a:rPr lang="en-US" altLang="tr-TR" sz="2400" dirty="0"/>
              <a:t>with different fonts and styles</a:t>
            </a:r>
          </a:p>
          <a:p>
            <a:pPr eaLnBrk="1" hangingPunct="1"/>
            <a:r>
              <a:rPr lang="en-US" altLang="tr-TR" sz="2800" dirty="0"/>
              <a:t>Drawing</a:t>
            </a:r>
          </a:p>
          <a:p>
            <a:pPr lvl="1" eaLnBrk="1" hangingPunct="1"/>
            <a:r>
              <a:rPr lang="en-US" altLang="tr-TR" sz="2400" dirty="0"/>
              <a:t>polygons, lines, text</a:t>
            </a:r>
          </a:p>
          <a:p>
            <a:r>
              <a:rPr lang="en-US" altLang="tr-TR" sz="2800" dirty="0"/>
              <a:t>Figure</a:t>
            </a:r>
          </a:p>
          <a:p>
            <a:pPr lvl="1"/>
            <a:r>
              <a:rPr lang="en-US" altLang="tr-TR" sz="2400" dirty="0"/>
              <a:t>Image, drawing, text, sub figure</a:t>
            </a:r>
          </a:p>
          <a:p>
            <a:r>
              <a:rPr lang="en-US" altLang="tr-TR" sz="2800" dirty="0"/>
              <a:t>Table</a:t>
            </a:r>
          </a:p>
          <a:p>
            <a:pPr lvl="1"/>
            <a:r>
              <a:rPr lang="en-US" altLang="tr-TR" sz="2400" dirty="0"/>
              <a:t>Rows and columns</a:t>
            </a:r>
          </a:p>
        </p:txBody>
      </p:sp>
      <p:sp>
        <p:nvSpPr>
          <p:cNvPr id="2" name="TextBox 1">
            <a:extLst>
              <a:ext uri="{FF2B5EF4-FFF2-40B4-BE49-F238E27FC236}">
                <a16:creationId xmlns:a16="http://schemas.microsoft.com/office/drawing/2014/main" id="{3985738C-F1EA-F748-8722-9611FD28E999}"/>
              </a:ext>
            </a:extLst>
          </p:cNvPr>
          <p:cNvSpPr txBox="1"/>
          <p:nvPr/>
        </p:nvSpPr>
        <p:spPr>
          <a:xfrm>
            <a:off x="6400800" y="3812959"/>
            <a:ext cx="2476869" cy="1384995"/>
          </a:xfrm>
          <a:prstGeom prst="rect">
            <a:avLst/>
          </a:prstGeom>
          <a:noFill/>
        </p:spPr>
        <p:txBody>
          <a:bodyPr wrap="square" rtlCol="0">
            <a:spAutoFit/>
          </a:bodyPr>
          <a:lstStyle/>
          <a:p>
            <a:r>
              <a:rPr lang="en-US" altLang="tr-TR" sz="2800" dirty="0"/>
              <a:t>Let’s have a common name: </a:t>
            </a:r>
            <a:r>
              <a:rPr lang="en-US" altLang="tr-TR" sz="2800" b="1" dirty="0"/>
              <a:t>Glyph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E5DBAB2-EF76-9A78-0471-238A1A96B1F7}"/>
              </a:ext>
            </a:extLst>
          </p:cNvPr>
          <p:cNvSpPr>
            <a:spLocks noGrp="1" noChangeArrowheads="1"/>
          </p:cNvSpPr>
          <p:nvPr>
            <p:ph type="title"/>
          </p:nvPr>
        </p:nvSpPr>
        <p:spPr/>
        <p:txBody>
          <a:bodyPr/>
          <a:lstStyle/>
          <a:p>
            <a:pPr eaLnBrk="1" hangingPunct="1"/>
            <a:r>
              <a:rPr lang="en-US" altLang="tr-TR" sz="4000" dirty="0"/>
              <a:t>Document Structure: </a:t>
            </a:r>
          </a:p>
        </p:txBody>
      </p:sp>
      <p:grpSp>
        <p:nvGrpSpPr>
          <p:cNvPr id="132099" name="Group 4">
            <a:extLst>
              <a:ext uri="{FF2B5EF4-FFF2-40B4-BE49-F238E27FC236}">
                <a16:creationId xmlns:a16="http://schemas.microsoft.com/office/drawing/2014/main" id="{16F71179-4384-BFC7-1E02-1E798864F78F}"/>
              </a:ext>
            </a:extLst>
          </p:cNvPr>
          <p:cNvGrpSpPr>
            <a:grpSpLocks/>
          </p:cNvGrpSpPr>
          <p:nvPr/>
        </p:nvGrpSpPr>
        <p:grpSpPr bwMode="auto">
          <a:xfrm>
            <a:off x="2960784" y="5196236"/>
            <a:ext cx="1008062" cy="531812"/>
            <a:chOff x="657" y="1026"/>
            <a:chExt cx="635" cy="335"/>
          </a:xfrm>
        </p:grpSpPr>
        <p:sp>
          <p:nvSpPr>
            <p:cNvPr id="132146" name="Rectangle 5">
              <a:extLst>
                <a:ext uri="{FF2B5EF4-FFF2-40B4-BE49-F238E27FC236}">
                  <a16:creationId xmlns:a16="http://schemas.microsoft.com/office/drawing/2014/main" id="{0A85C363-30F5-3160-56F8-8AEBBD244A7A}"/>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47" name="Text Box 6">
              <a:extLst>
                <a:ext uri="{FF2B5EF4-FFF2-40B4-BE49-F238E27FC236}">
                  <a16:creationId xmlns:a16="http://schemas.microsoft.com/office/drawing/2014/main" id="{122C1051-C089-1396-574D-36E615DE3CD8}"/>
                </a:ext>
              </a:extLst>
            </p:cNvPr>
            <p:cNvSpPr txBox="1">
              <a:spLocks noChangeArrowheads="1"/>
            </p:cNvSpPr>
            <p:nvPr/>
          </p:nvSpPr>
          <p:spPr bwMode="auto">
            <a:xfrm>
              <a:off x="703" y="1026"/>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Image</a:t>
              </a:r>
            </a:p>
          </p:txBody>
        </p:sp>
        <p:sp>
          <p:nvSpPr>
            <p:cNvPr id="132148" name="Line 7">
              <a:extLst>
                <a:ext uri="{FF2B5EF4-FFF2-40B4-BE49-F238E27FC236}">
                  <a16:creationId xmlns:a16="http://schemas.microsoft.com/office/drawing/2014/main" id="{0C5BCE31-33C5-1B31-E95B-39A5C1154520}"/>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49" name="Line 8">
              <a:extLst>
                <a:ext uri="{FF2B5EF4-FFF2-40B4-BE49-F238E27FC236}">
                  <a16:creationId xmlns:a16="http://schemas.microsoft.com/office/drawing/2014/main" id="{A8B6F5FE-5D78-4EA3-D3FB-34696EEA30FB}"/>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2100" name="Group 46">
            <a:extLst>
              <a:ext uri="{FF2B5EF4-FFF2-40B4-BE49-F238E27FC236}">
                <a16:creationId xmlns:a16="http://schemas.microsoft.com/office/drawing/2014/main" id="{A973ED5C-DBD7-6EA3-2BF6-41C969971DF7}"/>
              </a:ext>
            </a:extLst>
          </p:cNvPr>
          <p:cNvGrpSpPr>
            <a:grpSpLocks/>
          </p:cNvGrpSpPr>
          <p:nvPr/>
        </p:nvGrpSpPr>
        <p:grpSpPr bwMode="auto">
          <a:xfrm>
            <a:off x="3832755" y="1240660"/>
            <a:ext cx="1984376" cy="2210270"/>
            <a:chOff x="2395" y="936"/>
            <a:chExt cx="1250" cy="1389"/>
          </a:xfrm>
        </p:grpSpPr>
        <p:grpSp>
          <p:nvGrpSpPr>
            <p:cNvPr id="132139" name="Group 9">
              <a:extLst>
                <a:ext uri="{FF2B5EF4-FFF2-40B4-BE49-F238E27FC236}">
                  <a16:creationId xmlns:a16="http://schemas.microsoft.com/office/drawing/2014/main" id="{CA9FB2B8-B295-1767-180F-5E7C7B8E874F}"/>
                </a:ext>
              </a:extLst>
            </p:cNvPr>
            <p:cNvGrpSpPr>
              <a:grpSpLocks/>
            </p:cNvGrpSpPr>
            <p:nvPr/>
          </p:nvGrpSpPr>
          <p:grpSpPr bwMode="auto">
            <a:xfrm>
              <a:off x="2395" y="936"/>
              <a:ext cx="1250" cy="1278"/>
              <a:chOff x="2332" y="1134"/>
              <a:chExt cx="1516" cy="1052"/>
            </a:xfrm>
          </p:grpSpPr>
          <p:sp>
            <p:nvSpPr>
              <p:cNvPr id="132141" name="Rectangle 10">
                <a:extLst>
                  <a:ext uri="{FF2B5EF4-FFF2-40B4-BE49-F238E27FC236}">
                    <a16:creationId xmlns:a16="http://schemas.microsoft.com/office/drawing/2014/main" id="{A8A84E98-F831-C2C5-0E2A-41B190AA4BDD}"/>
                  </a:ext>
                </a:extLst>
              </p:cNvPr>
              <p:cNvSpPr>
                <a:spLocks noChangeArrowheads="1"/>
              </p:cNvSpPr>
              <p:nvPr/>
            </p:nvSpPr>
            <p:spPr bwMode="auto">
              <a:xfrm>
                <a:off x="2332" y="1134"/>
                <a:ext cx="1500" cy="102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42" name="Text Box 11">
                <a:extLst>
                  <a:ext uri="{FF2B5EF4-FFF2-40B4-BE49-F238E27FC236}">
                    <a16:creationId xmlns:a16="http://schemas.microsoft.com/office/drawing/2014/main" id="{98FF9FB6-82B9-5290-F28F-F4C4F5BF718B}"/>
                  </a:ext>
                </a:extLst>
              </p:cNvPr>
              <p:cNvSpPr txBox="1">
                <a:spLocks noChangeArrowheads="1"/>
              </p:cNvSpPr>
              <p:nvPr/>
            </p:nvSpPr>
            <p:spPr bwMode="auto">
              <a:xfrm>
                <a:off x="2566" y="1148"/>
                <a:ext cx="63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Glyph</a:t>
                </a:r>
              </a:p>
            </p:txBody>
          </p:sp>
          <p:sp>
            <p:nvSpPr>
              <p:cNvPr id="132143" name="Line 12">
                <a:extLst>
                  <a:ext uri="{FF2B5EF4-FFF2-40B4-BE49-F238E27FC236}">
                    <a16:creationId xmlns:a16="http://schemas.microsoft.com/office/drawing/2014/main" id="{D0D5D130-F59F-6A70-0C05-1774EDBA165F}"/>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44" name="Text Box 13">
                <a:extLst>
                  <a:ext uri="{FF2B5EF4-FFF2-40B4-BE49-F238E27FC236}">
                    <a16:creationId xmlns:a16="http://schemas.microsoft.com/office/drawing/2014/main" id="{DD57605D-E4DF-D336-AAB9-E26FD82D484D}"/>
                  </a:ext>
                </a:extLst>
              </p:cNvPr>
              <p:cNvSpPr txBox="1">
                <a:spLocks noChangeArrowheads="1"/>
              </p:cNvSpPr>
              <p:nvPr/>
            </p:nvSpPr>
            <p:spPr bwMode="auto">
              <a:xfrm>
                <a:off x="2338" y="1422"/>
                <a:ext cx="1410"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…operations..</a:t>
                </a:r>
              </a:p>
              <a:p>
                <a:pPr eaLnBrk="1" hangingPunct="1">
                  <a:spcBef>
                    <a:spcPct val="0"/>
                  </a:spcBef>
                  <a:buFontTx/>
                  <a:buNone/>
                </a:pPr>
                <a:r>
                  <a:rPr lang="en-US" altLang="tr-TR" sz="1800" i="1" dirty="0"/>
                  <a:t>+add(</a:t>
                </a:r>
                <a:r>
                  <a:rPr lang="en-US" altLang="tr-TR" sz="1800" i="1" dirty="0" err="1"/>
                  <a:t>Glyph,int</a:t>
                </a:r>
                <a:r>
                  <a:rPr lang="en-US" altLang="tr-TR" sz="1800" i="1" dirty="0"/>
                  <a:t>)</a:t>
                </a:r>
              </a:p>
              <a:p>
                <a:pPr eaLnBrk="1" hangingPunct="1">
                  <a:spcBef>
                    <a:spcPct val="0"/>
                  </a:spcBef>
                  <a:buFontTx/>
                  <a:buNone/>
                </a:pPr>
                <a:r>
                  <a:rPr lang="en-US" altLang="tr-TR" sz="1800" i="1" dirty="0"/>
                  <a:t>+remove(Glyph)</a:t>
                </a:r>
              </a:p>
              <a:p>
                <a:pPr eaLnBrk="1" hangingPunct="1">
                  <a:spcBef>
                    <a:spcPct val="0"/>
                  </a:spcBef>
                  <a:buFontTx/>
                  <a:buNone/>
                </a:pPr>
                <a:r>
                  <a:rPr lang="en-US" altLang="tr-TR" sz="1800" i="1" dirty="0"/>
                  <a:t>+</a:t>
                </a:r>
                <a:r>
                  <a:rPr lang="en-US" altLang="tr-TR" sz="1800" i="1" dirty="0" err="1"/>
                  <a:t>getChild</a:t>
                </a:r>
                <a:r>
                  <a:rPr lang="en-US" altLang="tr-TR" sz="1800" i="1" dirty="0"/>
                  <a:t>(int)</a:t>
                </a:r>
              </a:p>
              <a:p>
                <a:pPr eaLnBrk="1" hangingPunct="1">
                  <a:spcBef>
                    <a:spcPct val="0"/>
                  </a:spcBef>
                  <a:buFontTx/>
                  <a:buNone/>
                </a:pPr>
                <a:r>
                  <a:rPr lang="en-US" altLang="tr-TR" sz="1800" i="1" dirty="0"/>
                  <a:t>+</a:t>
                </a:r>
                <a:r>
                  <a:rPr lang="en-US" altLang="tr-TR" sz="1800" i="1" dirty="0" err="1"/>
                  <a:t>getParent</a:t>
                </a:r>
                <a:r>
                  <a:rPr lang="en-US" altLang="tr-TR" sz="1800" i="1" dirty="0"/>
                  <a:t>()</a:t>
                </a:r>
              </a:p>
            </p:txBody>
          </p:sp>
          <p:sp>
            <p:nvSpPr>
              <p:cNvPr id="132145" name="Line 14">
                <a:extLst>
                  <a:ext uri="{FF2B5EF4-FFF2-40B4-BE49-F238E27FC236}">
                    <a16:creationId xmlns:a16="http://schemas.microsoft.com/office/drawing/2014/main" id="{3F167EBB-88FF-62D9-3CD6-75C3064B5E74}"/>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2140" name="AutoShape 28">
              <a:extLst>
                <a:ext uri="{FF2B5EF4-FFF2-40B4-BE49-F238E27FC236}">
                  <a16:creationId xmlns:a16="http://schemas.microsoft.com/office/drawing/2014/main" id="{061573A0-5C07-D7BE-85E8-AED1DAD4887F}"/>
                </a:ext>
              </a:extLst>
            </p:cNvPr>
            <p:cNvSpPr>
              <a:spLocks noChangeArrowheads="1"/>
            </p:cNvSpPr>
            <p:nvPr/>
          </p:nvSpPr>
          <p:spPr bwMode="auto">
            <a:xfrm>
              <a:off x="2931" y="2178"/>
              <a:ext cx="165" cy="14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132101" name="AutoShape 29">
            <a:extLst>
              <a:ext uri="{FF2B5EF4-FFF2-40B4-BE49-F238E27FC236}">
                <a16:creationId xmlns:a16="http://schemas.microsoft.com/office/drawing/2014/main" id="{C481C2F3-F49A-D1A1-153A-C7359403D6B0}"/>
              </a:ext>
            </a:extLst>
          </p:cNvPr>
          <p:cNvCxnSpPr>
            <a:cxnSpLocks noChangeShapeType="1"/>
            <a:stCxn id="132140" idx="3"/>
            <a:endCxn id="14" idx="0"/>
          </p:cNvCxnSpPr>
          <p:nvPr/>
        </p:nvCxnSpPr>
        <p:spPr bwMode="auto">
          <a:xfrm rot="16200000" flipH="1">
            <a:off x="5720337" y="2545217"/>
            <a:ext cx="609099" cy="2420524"/>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32102" name="AutoShape 30">
            <a:extLst>
              <a:ext uri="{FF2B5EF4-FFF2-40B4-BE49-F238E27FC236}">
                <a16:creationId xmlns:a16="http://schemas.microsoft.com/office/drawing/2014/main" id="{F4F303DD-4F08-3D6C-F112-06215E01B9D8}"/>
              </a:ext>
            </a:extLst>
          </p:cNvPr>
          <p:cNvCxnSpPr>
            <a:cxnSpLocks noChangeShapeType="1"/>
            <a:stCxn id="132140" idx="3"/>
            <a:endCxn id="132121" idx="0"/>
          </p:cNvCxnSpPr>
          <p:nvPr/>
        </p:nvCxnSpPr>
        <p:spPr bwMode="auto">
          <a:xfrm rot="5400000">
            <a:off x="2455583" y="2189147"/>
            <a:ext cx="1097258" cy="3620824"/>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132132" name="Group 15">
            <a:extLst>
              <a:ext uri="{FF2B5EF4-FFF2-40B4-BE49-F238E27FC236}">
                <a16:creationId xmlns:a16="http://schemas.microsoft.com/office/drawing/2014/main" id="{B2283EA8-B11F-E6A6-5522-CAE8D8411C37}"/>
              </a:ext>
            </a:extLst>
          </p:cNvPr>
          <p:cNvGrpSpPr>
            <a:grpSpLocks/>
          </p:cNvGrpSpPr>
          <p:nvPr/>
        </p:nvGrpSpPr>
        <p:grpSpPr bwMode="auto">
          <a:xfrm>
            <a:off x="4940889" y="6013317"/>
            <a:ext cx="1146064" cy="589755"/>
            <a:chOff x="2335" y="1115"/>
            <a:chExt cx="1506" cy="358"/>
          </a:xfrm>
        </p:grpSpPr>
        <p:sp>
          <p:nvSpPr>
            <p:cNvPr id="132134" name="Rectangle 16">
              <a:extLst>
                <a:ext uri="{FF2B5EF4-FFF2-40B4-BE49-F238E27FC236}">
                  <a16:creationId xmlns:a16="http://schemas.microsoft.com/office/drawing/2014/main" id="{492AC136-023D-D60A-EF73-9D4F82718211}"/>
                </a:ext>
              </a:extLst>
            </p:cNvPr>
            <p:cNvSpPr>
              <a:spLocks noChangeArrowheads="1"/>
            </p:cNvSpPr>
            <p:nvPr/>
          </p:nvSpPr>
          <p:spPr bwMode="auto">
            <a:xfrm>
              <a:off x="2341" y="1115"/>
              <a:ext cx="1500" cy="35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35" name="Text Box 17">
              <a:extLst>
                <a:ext uri="{FF2B5EF4-FFF2-40B4-BE49-F238E27FC236}">
                  <a16:creationId xmlns:a16="http://schemas.microsoft.com/office/drawing/2014/main" id="{2697C0AC-82C1-18C5-B68A-91FFD730D39F}"/>
                </a:ext>
              </a:extLst>
            </p:cNvPr>
            <p:cNvSpPr txBox="1">
              <a:spLocks noChangeArrowheads="1"/>
            </p:cNvSpPr>
            <p:nvPr/>
          </p:nvSpPr>
          <p:spPr bwMode="auto">
            <a:xfrm>
              <a:off x="2566" y="1148"/>
              <a:ext cx="5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Table</a:t>
              </a:r>
            </a:p>
          </p:txBody>
        </p:sp>
        <p:sp>
          <p:nvSpPr>
            <p:cNvPr id="132136" name="Line 18">
              <a:extLst>
                <a:ext uri="{FF2B5EF4-FFF2-40B4-BE49-F238E27FC236}">
                  <a16:creationId xmlns:a16="http://schemas.microsoft.com/office/drawing/2014/main" id="{01FB8146-C155-57A7-1E46-7E7EE53C1D5E}"/>
                </a:ext>
              </a:extLst>
            </p:cNvPr>
            <p:cNvSpPr>
              <a:spLocks noChangeShapeType="1"/>
            </p:cNvSpPr>
            <p:nvPr/>
          </p:nvSpPr>
          <p:spPr bwMode="auto">
            <a:xfrm>
              <a:off x="2335" y="1419"/>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8" name="Line 20">
              <a:extLst>
                <a:ext uri="{FF2B5EF4-FFF2-40B4-BE49-F238E27FC236}">
                  <a16:creationId xmlns:a16="http://schemas.microsoft.com/office/drawing/2014/main" id="{128F3EBF-BDFE-D03A-2838-348303F001A7}"/>
                </a:ext>
              </a:extLst>
            </p:cNvPr>
            <p:cNvSpPr>
              <a:spLocks noChangeShapeType="1"/>
            </p:cNvSpPr>
            <p:nvPr/>
          </p:nvSpPr>
          <p:spPr bwMode="auto">
            <a:xfrm>
              <a:off x="2339" y="1372"/>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2105" name="Text Box 34">
            <a:extLst>
              <a:ext uri="{FF2B5EF4-FFF2-40B4-BE49-F238E27FC236}">
                <a16:creationId xmlns:a16="http://schemas.microsoft.com/office/drawing/2014/main" id="{F3AAD9B4-2830-A754-769F-764778772FD8}"/>
              </a:ext>
            </a:extLst>
          </p:cNvPr>
          <p:cNvSpPr txBox="1">
            <a:spLocks noChangeArrowheads="1"/>
          </p:cNvSpPr>
          <p:nvPr/>
        </p:nvSpPr>
        <p:spPr bwMode="auto">
          <a:xfrm>
            <a:off x="6118225" y="2052638"/>
            <a:ext cx="1274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800"/>
              <a:t>*   </a:t>
            </a:r>
            <a:r>
              <a:rPr lang="en-US" altLang="tr-TR" sz="1800"/>
              <a:t>children</a:t>
            </a:r>
          </a:p>
        </p:txBody>
      </p:sp>
      <p:grpSp>
        <p:nvGrpSpPr>
          <p:cNvPr id="132106" name="Group 35">
            <a:extLst>
              <a:ext uri="{FF2B5EF4-FFF2-40B4-BE49-F238E27FC236}">
                <a16:creationId xmlns:a16="http://schemas.microsoft.com/office/drawing/2014/main" id="{19F8705A-C8AF-F1E5-E62F-7FAF8D3A1A0C}"/>
              </a:ext>
            </a:extLst>
          </p:cNvPr>
          <p:cNvGrpSpPr>
            <a:grpSpLocks/>
          </p:cNvGrpSpPr>
          <p:nvPr/>
        </p:nvGrpSpPr>
        <p:grpSpPr bwMode="auto">
          <a:xfrm>
            <a:off x="1996971" y="4534030"/>
            <a:ext cx="790575" cy="531813"/>
            <a:chOff x="657" y="1026"/>
            <a:chExt cx="635" cy="335"/>
          </a:xfrm>
        </p:grpSpPr>
        <p:sp>
          <p:nvSpPr>
            <p:cNvPr id="132128" name="Rectangle 36">
              <a:extLst>
                <a:ext uri="{FF2B5EF4-FFF2-40B4-BE49-F238E27FC236}">
                  <a16:creationId xmlns:a16="http://schemas.microsoft.com/office/drawing/2014/main" id="{28EFDAF2-3F07-40AA-671C-529C3F965F37}"/>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29" name="Text Box 37">
              <a:extLst>
                <a:ext uri="{FF2B5EF4-FFF2-40B4-BE49-F238E27FC236}">
                  <a16:creationId xmlns:a16="http://schemas.microsoft.com/office/drawing/2014/main" id="{817B58E9-8DA0-F233-3B6D-C2F51D6899E3}"/>
                </a:ext>
              </a:extLst>
            </p:cNvPr>
            <p:cNvSpPr txBox="1">
              <a:spLocks noChangeArrowheads="1"/>
            </p:cNvSpPr>
            <p:nvPr/>
          </p:nvSpPr>
          <p:spPr bwMode="auto">
            <a:xfrm>
              <a:off x="703" y="1026"/>
              <a:ext cx="5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Line</a:t>
              </a:r>
            </a:p>
          </p:txBody>
        </p:sp>
        <p:sp>
          <p:nvSpPr>
            <p:cNvPr id="132130" name="Line 38">
              <a:extLst>
                <a:ext uri="{FF2B5EF4-FFF2-40B4-BE49-F238E27FC236}">
                  <a16:creationId xmlns:a16="http://schemas.microsoft.com/office/drawing/2014/main" id="{BE6218C7-9138-16F0-5005-090D2C050742}"/>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1" name="Line 39">
              <a:extLst>
                <a:ext uri="{FF2B5EF4-FFF2-40B4-BE49-F238E27FC236}">
                  <a16:creationId xmlns:a16="http://schemas.microsoft.com/office/drawing/2014/main" id="{20CF472C-C638-DACB-8527-C099C6D7AD9E}"/>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2107" name="Group 40">
            <a:extLst>
              <a:ext uri="{FF2B5EF4-FFF2-40B4-BE49-F238E27FC236}">
                <a16:creationId xmlns:a16="http://schemas.microsoft.com/office/drawing/2014/main" id="{67E983AB-4B4B-3BE1-3FBE-61D6FF79529E}"/>
              </a:ext>
            </a:extLst>
          </p:cNvPr>
          <p:cNvGrpSpPr>
            <a:grpSpLocks/>
          </p:cNvGrpSpPr>
          <p:nvPr/>
        </p:nvGrpSpPr>
        <p:grpSpPr bwMode="auto">
          <a:xfrm>
            <a:off x="1151092" y="5365383"/>
            <a:ext cx="1437914" cy="531812"/>
            <a:chOff x="625" y="1026"/>
            <a:chExt cx="746" cy="335"/>
          </a:xfrm>
        </p:grpSpPr>
        <p:sp>
          <p:nvSpPr>
            <p:cNvPr id="132124" name="Rectangle 41">
              <a:extLst>
                <a:ext uri="{FF2B5EF4-FFF2-40B4-BE49-F238E27FC236}">
                  <a16:creationId xmlns:a16="http://schemas.microsoft.com/office/drawing/2014/main" id="{95FC1582-9F0E-F6CA-8D46-9241976400CD}"/>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25" name="Text Box 42">
              <a:extLst>
                <a:ext uri="{FF2B5EF4-FFF2-40B4-BE49-F238E27FC236}">
                  <a16:creationId xmlns:a16="http://schemas.microsoft.com/office/drawing/2014/main" id="{74A5DDA7-2004-362A-B6BC-B1F249170BD8}"/>
                </a:ext>
              </a:extLst>
            </p:cNvPr>
            <p:cNvSpPr txBox="1">
              <a:spLocks noChangeArrowheads="1"/>
            </p:cNvSpPr>
            <p:nvPr/>
          </p:nvSpPr>
          <p:spPr bwMode="auto">
            <a:xfrm>
              <a:off x="625" y="1026"/>
              <a:ext cx="7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Rectangle</a:t>
              </a:r>
            </a:p>
          </p:txBody>
        </p:sp>
        <p:sp>
          <p:nvSpPr>
            <p:cNvPr id="132126" name="Line 43">
              <a:extLst>
                <a:ext uri="{FF2B5EF4-FFF2-40B4-BE49-F238E27FC236}">
                  <a16:creationId xmlns:a16="http://schemas.microsoft.com/office/drawing/2014/main" id="{158729BE-D4FC-4BAB-E5BF-985EAF7F89E5}"/>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7" name="Line 44">
              <a:extLst>
                <a:ext uri="{FF2B5EF4-FFF2-40B4-BE49-F238E27FC236}">
                  <a16:creationId xmlns:a16="http://schemas.microsoft.com/office/drawing/2014/main" id="{93AE5B46-1EE9-72DD-152B-34FF028E699E}"/>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2108" name="Group 47">
            <a:extLst>
              <a:ext uri="{FF2B5EF4-FFF2-40B4-BE49-F238E27FC236}">
                <a16:creationId xmlns:a16="http://schemas.microsoft.com/office/drawing/2014/main" id="{492094C3-442A-B275-FE34-7F968FFA00EF}"/>
              </a:ext>
            </a:extLst>
          </p:cNvPr>
          <p:cNvGrpSpPr>
            <a:grpSpLocks/>
          </p:cNvGrpSpPr>
          <p:nvPr/>
        </p:nvGrpSpPr>
        <p:grpSpPr bwMode="auto">
          <a:xfrm>
            <a:off x="793750" y="4548188"/>
            <a:ext cx="1008063" cy="531812"/>
            <a:chOff x="657" y="1026"/>
            <a:chExt cx="635" cy="335"/>
          </a:xfrm>
        </p:grpSpPr>
        <p:sp>
          <p:nvSpPr>
            <p:cNvPr id="132120" name="Rectangle 48">
              <a:extLst>
                <a:ext uri="{FF2B5EF4-FFF2-40B4-BE49-F238E27FC236}">
                  <a16:creationId xmlns:a16="http://schemas.microsoft.com/office/drawing/2014/main" id="{630B0954-C290-BDD1-75B2-5C44D97A014D}"/>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32121" name="Text Box 49">
              <a:extLst>
                <a:ext uri="{FF2B5EF4-FFF2-40B4-BE49-F238E27FC236}">
                  <a16:creationId xmlns:a16="http://schemas.microsoft.com/office/drawing/2014/main" id="{2A09F657-515D-4681-70FD-9CCC87E47293}"/>
                </a:ext>
              </a:extLst>
            </p:cNvPr>
            <p:cNvSpPr txBox="1">
              <a:spLocks noChangeArrowheads="1"/>
            </p:cNvSpPr>
            <p:nvPr/>
          </p:nvSpPr>
          <p:spPr bwMode="auto">
            <a:xfrm>
              <a:off x="703" y="1026"/>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Text</a:t>
              </a:r>
            </a:p>
          </p:txBody>
        </p:sp>
        <p:sp>
          <p:nvSpPr>
            <p:cNvPr id="132122" name="Line 50">
              <a:extLst>
                <a:ext uri="{FF2B5EF4-FFF2-40B4-BE49-F238E27FC236}">
                  <a16:creationId xmlns:a16="http://schemas.microsoft.com/office/drawing/2014/main" id="{518E9E8E-2FAC-17B8-4F6F-2998C6A762CA}"/>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3" name="Line 51">
              <a:extLst>
                <a:ext uri="{FF2B5EF4-FFF2-40B4-BE49-F238E27FC236}">
                  <a16:creationId xmlns:a16="http://schemas.microsoft.com/office/drawing/2014/main" id="{A6FF7AF1-9C79-2E56-EA89-72EE762D8DDB}"/>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32112" name="AutoShape 75">
            <a:extLst>
              <a:ext uri="{FF2B5EF4-FFF2-40B4-BE49-F238E27FC236}">
                <a16:creationId xmlns:a16="http://schemas.microsoft.com/office/drawing/2014/main" id="{DEE04788-5DFC-6874-0FBD-76F3452A379A}"/>
              </a:ext>
            </a:extLst>
          </p:cNvPr>
          <p:cNvCxnSpPr>
            <a:cxnSpLocks noChangeShapeType="1"/>
            <a:stCxn id="132129" idx="0"/>
            <a:endCxn id="132140" idx="3"/>
          </p:cNvCxnSpPr>
          <p:nvPr/>
        </p:nvCxnSpPr>
        <p:spPr bwMode="auto">
          <a:xfrm rot="5400000" flipH="1" flipV="1">
            <a:off x="3056289" y="2775695"/>
            <a:ext cx="1083100" cy="2433570"/>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32113" name="AutoShape 76">
            <a:extLst>
              <a:ext uri="{FF2B5EF4-FFF2-40B4-BE49-F238E27FC236}">
                <a16:creationId xmlns:a16="http://schemas.microsoft.com/office/drawing/2014/main" id="{4EC10C10-6490-C15F-B471-805F14085B2E}"/>
              </a:ext>
            </a:extLst>
          </p:cNvPr>
          <p:cNvCxnSpPr>
            <a:cxnSpLocks noChangeShapeType="1"/>
            <a:stCxn id="132125" idx="0"/>
            <a:endCxn id="132140" idx="3"/>
          </p:cNvCxnSpPr>
          <p:nvPr/>
        </p:nvCxnSpPr>
        <p:spPr bwMode="auto">
          <a:xfrm rot="5400000" flipH="1" flipV="1">
            <a:off x="2385110" y="2935870"/>
            <a:ext cx="1914453" cy="2944575"/>
          </a:xfrm>
          <a:prstGeom prst="bentConnector3">
            <a:avLst>
              <a:gd name="adj1" fmla="val 6194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32114" name="AutoShape 77">
            <a:extLst>
              <a:ext uri="{FF2B5EF4-FFF2-40B4-BE49-F238E27FC236}">
                <a16:creationId xmlns:a16="http://schemas.microsoft.com/office/drawing/2014/main" id="{CEB4EFDD-2278-CB40-D832-F5AB2C374ADA}"/>
              </a:ext>
            </a:extLst>
          </p:cNvPr>
          <p:cNvCxnSpPr>
            <a:cxnSpLocks noChangeShapeType="1"/>
            <a:stCxn id="132140" idx="3"/>
            <a:endCxn id="132147" idx="0"/>
          </p:cNvCxnSpPr>
          <p:nvPr/>
        </p:nvCxnSpPr>
        <p:spPr bwMode="auto">
          <a:xfrm rot="5400000">
            <a:off x="3262701" y="3644313"/>
            <a:ext cx="1745306" cy="1358540"/>
          </a:xfrm>
          <a:prstGeom prst="bentConnector3">
            <a:avLst>
              <a:gd name="adj1" fmla="val 4072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10" name="Group 45">
            <a:extLst>
              <a:ext uri="{FF2B5EF4-FFF2-40B4-BE49-F238E27FC236}">
                <a16:creationId xmlns:a16="http://schemas.microsoft.com/office/drawing/2014/main" id="{41415B92-F48C-2EFC-276F-493B46ED3230}"/>
              </a:ext>
            </a:extLst>
          </p:cNvPr>
          <p:cNvGrpSpPr>
            <a:grpSpLocks/>
          </p:cNvGrpSpPr>
          <p:nvPr/>
        </p:nvGrpSpPr>
        <p:grpSpPr bwMode="auto">
          <a:xfrm>
            <a:off x="6384635" y="4007641"/>
            <a:ext cx="2198299" cy="1409700"/>
            <a:chOff x="3020" y="2776"/>
            <a:chExt cx="1669" cy="888"/>
          </a:xfrm>
        </p:grpSpPr>
        <p:grpSp>
          <p:nvGrpSpPr>
            <p:cNvPr id="11" name="Group 15">
              <a:extLst>
                <a:ext uri="{FF2B5EF4-FFF2-40B4-BE49-F238E27FC236}">
                  <a16:creationId xmlns:a16="http://schemas.microsoft.com/office/drawing/2014/main" id="{7D5E765D-B4D4-EB4A-85C6-3A672E162642}"/>
                </a:ext>
              </a:extLst>
            </p:cNvPr>
            <p:cNvGrpSpPr>
              <a:grpSpLocks/>
            </p:cNvGrpSpPr>
            <p:nvPr/>
          </p:nvGrpSpPr>
          <p:grpSpPr bwMode="auto">
            <a:xfrm>
              <a:off x="3020" y="2776"/>
              <a:ext cx="1407" cy="888"/>
              <a:chOff x="2338" y="1115"/>
              <a:chExt cx="1510" cy="888"/>
            </a:xfrm>
          </p:grpSpPr>
          <p:sp>
            <p:nvSpPr>
              <p:cNvPr id="13" name="Rectangle 16">
                <a:extLst>
                  <a:ext uri="{FF2B5EF4-FFF2-40B4-BE49-F238E27FC236}">
                    <a16:creationId xmlns:a16="http://schemas.microsoft.com/office/drawing/2014/main" id="{75687745-F693-6994-6E06-AC9F3613E618}"/>
                  </a:ext>
                </a:extLst>
              </p:cNvPr>
              <p:cNvSpPr>
                <a:spLocks noChangeArrowheads="1"/>
              </p:cNvSpPr>
              <p:nvPr/>
            </p:nvSpPr>
            <p:spPr bwMode="auto">
              <a:xfrm>
                <a:off x="2341" y="1115"/>
                <a:ext cx="1500" cy="8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4" name="Text Box 17">
                <a:extLst>
                  <a:ext uri="{FF2B5EF4-FFF2-40B4-BE49-F238E27FC236}">
                    <a16:creationId xmlns:a16="http://schemas.microsoft.com/office/drawing/2014/main" id="{F568DC5C-B99D-453A-78DE-5835451FDA03}"/>
                  </a:ext>
                </a:extLst>
              </p:cNvPr>
              <p:cNvSpPr txBox="1">
                <a:spLocks noChangeArrowheads="1"/>
              </p:cNvSpPr>
              <p:nvPr/>
            </p:nvSpPr>
            <p:spPr bwMode="auto">
              <a:xfrm>
                <a:off x="2566" y="1148"/>
                <a:ext cx="9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Composite</a:t>
                </a:r>
              </a:p>
            </p:txBody>
          </p:sp>
          <p:sp>
            <p:nvSpPr>
              <p:cNvPr id="15" name="Line 18">
                <a:extLst>
                  <a:ext uri="{FF2B5EF4-FFF2-40B4-BE49-F238E27FC236}">
                    <a16:creationId xmlns:a16="http://schemas.microsoft.com/office/drawing/2014/main" id="{953D174F-E67D-B180-8A67-E1F7F59F4E05}"/>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19">
                <a:extLst>
                  <a:ext uri="{FF2B5EF4-FFF2-40B4-BE49-F238E27FC236}">
                    <a16:creationId xmlns:a16="http://schemas.microsoft.com/office/drawing/2014/main" id="{AFA5736C-DD49-515F-95E0-3B1DF8089DB8}"/>
                  </a:ext>
                </a:extLst>
              </p:cNvPr>
              <p:cNvSpPr txBox="1">
                <a:spLocks noChangeArrowheads="1"/>
              </p:cNvSpPr>
              <p:nvPr/>
            </p:nvSpPr>
            <p:spPr bwMode="auto">
              <a:xfrm>
                <a:off x="2338" y="1422"/>
                <a:ext cx="97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p>
              <a:p>
                <a:pPr eaLnBrk="1" hangingPunct="1">
                  <a:spcBef>
                    <a:spcPct val="0"/>
                  </a:spcBef>
                  <a:buFontTx/>
                  <a:buNone/>
                </a:pPr>
                <a:r>
                  <a:rPr lang="en-US" altLang="tr-TR" sz="1800" dirty="0"/>
                  <a:t>+operation()</a:t>
                </a:r>
              </a:p>
            </p:txBody>
          </p:sp>
          <p:sp>
            <p:nvSpPr>
              <p:cNvPr id="17" name="Line 20">
                <a:extLst>
                  <a:ext uri="{FF2B5EF4-FFF2-40B4-BE49-F238E27FC236}">
                    <a16:creationId xmlns:a16="http://schemas.microsoft.com/office/drawing/2014/main" id="{13C51E15-5E23-567D-F678-DBE5594CCF80}"/>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 name="AutoShape 31">
              <a:extLst>
                <a:ext uri="{FF2B5EF4-FFF2-40B4-BE49-F238E27FC236}">
                  <a16:creationId xmlns:a16="http://schemas.microsoft.com/office/drawing/2014/main" id="{40C4C35F-770C-375F-BE7B-0B58084B26A1}"/>
                </a:ext>
              </a:extLst>
            </p:cNvPr>
            <p:cNvSpPr>
              <a:spLocks noChangeArrowheads="1"/>
            </p:cNvSpPr>
            <p:nvPr/>
          </p:nvSpPr>
          <p:spPr bwMode="auto">
            <a:xfrm>
              <a:off x="4415" y="2997"/>
              <a:ext cx="274" cy="12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grpSp>
        <p:nvGrpSpPr>
          <p:cNvPr id="22" name="Group 15">
            <a:extLst>
              <a:ext uri="{FF2B5EF4-FFF2-40B4-BE49-F238E27FC236}">
                <a16:creationId xmlns:a16="http://schemas.microsoft.com/office/drawing/2014/main" id="{E8CE371D-1A12-8437-3983-677E79771D4D}"/>
              </a:ext>
            </a:extLst>
          </p:cNvPr>
          <p:cNvGrpSpPr>
            <a:grpSpLocks/>
          </p:cNvGrpSpPr>
          <p:nvPr/>
        </p:nvGrpSpPr>
        <p:grpSpPr bwMode="auto">
          <a:xfrm>
            <a:off x="6384635" y="5973485"/>
            <a:ext cx="1146064" cy="589755"/>
            <a:chOff x="2335" y="1115"/>
            <a:chExt cx="1506" cy="358"/>
          </a:xfrm>
        </p:grpSpPr>
        <p:sp>
          <p:nvSpPr>
            <p:cNvPr id="23" name="Rectangle 16">
              <a:extLst>
                <a:ext uri="{FF2B5EF4-FFF2-40B4-BE49-F238E27FC236}">
                  <a16:creationId xmlns:a16="http://schemas.microsoft.com/office/drawing/2014/main" id="{8F668D8E-1ADD-7FFA-3EE5-069B079A7457}"/>
                </a:ext>
              </a:extLst>
            </p:cNvPr>
            <p:cNvSpPr>
              <a:spLocks noChangeArrowheads="1"/>
            </p:cNvSpPr>
            <p:nvPr/>
          </p:nvSpPr>
          <p:spPr bwMode="auto">
            <a:xfrm>
              <a:off x="2341" y="1115"/>
              <a:ext cx="1500" cy="35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4" name="Text Box 17">
              <a:extLst>
                <a:ext uri="{FF2B5EF4-FFF2-40B4-BE49-F238E27FC236}">
                  <a16:creationId xmlns:a16="http://schemas.microsoft.com/office/drawing/2014/main" id="{6CFE8BB1-7C0C-EE69-579D-80D93D65F480}"/>
                </a:ext>
              </a:extLst>
            </p:cNvPr>
            <p:cNvSpPr txBox="1">
              <a:spLocks noChangeArrowheads="1"/>
            </p:cNvSpPr>
            <p:nvPr/>
          </p:nvSpPr>
          <p:spPr bwMode="auto">
            <a:xfrm>
              <a:off x="2566" y="1148"/>
              <a:ext cx="116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Figure</a:t>
              </a:r>
            </a:p>
          </p:txBody>
        </p:sp>
        <p:sp>
          <p:nvSpPr>
            <p:cNvPr id="25" name="Line 18">
              <a:extLst>
                <a:ext uri="{FF2B5EF4-FFF2-40B4-BE49-F238E27FC236}">
                  <a16:creationId xmlns:a16="http://schemas.microsoft.com/office/drawing/2014/main" id="{A1424A5B-D517-D943-EF97-46D6EC9B2768}"/>
                </a:ext>
              </a:extLst>
            </p:cNvPr>
            <p:cNvSpPr>
              <a:spLocks noChangeShapeType="1"/>
            </p:cNvSpPr>
            <p:nvPr/>
          </p:nvSpPr>
          <p:spPr bwMode="auto">
            <a:xfrm>
              <a:off x="2335" y="1419"/>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0">
              <a:extLst>
                <a:ext uri="{FF2B5EF4-FFF2-40B4-BE49-F238E27FC236}">
                  <a16:creationId xmlns:a16="http://schemas.microsoft.com/office/drawing/2014/main" id="{5B3F738C-6A26-E836-34CE-AEB11E579D90}"/>
                </a:ext>
              </a:extLst>
            </p:cNvPr>
            <p:cNvSpPr>
              <a:spLocks noChangeShapeType="1"/>
            </p:cNvSpPr>
            <p:nvPr/>
          </p:nvSpPr>
          <p:spPr bwMode="auto">
            <a:xfrm>
              <a:off x="2339" y="1372"/>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9" name="AutoShape 32">
            <a:extLst>
              <a:ext uri="{FF2B5EF4-FFF2-40B4-BE49-F238E27FC236}">
                <a16:creationId xmlns:a16="http://schemas.microsoft.com/office/drawing/2014/main" id="{95C39F37-7736-9D0D-D9C2-FB6E299437E5}"/>
              </a:ext>
            </a:extLst>
          </p:cNvPr>
          <p:cNvCxnSpPr>
            <a:cxnSpLocks noChangeShapeType="1"/>
            <a:stCxn id="12" idx="3"/>
          </p:cNvCxnSpPr>
          <p:nvPr/>
        </p:nvCxnSpPr>
        <p:spPr bwMode="auto">
          <a:xfrm flipH="1" flipV="1">
            <a:off x="5785970" y="2671230"/>
            <a:ext cx="2796964" cy="1788849"/>
          </a:xfrm>
          <a:prstGeom prst="bentConnector3">
            <a:avLst>
              <a:gd name="adj1" fmla="val -817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4" name="Group 15">
            <a:extLst>
              <a:ext uri="{FF2B5EF4-FFF2-40B4-BE49-F238E27FC236}">
                <a16:creationId xmlns:a16="http://schemas.microsoft.com/office/drawing/2014/main" id="{D804454E-1DBD-6802-4358-5BEC4E2A5235}"/>
              </a:ext>
            </a:extLst>
          </p:cNvPr>
          <p:cNvGrpSpPr>
            <a:grpSpLocks/>
          </p:cNvGrpSpPr>
          <p:nvPr/>
        </p:nvGrpSpPr>
        <p:grpSpPr bwMode="auto">
          <a:xfrm>
            <a:off x="7692792" y="5991710"/>
            <a:ext cx="1280000" cy="589755"/>
            <a:chOff x="2323" y="1115"/>
            <a:chExt cx="1682" cy="358"/>
          </a:xfrm>
        </p:grpSpPr>
        <p:sp>
          <p:nvSpPr>
            <p:cNvPr id="5" name="Rectangle 16">
              <a:extLst>
                <a:ext uri="{FF2B5EF4-FFF2-40B4-BE49-F238E27FC236}">
                  <a16:creationId xmlns:a16="http://schemas.microsoft.com/office/drawing/2014/main" id="{9AFCDC62-C6D1-D314-CF12-CC14B4FAF286}"/>
                </a:ext>
              </a:extLst>
            </p:cNvPr>
            <p:cNvSpPr>
              <a:spLocks noChangeArrowheads="1"/>
            </p:cNvSpPr>
            <p:nvPr/>
          </p:nvSpPr>
          <p:spPr bwMode="auto">
            <a:xfrm>
              <a:off x="2341" y="1115"/>
              <a:ext cx="1500" cy="35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 name="Text Box 17">
              <a:extLst>
                <a:ext uri="{FF2B5EF4-FFF2-40B4-BE49-F238E27FC236}">
                  <a16:creationId xmlns:a16="http://schemas.microsoft.com/office/drawing/2014/main" id="{5BF6BF33-91A4-7875-EA2B-E65714B3BCCA}"/>
                </a:ext>
              </a:extLst>
            </p:cNvPr>
            <p:cNvSpPr txBox="1">
              <a:spLocks noChangeArrowheads="1"/>
            </p:cNvSpPr>
            <p:nvPr/>
          </p:nvSpPr>
          <p:spPr bwMode="auto">
            <a:xfrm>
              <a:off x="2323" y="1148"/>
              <a:ext cx="168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Drawing</a:t>
              </a:r>
            </a:p>
          </p:txBody>
        </p:sp>
        <p:sp>
          <p:nvSpPr>
            <p:cNvPr id="7" name="Line 18">
              <a:extLst>
                <a:ext uri="{FF2B5EF4-FFF2-40B4-BE49-F238E27FC236}">
                  <a16:creationId xmlns:a16="http://schemas.microsoft.com/office/drawing/2014/main" id="{2851F7CE-6BBA-4BA6-3000-22F7D402ED19}"/>
                </a:ext>
              </a:extLst>
            </p:cNvPr>
            <p:cNvSpPr>
              <a:spLocks noChangeShapeType="1"/>
            </p:cNvSpPr>
            <p:nvPr/>
          </p:nvSpPr>
          <p:spPr bwMode="auto">
            <a:xfrm>
              <a:off x="2335" y="1419"/>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0">
              <a:extLst>
                <a:ext uri="{FF2B5EF4-FFF2-40B4-BE49-F238E27FC236}">
                  <a16:creationId xmlns:a16="http://schemas.microsoft.com/office/drawing/2014/main" id="{0AD0F175-0E73-0EB9-518E-17581C312B55}"/>
                </a:ext>
              </a:extLst>
            </p:cNvPr>
            <p:cNvSpPr>
              <a:spLocks noChangeShapeType="1"/>
            </p:cNvSpPr>
            <p:nvPr/>
          </p:nvSpPr>
          <p:spPr bwMode="auto">
            <a:xfrm>
              <a:off x="2339" y="1372"/>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Isosceles Triangle 8">
            <a:extLst>
              <a:ext uri="{FF2B5EF4-FFF2-40B4-BE49-F238E27FC236}">
                <a16:creationId xmlns:a16="http://schemas.microsoft.com/office/drawing/2014/main" id="{24424674-68BC-70AC-1F16-E5136BBDF73A}"/>
              </a:ext>
            </a:extLst>
          </p:cNvPr>
          <p:cNvSpPr/>
          <p:nvPr/>
        </p:nvSpPr>
        <p:spPr bwMode="auto">
          <a:xfrm>
            <a:off x="6887399" y="5430482"/>
            <a:ext cx="235659" cy="232729"/>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8" name="AutoShape 77">
            <a:extLst>
              <a:ext uri="{FF2B5EF4-FFF2-40B4-BE49-F238E27FC236}">
                <a16:creationId xmlns:a16="http://schemas.microsoft.com/office/drawing/2014/main" id="{6BF4DADA-1D04-9542-F158-A607BAF6F371}"/>
              </a:ext>
            </a:extLst>
          </p:cNvPr>
          <p:cNvCxnSpPr>
            <a:cxnSpLocks noChangeShapeType="1"/>
            <a:stCxn id="9" idx="3"/>
            <a:endCxn id="132134" idx="0"/>
          </p:cNvCxnSpPr>
          <p:nvPr/>
        </p:nvCxnSpPr>
        <p:spPr bwMode="auto">
          <a:xfrm rot="5400000">
            <a:off x="6085664" y="5093752"/>
            <a:ext cx="350106" cy="1489025"/>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 name="AutoShape 77">
            <a:extLst>
              <a:ext uri="{FF2B5EF4-FFF2-40B4-BE49-F238E27FC236}">
                <a16:creationId xmlns:a16="http://schemas.microsoft.com/office/drawing/2014/main" id="{42030143-D1D2-DE8C-61DD-18ECF3E508CA}"/>
              </a:ext>
            </a:extLst>
          </p:cNvPr>
          <p:cNvCxnSpPr>
            <a:cxnSpLocks noChangeShapeType="1"/>
            <a:stCxn id="9" idx="3"/>
            <a:endCxn id="6" idx="0"/>
          </p:cNvCxnSpPr>
          <p:nvPr/>
        </p:nvCxnSpPr>
        <p:spPr bwMode="auto">
          <a:xfrm rot="16200000" flipH="1">
            <a:off x="7477580" y="5190860"/>
            <a:ext cx="382862" cy="1327564"/>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1" name="AutoShape 77">
            <a:extLst>
              <a:ext uri="{FF2B5EF4-FFF2-40B4-BE49-F238E27FC236}">
                <a16:creationId xmlns:a16="http://schemas.microsoft.com/office/drawing/2014/main" id="{FB029BD9-22D7-B6DB-3995-9CCD123D0FAA}"/>
              </a:ext>
            </a:extLst>
          </p:cNvPr>
          <p:cNvCxnSpPr>
            <a:cxnSpLocks noChangeShapeType="1"/>
            <a:stCxn id="9" idx="3"/>
            <a:endCxn id="24" idx="0"/>
          </p:cNvCxnSpPr>
          <p:nvPr/>
        </p:nvCxnSpPr>
        <p:spPr bwMode="auto">
          <a:xfrm rot="16200000" flipH="1">
            <a:off x="6822911" y="5845528"/>
            <a:ext cx="364637" cy="1"/>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19" name="TextBox 18">
            <a:extLst>
              <a:ext uri="{FF2B5EF4-FFF2-40B4-BE49-F238E27FC236}">
                <a16:creationId xmlns:a16="http://schemas.microsoft.com/office/drawing/2014/main" id="{71CC8F99-AE39-EE5D-22FC-689406353FF2}"/>
              </a:ext>
            </a:extLst>
          </p:cNvPr>
          <p:cNvSpPr txBox="1"/>
          <p:nvPr/>
        </p:nvSpPr>
        <p:spPr>
          <a:xfrm>
            <a:off x="4221284" y="4399900"/>
            <a:ext cx="2108269" cy="646331"/>
          </a:xfrm>
          <a:prstGeom prst="rect">
            <a:avLst/>
          </a:prstGeom>
          <a:noFill/>
          <a:ln>
            <a:solidFill>
              <a:schemeClr val="accent1"/>
            </a:solidFill>
          </a:ln>
        </p:spPr>
        <p:txBody>
          <a:bodyPr wrap="none" rtlCol="0">
            <a:spAutoFit/>
          </a:bodyPr>
          <a:lstStyle/>
          <a:p>
            <a:r>
              <a:rPr lang="en-US" dirty="0"/>
              <a:t>for(auto c:children)</a:t>
            </a:r>
          </a:p>
          <a:p>
            <a:pPr algn="r"/>
            <a:r>
              <a:rPr lang="en-US" dirty="0"/>
              <a:t>   </a:t>
            </a:r>
            <a:r>
              <a:rPr lang="en-US" dirty="0" err="1"/>
              <a:t>c.operation</a:t>
            </a:r>
            <a:r>
              <a:rPr lang="en-US" dirty="0"/>
              <a:t>();</a:t>
            </a:r>
          </a:p>
        </p:txBody>
      </p:sp>
      <p:sp>
        <p:nvSpPr>
          <p:cNvPr id="27" name="Text Box 78">
            <a:extLst>
              <a:ext uri="{FF2B5EF4-FFF2-40B4-BE49-F238E27FC236}">
                <a16:creationId xmlns:a16="http://schemas.microsoft.com/office/drawing/2014/main" id="{69C14015-D868-9189-1DF5-576AACF7BF9C}"/>
              </a:ext>
            </a:extLst>
          </p:cNvPr>
          <p:cNvSpPr txBox="1">
            <a:spLocks noChangeArrowheads="1"/>
          </p:cNvSpPr>
          <p:nvPr/>
        </p:nvSpPr>
        <p:spPr bwMode="auto">
          <a:xfrm>
            <a:off x="5746177" y="492388"/>
            <a:ext cx="33618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800" b="1" dirty="0">
                <a:solidFill>
                  <a:srgbClr val="C00000"/>
                </a:solidFill>
              </a:rPr>
              <a:t>Composite pattern</a:t>
            </a:r>
          </a:p>
        </p:txBody>
      </p:sp>
      <p:sp>
        <p:nvSpPr>
          <p:cNvPr id="2" name="Text Box 78">
            <a:extLst>
              <a:ext uri="{FF2B5EF4-FFF2-40B4-BE49-F238E27FC236}">
                <a16:creationId xmlns:a16="http://schemas.microsoft.com/office/drawing/2014/main" id="{23303402-E6C0-6326-78D5-45D4A5BE413F}"/>
              </a:ext>
            </a:extLst>
          </p:cNvPr>
          <p:cNvSpPr txBox="1">
            <a:spLocks noChangeArrowheads="1"/>
          </p:cNvSpPr>
          <p:nvPr/>
        </p:nvSpPr>
        <p:spPr bwMode="auto">
          <a:xfrm>
            <a:off x="312562" y="1461008"/>
            <a:ext cx="22394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Note:</a:t>
            </a:r>
          </a:p>
          <a:p>
            <a:pPr eaLnBrk="1" hangingPunct="1">
              <a:spcBef>
                <a:spcPct val="0"/>
              </a:spcBef>
              <a:buFontTx/>
              <a:buNone/>
            </a:pPr>
            <a:r>
              <a:rPr lang="en-US" altLang="tr-TR" sz="2000" dirty="0"/>
              <a:t>this one favors transparency.</a:t>
            </a:r>
          </a:p>
          <a:p>
            <a:pPr eaLnBrk="1" hangingPunct="1">
              <a:spcBef>
                <a:spcPct val="0"/>
              </a:spcBef>
              <a:buFontTx/>
              <a:buNone/>
            </a:pPr>
            <a:r>
              <a:rPr lang="en-US" altLang="tr-TR" sz="2000" dirty="0"/>
              <a:t>alternative: child ops in composite</a:t>
            </a:r>
          </a:p>
        </p:txBody>
      </p:sp>
      <p:cxnSp>
        <p:nvCxnSpPr>
          <p:cNvPr id="34" name="Connector: Elbow 33">
            <a:extLst>
              <a:ext uri="{FF2B5EF4-FFF2-40B4-BE49-F238E27FC236}">
                <a16:creationId xmlns:a16="http://schemas.microsoft.com/office/drawing/2014/main" id="{4C7960C2-1708-6726-B9DB-E84EA28809E6}"/>
              </a:ext>
            </a:extLst>
          </p:cNvPr>
          <p:cNvCxnSpPr>
            <a:cxnSpLocks/>
            <a:stCxn id="19" idx="2"/>
          </p:cNvCxnSpPr>
          <p:nvPr/>
        </p:nvCxnSpPr>
        <p:spPr bwMode="auto">
          <a:xfrm rot="16200000" flipH="1">
            <a:off x="5787906" y="4533743"/>
            <a:ext cx="186135" cy="1211109"/>
          </a:xfrm>
          <a:prstGeom prst="bentConnector2">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95535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6B7B86C-F515-424C-147F-4209BDACD55E}"/>
              </a:ext>
            </a:extLst>
          </p:cNvPr>
          <p:cNvSpPr>
            <a:spLocks noGrp="1"/>
          </p:cNvSpPr>
          <p:nvPr>
            <p:ph type="title"/>
          </p:nvPr>
        </p:nvSpPr>
        <p:spPr/>
        <p:txBody>
          <a:bodyPr/>
          <a:lstStyle/>
          <a:p>
            <a:r>
              <a:rPr lang="en-US" dirty="0"/>
              <a:t>Design the Component/Glyph  </a:t>
            </a:r>
          </a:p>
        </p:txBody>
      </p:sp>
      <p:sp>
        <p:nvSpPr>
          <p:cNvPr id="13" name="Content Placeholder 3">
            <a:extLst>
              <a:ext uri="{FF2B5EF4-FFF2-40B4-BE49-F238E27FC236}">
                <a16:creationId xmlns:a16="http://schemas.microsoft.com/office/drawing/2014/main" id="{4DF3B793-9C53-FB3D-BC26-0A3CD38FA181}"/>
              </a:ext>
            </a:extLst>
          </p:cNvPr>
          <p:cNvSpPr>
            <a:spLocks noGrp="1"/>
          </p:cNvSpPr>
          <p:nvPr>
            <p:ph idx="1"/>
          </p:nvPr>
        </p:nvSpPr>
        <p:spPr/>
        <p:txBody>
          <a:bodyPr/>
          <a:lstStyle/>
          <a:p>
            <a:pPr marL="0" indent="0">
              <a:buNone/>
            </a:pPr>
            <a:r>
              <a:rPr lang="en-US" altLang="en-US" sz="2800" dirty="0">
                <a:latin typeface="+mj-lt"/>
              </a:rPr>
              <a:t>Requirement</a:t>
            </a:r>
          </a:p>
          <a:p>
            <a:r>
              <a:rPr lang="en-US" altLang="en-US" sz="2800" dirty="0">
                <a:latin typeface="+mj-lt"/>
              </a:rPr>
              <a:t>Internal representation should support</a:t>
            </a:r>
          </a:p>
          <a:p>
            <a:pPr lvl="1"/>
            <a:r>
              <a:rPr lang="en-US" altLang="en-US" sz="2400" dirty="0">
                <a:latin typeface="+mj-lt"/>
              </a:rPr>
              <a:t>Generating and presenting the visuals</a:t>
            </a:r>
            <a:endParaRPr lang="en-US" altLang="en-US" sz="2000" dirty="0">
              <a:latin typeface="+mj-lt"/>
            </a:endParaRPr>
          </a:p>
          <a:p>
            <a:pPr lvl="1"/>
            <a:r>
              <a:rPr lang="en-US" altLang="en-US" sz="2400" dirty="0">
                <a:latin typeface="+mj-lt"/>
              </a:rPr>
              <a:t>Reverse mapping positions to elements</a:t>
            </a:r>
          </a:p>
          <a:p>
            <a:pPr lvl="1"/>
            <a:r>
              <a:rPr lang="en-US" altLang="en-US" sz="2400" dirty="0">
                <a:latin typeface="+mj-lt"/>
              </a:rPr>
              <a:t>Maintaining the physical structure</a:t>
            </a:r>
          </a:p>
          <a:p>
            <a:pPr lvl="1"/>
            <a:endParaRPr lang="en-US" altLang="en-US" sz="2400" dirty="0">
              <a:latin typeface="+mj-lt"/>
            </a:endParaRPr>
          </a:p>
          <a:p>
            <a:r>
              <a:rPr lang="en-US" altLang="en-US" sz="2800" dirty="0">
                <a:latin typeface="+mj-lt"/>
              </a:rPr>
              <a:t>Responsibility</a:t>
            </a:r>
          </a:p>
          <a:p>
            <a:pPr lvl="1"/>
            <a:r>
              <a:rPr lang="en-US" sz="2400" dirty="0">
                <a:solidFill>
                  <a:srgbClr val="000000"/>
                </a:solidFill>
                <a:highlight>
                  <a:srgbClr val="FFFFFF"/>
                </a:highlight>
                <a:latin typeface="+mj-lt"/>
              </a:rPr>
              <a:t>how to draw themselves, </a:t>
            </a:r>
          </a:p>
          <a:p>
            <a:pPr lvl="1"/>
            <a:r>
              <a:rPr lang="en-US" sz="2400" dirty="0">
                <a:solidFill>
                  <a:srgbClr val="000000"/>
                </a:solidFill>
                <a:highlight>
                  <a:srgbClr val="FFFFFF"/>
                </a:highlight>
                <a:latin typeface="+mj-lt"/>
              </a:rPr>
              <a:t>what space they occupy, hit detection </a:t>
            </a:r>
          </a:p>
          <a:p>
            <a:pPr lvl="1"/>
            <a:r>
              <a:rPr lang="en-US" sz="2400" dirty="0">
                <a:solidFill>
                  <a:srgbClr val="000000"/>
                </a:solidFill>
                <a:highlight>
                  <a:srgbClr val="FFFFFF"/>
                </a:highlight>
                <a:latin typeface="+mj-lt"/>
              </a:rPr>
              <a:t>Structure</a:t>
            </a:r>
          </a:p>
        </p:txBody>
      </p:sp>
    </p:spTree>
    <p:extLst>
      <p:ext uri="{BB962C8B-B14F-4D97-AF65-F5344CB8AC3E}">
        <p14:creationId xmlns:p14="http://schemas.microsoft.com/office/powerpoint/2010/main" val="276571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6B7B86C-F515-424C-147F-4209BDACD55E}"/>
              </a:ext>
            </a:extLst>
          </p:cNvPr>
          <p:cNvSpPr>
            <a:spLocks noGrp="1"/>
          </p:cNvSpPr>
          <p:nvPr>
            <p:ph type="title"/>
          </p:nvPr>
        </p:nvSpPr>
        <p:spPr>
          <a:xfrm>
            <a:off x="457199" y="91445"/>
            <a:ext cx="8492247" cy="1371600"/>
          </a:xfrm>
        </p:spPr>
        <p:txBody>
          <a:bodyPr/>
          <a:lstStyle/>
          <a:p>
            <a:r>
              <a:rPr lang="en-US" dirty="0"/>
              <a:t>Design the Glyph Component  </a:t>
            </a:r>
          </a:p>
        </p:txBody>
      </p:sp>
      <p:graphicFrame>
        <p:nvGraphicFramePr>
          <p:cNvPr id="7" name="Table 6">
            <a:extLst>
              <a:ext uri="{FF2B5EF4-FFF2-40B4-BE49-F238E27FC236}">
                <a16:creationId xmlns:a16="http://schemas.microsoft.com/office/drawing/2014/main" id="{36B90CB3-2925-65D0-68BE-FDFAC64E6ECD}"/>
              </a:ext>
            </a:extLst>
          </p:cNvPr>
          <p:cNvGraphicFramePr>
            <a:graphicFrameLocks noGrp="1"/>
          </p:cNvGraphicFramePr>
          <p:nvPr>
            <p:extLst>
              <p:ext uri="{D42A27DB-BD31-4B8C-83A1-F6EECF244321}">
                <p14:modId xmlns:p14="http://schemas.microsoft.com/office/powerpoint/2010/main" val="976469801"/>
              </p:ext>
            </p:extLst>
          </p:nvPr>
        </p:nvGraphicFramePr>
        <p:xfrm>
          <a:off x="719846" y="1642084"/>
          <a:ext cx="5583676" cy="2589448"/>
        </p:xfrm>
        <a:graphic>
          <a:graphicData uri="http://schemas.openxmlformats.org/drawingml/2006/table">
            <a:tbl>
              <a:tblPr firstRow="1" bandRow="1">
                <a:tableStyleId>{5C22544A-7EE6-4342-B048-85BDC9FD1C3A}</a:tableStyleId>
              </a:tblPr>
              <a:tblGrid>
                <a:gridCol w="1653702">
                  <a:extLst>
                    <a:ext uri="{9D8B030D-6E8A-4147-A177-3AD203B41FA5}">
                      <a16:colId xmlns:a16="http://schemas.microsoft.com/office/drawing/2014/main" val="844129368"/>
                    </a:ext>
                  </a:extLst>
                </a:gridCol>
                <a:gridCol w="3929974">
                  <a:extLst>
                    <a:ext uri="{9D8B030D-6E8A-4147-A177-3AD203B41FA5}">
                      <a16:colId xmlns:a16="http://schemas.microsoft.com/office/drawing/2014/main" val="3979759400"/>
                    </a:ext>
                  </a:extLst>
                </a:gridCol>
              </a:tblGrid>
              <a:tr h="380324">
                <a:tc>
                  <a:txBody>
                    <a:bodyPr/>
                    <a:lstStyle/>
                    <a:p>
                      <a:r>
                        <a:rPr lang="en-US" sz="1600" dirty="0"/>
                        <a:t>Responsibility </a:t>
                      </a:r>
                    </a:p>
                  </a:txBody>
                  <a:tcPr/>
                </a:tc>
                <a:tc>
                  <a:txBody>
                    <a:bodyPr/>
                    <a:lstStyle/>
                    <a:p>
                      <a:r>
                        <a:rPr lang="en-US" dirty="0"/>
                        <a:t>Operations</a:t>
                      </a:r>
                    </a:p>
                  </a:txBody>
                  <a:tcPr/>
                </a:tc>
                <a:extLst>
                  <a:ext uri="{0D108BD9-81ED-4DB2-BD59-A6C34878D82A}">
                    <a16:rowId xmlns:a16="http://schemas.microsoft.com/office/drawing/2014/main" val="2750160537"/>
                  </a:ext>
                </a:extLst>
              </a:tr>
              <a:tr h="380324">
                <a:tc>
                  <a:txBody>
                    <a:bodyPr/>
                    <a:lstStyle/>
                    <a:p>
                      <a:r>
                        <a:rPr lang="en-US" dirty="0"/>
                        <a:t>Appearance</a:t>
                      </a:r>
                    </a:p>
                  </a:txBody>
                  <a:tcPr/>
                </a:tc>
                <a:tc>
                  <a:txBody>
                    <a:bodyPr/>
                    <a:lstStyle/>
                    <a:p>
                      <a:r>
                        <a:rPr lang="en-US" dirty="0"/>
                        <a:t>abstract void draw(Window)</a:t>
                      </a:r>
                    </a:p>
                    <a:p>
                      <a:r>
                        <a:rPr lang="en-US" dirty="0"/>
                        <a:t>abstract void bounds(</a:t>
                      </a:r>
                      <a:r>
                        <a:rPr lang="en-US" dirty="0" err="1"/>
                        <a:t>Rect</a:t>
                      </a:r>
                      <a:r>
                        <a:rPr lang="en-US" dirty="0"/>
                        <a:t>) </a:t>
                      </a:r>
                    </a:p>
                  </a:txBody>
                  <a:tcPr/>
                </a:tc>
                <a:extLst>
                  <a:ext uri="{0D108BD9-81ED-4DB2-BD59-A6C34878D82A}">
                    <a16:rowId xmlns:a16="http://schemas.microsoft.com/office/drawing/2014/main" val="184385021"/>
                  </a:ext>
                </a:extLst>
              </a:tr>
              <a:tr h="380324">
                <a:tc>
                  <a:txBody>
                    <a:bodyPr/>
                    <a:lstStyle/>
                    <a:p>
                      <a:r>
                        <a:rPr lang="en-US" dirty="0"/>
                        <a:t>Hit detection</a:t>
                      </a:r>
                    </a:p>
                  </a:txBody>
                  <a:tcPr/>
                </a:tc>
                <a:tc>
                  <a:txBody>
                    <a:bodyPr/>
                    <a:lstStyle/>
                    <a:p>
                      <a:r>
                        <a:rPr lang="en-US" dirty="0"/>
                        <a:t>abstract </a:t>
                      </a:r>
                      <a:r>
                        <a:rPr lang="en-US" dirty="0" err="1"/>
                        <a:t>boolean</a:t>
                      </a:r>
                      <a:r>
                        <a:rPr lang="en-US" dirty="0"/>
                        <a:t> intersect(Point)</a:t>
                      </a:r>
                    </a:p>
                  </a:txBody>
                  <a:tcPr/>
                </a:tc>
                <a:extLst>
                  <a:ext uri="{0D108BD9-81ED-4DB2-BD59-A6C34878D82A}">
                    <a16:rowId xmlns:a16="http://schemas.microsoft.com/office/drawing/2014/main" val="589864780"/>
                  </a:ext>
                </a:extLst>
              </a:tr>
              <a:tr h="380324">
                <a:tc>
                  <a:txBody>
                    <a:bodyPr/>
                    <a:lstStyle/>
                    <a:p>
                      <a:r>
                        <a:rPr lang="en-US" dirty="0"/>
                        <a:t>Structure:</a:t>
                      </a:r>
                    </a:p>
                  </a:txBody>
                  <a:tcPr/>
                </a:tc>
                <a:tc>
                  <a:txBody>
                    <a:bodyPr/>
                    <a:lstStyle/>
                    <a:p>
                      <a:endParaRPr lang="en-US" dirty="0"/>
                    </a:p>
                    <a:p>
                      <a:endParaRPr lang="en-US" dirty="0"/>
                    </a:p>
                    <a:p>
                      <a:endParaRPr lang="en-US" dirty="0"/>
                    </a:p>
                    <a:p>
                      <a:endParaRPr lang="en-US" dirty="0"/>
                    </a:p>
                  </a:txBody>
                  <a:tcPr/>
                </a:tc>
                <a:extLst>
                  <a:ext uri="{0D108BD9-81ED-4DB2-BD59-A6C34878D82A}">
                    <a16:rowId xmlns:a16="http://schemas.microsoft.com/office/drawing/2014/main" val="3421923155"/>
                  </a:ext>
                </a:extLst>
              </a:tr>
            </a:tbl>
          </a:graphicData>
        </a:graphic>
      </p:graphicFrame>
      <p:pic>
        <p:nvPicPr>
          <p:cNvPr id="6" name="Picture 5" descr="A table with text on it&#10;&#10;Description automatically generated">
            <a:extLst>
              <a:ext uri="{FF2B5EF4-FFF2-40B4-BE49-F238E27FC236}">
                <a16:creationId xmlns:a16="http://schemas.microsoft.com/office/drawing/2014/main" id="{4464657E-F5C8-83A7-64D9-BCAE1F46472A}"/>
              </a:ext>
            </a:extLst>
          </p:cNvPr>
          <p:cNvPicPr>
            <a:picLocks noChangeAspect="1"/>
          </p:cNvPicPr>
          <p:nvPr/>
        </p:nvPicPr>
        <p:blipFill>
          <a:blip r:embed="rId3"/>
          <a:stretch>
            <a:fillRect/>
          </a:stretch>
        </p:blipFill>
        <p:spPr>
          <a:xfrm>
            <a:off x="3847101" y="4410571"/>
            <a:ext cx="4912841" cy="2159273"/>
          </a:xfrm>
          <a:prstGeom prst="rect">
            <a:avLst/>
          </a:prstGeom>
          <a:noFill/>
        </p:spPr>
      </p:pic>
      <p:sp>
        <p:nvSpPr>
          <p:cNvPr id="8" name="TextBox 7">
            <a:extLst>
              <a:ext uri="{FF2B5EF4-FFF2-40B4-BE49-F238E27FC236}">
                <a16:creationId xmlns:a16="http://schemas.microsoft.com/office/drawing/2014/main" id="{6DE3D6ED-01E2-1C5B-23EE-5A977E3A6703}"/>
              </a:ext>
            </a:extLst>
          </p:cNvPr>
          <p:cNvSpPr txBox="1"/>
          <p:nvPr/>
        </p:nvSpPr>
        <p:spPr>
          <a:xfrm>
            <a:off x="2364220" y="3031203"/>
            <a:ext cx="3223959" cy="1200329"/>
          </a:xfrm>
          <a:prstGeom prst="rect">
            <a:avLst/>
          </a:prstGeom>
          <a:noFill/>
        </p:spPr>
        <p:txBody>
          <a:bodyPr wrap="none" rtlCol="0">
            <a:spAutoFit/>
          </a:bodyPr>
          <a:lstStyle/>
          <a:p>
            <a:r>
              <a:rPr lang="en-US" dirty="0"/>
              <a:t>abstract void </a:t>
            </a:r>
            <a:r>
              <a:rPr lang="en-US" dirty="0" err="1"/>
              <a:t>addChild</a:t>
            </a:r>
            <a:r>
              <a:rPr lang="en-US" dirty="0"/>
              <a:t>(Glyph)</a:t>
            </a:r>
          </a:p>
          <a:p>
            <a:r>
              <a:rPr lang="en-US" dirty="0"/>
              <a:t>abstract void remove(Glyph)</a:t>
            </a:r>
          </a:p>
          <a:p>
            <a:r>
              <a:rPr lang="en-US" dirty="0"/>
              <a:t>abstract Glyph </a:t>
            </a:r>
            <a:r>
              <a:rPr lang="en-US" dirty="0" err="1"/>
              <a:t>getChild</a:t>
            </a:r>
            <a:r>
              <a:rPr lang="en-US" dirty="0"/>
              <a:t>(int)</a:t>
            </a:r>
          </a:p>
          <a:p>
            <a:r>
              <a:rPr lang="en-US" dirty="0"/>
              <a:t>Glyph </a:t>
            </a:r>
            <a:r>
              <a:rPr lang="en-US" dirty="0" err="1"/>
              <a:t>getParent</a:t>
            </a:r>
            <a:r>
              <a:rPr lang="en-US" dirty="0"/>
              <a:t>()</a:t>
            </a:r>
          </a:p>
        </p:txBody>
      </p:sp>
    </p:spTree>
    <p:extLst>
      <p:ext uri="{BB962C8B-B14F-4D97-AF65-F5344CB8AC3E}">
        <p14:creationId xmlns:p14="http://schemas.microsoft.com/office/powerpoint/2010/main" val="307923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22299</TotalTime>
  <Words>4014</Words>
  <Application>Microsoft Macintosh PowerPoint</Application>
  <PresentationFormat>On-screen Show (4:3)</PresentationFormat>
  <Paragraphs>637</Paragraphs>
  <Slides>46</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Arial Black</vt:lpstr>
      <vt:lpstr>Comic Sans MS</vt:lpstr>
      <vt:lpstr>Consolas</vt:lpstr>
      <vt:lpstr>Courier New</vt:lpstr>
      <vt:lpstr>Times New Roman</vt:lpstr>
      <vt:lpstr>Wingdings</vt:lpstr>
      <vt:lpstr>Theme1</vt:lpstr>
      <vt:lpstr>Structural Patterns</vt:lpstr>
      <vt:lpstr>Document Editor</vt:lpstr>
      <vt:lpstr>Requirements</vt:lpstr>
      <vt:lpstr>Document Structure: Req -1.1</vt:lpstr>
      <vt:lpstr>Document Structure: Req-1.2</vt:lpstr>
      <vt:lpstr>Document Structure</vt:lpstr>
      <vt:lpstr>Document Structure: </vt:lpstr>
      <vt:lpstr>Design the Component/Glyph  </vt:lpstr>
      <vt:lpstr>Design the Glyph Component  </vt:lpstr>
      <vt:lpstr>Images at startup</vt:lpstr>
      <vt:lpstr>PowerPoint Presentation</vt:lpstr>
      <vt:lpstr>PowerPoint Presentation</vt:lpstr>
      <vt:lpstr>Want to use an existing Text Impl</vt:lpstr>
      <vt:lpstr>Adapting TextView</vt:lpstr>
      <vt:lpstr>Adapting TextView</vt:lpstr>
      <vt:lpstr>R2:Adding the Effects and Links</vt:lpstr>
      <vt:lpstr>Effects as Decorator</vt:lpstr>
      <vt:lpstr>Usage</vt:lpstr>
      <vt:lpstr>Borders and Scrollbar –GoF ex.</vt:lpstr>
      <vt:lpstr>Borders and Scrollbar</vt:lpstr>
      <vt:lpstr>R3: Support Multiple Window Systems</vt:lpstr>
      <vt:lpstr>R3: Support Multiple Window Systems</vt:lpstr>
      <vt:lpstr>Portable to Window Systems</vt:lpstr>
      <vt:lpstr>Window abstraction</vt:lpstr>
      <vt:lpstr>Window Abstraction</vt:lpstr>
      <vt:lpstr>Bridge Pattern</vt:lpstr>
      <vt:lpstr>Bridge in Action</vt:lpstr>
      <vt:lpstr>  R4: Document Processing</vt:lpstr>
      <vt:lpstr>  R4: Document Processing</vt:lpstr>
      <vt:lpstr>Formatting Problem</vt:lpstr>
      <vt:lpstr>Formatting Problem</vt:lpstr>
      <vt:lpstr>Flyweight for Formatting</vt:lpstr>
      <vt:lpstr>Flyweight</vt:lpstr>
      <vt:lpstr>PowerPoint Presentation</vt:lpstr>
      <vt:lpstr>PowerPoint Presentation</vt:lpstr>
      <vt:lpstr>Side note</vt:lpstr>
      <vt:lpstr>discussion</vt:lpstr>
      <vt:lpstr>Structural Patterns</vt:lpstr>
      <vt:lpstr>Adapter vs Bridge </vt:lpstr>
      <vt:lpstr>Adapter vs Bridge </vt:lpstr>
      <vt:lpstr>Adapter vs Bridge </vt:lpstr>
      <vt:lpstr>Adapter vs Facade</vt:lpstr>
      <vt:lpstr>Composite vs Decorator </vt:lpstr>
      <vt:lpstr>Composite vs Decorator </vt:lpstr>
      <vt:lpstr>Decorator vs Proxy</vt:lpstr>
      <vt:lpstr>Decorator vs Proxy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Patterns</dc:title>
  <dc:creator>Aysu Betin-Can</dc:creator>
  <cp:lastModifiedBy>Microsoft Office User</cp:lastModifiedBy>
  <cp:revision>606</cp:revision>
  <dcterms:created xsi:type="dcterms:W3CDTF">2006-02-26T15:00:36Z</dcterms:created>
  <dcterms:modified xsi:type="dcterms:W3CDTF">2025-10-09T05:19:52Z</dcterms:modified>
</cp:coreProperties>
</file>