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1"/>
  </p:notesMasterIdLst>
  <p:handoutMasterIdLst>
    <p:handoutMasterId r:id="rId42"/>
  </p:handoutMasterIdLst>
  <p:sldIdLst>
    <p:sldId id="256" r:id="rId2"/>
    <p:sldId id="443" r:id="rId3"/>
    <p:sldId id="461" r:id="rId4"/>
    <p:sldId id="446" r:id="rId5"/>
    <p:sldId id="258" r:id="rId6"/>
    <p:sldId id="344" r:id="rId7"/>
    <p:sldId id="462" r:id="rId8"/>
    <p:sldId id="259" r:id="rId9"/>
    <p:sldId id="361" r:id="rId10"/>
    <p:sldId id="359" r:id="rId11"/>
    <p:sldId id="450" r:id="rId12"/>
    <p:sldId id="506" r:id="rId13"/>
    <p:sldId id="454" r:id="rId14"/>
    <p:sldId id="263" r:id="rId15"/>
    <p:sldId id="269" r:id="rId16"/>
    <p:sldId id="463" r:id="rId17"/>
    <p:sldId id="472" r:id="rId18"/>
    <p:sldId id="403" r:id="rId19"/>
    <p:sldId id="466" r:id="rId20"/>
    <p:sldId id="467" r:id="rId21"/>
    <p:sldId id="465" r:id="rId22"/>
    <p:sldId id="505" r:id="rId23"/>
    <p:sldId id="285" r:id="rId24"/>
    <p:sldId id="453" r:id="rId25"/>
    <p:sldId id="468" r:id="rId26"/>
    <p:sldId id="277" r:id="rId27"/>
    <p:sldId id="360" r:id="rId28"/>
    <p:sldId id="402" r:id="rId29"/>
    <p:sldId id="470" r:id="rId30"/>
    <p:sldId id="504" r:id="rId31"/>
    <p:sldId id="503" r:id="rId32"/>
    <p:sldId id="471" r:id="rId33"/>
    <p:sldId id="473" r:id="rId34"/>
    <p:sldId id="475" r:id="rId35"/>
    <p:sldId id="507" r:id="rId36"/>
    <p:sldId id="508" r:id="rId37"/>
    <p:sldId id="509" r:id="rId38"/>
    <p:sldId id="476" r:id="rId39"/>
    <p:sldId id="469"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806" autoAdjust="0"/>
  </p:normalViewPr>
  <p:slideViewPr>
    <p:cSldViewPr snapToGrid="0">
      <p:cViewPr varScale="1">
        <p:scale>
          <a:sx n="96" d="100"/>
          <a:sy n="96" d="100"/>
        </p:scale>
        <p:origin x="208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87D24093-127C-4A46-BB85-6B1F7506AE6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21859" name="Rectangle 3">
            <a:extLst>
              <a:ext uri="{FF2B5EF4-FFF2-40B4-BE49-F238E27FC236}">
                <a16:creationId xmlns:a16="http://schemas.microsoft.com/office/drawing/2014/main" id="{D24B404D-E86C-4824-9BF6-0B251F4D6F3A}"/>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21860" name="Rectangle 4">
            <a:extLst>
              <a:ext uri="{FF2B5EF4-FFF2-40B4-BE49-F238E27FC236}">
                <a16:creationId xmlns:a16="http://schemas.microsoft.com/office/drawing/2014/main" id="{2FFE465A-F6F8-4CA5-9816-D55842B2665F}"/>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21861" name="Rectangle 5">
            <a:extLst>
              <a:ext uri="{FF2B5EF4-FFF2-40B4-BE49-F238E27FC236}">
                <a16:creationId xmlns:a16="http://schemas.microsoft.com/office/drawing/2014/main" id="{7A2BAC41-BAEA-4890-BAC3-05E91CADB77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7276800-6E4F-4B82-BD62-BA519F2485E6}" type="slidenum">
              <a:rPr lang="en-US" altLang="tr-TR"/>
              <a:pPr/>
              <a:t>‹#›</a:t>
            </a:fld>
            <a:endParaRPr lang="en-US" alt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C0A88A4-99EE-4F55-9B9E-2ABFA704B01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6867" name="Rectangle 3">
            <a:extLst>
              <a:ext uri="{FF2B5EF4-FFF2-40B4-BE49-F238E27FC236}">
                <a16:creationId xmlns:a16="http://schemas.microsoft.com/office/drawing/2014/main" id="{771202BC-15DF-4CD8-8A62-43BFD338875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2052" name="Rectangle 4">
            <a:extLst>
              <a:ext uri="{FF2B5EF4-FFF2-40B4-BE49-F238E27FC236}">
                <a16:creationId xmlns:a16="http://schemas.microsoft.com/office/drawing/2014/main" id="{BF756808-C123-BF18-1D55-7B30321973F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90A3E2DA-539B-4D89-B3FC-57B56E8B53B6}"/>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a:extLst>
              <a:ext uri="{FF2B5EF4-FFF2-40B4-BE49-F238E27FC236}">
                <a16:creationId xmlns:a16="http://schemas.microsoft.com/office/drawing/2014/main" id="{B5CC3150-8EB8-40C5-A9F5-97D65B71ED5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6871" name="Rectangle 7">
            <a:extLst>
              <a:ext uri="{FF2B5EF4-FFF2-40B4-BE49-F238E27FC236}">
                <a16:creationId xmlns:a16="http://schemas.microsoft.com/office/drawing/2014/main" id="{FA9ADAC4-F322-4933-A585-93D16E1DB12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C4E6D38-E995-485A-9CCB-1DBD897E35D3}" type="slidenum">
              <a:rPr lang="en-US" altLang="tr-TR"/>
              <a:pPr/>
              <a:t>‹#›</a:t>
            </a:fld>
            <a:endParaRPr lang="en-U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tr-TR" sz="1200" dirty="0"/>
              <a:t>create objects of the right class for a problem, generally when instances of several different classes are available. </a:t>
            </a:r>
          </a:p>
          <a:p>
            <a:r>
              <a:rPr lang="en-US" sz="1200" dirty="0"/>
              <a:t>2</a:t>
            </a:r>
            <a:r>
              <a:rPr lang="en-US" sz="1200" baseline="30000" dirty="0"/>
              <a:t>nd</a:t>
            </a:r>
            <a:r>
              <a:rPr lang="en-US" sz="1200" dirty="0"/>
              <a:t> sentence </a:t>
            </a:r>
            <a:r>
              <a:rPr lang="en-US" dirty="0"/>
              <a:t>David Penny</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2</a:t>
            </a:fld>
            <a:endParaRPr lang="en-US" altLang="tr-TR" dirty="0"/>
          </a:p>
        </p:txBody>
      </p:sp>
    </p:spTree>
    <p:extLst>
      <p:ext uri="{BB962C8B-B14F-4D97-AF65-F5344CB8AC3E}">
        <p14:creationId xmlns:p14="http://schemas.microsoft.com/office/powerpoint/2010/main" val="295827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Head First design patterns for double-checked locking for the 3</a:t>
            </a:r>
            <a:r>
              <a:rPr lang="en-US" baseline="30000" dirty="0"/>
              <a:t>rd</a:t>
            </a:r>
            <a:r>
              <a:rPr lang="en-US" dirty="0"/>
              <a:t> alternative</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18</a:t>
            </a:fld>
            <a:endParaRPr lang="en-US" altLang="tr-TR"/>
          </a:p>
        </p:txBody>
      </p:sp>
    </p:spTree>
    <p:extLst>
      <p:ext uri="{BB962C8B-B14F-4D97-AF65-F5344CB8AC3E}">
        <p14:creationId xmlns:p14="http://schemas.microsoft.com/office/powerpoint/2010/main" val="1660794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Java 5 and up</a:t>
            </a:r>
          </a:p>
          <a:p>
            <a:r>
              <a:rPr lang="en-US" dirty="0"/>
              <a:t>This is thread safe</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19</a:t>
            </a:fld>
            <a:endParaRPr lang="en-US" altLang="tr-TR"/>
          </a:p>
        </p:txBody>
      </p:sp>
    </p:spTree>
    <p:extLst>
      <p:ext uri="{BB962C8B-B14F-4D97-AF65-F5344CB8AC3E}">
        <p14:creationId xmlns:p14="http://schemas.microsoft.com/office/powerpoint/2010/main" val="2550050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subclassing</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20</a:t>
            </a:fld>
            <a:endParaRPr lang="en-US" altLang="tr-TR"/>
          </a:p>
        </p:txBody>
      </p:sp>
    </p:spTree>
    <p:extLst>
      <p:ext uri="{BB962C8B-B14F-4D97-AF65-F5344CB8AC3E}">
        <p14:creationId xmlns:p14="http://schemas.microsoft.com/office/powerpoint/2010/main" val="3323532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5A0197F-BBBF-D264-7FC2-87C0DF7A26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A3D873-AD1C-4E1F-84C6-EBC5F4F64150}" type="slidenum">
              <a:rPr lang="en-US" altLang="tr-TR"/>
              <a:pPr>
                <a:spcBef>
                  <a:spcPct val="0"/>
                </a:spcBef>
              </a:pPr>
              <a:t>23</a:t>
            </a:fld>
            <a:endParaRPr lang="en-US" altLang="tr-TR"/>
          </a:p>
        </p:txBody>
      </p:sp>
      <p:sp>
        <p:nvSpPr>
          <p:cNvPr id="23555" name="Rectangle 2">
            <a:extLst>
              <a:ext uri="{FF2B5EF4-FFF2-40B4-BE49-F238E27FC236}">
                <a16:creationId xmlns:a16="http://schemas.microsoft.com/office/drawing/2014/main" id="{CA0D6DE7-B80D-6CD9-6F89-56BF07C6B83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4EDCB4E1-4627-E1EC-5791-B923961DCE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err="1">
                <a:latin typeface="Arial" panose="020B0604020202020204" pitchFamily="34" charset="0"/>
              </a:rPr>
              <a:t>Audioclipmanager</a:t>
            </a:r>
            <a:r>
              <a:rPr lang="en-US" altLang="tr-TR" dirty="0">
                <a:latin typeface="Arial" panose="020B0604020202020204" pitchFamily="34" charset="0"/>
              </a:rPr>
              <a:t> (play, loop, stop)--singleton</a:t>
            </a:r>
          </a:p>
          <a:p>
            <a:pPr eaLnBrk="1" hangingPunct="1"/>
            <a:r>
              <a:rPr lang="en-US" altLang="tr-TR" dirty="0">
                <a:latin typeface="Arial" panose="020B0604020202020204" pitchFamily="34" charset="0"/>
              </a:rPr>
              <a:t>Uses </a:t>
            </a:r>
            <a:r>
              <a:rPr lang="en-US" altLang="tr-TR" dirty="0" err="1">
                <a:latin typeface="Arial" panose="020B0604020202020204" pitchFamily="34" charset="0"/>
              </a:rPr>
              <a:t>AudioClip</a:t>
            </a:r>
            <a:r>
              <a:rPr lang="en-US" altLang="tr-TR" dirty="0">
                <a:latin typeface="Arial" panose="020B0604020202020204" pitchFamily="34" charset="0"/>
              </a:rPr>
              <a:t> and used by a </a:t>
            </a:r>
            <a:r>
              <a:rPr lang="en-US" altLang="tr-TR" dirty="0" err="1">
                <a:latin typeface="Arial" panose="020B0604020202020204" pitchFamily="34" charset="0"/>
              </a:rPr>
              <a:t>AudioClient</a:t>
            </a:r>
            <a:endParaRPr lang="en-US" altLang="tr-TR" dirty="0">
              <a:latin typeface="Arial" panose="020B0604020202020204" pitchFamily="34" charset="0"/>
            </a:endParaRPr>
          </a:p>
          <a:p>
            <a:pPr lvl="1" eaLnBrk="1" hangingPunct="1"/>
            <a:r>
              <a:rPr lang="en-US" altLang="tr-TR" dirty="0">
                <a:latin typeface="Arial" panose="020B0604020202020204" pitchFamily="34" charset="0"/>
              </a:rPr>
              <a:t>it can implement internal queuing as necessary to make sure that one sound file stops or finishes before it tries to play another.</a:t>
            </a:r>
          </a:p>
          <a:p>
            <a:pPr lvl="1" eaLnBrk="1" hangingPunct="1"/>
            <a:r>
              <a:rPr lang="en-US" altLang="tr-TR" dirty="0">
                <a:latin typeface="Arial" panose="020B0604020202020204" pitchFamily="34" charset="0"/>
              </a:rPr>
              <a:t>A queue could be shared between different audio device objects, but the overhead for maintaining the queue and communicating between the different objects is prohibitive. </a:t>
            </a:r>
          </a:p>
          <a:p>
            <a:pPr eaLnBrk="1" hangingPunct="1"/>
            <a:endParaRPr lang="en-US" altLang="tr-TR" dirty="0">
              <a:latin typeface="Arial" panose="020B0604020202020204" pitchFamily="34" charset="0"/>
            </a:endParaRPr>
          </a:p>
          <a:p>
            <a:pPr eaLnBrk="1" hangingPunct="1"/>
            <a:endParaRPr lang="en-US" altLang="tr-TR"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65F39A49-45CC-9735-B102-110A72AFE9A7}"/>
              </a:ext>
            </a:extLst>
          </p:cNvPr>
          <p:cNvSpPr>
            <a:spLocks noGrp="1" noRot="1" noChangeAspect="1" noChangeArrowheads="1" noTextEdit="1"/>
          </p:cNvSpPr>
          <p:nvPr>
            <p:ph type="sldImg"/>
          </p:nvPr>
        </p:nvSpPr>
        <p:spPr>
          <a:ln/>
        </p:spPr>
      </p:sp>
      <p:sp>
        <p:nvSpPr>
          <p:cNvPr id="25603" name="Notes Placeholder 2">
            <a:extLst>
              <a:ext uri="{FF2B5EF4-FFF2-40B4-BE49-F238E27FC236}">
                <a16:creationId xmlns:a16="http://schemas.microsoft.com/office/drawing/2014/main" id="{F81F0934-9753-56C1-F173-E80F45E6B1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rgbClr val="FF0000"/>
              </a:solidFill>
              <a:latin typeface="Arial" panose="020B0604020202020204" pitchFamily="34" charset="0"/>
            </a:endParaRPr>
          </a:p>
        </p:txBody>
      </p:sp>
      <p:sp>
        <p:nvSpPr>
          <p:cNvPr id="25604" name="Slide Number Placeholder 3">
            <a:extLst>
              <a:ext uri="{FF2B5EF4-FFF2-40B4-BE49-F238E27FC236}">
                <a16:creationId xmlns:a16="http://schemas.microsoft.com/office/drawing/2014/main" id="{53AFE6DE-9A89-FAE8-10A4-CE6B2ECFDF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8AA12ED-0949-48EE-879C-0C0B163FA22B}" type="slidenum">
              <a:rPr lang="en-US" altLang="tr-TR"/>
              <a:pPr/>
              <a:t>24</a:t>
            </a:fld>
            <a:endParaRPr lang="en-US" alt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26</a:t>
            </a:fld>
            <a:endParaRPr lang="en-US" altLang="tr-TR"/>
          </a:p>
        </p:txBody>
      </p:sp>
    </p:spTree>
    <p:extLst>
      <p:ext uri="{BB962C8B-B14F-4D97-AF65-F5344CB8AC3E}">
        <p14:creationId xmlns:p14="http://schemas.microsoft.com/office/powerpoint/2010/main" val="4215602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highlight>
                  <a:srgbClr val="FFFFFF"/>
                </a:highlight>
                <a:latin typeface="Merriweather" panose="00000500000000000000" pitchFamily="2" charset="0"/>
              </a:rPr>
              <a:t>The compiler initializes statics before </a:t>
            </a:r>
            <a:r>
              <a:rPr lang="en-US" dirty="0"/>
              <a:t>main()</a:t>
            </a:r>
            <a:r>
              <a:rPr lang="en-US" b="0" i="0" dirty="0">
                <a:solidFill>
                  <a:srgbClr val="222222"/>
                </a:solidFill>
                <a:effectLst/>
                <a:highlight>
                  <a:srgbClr val="FFFFFF"/>
                </a:highlight>
                <a:latin typeface="Merriweather" panose="00000500000000000000" pitchFamily="2" charset="0"/>
              </a:rPr>
              <a:t> is called. This means they can’t use information known only once the program is up and running (for example, configuration loaded from a file). It also means they can’t reliably depend on each other  — the compiler does not guarantee the order in which statics are initialized relative to each other.</a:t>
            </a:r>
            <a:endParaRPr lang="en-US" dirty="0"/>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28</a:t>
            </a:fld>
            <a:endParaRPr lang="en-US" altLang="tr-TR"/>
          </a:p>
        </p:txBody>
      </p:sp>
    </p:spTree>
    <p:extLst>
      <p:ext uri="{BB962C8B-B14F-4D97-AF65-F5344CB8AC3E}">
        <p14:creationId xmlns:p14="http://schemas.microsoft.com/office/powerpoint/2010/main" val="3585316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000000"/>
                </a:solidFill>
                <a:effectLst/>
                <a:highlight>
                  <a:srgbClr val="FFFFFF"/>
                </a:highlight>
                <a:latin typeface="Times New Roman" panose="02020603050405020304" pitchFamily="18" charset="0"/>
              </a:rPr>
              <a:t>Subclassing the Singleton class.</a:t>
            </a:r>
            <a:r>
              <a:rPr lang="en-US" b="0" i="0" dirty="0">
                <a:solidFill>
                  <a:srgbClr val="000000"/>
                </a:solidFill>
                <a:effectLst/>
                <a:highlight>
                  <a:srgbClr val="FFFFFF"/>
                </a:highlight>
                <a:latin typeface="Times New Roman" panose="02020603050405020304" pitchFamily="18" charset="0"/>
              </a:rPr>
              <a:t> The main issue is not so much defining the subclass but installing its unique instance so that clients will be able to use it. In essence, the variable that refers to the singleton instance must get initialized with an instance of the subclass. The simplest technique is to determine which singleton you want to use in the Singleton's </a:t>
            </a:r>
            <a:r>
              <a:rPr lang="en-US" dirty="0"/>
              <a:t>Instance</a:t>
            </a:r>
            <a:r>
              <a:rPr lang="en-US" b="0" i="0" dirty="0">
                <a:solidFill>
                  <a:srgbClr val="000000"/>
                </a:solidFill>
                <a:effectLst/>
                <a:highlight>
                  <a:srgbClr val="FFFFFF"/>
                </a:highlight>
                <a:latin typeface="Times New Roman" panose="02020603050405020304" pitchFamily="18" charset="0"/>
              </a:rPr>
              <a:t> operation.</a:t>
            </a:r>
          </a:p>
          <a:p>
            <a:pPr algn="l"/>
            <a:r>
              <a:rPr lang="en-US" b="0" i="0" dirty="0">
                <a:solidFill>
                  <a:srgbClr val="000000"/>
                </a:solidFill>
                <a:effectLst/>
                <a:highlight>
                  <a:srgbClr val="FFFFFF"/>
                </a:highlight>
                <a:latin typeface="Times New Roman" panose="02020603050405020304" pitchFamily="18" charset="0"/>
              </a:rPr>
              <a:t> An example in the Sample Code shows how to implement this technique with environment variables. //---conditional based on env then instance=new Maze1();</a:t>
            </a:r>
          </a:p>
          <a:p>
            <a:pPr algn="l"/>
            <a:r>
              <a:rPr lang="en-US" b="0" i="0" dirty="0">
                <a:solidFill>
                  <a:srgbClr val="000000"/>
                </a:solidFill>
                <a:effectLst/>
                <a:highlight>
                  <a:srgbClr val="FFFFFF"/>
                </a:highlight>
                <a:latin typeface="Times New Roman" panose="02020603050405020304" pitchFamily="18" charset="0"/>
              </a:rPr>
              <a:t>Another way to choose the subclass of Singleton is to take the implementation of Instance out of the parent class  and put it in the subclass. That lets a C++ programmer decide the class of singleton at link-time (e.g., by linking in an object file containing a different implementation) but keeps it hidden from the clients of the singleton.</a:t>
            </a:r>
          </a:p>
          <a:p>
            <a:pPr algn="l"/>
            <a:r>
              <a:rPr lang="en-US" b="0" i="0" dirty="0">
                <a:solidFill>
                  <a:srgbClr val="000000"/>
                </a:solidFill>
                <a:effectLst/>
                <a:highlight>
                  <a:srgbClr val="FFFFFF"/>
                </a:highlight>
                <a:latin typeface="Times New Roman" panose="02020603050405020304" pitchFamily="18" charset="0"/>
              </a:rPr>
              <a:t>The link approach fixes the choice of singleton class at link-time, which makes it hard to choose the singleton class at run-time. Using conditional statements to determine the subclass is more flexible, but it hard-wires the set of possible Singleton classes. Neither approach is flexible enough in all cases.</a:t>
            </a:r>
          </a:p>
          <a:p>
            <a:pPr algn="l"/>
            <a:r>
              <a:rPr lang="en-US" b="0" i="0" dirty="0">
                <a:solidFill>
                  <a:srgbClr val="000000"/>
                </a:solidFill>
                <a:effectLst/>
                <a:highlight>
                  <a:srgbClr val="FFFFFF"/>
                </a:highlight>
                <a:latin typeface="Times New Roman" panose="02020603050405020304" pitchFamily="18" charset="0"/>
              </a:rPr>
              <a:t>A more flexible approach uses a </a:t>
            </a:r>
            <a:r>
              <a:rPr lang="en-US" b="1" i="0" dirty="0">
                <a:solidFill>
                  <a:srgbClr val="000000"/>
                </a:solidFill>
                <a:effectLst/>
                <a:highlight>
                  <a:srgbClr val="FFFFFF"/>
                </a:highlight>
                <a:latin typeface="Times New Roman" panose="02020603050405020304" pitchFamily="18" charset="0"/>
              </a:rPr>
              <a:t>registry of singletons</a:t>
            </a:r>
            <a:r>
              <a:rPr lang="en-US" b="0" i="0" dirty="0">
                <a:solidFill>
                  <a:srgbClr val="000000"/>
                </a:solidFill>
                <a:effectLst/>
                <a:highlight>
                  <a:srgbClr val="FFFFFF"/>
                </a:highlight>
                <a:latin typeface="Times New Roman" panose="02020603050405020304" pitchFamily="18" charset="0"/>
              </a:rPr>
              <a:t>. Instead of having Instance define the set of possible Singleton classes, the Singleton classes can register their singleton instance by name in a well-known registry.</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29</a:t>
            </a:fld>
            <a:endParaRPr lang="en-US" altLang="tr-TR"/>
          </a:p>
        </p:txBody>
      </p:sp>
    </p:spTree>
    <p:extLst>
      <p:ext uri="{BB962C8B-B14F-4D97-AF65-F5344CB8AC3E}">
        <p14:creationId xmlns:p14="http://schemas.microsoft.com/office/powerpoint/2010/main" val="626507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000000"/>
                </a:solidFill>
                <a:effectLst/>
                <a:highlight>
                  <a:srgbClr val="FFFFFF"/>
                </a:highlight>
                <a:latin typeface="Times New Roman" panose="02020603050405020304" pitchFamily="18" charset="0"/>
              </a:rPr>
              <a:t>Subclassing the Singleton class.</a:t>
            </a:r>
            <a:r>
              <a:rPr lang="en-US" b="0" i="0" dirty="0">
                <a:solidFill>
                  <a:srgbClr val="000000"/>
                </a:solidFill>
                <a:effectLst/>
                <a:highlight>
                  <a:srgbClr val="FFFFFF"/>
                </a:highlight>
                <a:latin typeface="Times New Roman" panose="02020603050405020304" pitchFamily="18" charset="0"/>
              </a:rPr>
              <a:t> The main issue is not so much defining the subclass but installing its unique instance so that clients will be able to use it. In essence, the variable that refers to the singleton instance must get initialized with an instance of the subclass. The simplest technique is to determine which singleton you want to use in the Singleton's </a:t>
            </a:r>
            <a:r>
              <a:rPr lang="en-US" dirty="0"/>
              <a:t>Instance</a:t>
            </a:r>
            <a:r>
              <a:rPr lang="en-US" b="0" i="0" dirty="0">
                <a:solidFill>
                  <a:srgbClr val="000000"/>
                </a:solidFill>
                <a:effectLst/>
                <a:highlight>
                  <a:srgbClr val="FFFFFF"/>
                </a:highlight>
                <a:latin typeface="Times New Roman" panose="02020603050405020304" pitchFamily="18" charset="0"/>
              </a:rPr>
              <a:t> operation.</a:t>
            </a:r>
          </a:p>
          <a:p>
            <a:pPr algn="l"/>
            <a:r>
              <a:rPr lang="en-US" b="0" i="0" dirty="0">
                <a:solidFill>
                  <a:srgbClr val="000000"/>
                </a:solidFill>
                <a:effectLst/>
                <a:highlight>
                  <a:srgbClr val="FFFFFF"/>
                </a:highlight>
                <a:latin typeface="Times New Roman" panose="02020603050405020304" pitchFamily="18" charset="0"/>
              </a:rPr>
              <a:t> An example in the Sample Code shows how to implement this technique with environment variables. //---conditional based on env then instance=new Maze1();</a:t>
            </a:r>
          </a:p>
          <a:p>
            <a:pPr algn="l"/>
            <a:r>
              <a:rPr lang="en-US" b="0" i="0" dirty="0">
                <a:solidFill>
                  <a:srgbClr val="000000"/>
                </a:solidFill>
                <a:effectLst/>
                <a:highlight>
                  <a:srgbClr val="FFFFFF"/>
                </a:highlight>
                <a:latin typeface="Times New Roman" panose="02020603050405020304" pitchFamily="18" charset="0"/>
              </a:rPr>
              <a:t>Another way to choose the subclass of Singleton is to take the implementation of Instance out of the parent class  and put it in the subclass. That lets a C++ programmer decide the class of singleton at link-time (e.g., by linking in an object file containing a different implementation) but keeps it hidden from the clients of the singleton.</a:t>
            </a:r>
          </a:p>
          <a:p>
            <a:pPr algn="l"/>
            <a:r>
              <a:rPr lang="en-US" b="0" i="0" dirty="0">
                <a:solidFill>
                  <a:srgbClr val="000000"/>
                </a:solidFill>
                <a:effectLst/>
                <a:highlight>
                  <a:srgbClr val="FFFFFF"/>
                </a:highlight>
                <a:latin typeface="Times New Roman" panose="02020603050405020304" pitchFamily="18" charset="0"/>
              </a:rPr>
              <a:t>The link approach fixes the choice of singleton class at link-time, which makes it hard to choose the singleton class at run-time. Using conditional statements to determine the subclass is more flexible, but it hard-wires the set of possible Singleton classes. Neither approach is flexible enough in all cases.</a:t>
            </a:r>
          </a:p>
          <a:p>
            <a:pPr algn="l"/>
            <a:r>
              <a:rPr lang="en-US" b="0" i="0" dirty="0">
                <a:solidFill>
                  <a:srgbClr val="000000"/>
                </a:solidFill>
                <a:effectLst/>
                <a:highlight>
                  <a:srgbClr val="FFFFFF"/>
                </a:highlight>
                <a:latin typeface="Times New Roman" panose="02020603050405020304" pitchFamily="18" charset="0"/>
              </a:rPr>
              <a:t>A more flexible approach uses a </a:t>
            </a:r>
            <a:r>
              <a:rPr lang="en-US" b="1" i="0" dirty="0">
                <a:solidFill>
                  <a:srgbClr val="000000"/>
                </a:solidFill>
                <a:effectLst/>
                <a:highlight>
                  <a:srgbClr val="FFFFFF"/>
                </a:highlight>
                <a:latin typeface="Times New Roman" panose="02020603050405020304" pitchFamily="18" charset="0"/>
              </a:rPr>
              <a:t>registry of singletons</a:t>
            </a:r>
            <a:r>
              <a:rPr lang="en-US" b="0" i="0" dirty="0">
                <a:solidFill>
                  <a:srgbClr val="000000"/>
                </a:solidFill>
                <a:effectLst/>
                <a:highlight>
                  <a:srgbClr val="FFFFFF"/>
                </a:highlight>
                <a:latin typeface="Times New Roman" panose="02020603050405020304" pitchFamily="18" charset="0"/>
              </a:rPr>
              <a:t>. Instead of having Instance define the set of possible Singleton classes, the Singleton classes can register their singleton instance by name in a well-known registry.</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31</a:t>
            </a:fld>
            <a:endParaRPr lang="en-US" altLang="tr-TR"/>
          </a:p>
        </p:txBody>
      </p:sp>
    </p:spTree>
    <p:extLst>
      <p:ext uri="{BB962C8B-B14F-4D97-AF65-F5344CB8AC3E}">
        <p14:creationId xmlns:p14="http://schemas.microsoft.com/office/powerpoint/2010/main" val="2136630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err="1">
                <a:solidFill>
                  <a:srgbClr val="000000"/>
                </a:solidFill>
                <a:effectLst/>
                <a:highlight>
                  <a:srgbClr val="FFFFFF"/>
                </a:highlight>
                <a:latin typeface="Times New Roman" panose="02020603050405020304" pitchFamily="18" charset="0"/>
              </a:rPr>
              <a:t>stry</a:t>
            </a:r>
            <a:r>
              <a:rPr lang="en-US" b="0" i="0" dirty="0">
                <a:solidFill>
                  <a:srgbClr val="000000"/>
                </a:solidFill>
                <a:effectLst/>
                <a:highlight>
                  <a:srgbClr val="FFFFFF"/>
                </a:highlight>
                <a:latin typeface="Times New Roman" panose="02020603050405020304" pitchFamily="18" charset="0"/>
              </a:rPr>
              <a:t> maps between string names and singletons. When Instance needs a singleton, it consults the registry, asking for the singleton by name. The registry looks up the corresponding singleton (if it exists) and returns it. This approach frees Instance from knowing all possible Singleton classes or instances. All it requires is a common interface for all Singleton classes that includes operations for the registry:</a:t>
            </a:r>
          </a:p>
          <a:p>
            <a:pPr algn="l"/>
            <a:r>
              <a:rPr lang="en-US" dirty="0"/>
              <a:t>class Singleton { public: static void Register(const char* name, Singleton*); static Singleton* Instance(); protected: static Singleton* Lookup(const char* name); private: static Singleton* _instance; static List&lt;</a:t>
            </a:r>
            <a:r>
              <a:rPr lang="en-US" dirty="0" err="1"/>
              <a:t>NameSingletonPair</a:t>
            </a:r>
            <a:r>
              <a:rPr lang="en-US" dirty="0"/>
              <a:t>&gt;* _registry; }; </a:t>
            </a:r>
            <a:r>
              <a:rPr lang="en-US" b="0" i="0" dirty="0">
                <a:solidFill>
                  <a:srgbClr val="000000"/>
                </a:solidFill>
                <a:effectLst/>
                <a:highlight>
                  <a:srgbClr val="FFFFFF"/>
                </a:highlight>
                <a:latin typeface="Times New Roman" panose="02020603050405020304" pitchFamily="18" charset="0"/>
              </a:rPr>
              <a:t>Register registers the Singleton instance under the given name. To keep the registry simple, we'll have it store a list of </a:t>
            </a:r>
            <a:r>
              <a:rPr lang="en-US" b="0" i="0" dirty="0" err="1">
                <a:solidFill>
                  <a:srgbClr val="000000"/>
                </a:solidFill>
                <a:effectLst/>
                <a:highlight>
                  <a:srgbClr val="FFFFFF"/>
                </a:highlight>
                <a:latin typeface="Times New Roman" panose="02020603050405020304" pitchFamily="18" charset="0"/>
              </a:rPr>
              <a:t>NameSingletonPair</a:t>
            </a:r>
            <a:r>
              <a:rPr lang="en-US" b="0" i="0" dirty="0">
                <a:solidFill>
                  <a:srgbClr val="000000"/>
                </a:solidFill>
                <a:effectLst/>
                <a:highlight>
                  <a:srgbClr val="FFFFFF"/>
                </a:highlight>
                <a:latin typeface="Times New Roman" panose="02020603050405020304" pitchFamily="18" charset="0"/>
              </a:rPr>
              <a:t> objects. Each </a:t>
            </a:r>
            <a:r>
              <a:rPr lang="en-US" b="0" i="0" dirty="0" err="1">
                <a:solidFill>
                  <a:srgbClr val="000000"/>
                </a:solidFill>
                <a:effectLst/>
                <a:highlight>
                  <a:srgbClr val="FFFFFF"/>
                </a:highlight>
                <a:latin typeface="Times New Roman" panose="02020603050405020304" pitchFamily="18" charset="0"/>
              </a:rPr>
              <a:t>NameSingletonPair</a:t>
            </a:r>
            <a:r>
              <a:rPr lang="en-US" b="0" i="0" dirty="0">
                <a:solidFill>
                  <a:srgbClr val="000000"/>
                </a:solidFill>
                <a:effectLst/>
                <a:highlight>
                  <a:srgbClr val="FFFFFF"/>
                </a:highlight>
                <a:latin typeface="Times New Roman" panose="02020603050405020304" pitchFamily="18" charset="0"/>
              </a:rPr>
              <a:t> maps a name to a singleton. The Lookup operation finds a singleton given its name. We'll assume that an environment variable specifies the name of the singleton desired.</a:t>
            </a:r>
          </a:p>
          <a:p>
            <a:pPr algn="l"/>
            <a:r>
              <a:rPr lang="en-US" dirty="0"/>
              <a:t>Singleton* Singleton::Instance () { if (_instance == 0) { const char* </a:t>
            </a:r>
            <a:r>
              <a:rPr lang="en-US" dirty="0" err="1"/>
              <a:t>singletonName</a:t>
            </a:r>
            <a:r>
              <a:rPr lang="en-US" dirty="0"/>
              <a:t> = </a:t>
            </a:r>
            <a:r>
              <a:rPr lang="en-US" dirty="0" err="1"/>
              <a:t>getenv</a:t>
            </a:r>
            <a:r>
              <a:rPr lang="en-US" dirty="0"/>
              <a:t>("SINGLETON"); // user or environment supplies this at startup _instance = Lookup(</a:t>
            </a:r>
            <a:r>
              <a:rPr lang="en-US" dirty="0" err="1"/>
              <a:t>singletonName</a:t>
            </a:r>
            <a:r>
              <a:rPr lang="en-US" dirty="0"/>
              <a:t>); // Lookup returns 0 if there's no such singleton } return _instance; } </a:t>
            </a:r>
            <a:r>
              <a:rPr lang="en-US" b="0" i="0" dirty="0">
                <a:solidFill>
                  <a:srgbClr val="000000"/>
                </a:solidFill>
                <a:effectLst/>
                <a:highlight>
                  <a:srgbClr val="FFFFFF"/>
                </a:highlight>
                <a:latin typeface="Times New Roman" panose="02020603050405020304" pitchFamily="18" charset="0"/>
              </a:rPr>
              <a:t>Where do Singleton classes register themselves? One possibility is in their constructor. For example, a </a:t>
            </a:r>
            <a:r>
              <a:rPr lang="en-US" b="0" i="0" dirty="0" err="1">
                <a:solidFill>
                  <a:srgbClr val="000000"/>
                </a:solidFill>
                <a:effectLst/>
                <a:highlight>
                  <a:srgbClr val="FFFFFF"/>
                </a:highlight>
                <a:latin typeface="Times New Roman" panose="02020603050405020304" pitchFamily="18" charset="0"/>
              </a:rPr>
              <a:t>MySingleton</a:t>
            </a:r>
            <a:r>
              <a:rPr lang="en-US" b="0" i="0" dirty="0">
                <a:solidFill>
                  <a:srgbClr val="000000"/>
                </a:solidFill>
                <a:effectLst/>
                <a:highlight>
                  <a:srgbClr val="FFFFFF"/>
                </a:highlight>
                <a:latin typeface="Times New Roman" panose="02020603050405020304" pitchFamily="18" charset="0"/>
              </a:rPr>
              <a:t> subclass could do the following:</a:t>
            </a:r>
          </a:p>
          <a:p>
            <a:pPr algn="l"/>
            <a:r>
              <a:rPr lang="en-US" dirty="0" err="1"/>
              <a:t>MySingleton</a:t>
            </a:r>
            <a:r>
              <a:rPr lang="en-US" dirty="0"/>
              <a:t>::</a:t>
            </a:r>
            <a:r>
              <a:rPr lang="en-US" dirty="0" err="1"/>
              <a:t>MySingleton</a:t>
            </a:r>
            <a:r>
              <a:rPr lang="en-US" dirty="0"/>
              <a:t>() { // ... Singleton::Register("</a:t>
            </a:r>
            <a:r>
              <a:rPr lang="en-US" dirty="0" err="1"/>
              <a:t>MySingleton</a:t>
            </a:r>
            <a:r>
              <a:rPr lang="en-US" dirty="0"/>
              <a:t>", this); } </a:t>
            </a:r>
            <a:r>
              <a:rPr lang="en-US" b="0" i="0" dirty="0">
                <a:solidFill>
                  <a:srgbClr val="000000"/>
                </a:solidFill>
                <a:effectLst/>
                <a:highlight>
                  <a:srgbClr val="FFFFFF"/>
                </a:highlight>
                <a:latin typeface="Times New Roman" panose="02020603050405020304" pitchFamily="18" charset="0"/>
              </a:rPr>
              <a:t>Of course, the constructor won't get called unless someone instantiates the class, which echoes the problem the Singleton pattern is trying to solve! We can get around this problem in C++ by defining a static instance of </a:t>
            </a:r>
            <a:r>
              <a:rPr lang="en-US" b="0" i="0" dirty="0" err="1">
                <a:solidFill>
                  <a:srgbClr val="000000"/>
                </a:solidFill>
                <a:effectLst/>
                <a:highlight>
                  <a:srgbClr val="FFFFFF"/>
                </a:highlight>
                <a:latin typeface="Times New Roman" panose="02020603050405020304" pitchFamily="18" charset="0"/>
              </a:rPr>
              <a:t>MySingleton</a:t>
            </a:r>
            <a:r>
              <a:rPr lang="en-US" b="0" i="0" dirty="0">
                <a:solidFill>
                  <a:srgbClr val="000000"/>
                </a:solidFill>
                <a:effectLst/>
                <a:highlight>
                  <a:srgbClr val="FFFFFF"/>
                </a:highlight>
                <a:latin typeface="Times New Roman" panose="02020603050405020304" pitchFamily="18" charset="0"/>
              </a:rPr>
              <a:t>. For example, we can define</a:t>
            </a:r>
          </a:p>
          <a:p>
            <a:pPr algn="l"/>
            <a:r>
              <a:rPr lang="en-US" dirty="0"/>
              <a:t>static </a:t>
            </a:r>
            <a:r>
              <a:rPr lang="en-US" dirty="0" err="1"/>
              <a:t>MySingleton</a:t>
            </a:r>
            <a:r>
              <a:rPr lang="en-US" dirty="0"/>
              <a:t> </a:t>
            </a:r>
            <a:r>
              <a:rPr lang="en-US" dirty="0" err="1"/>
              <a:t>theSingleton</a:t>
            </a:r>
            <a:r>
              <a:rPr lang="en-US" dirty="0"/>
              <a:t>; </a:t>
            </a:r>
            <a:r>
              <a:rPr lang="en-US" b="0" i="0" dirty="0">
                <a:solidFill>
                  <a:srgbClr val="000000"/>
                </a:solidFill>
                <a:effectLst/>
                <a:highlight>
                  <a:srgbClr val="FFFFFF"/>
                </a:highlight>
                <a:latin typeface="Times New Roman" panose="02020603050405020304" pitchFamily="18" charset="0"/>
              </a:rPr>
              <a:t>in the file that contains </a:t>
            </a:r>
            <a:r>
              <a:rPr lang="en-US" b="0" i="0" dirty="0" err="1">
                <a:solidFill>
                  <a:srgbClr val="000000"/>
                </a:solidFill>
                <a:effectLst/>
                <a:highlight>
                  <a:srgbClr val="FFFFFF"/>
                </a:highlight>
                <a:latin typeface="Times New Roman" panose="02020603050405020304" pitchFamily="18" charset="0"/>
              </a:rPr>
              <a:t>MySingleton's</a:t>
            </a:r>
            <a:r>
              <a:rPr lang="en-US" b="0" i="0" dirty="0">
                <a:solidFill>
                  <a:srgbClr val="000000"/>
                </a:solidFill>
                <a:effectLst/>
                <a:highlight>
                  <a:srgbClr val="FFFFFF"/>
                </a:highlight>
                <a:latin typeface="Times New Roman" panose="02020603050405020304" pitchFamily="18" charset="0"/>
              </a:rPr>
              <a:t> implementation.</a:t>
            </a:r>
          </a:p>
          <a:p>
            <a:pPr algn="l"/>
            <a:r>
              <a:rPr lang="en-US" b="0" i="0" dirty="0">
                <a:solidFill>
                  <a:srgbClr val="000000"/>
                </a:solidFill>
                <a:effectLst/>
                <a:highlight>
                  <a:srgbClr val="FFFFFF"/>
                </a:highlight>
                <a:latin typeface="Times New Roman" panose="02020603050405020304" pitchFamily="18" charset="0"/>
              </a:rPr>
              <a:t>No longer is the Singleton class responsible for creating the singleton. Instead, its primary responsibility is to make the singleton object of choice accessible in the system. The static object approach still has a potential drawback—namely that instances of all possible Singleton subclasses must be created, or else they won't get registered.</a:t>
            </a:r>
          </a:p>
          <a:p>
            <a:endParaRPr lang="en-US" dirty="0"/>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32</a:t>
            </a:fld>
            <a:endParaRPr lang="en-US" altLang="tr-TR"/>
          </a:p>
        </p:txBody>
      </p:sp>
    </p:spTree>
    <p:extLst>
      <p:ext uri="{BB962C8B-B14F-4D97-AF65-F5344CB8AC3E}">
        <p14:creationId xmlns:p14="http://schemas.microsoft.com/office/powerpoint/2010/main" val="339317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by David Penny</a:t>
            </a:r>
          </a:p>
          <a:p>
            <a:pPr algn="l"/>
            <a:r>
              <a:rPr lang="en-US" b="0" i="0" dirty="0">
                <a:solidFill>
                  <a:srgbClr val="000000"/>
                </a:solidFill>
                <a:effectLst/>
                <a:latin typeface="Times New Roman" panose="02020603050405020304" pitchFamily="18" charset="0"/>
              </a:rPr>
              <a:t>GoF : “There are two recurring themes in these patterns. First, they all encapsulate knowledge about which concrete classes the system uses. Second, they hide how instances of these classes are created and put together. All the system at large knows about the objects is their interfaces as defined by abstract classes. Consequently, the creational patterns give you a lot of flexibility in </a:t>
            </a:r>
            <a:r>
              <a:rPr lang="en-US" b="0" i="1" dirty="0">
                <a:solidFill>
                  <a:srgbClr val="000000"/>
                </a:solidFill>
                <a:effectLst/>
                <a:latin typeface="Times New Roman" panose="02020603050405020304" pitchFamily="18" charset="0"/>
              </a:rPr>
              <a:t>what</a:t>
            </a:r>
            <a:r>
              <a:rPr lang="en-US" b="0" i="0" dirty="0">
                <a:solidFill>
                  <a:srgbClr val="000000"/>
                </a:solidFill>
                <a:effectLst/>
                <a:latin typeface="Times New Roman" panose="02020603050405020304" pitchFamily="18" charset="0"/>
              </a:rPr>
              <a:t> gets created, </a:t>
            </a:r>
            <a:r>
              <a:rPr lang="en-US" b="0" i="1" dirty="0">
                <a:solidFill>
                  <a:srgbClr val="000000"/>
                </a:solidFill>
                <a:effectLst/>
                <a:latin typeface="Times New Roman" panose="02020603050405020304" pitchFamily="18" charset="0"/>
              </a:rPr>
              <a:t>who</a:t>
            </a:r>
            <a:r>
              <a:rPr lang="en-US" b="0" i="0" dirty="0">
                <a:solidFill>
                  <a:srgbClr val="000000"/>
                </a:solidFill>
                <a:effectLst/>
                <a:latin typeface="Times New Roman" panose="02020603050405020304" pitchFamily="18" charset="0"/>
              </a:rPr>
              <a:t> creates it, </a:t>
            </a:r>
            <a:r>
              <a:rPr lang="en-US" b="0" i="1" dirty="0">
                <a:solidFill>
                  <a:srgbClr val="000000"/>
                </a:solidFill>
                <a:effectLst/>
                <a:latin typeface="Times New Roman" panose="02020603050405020304" pitchFamily="18" charset="0"/>
              </a:rPr>
              <a:t>how</a:t>
            </a:r>
            <a:r>
              <a:rPr lang="en-US" b="0" i="0" dirty="0">
                <a:solidFill>
                  <a:srgbClr val="000000"/>
                </a:solidFill>
                <a:effectLst/>
                <a:latin typeface="Times New Roman" panose="02020603050405020304" pitchFamily="18" charset="0"/>
              </a:rPr>
              <a:t> it gets created, and </a:t>
            </a:r>
            <a:r>
              <a:rPr lang="en-US" b="0" i="1" dirty="0">
                <a:solidFill>
                  <a:srgbClr val="000000"/>
                </a:solidFill>
                <a:effectLst/>
                <a:latin typeface="Times New Roman" panose="02020603050405020304" pitchFamily="18" charset="0"/>
              </a:rPr>
              <a:t>when</a:t>
            </a:r>
            <a:r>
              <a:rPr lang="en-US" b="0" i="0" dirty="0">
                <a:solidFill>
                  <a:srgbClr val="000000"/>
                </a:solidFill>
                <a:effectLst/>
                <a:latin typeface="Times New Roman" panose="02020603050405020304" pitchFamily="18" charset="0"/>
              </a:rPr>
              <a:t>. They let you configure a system with "product" objects that vary widely in structure and functionality. Configuration can be static (that is, specified at compile-time) or dynamic (at run-time).”</a:t>
            </a:r>
          </a:p>
          <a:p>
            <a:br>
              <a:rPr lang="en-US" dirty="0"/>
            </a:br>
            <a:endParaRPr lang="en-US" dirty="0"/>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3</a:t>
            </a:fld>
            <a:endParaRPr lang="en-US" altLang="tr-TR" dirty="0"/>
          </a:p>
        </p:txBody>
      </p:sp>
    </p:spTree>
    <p:extLst>
      <p:ext uri="{BB962C8B-B14F-4D97-AF65-F5344CB8AC3E}">
        <p14:creationId xmlns:p14="http://schemas.microsoft.com/office/powerpoint/2010/main" val="1085794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https://stackoverflow.com/a/54859005/25503790</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33</a:t>
            </a:fld>
            <a:endParaRPr lang="en-US" altLang="tr-TR"/>
          </a:p>
        </p:txBody>
      </p:sp>
    </p:spTree>
    <p:extLst>
      <p:ext uri="{BB962C8B-B14F-4D97-AF65-F5344CB8AC3E}">
        <p14:creationId xmlns:p14="http://schemas.microsoft.com/office/powerpoint/2010/main" val="2399589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pattern when you have a </a:t>
            </a:r>
            <a:r>
              <a:rPr lang="en-US" b="1" dirty="0"/>
              <a:t>limited number of Singleton subclasses</a:t>
            </a:r>
            <a:r>
              <a:rPr lang="en-US" dirty="0"/>
              <a:t>. </a:t>
            </a:r>
          </a:p>
          <a:p>
            <a:r>
              <a:rPr lang="en-US" dirty="0"/>
              <a:t>If you don’t call activate the class will not be uploaded</a:t>
            </a:r>
          </a:p>
          <a:p>
            <a:r>
              <a:rPr lang="en-US" dirty="0"/>
              <a:t>Use </a:t>
            </a:r>
            <a:r>
              <a:rPr lang="en-US" b="1" dirty="0"/>
              <a:t>reflection </a:t>
            </a:r>
            <a:r>
              <a:rPr lang="en-US" dirty="0"/>
              <a:t>you want to avoid creating all instances upfront. </a:t>
            </a:r>
          </a:p>
          <a:p>
            <a:r>
              <a:rPr lang="en-US" dirty="0"/>
              <a:t>Consider using a </a:t>
            </a:r>
            <a:r>
              <a:rPr lang="en-US" b="1" dirty="0"/>
              <a:t>centralized registry class</a:t>
            </a:r>
            <a:r>
              <a:rPr lang="en-US" dirty="0"/>
              <a:t> instead of embedding it in each Singleton.</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34</a:t>
            </a:fld>
            <a:endParaRPr lang="en-US" altLang="tr-TR"/>
          </a:p>
        </p:txBody>
      </p:sp>
    </p:spTree>
    <p:extLst>
      <p:ext uri="{BB962C8B-B14F-4D97-AF65-F5344CB8AC3E}">
        <p14:creationId xmlns:p14="http://schemas.microsoft.com/office/powerpoint/2010/main" val="18810248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Source:Refactoring</a:t>
            </a:r>
            <a:r>
              <a:rPr lang="en-US" dirty="0"/>
              <a:t> guru</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39</a:t>
            </a:fld>
            <a:endParaRPr lang="en-US" altLang="tr-TR"/>
          </a:p>
        </p:txBody>
      </p:sp>
    </p:spTree>
    <p:extLst>
      <p:ext uri="{BB962C8B-B14F-4D97-AF65-F5344CB8AC3E}">
        <p14:creationId xmlns:p14="http://schemas.microsoft.com/office/powerpoint/2010/main" val="828379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var: created when app is launched.</a:t>
            </a:r>
          </a:p>
          <a:p>
            <a:r>
              <a:rPr lang="en-US" dirty="0"/>
              <a:t>What if this object is resource intensive and your application never ends up using it? As you will see, with the Singleton Pattern, we can create our objects only when they are needed.</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7</a:t>
            </a:fld>
            <a:endParaRPr lang="en-US" altLang="tr-TR" dirty="0"/>
          </a:p>
        </p:txBody>
      </p:sp>
    </p:spTree>
    <p:extLst>
      <p:ext uri="{BB962C8B-B14F-4D97-AF65-F5344CB8AC3E}">
        <p14:creationId xmlns:p14="http://schemas.microsoft.com/office/powerpoint/2010/main" val="4182109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07A5ACE2-E7F0-A84F-FECE-C03D7625B8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F59CB8-BDF0-41B4-BA60-F7B31A4D5A40}" type="slidenum">
              <a:rPr lang="en-US" altLang="tr-TR"/>
              <a:pPr>
                <a:spcBef>
                  <a:spcPct val="0"/>
                </a:spcBef>
              </a:pPr>
              <a:t>8</a:t>
            </a:fld>
            <a:endParaRPr lang="en-US" altLang="tr-TR" dirty="0"/>
          </a:p>
        </p:txBody>
      </p:sp>
      <p:sp>
        <p:nvSpPr>
          <p:cNvPr id="10243" name="Rectangle 2">
            <a:extLst>
              <a:ext uri="{FF2B5EF4-FFF2-40B4-BE49-F238E27FC236}">
                <a16:creationId xmlns:a16="http://schemas.microsoft.com/office/drawing/2014/main" id="{7BBB502A-7E35-82A7-659A-17EFC8A1E4C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A1B6EA6A-3C7E-53E6-4AF9-903ACBBDA2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Singleton in math: a set with only one element</a:t>
            </a:r>
          </a:p>
          <a:p>
            <a:pPr eaLnBrk="1" hangingPunct="1"/>
            <a:r>
              <a:rPr lang="en-US" altLang="tr-TR" dirty="0">
                <a:latin typeface="Arial" panose="020B0604020202020204" pitchFamily="34" charset="0"/>
              </a:rPr>
              <a:t>Singleton in se: a class with only one instance</a:t>
            </a:r>
          </a:p>
          <a:p>
            <a:pPr eaLnBrk="1" hangingPunct="1"/>
            <a:endParaRPr lang="en-US" altLang="tr-TR"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board example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a:solidFill>
                  <a:srgbClr val="444444"/>
                </a:solidFill>
                <a:effectLst/>
                <a:highlight>
                  <a:srgbClr val="FFFFFF"/>
                </a:highlight>
                <a:latin typeface="PT Sans" panose="020B0503020203020204" pitchFamily="34" charset="0"/>
              </a:rPr>
              <a:t>Nothing, except for the Singleton class itself, can replace the cached instance.</a:t>
            </a:r>
            <a:endParaRPr lang="en-US" altLang="tr-TR" dirty="0">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9</a:t>
            </a:fld>
            <a:endParaRPr lang="en-US" altLang="tr-TR" dirty="0"/>
          </a:p>
        </p:txBody>
      </p:sp>
    </p:spTree>
    <p:extLst>
      <p:ext uri="{BB962C8B-B14F-4D97-AF65-F5344CB8AC3E}">
        <p14:creationId xmlns:p14="http://schemas.microsoft.com/office/powerpoint/2010/main" val="393935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B0D19026-E77F-8356-39C5-6C253FEA5466}"/>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F52384B8-296E-EDCB-4DD5-6CDD2B53A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not </a:t>
            </a:r>
            <a:r>
              <a:rPr lang="en-US" altLang="en-US" dirty="0" err="1">
                <a:latin typeface="Arial" panose="020B0604020202020204" pitchFamily="34" charset="0"/>
              </a:rPr>
              <a:t>threadsafe</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This is dangerous especially in concurrent programming (multi-thread programming) (there will be two instances) </a:t>
            </a:r>
          </a:p>
          <a:p>
            <a:r>
              <a:rPr lang="en-US" altLang="en-US" dirty="0">
                <a:latin typeface="Arial" panose="020B0604020202020204" pitchFamily="34" charset="0"/>
              </a:rPr>
              <a:t>In Java, you can put “synchronized” keyword in the function, but it’s also not good </a:t>
            </a:r>
            <a:r>
              <a:rPr lang="en-US" altLang="en-US" dirty="0" err="1">
                <a:latin typeface="Arial" panose="020B0604020202020204" pitchFamily="34" charset="0"/>
              </a:rPr>
              <a:t>bc</a:t>
            </a:r>
            <a:r>
              <a:rPr lang="en-US" altLang="en-US" dirty="0">
                <a:latin typeface="Arial" panose="020B0604020202020204" pitchFamily="34" charset="0"/>
              </a:rPr>
              <a:t> any operations depends on this thread/function will get blocked/locked/ in queue</a:t>
            </a:r>
          </a:p>
        </p:txBody>
      </p:sp>
      <p:sp>
        <p:nvSpPr>
          <p:cNvPr id="14340" name="Slide Number Placeholder 3">
            <a:extLst>
              <a:ext uri="{FF2B5EF4-FFF2-40B4-BE49-F238E27FC236}">
                <a16:creationId xmlns:a16="http://schemas.microsoft.com/office/drawing/2014/main" id="{7AA5D092-4BEA-9C60-CDC7-1EAF32D5F3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E98365-39E3-447C-8906-7036A29BA5F2}" type="slidenum">
              <a:rPr lang="en-US" altLang="tr-TR"/>
              <a:pPr/>
              <a:t>11</a:t>
            </a:fld>
            <a:endParaRPr lang="en-US" alt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D28C6-1D37-66B0-3A9C-C0C4D40B0F43}"/>
            </a:ext>
          </a:extLst>
        </p:cNvPr>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E3F5F4A9-BC20-D4F5-2458-6CF911775E6A}"/>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2238BE00-3D5E-0078-3E14-12B0F8D7EB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On board example</a:t>
            </a:r>
          </a:p>
        </p:txBody>
      </p:sp>
      <p:sp>
        <p:nvSpPr>
          <p:cNvPr id="14340" name="Slide Number Placeholder 3">
            <a:extLst>
              <a:ext uri="{FF2B5EF4-FFF2-40B4-BE49-F238E27FC236}">
                <a16:creationId xmlns:a16="http://schemas.microsoft.com/office/drawing/2014/main" id="{673727DF-C8A7-B180-4C9B-1F6852DB20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9E98365-39E3-447C-8906-7036A29BA5F2}" type="slidenum">
              <a:rPr lang="en-US" altLang="tr-TR"/>
              <a:pPr/>
              <a:t>12</a:t>
            </a:fld>
            <a:endParaRPr lang="en-US" altLang="tr-TR"/>
          </a:p>
        </p:txBody>
      </p:sp>
    </p:spTree>
    <p:extLst>
      <p:ext uri="{BB962C8B-B14F-4D97-AF65-F5344CB8AC3E}">
        <p14:creationId xmlns:p14="http://schemas.microsoft.com/office/powerpoint/2010/main" val="249365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59BF1D9-66D8-58DE-342F-ECA9CFBE1D3A}"/>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4A51A7A2-E591-A349-0FB9-4ACE7FFD42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a:p>
            <a:r>
              <a:rPr lang="en-US" altLang="en-US" dirty="0">
                <a:latin typeface="Arial" panose="020B0604020202020204" pitchFamily="34" charset="0"/>
              </a:rPr>
              <a:t>The object will be created when the class created.</a:t>
            </a:r>
          </a:p>
        </p:txBody>
      </p:sp>
      <p:sp>
        <p:nvSpPr>
          <p:cNvPr id="16388" name="Slide Number Placeholder 3">
            <a:extLst>
              <a:ext uri="{FF2B5EF4-FFF2-40B4-BE49-F238E27FC236}">
                <a16:creationId xmlns:a16="http://schemas.microsoft.com/office/drawing/2014/main" id="{597D37ED-E5B7-AC1B-36CF-615CEA8A0D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211DAAF-BF88-40F3-9037-3029A28033BC}" type="slidenum">
              <a:rPr lang="en-US" altLang="tr-TR"/>
              <a:pPr/>
              <a:t>13</a:t>
            </a:fld>
            <a:endParaRPr lang="en-US" alt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Instance is a Pointer so that subclass can be used instead.</a:t>
            </a:r>
          </a:p>
        </p:txBody>
      </p:sp>
      <p:sp>
        <p:nvSpPr>
          <p:cNvPr id="4" name="Slide Number Placeholder 3"/>
          <p:cNvSpPr>
            <a:spLocks noGrp="1"/>
          </p:cNvSpPr>
          <p:nvPr>
            <p:ph type="sldNum" sz="quarter" idx="5"/>
          </p:nvPr>
        </p:nvSpPr>
        <p:spPr/>
        <p:txBody>
          <a:bodyPr/>
          <a:lstStyle/>
          <a:p>
            <a:fld id="{6C4E6D38-E995-485A-9CCB-1DBD897E35D3}" type="slidenum">
              <a:rPr lang="en-US" altLang="tr-TR" smtClean="0"/>
              <a:pPr/>
              <a:t>16</a:t>
            </a:fld>
            <a:endParaRPr lang="en-US" altLang="tr-TR"/>
          </a:p>
        </p:txBody>
      </p:sp>
    </p:spTree>
    <p:extLst>
      <p:ext uri="{BB962C8B-B14F-4D97-AF65-F5344CB8AC3E}">
        <p14:creationId xmlns:p14="http://schemas.microsoft.com/office/powerpoint/2010/main" val="213435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tr-TR"/>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tr-TR"/>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85592525-5956-4123-833F-6476E1BA166E}" type="slidenum">
              <a:rPr lang="tr-TR" altLang="tr-TR" smtClean="0"/>
              <a:pPr/>
              <a:t>‹#›</a:t>
            </a:fld>
            <a:endParaRPr lang="tr-TR" altLang="tr-TR"/>
          </a:p>
        </p:txBody>
      </p:sp>
    </p:spTree>
    <p:extLst>
      <p:ext uri="{BB962C8B-B14F-4D97-AF65-F5344CB8AC3E}">
        <p14:creationId xmlns:p14="http://schemas.microsoft.com/office/powerpoint/2010/main" val="63631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63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3204538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tr-TR"/>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3683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13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11109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tr-TR"/>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178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tr-TR"/>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2720098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tr-TR"/>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67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tr-TR"/>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35119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202988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85592525-5956-4123-833F-6476E1BA166E}" type="slidenum">
              <a:rPr lang="tr-TR" altLang="tr-TR" smtClean="0"/>
              <a:pPr/>
              <a:t>‹#›</a:t>
            </a:fld>
            <a:endParaRPr lang="tr-TR" altLang="tr-TR"/>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163429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tr-TR"/>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85592525-5956-4123-833F-6476E1BA166E}" type="slidenum">
              <a:rPr lang="tr-TR" altLang="tr-TR" smtClean="0"/>
              <a:pPr/>
              <a:t>‹#›</a:t>
            </a:fld>
            <a:endParaRPr lang="tr-TR" altLang="tr-TR"/>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tr-TR"/>
          </a:p>
        </p:txBody>
      </p:sp>
    </p:spTree>
    <p:extLst>
      <p:ext uri="{BB962C8B-B14F-4D97-AF65-F5344CB8AC3E}">
        <p14:creationId xmlns:p14="http://schemas.microsoft.com/office/powerpoint/2010/main" val="337307574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refactoring.guru/design-patterns/facade"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refactoring.guru/design-patterns/flyweight" TargetMode="External"/><Relationship Id="rId4" Type="http://schemas.openxmlformats.org/officeDocument/2006/relationships/hyperlink" Target="https://refactoring.guru/design-patterns/singlet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0A77F44-4BB2-69A7-291B-73713FF65C97}"/>
              </a:ext>
            </a:extLst>
          </p:cNvPr>
          <p:cNvSpPr>
            <a:spLocks noGrp="1" noChangeArrowheads="1"/>
          </p:cNvSpPr>
          <p:nvPr>
            <p:ph type="ctrTitle"/>
          </p:nvPr>
        </p:nvSpPr>
        <p:spPr/>
        <p:txBody>
          <a:bodyPr/>
          <a:lstStyle/>
          <a:p>
            <a:pPr eaLnBrk="1" hangingPunct="1"/>
            <a:r>
              <a:rPr lang="en-US" altLang="tr-TR" dirty="0"/>
              <a:t>Creational Patterns</a:t>
            </a:r>
          </a:p>
        </p:txBody>
      </p:sp>
      <p:sp>
        <p:nvSpPr>
          <p:cNvPr id="4099" name="Rectangle 3">
            <a:extLst>
              <a:ext uri="{FF2B5EF4-FFF2-40B4-BE49-F238E27FC236}">
                <a16:creationId xmlns:a16="http://schemas.microsoft.com/office/drawing/2014/main" id="{95FAC879-72BF-0B04-C1C0-D2207E7B18D7}"/>
              </a:ext>
            </a:extLst>
          </p:cNvPr>
          <p:cNvSpPr>
            <a:spLocks noGrp="1" noChangeArrowheads="1"/>
          </p:cNvSpPr>
          <p:nvPr>
            <p:ph type="subTitle" idx="1"/>
          </p:nvPr>
        </p:nvSpPr>
        <p:spPr/>
        <p:txBody>
          <a:bodyPr/>
          <a:lstStyle/>
          <a:p>
            <a:pPr eaLnBrk="1" hangingPunct="1"/>
            <a:r>
              <a:rPr lang="en-US" altLang="tr-TR" dirty="0"/>
              <a:t>Singleton</a:t>
            </a:r>
          </a:p>
          <a:p>
            <a:pPr eaLnBrk="1" hangingPunct="1"/>
            <a:r>
              <a:rPr lang="en-US" altLang="tr-TR" dirty="0"/>
              <a:t>Factory Method</a:t>
            </a:r>
          </a:p>
          <a:p>
            <a:pPr eaLnBrk="1" hangingPunct="1"/>
            <a:r>
              <a:rPr lang="en-US" altLang="tr-TR" dirty="0"/>
              <a:t>Abstract Factory</a:t>
            </a:r>
            <a:endParaRPr lang="tr-TR" alt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B6DC156-BA8D-4FEF-1F5E-001CDCA92674}"/>
              </a:ext>
            </a:extLst>
          </p:cNvPr>
          <p:cNvSpPr>
            <a:spLocks noGrp="1" noChangeArrowheads="1"/>
          </p:cNvSpPr>
          <p:nvPr>
            <p:ph type="title"/>
          </p:nvPr>
        </p:nvSpPr>
        <p:spPr/>
        <p:txBody>
          <a:bodyPr/>
          <a:lstStyle/>
          <a:p>
            <a:r>
              <a:rPr lang="en-US" altLang="tr-TR" dirty="0"/>
              <a:t>Example</a:t>
            </a:r>
          </a:p>
        </p:txBody>
      </p:sp>
      <p:sp>
        <p:nvSpPr>
          <p:cNvPr id="3" name="Content Placeholder 2">
            <a:extLst>
              <a:ext uri="{FF2B5EF4-FFF2-40B4-BE49-F238E27FC236}">
                <a16:creationId xmlns:a16="http://schemas.microsoft.com/office/drawing/2014/main" id="{9ADC5B28-0800-4139-9418-F60A0E9B5F52}"/>
              </a:ext>
            </a:extLst>
          </p:cNvPr>
          <p:cNvSpPr>
            <a:spLocks noGrp="1"/>
          </p:cNvSpPr>
          <p:nvPr>
            <p:ph idx="1"/>
          </p:nvPr>
        </p:nvSpPr>
        <p:spPr/>
        <p:txBody>
          <a:bodyPr/>
          <a:lstStyle/>
          <a:p>
            <a:pPr>
              <a:defRPr/>
            </a:pPr>
            <a:r>
              <a:rPr lang="en-US" sz="2400" dirty="0"/>
              <a:t>We need to maintain an incremental counter,</a:t>
            </a:r>
          </a:p>
          <a:p>
            <a:pPr>
              <a:defRPr/>
            </a:pPr>
            <a:r>
              <a:rPr lang="en-US" sz="2400" dirty="0"/>
              <a:t>the simple counter class needs to keep track of an integer value that is being used in multiple areas of an application. </a:t>
            </a:r>
          </a:p>
          <a:p>
            <a:pPr>
              <a:defRPr/>
            </a:pPr>
            <a:r>
              <a:rPr lang="en-US" sz="2400" dirty="0"/>
              <a:t>The class needs to be able to increment this counter as well as return the current value.</a:t>
            </a:r>
          </a:p>
          <a:p>
            <a:pPr>
              <a:defRPr/>
            </a:pPr>
            <a:r>
              <a:rPr lang="en-US" sz="2400" dirty="0"/>
              <a:t>the desired class behavior would be to have exactly one instance of a class that maintains the integer and nothing more.</a:t>
            </a:r>
          </a:p>
          <a:p>
            <a:pPr lvl="1">
              <a:defRPr/>
            </a:pPr>
            <a:r>
              <a:rPr lang="en-US" sz="2000" dirty="0">
                <a:ea typeface="+mn-ea"/>
                <a:cs typeface="+mn-cs"/>
              </a:rPr>
              <a:t>Problem: Global visibility, enforce only 1 instance</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45AA212-FADF-4F62-ABB2-15A9BBC05312}"/>
              </a:ext>
            </a:extLst>
          </p:cNvPr>
          <p:cNvSpPr>
            <a:spLocks noGrp="1"/>
          </p:cNvSpPr>
          <p:nvPr>
            <p:ph idx="1"/>
          </p:nvPr>
        </p:nvSpPr>
        <p:spPr/>
        <p:txBody>
          <a:bodyPr/>
          <a:lstStyle/>
          <a:p>
            <a:pPr marL="0" indent="0">
              <a:buFontTx/>
              <a:buNone/>
              <a:defRPr/>
            </a:pPr>
            <a:r>
              <a:rPr lang="en-US" altLang="en-US" sz="1600" dirty="0"/>
              <a:t>class  </a:t>
            </a:r>
            <a:r>
              <a:rPr lang="en-US" altLang="en-US" sz="1600" dirty="0" err="1"/>
              <a:t>SingleCounter</a:t>
            </a:r>
            <a:r>
              <a:rPr lang="en-US" altLang="en-US" sz="1600" dirty="0"/>
              <a:t>{</a:t>
            </a:r>
          </a:p>
          <a:p>
            <a:pPr marL="0" indent="0">
              <a:buFontTx/>
              <a:buNone/>
              <a:defRPr/>
            </a:pPr>
            <a:r>
              <a:rPr lang="en-US" altLang="en-US" sz="1600" dirty="0"/>
              <a:t>  public int </a:t>
            </a:r>
            <a:r>
              <a:rPr lang="en-US" altLang="en-US" sz="1600" dirty="0" err="1"/>
              <a:t>getCurrentValue</a:t>
            </a:r>
            <a:r>
              <a:rPr lang="en-US" altLang="en-US" sz="1600" dirty="0"/>
              <a:t>(){ return </a:t>
            </a:r>
            <a:r>
              <a:rPr lang="en-US" altLang="en-US" sz="1600" dirty="0" err="1"/>
              <a:t>cnt</a:t>
            </a:r>
            <a:r>
              <a:rPr lang="en-US" altLang="en-US" sz="1600" dirty="0"/>
              <a:t>;}</a:t>
            </a:r>
          </a:p>
          <a:p>
            <a:pPr marL="0" indent="0">
              <a:buFontTx/>
              <a:buNone/>
              <a:defRPr/>
            </a:pPr>
            <a:r>
              <a:rPr lang="en-US" altLang="en-US" sz="1600" dirty="0"/>
              <a:t>  public void increment(){</a:t>
            </a:r>
            <a:r>
              <a:rPr lang="en-US" altLang="en-US" sz="1600" dirty="0" err="1"/>
              <a:t>cnt</a:t>
            </a:r>
            <a:r>
              <a:rPr lang="en-US" altLang="en-US" sz="1600" dirty="0"/>
              <a:t>++;}</a:t>
            </a:r>
          </a:p>
          <a:p>
            <a:pPr marL="0" indent="0">
              <a:buFontTx/>
              <a:buNone/>
              <a:defRPr/>
            </a:pPr>
            <a:r>
              <a:rPr lang="en-US" altLang="en-US" sz="1600" dirty="0"/>
              <a:t>  private int </a:t>
            </a:r>
            <a:r>
              <a:rPr lang="en-US" altLang="en-US" sz="1600" dirty="0" err="1"/>
              <a:t>cnt</a:t>
            </a:r>
            <a:r>
              <a:rPr lang="en-US" altLang="en-US" sz="1600" dirty="0"/>
              <a:t>=0;</a:t>
            </a:r>
          </a:p>
          <a:p>
            <a:pPr marL="0" indent="0">
              <a:buFontTx/>
              <a:buNone/>
              <a:defRPr/>
            </a:pPr>
            <a:r>
              <a:rPr lang="en-US" altLang="en-US" sz="1600" dirty="0">
                <a:solidFill>
                  <a:srgbClr val="FF0000"/>
                </a:solidFill>
              </a:rPr>
              <a:t>  private </a:t>
            </a:r>
            <a:r>
              <a:rPr lang="en-US" altLang="en-US" sz="1600" dirty="0" err="1">
                <a:solidFill>
                  <a:srgbClr val="FF0000"/>
                </a:solidFill>
              </a:rPr>
              <a:t>SingleCounter</a:t>
            </a:r>
            <a:r>
              <a:rPr lang="en-US" altLang="en-US" sz="1600" dirty="0">
                <a:solidFill>
                  <a:srgbClr val="FF0000"/>
                </a:solidFill>
              </a:rPr>
              <a:t>(){</a:t>
            </a:r>
            <a:r>
              <a:rPr lang="en-US" altLang="en-US" sz="1600" dirty="0" err="1">
                <a:solidFill>
                  <a:srgbClr val="FF0000"/>
                </a:solidFill>
              </a:rPr>
              <a:t>cnt</a:t>
            </a:r>
            <a:r>
              <a:rPr lang="en-US" altLang="en-US" sz="1600" dirty="0">
                <a:solidFill>
                  <a:srgbClr val="FF0000"/>
                </a:solidFill>
              </a:rPr>
              <a:t>=0;}   ///restrict that no one will </a:t>
            </a:r>
            <a:r>
              <a:rPr lang="en-US" altLang="en-US" sz="1600" dirty="0"/>
              <a:t>create instance</a:t>
            </a:r>
          </a:p>
          <a:p>
            <a:pPr marL="0" indent="0">
              <a:buFontTx/>
              <a:buNone/>
              <a:defRPr/>
            </a:pPr>
            <a:r>
              <a:rPr lang="en-US" altLang="en-US" sz="1600" dirty="0"/>
              <a:t> </a:t>
            </a:r>
            <a:r>
              <a:rPr lang="en-US" altLang="en-US" sz="1600" dirty="0">
                <a:solidFill>
                  <a:srgbClr val="FF0000"/>
                </a:solidFill>
              </a:rPr>
              <a:t>public static </a:t>
            </a:r>
            <a:r>
              <a:rPr lang="en-US" altLang="en-US" sz="1600" dirty="0" err="1">
                <a:solidFill>
                  <a:srgbClr val="FF0000"/>
                </a:solidFill>
              </a:rPr>
              <a:t>SingleCounter</a:t>
            </a:r>
            <a:r>
              <a:rPr lang="en-US" altLang="en-US" sz="1600" dirty="0">
                <a:solidFill>
                  <a:srgbClr val="FF0000"/>
                </a:solidFill>
              </a:rPr>
              <a:t> </a:t>
            </a:r>
            <a:r>
              <a:rPr lang="en-US" altLang="en-US" sz="1600" dirty="0" err="1">
                <a:solidFill>
                  <a:srgbClr val="FF0000"/>
                </a:solidFill>
              </a:rPr>
              <a:t>getInstance</a:t>
            </a:r>
            <a:r>
              <a:rPr lang="en-US" altLang="en-US" sz="1600" dirty="0">
                <a:solidFill>
                  <a:srgbClr val="FF0000"/>
                </a:solidFill>
              </a:rPr>
              <a:t>(){                            // access/return the instance</a:t>
            </a:r>
          </a:p>
          <a:p>
            <a:pPr marL="0" indent="0">
              <a:buFontTx/>
              <a:buNone/>
              <a:defRPr/>
            </a:pPr>
            <a:r>
              <a:rPr lang="en-US" altLang="en-US" sz="1600" dirty="0"/>
              <a:t>     if(</a:t>
            </a:r>
            <a:r>
              <a:rPr lang="en-US" altLang="en-US" sz="1600" dirty="0" err="1"/>
              <a:t>theOne</a:t>
            </a:r>
            <a:r>
              <a:rPr lang="en-US" altLang="en-US" sz="1600" dirty="0"/>
              <a:t> ==null) </a:t>
            </a:r>
            <a:r>
              <a:rPr lang="en-US" altLang="en-US" sz="1600" dirty="0" err="1"/>
              <a:t>theOne</a:t>
            </a:r>
            <a:r>
              <a:rPr lang="en-US" altLang="en-US" sz="1600" dirty="0"/>
              <a:t>=new </a:t>
            </a:r>
            <a:r>
              <a:rPr lang="en-US" altLang="en-US" sz="1600" dirty="0" err="1"/>
              <a:t>SingleCounter</a:t>
            </a:r>
            <a:r>
              <a:rPr lang="en-US" altLang="en-US" sz="1600" dirty="0"/>
              <a:t>();  //LAZY</a:t>
            </a:r>
          </a:p>
          <a:p>
            <a:pPr marL="0" indent="0">
              <a:buFontTx/>
              <a:buNone/>
              <a:defRPr/>
            </a:pPr>
            <a:r>
              <a:rPr lang="en-US" altLang="en-US" sz="1600" dirty="0"/>
              <a:t>     return </a:t>
            </a:r>
            <a:r>
              <a:rPr lang="en-US" altLang="en-US" sz="1600" dirty="0" err="1"/>
              <a:t>theOne</a:t>
            </a:r>
            <a:r>
              <a:rPr lang="en-US" altLang="en-US" sz="1600" dirty="0"/>
              <a:t>;</a:t>
            </a:r>
          </a:p>
          <a:p>
            <a:pPr marL="0" indent="0">
              <a:buFontTx/>
              <a:buNone/>
              <a:defRPr/>
            </a:pPr>
            <a:r>
              <a:rPr lang="en-US" altLang="en-US" sz="1600" dirty="0"/>
              <a:t>}</a:t>
            </a:r>
          </a:p>
          <a:p>
            <a:pPr marL="0" indent="0">
              <a:buFontTx/>
              <a:buNone/>
              <a:defRPr/>
            </a:pPr>
            <a:r>
              <a:rPr lang="en-US" altLang="en-US" sz="1600" dirty="0">
                <a:solidFill>
                  <a:srgbClr val="FF0000"/>
                </a:solidFill>
              </a:rPr>
              <a:t> private static </a:t>
            </a:r>
            <a:r>
              <a:rPr lang="en-US" altLang="en-US" sz="1600" dirty="0" err="1">
                <a:solidFill>
                  <a:srgbClr val="FF0000"/>
                </a:solidFill>
              </a:rPr>
              <a:t>SingleCounter</a:t>
            </a:r>
            <a:r>
              <a:rPr lang="en-US" altLang="en-US" sz="1600" dirty="0">
                <a:solidFill>
                  <a:srgbClr val="FF0000"/>
                </a:solidFill>
              </a:rPr>
              <a:t> </a:t>
            </a:r>
            <a:r>
              <a:rPr lang="en-US" altLang="en-US" sz="1600" dirty="0" err="1">
                <a:solidFill>
                  <a:srgbClr val="FF0000"/>
                </a:solidFill>
              </a:rPr>
              <a:t>theOne</a:t>
            </a:r>
            <a:r>
              <a:rPr lang="en-US" altLang="en-US" sz="1600" dirty="0">
                <a:solidFill>
                  <a:srgbClr val="FF0000"/>
                </a:solidFill>
              </a:rPr>
              <a:t>=null; //save the only object</a:t>
            </a:r>
          </a:p>
          <a:p>
            <a:pPr marL="0" indent="0">
              <a:buFontTx/>
              <a:buNone/>
              <a:defRPr/>
            </a:pPr>
            <a:r>
              <a:rPr lang="en-US" altLang="en-US" sz="1600" dirty="0"/>
              <a:t>}</a:t>
            </a:r>
          </a:p>
          <a:p>
            <a:pPr marL="0" indent="0">
              <a:buFontTx/>
              <a:buNone/>
              <a:defRPr/>
            </a:pPr>
            <a:r>
              <a:rPr lang="en-US" altLang="en-US" sz="1600" dirty="0"/>
              <a:t>Main(){</a:t>
            </a:r>
          </a:p>
          <a:p>
            <a:pPr marL="0" indent="0">
              <a:buFontTx/>
              <a:buNone/>
              <a:defRPr/>
            </a:pPr>
            <a:r>
              <a:rPr lang="en-US" altLang="en-US" sz="1600" dirty="0"/>
              <a:t>   </a:t>
            </a:r>
            <a:r>
              <a:rPr lang="en-US" altLang="en-US" sz="1600" dirty="0" err="1"/>
              <a:t>SingleCounter</a:t>
            </a:r>
            <a:r>
              <a:rPr lang="en-US" altLang="en-US" sz="1600" dirty="0"/>
              <a:t> counter; </a:t>
            </a:r>
          </a:p>
          <a:p>
            <a:pPr marL="0" indent="0">
              <a:buFontTx/>
              <a:buNone/>
              <a:defRPr/>
            </a:pPr>
            <a:r>
              <a:rPr lang="en-US" altLang="en-US" sz="1600" dirty="0"/>
              <a:t>   counter=</a:t>
            </a:r>
            <a:r>
              <a:rPr lang="en-US" altLang="en-US" sz="1600" dirty="0" err="1"/>
              <a:t>SingleCounter.</a:t>
            </a:r>
            <a:r>
              <a:rPr lang="en-US" altLang="en-US" sz="1600" dirty="0" err="1">
                <a:solidFill>
                  <a:srgbClr val="FF0000"/>
                </a:solidFill>
              </a:rPr>
              <a:t>getInstance</a:t>
            </a:r>
            <a:r>
              <a:rPr lang="en-US" altLang="en-US" sz="1600" dirty="0">
                <a:solidFill>
                  <a:srgbClr val="FF0000"/>
                </a:solidFill>
              </a:rPr>
              <a:t>(); //client usage. How to get the single instance</a:t>
            </a:r>
            <a:endParaRPr lang="en-US" altLang="en-US" sz="1600" dirty="0"/>
          </a:p>
          <a:p>
            <a:pPr marL="0" indent="0">
              <a:buFontTx/>
              <a:buNone/>
              <a:defRPr/>
            </a:pPr>
            <a:r>
              <a:rPr lang="en-US" altLang="en-US" sz="1600" dirty="0"/>
              <a:t>   </a:t>
            </a:r>
            <a:r>
              <a:rPr lang="en-US" altLang="en-US" sz="1600" dirty="0" err="1"/>
              <a:t>counter.increment</a:t>
            </a:r>
            <a:r>
              <a:rPr lang="en-US" altLang="en-US" sz="1600" dirty="0"/>
              <a:t>();</a:t>
            </a:r>
          </a:p>
          <a:p>
            <a:pPr marL="0" indent="0">
              <a:buFontTx/>
              <a:buNone/>
              <a:defRPr/>
            </a:pPr>
            <a:r>
              <a:rPr lang="en-US" altLang="en-US" sz="1600" dirty="0"/>
              <a:t>   </a:t>
            </a:r>
            <a:r>
              <a:rPr lang="en-US" altLang="en-US" sz="1600" dirty="0" err="1"/>
              <a:t>counter.getCurrentValue</a:t>
            </a:r>
            <a:r>
              <a:rPr lang="en-US" altLang="en-US" sz="1600" dirty="0"/>
              <a:t>();</a:t>
            </a:r>
          </a:p>
          <a:p>
            <a:pPr marL="0" indent="0">
              <a:buFontTx/>
              <a:buNone/>
              <a:defRPr/>
            </a:pPr>
            <a:r>
              <a:rPr lang="en-US" altLang="en-US" sz="1600" dirty="0"/>
              <a:t>…}</a:t>
            </a:r>
          </a:p>
          <a:p>
            <a:pPr marL="0" indent="0">
              <a:buFontTx/>
              <a:buNone/>
              <a:defRPr/>
            </a:pPr>
            <a:endParaRPr lang="en-US" altLang="en-US" sz="1600" dirty="0"/>
          </a:p>
          <a:p>
            <a:pPr>
              <a:defRPr/>
            </a:pPr>
            <a:endParaRPr lang="en-US" sz="1600" dirty="0"/>
          </a:p>
          <a:p>
            <a:pPr marL="0" indent="0">
              <a:buFontTx/>
              <a:buNone/>
              <a:defRPr/>
            </a:pPr>
            <a:endParaRPr lang="en-US" sz="1600" dirty="0"/>
          </a:p>
        </p:txBody>
      </p:sp>
      <p:sp>
        <p:nvSpPr>
          <p:cNvPr id="2" name="Rectangle 1">
            <a:extLst>
              <a:ext uri="{FF2B5EF4-FFF2-40B4-BE49-F238E27FC236}">
                <a16:creationId xmlns:a16="http://schemas.microsoft.com/office/drawing/2014/main" id="{F4D1815F-B229-758D-CB93-5E1F9A9440DE}"/>
              </a:ext>
            </a:extLst>
          </p:cNvPr>
          <p:cNvSpPr/>
          <p:nvPr/>
        </p:nvSpPr>
        <p:spPr bwMode="auto">
          <a:xfrm>
            <a:off x="457200" y="2568539"/>
            <a:ext cx="3169578" cy="277403"/>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E0967D6-8C5A-DC29-F7E5-F5BC85D3A771}"/>
              </a:ext>
            </a:extLst>
          </p:cNvPr>
          <p:cNvSpPr/>
          <p:nvPr/>
        </p:nvSpPr>
        <p:spPr bwMode="auto">
          <a:xfrm>
            <a:off x="457200" y="2845942"/>
            <a:ext cx="5399070" cy="1083924"/>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7E3BD5E7-9AD6-CCCB-D902-2ADA98AD7B2F}"/>
              </a:ext>
            </a:extLst>
          </p:cNvPr>
          <p:cNvSpPr/>
          <p:nvPr/>
        </p:nvSpPr>
        <p:spPr bwMode="auto">
          <a:xfrm>
            <a:off x="457200" y="4048018"/>
            <a:ext cx="3827124" cy="246580"/>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7CAAA77A-0403-1242-8CD2-1829ACED1601}"/>
              </a:ext>
            </a:extLst>
          </p:cNvPr>
          <p:cNvSpPr/>
          <p:nvPr/>
        </p:nvSpPr>
        <p:spPr bwMode="auto">
          <a:xfrm>
            <a:off x="575353" y="5167901"/>
            <a:ext cx="3513762" cy="272616"/>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AAB6B6B-CE92-68AA-804B-2AC7A6C0B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C38EB-A2FF-4348-46C7-4DF0D1967833}"/>
              </a:ext>
            </a:extLst>
          </p:cNvPr>
          <p:cNvSpPr>
            <a:spLocks noGrp="1"/>
          </p:cNvSpPr>
          <p:nvPr>
            <p:ph type="title"/>
          </p:nvPr>
        </p:nvSpPr>
        <p:spPr/>
        <p:txBody>
          <a:bodyPr/>
          <a:lstStyle/>
          <a:p>
            <a:r>
              <a:rPr lang="en-US" dirty="0"/>
              <a:t>Thread safety</a:t>
            </a:r>
          </a:p>
        </p:txBody>
      </p:sp>
      <p:sp>
        <p:nvSpPr>
          <p:cNvPr id="4" name="Content Placeholder 3">
            <a:extLst>
              <a:ext uri="{FF2B5EF4-FFF2-40B4-BE49-F238E27FC236}">
                <a16:creationId xmlns:a16="http://schemas.microsoft.com/office/drawing/2014/main" id="{73C799D4-E0E2-39B2-435E-C6A939642C25}"/>
              </a:ext>
            </a:extLst>
          </p:cNvPr>
          <p:cNvSpPr>
            <a:spLocks noGrp="1"/>
          </p:cNvSpPr>
          <p:nvPr>
            <p:ph idx="4294967295"/>
          </p:nvPr>
        </p:nvSpPr>
        <p:spPr>
          <a:xfrm>
            <a:off x="457200" y="1335088"/>
            <a:ext cx="8229600" cy="4532312"/>
          </a:xfrm>
        </p:spPr>
        <p:txBody>
          <a:bodyPr/>
          <a:lstStyle/>
          <a:p>
            <a:pPr marL="0" indent="0">
              <a:buFontTx/>
              <a:buNone/>
              <a:defRPr/>
            </a:pPr>
            <a:r>
              <a:rPr lang="en-US" altLang="en-US" sz="1600" dirty="0"/>
              <a:t>class  </a:t>
            </a:r>
            <a:r>
              <a:rPr lang="en-US" altLang="en-US" sz="1600" dirty="0" err="1"/>
              <a:t>SingleCounter</a:t>
            </a:r>
            <a:r>
              <a:rPr lang="en-US" altLang="en-US" sz="1600" dirty="0"/>
              <a:t>{</a:t>
            </a:r>
          </a:p>
          <a:p>
            <a:pPr marL="0" indent="0">
              <a:buFontTx/>
              <a:buNone/>
              <a:defRPr/>
            </a:pPr>
            <a:r>
              <a:rPr lang="en-US" altLang="en-US" sz="1600" dirty="0"/>
              <a:t>  public synchronized int </a:t>
            </a:r>
            <a:r>
              <a:rPr lang="en-US" altLang="en-US" sz="1600" dirty="0" err="1"/>
              <a:t>getCurrentValue</a:t>
            </a:r>
            <a:r>
              <a:rPr lang="en-US" altLang="en-US" sz="1600" dirty="0"/>
              <a:t>(){ return </a:t>
            </a:r>
            <a:r>
              <a:rPr lang="en-US" altLang="en-US" sz="1600" dirty="0" err="1"/>
              <a:t>cnt</a:t>
            </a:r>
            <a:r>
              <a:rPr lang="en-US" altLang="en-US" sz="1600" dirty="0"/>
              <a:t>;}</a:t>
            </a:r>
          </a:p>
          <a:p>
            <a:pPr marL="0" indent="0">
              <a:buFontTx/>
              <a:buNone/>
              <a:defRPr/>
            </a:pPr>
            <a:r>
              <a:rPr lang="en-US" altLang="en-US" sz="1600" dirty="0"/>
              <a:t>  public synchronized void increment(){</a:t>
            </a:r>
            <a:r>
              <a:rPr lang="en-US" altLang="en-US" sz="1600" dirty="0" err="1"/>
              <a:t>cnt</a:t>
            </a:r>
            <a:r>
              <a:rPr lang="en-US" altLang="en-US" sz="1600" dirty="0"/>
              <a:t>++;}</a:t>
            </a:r>
          </a:p>
          <a:p>
            <a:pPr marL="0" indent="0">
              <a:buFontTx/>
              <a:buNone/>
              <a:defRPr/>
            </a:pPr>
            <a:r>
              <a:rPr lang="en-US" altLang="en-US" sz="1600" dirty="0"/>
              <a:t>  private int </a:t>
            </a:r>
            <a:r>
              <a:rPr lang="en-US" altLang="en-US" sz="1600" dirty="0" err="1"/>
              <a:t>cnt</a:t>
            </a:r>
            <a:r>
              <a:rPr lang="en-US" altLang="en-US" sz="1600" dirty="0"/>
              <a:t>=0;</a:t>
            </a:r>
          </a:p>
          <a:p>
            <a:pPr marL="0" indent="0">
              <a:buFontTx/>
              <a:buNone/>
              <a:defRPr/>
            </a:pPr>
            <a:r>
              <a:rPr lang="en-US" altLang="en-US" sz="1600" dirty="0">
                <a:solidFill>
                  <a:srgbClr val="FF0000"/>
                </a:solidFill>
              </a:rPr>
              <a:t>  private </a:t>
            </a:r>
            <a:r>
              <a:rPr lang="en-US" altLang="en-US" sz="1600" dirty="0" err="1">
                <a:solidFill>
                  <a:srgbClr val="FF0000"/>
                </a:solidFill>
              </a:rPr>
              <a:t>SingleCounter</a:t>
            </a:r>
            <a:r>
              <a:rPr lang="en-US" altLang="en-US" sz="1600" dirty="0">
                <a:solidFill>
                  <a:srgbClr val="FF0000"/>
                </a:solidFill>
              </a:rPr>
              <a:t>(){</a:t>
            </a:r>
            <a:r>
              <a:rPr lang="en-US" altLang="en-US" sz="1600" dirty="0" err="1">
                <a:solidFill>
                  <a:srgbClr val="FF0000"/>
                </a:solidFill>
              </a:rPr>
              <a:t>cnt</a:t>
            </a:r>
            <a:r>
              <a:rPr lang="en-US" altLang="en-US" sz="1600" dirty="0">
                <a:solidFill>
                  <a:srgbClr val="FF0000"/>
                </a:solidFill>
              </a:rPr>
              <a:t>=0;}   ///restrict that no one will </a:t>
            </a:r>
            <a:r>
              <a:rPr lang="en-US" altLang="en-US" sz="1600" dirty="0"/>
              <a:t>create instance</a:t>
            </a:r>
          </a:p>
          <a:p>
            <a:pPr marL="0" indent="0">
              <a:buFontTx/>
              <a:buNone/>
              <a:defRPr/>
            </a:pPr>
            <a:r>
              <a:rPr lang="en-US" altLang="en-US" sz="1600" dirty="0"/>
              <a:t> </a:t>
            </a:r>
            <a:r>
              <a:rPr lang="en-US" altLang="en-US" sz="1600" dirty="0">
                <a:solidFill>
                  <a:srgbClr val="FF0000"/>
                </a:solidFill>
              </a:rPr>
              <a:t>public static synchronized </a:t>
            </a:r>
            <a:r>
              <a:rPr lang="en-US" altLang="en-US" sz="1600" dirty="0" err="1">
                <a:solidFill>
                  <a:srgbClr val="FF0000"/>
                </a:solidFill>
              </a:rPr>
              <a:t>SingleCounter</a:t>
            </a:r>
            <a:r>
              <a:rPr lang="en-US" altLang="en-US" sz="1600" dirty="0">
                <a:solidFill>
                  <a:srgbClr val="FF0000"/>
                </a:solidFill>
              </a:rPr>
              <a:t> </a:t>
            </a:r>
            <a:r>
              <a:rPr lang="en-US" altLang="en-US" sz="1600" dirty="0" err="1">
                <a:solidFill>
                  <a:srgbClr val="FF0000"/>
                </a:solidFill>
              </a:rPr>
              <a:t>getInstance</a:t>
            </a:r>
            <a:r>
              <a:rPr lang="en-US" altLang="en-US" sz="1600" dirty="0">
                <a:solidFill>
                  <a:srgbClr val="FF0000"/>
                </a:solidFill>
              </a:rPr>
              <a:t>(){ //return the instance</a:t>
            </a:r>
          </a:p>
          <a:p>
            <a:pPr marL="0" indent="0">
              <a:buFontTx/>
              <a:buNone/>
              <a:defRPr/>
            </a:pPr>
            <a:r>
              <a:rPr lang="en-US" altLang="en-US" sz="1600" dirty="0"/>
              <a:t>     if(</a:t>
            </a:r>
            <a:r>
              <a:rPr lang="en-US" altLang="en-US" sz="1600" dirty="0" err="1"/>
              <a:t>theOne</a:t>
            </a:r>
            <a:r>
              <a:rPr lang="en-US" altLang="en-US" sz="1600" dirty="0"/>
              <a:t> ==null) </a:t>
            </a:r>
            <a:r>
              <a:rPr lang="en-US" altLang="en-US" sz="1600" dirty="0" err="1"/>
              <a:t>theOne</a:t>
            </a:r>
            <a:r>
              <a:rPr lang="en-US" altLang="en-US" sz="1600" dirty="0"/>
              <a:t>=new </a:t>
            </a:r>
            <a:r>
              <a:rPr lang="en-US" altLang="en-US" sz="1600" dirty="0" err="1"/>
              <a:t>SingleCounter</a:t>
            </a:r>
            <a:r>
              <a:rPr lang="en-US" altLang="en-US" sz="1600" dirty="0"/>
              <a:t>();  //LAZY</a:t>
            </a:r>
          </a:p>
          <a:p>
            <a:pPr marL="0" indent="0">
              <a:buFontTx/>
              <a:buNone/>
              <a:defRPr/>
            </a:pPr>
            <a:r>
              <a:rPr lang="en-US" altLang="en-US" sz="1600" dirty="0"/>
              <a:t>     return </a:t>
            </a:r>
            <a:r>
              <a:rPr lang="en-US" altLang="en-US" sz="1600" dirty="0" err="1"/>
              <a:t>theOne</a:t>
            </a:r>
            <a:r>
              <a:rPr lang="en-US" altLang="en-US" sz="1600" dirty="0"/>
              <a:t>;</a:t>
            </a:r>
          </a:p>
          <a:p>
            <a:pPr marL="0" indent="0">
              <a:buFontTx/>
              <a:buNone/>
              <a:defRPr/>
            </a:pPr>
            <a:r>
              <a:rPr lang="en-US" altLang="en-US" sz="1600" dirty="0"/>
              <a:t>}</a:t>
            </a:r>
          </a:p>
          <a:p>
            <a:pPr marL="0" indent="0">
              <a:buFontTx/>
              <a:buNone/>
              <a:defRPr/>
            </a:pPr>
            <a:r>
              <a:rPr lang="en-US" altLang="en-US" sz="1600" dirty="0">
                <a:solidFill>
                  <a:srgbClr val="FF0000"/>
                </a:solidFill>
              </a:rPr>
              <a:t> private static </a:t>
            </a:r>
            <a:r>
              <a:rPr lang="en-US" altLang="en-US" sz="1600" dirty="0" err="1">
                <a:solidFill>
                  <a:srgbClr val="FF0000"/>
                </a:solidFill>
              </a:rPr>
              <a:t>SingleCounter</a:t>
            </a:r>
            <a:r>
              <a:rPr lang="en-US" altLang="en-US" sz="1600" dirty="0">
                <a:solidFill>
                  <a:srgbClr val="FF0000"/>
                </a:solidFill>
              </a:rPr>
              <a:t> </a:t>
            </a:r>
            <a:r>
              <a:rPr lang="en-US" altLang="en-US" sz="1600" dirty="0" err="1">
                <a:solidFill>
                  <a:srgbClr val="FF0000"/>
                </a:solidFill>
              </a:rPr>
              <a:t>theOne</a:t>
            </a:r>
            <a:r>
              <a:rPr lang="en-US" altLang="en-US" sz="1600" dirty="0">
                <a:solidFill>
                  <a:srgbClr val="FF0000"/>
                </a:solidFill>
              </a:rPr>
              <a:t>=null; //save the only object</a:t>
            </a:r>
          </a:p>
          <a:p>
            <a:pPr marL="0" indent="0">
              <a:buFontTx/>
              <a:buNone/>
              <a:defRPr/>
            </a:pPr>
            <a:r>
              <a:rPr lang="en-US" altLang="en-US" sz="1600" dirty="0"/>
              <a:t>}</a:t>
            </a:r>
          </a:p>
          <a:p>
            <a:pPr marL="0" indent="0">
              <a:buFontTx/>
              <a:buNone/>
              <a:defRPr/>
            </a:pPr>
            <a:r>
              <a:rPr lang="en-US" altLang="en-US" sz="1600" dirty="0"/>
              <a:t>Main(){</a:t>
            </a:r>
          </a:p>
          <a:p>
            <a:pPr marL="0" indent="0">
              <a:buFontTx/>
              <a:buNone/>
              <a:defRPr/>
            </a:pPr>
            <a:r>
              <a:rPr lang="en-US" altLang="en-US" sz="1600" dirty="0"/>
              <a:t>   </a:t>
            </a:r>
            <a:r>
              <a:rPr lang="en-US" altLang="en-US" sz="1600" dirty="0" err="1"/>
              <a:t>SingleCounter</a:t>
            </a:r>
            <a:r>
              <a:rPr lang="en-US" altLang="en-US" sz="1600" dirty="0"/>
              <a:t> counter; </a:t>
            </a:r>
          </a:p>
          <a:p>
            <a:pPr marL="0" indent="0">
              <a:buFontTx/>
              <a:buNone/>
              <a:defRPr/>
            </a:pPr>
            <a:r>
              <a:rPr lang="en-US" altLang="en-US" sz="1600" dirty="0"/>
              <a:t>   counter=</a:t>
            </a:r>
            <a:r>
              <a:rPr lang="en-US" altLang="en-US" sz="1600" dirty="0" err="1"/>
              <a:t>SingleCounter</a:t>
            </a:r>
            <a:r>
              <a:rPr lang="en-US" altLang="en-US" sz="1600" dirty="0"/>
              <a:t>.</a:t>
            </a:r>
            <a:r>
              <a:rPr lang="en-US" altLang="en-US" sz="1600" dirty="0">
                <a:solidFill>
                  <a:srgbClr val="FF0000"/>
                </a:solidFill>
              </a:rPr>
              <a:t> </a:t>
            </a:r>
            <a:r>
              <a:rPr lang="en-US" altLang="en-US" sz="1600" dirty="0" err="1">
                <a:solidFill>
                  <a:srgbClr val="FF0000"/>
                </a:solidFill>
              </a:rPr>
              <a:t>getInstance</a:t>
            </a:r>
            <a:r>
              <a:rPr lang="en-US" altLang="en-US" sz="1600" dirty="0">
                <a:solidFill>
                  <a:srgbClr val="FF0000"/>
                </a:solidFill>
              </a:rPr>
              <a:t>(); //client usage</a:t>
            </a:r>
            <a:endParaRPr lang="en-US" altLang="en-US" sz="1600" dirty="0"/>
          </a:p>
          <a:p>
            <a:pPr marL="0" indent="0">
              <a:buFontTx/>
              <a:buNone/>
              <a:defRPr/>
            </a:pPr>
            <a:r>
              <a:rPr lang="en-US" altLang="en-US" sz="1600" dirty="0"/>
              <a:t>   </a:t>
            </a:r>
            <a:r>
              <a:rPr lang="en-US" altLang="en-US" sz="1600" dirty="0" err="1"/>
              <a:t>counter.increment</a:t>
            </a:r>
            <a:r>
              <a:rPr lang="en-US" altLang="en-US" sz="1600" dirty="0"/>
              <a:t>();</a:t>
            </a:r>
          </a:p>
          <a:p>
            <a:pPr marL="0" indent="0">
              <a:buFontTx/>
              <a:buNone/>
              <a:defRPr/>
            </a:pPr>
            <a:r>
              <a:rPr lang="en-US" altLang="en-US" sz="1600" dirty="0"/>
              <a:t>   </a:t>
            </a:r>
            <a:r>
              <a:rPr lang="en-US" altLang="en-US" sz="1600" dirty="0" err="1"/>
              <a:t>counter.getCurrentValue</a:t>
            </a:r>
            <a:r>
              <a:rPr lang="en-US" altLang="en-US" sz="1600" dirty="0"/>
              <a:t>();</a:t>
            </a:r>
          </a:p>
          <a:p>
            <a:pPr marL="0" indent="0">
              <a:buFontTx/>
              <a:buNone/>
              <a:defRPr/>
            </a:pPr>
            <a:r>
              <a:rPr lang="en-US" altLang="en-US" sz="1600" dirty="0"/>
              <a:t>…}</a:t>
            </a:r>
          </a:p>
          <a:p>
            <a:pPr marL="0" indent="0">
              <a:buFontTx/>
              <a:buNone/>
              <a:defRPr/>
            </a:pPr>
            <a:endParaRPr lang="en-US" altLang="en-US" sz="1600" dirty="0"/>
          </a:p>
          <a:p>
            <a:pPr>
              <a:defRPr/>
            </a:pPr>
            <a:endParaRPr lang="en-US" sz="1600" dirty="0"/>
          </a:p>
          <a:p>
            <a:pPr marL="0" indent="0">
              <a:buFontTx/>
              <a:buNone/>
              <a:defRPr/>
            </a:pPr>
            <a:endParaRPr lang="en-US" sz="1600" dirty="0"/>
          </a:p>
        </p:txBody>
      </p:sp>
    </p:spTree>
    <p:extLst>
      <p:ext uri="{BB962C8B-B14F-4D97-AF65-F5344CB8AC3E}">
        <p14:creationId xmlns:p14="http://schemas.microsoft.com/office/powerpoint/2010/main" val="2455579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06E3-C496-2FC3-3BE2-E8B30EC1E2CD}"/>
              </a:ext>
            </a:extLst>
          </p:cNvPr>
          <p:cNvSpPr>
            <a:spLocks noGrp="1"/>
          </p:cNvSpPr>
          <p:nvPr>
            <p:ph type="title"/>
          </p:nvPr>
        </p:nvSpPr>
        <p:spPr/>
        <p:txBody>
          <a:bodyPr/>
          <a:lstStyle/>
          <a:p>
            <a:r>
              <a:rPr lang="en-US" dirty="0"/>
              <a:t>Eager creation</a:t>
            </a:r>
          </a:p>
        </p:txBody>
      </p:sp>
      <p:sp>
        <p:nvSpPr>
          <p:cNvPr id="4" name="Content Placeholder 3">
            <a:extLst>
              <a:ext uri="{FF2B5EF4-FFF2-40B4-BE49-F238E27FC236}">
                <a16:creationId xmlns:a16="http://schemas.microsoft.com/office/drawing/2014/main" id="{C45AA212-FADF-4F62-ABB2-15A9BBC05312}"/>
              </a:ext>
            </a:extLst>
          </p:cNvPr>
          <p:cNvSpPr>
            <a:spLocks noGrp="1"/>
          </p:cNvSpPr>
          <p:nvPr>
            <p:ph idx="4294967295"/>
          </p:nvPr>
        </p:nvSpPr>
        <p:spPr>
          <a:xfrm>
            <a:off x="457200" y="1633039"/>
            <a:ext cx="8229600" cy="4532312"/>
          </a:xfrm>
        </p:spPr>
        <p:txBody>
          <a:bodyPr/>
          <a:lstStyle/>
          <a:p>
            <a:pPr marL="0" indent="0">
              <a:buFontTx/>
              <a:buNone/>
              <a:defRPr/>
            </a:pPr>
            <a:r>
              <a:rPr lang="en-US" altLang="en-US" sz="1600" dirty="0"/>
              <a:t>class  </a:t>
            </a:r>
            <a:r>
              <a:rPr lang="en-US" altLang="en-US" sz="1600" dirty="0" err="1"/>
              <a:t>SingleCounter</a:t>
            </a:r>
            <a:r>
              <a:rPr lang="en-US" altLang="en-US" sz="1600" dirty="0"/>
              <a:t>{</a:t>
            </a:r>
          </a:p>
          <a:p>
            <a:pPr marL="0" indent="0">
              <a:buFontTx/>
              <a:buNone/>
              <a:defRPr/>
            </a:pPr>
            <a:r>
              <a:rPr lang="en-US" altLang="en-US" sz="1600" dirty="0"/>
              <a:t>  public synchronized int </a:t>
            </a:r>
            <a:r>
              <a:rPr lang="en-US" altLang="en-US" sz="1600" dirty="0" err="1"/>
              <a:t>getCurrentValue</a:t>
            </a:r>
            <a:r>
              <a:rPr lang="en-US" altLang="en-US" sz="1600" dirty="0"/>
              <a:t>(){ return </a:t>
            </a:r>
            <a:r>
              <a:rPr lang="en-US" altLang="en-US" sz="1600" dirty="0" err="1"/>
              <a:t>cnt</a:t>
            </a:r>
            <a:r>
              <a:rPr lang="en-US" altLang="en-US" sz="1600" dirty="0"/>
              <a:t>;}</a:t>
            </a:r>
          </a:p>
          <a:p>
            <a:pPr marL="0" indent="0">
              <a:buFontTx/>
              <a:buNone/>
              <a:defRPr/>
            </a:pPr>
            <a:r>
              <a:rPr lang="en-US" altLang="en-US" sz="1600" dirty="0"/>
              <a:t>  public synchronized void increment(){</a:t>
            </a:r>
            <a:r>
              <a:rPr lang="en-US" altLang="en-US" sz="1600" dirty="0" err="1"/>
              <a:t>cnt</a:t>
            </a:r>
            <a:r>
              <a:rPr lang="en-US" altLang="en-US" sz="1600" dirty="0"/>
              <a:t>++;}</a:t>
            </a:r>
          </a:p>
          <a:p>
            <a:pPr marL="0" indent="0">
              <a:buFontTx/>
              <a:buNone/>
              <a:defRPr/>
            </a:pPr>
            <a:r>
              <a:rPr lang="en-US" altLang="en-US" sz="1600" dirty="0"/>
              <a:t>  private int </a:t>
            </a:r>
            <a:r>
              <a:rPr lang="en-US" altLang="en-US" sz="1600" dirty="0" err="1"/>
              <a:t>cnt</a:t>
            </a:r>
            <a:r>
              <a:rPr lang="en-US" altLang="en-US" sz="1600" dirty="0"/>
              <a:t>=0;</a:t>
            </a:r>
          </a:p>
          <a:p>
            <a:pPr marL="0" indent="0">
              <a:buFontTx/>
              <a:buNone/>
              <a:defRPr/>
            </a:pPr>
            <a:r>
              <a:rPr lang="en-US" altLang="en-US" sz="1600" dirty="0">
                <a:solidFill>
                  <a:srgbClr val="FF0000"/>
                </a:solidFill>
              </a:rPr>
              <a:t>  private </a:t>
            </a:r>
            <a:r>
              <a:rPr lang="en-US" altLang="en-US" sz="1600" dirty="0" err="1">
                <a:solidFill>
                  <a:srgbClr val="FF0000"/>
                </a:solidFill>
              </a:rPr>
              <a:t>SingleCounter</a:t>
            </a:r>
            <a:r>
              <a:rPr lang="en-US" altLang="en-US" sz="1600" dirty="0">
                <a:solidFill>
                  <a:srgbClr val="FF0000"/>
                </a:solidFill>
              </a:rPr>
              <a:t>(){</a:t>
            </a:r>
            <a:r>
              <a:rPr lang="en-US" altLang="en-US" sz="1600" dirty="0" err="1">
                <a:solidFill>
                  <a:srgbClr val="FF0000"/>
                </a:solidFill>
              </a:rPr>
              <a:t>cnt</a:t>
            </a:r>
            <a:r>
              <a:rPr lang="en-US" altLang="en-US" sz="1600" dirty="0">
                <a:solidFill>
                  <a:srgbClr val="FF0000"/>
                </a:solidFill>
              </a:rPr>
              <a:t>=0;}   ///restrict that no one will </a:t>
            </a:r>
            <a:r>
              <a:rPr lang="en-US" altLang="en-US" sz="1600" dirty="0"/>
              <a:t>create instance</a:t>
            </a:r>
          </a:p>
          <a:p>
            <a:pPr marL="0" indent="0">
              <a:buFontTx/>
              <a:buNone/>
              <a:defRPr/>
            </a:pPr>
            <a:r>
              <a:rPr lang="en-US" altLang="en-US" sz="1600" dirty="0"/>
              <a:t> </a:t>
            </a:r>
            <a:r>
              <a:rPr lang="en-US" altLang="en-US" sz="1600" dirty="0">
                <a:solidFill>
                  <a:srgbClr val="FF0000"/>
                </a:solidFill>
              </a:rPr>
              <a:t>public static </a:t>
            </a:r>
            <a:r>
              <a:rPr lang="en-US" altLang="en-US" sz="1600" dirty="0" err="1">
                <a:solidFill>
                  <a:srgbClr val="FF0000"/>
                </a:solidFill>
              </a:rPr>
              <a:t>SingleCounter</a:t>
            </a:r>
            <a:r>
              <a:rPr lang="en-US" altLang="en-US" sz="1600" dirty="0">
                <a:solidFill>
                  <a:srgbClr val="FF0000"/>
                </a:solidFill>
              </a:rPr>
              <a:t>  </a:t>
            </a:r>
            <a:r>
              <a:rPr lang="en-US" altLang="en-US" sz="1600" dirty="0" err="1">
                <a:solidFill>
                  <a:srgbClr val="FF0000"/>
                </a:solidFill>
              </a:rPr>
              <a:t>getInstance</a:t>
            </a:r>
            <a:r>
              <a:rPr lang="en-US" altLang="en-US" sz="1600" dirty="0">
                <a:solidFill>
                  <a:srgbClr val="FF0000"/>
                </a:solidFill>
              </a:rPr>
              <a:t>(){ //return the instance</a:t>
            </a:r>
          </a:p>
          <a:p>
            <a:pPr marL="0" indent="0">
              <a:buFontTx/>
              <a:buNone/>
              <a:defRPr/>
            </a:pPr>
            <a:r>
              <a:rPr lang="en-US" altLang="en-US" sz="1600" dirty="0"/>
              <a:t>       return </a:t>
            </a:r>
            <a:r>
              <a:rPr lang="en-US" altLang="en-US" sz="1600" dirty="0" err="1"/>
              <a:t>theOne</a:t>
            </a:r>
            <a:r>
              <a:rPr lang="en-US" altLang="en-US" sz="1600" dirty="0"/>
              <a:t>;</a:t>
            </a:r>
          </a:p>
          <a:p>
            <a:pPr marL="0" indent="0">
              <a:buFontTx/>
              <a:buNone/>
              <a:defRPr/>
            </a:pPr>
            <a:r>
              <a:rPr lang="en-US" altLang="en-US" sz="1600" dirty="0"/>
              <a:t>}</a:t>
            </a:r>
          </a:p>
          <a:p>
            <a:pPr marL="0" indent="0">
              <a:buFontTx/>
              <a:buNone/>
              <a:defRPr/>
            </a:pPr>
            <a:r>
              <a:rPr lang="en-US" altLang="en-US" sz="1600" dirty="0">
                <a:solidFill>
                  <a:srgbClr val="FF0000"/>
                </a:solidFill>
              </a:rPr>
              <a:t> private static </a:t>
            </a:r>
            <a:r>
              <a:rPr lang="en-US" altLang="en-US" sz="1600" dirty="0" err="1">
                <a:solidFill>
                  <a:srgbClr val="FF0000"/>
                </a:solidFill>
              </a:rPr>
              <a:t>SingleCounter</a:t>
            </a:r>
            <a:r>
              <a:rPr lang="en-US" altLang="en-US" sz="1600" dirty="0">
                <a:solidFill>
                  <a:srgbClr val="FF0000"/>
                </a:solidFill>
              </a:rPr>
              <a:t> </a:t>
            </a:r>
            <a:r>
              <a:rPr lang="en-US" altLang="en-US" sz="1600" dirty="0" err="1">
                <a:solidFill>
                  <a:srgbClr val="FF0000"/>
                </a:solidFill>
              </a:rPr>
              <a:t>theOne</a:t>
            </a:r>
            <a:r>
              <a:rPr lang="en-US" altLang="en-US" sz="1600" dirty="0">
                <a:solidFill>
                  <a:srgbClr val="FF0000"/>
                </a:solidFill>
              </a:rPr>
              <a:t>=new </a:t>
            </a:r>
            <a:r>
              <a:rPr lang="en-US" altLang="en-US" sz="1600" dirty="0" err="1">
                <a:solidFill>
                  <a:srgbClr val="FF0000"/>
                </a:solidFill>
              </a:rPr>
              <a:t>SingleCounter</a:t>
            </a:r>
            <a:r>
              <a:rPr lang="en-US" altLang="en-US" sz="1600" dirty="0">
                <a:solidFill>
                  <a:srgbClr val="FF0000"/>
                </a:solidFill>
              </a:rPr>
              <a:t>(); //eager</a:t>
            </a:r>
          </a:p>
          <a:p>
            <a:pPr marL="0" indent="0">
              <a:buFontTx/>
              <a:buNone/>
              <a:defRPr/>
            </a:pPr>
            <a:r>
              <a:rPr lang="en-US" altLang="en-US" sz="1600" dirty="0"/>
              <a:t>}</a:t>
            </a:r>
          </a:p>
          <a:p>
            <a:pPr marL="0" indent="0">
              <a:buFontTx/>
              <a:buNone/>
              <a:defRPr/>
            </a:pPr>
            <a:r>
              <a:rPr lang="en-US" altLang="en-US" sz="1600" dirty="0"/>
              <a:t>Main(){</a:t>
            </a:r>
          </a:p>
          <a:p>
            <a:pPr marL="0" indent="0">
              <a:buFontTx/>
              <a:buNone/>
              <a:defRPr/>
            </a:pPr>
            <a:r>
              <a:rPr lang="en-US" altLang="en-US" sz="1600" dirty="0"/>
              <a:t>   </a:t>
            </a:r>
            <a:r>
              <a:rPr lang="en-US" altLang="en-US" sz="1600" dirty="0" err="1"/>
              <a:t>SingleCounter</a:t>
            </a:r>
            <a:r>
              <a:rPr lang="en-US" altLang="en-US" sz="1600" dirty="0"/>
              <a:t> counter; </a:t>
            </a:r>
          </a:p>
          <a:p>
            <a:pPr marL="0" indent="0">
              <a:buFontTx/>
              <a:buNone/>
              <a:defRPr/>
            </a:pPr>
            <a:r>
              <a:rPr lang="en-US" altLang="en-US" sz="1600" dirty="0"/>
              <a:t>   counter=</a:t>
            </a:r>
            <a:r>
              <a:rPr lang="en-US" altLang="en-US" sz="1600" dirty="0" err="1"/>
              <a:t>SingleCounter</a:t>
            </a:r>
            <a:r>
              <a:rPr lang="en-US" altLang="en-US" sz="1600" dirty="0"/>
              <a:t>.</a:t>
            </a:r>
            <a:r>
              <a:rPr lang="en-US" altLang="en-US" sz="1600" dirty="0">
                <a:solidFill>
                  <a:srgbClr val="FF0000"/>
                </a:solidFill>
              </a:rPr>
              <a:t> </a:t>
            </a:r>
            <a:r>
              <a:rPr lang="en-US" altLang="en-US" sz="1600" dirty="0" err="1">
                <a:solidFill>
                  <a:srgbClr val="FF0000"/>
                </a:solidFill>
              </a:rPr>
              <a:t>getInstance</a:t>
            </a:r>
            <a:r>
              <a:rPr lang="en-US" altLang="en-US" sz="1600" dirty="0">
                <a:solidFill>
                  <a:srgbClr val="FF0000"/>
                </a:solidFill>
              </a:rPr>
              <a:t>(); //client usage</a:t>
            </a:r>
            <a:endParaRPr lang="en-US" altLang="en-US" sz="1600" dirty="0"/>
          </a:p>
          <a:p>
            <a:pPr marL="0" indent="0">
              <a:buFontTx/>
              <a:buNone/>
              <a:defRPr/>
            </a:pPr>
            <a:r>
              <a:rPr lang="en-US" altLang="en-US" sz="1600" dirty="0"/>
              <a:t>   </a:t>
            </a:r>
            <a:r>
              <a:rPr lang="en-US" altLang="en-US" sz="1600" dirty="0" err="1"/>
              <a:t>counter.increment</a:t>
            </a:r>
            <a:r>
              <a:rPr lang="en-US" altLang="en-US" sz="1600" dirty="0"/>
              <a:t>();</a:t>
            </a:r>
          </a:p>
          <a:p>
            <a:pPr marL="0" indent="0">
              <a:buFontTx/>
              <a:buNone/>
              <a:defRPr/>
            </a:pPr>
            <a:r>
              <a:rPr lang="en-US" altLang="en-US" sz="1600" dirty="0"/>
              <a:t>   </a:t>
            </a:r>
            <a:r>
              <a:rPr lang="en-US" altLang="en-US" sz="1600" dirty="0" err="1"/>
              <a:t>counter.getCurrentValue</a:t>
            </a:r>
            <a:r>
              <a:rPr lang="en-US" altLang="en-US" sz="1600" dirty="0"/>
              <a:t>();</a:t>
            </a:r>
          </a:p>
          <a:p>
            <a:pPr marL="0" indent="0">
              <a:buFontTx/>
              <a:buNone/>
              <a:defRPr/>
            </a:pPr>
            <a:r>
              <a:rPr lang="en-US" altLang="en-US" sz="1600" dirty="0"/>
              <a:t>…}</a:t>
            </a:r>
          </a:p>
          <a:p>
            <a:pPr marL="0" indent="0">
              <a:buFontTx/>
              <a:buNone/>
              <a:defRPr/>
            </a:pPr>
            <a:endParaRPr lang="en-US" altLang="en-US" sz="1600" dirty="0"/>
          </a:p>
          <a:p>
            <a:pPr>
              <a:defRPr/>
            </a:pPr>
            <a:endParaRPr lang="en-US" sz="1600" dirty="0"/>
          </a:p>
          <a:p>
            <a:pPr marL="0" indent="0">
              <a:buFontTx/>
              <a:buNone/>
              <a:defRPr/>
            </a:pPr>
            <a:endParaRPr lang="en-US" sz="1600" dirty="0"/>
          </a:p>
        </p:txBody>
      </p:sp>
      <p:sp>
        <p:nvSpPr>
          <p:cNvPr id="3" name="Rectangle 2">
            <a:extLst>
              <a:ext uri="{FF2B5EF4-FFF2-40B4-BE49-F238E27FC236}">
                <a16:creationId xmlns:a16="http://schemas.microsoft.com/office/drawing/2014/main" id="{74E5430B-F709-DBDB-C85C-7D3E642C2073}"/>
              </a:ext>
            </a:extLst>
          </p:cNvPr>
          <p:cNvSpPr/>
          <p:nvPr/>
        </p:nvSpPr>
        <p:spPr bwMode="auto">
          <a:xfrm>
            <a:off x="457200" y="2887038"/>
            <a:ext cx="3159303" cy="215758"/>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7F7AD567-F6E2-2DA2-3D44-039366312D20}"/>
              </a:ext>
            </a:extLst>
          </p:cNvPr>
          <p:cNvSpPr/>
          <p:nvPr/>
        </p:nvSpPr>
        <p:spPr bwMode="auto">
          <a:xfrm>
            <a:off x="457200" y="3174715"/>
            <a:ext cx="3929865" cy="750013"/>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4581E98C-A360-1B2C-D0DE-48E34F42B72A}"/>
              </a:ext>
            </a:extLst>
          </p:cNvPr>
          <p:cNvSpPr/>
          <p:nvPr/>
        </p:nvSpPr>
        <p:spPr bwMode="auto">
          <a:xfrm>
            <a:off x="457200" y="4875240"/>
            <a:ext cx="5429892" cy="339599"/>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764388A-3B2A-2693-A19E-55754605B2FC}"/>
              </a:ext>
            </a:extLst>
          </p:cNvPr>
          <p:cNvSpPr>
            <a:spLocks noGrp="1" noChangeArrowheads="1"/>
          </p:cNvSpPr>
          <p:nvPr>
            <p:ph type="title"/>
          </p:nvPr>
        </p:nvSpPr>
        <p:spPr/>
        <p:txBody>
          <a:bodyPr/>
          <a:lstStyle/>
          <a:p>
            <a:pPr eaLnBrk="1" hangingPunct="1"/>
            <a:r>
              <a:rPr lang="en-US" altLang="tr-TR"/>
              <a:t>Singleton - Structure</a:t>
            </a:r>
          </a:p>
        </p:txBody>
      </p:sp>
      <p:sp>
        <p:nvSpPr>
          <p:cNvPr id="19459" name="Rectangle 4">
            <a:extLst>
              <a:ext uri="{FF2B5EF4-FFF2-40B4-BE49-F238E27FC236}">
                <a16:creationId xmlns:a16="http://schemas.microsoft.com/office/drawing/2014/main" id="{286F5AB3-3601-741B-C96B-AA7E7E57A9BB}"/>
              </a:ext>
            </a:extLst>
          </p:cNvPr>
          <p:cNvSpPr>
            <a:spLocks noChangeArrowheads="1"/>
          </p:cNvSpPr>
          <p:nvPr/>
        </p:nvSpPr>
        <p:spPr bwMode="auto">
          <a:xfrm>
            <a:off x="1773238" y="2247900"/>
            <a:ext cx="3854450" cy="253365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60" name="Text Box 5">
            <a:extLst>
              <a:ext uri="{FF2B5EF4-FFF2-40B4-BE49-F238E27FC236}">
                <a16:creationId xmlns:a16="http://schemas.microsoft.com/office/drawing/2014/main" id="{F559108D-D15C-DCC7-1DE4-34015E4BA163}"/>
              </a:ext>
            </a:extLst>
          </p:cNvPr>
          <p:cNvSpPr txBox="1">
            <a:spLocks noChangeArrowheads="1"/>
          </p:cNvSpPr>
          <p:nvPr/>
        </p:nvSpPr>
        <p:spPr bwMode="auto">
          <a:xfrm>
            <a:off x="2535238" y="2298700"/>
            <a:ext cx="1393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2000" b="1">
                <a:latin typeface="Tahoma" panose="020B0604030504040204" pitchFamily="34" charset="0"/>
              </a:rPr>
              <a:t>Singleton</a:t>
            </a:r>
          </a:p>
        </p:txBody>
      </p:sp>
      <p:sp>
        <p:nvSpPr>
          <p:cNvPr id="19461" name="Text Box 6">
            <a:extLst>
              <a:ext uri="{FF2B5EF4-FFF2-40B4-BE49-F238E27FC236}">
                <a16:creationId xmlns:a16="http://schemas.microsoft.com/office/drawing/2014/main" id="{281BD1E9-70A2-24FD-EAED-AA4B61CABC07}"/>
              </a:ext>
            </a:extLst>
          </p:cNvPr>
          <p:cNvSpPr txBox="1">
            <a:spLocks noChangeArrowheads="1"/>
          </p:cNvSpPr>
          <p:nvPr/>
        </p:nvSpPr>
        <p:spPr bwMode="auto">
          <a:xfrm>
            <a:off x="1849438" y="2755900"/>
            <a:ext cx="377825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2000">
                <a:latin typeface="Tahoma" panose="020B0604030504040204" pitchFamily="34" charset="0"/>
              </a:rPr>
              <a:t>-static instance:Singleton</a:t>
            </a:r>
          </a:p>
          <a:p>
            <a:pPr>
              <a:spcBef>
                <a:spcPct val="0"/>
              </a:spcBef>
              <a:buFontTx/>
              <a:buNone/>
            </a:pPr>
            <a:endParaRPr lang="en-US" altLang="tr-TR" sz="2000">
              <a:latin typeface="Tahoma" panose="020B0604030504040204" pitchFamily="34" charset="0"/>
            </a:endParaRPr>
          </a:p>
          <a:p>
            <a:pPr>
              <a:spcBef>
                <a:spcPct val="0"/>
              </a:spcBef>
              <a:buFontTx/>
              <a:buNone/>
            </a:pPr>
            <a:r>
              <a:rPr lang="en-US" altLang="tr-TR" sz="2000">
                <a:latin typeface="Tahoma" panose="020B0604030504040204" pitchFamily="34" charset="0"/>
              </a:rPr>
              <a:t>#Singleton()</a:t>
            </a:r>
          </a:p>
          <a:p>
            <a:pPr>
              <a:spcBef>
                <a:spcPct val="0"/>
              </a:spcBef>
              <a:buFontTx/>
              <a:buNone/>
            </a:pPr>
            <a:r>
              <a:rPr lang="en-US" altLang="tr-TR" sz="2000">
                <a:latin typeface="Tahoma" panose="020B0604030504040204" pitchFamily="34" charset="0"/>
              </a:rPr>
              <a:t>+static getInstance():Singleton</a:t>
            </a:r>
          </a:p>
          <a:p>
            <a:pPr>
              <a:spcBef>
                <a:spcPct val="0"/>
              </a:spcBef>
              <a:buFontTx/>
              <a:buNone/>
            </a:pPr>
            <a:endParaRPr lang="en-US" altLang="tr-TR" sz="2000">
              <a:latin typeface="Tahoma" panose="020B0604030504040204" pitchFamily="34" charset="0"/>
            </a:endParaRPr>
          </a:p>
          <a:p>
            <a:pPr>
              <a:spcBef>
                <a:spcPct val="0"/>
              </a:spcBef>
              <a:buFontTx/>
              <a:buNone/>
            </a:pPr>
            <a:r>
              <a:rPr lang="en-US" altLang="tr-TR" sz="2000">
                <a:latin typeface="Tahoma" panose="020B0604030504040204" pitchFamily="34" charset="0"/>
              </a:rPr>
              <a:t>+other methods….</a:t>
            </a:r>
          </a:p>
        </p:txBody>
      </p:sp>
      <p:sp>
        <p:nvSpPr>
          <p:cNvPr id="19462" name="Line 7">
            <a:extLst>
              <a:ext uri="{FF2B5EF4-FFF2-40B4-BE49-F238E27FC236}">
                <a16:creationId xmlns:a16="http://schemas.microsoft.com/office/drawing/2014/main" id="{55DF6212-8D43-F03F-D8FF-F77A86229AEE}"/>
              </a:ext>
            </a:extLst>
          </p:cNvPr>
          <p:cNvSpPr>
            <a:spLocks noChangeShapeType="1"/>
          </p:cNvSpPr>
          <p:nvPr/>
        </p:nvSpPr>
        <p:spPr bwMode="auto">
          <a:xfrm>
            <a:off x="1773238" y="3314700"/>
            <a:ext cx="381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Line 8">
            <a:extLst>
              <a:ext uri="{FF2B5EF4-FFF2-40B4-BE49-F238E27FC236}">
                <a16:creationId xmlns:a16="http://schemas.microsoft.com/office/drawing/2014/main" id="{49CCB197-A001-34D9-4F9C-234E0D1578FB}"/>
              </a:ext>
            </a:extLst>
          </p:cNvPr>
          <p:cNvSpPr>
            <a:spLocks noChangeShapeType="1"/>
          </p:cNvSpPr>
          <p:nvPr/>
        </p:nvSpPr>
        <p:spPr bwMode="auto">
          <a:xfrm>
            <a:off x="1773238" y="2781300"/>
            <a:ext cx="381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11">
            <a:extLst>
              <a:ext uri="{FF2B5EF4-FFF2-40B4-BE49-F238E27FC236}">
                <a16:creationId xmlns:a16="http://schemas.microsoft.com/office/drawing/2014/main" id="{5886C413-64EC-5145-DDFB-1C13EF2A6280}"/>
              </a:ext>
            </a:extLst>
          </p:cNvPr>
          <p:cNvSpPr>
            <a:spLocks noChangeShapeType="1"/>
          </p:cNvSpPr>
          <p:nvPr/>
        </p:nvSpPr>
        <p:spPr bwMode="auto">
          <a:xfrm>
            <a:off x="3906838" y="3543300"/>
            <a:ext cx="213360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12">
            <a:extLst>
              <a:ext uri="{FF2B5EF4-FFF2-40B4-BE49-F238E27FC236}">
                <a16:creationId xmlns:a16="http://schemas.microsoft.com/office/drawing/2014/main" id="{EA9F2952-E506-4BBB-66BD-E77EC4B49706}"/>
              </a:ext>
            </a:extLst>
          </p:cNvPr>
          <p:cNvSpPr>
            <a:spLocks noChangeShapeType="1"/>
          </p:cNvSpPr>
          <p:nvPr/>
        </p:nvSpPr>
        <p:spPr bwMode="auto">
          <a:xfrm>
            <a:off x="3754438" y="4000500"/>
            <a:ext cx="0" cy="76200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466" name="Group 21">
            <a:extLst>
              <a:ext uri="{FF2B5EF4-FFF2-40B4-BE49-F238E27FC236}">
                <a16:creationId xmlns:a16="http://schemas.microsoft.com/office/drawing/2014/main" id="{3DE0B778-86D9-0859-B2FB-2328F7271D61}"/>
              </a:ext>
            </a:extLst>
          </p:cNvPr>
          <p:cNvGrpSpPr>
            <a:grpSpLocks/>
          </p:cNvGrpSpPr>
          <p:nvPr/>
        </p:nvGrpSpPr>
        <p:grpSpPr bwMode="auto">
          <a:xfrm>
            <a:off x="3563938" y="4846638"/>
            <a:ext cx="3254375" cy="1341437"/>
            <a:chOff x="1728" y="2928"/>
            <a:chExt cx="1824" cy="291"/>
          </a:xfrm>
        </p:grpSpPr>
        <p:sp>
          <p:nvSpPr>
            <p:cNvPr id="19478" name="Text Box 10">
              <a:extLst>
                <a:ext uri="{FF2B5EF4-FFF2-40B4-BE49-F238E27FC236}">
                  <a16:creationId xmlns:a16="http://schemas.microsoft.com/office/drawing/2014/main" id="{1D1E7A81-6D06-BC81-3FD8-371D12FE9C90}"/>
                </a:ext>
              </a:extLst>
            </p:cNvPr>
            <p:cNvSpPr txBox="1">
              <a:spLocks noChangeArrowheads="1"/>
            </p:cNvSpPr>
            <p:nvPr/>
          </p:nvSpPr>
          <p:spPr bwMode="auto">
            <a:xfrm>
              <a:off x="1814" y="2932"/>
              <a:ext cx="1569"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2000">
                  <a:latin typeface="Tahoma" panose="020B0604030504040204" pitchFamily="34" charset="0"/>
                </a:rPr>
                <a:t>Returns the instance. </a:t>
              </a:r>
            </a:p>
            <a:p>
              <a:pPr>
                <a:spcBef>
                  <a:spcPct val="0"/>
                </a:spcBef>
                <a:buFontTx/>
                <a:buNone/>
              </a:pPr>
              <a:r>
                <a:rPr lang="en-US" altLang="tr-TR" sz="2000" i="1">
                  <a:latin typeface="Tahoma" panose="020B0604030504040204" pitchFamily="34" charset="0"/>
                </a:rPr>
                <a:t>Only</a:t>
              </a:r>
              <a:r>
                <a:rPr lang="en-US" altLang="tr-TR" sz="2000">
                  <a:latin typeface="Tahoma" panose="020B0604030504040204" pitchFamily="34" charset="0"/>
                </a:rPr>
                <a:t> way to get an </a:t>
              </a:r>
            </a:p>
            <a:p>
              <a:pPr>
                <a:spcBef>
                  <a:spcPct val="0"/>
                </a:spcBef>
                <a:buFontTx/>
                <a:buNone/>
              </a:pPr>
              <a:r>
                <a:rPr lang="en-US" altLang="tr-TR" sz="2000">
                  <a:latin typeface="Tahoma" panose="020B0604030504040204" pitchFamily="34" charset="0"/>
                </a:rPr>
                <a:t>instance, hence class </a:t>
              </a:r>
            </a:p>
            <a:p>
              <a:pPr>
                <a:spcBef>
                  <a:spcPct val="0"/>
                </a:spcBef>
                <a:buFontTx/>
                <a:buNone/>
              </a:pPr>
              <a:r>
                <a:rPr lang="en-US" altLang="tr-TR" sz="2000">
                  <a:latin typeface="Tahoma" panose="020B0604030504040204" pitchFamily="34" charset="0"/>
                </a:rPr>
                <a:t>controls instance count</a:t>
              </a:r>
            </a:p>
          </p:txBody>
        </p:sp>
        <p:sp>
          <p:nvSpPr>
            <p:cNvPr id="19479" name="Line 14">
              <a:extLst>
                <a:ext uri="{FF2B5EF4-FFF2-40B4-BE49-F238E27FC236}">
                  <a16:creationId xmlns:a16="http://schemas.microsoft.com/office/drawing/2014/main" id="{AA8DD0A5-4FBE-0E9A-A1B8-7DC83ABAD3A1}"/>
                </a:ext>
              </a:extLst>
            </p:cNvPr>
            <p:cNvSpPr>
              <a:spLocks noChangeShapeType="1"/>
            </p:cNvSpPr>
            <p:nvPr/>
          </p:nvSpPr>
          <p:spPr bwMode="auto">
            <a:xfrm>
              <a:off x="1728" y="2928"/>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15">
              <a:extLst>
                <a:ext uri="{FF2B5EF4-FFF2-40B4-BE49-F238E27FC236}">
                  <a16:creationId xmlns:a16="http://schemas.microsoft.com/office/drawing/2014/main" id="{3AB1EF04-5E2C-FBE4-26E5-D2DFF5047F20}"/>
                </a:ext>
              </a:extLst>
            </p:cNvPr>
            <p:cNvSpPr>
              <a:spLocks noChangeShapeType="1"/>
            </p:cNvSpPr>
            <p:nvPr/>
          </p:nvSpPr>
          <p:spPr bwMode="auto">
            <a:xfrm>
              <a:off x="1728" y="3216"/>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16">
              <a:extLst>
                <a:ext uri="{FF2B5EF4-FFF2-40B4-BE49-F238E27FC236}">
                  <a16:creationId xmlns:a16="http://schemas.microsoft.com/office/drawing/2014/main" id="{6CD461A1-DA63-66C1-A580-1204FCFF46B4}"/>
                </a:ext>
              </a:extLst>
            </p:cNvPr>
            <p:cNvSpPr>
              <a:spLocks noChangeShapeType="1"/>
            </p:cNvSpPr>
            <p:nvPr/>
          </p:nvSpPr>
          <p:spPr bwMode="auto">
            <a:xfrm>
              <a:off x="3408" y="292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Line 17">
              <a:extLst>
                <a:ext uri="{FF2B5EF4-FFF2-40B4-BE49-F238E27FC236}">
                  <a16:creationId xmlns:a16="http://schemas.microsoft.com/office/drawing/2014/main" id="{0CB2D969-FB70-C2BF-4AF1-E4F4BC810413}"/>
                </a:ext>
              </a:extLst>
            </p:cNvPr>
            <p:cNvSpPr>
              <a:spLocks noChangeShapeType="1"/>
            </p:cNvSpPr>
            <p:nvPr/>
          </p:nvSpPr>
          <p:spPr bwMode="auto">
            <a:xfrm flipV="1">
              <a:off x="355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3" name="Line 18">
              <a:extLst>
                <a:ext uri="{FF2B5EF4-FFF2-40B4-BE49-F238E27FC236}">
                  <a16:creationId xmlns:a16="http://schemas.microsoft.com/office/drawing/2014/main" id="{91963D46-78F6-D16A-DB65-022B872B6E69}"/>
                </a:ext>
              </a:extLst>
            </p:cNvPr>
            <p:cNvSpPr>
              <a:spLocks noChangeShapeType="1"/>
            </p:cNvSpPr>
            <p:nvPr/>
          </p:nvSpPr>
          <p:spPr bwMode="auto">
            <a:xfrm>
              <a:off x="3408" y="29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19">
              <a:extLst>
                <a:ext uri="{FF2B5EF4-FFF2-40B4-BE49-F238E27FC236}">
                  <a16:creationId xmlns:a16="http://schemas.microsoft.com/office/drawing/2014/main" id="{270E7976-23E6-B557-AD5A-5DDE16C6D405}"/>
                </a:ext>
              </a:extLst>
            </p:cNvPr>
            <p:cNvSpPr>
              <a:spLocks noChangeShapeType="1"/>
            </p:cNvSpPr>
            <p:nvPr/>
          </p:nvSpPr>
          <p:spPr bwMode="auto">
            <a:xfrm>
              <a:off x="3408" y="307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5" name="Line 20">
              <a:extLst>
                <a:ext uri="{FF2B5EF4-FFF2-40B4-BE49-F238E27FC236}">
                  <a16:creationId xmlns:a16="http://schemas.microsoft.com/office/drawing/2014/main" id="{B46E75AF-97F9-045C-DFDC-4B2B1D4C36D3}"/>
                </a:ext>
              </a:extLst>
            </p:cNvPr>
            <p:cNvSpPr>
              <a:spLocks noChangeShapeType="1"/>
            </p:cNvSpPr>
            <p:nvPr/>
          </p:nvSpPr>
          <p:spPr bwMode="auto">
            <a:xfrm>
              <a:off x="1728" y="292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7" name="Group 22">
            <a:extLst>
              <a:ext uri="{FF2B5EF4-FFF2-40B4-BE49-F238E27FC236}">
                <a16:creationId xmlns:a16="http://schemas.microsoft.com/office/drawing/2014/main" id="{583F00B6-0DE2-B632-560B-119698A176D4}"/>
              </a:ext>
            </a:extLst>
          </p:cNvPr>
          <p:cNvGrpSpPr>
            <a:grpSpLocks/>
          </p:cNvGrpSpPr>
          <p:nvPr/>
        </p:nvGrpSpPr>
        <p:grpSpPr bwMode="auto">
          <a:xfrm>
            <a:off x="6040438" y="3314700"/>
            <a:ext cx="2895600" cy="457200"/>
            <a:chOff x="1728" y="2928"/>
            <a:chExt cx="1824" cy="288"/>
          </a:xfrm>
        </p:grpSpPr>
        <p:sp>
          <p:nvSpPr>
            <p:cNvPr id="19470" name="Text Box 23">
              <a:extLst>
                <a:ext uri="{FF2B5EF4-FFF2-40B4-BE49-F238E27FC236}">
                  <a16:creationId xmlns:a16="http://schemas.microsoft.com/office/drawing/2014/main" id="{2B2E832D-C56B-C27A-C5F3-049B54D2F0B5}"/>
                </a:ext>
              </a:extLst>
            </p:cNvPr>
            <p:cNvSpPr txBox="1">
              <a:spLocks noChangeArrowheads="1"/>
            </p:cNvSpPr>
            <p:nvPr/>
          </p:nvSpPr>
          <p:spPr bwMode="auto">
            <a:xfrm>
              <a:off x="1814" y="2932"/>
              <a:ext cx="169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2000">
                  <a:latin typeface="Tahoma" panose="020B0604030504040204" pitchFamily="34" charset="0"/>
                </a:rPr>
                <a:t>non-public constructor</a:t>
              </a:r>
            </a:p>
          </p:txBody>
        </p:sp>
        <p:sp>
          <p:nvSpPr>
            <p:cNvPr id="19471" name="Line 24">
              <a:extLst>
                <a:ext uri="{FF2B5EF4-FFF2-40B4-BE49-F238E27FC236}">
                  <a16:creationId xmlns:a16="http://schemas.microsoft.com/office/drawing/2014/main" id="{3526DDDD-2649-443B-3EE8-C7F68671B62F}"/>
                </a:ext>
              </a:extLst>
            </p:cNvPr>
            <p:cNvSpPr>
              <a:spLocks noChangeShapeType="1"/>
            </p:cNvSpPr>
            <p:nvPr/>
          </p:nvSpPr>
          <p:spPr bwMode="auto">
            <a:xfrm>
              <a:off x="1728" y="2928"/>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25">
              <a:extLst>
                <a:ext uri="{FF2B5EF4-FFF2-40B4-BE49-F238E27FC236}">
                  <a16:creationId xmlns:a16="http://schemas.microsoft.com/office/drawing/2014/main" id="{F771A65F-1271-0C85-6ACE-27E6BA572719}"/>
                </a:ext>
              </a:extLst>
            </p:cNvPr>
            <p:cNvSpPr>
              <a:spLocks noChangeShapeType="1"/>
            </p:cNvSpPr>
            <p:nvPr/>
          </p:nvSpPr>
          <p:spPr bwMode="auto">
            <a:xfrm>
              <a:off x="1728" y="3216"/>
              <a:ext cx="18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26">
              <a:extLst>
                <a:ext uri="{FF2B5EF4-FFF2-40B4-BE49-F238E27FC236}">
                  <a16:creationId xmlns:a16="http://schemas.microsoft.com/office/drawing/2014/main" id="{0A2C7D16-5822-C28B-9F94-C8EA2902AAB6}"/>
                </a:ext>
              </a:extLst>
            </p:cNvPr>
            <p:cNvSpPr>
              <a:spLocks noChangeShapeType="1"/>
            </p:cNvSpPr>
            <p:nvPr/>
          </p:nvSpPr>
          <p:spPr bwMode="auto">
            <a:xfrm>
              <a:off x="3408" y="2928"/>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27">
              <a:extLst>
                <a:ext uri="{FF2B5EF4-FFF2-40B4-BE49-F238E27FC236}">
                  <a16:creationId xmlns:a16="http://schemas.microsoft.com/office/drawing/2014/main" id="{D0EF1663-0383-43D9-D64E-50F1925339C8}"/>
                </a:ext>
              </a:extLst>
            </p:cNvPr>
            <p:cNvSpPr>
              <a:spLocks noChangeShapeType="1"/>
            </p:cNvSpPr>
            <p:nvPr/>
          </p:nvSpPr>
          <p:spPr bwMode="auto">
            <a:xfrm flipV="1">
              <a:off x="3552" y="307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28">
              <a:extLst>
                <a:ext uri="{FF2B5EF4-FFF2-40B4-BE49-F238E27FC236}">
                  <a16:creationId xmlns:a16="http://schemas.microsoft.com/office/drawing/2014/main" id="{9475722D-DBD0-F785-D6CF-0864ED819BA1}"/>
                </a:ext>
              </a:extLst>
            </p:cNvPr>
            <p:cNvSpPr>
              <a:spLocks noChangeShapeType="1"/>
            </p:cNvSpPr>
            <p:nvPr/>
          </p:nvSpPr>
          <p:spPr bwMode="auto">
            <a:xfrm>
              <a:off x="3408" y="2928"/>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29">
              <a:extLst>
                <a:ext uri="{FF2B5EF4-FFF2-40B4-BE49-F238E27FC236}">
                  <a16:creationId xmlns:a16="http://schemas.microsoft.com/office/drawing/2014/main" id="{AE997292-369C-EA47-6AA6-C4204CFE87E7}"/>
                </a:ext>
              </a:extLst>
            </p:cNvPr>
            <p:cNvSpPr>
              <a:spLocks noChangeShapeType="1"/>
            </p:cNvSpPr>
            <p:nvPr/>
          </p:nvSpPr>
          <p:spPr bwMode="auto">
            <a:xfrm>
              <a:off x="3408" y="3072"/>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30">
              <a:extLst>
                <a:ext uri="{FF2B5EF4-FFF2-40B4-BE49-F238E27FC236}">
                  <a16:creationId xmlns:a16="http://schemas.microsoft.com/office/drawing/2014/main" id="{C96A8B2E-9781-B2E9-02C7-0531A36F7E7C}"/>
                </a:ext>
              </a:extLst>
            </p:cNvPr>
            <p:cNvSpPr>
              <a:spLocks noChangeShapeType="1"/>
            </p:cNvSpPr>
            <p:nvPr/>
          </p:nvSpPr>
          <p:spPr bwMode="auto">
            <a:xfrm>
              <a:off x="1728" y="2928"/>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 name="Rectangle 27">
            <a:extLst>
              <a:ext uri="{FF2B5EF4-FFF2-40B4-BE49-F238E27FC236}">
                <a16:creationId xmlns:a16="http://schemas.microsoft.com/office/drawing/2014/main" id="{D466D21E-22A3-46D9-8FC7-B5B70A0457AB}"/>
              </a:ext>
            </a:extLst>
          </p:cNvPr>
          <p:cNvSpPr/>
          <p:nvPr/>
        </p:nvSpPr>
        <p:spPr>
          <a:xfrm>
            <a:off x="576263" y="1311275"/>
            <a:ext cx="1414462" cy="56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Client</a:t>
            </a:r>
          </a:p>
        </p:txBody>
      </p:sp>
      <p:cxnSp>
        <p:nvCxnSpPr>
          <p:cNvPr id="30" name="Shape 29">
            <a:extLst>
              <a:ext uri="{FF2B5EF4-FFF2-40B4-BE49-F238E27FC236}">
                <a16:creationId xmlns:a16="http://schemas.microsoft.com/office/drawing/2014/main" id="{FFF89FCB-4A73-4563-A966-C06D17A25BE9}"/>
              </a:ext>
            </a:extLst>
          </p:cNvPr>
          <p:cNvCxnSpPr>
            <a:stCxn id="28" idx="2"/>
            <a:endCxn id="19459" idx="1"/>
          </p:cNvCxnSpPr>
          <p:nvPr/>
        </p:nvCxnSpPr>
        <p:spPr>
          <a:xfrm rot="16200000" flipH="1">
            <a:off x="709613" y="2451100"/>
            <a:ext cx="1636712" cy="490538"/>
          </a:xfrm>
          <a:prstGeom prst="bentConnector2">
            <a:avLst/>
          </a:prstGeom>
          <a:ln>
            <a:solidFill>
              <a:schemeClr val="tx2"/>
            </a:solidFill>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710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EDD78A1-4E37-3E2C-7ED4-ECED3D9A358C}"/>
              </a:ext>
            </a:extLst>
          </p:cNvPr>
          <p:cNvSpPr>
            <a:spLocks noGrp="1" noChangeArrowheads="1"/>
          </p:cNvSpPr>
          <p:nvPr>
            <p:ph type="title"/>
          </p:nvPr>
        </p:nvSpPr>
        <p:spPr/>
        <p:txBody>
          <a:bodyPr/>
          <a:lstStyle/>
          <a:p>
            <a:pPr eaLnBrk="1" hangingPunct="1"/>
            <a:r>
              <a:rPr lang="en-US" altLang="tr-TR"/>
              <a:t>Singleton -Implementation</a:t>
            </a:r>
          </a:p>
        </p:txBody>
      </p:sp>
      <p:sp>
        <p:nvSpPr>
          <p:cNvPr id="17411" name="Rectangle 5">
            <a:extLst>
              <a:ext uri="{FF2B5EF4-FFF2-40B4-BE49-F238E27FC236}">
                <a16:creationId xmlns:a16="http://schemas.microsoft.com/office/drawing/2014/main" id="{AA3903D4-91E8-E8FA-5A74-635960FDB336}"/>
              </a:ext>
            </a:extLst>
          </p:cNvPr>
          <p:cNvSpPr>
            <a:spLocks noGrp="1" noChangeArrowheads="1"/>
          </p:cNvSpPr>
          <p:nvPr>
            <p:ph idx="1"/>
          </p:nvPr>
        </p:nvSpPr>
        <p:spPr>
          <a:xfrm>
            <a:off x="304800" y="1382916"/>
            <a:ext cx="8077200" cy="4532109"/>
          </a:xfrm>
        </p:spPr>
        <p:txBody>
          <a:bodyPr/>
          <a:lstStyle/>
          <a:p>
            <a:pPr eaLnBrk="1" hangingPunct="1">
              <a:lnSpc>
                <a:spcPct val="80000"/>
              </a:lnSpc>
            </a:pPr>
            <a:r>
              <a:rPr lang="en-US" altLang="tr-TR" sz="2000" dirty="0"/>
              <a:t>Java implementation</a:t>
            </a:r>
          </a:p>
          <a:p>
            <a:pPr eaLnBrk="1" hangingPunct="1">
              <a:lnSpc>
                <a:spcPct val="80000"/>
              </a:lnSpc>
            </a:pPr>
            <a:endParaRPr lang="en-US" altLang="tr-TR" sz="2000" dirty="0">
              <a:latin typeface="Consolas" panose="020B0609020204030204" pitchFamily="49" charset="0"/>
            </a:endParaRPr>
          </a:p>
          <a:p>
            <a:pPr marL="0" indent="0" eaLnBrk="1" hangingPunct="1">
              <a:lnSpc>
                <a:spcPct val="80000"/>
              </a:lnSpc>
              <a:buNone/>
            </a:pPr>
            <a:endParaRPr lang="en-US" altLang="tr-TR" sz="2000" dirty="0">
              <a:latin typeface="Consolas" panose="020B0609020204030204" pitchFamily="49" charset="0"/>
            </a:endParaRP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public class Singleton{</a:t>
            </a: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   </a:t>
            </a:r>
            <a:r>
              <a:rPr lang="en-US" altLang="tr-TR" sz="2000" dirty="0">
                <a:solidFill>
                  <a:srgbClr val="00B0F0"/>
                </a:solidFill>
                <a:latin typeface="Consolas" panose="020B0609020204030204" pitchFamily="49" charset="0"/>
                <a:ea typeface="Verdana" panose="020B0604030504040204" pitchFamily="34" charset="0"/>
                <a:cs typeface="Courier New" panose="02070309020205020404" pitchFamily="49" charset="0"/>
              </a:rPr>
              <a:t>private static</a:t>
            </a:r>
            <a:r>
              <a:rPr lang="en-US" altLang="tr-TR" sz="2000" dirty="0">
                <a:latin typeface="Consolas" panose="020B0609020204030204" pitchFamily="49" charset="0"/>
                <a:ea typeface="Verdana" panose="020B0604030504040204" pitchFamily="34" charset="0"/>
                <a:cs typeface="Courier New" panose="02070309020205020404" pitchFamily="49" charset="0"/>
              </a:rPr>
              <a:t> Singleton instance=null ;</a:t>
            </a: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   protected Singleton(){…} //nonpublic constructor</a:t>
            </a:r>
          </a:p>
          <a:p>
            <a:pPr eaLnBrk="1" hangingPunct="1">
              <a:lnSpc>
                <a:spcPct val="80000"/>
              </a:lnSpc>
              <a:buFontTx/>
              <a:buNone/>
            </a:pPr>
            <a:endParaRPr lang="en-US" altLang="tr-TR" sz="2000" dirty="0">
              <a:latin typeface="Consolas" panose="020B0609020204030204" pitchFamily="49" charset="0"/>
              <a:ea typeface="Verdana" panose="020B0604030504040204" pitchFamily="34" charset="0"/>
              <a:cs typeface="Courier New" panose="02070309020205020404" pitchFamily="49" charset="0"/>
            </a:endParaRP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   public </a:t>
            </a:r>
            <a:r>
              <a:rPr lang="en-US" altLang="tr-TR" sz="2000" dirty="0">
                <a:solidFill>
                  <a:srgbClr val="00B0F0"/>
                </a:solidFill>
                <a:latin typeface="Consolas" panose="020B0609020204030204" pitchFamily="49" charset="0"/>
                <a:ea typeface="Verdana" panose="020B0604030504040204" pitchFamily="34" charset="0"/>
                <a:cs typeface="Courier New" panose="02070309020205020404" pitchFamily="49" charset="0"/>
              </a:rPr>
              <a:t>static</a:t>
            </a:r>
            <a:r>
              <a:rPr lang="en-US" altLang="tr-TR" sz="2000" dirty="0">
                <a:latin typeface="Consolas" panose="020B0609020204030204" pitchFamily="49" charset="0"/>
                <a:ea typeface="Verdana" panose="020B0604030504040204" pitchFamily="34" charset="0"/>
                <a:cs typeface="Courier New" panose="02070309020205020404" pitchFamily="49" charset="0"/>
              </a:rPr>
              <a:t> Singleton </a:t>
            </a:r>
            <a:r>
              <a:rPr lang="en-US" altLang="tr-TR" sz="2000" dirty="0" err="1">
                <a:latin typeface="Consolas" panose="020B0609020204030204" pitchFamily="49" charset="0"/>
                <a:ea typeface="Verdana" panose="020B0604030504040204" pitchFamily="34" charset="0"/>
                <a:cs typeface="Courier New" panose="02070309020205020404" pitchFamily="49" charset="0"/>
              </a:rPr>
              <a:t>getInstance</a:t>
            </a:r>
            <a:r>
              <a:rPr lang="en-US" altLang="tr-TR" sz="2000" dirty="0">
                <a:latin typeface="Consolas" panose="020B0609020204030204" pitchFamily="49" charset="0"/>
                <a:ea typeface="Verdana" panose="020B0604030504040204" pitchFamily="34" charset="0"/>
                <a:cs typeface="Courier New" panose="02070309020205020404" pitchFamily="49" charset="0"/>
              </a:rPr>
              <a:t>(){</a:t>
            </a:r>
            <a:endParaRPr lang="en-US" altLang="tr-TR" sz="2000" i="1" dirty="0">
              <a:latin typeface="Consolas" panose="020B0609020204030204" pitchFamily="49" charset="0"/>
              <a:ea typeface="Verdana" panose="020B0604030504040204" pitchFamily="34" charset="0"/>
              <a:cs typeface="Courier New" panose="02070309020205020404" pitchFamily="49" charset="0"/>
            </a:endParaRPr>
          </a:p>
          <a:p>
            <a:pPr>
              <a:lnSpc>
                <a:spcPct val="80000"/>
              </a:lnSpc>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	     </a:t>
            </a:r>
            <a:r>
              <a:rPr lang="en-US" altLang="tr-TR" sz="2000" dirty="0">
                <a:solidFill>
                  <a:srgbClr val="0070C0"/>
                </a:solidFill>
                <a:latin typeface="Consolas" panose="020B0609020204030204" pitchFamily="49" charset="0"/>
                <a:ea typeface="Verdana" panose="020B0604030504040204" pitchFamily="34" charset="0"/>
                <a:cs typeface="Courier New" panose="02070309020205020404" pitchFamily="49" charset="0"/>
              </a:rPr>
              <a:t> </a:t>
            </a:r>
            <a:r>
              <a:rPr lang="en-US" altLang="tr-TR" sz="2000" i="1" dirty="0">
                <a:solidFill>
                  <a:srgbClr val="0070C0"/>
                </a:solidFill>
                <a:latin typeface="Consolas" panose="020B0609020204030204" pitchFamily="49" charset="0"/>
                <a:ea typeface="Verdana" panose="020B0604030504040204" pitchFamily="34" charset="0"/>
                <a:cs typeface="Courier New" panose="02070309020205020404" pitchFamily="49" charset="0"/>
              </a:rPr>
              <a:t>//lazy </a:t>
            </a:r>
            <a:r>
              <a:rPr lang="en-US" altLang="tr-TR" sz="2000" i="1" dirty="0" err="1">
                <a:solidFill>
                  <a:srgbClr val="0070C0"/>
                </a:solidFill>
                <a:latin typeface="Consolas" panose="020B0609020204030204" pitchFamily="49" charset="0"/>
                <a:ea typeface="Verdana" panose="020B0604030504040204" pitchFamily="34" charset="0"/>
                <a:cs typeface="Courier New" panose="02070309020205020404" pitchFamily="49" charset="0"/>
              </a:rPr>
              <a:t>init</a:t>
            </a:r>
            <a:endParaRPr lang="en-US" altLang="tr-TR" sz="2000" dirty="0">
              <a:latin typeface="Consolas" panose="020B0609020204030204" pitchFamily="49" charset="0"/>
              <a:ea typeface="Verdana" panose="020B0604030504040204" pitchFamily="34" charset="0"/>
              <a:cs typeface="Courier New" panose="02070309020205020404" pitchFamily="49" charset="0"/>
            </a:endParaRP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      </a:t>
            </a:r>
            <a:r>
              <a:rPr lang="en-US" altLang="tr-TR" sz="2000" dirty="0">
                <a:solidFill>
                  <a:srgbClr val="0070C0"/>
                </a:solidFill>
                <a:latin typeface="Consolas" panose="020B0609020204030204" pitchFamily="49" charset="0"/>
                <a:ea typeface="Verdana" panose="020B0604030504040204" pitchFamily="34" charset="0"/>
                <a:cs typeface="Courier New" panose="02070309020205020404" pitchFamily="49" charset="0"/>
              </a:rPr>
              <a:t>if(instance==null) instance=new Singleton();</a:t>
            </a: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      return instance;</a:t>
            </a: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   }</a:t>
            </a: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   /*other methods and attributes*/</a:t>
            </a:r>
          </a:p>
          <a:p>
            <a:pPr eaLnBrk="1" hangingPunct="1">
              <a:lnSpc>
                <a:spcPct val="80000"/>
              </a:lnSpc>
              <a:buFontTx/>
              <a:buNone/>
            </a:pPr>
            <a:r>
              <a:rPr lang="en-US" altLang="tr-TR" sz="2000" dirty="0">
                <a:latin typeface="Consolas" panose="020B0609020204030204" pitchFamily="49" charset="0"/>
                <a:ea typeface="Verdana" panose="020B0604030504040204" pitchFamily="34" charset="0"/>
                <a:cs typeface="Courier New" panose="02070309020205020404" pitchFamily="49" charset="0"/>
              </a:rPr>
              <a:t>}</a:t>
            </a:r>
            <a:endParaRPr lang="en-US" altLang="tr-TR" sz="2000" dirty="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EDD78A1-4E37-3E2C-7ED4-ECED3D9A358C}"/>
              </a:ext>
            </a:extLst>
          </p:cNvPr>
          <p:cNvSpPr>
            <a:spLocks noGrp="1" noChangeArrowheads="1"/>
          </p:cNvSpPr>
          <p:nvPr>
            <p:ph type="title"/>
          </p:nvPr>
        </p:nvSpPr>
        <p:spPr/>
        <p:txBody>
          <a:bodyPr/>
          <a:lstStyle/>
          <a:p>
            <a:pPr eaLnBrk="1" hangingPunct="1"/>
            <a:r>
              <a:rPr lang="en-US" altLang="tr-TR"/>
              <a:t>Singleton -Implementation</a:t>
            </a:r>
          </a:p>
        </p:txBody>
      </p:sp>
      <p:sp>
        <p:nvSpPr>
          <p:cNvPr id="17411" name="Rectangle 5">
            <a:extLst>
              <a:ext uri="{FF2B5EF4-FFF2-40B4-BE49-F238E27FC236}">
                <a16:creationId xmlns:a16="http://schemas.microsoft.com/office/drawing/2014/main" id="{AA3903D4-91E8-E8FA-5A74-635960FDB336}"/>
              </a:ext>
            </a:extLst>
          </p:cNvPr>
          <p:cNvSpPr>
            <a:spLocks noGrp="1" noChangeArrowheads="1"/>
          </p:cNvSpPr>
          <p:nvPr>
            <p:ph idx="1"/>
          </p:nvPr>
        </p:nvSpPr>
        <p:spPr>
          <a:xfrm>
            <a:off x="304800" y="1382916"/>
            <a:ext cx="7991475" cy="4532109"/>
          </a:xfrm>
        </p:spPr>
        <p:txBody>
          <a:bodyPr/>
          <a:lstStyle/>
          <a:p>
            <a:pPr eaLnBrk="1" hangingPunct="1">
              <a:lnSpc>
                <a:spcPct val="80000"/>
              </a:lnSpc>
            </a:pPr>
            <a:r>
              <a:rPr lang="en-US" altLang="tr-TR" sz="2000" dirty="0"/>
              <a:t>C++ implementation</a:t>
            </a:r>
          </a:p>
          <a:p>
            <a:pPr eaLnBrk="1" hangingPunct="1">
              <a:lnSpc>
                <a:spcPct val="80000"/>
              </a:lnSpc>
            </a:pPr>
            <a:endParaRPr lang="en-US" altLang="tr-TR" sz="2000" dirty="0"/>
          </a:p>
          <a:p>
            <a:pPr eaLnBrk="1" hangingPunct="1">
              <a:lnSpc>
                <a:spcPct val="80000"/>
              </a:lnSpc>
              <a:buFontTx/>
              <a:buNone/>
            </a:pPr>
            <a:r>
              <a:rPr lang="en-US" altLang="tr-TR" sz="2000" dirty="0">
                <a:latin typeface="Consolas" panose="020B0609020204030204" pitchFamily="49" charset="0"/>
              </a:rPr>
              <a:t>class Singleton{</a:t>
            </a:r>
          </a:p>
          <a:p>
            <a:pPr eaLnBrk="1" hangingPunct="1">
              <a:lnSpc>
                <a:spcPct val="80000"/>
              </a:lnSpc>
              <a:buFontTx/>
              <a:buNone/>
            </a:pPr>
            <a:r>
              <a:rPr lang="en-US" altLang="tr-TR" sz="2000" dirty="0">
                <a:latin typeface="Consolas" panose="020B0609020204030204" pitchFamily="49" charset="0"/>
              </a:rPr>
              <a:t>   private: static Singleton* instance=0;</a:t>
            </a:r>
          </a:p>
          <a:p>
            <a:pPr eaLnBrk="1" hangingPunct="1">
              <a:lnSpc>
                <a:spcPct val="80000"/>
              </a:lnSpc>
              <a:buFontTx/>
              <a:buNone/>
            </a:pPr>
            <a:r>
              <a:rPr lang="en-US" altLang="tr-TR" sz="2000" dirty="0">
                <a:latin typeface="Consolas" panose="020B0609020204030204" pitchFamily="49" charset="0"/>
              </a:rPr>
              <a:t>   protected: Singleton(){…}</a:t>
            </a:r>
          </a:p>
          <a:p>
            <a:pPr eaLnBrk="1" hangingPunct="1">
              <a:lnSpc>
                <a:spcPct val="80000"/>
              </a:lnSpc>
              <a:buFontTx/>
              <a:buNone/>
            </a:pPr>
            <a:r>
              <a:rPr lang="en-US" altLang="tr-TR" sz="2000" dirty="0">
                <a:latin typeface="Consolas" panose="020B0609020204030204" pitchFamily="49" charset="0"/>
              </a:rPr>
              <a:t>   public: </a:t>
            </a:r>
          </a:p>
          <a:p>
            <a:pPr eaLnBrk="1" hangingPunct="1">
              <a:lnSpc>
                <a:spcPct val="80000"/>
              </a:lnSpc>
              <a:buFontTx/>
              <a:buNone/>
            </a:pPr>
            <a:r>
              <a:rPr lang="en-US" altLang="tr-TR" sz="2000" dirty="0">
                <a:latin typeface="Consolas" panose="020B0609020204030204" pitchFamily="49" charset="0"/>
              </a:rPr>
              <a:t>       static Singleton* </a:t>
            </a:r>
            <a:r>
              <a:rPr lang="en-US" altLang="tr-TR" sz="2000" dirty="0" err="1">
                <a:latin typeface="Consolas" panose="020B0609020204030204" pitchFamily="49" charset="0"/>
              </a:rPr>
              <a:t>getInstance</a:t>
            </a:r>
            <a:r>
              <a:rPr lang="en-US" altLang="tr-TR" sz="2000" dirty="0">
                <a:latin typeface="Consolas" panose="020B0609020204030204" pitchFamily="49" charset="0"/>
              </a:rPr>
              <a:t>();</a:t>
            </a:r>
          </a:p>
          <a:p>
            <a:pPr eaLnBrk="1" hangingPunct="1">
              <a:lnSpc>
                <a:spcPct val="80000"/>
              </a:lnSpc>
              <a:buFontTx/>
              <a:buNone/>
            </a:pPr>
            <a:endParaRPr lang="en-US" altLang="tr-TR" sz="2000" dirty="0">
              <a:latin typeface="Consolas" panose="020B0609020204030204" pitchFamily="49" charset="0"/>
            </a:endParaRPr>
          </a:p>
          <a:p>
            <a:pPr eaLnBrk="1" hangingPunct="1">
              <a:lnSpc>
                <a:spcPct val="80000"/>
              </a:lnSpc>
              <a:buFontTx/>
              <a:buNone/>
            </a:pPr>
            <a:r>
              <a:rPr lang="en-US" altLang="tr-TR" sz="2000" dirty="0">
                <a:latin typeface="Consolas" panose="020B0609020204030204" pitchFamily="49" charset="0"/>
              </a:rPr>
              <a:t>	    Singleton(const Singleton&amp; other)=delete;</a:t>
            </a:r>
          </a:p>
          <a:p>
            <a:pPr eaLnBrk="1" hangingPunct="1">
              <a:lnSpc>
                <a:spcPct val="80000"/>
              </a:lnSpc>
              <a:buFontTx/>
              <a:buNone/>
            </a:pPr>
            <a:r>
              <a:rPr lang="en-US" altLang="tr-TR" sz="2000" dirty="0">
                <a:latin typeface="Consolas" panose="020B0609020204030204" pitchFamily="49" charset="0"/>
              </a:rPr>
              <a:t>      void operator= (const Singleton&amp;)=delete; </a:t>
            </a:r>
          </a:p>
          <a:p>
            <a:pPr>
              <a:lnSpc>
                <a:spcPct val="80000"/>
              </a:lnSpc>
              <a:buNone/>
            </a:pPr>
            <a:r>
              <a:rPr lang="en-US" altLang="tr-TR" sz="2000" dirty="0">
                <a:latin typeface="Consolas" panose="020B0609020204030204" pitchFamily="49" charset="0"/>
              </a:rPr>
              <a:t>   </a:t>
            </a:r>
            <a:r>
              <a:rPr lang="en-US" altLang="tr-TR" sz="2000" dirty="0">
                <a:latin typeface="Consolas" panose="020B0609020204030204" pitchFamily="49" charset="0"/>
                <a:ea typeface="Verdana" panose="020B0604030504040204" pitchFamily="34" charset="0"/>
                <a:cs typeface="Courier New" panose="02070309020205020404" pitchFamily="49" charset="0"/>
              </a:rPr>
              <a:t>   /*other methods and attributes*/</a:t>
            </a:r>
            <a:endParaRPr lang="en-US" altLang="tr-TR" sz="2000" dirty="0">
              <a:latin typeface="Consolas" panose="020B0609020204030204" pitchFamily="49" charset="0"/>
            </a:endParaRPr>
          </a:p>
          <a:p>
            <a:pPr eaLnBrk="1" hangingPunct="1">
              <a:lnSpc>
                <a:spcPct val="80000"/>
              </a:lnSpc>
              <a:buFontTx/>
              <a:buNone/>
            </a:pPr>
            <a:r>
              <a:rPr lang="en-US" altLang="tr-TR" sz="2000" dirty="0">
                <a:latin typeface="Consolas" panose="020B0609020204030204" pitchFamily="49" charset="0"/>
              </a:rPr>
              <a:t>};</a:t>
            </a:r>
          </a:p>
          <a:p>
            <a:pPr eaLnBrk="1" hangingPunct="1">
              <a:lnSpc>
                <a:spcPct val="80000"/>
              </a:lnSpc>
              <a:buFontTx/>
              <a:buNone/>
            </a:pPr>
            <a:r>
              <a:rPr lang="en-US" altLang="tr-TR" sz="2000" dirty="0">
                <a:latin typeface="Consolas" panose="020B0609020204030204" pitchFamily="49" charset="0"/>
              </a:rPr>
              <a:t>Singleton* Singleton::</a:t>
            </a:r>
            <a:r>
              <a:rPr lang="en-US" altLang="tr-TR" sz="2000" dirty="0" err="1">
                <a:latin typeface="Consolas" panose="020B0609020204030204" pitchFamily="49" charset="0"/>
              </a:rPr>
              <a:t>getInstance</a:t>
            </a:r>
            <a:r>
              <a:rPr lang="en-US" altLang="tr-TR" sz="2000" dirty="0">
                <a:latin typeface="Consolas" panose="020B0609020204030204" pitchFamily="49" charset="0"/>
              </a:rPr>
              <a:t>(){</a:t>
            </a:r>
          </a:p>
          <a:p>
            <a:pPr eaLnBrk="1" hangingPunct="1">
              <a:lnSpc>
                <a:spcPct val="80000"/>
              </a:lnSpc>
              <a:buFontTx/>
              <a:buNone/>
            </a:pPr>
            <a:r>
              <a:rPr lang="en-US" altLang="tr-TR" sz="2000" dirty="0">
                <a:latin typeface="Consolas" panose="020B0609020204030204" pitchFamily="49" charset="0"/>
              </a:rPr>
              <a:t>     if (instance==0) instance=new Singleton();</a:t>
            </a:r>
          </a:p>
          <a:p>
            <a:pPr eaLnBrk="1" hangingPunct="1">
              <a:lnSpc>
                <a:spcPct val="80000"/>
              </a:lnSpc>
              <a:buFontTx/>
              <a:buNone/>
            </a:pPr>
            <a:r>
              <a:rPr lang="en-US" altLang="tr-TR" sz="2000" dirty="0">
                <a:latin typeface="Consolas" panose="020B0609020204030204" pitchFamily="49" charset="0"/>
              </a:rPr>
              <a:t>     return instance;}</a:t>
            </a:r>
          </a:p>
        </p:txBody>
      </p:sp>
    </p:spTree>
    <p:extLst>
      <p:ext uri="{BB962C8B-B14F-4D97-AF65-F5344CB8AC3E}">
        <p14:creationId xmlns:p14="http://schemas.microsoft.com/office/powerpoint/2010/main" val="2384059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D80F9-CAC2-76E8-F723-1DA6717D6530}"/>
              </a:ext>
            </a:extLst>
          </p:cNvPr>
          <p:cNvSpPr>
            <a:spLocks noGrp="1"/>
          </p:cNvSpPr>
          <p:nvPr>
            <p:ph type="title"/>
          </p:nvPr>
        </p:nvSpPr>
        <p:spPr/>
        <p:txBody>
          <a:bodyPr/>
          <a:lstStyle/>
          <a:p>
            <a:r>
              <a:rPr lang="en-US" dirty="0"/>
              <a:t>Implementation issue</a:t>
            </a:r>
          </a:p>
        </p:txBody>
      </p:sp>
      <p:sp>
        <p:nvSpPr>
          <p:cNvPr id="3" name="Content Placeholder 2">
            <a:extLst>
              <a:ext uri="{FF2B5EF4-FFF2-40B4-BE49-F238E27FC236}">
                <a16:creationId xmlns:a16="http://schemas.microsoft.com/office/drawing/2014/main" id="{35CF416A-0639-A501-E2F6-96357CB6DDE1}"/>
              </a:ext>
            </a:extLst>
          </p:cNvPr>
          <p:cNvSpPr>
            <a:spLocks noGrp="1"/>
          </p:cNvSpPr>
          <p:nvPr>
            <p:ph idx="1"/>
          </p:nvPr>
        </p:nvSpPr>
        <p:spPr>
          <a:xfrm>
            <a:off x="457200" y="1335291"/>
            <a:ext cx="8877300" cy="4532109"/>
          </a:xfrm>
        </p:spPr>
        <p:txBody>
          <a:bodyPr/>
          <a:lstStyle/>
          <a:p>
            <a:r>
              <a:rPr lang="en-US" dirty="0"/>
              <a:t>Thread safety</a:t>
            </a:r>
          </a:p>
          <a:p>
            <a:pPr marL="0" indent="0">
              <a:buNone/>
            </a:pPr>
            <a:r>
              <a:rPr lang="en-US" dirty="0"/>
              <a:t>These are not thread safe:</a:t>
            </a:r>
          </a:p>
          <a:p>
            <a:pPr>
              <a:lnSpc>
                <a:spcPct val="80000"/>
              </a:lnSpc>
            </a:pPr>
            <a:r>
              <a:rPr lang="en-US" altLang="tr-TR" sz="2000" dirty="0">
                <a:latin typeface="+mj-lt"/>
                <a:ea typeface="Verdana" panose="020B0604030504040204" pitchFamily="34" charset="0"/>
                <a:cs typeface="Courier New" panose="02070309020205020404" pitchFamily="49" charset="0"/>
              </a:rPr>
              <a:t>Java</a:t>
            </a:r>
          </a:p>
          <a:p>
            <a:pPr marL="0" indent="0">
              <a:lnSpc>
                <a:spcPct val="80000"/>
              </a:lnSpc>
              <a:buNone/>
            </a:pPr>
            <a:r>
              <a:rPr lang="en-US" altLang="tr-TR" sz="2400" dirty="0">
                <a:latin typeface="Consolas" panose="020B0609020204030204" pitchFamily="49" charset="0"/>
                <a:ea typeface="Verdana" panose="020B0604030504040204" pitchFamily="34" charset="0"/>
                <a:cs typeface="Courier New" panose="02070309020205020404" pitchFamily="49" charset="0"/>
              </a:rPr>
              <a:t>public static Singleton </a:t>
            </a:r>
            <a:r>
              <a:rPr lang="en-US" altLang="tr-TR" sz="2400" dirty="0" err="1">
                <a:latin typeface="Consolas" panose="020B0609020204030204" pitchFamily="49" charset="0"/>
                <a:ea typeface="Verdana" panose="020B0604030504040204" pitchFamily="34" charset="0"/>
                <a:cs typeface="Courier New" panose="02070309020205020404" pitchFamily="49" charset="0"/>
              </a:rPr>
              <a:t>getInstance</a:t>
            </a:r>
            <a:r>
              <a:rPr lang="en-US" altLang="tr-TR" sz="2400" dirty="0">
                <a:latin typeface="Consolas" panose="020B0609020204030204" pitchFamily="49" charset="0"/>
                <a:ea typeface="Verdana" panose="020B0604030504040204" pitchFamily="34" charset="0"/>
                <a:cs typeface="Courier New" panose="02070309020205020404" pitchFamily="49" charset="0"/>
              </a:rPr>
              <a:t>(){</a:t>
            </a:r>
            <a:endParaRPr lang="en-US" altLang="tr-TR" sz="2400" i="1" dirty="0">
              <a:latin typeface="Consolas" panose="020B0609020204030204" pitchFamily="49" charset="0"/>
              <a:ea typeface="Verdana" panose="020B0604030504040204" pitchFamily="34" charset="0"/>
              <a:cs typeface="Courier New" panose="02070309020205020404" pitchFamily="49" charset="0"/>
            </a:endParaRPr>
          </a:p>
          <a:p>
            <a:pPr eaLnBrk="1" hangingPunct="1">
              <a:lnSpc>
                <a:spcPct val="80000"/>
              </a:lnSpc>
              <a:buFontTx/>
              <a:buNone/>
            </a:pPr>
            <a:r>
              <a:rPr lang="en-US" altLang="tr-TR" sz="2400" dirty="0">
                <a:latin typeface="Consolas" panose="020B0609020204030204" pitchFamily="49" charset="0"/>
                <a:ea typeface="Verdana" panose="020B0604030504040204" pitchFamily="34" charset="0"/>
                <a:cs typeface="Courier New" panose="02070309020205020404" pitchFamily="49" charset="0"/>
              </a:rPr>
              <a:t>      if(instance==null) instance=new Singleton();</a:t>
            </a:r>
          </a:p>
          <a:p>
            <a:pPr eaLnBrk="1" hangingPunct="1">
              <a:lnSpc>
                <a:spcPct val="80000"/>
              </a:lnSpc>
              <a:buFontTx/>
              <a:buNone/>
            </a:pPr>
            <a:r>
              <a:rPr lang="en-US" altLang="tr-TR" sz="2400" dirty="0">
                <a:latin typeface="Consolas" panose="020B0609020204030204" pitchFamily="49" charset="0"/>
                <a:ea typeface="Verdana" panose="020B0604030504040204" pitchFamily="34" charset="0"/>
                <a:cs typeface="Courier New" panose="02070309020205020404" pitchFamily="49" charset="0"/>
              </a:rPr>
              <a:t>      return instance;</a:t>
            </a:r>
          </a:p>
          <a:p>
            <a:pPr eaLnBrk="1" hangingPunct="1">
              <a:lnSpc>
                <a:spcPct val="80000"/>
              </a:lnSpc>
              <a:buFontTx/>
              <a:buNone/>
            </a:pPr>
            <a:r>
              <a:rPr lang="en-US" altLang="tr-TR" sz="2400" dirty="0">
                <a:latin typeface="Consolas" panose="020B0609020204030204" pitchFamily="49" charset="0"/>
                <a:ea typeface="Verdana" panose="020B0604030504040204" pitchFamily="34" charset="0"/>
                <a:cs typeface="Courier New" panose="02070309020205020404" pitchFamily="49" charset="0"/>
              </a:rPr>
              <a:t>}</a:t>
            </a:r>
          </a:p>
          <a:p>
            <a:pPr eaLnBrk="1" hangingPunct="1">
              <a:lnSpc>
                <a:spcPct val="80000"/>
              </a:lnSpc>
              <a:buFontTx/>
              <a:buNone/>
            </a:pPr>
            <a:endParaRPr lang="en-US" altLang="tr-TR" sz="2000" dirty="0">
              <a:latin typeface="Consolas" panose="020B0609020204030204" pitchFamily="49" charset="0"/>
              <a:ea typeface="Verdana" panose="020B0604030504040204" pitchFamily="34" charset="0"/>
              <a:cs typeface="Courier New" panose="02070309020205020404" pitchFamily="49" charset="0"/>
            </a:endParaRPr>
          </a:p>
          <a:p>
            <a:pPr>
              <a:lnSpc>
                <a:spcPct val="80000"/>
              </a:lnSpc>
            </a:pPr>
            <a:r>
              <a:rPr lang="en-US" altLang="tr-TR" sz="2000" dirty="0">
                <a:latin typeface="+mj-lt"/>
                <a:ea typeface="Verdana" panose="020B0604030504040204" pitchFamily="34" charset="0"/>
                <a:cs typeface="Courier New" panose="02070309020205020404" pitchFamily="49" charset="0"/>
              </a:rPr>
              <a:t>C++</a:t>
            </a:r>
          </a:p>
          <a:p>
            <a:pPr eaLnBrk="1" hangingPunct="1">
              <a:lnSpc>
                <a:spcPct val="80000"/>
              </a:lnSpc>
              <a:buFontTx/>
              <a:buNone/>
            </a:pPr>
            <a:r>
              <a:rPr lang="en-US" altLang="tr-TR" sz="2400" dirty="0">
                <a:latin typeface="Consolas" panose="020B0609020204030204" pitchFamily="49" charset="0"/>
              </a:rPr>
              <a:t>Singleton* Singleton::</a:t>
            </a:r>
            <a:r>
              <a:rPr lang="en-US" altLang="tr-TR" sz="2400" dirty="0" err="1">
                <a:latin typeface="Consolas" panose="020B0609020204030204" pitchFamily="49" charset="0"/>
              </a:rPr>
              <a:t>getInstance</a:t>
            </a:r>
            <a:r>
              <a:rPr lang="en-US" altLang="tr-TR" sz="2400" dirty="0">
                <a:latin typeface="Consolas" panose="020B0609020204030204" pitchFamily="49" charset="0"/>
              </a:rPr>
              <a:t>(){</a:t>
            </a:r>
          </a:p>
          <a:p>
            <a:pPr eaLnBrk="1" hangingPunct="1">
              <a:lnSpc>
                <a:spcPct val="80000"/>
              </a:lnSpc>
              <a:buFontTx/>
              <a:buNone/>
            </a:pPr>
            <a:r>
              <a:rPr lang="en-US" altLang="tr-TR" sz="2400" dirty="0">
                <a:latin typeface="Consolas" panose="020B0609020204030204" pitchFamily="49" charset="0"/>
              </a:rPr>
              <a:t>     if (instance==0) instance=new Singleton();</a:t>
            </a:r>
          </a:p>
          <a:p>
            <a:pPr eaLnBrk="1" hangingPunct="1">
              <a:lnSpc>
                <a:spcPct val="80000"/>
              </a:lnSpc>
              <a:buFontTx/>
              <a:buNone/>
            </a:pPr>
            <a:r>
              <a:rPr lang="en-US" altLang="tr-TR" sz="2400" dirty="0">
                <a:latin typeface="Consolas" panose="020B0609020204030204" pitchFamily="49" charset="0"/>
              </a:rPr>
              <a:t>     return instance;</a:t>
            </a:r>
          </a:p>
          <a:p>
            <a:pPr eaLnBrk="1" hangingPunct="1">
              <a:lnSpc>
                <a:spcPct val="80000"/>
              </a:lnSpc>
              <a:buFontTx/>
              <a:buNone/>
            </a:pPr>
            <a:r>
              <a:rPr lang="en-US" altLang="tr-TR" sz="2400" dirty="0">
                <a:latin typeface="Consolas" panose="020B0609020204030204" pitchFamily="49" charset="0"/>
              </a:rPr>
              <a:t>}</a:t>
            </a:r>
          </a:p>
          <a:p>
            <a:endParaRPr lang="en-US" dirty="0"/>
          </a:p>
        </p:txBody>
      </p:sp>
    </p:spTree>
    <p:extLst>
      <p:ext uri="{BB962C8B-B14F-4D97-AF65-F5344CB8AC3E}">
        <p14:creationId xmlns:p14="http://schemas.microsoft.com/office/powerpoint/2010/main" val="347782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9C36D59-38DC-FC97-FC40-0D106D495976}"/>
              </a:ext>
            </a:extLst>
          </p:cNvPr>
          <p:cNvSpPr>
            <a:spLocks noGrp="1" noChangeArrowheads="1"/>
          </p:cNvSpPr>
          <p:nvPr>
            <p:ph type="title"/>
          </p:nvPr>
        </p:nvSpPr>
        <p:spPr/>
        <p:txBody>
          <a:bodyPr/>
          <a:lstStyle/>
          <a:p>
            <a:pPr eaLnBrk="1" hangingPunct="1"/>
            <a:r>
              <a:rPr lang="en-US" altLang="tr-TR" dirty="0"/>
              <a:t>Singleton –Java thread safe</a:t>
            </a:r>
          </a:p>
        </p:txBody>
      </p:sp>
      <p:sp>
        <p:nvSpPr>
          <p:cNvPr id="18435" name="Rectangle 5">
            <a:extLst>
              <a:ext uri="{FF2B5EF4-FFF2-40B4-BE49-F238E27FC236}">
                <a16:creationId xmlns:a16="http://schemas.microsoft.com/office/drawing/2014/main" id="{DAA01C25-C91E-087B-8B41-39091AEA2C41}"/>
              </a:ext>
            </a:extLst>
          </p:cNvPr>
          <p:cNvSpPr>
            <a:spLocks noGrp="1" noChangeArrowheads="1"/>
          </p:cNvSpPr>
          <p:nvPr>
            <p:ph idx="1"/>
          </p:nvPr>
        </p:nvSpPr>
        <p:spPr/>
        <p:txBody>
          <a:bodyPr/>
          <a:lstStyle/>
          <a:p>
            <a:pPr eaLnBrk="1" hangingPunct="1">
              <a:lnSpc>
                <a:spcPct val="80000"/>
              </a:lnSpc>
              <a:buFontTx/>
              <a:buNone/>
            </a:pPr>
            <a:r>
              <a:rPr lang="en-US" altLang="tr-TR" sz="2000" dirty="0">
                <a:latin typeface="Verdana" panose="020B0604030504040204" pitchFamily="34" charset="0"/>
                <a:ea typeface="Verdana" panose="020B0604030504040204" pitchFamily="34" charset="0"/>
              </a:rPr>
              <a:t>public class Singleton{</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private </a:t>
            </a:r>
            <a:r>
              <a:rPr lang="en-US" altLang="tr-TR" sz="2000" dirty="0">
                <a:solidFill>
                  <a:srgbClr val="00B0F0"/>
                </a:solidFill>
                <a:latin typeface="Verdana" panose="020B0604030504040204" pitchFamily="34" charset="0"/>
                <a:ea typeface="Verdana" panose="020B0604030504040204" pitchFamily="34" charset="0"/>
              </a:rPr>
              <a:t>final</a:t>
            </a:r>
            <a:r>
              <a:rPr lang="en-US" altLang="tr-TR" sz="2000" dirty="0">
                <a:latin typeface="Verdana" panose="020B0604030504040204" pitchFamily="34" charset="0"/>
                <a:ea typeface="Verdana" panose="020B0604030504040204" pitchFamily="34" charset="0"/>
              </a:rPr>
              <a:t> static Singleton instance=</a:t>
            </a:r>
            <a:r>
              <a:rPr lang="en-US" altLang="tr-TR" sz="2000" dirty="0">
                <a:solidFill>
                  <a:srgbClr val="00B0F0"/>
                </a:solidFill>
                <a:latin typeface="Verdana" panose="020B0604030504040204" pitchFamily="34" charset="0"/>
                <a:ea typeface="Verdana" panose="020B0604030504040204" pitchFamily="34" charset="0"/>
              </a:rPr>
              <a:t>new Singleton();</a:t>
            </a:r>
          </a:p>
          <a:p>
            <a:pPr eaLnBrk="1" hangingPunct="1">
              <a:lnSpc>
                <a:spcPct val="80000"/>
              </a:lnSpc>
              <a:buFontTx/>
              <a:buNone/>
            </a:pPr>
            <a:r>
              <a:rPr lang="en-US" altLang="tr-TR" sz="2000" i="1" dirty="0">
                <a:latin typeface="Verdana" panose="020B0604030504040204" pitchFamily="34" charset="0"/>
                <a:ea typeface="Verdana" panose="020B0604030504040204" pitchFamily="34" charset="0"/>
              </a:rPr>
              <a:t>  </a:t>
            </a:r>
            <a:r>
              <a:rPr lang="en-US" altLang="tr-TR" sz="2000" i="1" dirty="0">
                <a:solidFill>
                  <a:srgbClr val="0070C0"/>
                </a:solidFill>
                <a:latin typeface="Verdana" panose="020B0604030504040204" pitchFamily="34" charset="0"/>
                <a:ea typeface="Verdana" panose="020B0604030504040204" pitchFamily="34" charset="0"/>
              </a:rPr>
              <a:t>                  //thread safe and eager </a:t>
            </a:r>
            <a:r>
              <a:rPr lang="en-US" altLang="tr-TR" sz="2000" i="1" dirty="0" err="1">
                <a:solidFill>
                  <a:srgbClr val="0070C0"/>
                </a:solidFill>
                <a:latin typeface="Verdana" panose="020B0604030504040204" pitchFamily="34" charset="0"/>
                <a:ea typeface="Verdana" panose="020B0604030504040204" pitchFamily="34" charset="0"/>
              </a:rPr>
              <a:t>init</a:t>
            </a:r>
            <a:endParaRPr lang="en-US" altLang="tr-TR" sz="2000" i="1" dirty="0">
              <a:solidFill>
                <a:srgbClr val="0070C0"/>
              </a:solidFill>
              <a:latin typeface="Verdana" panose="020B0604030504040204" pitchFamily="34" charset="0"/>
              <a:ea typeface="Verdana" panose="020B0604030504040204" pitchFamily="34" charset="0"/>
            </a:endParaRP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private Singleton(){…}</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public static Singleton </a:t>
            </a:r>
            <a:r>
              <a:rPr lang="en-US" altLang="tr-TR" sz="2000" dirty="0" err="1">
                <a:latin typeface="Verdana" panose="020B0604030504040204" pitchFamily="34" charset="0"/>
                <a:ea typeface="Verdana" panose="020B0604030504040204" pitchFamily="34" charset="0"/>
              </a:rPr>
              <a:t>getInstance</a:t>
            </a:r>
            <a:r>
              <a:rPr lang="en-US" altLang="tr-TR" sz="2000" dirty="0">
                <a:latin typeface="Verdana" panose="020B0604030504040204" pitchFamily="34" charset="0"/>
                <a:ea typeface="Verdana" panose="020B0604030504040204" pitchFamily="34" charset="0"/>
              </a:rPr>
              <a:t>(){           </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return instance;}</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a:t>
            </a:r>
          </a:p>
          <a:p>
            <a:pPr eaLnBrk="1" hangingPunct="1">
              <a:lnSpc>
                <a:spcPct val="80000"/>
              </a:lnSpc>
              <a:buFontTx/>
              <a:buNone/>
            </a:pPr>
            <a:endParaRPr lang="en-US" altLang="tr-TR" sz="2000" dirty="0">
              <a:latin typeface="Verdana" panose="020B0604030504040204" pitchFamily="34" charset="0"/>
              <a:ea typeface="Verdana" panose="020B0604030504040204" pitchFamily="34" charset="0"/>
            </a:endParaRP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public class Singleton{</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private static Singleton instance=null ;</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private Singleton(){…}</a:t>
            </a:r>
          </a:p>
          <a:p>
            <a:pPr eaLnBrk="1" hangingPunct="1">
              <a:lnSpc>
                <a:spcPct val="80000"/>
              </a:lnSpc>
              <a:buFontTx/>
              <a:buNone/>
            </a:pPr>
            <a:r>
              <a:rPr lang="en-US" altLang="tr-TR" sz="2000" i="1" dirty="0">
                <a:solidFill>
                  <a:srgbClr val="0070C0"/>
                </a:solidFill>
                <a:latin typeface="Verdana" panose="020B0604030504040204" pitchFamily="34" charset="0"/>
                <a:ea typeface="Verdana" panose="020B0604030504040204" pitchFamily="34" charset="0"/>
              </a:rPr>
              <a:t>   //lazy </a:t>
            </a:r>
            <a:r>
              <a:rPr lang="en-US" altLang="tr-TR" sz="2000" i="1" dirty="0" err="1">
                <a:solidFill>
                  <a:srgbClr val="0070C0"/>
                </a:solidFill>
                <a:latin typeface="Verdana" panose="020B0604030504040204" pitchFamily="34" charset="0"/>
                <a:ea typeface="Verdana" panose="020B0604030504040204" pitchFamily="34" charset="0"/>
              </a:rPr>
              <a:t>init</a:t>
            </a:r>
            <a:r>
              <a:rPr lang="en-US" altLang="tr-TR" sz="2000" i="1" dirty="0">
                <a:solidFill>
                  <a:srgbClr val="0070C0"/>
                </a:solidFill>
                <a:latin typeface="Verdana" panose="020B0604030504040204" pitchFamily="34" charset="0"/>
                <a:ea typeface="Verdana" panose="020B0604030504040204" pitchFamily="34" charset="0"/>
              </a:rPr>
              <a:t> and thread safe</a:t>
            </a:r>
            <a:r>
              <a:rPr lang="en-US" altLang="tr-TR" sz="2000" dirty="0">
                <a:latin typeface="Verdana" panose="020B0604030504040204" pitchFamily="34" charset="0"/>
                <a:ea typeface="Verdana" panose="020B0604030504040204" pitchFamily="34" charset="0"/>
              </a:rPr>
              <a:t> </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public static </a:t>
            </a:r>
            <a:r>
              <a:rPr lang="en-US" altLang="tr-TR" sz="2000" dirty="0">
                <a:solidFill>
                  <a:srgbClr val="0070C0"/>
                </a:solidFill>
                <a:latin typeface="Verdana" panose="020B0604030504040204" pitchFamily="34" charset="0"/>
                <a:ea typeface="Verdana" panose="020B0604030504040204" pitchFamily="34" charset="0"/>
              </a:rPr>
              <a:t>synchronized</a:t>
            </a:r>
            <a:r>
              <a:rPr lang="en-US" altLang="tr-TR" sz="2000" dirty="0">
                <a:latin typeface="Verdana" panose="020B0604030504040204" pitchFamily="34" charset="0"/>
                <a:ea typeface="Verdana" panose="020B0604030504040204" pitchFamily="34" charset="0"/>
              </a:rPr>
              <a:t> Singleton </a:t>
            </a:r>
            <a:r>
              <a:rPr lang="en-US" altLang="tr-TR" sz="2000" dirty="0" err="1">
                <a:latin typeface="Verdana" panose="020B0604030504040204" pitchFamily="34" charset="0"/>
                <a:ea typeface="Verdana" panose="020B0604030504040204" pitchFamily="34" charset="0"/>
              </a:rPr>
              <a:t>getInstance</a:t>
            </a:r>
            <a:r>
              <a:rPr lang="en-US" altLang="tr-TR" sz="2000" dirty="0">
                <a:latin typeface="Verdana" panose="020B0604030504040204" pitchFamily="34" charset="0"/>
                <a:ea typeface="Verdana" panose="020B0604030504040204" pitchFamily="34" charset="0"/>
              </a:rPr>
              <a:t>(){           </a:t>
            </a:r>
            <a:r>
              <a:rPr lang="en-US" altLang="tr-TR" sz="2000" i="1" dirty="0">
                <a:latin typeface="Verdana" panose="020B0604030504040204" pitchFamily="34" charset="0"/>
                <a:ea typeface="Verdana" panose="020B0604030504040204" pitchFamily="34" charset="0"/>
              </a:rPr>
              <a:t>            </a:t>
            </a:r>
            <a:endParaRPr lang="en-US" altLang="tr-TR" sz="2000" i="1" dirty="0">
              <a:solidFill>
                <a:srgbClr val="0070C0"/>
              </a:solidFill>
              <a:latin typeface="Verdana" panose="020B0604030504040204" pitchFamily="34" charset="0"/>
              <a:ea typeface="Verdana" panose="020B0604030504040204" pitchFamily="34" charset="0"/>
            </a:endParaRP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if(instance==null) instance=new Singleton();</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           return instance;}</a:t>
            </a:r>
          </a:p>
          <a:p>
            <a:pPr eaLnBrk="1" hangingPunct="1">
              <a:lnSpc>
                <a:spcPct val="80000"/>
              </a:lnSpc>
              <a:buFontTx/>
              <a:buNone/>
            </a:pPr>
            <a:r>
              <a:rPr lang="en-US" altLang="tr-TR" sz="2000" dirty="0">
                <a:latin typeface="Verdana" panose="020B0604030504040204" pitchFamily="34" charset="0"/>
                <a:ea typeface="Verdana" panose="020B0604030504040204" pitchFamily="34" charset="0"/>
              </a:rPr>
              <a:t>}</a:t>
            </a:r>
          </a:p>
          <a:p>
            <a:pPr eaLnBrk="1" hangingPunct="1">
              <a:lnSpc>
                <a:spcPct val="80000"/>
              </a:lnSpc>
              <a:buFontTx/>
              <a:buNone/>
            </a:pPr>
            <a:endParaRPr lang="en-US" altLang="tr-TR" sz="2000" dirty="0">
              <a:latin typeface="Verdana" panose="020B0604030504040204" pitchFamily="34" charset="0"/>
              <a:ea typeface="Verdan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AED0-76C2-1A6A-AD7C-D3236AEAB853}"/>
              </a:ext>
            </a:extLst>
          </p:cNvPr>
          <p:cNvSpPr>
            <a:spLocks noGrp="1"/>
          </p:cNvSpPr>
          <p:nvPr>
            <p:ph type="title"/>
          </p:nvPr>
        </p:nvSpPr>
        <p:spPr/>
        <p:txBody>
          <a:bodyPr/>
          <a:lstStyle/>
          <a:p>
            <a:r>
              <a:rPr lang="en-US" dirty="0"/>
              <a:t>Java singleton with </a:t>
            </a:r>
            <a:r>
              <a:rPr lang="en-US" dirty="0" err="1"/>
              <a:t>enum</a:t>
            </a:r>
            <a:r>
              <a:rPr lang="en-US" dirty="0"/>
              <a:t> </a:t>
            </a:r>
          </a:p>
        </p:txBody>
      </p:sp>
      <p:sp>
        <p:nvSpPr>
          <p:cNvPr id="3" name="Content Placeholder 2">
            <a:extLst>
              <a:ext uri="{FF2B5EF4-FFF2-40B4-BE49-F238E27FC236}">
                <a16:creationId xmlns:a16="http://schemas.microsoft.com/office/drawing/2014/main" id="{40ECABC0-B686-F1BE-9EC2-B2EBED36F1A4}"/>
              </a:ext>
            </a:extLst>
          </p:cNvPr>
          <p:cNvSpPr>
            <a:spLocks noGrp="1"/>
          </p:cNvSpPr>
          <p:nvPr>
            <p:ph idx="1"/>
          </p:nvPr>
        </p:nvSpPr>
        <p:spPr>
          <a:xfrm>
            <a:off x="457200" y="1382916"/>
            <a:ext cx="8229600" cy="4532109"/>
          </a:xfrm>
        </p:spPr>
        <p:txBody>
          <a:bodyPr/>
          <a:lstStyle/>
          <a:p>
            <a:pPr marL="0" indent="0">
              <a:buNone/>
            </a:pPr>
            <a:r>
              <a:rPr lang="en-US" sz="2000" dirty="0">
                <a:latin typeface="Consolas" panose="020B0609020204030204" pitchFamily="49" charset="0"/>
              </a:rPr>
              <a:t>public </a:t>
            </a:r>
            <a:r>
              <a:rPr lang="en-US" sz="2000" dirty="0" err="1">
                <a:latin typeface="Consolas" panose="020B0609020204030204" pitchFamily="49" charset="0"/>
              </a:rPr>
              <a:t>enum</a:t>
            </a:r>
            <a:r>
              <a:rPr lang="en-US" sz="2000" dirty="0">
                <a:latin typeface="Consolas" panose="020B0609020204030204" pitchFamily="49" charset="0"/>
              </a:rPr>
              <a:t> Singleton {</a:t>
            </a:r>
          </a:p>
          <a:p>
            <a:pPr marL="0" indent="0">
              <a:buNone/>
            </a:pPr>
            <a:r>
              <a:rPr lang="en-US" sz="2000" dirty="0">
                <a:latin typeface="Consolas" panose="020B0609020204030204" pitchFamily="49" charset="0"/>
              </a:rPr>
              <a:t>   </a:t>
            </a:r>
            <a:r>
              <a:rPr lang="en-US" sz="2000" dirty="0">
                <a:solidFill>
                  <a:srgbClr val="0070C0"/>
                </a:solidFill>
                <a:latin typeface="Consolas" panose="020B0609020204030204" pitchFamily="49" charset="0"/>
              </a:rPr>
              <a:t>UNIQUE_INSTANCE(“default”);//</a:t>
            </a:r>
            <a:r>
              <a:rPr lang="en-US" sz="2000" dirty="0" err="1">
                <a:solidFill>
                  <a:srgbClr val="0070C0"/>
                </a:solidFill>
                <a:latin typeface="Consolas" panose="020B0609020204030204" pitchFamily="49" charset="0"/>
              </a:rPr>
              <a:t>init</a:t>
            </a:r>
            <a:r>
              <a:rPr lang="en-US" sz="2000" dirty="0">
                <a:solidFill>
                  <a:srgbClr val="0070C0"/>
                </a:solidFill>
                <a:latin typeface="Consolas" panose="020B0609020204030204" pitchFamily="49" charset="0"/>
              </a:rPr>
              <a:t> with default</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public void </a:t>
            </a:r>
            <a:r>
              <a:rPr lang="en-US" sz="2000" dirty="0" err="1">
                <a:latin typeface="Consolas" panose="020B0609020204030204" pitchFamily="49" charset="0"/>
              </a:rPr>
              <a:t>setValue</a:t>
            </a:r>
            <a:r>
              <a:rPr lang="en-US" sz="2000" dirty="0">
                <a:latin typeface="Consolas" panose="020B0609020204030204" pitchFamily="49" charset="0"/>
              </a:rPr>
              <a:t>(String str){ value=str;}</a:t>
            </a:r>
          </a:p>
          <a:p>
            <a:pPr marL="0" indent="0">
              <a:buNone/>
            </a:pPr>
            <a:r>
              <a:rPr lang="en-US" sz="2000" dirty="0">
                <a:latin typeface="Consolas" panose="020B0609020204030204" pitchFamily="49" charset="0"/>
              </a:rPr>
              <a:t>   public String </a:t>
            </a:r>
            <a:r>
              <a:rPr lang="en-US" sz="2000" dirty="0" err="1">
                <a:latin typeface="Consolas" panose="020B0609020204030204" pitchFamily="49" charset="0"/>
              </a:rPr>
              <a:t>getValue</a:t>
            </a:r>
            <a:r>
              <a:rPr lang="en-US" sz="2000" dirty="0">
                <a:latin typeface="Consolas" panose="020B0609020204030204" pitchFamily="49" charset="0"/>
              </a:rPr>
              <a:t>(){return value;}    </a:t>
            </a:r>
          </a:p>
          <a:p>
            <a:pPr marL="0" indent="0">
              <a:buNone/>
            </a:pPr>
            <a:r>
              <a:rPr lang="en-US" sz="2000" dirty="0">
                <a:latin typeface="Consolas" panose="020B0609020204030204" pitchFamily="49" charset="0"/>
              </a:rPr>
              <a:t>   private String value; </a:t>
            </a:r>
          </a:p>
          <a:p>
            <a:pPr marL="0" indent="0">
              <a:buNone/>
            </a:pPr>
            <a:r>
              <a:rPr lang="en-US" sz="2000" dirty="0">
                <a:latin typeface="Consolas" panose="020B0609020204030204" pitchFamily="49" charset="0"/>
              </a:rPr>
              <a:t>   private Singleton(String </a:t>
            </a:r>
            <a:r>
              <a:rPr lang="en-US" sz="2000" dirty="0" err="1">
                <a:latin typeface="Consolas" panose="020B0609020204030204" pitchFamily="49" charset="0"/>
              </a:rPr>
              <a:t>val</a:t>
            </a:r>
            <a:r>
              <a:rPr lang="en-US" sz="2000" dirty="0">
                <a:latin typeface="Consolas" panose="020B0609020204030204" pitchFamily="49" charset="0"/>
              </a:rPr>
              <a:t>){value=</a:t>
            </a:r>
            <a:r>
              <a:rPr lang="en-US" sz="2000" dirty="0" err="1">
                <a:latin typeface="Consolas" panose="020B0609020204030204" pitchFamily="49" charset="0"/>
              </a:rPr>
              <a:t>val</a:t>
            </a:r>
            <a:r>
              <a:rPr lang="en-US" sz="2000" dirty="0">
                <a:latin typeface="Consolas" panose="020B0609020204030204" pitchFamily="49" charset="0"/>
              </a:rPr>
              <a:t>;}</a:t>
            </a:r>
          </a:p>
          <a:p>
            <a:pPr marL="0" indent="0">
              <a:buNone/>
            </a:pPr>
            <a:r>
              <a:rPr lang="en-US" sz="2000" dirty="0">
                <a:latin typeface="Consolas" panose="020B0609020204030204" pitchFamily="49" charset="0"/>
              </a:rPr>
              <a:t>}</a:t>
            </a:r>
          </a:p>
          <a:p>
            <a:pPr marL="0" indent="0">
              <a:buNone/>
            </a:pPr>
            <a:r>
              <a:rPr lang="en-US" sz="2000" dirty="0">
                <a:latin typeface="Consolas" panose="020B0609020204030204" pitchFamily="49" charset="0"/>
              </a:rPr>
              <a:t>//</a:t>
            </a:r>
            <a:r>
              <a:rPr lang="en-US" sz="2000" dirty="0">
                <a:latin typeface="+mj-lt"/>
              </a:rPr>
              <a:t>Client code</a:t>
            </a:r>
          </a:p>
          <a:p>
            <a:pPr marL="0" indent="0">
              <a:buNone/>
            </a:pPr>
            <a:r>
              <a:rPr lang="en-US" sz="2000" dirty="0">
                <a:latin typeface="Consolas" panose="020B0609020204030204" pitchFamily="49" charset="0"/>
              </a:rPr>
              <a:t>public class </a:t>
            </a:r>
            <a:r>
              <a:rPr lang="en-US" sz="2000" dirty="0" err="1">
                <a:latin typeface="Consolas" panose="020B0609020204030204" pitchFamily="49" charset="0"/>
              </a:rPr>
              <a:t>SingletonClient</a:t>
            </a:r>
            <a:r>
              <a:rPr lang="en-US" sz="2000" dirty="0">
                <a:latin typeface="Consolas" panose="020B0609020204030204" pitchFamily="49" charset="0"/>
              </a:rPr>
              <a:t> {</a:t>
            </a:r>
          </a:p>
          <a:p>
            <a:pPr marL="0" indent="0">
              <a:buNone/>
            </a:pPr>
            <a:r>
              <a:rPr lang="en-US" sz="2000" dirty="0">
                <a:latin typeface="Consolas" panose="020B0609020204030204" pitchFamily="49" charset="0"/>
              </a:rPr>
              <a:t>  public static void main(String[] </a:t>
            </a:r>
            <a:r>
              <a:rPr lang="en-US" sz="2000" dirty="0" err="1">
                <a:latin typeface="Consolas" panose="020B0609020204030204" pitchFamily="49" charset="0"/>
              </a:rPr>
              <a:t>args</a:t>
            </a:r>
            <a:r>
              <a:rPr lang="en-US" sz="2000" dirty="0">
                <a:latin typeface="Consolas" panose="020B0609020204030204" pitchFamily="49" charset="0"/>
              </a:rPr>
              <a:t>) {</a:t>
            </a:r>
          </a:p>
          <a:p>
            <a:pPr marL="0" indent="0">
              <a:buNone/>
            </a:pPr>
            <a:r>
              <a:rPr lang="en-US" sz="2000" dirty="0">
                <a:latin typeface="Consolas" panose="020B0609020204030204" pitchFamily="49" charset="0"/>
              </a:rPr>
              <a:t>      Singleton </a:t>
            </a:r>
            <a:r>
              <a:rPr lang="en-US" sz="2000" dirty="0" err="1">
                <a:latin typeface="Consolas" panose="020B0609020204030204" pitchFamily="49" charset="0"/>
              </a:rPr>
              <a:t>singleton</a:t>
            </a:r>
            <a:r>
              <a:rPr lang="en-US" sz="2000" dirty="0">
                <a:latin typeface="Consolas" panose="020B0609020204030204" pitchFamily="49" charset="0"/>
              </a:rPr>
              <a:t> = </a:t>
            </a:r>
            <a:r>
              <a:rPr lang="en-US" sz="2000" dirty="0" err="1">
                <a:solidFill>
                  <a:srgbClr val="0070C0"/>
                </a:solidFill>
                <a:latin typeface="Consolas" panose="020B0609020204030204" pitchFamily="49" charset="0"/>
              </a:rPr>
              <a:t>Singleton.UNIQUE_INSTANCE</a:t>
            </a:r>
            <a:r>
              <a:rPr lang="en-US" sz="2000" dirty="0">
                <a:latin typeface="Consolas" panose="020B0609020204030204" pitchFamily="49" charset="0"/>
              </a:rPr>
              <a:t>;</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singleton.setValue</a:t>
            </a:r>
            <a:r>
              <a:rPr lang="en-US" sz="2000" dirty="0">
                <a:latin typeface="Consolas" panose="020B0609020204030204" pitchFamily="49" charset="0"/>
              </a:rPr>
              <a:t>(“the one”);//using the singleton</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a:t>
            </a:r>
          </a:p>
        </p:txBody>
      </p:sp>
    </p:spTree>
    <p:extLst>
      <p:ext uri="{BB962C8B-B14F-4D97-AF65-F5344CB8AC3E}">
        <p14:creationId xmlns:p14="http://schemas.microsoft.com/office/powerpoint/2010/main" val="29190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17C3CD8-E261-82DA-4641-BF2C933FCA6C}"/>
              </a:ext>
            </a:extLst>
          </p:cNvPr>
          <p:cNvSpPr>
            <a:spLocks noGrp="1" noChangeArrowheads="1"/>
          </p:cNvSpPr>
          <p:nvPr>
            <p:ph type="title"/>
          </p:nvPr>
        </p:nvSpPr>
        <p:spPr/>
        <p:txBody>
          <a:bodyPr/>
          <a:lstStyle/>
          <a:p>
            <a:pPr eaLnBrk="1" hangingPunct="1"/>
            <a:r>
              <a:rPr lang="en-US" altLang="tr-TR" dirty="0"/>
              <a:t>Creational Patterns</a:t>
            </a:r>
          </a:p>
        </p:txBody>
      </p:sp>
      <p:sp>
        <p:nvSpPr>
          <p:cNvPr id="5123" name="Rectangle 3">
            <a:extLst>
              <a:ext uri="{FF2B5EF4-FFF2-40B4-BE49-F238E27FC236}">
                <a16:creationId xmlns:a16="http://schemas.microsoft.com/office/drawing/2014/main" id="{08EB650A-5624-8F85-2320-A080EABD0AF6}"/>
              </a:ext>
            </a:extLst>
          </p:cNvPr>
          <p:cNvSpPr>
            <a:spLocks noGrp="1" noChangeArrowheads="1"/>
          </p:cNvSpPr>
          <p:nvPr>
            <p:ph idx="1"/>
          </p:nvPr>
        </p:nvSpPr>
        <p:spPr/>
        <p:txBody>
          <a:bodyPr/>
          <a:lstStyle/>
          <a:p>
            <a:pPr eaLnBrk="1" hangingPunct="1">
              <a:lnSpc>
                <a:spcPct val="110000"/>
              </a:lnSpc>
            </a:pPr>
            <a:r>
              <a:rPr lang="en-US" altLang="tr-TR" sz="2800" b="1" dirty="0"/>
              <a:t>Goal: </a:t>
            </a:r>
            <a:r>
              <a:rPr lang="en-US" altLang="tr-TR" sz="2800" dirty="0"/>
              <a:t>make a system </a:t>
            </a:r>
            <a:r>
              <a:rPr lang="en-US" altLang="tr-TR" sz="2800" u="sng" dirty="0"/>
              <a:t>independent</a:t>
            </a:r>
            <a:r>
              <a:rPr lang="en-US" altLang="tr-TR" sz="2800" dirty="0"/>
              <a:t> of how its objects are created, composed, and represented</a:t>
            </a:r>
          </a:p>
          <a:p>
            <a:pPr lvl="1">
              <a:lnSpc>
                <a:spcPct val="110000"/>
              </a:lnSpc>
            </a:pPr>
            <a:r>
              <a:rPr lang="en-US" altLang="tr-TR" sz="2400" dirty="0"/>
              <a:t>isolating the details of object creation so your code is not dependent on what types of objects there are </a:t>
            </a:r>
          </a:p>
          <a:p>
            <a:pPr lvl="1">
              <a:lnSpc>
                <a:spcPct val="110000"/>
              </a:lnSpc>
            </a:pPr>
            <a:endParaRPr lang="en-US" altLang="tr-TR" sz="2800" dirty="0"/>
          </a:p>
          <a:p>
            <a:pPr>
              <a:lnSpc>
                <a:spcPct val="110000"/>
              </a:lnSpc>
            </a:pPr>
            <a:r>
              <a:rPr lang="en-US" altLang="en-US" sz="2800" dirty="0"/>
              <a:t>Becomes important as emphasis moves towards dynamically composing smaller objects to achieve complex behaviors.</a:t>
            </a:r>
          </a:p>
          <a:p>
            <a:pPr lvl="1">
              <a:lnSpc>
                <a:spcPct val="110000"/>
              </a:lnSpc>
            </a:pPr>
            <a:r>
              <a:rPr lang="en-US" altLang="en-US" sz="2400" dirty="0"/>
              <a:t>need more than just instantiating a class</a:t>
            </a:r>
          </a:p>
          <a:p>
            <a:pPr lvl="1">
              <a:lnSpc>
                <a:spcPct val="110000"/>
              </a:lnSpc>
            </a:pPr>
            <a:r>
              <a:rPr lang="en-US" altLang="en-US" sz="2400" dirty="0"/>
              <a:t>need consistent ways of creating related objects.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AED0-76C2-1A6A-AD7C-D3236AEAB853}"/>
              </a:ext>
            </a:extLst>
          </p:cNvPr>
          <p:cNvSpPr>
            <a:spLocks noGrp="1"/>
          </p:cNvSpPr>
          <p:nvPr>
            <p:ph type="title"/>
          </p:nvPr>
        </p:nvSpPr>
        <p:spPr/>
        <p:txBody>
          <a:bodyPr/>
          <a:lstStyle/>
          <a:p>
            <a:r>
              <a:rPr lang="en-US" dirty="0"/>
              <a:t>Java singleton with </a:t>
            </a:r>
            <a:r>
              <a:rPr lang="en-US" dirty="0" err="1"/>
              <a:t>enum</a:t>
            </a:r>
            <a:r>
              <a:rPr lang="en-US" dirty="0"/>
              <a:t> -lazy </a:t>
            </a:r>
          </a:p>
        </p:txBody>
      </p:sp>
      <p:sp>
        <p:nvSpPr>
          <p:cNvPr id="3" name="Content Placeholder 2">
            <a:extLst>
              <a:ext uri="{FF2B5EF4-FFF2-40B4-BE49-F238E27FC236}">
                <a16:creationId xmlns:a16="http://schemas.microsoft.com/office/drawing/2014/main" id="{40ECABC0-B686-F1BE-9EC2-B2EBED36F1A4}"/>
              </a:ext>
            </a:extLst>
          </p:cNvPr>
          <p:cNvSpPr>
            <a:spLocks noGrp="1"/>
          </p:cNvSpPr>
          <p:nvPr>
            <p:ph idx="1"/>
          </p:nvPr>
        </p:nvSpPr>
        <p:spPr>
          <a:xfrm>
            <a:off x="457200" y="1382916"/>
            <a:ext cx="8229600" cy="4532109"/>
          </a:xfrm>
        </p:spPr>
        <p:txBody>
          <a:bodyPr/>
          <a:lstStyle/>
          <a:p>
            <a:pPr marL="0" indent="0">
              <a:buNone/>
            </a:pPr>
            <a:r>
              <a:rPr lang="en-US" sz="2000" dirty="0">
                <a:latin typeface="Consolas" panose="020B0609020204030204" pitchFamily="49" charset="0"/>
              </a:rPr>
              <a:t>public </a:t>
            </a:r>
            <a:r>
              <a:rPr lang="en-US" sz="2000" dirty="0" err="1">
                <a:latin typeface="Consolas" panose="020B0609020204030204" pitchFamily="49" charset="0"/>
              </a:rPr>
              <a:t>enum</a:t>
            </a:r>
            <a:r>
              <a:rPr lang="en-US" sz="2000" dirty="0">
                <a:latin typeface="Consolas" panose="020B0609020204030204" pitchFamily="49" charset="0"/>
              </a:rPr>
              <a:t> Singleton {</a:t>
            </a:r>
          </a:p>
          <a:p>
            <a:pPr marL="0" indent="0">
              <a:buNone/>
            </a:pPr>
            <a:r>
              <a:rPr lang="en-US" sz="2000" dirty="0">
                <a:latin typeface="Consolas" panose="020B0609020204030204" pitchFamily="49" charset="0"/>
              </a:rPr>
              <a:t>    </a:t>
            </a:r>
            <a:r>
              <a:rPr lang="en-US" sz="2000" dirty="0">
                <a:solidFill>
                  <a:srgbClr val="0070C0"/>
                </a:solidFill>
                <a:latin typeface="Consolas" panose="020B0609020204030204" pitchFamily="49" charset="0"/>
              </a:rPr>
              <a:t>UNIQUE_INSTANCE</a:t>
            </a:r>
            <a:r>
              <a:rPr lang="en-US" sz="2000" dirty="0">
                <a:latin typeface="Consolas" panose="020B0609020204030204" pitchFamily="49" charset="0"/>
              </a:rPr>
              <a:t>;</a:t>
            </a:r>
          </a:p>
          <a:p>
            <a:pPr marL="0" indent="0">
              <a:buNone/>
            </a:pPr>
            <a:r>
              <a:rPr lang="en-US" sz="2000" dirty="0">
                <a:latin typeface="Consolas" panose="020B0609020204030204" pitchFamily="49" charset="0"/>
              </a:rPr>
              <a:t>    //add other useful fields here</a:t>
            </a:r>
          </a:p>
          <a:p>
            <a:pPr marL="0" indent="0">
              <a:buNone/>
            </a:pPr>
            <a:r>
              <a:rPr lang="en-US" sz="2000" dirty="0">
                <a:latin typeface="Consolas" panose="020B0609020204030204" pitchFamily="49" charset="0"/>
              </a:rPr>
              <a:t>    public void </a:t>
            </a:r>
            <a:r>
              <a:rPr lang="en-US" sz="2000" dirty="0" err="1">
                <a:latin typeface="Consolas" panose="020B0609020204030204" pitchFamily="49" charset="0"/>
              </a:rPr>
              <a:t>setValue</a:t>
            </a:r>
            <a:r>
              <a:rPr lang="en-US" sz="2000" dirty="0">
                <a:latin typeface="Consolas" panose="020B0609020204030204" pitchFamily="49" charset="0"/>
              </a:rPr>
              <a:t>(String str){ value=str;}</a:t>
            </a:r>
          </a:p>
          <a:p>
            <a:pPr marL="0" indent="0">
              <a:buNone/>
            </a:pPr>
            <a:r>
              <a:rPr lang="en-US" sz="2000" dirty="0">
                <a:latin typeface="Consolas" panose="020B0609020204030204" pitchFamily="49" charset="0"/>
              </a:rPr>
              <a:t>    private String value; </a:t>
            </a:r>
          </a:p>
          <a:p>
            <a:pPr marL="0" indent="0">
              <a:buNone/>
            </a:pPr>
            <a:r>
              <a:rPr lang="en-US" sz="2000" dirty="0">
                <a:latin typeface="Consolas" panose="020B0609020204030204" pitchFamily="49" charset="0"/>
              </a:rPr>
              <a:t>}</a:t>
            </a: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public class </a:t>
            </a:r>
            <a:r>
              <a:rPr lang="en-US" sz="2000" dirty="0" err="1">
                <a:latin typeface="Consolas" panose="020B0609020204030204" pitchFamily="49" charset="0"/>
              </a:rPr>
              <a:t>SingletonClient</a:t>
            </a:r>
            <a:r>
              <a:rPr lang="en-US" sz="2000" dirty="0">
                <a:latin typeface="Consolas" panose="020B0609020204030204" pitchFamily="49" charset="0"/>
              </a:rPr>
              <a:t> {</a:t>
            </a:r>
          </a:p>
          <a:p>
            <a:pPr marL="0" indent="0">
              <a:buNone/>
            </a:pPr>
            <a:r>
              <a:rPr lang="en-US" sz="2000" dirty="0">
                <a:latin typeface="Consolas" panose="020B0609020204030204" pitchFamily="49" charset="0"/>
              </a:rPr>
              <a:t>  public static void main(String[] </a:t>
            </a:r>
            <a:r>
              <a:rPr lang="en-US" sz="2000" dirty="0" err="1">
                <a:latin typeface="Consolas" panose="020B0609020204030204" pitchFamily="49" charset="0"/>
              </a:rPr>
              <a:t>args</a:t>
            </a:r>
            <a:r>
              <a:rPr lang="en-US" sz="2000" dirty="0">
                <a:latin typeface="Consolas" panose="020B0609020204030204" pitchFamily="49" charset="0"/>
              </a:rPr>
              <a:t>) {</a:t>
            </a:r>
          </a:p>
          <a:p>
            <a:pPr marL="0" indent="0">
              <a:buNone/>
            </a:pPr>
            <a:r>
              <a:rPr lang="en-US" sz="2000" dirty="0">
                <a:latin typeface="Consolas" panose="020B0609020204030204" pitchFamily="49" charset="0"/>
              </a:rPr>
              <a:t>    Singleton </a:t>
            </a:r>
            <a:r>
              <a:rPr lang="en-US" sz="2000" dirty="0" err="1">
                <a:latin typeface="Consolas" panose="020B0609020204030204" pitchFamily="49" charset="0"/>
              </a:rPr>
              <a:t>singleton</a:t>
            </a:r>
            <a:r>
              <a:rPr lang="en-US" sz="2000" dirty="0">
                <a:latin typeface="Consolas" panose="020B0609020204030204" pitchFamily="49" charset="0"/>
              </a:rPr>
              <a:t> = </a:t>
            </a:r>
            <a:r>
              <a:rPr lang="en-US" sz="2000" dirty="0" err="1">
                <a:solidFill>
                  <a:srgbClr val="0070C0"/>
                </a:solidFill>
                <a:latin typeface="Consolas" panose="020B0609020204030204" pitchFamily="49" charset="0"/>
              </a:rPr>
              <a:t>Singleton.UNIQUE_INSTANCE</a:t>
            </a:r>
            <a:r>
              <a:rPr lang="en-US" sz="2000" dirty="0">
                <a:latin typeface="Consolas" panose="020B0609020204030204" pitchFamily="49" charset="0"/>
              </a:rPr>
              <a:t>;</a:t>
            </a:r>
          </a:p>
          <a:p>
            <a:pPr marL="0" indent="0">
              <a:buNone/>
            </a:pPr>
            <a:r>
              <a:rPr lang="en-US" sz="2000" dirty="0">
                <a:latin typeface="Consolas" panose="020B0609020204030204" pitchFamily="49" charset="0"/>
              </a:rPr>
              <a:t>              // use the singleton here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singleton.setValue</a:t>
            </a:r>
            <a:r>
              <a:rPr lang="en-US" sz="2000" dirty="0">
                <a:latin typeface="Consolas" panose="020B0609020204030204" pitchFamily="49" charset="0"/>
              </a:rPr>
              <a:t>(“the one”);</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a:latin typeface="+mj-lt"/>
              </a:rPr>
              <a:t>//Thread safe, lazy </a:t>
            </a:r>
            <a:r>
              <a:rPr lang="en-US" sz="2000" dirty="0" err="1">
                <a:latin typeface="+mj-lt"/>
              </a:rPr>
              <a:t>init</a:t>
            </a:r>
            <a:endParaRPr lang="en-US" sz="2000" dirty="0">
              <a:latin typeface="+mj-lt"/>
            </a:endParaRPr>
          </a:p>
        </p:txBody>
      </p:sp>
    </p:spTree>
    <p:extLst>
      <p:ext uri="{BB962C8B-B14F-4D97-AF65-F5344CB8AC3E}">
        <p14:creationId xmlns:p14="http://schemas.microsoft.com/office/powerpoint/2010/main" val="184435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36410-2F94-230F-4758-300800AA589C}"/>
              </a:ext>
            </a:extLst>
          </p:cNvPr>
          <p:cNvSpPr>
            <a:spLocks noGrp="1"/>
          </p:cNvSpPr>
          <p:nvPr>
            <p:ph type="title"/>
          </p:nvPr>
        </p:nvSpPr>
        <p:spPr/>
        <p:txBody>
          <a:bodyPr/>
          <a:lstStyle/>
          <a:p>
            <a:r>
              <a:rPr lang="en-US" dirty="0"/>
              <a:t>Singleton- thread safe C++11 </a:t>
            </a:r>
          </a:p>
        </p:txBody>
      </p:sp>
      <p:sp>
        <p:nvSpPr>
          <p:cNvPr id="3" name="Content Placeholder 2">
            <a:extLst>
              <a:ext uri="{FF2B5EF4-FFF2-40B4-BE49-F238E27FC236}">
                <a16:creationId xmlns:a16="http://schemas.microsoft.com/office/drawing/2014/main" id="{DE310B5A-F66D-4779-B11A-1069B9D18AFC}"/>
              </a:ext>
            </a:extLst>
          </p:cNvPr>
          <p:cNvSpPr>
            <a:spLocks noGrp="1"/>
          </p:cNvSpPr>
          <p:nvPr>
            <p:ph idx="1"/>
          </p:nvPr>
        </p:nvSpPr>
        <p:spPr>
          <a:xfrm>
            <a:off x="457200" y="1294195"/>
            <a:ext cx="8229600" cy="4532109"/>
          </a:xfrm>
        </p:spPr>
        <p:txBody>
          <a:bodyPr/>
          <a:lstStyle/>
          <a:p>
            <a:pPr marL="0" indent="0">
              <a:buNone/>
            </a:pPr>
            <a:r>
              <a:rPr lang="en-US" sz="2000" dirty="0">
                <a:latin typeface="Consolas" panose="020B0609020204030204" pitchFamily="49" charset="0"/>
              </a:rPr>
              <a:t>class Singleton {</a:t>
            </a:r>
          </a:p>
          <a:p>
            <a:pPr marL="0" indent="0">
              <a:buNone/>
            </a:pPr>
            <a:r>
              <a:rPr lang="en-US" sz="2000" dirty="0">
                <a:latin typeface="Consolas" panose="020B0609020204030204" pitchFamily="49" charset="0"/>
              </a:rPr>
              <a:t>public:</a:t>
            </a:r>
          </a:p>
          <a:p>
            <a:pPr marL="0" indent="0">
              <a:buNone/>
            </a:pPr>
            <a:r>
              <a:rPr lang="en-US" sz="2000" dirty="0">
                <a:latin typeface="Consolas" panose="020B0609020204030204" pitchFamily="49" charset="0"/>
              </a:rPr>
              <a:t>    static Singleton&amp; </a:t>
            </a:r>
            <a:r>
              <a:rPr lang="en-US" sz="2000" dirty="0" err="1">
                <a:latin typeface="Consolas" panose="020B0609020204030204" pitchFamily="49" charset="0"/>
              </a:rPr>
              <a:t>getInstance</a:t>
            </a:r>
            <a:r>
              <a:rPr lang="en-US" sz="2000" dirty="0">
                <a:latin typeface="Consolas" panose="020B0609020204030204" pitchFamily="49" charset="0"/>
              </a:rPr>
              <a:t>(const string </a:t>
            </a:r>
            <a:r>
              <a:rPr lang="en-US" sz="2000" dirty="0" err="1">
                <a:latin typeface="Consolas" panose="020B0609020204030204" pitchFamily="49" charset="0"/>
              </a:rPr>
              <a:t>val</a:t>
            </a:r>
            <a:r>
              <a:rPr lang="en-US" sz="2000" dirty="0">
                <a:latin typeface="Consolas" panose="020B0609020204030204" pitchFamily="49" charset="0"/>
              </a:rPr>
              <a:t>) {</a:t>
            </a:r>
          </a:p>
          <a:p>
            <a:pPr marL="0" indent="0">
              <a:buNone/>
            </a:pPr>
            <a:r>
              <a:rPr lang="en-US" sz="2000" dirty="0">
                <a:solidFill>
                  <a:schemeClr val="bg2"/>
                </a:solidFill>
                <a:latin typeface="Consolas" panose="020B0609020204030204" pitchFamily="49" charset="0"/>
              </a:rPr>
              <a:t>        static Singleton instance(</a:t>
            </a:r>
            <a:r>
              <a:rPr lang="en-US" sz="2000" dirty="0" err="1">
                <a:solidFill>
                  <a:schemeClr val="bg2"/>
                </a:solidFill>
                <a:latin typeface="Consolas" panose="020B0609020204030204" pitchFamily="49" charset="0"/>
              </a:rPr>
              <a:t>val</a:t>
            </a:r>
            <a:r>
              <a:rPr lang="en-US" sz="2000" dirty="0">
                <a:solidFill>
                  <a:schemeClr val="bg2"/>
                </a:solidFill>
                <a:latin typeface="Consolas" panose="020B0609020204030204" pitchFamily="49" charset="0"/>
              </a:rPr>
              <a:t>); </a:t>
            </a:r>
          </a:p>
          <a:p>
            <a:pPr marL="0" indent="0">
              <a:buNone/>
            </a:pPr>
            <a:r>
              <a:rPr lang="en-US" sz="2000" dirty="0">
                <a:solidFill>
                  <a:srgbClr val="7030A0"/>
                </a:solidFill>
                <a:latin typeface="Consolas" panose="020B0609020204030204" pitchFamily="49" charset="0"/>
              </a:rPr>
              <a:t>        </a:t>
            </a:r>
            <a:r>
              <a:rPr lang="en-US" sz="2000" dirty="0">
                <a:latin typeface="Consolas" panose="020B0609020204030204" pitchFamily="49" charset="0"/>
              </a:rPr>
              <a:t>// Initialized once, thread-safe, lazy </a:t>
            </a:r>
            <a:r>
              <a:rPr lang="en-US" sz="2000" dirty="0" err="1">
                <a:latin typeface="Consolas" panose="020B0609020204030204" pitchFamily="49" charset="0"/>
              </a:rPr>
              <a:t>init</a:t>
            </a:r>
            <a:endParaRPr lang="en-US" sz="2000" dirty="0">
              <a:latin typeface="Consolas" panose="020B0609020204030204" pitchFamily="49" charset="0"/>
            </a:endParaRPr>
          </a:p>
          <a:p>
            <a:pPr marL="0" indent="0">
              <a:buNone/>
            </a:pPr>
            <a:r>
              <a:rPr lang="en-US" sz="2000" dirty="0">
                <a:latin typeface="Consolas" panose="020B0609020204030204" pitchFamily="49" charset="0"/>
              </a:rPr>
              <a:t>        return instance;</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string value() const{return value_;}</a:t>
            </a:r>
          </a:p>
          <a:p>
            <a:pPr marL="0" indent="0">
              <a:buNone/>
            </a:pPr>
            <a:r>
              <a:rPr lang="en-US" sz="2000" dirty="0">
                <a:latin typeface="Consolas" panose="020B0609020204030204" pitchFamily="49" charset="0"/>
              </a:rPr>
              <a:t>private:</a:t>
            </a:r>
          </a:p>
          <a:p>
            <a:pPr marL="0" indent="0">
              <a:buNone/>
            </a:pPr>
            <a:r>
              <a:rPr lang="en-US" sz="2000" dirty="0">
                <a:latin typeface="Consolas" panose="020B0609020204030204" pitchFamily="49" charset="0"/>
              </a:rPr>
              <a:t>    Singleton(const string&amp; </a:t>
            </a:r>
            <a:r>
              <a:rPr lang="en-US" sz="2000" dirty="0" err="1">
                <a:latin typeface="Consolas" panose="020B0609020204030204" pitchFamily="49" charset="0"/>
              </a:rPr>
              <a:t>val</a:t>
            </a:r>
            <a:r>
              <a:rPr lang="en-US" sz="2000" dirty="0">
                <a:latin typeface="Consolas" panose="020B0609020204030204" pitchFamily="49" charset="0"/>
              </a:rPr>
              <a:t>):value_(</a:t>
            </a:r>
            <a:r>
              <a:rPr lang="en-US" sz="2000" dirty="0" err="1">
                <a:latin typeface="Consolas" panose="020B0609020204030204" pitchFamily="49" charset="0"/>
              </a:rPr>
              <a:t>val</a:t>
            </a:r>
            <a:r>
              <a:rPr lang="en-US" sz="2000" dirty="0">
                <a:latin typeface="Consolas" panose="020B0609020204030204" pitchFamily="49" charset="0"/>
              </a:rPr>
              <a:t>) {}</a:t>
            </a:r>
          </a:p>
          <a:p>
            <a:pPr marL="0" indent="0">
              <a:buNone/>
            </a:pPr>
            <a:r>
              <a:rPr lang="en-US" sz="2000" dirty="0">
                <a:latin typeface="Consolas" panose="020B0609020204030204" pitchFamily="49" charset="0"/>
              </a:rPr>
              <a:t>        // Private constructor</a:t>
            </a:r>
          </a:p>
          <a:p>
            <a:pPr marL="0" indent="0">
              <a:buNone/>
            </a:pPr>
            <a:r>
              <a:rPr lang="en-US" sz="2000" dirty="0">
                <a:latin typeface="Consolas" panose="020B0609020204030204" pitchFamily="49" charset="0"/>
              </a:rPr>
              <a:t>    /*delete copy and operator=  constructors*/</a:t>
            </a:r>
          </a:p>
          <a:p>
            <a:pPr marL="0" indent="0">
              <a:buNone/>
            </a:pPr>
            <a:r>
              <a:rPr lang="en-US" sz="2000" dirty="0">
                <a:latin typeface="Consolas" panose="020B0609020204030204" pitchFamily="49" charset="0"/>
              </a:rPr>
              <a:t>    string value_;</a:t>
            </a:r>
          </a:p>
          <a:p>
            <a:pPr marL="0" indent="0">
              <a:buNone/>
            </a:pPr>
            <a:r>
              <a:rPr lang="en-US" sz="2000" dirty="0">
                <a:latin typeface="Consolas" panose="020B0609020204030204" pitchFamily="49" charset="0"/>
              </a:rPr>
              <a:t>};</a:t>
            </a:r>
          </a:p>
        </p:txBody>
      </p:sp>
      <p:sp>
        <p:nvSpPr>
          <p:cNvPr id="4" name="TextBox 3">
            <a:extLst>
              <a:ext uri="{FF2B5EF4-FFF2-40B4-BE49-F238E27FC236}">
                <a16:creationId xmlns:a16="http://schemas.microsoft.com/office/drawing/2014/main" id="{F142DE37-463E-C227-F0C5-247AC4071278}"/>
              </a:ext>
            </a:extLst>
          </p:cNvPr>
          <p:cNvSpPr txBox="1"/>
          <p:nvPr/>
        </p:nvSpPr>
        <p:spPr>
          <a:xfrm>
            <a:off x="5306495" y="3054743"/>
            <a:ext cx="4162425" cy="923330"/>
          </a:xfrm>
          <a:prstGeom prst="rect">
            <a:avLst/>
          </a:prstGeom>
          <a:solidFill>
            <a:schemeClr val="accent2">
              <a:lumMod val="60000"/>
              <a:lumOff val="40000"/>
            </a:schemeClr>
          </a:solidFill>
        </p:spPr>
        <p:txBody>
          <a:bodyPr wrap="square" rtlCol="0">
            <a:spAutoFit/>
          </a:bodyPr>
          <a:lstStyle/>
          <a:p>
            <a:r>
              <a:rPr lang="en-US" dirty="0">
                <a:solidFill>
                  <a:schemeClr val="bg2"/>
                </a:solidFill>
                <a:latin typeface="+mj-lt"/>
              </a:rPr>
              <a:t>C++11:</a:t>
            </a:r>
            <a:r>
              <a:rPr lang="en-US" b="0" i="0" dirty="0">
                <a:solidFill>
                  <a:schemeClr val="bg2"/>
                </a:solidFill>
                <a:effectLst/>
                <a:latin typeface="+mj-lt"/>
              </a:rPr>
              <a:t> initializer for a local static variable is only run once, even in the presence of concurrency. </a:t>
            </a:r>
            <a:endParaRPr lang="en-US" dirty="0">
              <a:solidFill>
                <a:schemeClr val="bg2"/>
              </a:solidFill>
              <a:latin typeface="+mj-lt"/>
            </a:endParaRPr>
          </a:p>
        </p:txBody>
      </p:sp>
    </p:spTree>
    <p:extLst>
      <p:ext uri="{BB962C8B-B14F-4D97-AF65-F5344CB8AC3E}">
        <p14:creationId xmlns:p14="http://schemas.microsoft.com/office/powerpoint/2010/main" val="108850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4A2ED07-D3A1-EFE0-D80F-AEFF84D3F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67125-42F5-AB1E-9096-4F9F3BDE84CA}"/>
              </a:ext>
            </a:extLst>
          </p:cNvPr>
          <p:cNvSpPr>
            <a:spLocks noGrp="1"/>
          </p:cNvSpPr>
          <p:nvPr>
            <p:ph type="title"/>
          </p:nvPr>
        </p:nvSpPr>
        <p:spPr/>
        <p:txBody>
          <a:bodyPr/>
          <a:lstStyle/>
          <a:p>
            <a:r>
              <a:rPr lang="en-US" dirty="0"/>
              <a:t>Singleton- thread safe C++11 </a:t>
            </a:r>
          </a:p>
        </p:txBody>
      </p:sp>
      <p:sp>
        <p:nvSpPr>
          <p:cNvPr id="3" name="Content Placeholder 2">
            <a:extLst>
              <a:ext uri="{FF2B5EF4-FFF2-40B4-BE49-F238E27FC236}">
                <a16:creationId xmlns:a16="http://schemas.microsoft.com/office/drawing/2014/main" id="{1BAFD962-25D6-BB3E-F1EE-5444D85FBC4F}"/>
              </a:ext>
            </a:extLst>
          </p:cNvPr>
          <p:cNvSpPr>
            <a:spLocks noGrp="1"/>
          </p:cNvSpPr>
          <p:nvPr>
            <p:ph idx="1"/>
          </p:nvPr>
        </p:nvSpPr>
        <p:spPr/>
        <p:txBody>
          <a:bodyPr/>
          <a:lstStyle/>
          <a:p>
            <a:pPr marL="0" indent="0">
              <a:buNone/>
            </a:pPr>
            <a:r>
              <a:rPr lang="en-US" sz="2000" dirty="0">
                <a:latin typeface="Consolas" panose="020B0609020204030204" pitchFamily="49" charset="0"/>
              </a:rPr>
              <a:t>class Singleton {</a:t>
            </a:r>
          </a:p>
          <a:p>
            <a:pPr marL="0" indent="0">
              <a:buNone/>
            </a:pPr>
            <a:r>
              <a:rPr lang="en-US" sz="2000" dirty="0">
                <a:latin typeface="Consolas" panose="020B0609020204030204" pitchFamily="49" charset="0"/>
              </a:rPr>
              <a:t>public:</a:t>
            </a:r>
          </a:p>
          <a:p>
            <a:pPr marL="0" indent="0">
              <a:buNone/>
            </a:pPr>
            <a:r>
              <a:rPr lang="en-US" sz="2000" dirty="0">
                <a:latin typeface="Consolas" panose="020B0609020204030204" pitchFamily="49" charset="0"/>
              </a:rPr>
              <a:t>    static Singleton* </a:t>
            </a:r>
            <a:r>
              <a:rPr lang="en-US" sz="2000" dirty="0" err="1">
                <a:latin typeface="Consolas" panose="020B0609020204030204" pitchFamily="49" charset="0"/>
              </a:rPr>
              <a:t>getInstance</a:t>
            </a:r>
            <a:r>
              <a:rPr lang="en-US" sz="2000" dirty="0">
                <a:latin typeface="Consolas" panose="020B0609020204030204" pitchFamily="49" charset="0"/>
              </a:rPr>
              <a:t>(string </a:t>
            </a:r>
            <a:r>
              <a:rPr lang="en-US" sz="2000" dirty="0" err="1">
                <a:latin typeface="Consolas" panose="020B0609020204030204" pitchFamily="49" charset="0"/>
              </a:rPr>
              <a:t>val</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a:solidFill>
                  <a:srgbClr val="0070C0"/>
                </a:solidFill>
                <a:latin typeface="Consolas" panose="020B0609020204030204" pitchFamily="49" charset="0"/>
              </a:rPr>
              <a:t>static Singleton* instance</a:t>
            </a:r>
            <a:r>
              <a:rPr lang="en-US" sz="2000" dirty="0">
                <a:latin typeface="Consolas" panose="020B0609020204030204" pitchFamily="49" charset="0"/>
              </a:rPr>
              <a:t>=new Singleton(</a:t>
            </a:r>
            <a:r>
              <a:rPr lang="en-US" sz="2000" dirty="0" err="1">
                <a:latin typeface="Consolas" panose="020B0609020204030204" pitchFamily="49" charset="0"/>
              </a:rPr>
              <a:t>val</a:t>
            </a:r>
            <a:r>
              <a:rPr lang="en-US" sz="2000" dirty="0">
                <a:latin typeface="Consolas" panose="020B0609020204030204" pitchFamily="49" charset="0"/>
              </a:rPr>
              <a:t>); </a:t>
            </a:r>
          </a:p>
          <a:p>
            <a:pPr marL="0" indent="0">
              <a:buNone/>
            </a:pPr>
            <a:r>
              <a:rPr lang="en-US" sz="2000" dirty="0">
                <a:latin typeface="Consolas" panose="020B0609020204030204" pitchFamily="49" charset="0"/>
              </a:rPr>
              <a:t>    </a:t>
            </a:r>
            <a:r>
              <a:rPr lang="en-US" sz="2000" dirty="0">
                <a:solidFill>
                  <a:srgbClr val="0070C0"/>
                </a:solidFill>
                <a:latin typeface="Consolas" panose="020B0609020204030204" pitchFamily="49" charset="0"/>
              </a:rPr>
              <a:t>    </a:t>
            </a:r>
            <a:r>
              <a:rPr lang="en-US" sz="2000" dirty="0">
                <a:latin typeface="Consolas" panose="020B0609020204030204" pitchFamily="49" charset="0"/>
              </a:rPr>
              <a:t>// Initialized once, thread-safe, lazy </a:t>
            </a:r>
            <a:r>
              <a:rPr lang="en-US" sz="2000" dirty="0" err="1">
                <a:latin typeface="Consolas" panose="020B0609020204030204" pitchFamily="49" charset="0"/>
              </a:rPr>
              <a:t>init</a:t>
            </a:r>
            <a:endParaRPr lang="en-US" sz="2000" dirty="0">
              <a:latin typeface="Consolas" panose="020B0609020204030204" pitchFamily="49" charset="0"/>
            </a:endParaRPr>
          </a:p>
          <a:p>
            <a:pPr marL="0" indent="0">
              <a:buNone/>
            </a:pPr>
            <a:r>
              <a:rPr lang="en-US" sz="2000" dirty="0">
                <a:latin typeface="Consolas" panose="020B0609020204030204" pitchFamily="49" charset="0"/>
              </a:rPr>
              <a:t>        return instance;</a:t>
            </a:r>
          </a:p>
          <a:p>
            <a:pPr marL="0" indent="0">
              <a:buNone/>
            </a:pPr>
            <a:r>
              <a:rPr lang="en-US" sz="2000" dirty="0">
                <a:latin typeface="Consolas" panose="020B0609020204030204" pitchFamily="49" charset="0"/>
              </a:rPr>
              <a:t>    }</a:t>
            </a:r>
          </a:p>
          <a:p>
            <a:pPr marL="0" indent="0">
              <a:buNone/>
            </a:pPr>
            <a:r>
              <a:rPr lang="en-US" sz="2000" dirty="0">
                <a:latin typeface="Consolas" panose="020B0609020204030204" pitchFamily="49" charset="0"/>
              </a:rPr>
              <a:t>    string value(){return value_;}</a:t>
            </a:r>
          </a:p>
          <a:p>
            <a:pPr marL="0" indent="0">
              <a:buNone/>
            </a:pPr>
            <a:r>
              <a:rPr lang="en-US" sz="2000" dirty="0">
                <a:latin typeface="Consolas" panose="020B0609020204030204" pitchFamily="49" charset="0"/>
              </a:rPr>
              <a:t>private:</a:t>
            </a:r>
          </a:p>
          <a:p>
            <a:pPr marL="0" indent="0">
              <a:buNone/>
            </a:pPr>
            <a:r>
              <a:rPr lang="en-US" sz="2000" dirty="0">
                <a:latin typeface="Consolas" panose="020B0609020204030204" pitchFamily="49" charset="0"/>
              </a:rPr>
              <a:t>    Singleton(const string&amp; </a:t>
            </a:r>
            <a:r>
              <a:rPr lang="en-US" sz="2000" dirty="0" err="1">
                <a:latin typeface="Consolas" panose="020B0609020204030204" pitchFamily="49" charset="0"/>
              </a:rPr>
              <a:t>val</a:t>
            </a:r>
            <a:r>
              <a:rPr lang="en-US" sz="2000" dirty="0">
                <a:latin typeface="Consolas" panose="020B0609020204030204" pitchFamily="49" charset="0"/>
              </a:rPr>
              <a:t>):value_(</a:t>
            </a:r>
            <a:r>
              <a:rPr lang="en-US" sz="2000" dirty="0" err="1">
                <a:latin typeface="Consolas" panose="020B0609020204030204" pitchFamily="49" charset="0"/>
              </a:rPr>
              <a:t>val</a:t>
            </a:r>
            <a:r>
              <a:rPr lang="en-US" sz="2000" dirty="0">
                <a:latin typeface="Consolas" panose="020B0609020204030204" pitchFamily="49" charset="0"/>
              </a:rPr>
              <a:t>) {}</a:t>
            </a:r>
          </a:p>
          <a:p>
            <a:pPr marL="0" indent="0">
              <a:buNone/>
            </a:pPr>
            <a:r>
              <a:rPr lang="en-US" sz="2000" dirty="0">
                <a:latin typeface="Consolas" panose="020B0609020204030204" pitchFamily="49" charset="0"/>
              </a:rPr>
              <a:t>        // Private constructor</a:t>
            </a:r>
          </a:p>
          <a:p>
            <a:pPr marL="0" indent="0">
              <a:buNone/>
            </a:pPr>
            <a:r>
              <a:rPr lang="en-US" sz="2000" dirty="0">
                <a:latin typeface="Consolas" panose="020B0609020204030204" pitchFamily="49" charset="0"/>
              </a:rPr>
              <a:t>    /*delete copy and operator=  constructors*/       </a:t>
            </a:r>
          </a:p>
          <a:p>
            <a:pPr marL="0" indent="0">
              <a:buNone/>
            </a:pPr>
            <a:r>
              <a:rPr lang="en-US" sz="2000" dirty="0">
                <a:latin typeface="Consolas" panose="020B0609020204030204" pitchFamily="49" charset="0"/>
              </a:rPr>
              <a:t>    string value_;</a:t>
            </a:r>
          </a:p>
          <a:p>
            <a:pPr marL="0" indent="0">
              <a:buNone/>
            </a:pPr>
            <a:r>
              <a:rPr lang="en-US" sz="2000" dirty="0">
                <a:latin typeface="Consolas" panose="020B0609020204030204" pitchFamily="49" charset="0"/>
              </a:rPr>
              <a:t>};</a:t>
            </a:r>
          </a:p>
        </p:txBody>
      </p:sp>
      <p:sp>
        <p:nvSpPr>
          <p:cNvPr id="4" name="TextBox 3">
            <a:extLst>
              <a:ext uri="{FF2B5EF4-FFF2-40B4-BE49-F238E27FC236}">
                <a16:creationId xmlns:a16="http://schemas.microsoft.com/office/drawing/2014/main" id="{2ADF01DC-2B98-054F-DFE6-29645E3ACA8D}"/>
              </a:ext>
            </a:extLst>
          </p:cNvPr>
          <p:cNvSpPr txBox="1"/>
          <p:nvPr/>
        </p:nvSpPr>
        <p:spPr>
          <a:xfrm>
            <a:off x="4638675" y="5705475"/>
            <a:ext cx="4162425" cy="923330"/>
          </a:xfrm>
          <a:prstGeom prst="rect">
            <a:avLst/>
          </a:prstGeom>
          <a:noFill/>
        </p:spPr>
        <p:txBody>
          <a:bodyPr wrap="square" rtlCol="0">
            <a:spAutoFit/>
          </a:bodyPr>
          <a:lstStyle/>
          <a:p>
            <a:r>
              <a:rPr lang="en-US" dirty="0">
                <a:solidFill>
                  <a:srgbClr val="0070C0"/>
                </a:solidFill>
                <a:highlight>
                  <a:srgbClr val="FFFFFF"/>
                </a:highlight>
                <a:latin typeface="+mj-lt"/>
              </a:rPr>
              <a:t>C++11:</a:t>
            </a:r>
            <a:r>
              <a:rPr lang="en-US" b="0" i="0" dirty="0">
                <a:solidFill>
                  <a:srgbClr val="0070C0"/>
                </a:solidFill>
                <a:effectLst/>
                <a:highlight>
                  <a:srgbClr val="FFFFFF"/>
                </a:highlight>
                <a:latin typeface="+mj-lt"/>
              </a:rPr>
              <a:t> initializer for a local static variable is only run once, even in the presence of concurrency. </a:t>
            </a:r>
            <a:endParaRPr lang="en-US" dirty="0">
              <a:solidFill>
                <a:srgbClr val="0070C0"/>
              </a:solidFill>
              <a:latin typeface="+mj-lt"/>
            </a:endParaRPr>
          </a:p>
        </p:txBody>
      </p:sp>
      <p:sp>
        <p:nvSpPr>
          <p:cNvPr id="5" name="TextBox 4">
            <a:extLst>
              <a:ext uri="{FF2B5EF4-FFF2-40B4-BE49-F238E27FC236}">
                <a16:creationId xmlns:a16="http://schemas.microsoft.com/office/drawing/2014/main" id="{A2A9B44A-61E6-D887-34CA-3C9C741E410F}"/>
              </a:ext>
            </a:extLst>
          </p:cNvPr>
          <p:cNvSpPr txBox="1"/>
          <p:nvPr/>
        </p:nvSpPr>
        <p:spPr>
          <a:xfrm>
            <a:off x="5743254" y="1510752"/>
            <a:ext cx="2787943" cy="369332"/>
          </a:xfrm>
          <a:prstGeom prst="rect">
            <a:avLst/>
          </a:prstGeom>
          <a:noFill/>
        </p:spPr>
        <p:txBody>
          <a:bodyPr wrap="none" rtlCol="0">
            <a:spAutoFit/>
          </a:bodyPr>
          <a:lstStyle/>
          <a:p>
            <a:r>
              <a:rPr lang="en-US" dirty="0"/>
              <a:t>Raw pointer manipulation</a:t>
            </a:r>
          </a:p>
        </p:txBody>
      </p:sp>
    </p:spTree>
    <p:extLst>
      <p:ext uri="{BB962C8B-B14F-4D97-AF65-F5344CB8AC3E}">
        <p14:creationId xmlns:p14="http://schemas.microsoft.com/office/powerpoint/2010/main" val="55031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1A71BE7-6DEF-CCFA-412E-2222F1EEA7F4}"/>
              </a:ext>
            </a:extLst>
          </p:cNvPr>
          <p:cNvSpPr>
            <a:spLocks noGrp="1" noChangeArrowheads="1"/>
          </p:cNvSpPr>
          <p:nvPr>
            <p:ph type="title"/>
          </p:nvPr>
        </p:nvSpPr>
        <p:spPr/>
        <p:txBody>
          <a:bodyPr/>
          <a:lstStyle/>
          <a:p>
            <a:pPr eaLnBrk="1" hangingPunct="1"/>
            <a:r>
              <a:rPr lang="en-US" altLang="tr-TR"/>
              <a:t>Exercise: Audio Clip Manager</a:t>
            </a:r>
          </a:p>
        </p:txBody>
      </p:sp>
      <p:sp>
        <p:nvSpPr>
          <p:cNvPr id="22531" name="Rectangle 3">
            <a:extLst>
              <a:ext uri="{FF2B5EF4-FFF2-40B4-BE49-F238E27FC236}">
                <a16:creationId xmlns:a16="http://schemas.microsoft.com/office/drawing/2014/main" id="{46B4B5B1-7C39-F46D-F335-CF8C76102FD3}"/>
              </a:ext>
            </a:extLst>
          </p:cNvPr>
          <p:cNvSpPr>
            <a:spLocks noGrp="1" noChangeArrowheads="1"/>
          </p:cNvSpPr>
          <p:nvPr>
            <p:ph idx="1"/>
          </p:nvPr>
        </p:nvSpPr>
        <p:spPr/>
        <p:txBody>
          <a:bodyPr/>
          <a:lstStyle/>
          <a:p>
            <a:pPr eaLnBrk="1" hangingPunct="1"/>
            <a:r>
              <a:rPr lang="en-US" altLang="tr-TR" dirty="0"/>
              <a:t>Avoid playing two audio clips at the same time</a:t>
            </a:r>
          </a:p>
          <a:p>
            <a:pPr eaLnBrk="1" hangingPunct="1"/>
            <a:r>
              <a:rPr lang="en-US" altLang="tr-TR" dirty="0"/>
              <a:t>When you play audio clip, stop the last audio playing and start the new request</a:t>
            </a:r>
          </a:p>
          <a:p>
            <a:pPr eaLnBrk="1" hangingPunct="1"/>
            <a:r>
              <a:rPr lang="en-US" altLang="tr-TR" dirty="0"/>
              <a:t>Sketch </a:t>
            </a:r>
            <a:r>
              <a:rPr lang="en-US" altLang="tr-TR" dirty="0" err="1"/>
              <a:t>AudioClipManager</a:t>
            </a:r>
            <a:r>
              <a:rPr lang="en-US" altLang="tr-TR" dirty="0"/>
              <a:t> and its </a:t>
            </a:r>
            <a:r>
              <a:rPr lang="en-US" altLang="tr-TR" b="1" dirty="0"/>
              <a:t>client</a:t>
            </a:r>
          </a:p>
        </p:txBody>
      </p:sp>
      <p:sp>
        <p:nvSpPr>
          <p:cNvPr id="2" name="TextBox 1">
            <a:extLst>
              <a:ext uri="{FF2B5EF4-FFF2-40B4-BE49-F238E27FC236}">
                <a16:creationId xmlns:a16="http://schemas.microsoft.com/office/drawing/2014/main" id="{210D445B-87A3-BA78-4407-58A6FEAA334E}"/>
              </a:ext>
            </a:extLst>
          </p:cNvPr>
          <p:cNvSpPr txBox="1"/>
          <p:nvPr/>
        </p:nvSpPr>
        <p:spPr>
          <a:xfrm>
            <a:off x="6848475" y="6488668"/>
            <a:ext cx="2819400" cy="369332"/>
          </a:xfrm>
          <a:prstGeom prst="rect">
            <a:avLst/>
          </a:prstGeom>
          <a:noFill/>
        </p:spPr>
        <p:txBody>
          <a:bodyPr wrap="square" rtlCol="0">
            <a:spAutoFit/>
          </a:bodyPr>
          <a:lstStyle/>
          <a:p>
            <a:r>
              <a:rPr lang="en-US" kern="1200" dirty="0">
                <a:solidFill>
                  <a:schemeClr val="tx1"/>
                </a:solidFill>
                <a:latin typeface="Arial" panose="020B0604020202020204" pitchFamily="34" charset="0"/>
                <a:ea typeface="+mn-ea"/>
                <a:cs typeface="+mn-cs"/>
              </a:rPr>
              <a:t>board example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65C8B8F0-9B34-489D-AFA2-13F006D505E4}"/>
              </a:ext>
            </a:extLst>
          </p:cNvPr>
          <p:cNvSpPr>
            <a:spLocks noGrp="1" noChangeArrowheads="1"/>
          </p:cNvSpPr>
          <p:nvPr>
            <p:ph idx="4294967295"/>
          </p:nvPr>
        </p:nvSpPr>
        <p:spPr>
          <a:xfrm>
            <a:off x="457200" y="561975"/>
            <a:ext cx="8229600" cy="5954713"/>
          </a:xfrm>
        </p:spPr>
        <p:txBody>
          <a:bodyPr/>
          <a:lstStyle/>
          <a:p>
            <a:pPr marL="0" indent="0">
              <a:buFontTx/>
              <a:buNone/>
              <a:defRPr/>
            </a:pPr>
            <a:r>
              <a:rPr lang="en-US" altLang="en-US" sz="1800" dirty="0"/>
              <a:t>//Client code</a:t>
            </a:r>
          </a:p>
          <a:p>
            <a:pPr marL="0" indent="0">
              <a:buFontTx/>
              <a:buNone/>
              <a:defRPr/>
            </a:pPr>
            <a:r>
              <a:rPr lang="en-US" altLang="en-US" sz="1800" dirty="0" err="1"/>
              <a:t>AudioClipManager</a:t>
            </a:r>
            <a:r>
              <a:rPr lang="en-US" altLang="en-US" sz="1800" dirty="0"/>
              <a:t> manager =</a:t>
            </a:r>
            <a:r>
              <a:rPr lang="en-US" altLang="en-US" sz="1800" dirty="0" err="1">
                <a:solidFill>
                  <a:srgbClr val="FF0000"/>
                </a:solidFill>
              </a:rPr>
              <a:t>AudioClipManager.getInstance</a:t>
            </a:r>
            <a:r>
              <a:rPr lang="en-US" altLang="en-US" sz="1800" dirty="0">
                <a:solidFill>
                  <a:srgbClr val="FF0000"/>
                </a:solidFill>
              </a:rPr>
              <a:t>();</a:t>
            </a:r>
          </a:p>
          <a:p>
            <a:pPr marL="0" indent="0">
              <a:buFontTx/>
              <a:buNone/>
              <a:defRPr/>
            </a:pPr>
            <a:r>
              <a:rPr lang="en-US" altLang="en-US" sz="1800" dirty="0" err="1">
                <a:solidFill>
                  <a:srgbClr val="FF0000"/>
                </a:solidFill>
              </a:rPr>
              <a:t>manager.play</a:t>
            </a:r>
            <a:r>
              <a:rPr lang="en-US" altLang="en-US" sz="1800" dirty="0"/>
              <a:t>(new Audio(“nth”));</a:t>
            </a:r>
          </a:p>
          <a:p>
            <a:pPr marL="0" indent="0">
              <a:buFontTx/>
              <a:buNone/>
              <a:defRPr/>
            </a:pPr>
            <a:r>
              <a:rPr lang="en-US" altLang="en-US" sz="1800" dirty="0"/>
              <a:t>….</a:t>
            </a:r>
            <a:r>
              <a:rPr lang="en-US" altLang="en-US" sz="1800" dirty="0" err="1"/>
              <a:t>manager.stop</a:t>
            </a:r>
            <a:r>
              <a:rPr lang="en-US" altLang="en-US" sz="1800" dirty="0"/>
              <a:t>();</a:t>
            </a:r>
          </a:p>
          <a:p>
            <a:pPr marL="0" indent="0">
              <a:buFontTx/>
              <a:buNone/>
              <a:defRPr/>
            </a:pPr>
            <a:r>
              <a:rPr lang="en-US" altLang="en-US" sz="1800" dirty="0"/>
              <a:t>}</a:t>
            </a:r>
          </a:p>
          <a:p>
            <a:pPr marL="0" indent="0">
              <a:buFontTx/>
              <a:buNone/>
              <a:defRPr/>
            </a:pPr>
            <a:r>
              <a:rPr lang="en-US" altLang="en-US" sz="1800" dirty="0"/>
              <a:t>public class </a:t>
            </a:r>
            <a:r>
              <a:rPr lang="en-US" altLang="en-US" sz="1800" dirty="0" err="1"/>
              <a:t>AudioClipManager</a:t>
            </a:r>
            <a:r>
              <a:rPr lang="en-US" altLang="en-US" sz="1800" dirty="0"/>
              <a:t>(){</a:t>
            </a:r>
          </a:p>
          <a:p>
            <a:pPr marL="0" indent="0">
              <a:buFontTx/>
              <a:buNone/>
              <a:defRPr/>
            </a:pPr>
            <a:r>
              <a:rPr lang="en-US" altLang="en-US" sz="1800" dirty="0"/>
              <a:t>   private bool playing=false;</a:t>
            </a:r>
          </a:p>
          <a:p>
            <a:pPr marL="0" indent="0">
              <a:buFontTx/>
              <a:buNone/>
              <a:defRPr/>
            </a:pPr>
            <a:r>
              <a:rPr lang="en-US" altLang="en-US" sz="1800" dirty="0"/>
              <a:t>    public void play(Audio au){ if (playing) stop(); </a:t>
            </a:r>
            <a:r>
              <a:rPr lang="en-US" altLang="en-US" sz="1800" dirty="0" err="1"/>
              <a:t>au.load</a:t>
            </a:r>
            <a:r>
              <a:rPr lang="en-US" altLang="en-US" sz="1800" dirty="0"/>
              <a:t>()…..}</a:t>
            </a:r>
          </a:p>
          <a:p>
            <a:pPr marL="0" indent="0">
              <a:buFontTx/>
              <a:buNone/>
              <a:defRPr/>
            </a:pPr>
            <a:r>
              <a:rPr lang="en-US" altLang="en-US" sz="1800" dirty="0"/>
              <a:t>    public void stop(){…}</a:t>
            </a:r>
          </a:p>
          <a:p>
            <a:pPr marL="0" indent="0">
              <a:buFontTx/>
              <a:buNone/>
              <a:defRPr/>
            </a:pPr>
            <a:r>
              <a:rPr lang="en-US" altLang="en-US" sz="1800" dirty="0"/>
              <a:t>    public void forward(){…}</a:t>
            </a:r>
          </a:p>
          <a:p>
            <a:pPr marL="0" indent="0">
              <a:buFontTx/>
              <a:buNone/>
              <a:defRPr/>
            </a:pPr>
            <a:r>
              <a:rPr lang="en-US" altLang="en-US" sz="1800" dirty="0">
                <a:solidFill>
                  <a:srgbClr val="FF0000"/>
                </a:solidFill>
              </a:rPr>
              <a:t> private </a:t>
            </a:r>
            <a:r>
              <a:rPr lang="en-US" altLang="en-US" sz="1800" dirty="0" err="1">
                <a:solidFill>
                  <a:srgbClr val="FF0000"/>
                </a:solidFill>
              </a:rPr>
              <a:t>AudioClipManager</a:t>
            </a:r>
            <a:r>
              <a:rPr lang="en-US" altLang="en-US" sz="1800" dirty="0">
                <a:solidFill>
                  <a:srgbClr val="FF0000"/>
                </a:solidFill>
              </a:rPr>
              <a:t>() {}</a:t>
            </a:r>
          </a:p>
          <a:p>
            <a:pPr marL="0" indent="0">
              <a:buFontTx/>
              <a:buNone/>
              <a:defRPr/>
            </a:pPr>
            <a:r>
              <a:rPr lang="en-US" altLang="en-US" sz="1800" dirty="0"/>
              <a:t>    </a:t>
            </a:r>
            <a:r>
              <a:rPr lang="en-US" altLang="en-US" sz="1800" dirty="0">
                <a:solidFill>
                  <a:srgbClr val="FF0000"/>
                </a:solidFill>
              </a:rPr>
              <a:t>public  static synchronized </a:t>
            </a:r>
            <a:r>
              <a:rPr lang="en-US" altLang="en-US" sz="1800" dirty="0" err="1">
                <a:solidFill>
                  <a:srgbClr val="FF0000"/>
                </a:solidFill>
              </a:rPr>
              <a:t>AudioClipManager</a:t>
            </a:r>
            <a:r>
              <a:rPr lang="en-US" altLang="en-US" sz="1800" dirty="0">
                <a:solidFill>
                  <a:srgbClr val="FF0000"/>
                </a:solidFill>
              </a:rPr>
              <a:t> </a:t>
            </a:r>
            <a:r>
              <a:rPr lang="en-US" altLang="en-US" sz="1800" dirty="0" err="1">
                <a:solidFill>
                  <a:srgbClr val="FF0000"/>
                </a:solidFill>
              </a:rPr>
              <a:t>getInstance</a:t>
            </a:r>
            <a:r>
              <a:rPr lang="en-US" altLang="en-US" sz="1800" dirty="0">
                <a:solidFill>
                  <a:srgbClr val="FF0000"/>
                </a:solidFill>
              </a:rPr>
              <a:t>(){</a:t>
            </a:r>
          </a:p>
          <a:p>
            <a:pPr marL="0" indent="0">
              <a:buFontTx/>
              <a:buNone/>
              <a:defRPr/>
            </a:pPr>
            <a:r>
              <a:rPr lang="en-US" altLang="en-US" sz="1800" dirty="0">
                <a:solidFill>
                  <a:srgbClr val="FF0000"/>
                </a:solidFill>
              </a:rPr>
              <a:t>                if (manager==null) manager= new </a:t>
            </a:r>
            <a:r>
              <a:rPr lang="en-US" altLang="en-US" sz="1800" dirty="0" err="1">
                <a:solidFill>
                  <a:srgbClr val="FF0000"/>
                </a:solidFill>
              </a:rPr>
              <a:t>AudioClipManager</a:t>
            </a:r>
            <a:r>
              <a:rPr lang="en-US" altLang="en-US" sz="1800" dirty="0">
                <a:solidFill>
                  <a:srgbClr val="FF0000"/>
                </a:solidFill>
              </a:rPr>
              <a:t>();</a:t>
            </a:r>
          </a:p>
          <a:p>
            <a:pPr marL="0" indent="0">
              <a:buFontTx/>
              <a:buNone/>
              <a:defRPr/>
            </a:pPr>
            <a:r>
              <a:rPr lang="en-US" altLang="en-US" sz="1800" dirty="0">
                <a:solidFill>
                  <a:srgbClr val="FF0000"/>
                </a:solidFill>
              </a:rPr>
              <a:t> 	return manager;</a:t>
            </a:r>
          </a:p>
          <a:p>
            <a:pPr marL="0" indent="0">
              <a:buFontTx/>
              <a:buNone/>
              <a:defRPr/>
            </a:pPr>
            <a:r>
              <a:rPr lang="en-US" altLang="en-US" sz="1800" dirty="0"/>
              <a:t>   }</a:t>
            </a:r>
          </a:p>
          <a:p>
            <a:pPr marL="0" indent="0">
              <a:buFontTx/>
              <a:buNone/>
              <a:defRPr/>
            </a:pPr>
            <a:r>
              <a:rPr lang="en-US" altLang="en-US" sz="1800" dirty="0"/>
              <a:t>   </a:t>
            </a:r>
            <a:r>
              <a:rPr lang="en-US" altLang="en-US" sz="1800" dirty="0">
                <a:solidFill>
                  <a:srgbClr val="FF0000"/>
                </a:solidFill>
              </a:rPr>
              <a:t>private static </a:t>
            </a:r>
            <a:r>
              <a:rPr lang="en-US" altLang="en-US" sz="1800" dirty="0" err="1">
                <a:solidFill>
                  <a:srgbClr val="FF0000"/>
                </a:solidFill>
              </a:rPr>
              <a:t>AudioClipManager</a:t>
            </a:r>
            <a:r>
              <a:rPr lang="en-US" altLang="en-US" sz="1800" dirty="0">
                <a:solidFill>
                  <a:srgbClr val="FF0000"/>
                </a:solidFill>
              </a:rPr>
              <a:t> manager;</a:t>
            </a:r>
            <a:endParaRPr lang="en-US" sz="1800" dirty="0"/>
          </a:p>
          <a:p>
            <a:pPr marL="0" indent="0">
              <a:buFontTx/>
              <a:buNone/>
              <a:defRPr/>
            </a:pPr>
            <a:endParaRPr lang="en-US" altLang="en-US" sz="1800" dirty="0">
              <a:solidFill>
                <a:srgbClr val="FF0000"/>
              </a:solidFill>
            </a:endParaRPr>
          </a:p>
          <a:p>
            <a:pPr marL="0" indent="0">
              <a:buFontTx/>
              <a:buNone/>
              <a:defRPr/>
            </a:pPr>
            <a:r>
              <a:rPr lang="en-US" altLang="en-US" sz="1800" dirty="0"/>
              <a:t>}</a:t>
            </a:r>
          </a:p>
          <a:p>
            <a:pPr marL="0" indent="0">
              <a:buFontTx/>
              <a:buNone/>
              <a:defRPr/>
            </a:pPr>
            <a:endParaRPr lang="en-US" altLang="en-US" sz="1800" dirty="0"/>
          </a:p>
          <a:p>
            <a:pPr>
              <a:defRPr/>
            </a:pPr>
            <a:endParaRPr lang="en-US" sz="1800" dirty="0"/>
          </a:p>
          <a:p>
            <a:pPr marL="0" indent="0">
              <a:buFontTx/>
              <a:buNone/>
              <a:defRPr/>
            </a:pPr>
            <a:endParaRPr lang="en-US" alt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CA135-A69B-7DA3-C27C-50869E7EDCCA}"/>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5B9EA6A6-E08C-EA51-7E01-1EC1C3601496}"/>
              </a:ext>
            </a:extLst>
          </p:cNvPr>
          <p:cNvSpPr>
            <a:spLocks noGrp="1"/>
          </p:cNvSpPr>
          <p:nvPr>
            <p:ph idx="1"/>
          </p:nvPr>
        </p:nvSpPr>
        <p:spPr>
          <a:xfrm>
            <a:off x="457200" y="1335291"/>
            <a:ext cx="8362950" cy="4532109"/>
          </a:xfrm>
        </p:spPr>
        <p:txBody>
          <a:bodyPr/>
          <a:lstStyle/>
          <a:p>
            <a:pPr algn="l"/>
            <a:r>
              <a:rPr lang="en-US" b="0" i="0" dirty="0">
                <a:solidFill>
                  <a:srgbClr val="444444"/>
                </a:solidFill>
                <a:effectLst/>
                <a:highlight>
                  <a:srgbClr val="FFFFFF"/>
                </a:highlight>
                <a:latin typeface="PT Sans" panose="020B0503020203020204" pitchFamily="34" charset="0"/>
              </a:rPr>
              <a:t> Nothing, except for the Singleton class itself, can replace the cached instance.</a:t>
            </a:r>
          </a:p>
          <a:p>
            <a:pPr algn="l"/>
            <a:endParaRPr lang="en-US" b="0" i="0" dirty="0">
              <a:solidFill>
                <a:srgbClr val="444444"/>
              </a:solidFill>
              <a:effectLst/>
              <a:highlight>
                <a:srgbClr val="FFFFFF"/>
              </a:highlight>
              <a:latin typeface="PT Sans" panose="020B0503020203020204" pitchFamily="34" charset="0"/>
            </a:endParaRPr>
          </a:p>
          <a:p>
            <a:pPr algn="l"/>
            <a:r>
              <a:rPr lang="en-US" dirty="0">
                <a:highlight>
                  <a:srgbClr val="FFFFFF"/>
                </a:highlight>
                <a:latin typeface="PT Sans" panose="020B0503020203020204" pitchFamily="34" charset="0"/>
              </a:rPr>
              <a:t>Java: each class loader will have its own singleton instance</a:t>
            </a:r>
          </a:p>
          <a:p>
            <a:pPr lvl="1"/>
            <a:r>
              <a:rPr lang="en-US" b="0" i="0" dirty="0">
                <a:effectLst/>
                <a:highlight>
                  <a:srgbClr val="FFFFFF"/>
                </a:highlight>
                <a:latin typeface="PT Sans" panose="020B0503020203020204" pitchFamily="34" charset="0"/>
              </a:rPr>
              <a:t>Multiple class loader </a:t>
            </a:r>
            <a:r>
              <a:rPr lang="en-US" b="0" i="0" dirty="0">
                <a:effectLst/>
                <a:highlight>
                  <a:srgbClr val="FFFFFF"/>
                </a:highlight>
                <a:latin typeface="PT Sans" panose="020B0503020203020204" pitchFamily="34" charset="0"/>
                <a:sym typeface="Wingdings" panose="05000000000000000000" pitchFamily="2" charset="2"/>
              </a:rPr>
              <a:t></a:t>
            </a:r>
            <a:r>
              <a:rPr lang="en-US" b="0" i="0" dirty="0">
                <a:effectLst/>
                <a:highlight>
                  <a:srgbClr val="FFFFFF"/>
                </a:highlight>
                <a:latin typeface="PT Sans" panose="020B0503020203020204" pitchFamily="34" charset="0"/>
              </a:rPr>
              <a:t> multiple instance</a:t>
            </a:r>
          </a:p>
          <a:p>
            <a:pPr lvl="1"/>
            <a:endParaRPr lang="en-US" b="0" i="0" dirty="0">
              <a:effectLst/>
              <a:highlight>
                <a:srgbClr val="FFFFFF"/>
              </a:highlight>
              <a:latin typeface="PT Sans" panose="020B0503020203020204" pitchFamily="34" charset="0"/>
            </a:endParaRPr>
          </a:p>
          <a:p>
            <a:r>
              <a:rPr lang="en-US" dirty="0"/>
              <a:t>C++ does not have garbage collection, so..</a:t>
            </a:r>
          </a:p>
          <a:p>
            <a:pPr marL="0" indent="0">
              <a:buNone/>
            </a:pPr>
            <a:r>
              <a:rPr lang="en-US" dirty="0"/>
              <a:t>Reading: </a:t>
            </a:r>
            <a:r>
              <a:rPr lang="en-US" i="1" dirty="0"/>
              <a:t>“To Kill a Singleton”</a:t>
            </a:r>
          </a:p>
          <a:p>
            <a:pPr marL="0" indent="0">
              <a:buNone/>
            </a:pPr>
            <a:r>
              <a:rPr lang="en-US" sz="1800" dirty="0"/>
              <a:t>https://sourcemaking.com/design_patterns/to_kill_a_singleton</a:t>
            </a:r>
          </a:p>
        </p:txBody>
      </p:sp>
    </p:spTree>
    <p:extLst>
      <p:ext uri="{BB962C8B-B14F-4D97-AF65-F5344CB8AC3E}">
        <p14:creationId xmlns:p14="http://schemas.microsoft.com/office/powerpoint/2010/main" val="1126505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905D608-C566-3F81-B76B-E8CBE3D8BE88}"/>
              </a:ext>
            </a:extLst>
          </p:cNvPr>
          <p:cNvSpPr>
            <a:spLocks noGrp="1" noChangeArrowheads="1"/>
          </p:cNvSpPr>
          <p:nvPr>
            <p:ph type="title"/>
          </p:nvPr>
        </p:nvSpPr>
        <p:spPr/>
        <p:txBody>
          <a:bodyPr/>
          <a:lstStyle/>
          <a:p>
            <a:pPr eaLnBrk="1" hangingPunct="1"/>
            <a:r>
              <a:rPr lang="en-US" altLang="tr-TR"/>
              <a:t>Singleton-Consequences</a:t>
            </a:r>
          </a:p>
        </p:txBody>
      </p:sp>
      <p:sp>
        <p:nvSpPr>
          <p:cNvPr id="26627" name="Rectangle 3">
            <a:extLst>
              <a:ext uri="{FF2B5EF4-FFF2-40B4-BE49-F238E27FC236}">
                <a16:creationId xmlns:a16="http://schemas.microsoft.com/office/drawing/2014/main" id="{D8C219CC-6DB4-76C6-3974-8B7793EE1EC6}"/>
              </a:ext>
            </a:extLst>
          </p:cNvPr>
          <p:cNvSpPr>
            <a:spLocks noGrp="1" noChangeArrowheads="1"/>
          </p:cNvSpPr>
          <p:nvPr>
            <p:ph idx="1"/>
          </p:nvPr>
        </p:nvSpPr>
        <p:spPr>
          <a:xfrm>
            <a:off x="457200" y="1335291"/>
            <a:ext cx="8229600" cy="5646534"/>
          </a:xfrm>
        </p:spPr>
        <p:txBody>
          <a:bodyPr/>
          <a:lstStyle/>
          <a:p>
            <a:pPr eaLnBrk="1" hangingPunct="1">
              <a:lnSpc>
                <a:spcPct val="110000"/>
              </a:lnSpc>
            </a:pPr>
            <a:r>
              <a:rPr lang="en-US" altLang="tr-TR" sz="2800" dirty="0"/>
              <a:t>Controlled access to the sole instance</a:t>
            </a:r>
          </a:p>
          <a:p>
            <a:pPr eaLnBrk="1" hangingPunct="1">
              <a:lnSpc>
                <a:spcPct val="110000"/>
              </a:lnSpc>
            </a:pPr>
            <a:r>
              <a:rPr lang="en-US" altLang="tr-TR" sz="2800" dirty="0"/>
              <a:t>Reduced name space</a:t>
            </a:r>
          </a:p>
          <a:p>
            <a:pPr lvl="1" eaLnBrk="1" hangingPunct="1">
              <a:lnSpc>
                <a:spcPct val="110000"/>
              </a:lnSpc>
            </a:pPr>
            <a:r>
              <a:rPr lang="en-US" altLang="tr-TR" sz="2400" dirty="0"/>
              <a:t>Avoids polluting the namespace with global variables</a:t>
            </a:r>
          </a:p>
          <a:p>
            <a:pPr eaLnBrk="1" hangingPunct="1">
              <a:lnSpc>
                <a:spcPct val="110000"/>
              </a:lnSpc>
            </a:pPr>
            <a:r>
              <a:rPr lang="en-US" altLang="tr-TR" sz="2800" dirty="0"/>
              <a:t>More flexible than class operations (static)</a:t>
            </a:r>
          </a:p>
          <a:p>
            <a:pPr lvl="1">
              <a:lnSpc>
                <a:spcPct val="110000"/>
              </a:lnSpc>
            </a:pPr>
            <a:r>
              <a:rPr lang="en-US" altLang="tr-TR" sz="2400" dirty="0"/>
              <a:t>Still in the object oriented paradigm</a:t>
            </a:r>
          </a:p>
          <a:p>
            <a:pPr eaLnBrk="1" hangingPunct="1">
              <a:lnSpc>
                <a:spcPct val="110000"/>
              </a:lnSpc>
            </a:pPr>
            <a:r>
              <a:rPr lang="en-US" altLang="tr-TR" sz="2800" dirty="0"/>
              <a:t>Permits subclassing</a:t>
            </a:r>
          </a:p>
          <a:p>
            <a:pPr lvl="1" eaLnBrk="1" hangingPunct="1">
              <a:lnSpc>
                <a:spcPct val="110000"/>
              </a:lnSpc>
            </a:pPr>
            <a:r>
              <a:rPr lang="en-US" altLang="tr-TR" sz="2400" dirty="0"/>
              <a:t>client applications can be configured at runtime by selecting a different subclass</a:t>
            </a:r>
          </a:p>
          <a:p>
            <a:pPr lvl="2" eaLnBrk="1" hangingPunct="1">
              <a:lnSpc>
                <a:spcPct val="110000"/>
              </a:lnSpc>
            </a:pPr>
            <a:r>
              <a:rPr lang="en-US" altLang="tr-TR" sz="2000" dirty="0"/>
              <a:t>Registry of singletons, </a:t>
            </a:r>
            <a:r>
              <a:rPr lang="en-US" altLang="tr-TR" sz="2000" dirty="0" err="1"/>
              <a:t>getInstance</a:t>
            </a:r>
            <a:r>
              <a:rPr lang="en-US" altLang="tr-TR" sz="2000" dirty="0"/>
              <a:t>() makes a look up</a:t>
            </a:r>
          </a:p>
          <a:p>
            <a:pPr>
              <a:lnSpc>
                <a:spcPct val="110000"/>
              </a:lnSpc>
            </a:pPr>
            <a:r>
              <a:rPr lang="en-US" altLang="tr-TR" sz="2800" dirty="0"/>
              <a:t>Be careful in using singleton</a:t>
            </a:r>
          </a:p>
          <a:p>
            <a:pPr marL="0" indent="0">
              <a:lnSpc>
                <a:spcPct val="110000"/>
              </a:lnSpc>
              <a:buNone/>
            </a:pPr>
            <a:r>
              <a:rPr lang="en-US" sz="2800" dirty="0"/>
              <a:t>https://wiki.c2.com/?SingletonsAreEvil</a:t>
            </a:r>
          </a:p>
          <a:p>
            <a:pPr marL="0" indent="0">
              <a:lnSpc>
                <a:spcPct val="110000"/>
              </a:lnSpc>
              <a:buNone/>
            </a:pPr>
            <a:endParaRPr lang="en-US" altLang="tr-TR" sz="2800" dirty="0"/>
          </a:p>
          <a:p>
            <a:pPr marL="0" indent="0">
              <a:lnSpc>
                <a:spcPct val="110000"/>
              </a:lnSpc>
              <a:buNone/>
            </a:pPr>
            <a:endParaRPr lang="en-US" altLang="tr-TR"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BE4E48F-077B-C753-4695-AC3B91C96070}"/>
              </a:ext>
            </a:extLst>
          </p:cNvPr>
          <p:cNvSpPr>
            <a:spLocks noGrp="1" noChangeArrowheads="1"/>
          </p:cNvSpPr>
          <p:nvPr>
            <p:ph type="title"/>
          </p:nvPr>
        </p:nvSpPr>
        <p:spPr/>
        <p:txBody>
          <a:bodyPr/>
          <a:lstStyle/>
          <a:p>
            <a:r>
              <a:rPr lang="en-US" altLang="tr-TR" dirty="0"/>
              <a:t>Why not global?</a:t>
            </a:r>
          </a:p>
        </p:txBody>
      </p:sp>
      <p:sp>
        <p:nvSpPr>
          <p:cNvPr id="3" name="Content Placeholder 2">
            <a:extLst>
              <a:ext uri="{FF2B5EF4-FFF2-40B4-BE49-F238E27FC236}">
                <a16:creationId xmlns:a16="http://schemas.microsoft.com/office/drawing/2014/main" id="{65FBA355-8E3B-4CAE-8B7D-03FDB0439D05}"/>
              </a:ext>
            </a:extLst>
          </p:cNvPr>
          <p:cNvSpPr>
            <a:spLocks noGrp="1"/>
          </p:cNvSpPr>
          <p:nvPr>
            <p:ph idx="1"/>
          </p:nvPr>
        </p:nvSpPr>
        <p:spPr/>
        <p:txBody>
          <a:bodyPr/>
          <a:lstStyle/>
          <a:p>
            <a:pPr>
              <a:defRPr/>
            </a:pPr>
            <a:r>
              <a:rPr lang="en-US" sz="2800" dirty="0"/>
              <a:t>Temptation: create an instance of a counter class as a static global variable. </a:t>
            </a:r>
          </a:p>
          <a:p>
            <a:pPr>
              <a:defRPr/>
            </a:pPr>
            <a:r>
              <a:rPr lang="en-US" sz="2800" dirty="0"/>
              <a:t>Really solves only a part of the problem;</a:t>
            </a:r>
          </a:p>
          <a:p>
            <a:pPr lvl="1">
              <a:defRPr/>
            </a:pPr>
            <a:r>
              <a:rPr lang="en-US" sz="2400" dirty="0">
                <a:ea typeface="+mn-ea"/>
                <a:cs typeface="+mn-cs"/>
              </a:rPr>
              <a:t>the problem of global accessibility,</a:t>
            </a:r>
          </a:p>
          <a:p>
            <a:pPr lvl="1">
              <a:defRPr/>
            </a:pPr>
            <a:r>
              <a:rPr lang="en-US" sz="2400" dirty="0">
                <a:ea typeface="+mn-ea"/>
                <a:cs typeface="+mn-cs"/>
              </a:rPr>
              <a:t> but does nothing to </a:t>
            </a:r>
            <a:r>
              <a:rPr lang="en-US" sz="2400" b="1" dirty="0">
                <a:ea typeface="+mn-ea"/>
                <a:cs typeface="+mn-cs"/>
              </a:rPr>
              <a:t>ensure</a:t>
            </a:r>
            <a:r>
              <a:rPr lang="en-US" sz="2400" dirty="0">
                <a:ea typeface="+mn-ea"/>
                <a:cs typeface="+mn-cs"/>
              </a:rPr>
              <a:t> that there is only one instance of the class running at any given time. </a:t>
            </a:r>
          </a:p>
          <a:p>
            <a:pPr>
              <a:defRPr/>
            </a:pPr>
            <a:r>
              <a:rPr lang="en-US" sz="2800" dirty="0"/>
              <a:t>The responsibility of having only one instance of the class should fall on the class itself and not on the user of the class. </a:t>
            </a:r>
          </a:p>
        </p:txBody>
      </p:sp>
    </p:spTree>
    <p:extLst>
      <p:ext uri="{BB962C8B-B14F-4D97-AF65-F5344CB8AC3E}">
        <p14:creationId xmlns:p14="http://schemas.microsoft.com/office/powerpoint/2010/main" val="3466887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97CB8CF-1840-6BFC-1C50-A7DBBA5D2497}"/>
              </a:ext>
            </a:extLst>
          </p:cNvPr>
          <p:cNvSpPr>
            <a:spLocks noGrp="1" noChangeArrowheads="1"/>
          </p:cNvSpPr>
          <p:nvPr>
            <p:ph type="title"/>
          </p:nvPr>
        </p:nvSpPr>
        <p:spPr/>
        <p:txBody>
          <a:bodyPr/>
          <a:lstStyle/>
          <a:p>
            <a:r>
              <a:rPr lang="en-US" altLang="tr-TR" dirty="0"/>
              <a:t>Why not static</a:t>
            </a:r>
            <a:endParaRPr lang="tr-TR" altLang="tr-TR" dirty="0"/>
          </a:p>
        </p:txBody>
      </p:sp>
      <p:sp>
        <p:nvSpPr>
          <p:cNvPr id="28675" name="Content Placeholder 2">
            <a:extLst>
              <a:ext uri="{FF2B5EF4-FFF2-40B4-BE49-F238E27FC236}">
                <a16:creationId xmlns:a16="http://schemas.microsoft.com/office/drawing/2014/main" id="{8EB15085-807F-CB8E-B88E-D69520D233DE}"/>
              </a:ext>
            </a:extLst>
          </p:cNvPr>
          <p:cNvSpPr>
            <a:spLocks noGrp="1" noChangeArrowheads="1"/>
          </p:cNvSpPr>
          <p:nvPr>
            <p:ph idx="1"/>
          </p:nvPr>
        </p:nvSpPr>
        <p:spPr/>
        <p:txBody>
          <a:bodyPr/>
          <a:lstStyle/>
          <a:p>
            <a:r>
              <a:rPr lang="en-US" altLang="tr-TR" sz="2800" dirty="0"/>
              <a:t>Static breaks encapsulation</a:t>
            </a:r>
          </a:p>
          <a:p>
            <a:r>
              <a:rPr lang="en-US" altLang="tr-TR" sz="2800" dirty="0"/>
              <a:t>Thread safety</a:t>
            </a:r>
          </a:p>
          <a:p>
            <a:r>
              <a:rPr lang="en-US" altLang="tr-TR" sz="2800" dirty="0"/>
              <a:t>Initialization of static members</a:t>
            </a:r>
          </a:p>
          <a:p>
            <a:pPr lvl="1"/>
            <a:r>
              <a:rPr lang="en-US" altLang="tr-TR" sz="2400" dirty="0"/>
              <a:t>The order of </a:t>
            </a:r>
            <a:r>
              <a:rPr lang="en-US" altLang="tr-TR" sz="2400" dirty="0" err="1"/>
              <a:t>init</a:t>
            </a:r>
            <a:r>
              <a:rPr lang="en-US" altLang="tr-TR" sz="2400" dirty="0"/>
              <a:t> is not determined</a:t>
            </a:r>
          </a:p>
          <a:p>
            <a:pPr lvl="1"/>
            <a:r>
              <a:rPr lang="en-US" altLang="tr-TR" sz="2400" dirty="0"/>
              <a:t>Cannot do Lazy initialization – memory fill up</a:t>
            </a:r>
          </a:p>
          <a:p>
            <a:pPr lvl="1"/>
            <a:r>
              <a:rPr lang="en-US" altLang="tr-TR" sz="2400" dirty="0"/>
              <a:t>Proper initialization </a:t>
            </a:r>
          </a:p>
          <a:p>
            <a:r>
              <a:rPr lang="en-US" altLang="tr-TR" sz="2800" dirty="0"/>
              <a:t>Refactoring is hard due to coupling</a:t>
            </a:r>
          </a:p>
          <a:p>
            <a:pPr lvl="1"/>
            <a:r>
              <a:rPr lang="en-US" altLang="tr-TR" sz="2400" dirty="0"/>
              <a:t>In later iterations you realized more than 1 instance is needed</a:t>
            </a:r>
          </a:p>
          <a:p>
            <a:r>
              <a:rPr lang="en-US" altLang="tr-TR" sz="2800" dirty="0"/>
              <a:t>Have static global variable of the class?</a:t>
            </a:r>
          </a:p>
          <a:p>
            <a:pPr lvl="1"/>
            <a:r>
              <a:rPr lang="en-US" altLang="tr-TR" sz="2400" dirty="0"/>
              <a:t>Statics are initialized before main(), could not use the info main creates</a:t>
            </a:r>
          </a:p>
        </p:txBody>
      </p:sp>
    </p:spTree>
    <p:extLst>
      <p:ext uri="{BB962C8B-B14F-4D97-AF65-F5344CB8AC3E}">
        <p14:creationId xmlns:p14="http://schemas.microsoft.com/office/powerpoint/2010/main" val="2693410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B7FB-459D-702E-1CDE-743D9AD61D13}"/>
              </a:ext>
            </a:extLst>
          </p:cNvPr>
          <p:cNvSpPr>
            <a:spLocks noGrp="1"/>
          </p:cNvSpPr>
          <p:nvPr>
            <p:ph type="title"/>
          </p:nvPr>
        </p:nvSpPr>
        <p:spPr/>
        <p:txBody>
          <a:bodyPr/>
          <a:lstStyle/>
          <a:p>
            <a:r>
              <a:rPr lang="en-US" dirty="0"/>
              <a:t>Implementation issue: Subclass</a:t>
            </a:r>
          </a:p>
        </p:txBody>
      </p:sp>
      <p:sp>
        <p:nvSpPr>
          <p:cNvPr id="3" name="Content Placeholder 2">
            <a:extLst>
              <a:ext uri="{FF2B5EF4-FFF2-40B4-BE49-F238E27FC236}">
                <a16:creationId xmlns:a16="http://schemas.microsoft.com/office/drawing/2014/main" id="{2607A582-2AA8-5D81-2DC7-5AAEE606756D}"/>
              </a:ext>
            </a:extLst>
          </p:cNvPr>
          <p:cNvSpPr>
            <a:spLocks noGrp="1"/>
          </p:cNvSpPr>
          <p:nvPr>
            <p:ph idx="1"/>
          </p:nvPr>
        </p:nvSpPr>
        <p:spPr/>
        <p:txBody>
          <a:bodyPr/>
          <a:lstStyle/>
          <a:p>
            <a:r>
              <a:rPr lang="en-US" sz="2800" dirty="0"/>
              <a:t>The main issue is not so much defining the subclass but installing its unique instance so that clients will be able to use it.</a:t>
            </a:r>
          </a:p>
          <a:p>
            <a:pPr lvl="1"/>
            <a:r>
              <a:rPr lang="en-US" sz="2400" dirty="0"/>
              <a:t>How to make </a:t>
            </a:r>
            <a:r>
              <a:rPr lang="en-US" sz="2400" dirty="0">
                <a:latin typeface="Consolas" panose="020B0609020204030204" pitchFamily="49" charset="0"/>
              </a:rPr>
              <a:t>instance</a:t>
            </a:r>
            <a:r>
              <a:rPr lang="en-US" sz="2400" dirty="0"/>
              <a:t> refer to an object of subclass?</a:t>
            </a:r>
          </a:p>
          <a:p>
            <a:pPr lvl="1"/>
            <a:r>
              <a:rPr lang="en-US" sz="2400" dirty="0"/>
              <a:t>If you know the subclasses, choose to create one of them in the super class </a:t>
            </a:r>
            <a:r>
              <a:rPr lang="en-US" sz="2400" dirty="0" err="1"/>
              <a:t>getInstance</a:t>
            </a:r>
            <a:r>
              <a:rPr lang="en-US" sz="2400" dirty="0"/>
              <a:t>() method</a:t>
            </a:r>
          </a:p>
          <a:p>
            <a:pPr marL="457200" lvl="1" indent="0">
              <a:buNone/>
            </a:pPr>
            <a:r>
              <a:rPr lang="en-US" sz="2400" dirty="0"/>
              <a:t> </a:t>
            </a:r>
          </a:p>
        </p:txBody>
      </p:sp>
    </p:spTree>
    <p:extLst>
      <p:ext uri="{BB962C8B-B14F-4D97-AF65-F5344CB8AC3E}">
        <p14:creationId xmlns:p14="http://schemas.microsoft.com/office/powerpoint/2010/main" val="294761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3018B06-2043-0A13-B2B1-5A140AE96F38}"/>
              </a:ext>
            </a:extLst>
          </p:cNvPr>
          <p:cNvSpPr>
            <a:spLocks noGrp="1" noChangeArrowheads="1"/>
          </p:cNvSpPr>
          <p:nvPr>
            <p:ph type="title"/>
          </p:nvPr>
        </p:nvSpPr>
        <p:spPr>
          <a:xfrm>
            <a:off x="457199" y="139152"/>
            <a:ext cx="9191626" cy="1371600"/>
          </a:xfrm>
        </p:spPr>
        <p:txBody>
          <a:bodyPr/>
          <a:lstStyle/>
          <a:p>
            <a:r>
              <a:rPr lang="en-US" altLang="en-US" dirty="0"/>
              <a:t>Recurring Themes in Creational P.</a:t>
            </a:r>
          </a:p>
        </p:txBody>
      </p:sp>
      <p:sp>
        <p:nvSpPr>
          <p:cNvPr id="33795" name="Rectangle 3">
            <a:extLst>
              <a:ext uri="{FF2B5EF4-FFF2-40B4-BE49-F238E27FC236}">
                <a16:creationId xmlns:a16="http://schemas.microsoft.com/office/drawing/2014/main" id="{591B1B02-BF88-C0B7-C249-B4B84F5B9B3C}"/>
              </a:ext>
            </a:extLst>
          </p:cNvPr>
          <p:cNvSpPr>
            <a:spLocks noGrp="1" noChangeArrowheads="1"/>
          </p:cNvSpPr>
          <p:nvPr>
            <p:ph type="body" idx="1"/>
          </p:nvPr>
        </p:nvSpPr>
        <p:spPr>
          <a:xfrm>
            <a:off x="457200" y="1382916"/>
            <a:ext cx="8229600" cy="4532109"/>
          </a:xfrm>
        </p:spPr>
        <p:txBody>
          <a:bodyPr/>
          <a:lstStyle/>
          <a:p>
            <a:r>
              <a:rPr lang="en-US" altLang="en-US" sz="2800" dirty="0"/>
              <a:t>Hide the secret about which concrete classes the system uses.</a:t>
            </a:r>
          </a:p>
          <a:p>
            <a:r>
              <a:rPr lang="en-US" altLang="en-US" sz="2800" dirty="0"/>
              <a:t>Hide the secret about how instances are created and put together.</a:t>
            </a:r>
          </a:p>
          <a:p>
            <a:r>
              <a:rPr lang="en-US" altLang="en-US" sz="2800" dirty="0"/>
              <a:t>All the system knows is the interface</a:t>
            </a:r>
          </a:p>
          <a:p>
            <a:endParaRPr lang="en-US" altLang="en-US" sz="2800" dirty="0"/>
          </a:p>
          <a:p>
            <a:r>
              <a:rPr lang="en-US" altLang="en-US" sz="2800" dirty="0"/>
              <a:t>Gives flexibility in</a:t>
            </a:r>
          </a:p>
          <a:p>
            <a:pPr lvl="1"/>
            <a:r>
              <a:rPr lang="en-US" altLang="en-US" sz="2400" b="1" dirty="0"/>
              <a:t>what</a:t>
            </a:r>
            <a:r>
              <a:rPr lang="en-US" altLang="en-US" sz="2400" dirty="0"/>
              <a:t> gets created</a:t>
            </a:r>
          </a:p>
          <a:p>
            <a:pPr lvl="1"/>
            <a:r>
              <a:rPr lang="en-US" altLang="en-US" sz="2400" b="1" dirty="0"/>
              <a:t>who</a:t>
            </a:r>
            <a:r>
              <a:rPr lang="en-US" altLang="en-US" sz="2400" dirty="0"/>
              <a:t> creates it</a:t>
            </a:r>
          </a:p>
          <a:p>
            <a:pPr lvl="1"/>
            <a:r>
              <a:rPr lang="en-US" altLang="en-US" sz="2400" b="1" dirty="0"/>
              <a:t>how</a:t>
            </a:r>
            <a:r>
              <a:rPr lang="en-US" altLang="en-US" sz="2400" dirty="0"/>
              <a:t> it gets created</a:t>
            </a:r>
          </a:p>
          <a:p>
            <a:pPr lvl="1"/>
            <a:r>
              <a:rPr lang="en-US" altLang="en-US" sz="2400" b="1" dirty="0"/>
              <a:t>when</a:t>
            </a:r>
            <a:r>
              <a:rPr lang="en-US" altLang="en-US" sz="2400" dirty="0"/>
              <a:t> it get gets created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E709-7453-AF58-79DD-7695E5B49926}"/>
              </a:ext>
            </a:extLst>
          </p:cNvPr>
          <p:cNvSpPr>
            <a:spLocks noGrp="1"/>
          </p:cNvSpPr>
          <p:nvPr>
            <p:ph type="title"/>
          </p:nvPr>
        </p:nvSpPr>
        <p:spPr/>
        <p:txBody>
          <a:bodyPr/>
          <a:lstStyle/>
          <a:p>
            <a:r>
              <a:rPr lang="en-US" dirty="0"/>
              <a:t>Example: File System</a:t>
            </a:r>
          </a:p>
        </p:txBody>
      </p:sp>
      <p:sp>
        <p:nvSpPr>
          <p:cNvPr id="8" name="Content Placeholder 7">
            <a:extLst>
              <a:ext uri="{FF2B5EF4-FFF2-40B4-BE49-F238E27FC236}">
                <a16:creationId xmlns:a16="http://schemas.microsoft.com/office/drawing/2014/main" id="{ABD2C6AE-ED05-6C67-995C-DF6577FBEB22}"/>
              </a:ext>
            </a:extLst>
          </p:cNvPr>
          <p:cNvSpPr>
            <a:spLocks noGrp="1"/>
          </p:cNvSpPr>
          <p:nvPr>
            <p:ph idx="1"/>
          </p:nvPr>
        </p:nvSpPr>
        <p:spPr>
          <a:xfrm>
            <a:off x="457200" y="1335291"/>
            <a:ext cx="8496300" cy="4532109"/>
          </a:xfrm>
        </p:spPr>
        <p:txBody>
          <a:bodyPr/>
          <a:lstStyle/>
          <a:p>
            <a:pPr marL="0" indent="0">
              <a:buNone/>
            </a:pPr>
            <a:r>
              <a:rPr kumimoji="0" lang="en-US" altLang="en-US" sz="2000" b="0" i="0" u="none" strike="noStrike" cap="none" normalizeH="0" baseline="0" dirty="0" err="1">
                <a:ln>
                  <a:noFill/>
                </a:ln>
                <a:solidFill>
                  <a:schemeClr val="tx1"/>
                </a:solidFill>
                <a:effectLst/>
                <a:latin typeface="Arial" panose="020B0604020202020204" pitchFamily="34" charset="0"/>
              </a:rPr>
              <a:t>FileSystem</a:t>
            </a:r>
            <a:r>
              <a:rPr kumimoji="0" lang="en-US" altLang="en-US" sz="2000" b="0" i="0" u="none" strike="noStrike" cap="none" normalizeH="0" baseline="0" dirty="0">
                <a:ln>
                  <a:noFill/>
                </a:ln>
                <a:solidFill>
                  <a:schemeClr val="tx1"/>
                </a:solidFill>
                <a:effectLst/>
                <a:latin typeface="Arial" panose="020B0604020202020204" pitchFamily="34" charset="0"/>
              </a:rPr>
              <a:t>&amp;</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err="1">
                <a:ln>
                  <a:noFill/>
                </a:ln>
                <a:solidFill>
                  <a:srgbClr val="526D7A"/>
                </a:solidFill>
                <a:effectLst/>
                <a:latin typeface="Source Code Pro" panose="020F0502020204030204" pitchFamily="49" charset="0"/>
              </a:rPr>
              <a:t>FileSystem</a:t>
            </a:r>
            <a:r>
              <a:rPr kumimoji="0" lang="en-US" altLang="en-US" sz="2000" b="0" i="0" u="none" strike="noStrike" cap="none" normalizeH="0" baseline="0" dirty="0">
                <a:ln>
                  <a:noFill/>
                </a:ln>
                <a:solidFill>
                  <a:srgbClr val="526D7A"/>
                </a:solidFill>
                <a:effectLst/>
                <a:latin typeface="Source Code Pro" panose="020F0502020204030204" pitchFamily="49" charset="0"/>
              </a:rPr>
              <a:t>::instance() {</a:t>
            </a:r>
          </a:p>
          <a:p>
            <a:pPr marL="0" indent="0">
              <a:buNone/>
            </a:pPr>
            <a:r>
              <a:rPr lang="en-US" altLang="en-US" sz="2000" dirty="0">
                <a:solidFill>
                  <a:srgbClr val="526D7A"/>
                </a:solidFill>
                <a:latin typeface="Source Code Pro" panose="020F0502020204030204" pitchFamily="49" charset="0"/>
              </a:rPr>
              <a:t> </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rgbClr val="559944"/>
                </a:solidFill>
                <a:effectLst/>
                <a:latin typeface="Source Code Pro" panose="020F0502020204030204" pitchFamily="49" charset="0"/>
              </a:rPr>
              <a:t>#if PLATFORM == PLAYSTATION3</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p>
          <a:p>
            <a:pPr marL="0" indent="0">
              <a:buNone/>
            </a:pPr>
            <a:r>
              <a:rPr lang="en-US" altLang="en-US" sz="2000" dirty="0">
                <a:solidFill>
                  <a:srgbClr val="526D7A"/>
                </a:solidFill>
                <a:latin typeface="Source Code Pro" panose="020F0502020204030204" pitchFamily="49" charset="0"/>
              </a:rPr>
              <a:t>   </a:t>
            </a:r>
            <a:r>
              <a:rPr kumimoji="0" lang="en-US" altLang="en-US" sz="2000" b="0" i="0" u="none" strike="noStrike" cap="none" normalizeH="0" baseline="0" dirty="0">
                <a:ln>
                  <a:noFill/>
                </a:ln>
                <a:solidFill>
                  <a:srgbClr val="1481B8"/>
                </a:solidFill>
                <a:effectLst/>
                <a:latin typeface="Source Code Pro" panose="020F0502020204030204" pitchFamily="49" charset="0"/>
              </a:rPr>
              <a:t>static</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FileSystem</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rPr>
              <a:t>*instance</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rgbClr val="1481B8"/>
                </a:solidFill>
                <a:effectLst/>
                <a:latin typeface="Source Code Pro" panose="020F0502020204030204" pitchFamily="49" charset="0"/>
              </a:rPr>
              <a:t>new</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rPr>
              <a:t>PS3FileSystem</a:t>
            </a:r>
            <a:r>
              <a:rPr kumimoji="0" lang="en-US" altLang="en-US" sz="2000" b="0" i="0" u="none" strike="noStrike" cap="none" normalizeH="0" baseline="0" dirty="0">
                <a:ln>
                  <a:noFill/>
                </a:ln>
                <a:solidFill>
                  <a:srgbClr val="526D7A"/>
                </a:solidFill>
                <a:effectLst/>
                <a:latin typeface="Source Code Pro" panose="020F0502020204030204" pitchFamily="49" charset="0"/>
              </a:rPr>
              <a:t>();</a:t>
            </a:r>
          </a:p>
          <a:p>
            <a:pPr marL="0" indent="0">
              <a:buNone/>
            </a:pP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rgbClr val="559944"/>
                </a:solidFill>
                <a:effectLst/>
                <a:latin typeface="Source Code Pro" panose="020F0502020204030204" pitchFamily="49" charset="0"/>
              </a:rPr>
              <a:t>#elif PLATFORM == WII</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p>
          <a:p>
            <a:pPr marL="0" indent="0">
              <a:buNone/>
            </a:pPr>
            <a:r>
              <a:rPr lang="en-US" altLang="en-US" sz="2000" dirty="0">
                <a:solidFill>
                  <a:srgbClr val="526D7A"/>
                </a:solidFill>
                <a:latin typeface="Source Code Pro" panose="020F0502020204030204" pitchFamily="49" charset="0"/>
              </a:rPr>
              <a:t>   </a:t>
            </a:r>
            <a:r>
              <a:rPr kumimoji="0" lang="en-US" altLang="en-US" sz="2000" b="0" i="0" u="none" strike="noStrike" cap="none" normalizeH="0" baseline="0" dirty="0">
                <a:ln>
                  <a:noFill/>
                </a:ln>
                <a:solidFill>
                  <a:srgbClr val="1481B8"/>
                </a:solidFill>
                <a:effectLst/>
                <a:latin typeface="Source Code Pro" panose="020F0502020204030204" pitchFamily="49" charset="0"/>
              </a:rPr>
              <a:t>static</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FileSystem</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rPr>
              <a:t>*instance</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rgbClr val="1481B8"/>
                </a:solidFill>
                <a:effectLst/>
                <a:latin typeface="Source Code Pro" panose="020F0502020204030204" pitchFamily="49" charset="0"/>
              </a:rPr>
              <a:t>new</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WiiFileSystem</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p>
          <a:p>
            <a:pPr marL="0" indent="0">
              <a:buNone/>
            </a:pPr>
            <a:r>
              <a:rPr lang="en-US" altLang="en-US" sz="2000" dirty="0">
                <a:solidFill>
                  <a:srgbClr val="526D7A"/>
                </a:solidFill>
                <a:latin typeface="Source Code Pro" panose="020F0502020204030204" pitchFamily="49" charset="0"/>
              </a:rPr>
              <a:t> </a:t>
            </a:r>
            <a:r>
              <a:rPr kumimoji="0" lang="en-US" altLang="en-US" sz="2000" b="0" i="0" u="none" strike="noStrike" cap="none" normalizeH="0" baseline="0" dirty="0">
                <a:ln>
                  <a:noFill/>
                </a:ln>
                <a:solidFill>
                  <a:srgbClr val="559944"/>
                </a:solidFill>
                <a:effectLst/>
                <a:latin typeface="Source Code Pro" panose="020F0502020204030204" pitchFamily="49" charset="0"/>
              </a:rPr>
              <a:t>#endif</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p>
          <a:p>
            <a:pPr marL="0" indent="0">
              <a:buNone/>
            </a:pPr>
            <a:r>
              <a:rPr lang="en-US" altLang="en-US" sz="2000" dirty="0">
                <a:solidFill>
                  <a:srgbClr val="526D7A"/>
                </a:solidFill>
                <a:latin typeface="Source Code Pro" panose="020F0502020204030204" pitchFamily="49" charset="0"/>
              </a:rPr>
              <a:t>  </a:t>
            </a:r>
            <a:r>
              <a:rPr kumimoji="0" lang="en-US" altLang="en-US" sz="2000" b="0" i="0" u="none" strike="noStrike" cap="none" normalizeH="0" baseline="0" dirty="0">
                <a:ln>
                  <a:noFill/>
                </a:ln>
                <a:solidFill>
                  <a:srgbClr val="1481B8"/>
                </a:solidFill>
                <a:effectLst/>
                <a:latin typeface="Source Code Pro" panose="020F0502020204030204" pitchFamily="49" charset="0"/>
              </a:rPr>
              <a:t>return</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r>
              <a:rPr kumimoji="0" lang="en-US" altLang="en-US" sz="2000" b="0" i="0" u="none" strike="noStrike" cap="none" normalizeH="0" baseline="0" dirty="0">
                <a:ln>
                  <a:noFill/>
                </a:ln>
                <a:solidFill>
                  <a:schemeClr val="tx1"/>
                </a:solidFill>
                <a:effectLst/>
                <a:latin typeface="Arial" panose="020B0604020202020204" pitchFamily="34" charset="0"/>
              </a:rPr>
              <a:t>*instance</a:t>
            </a:r>
            <a:r>
              <a:rPr kumimoji="0" lang="en-US" altLang="en-US" sz="2000" b="0" i="0" u="none" strike="noStrike" cap="none" normalizeH="0" baseline="0" dirty="0">
                <a:ln>
                  <a:noFill/>
                </a:ln>
                <a:solidFill>
                  <a:srgbClr val="526D7A"/>
                </a:solidFill>
                <a:effectLst/>
                <a:latin typeface="Source Code Pro" panose="020F0502020204030204" pitchFamily="49" charset="0"/>
              </a:rPr>
              <a:t>; </a:t>
            </a:r>
          </a:p>
          <a:p>
            <a:pPr marL="0" indent="0">
              <a:buNone/>
            </a:pPr>
            <a:r>
              <a:rPr kumimoji="0" lang="en-US" altLang="en-US" sz="2000" b="0" i="0" u="none" strike="noStrike" cap="none" normalizeH="0" baseline="0" dirty="0">
                <a:ln>
                  <a:noFill/>
                </a:ln>
                <a:solidFill>
                  <a:srgbClr val="526D7A"/>
                </a:solidFill>
                <a:effectLst/>
                <a:latin typeface="Source Code Pro" panose="020F0502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r>
              <a:rPr lang="en-US" sz="2000" dirty="0" err="1"/>
              <a:t>FileSystem</a:t>
            </a:r>
            <a:r>
              <a:rPr lang="en-US" sz="2000" dirty="0"/>
              <a:t> is a Singleton with </a:t>
            </a:r>
            <a:r>
              <a:rPr lang="en-US" sz="2000" dirty="0" err="1">
                <a:latin typeface="Source Code Pro" panose="020B0509030403020204" pitchFamily="49" charset="0"/>
                <a:ea typeface="Source Code Pro" panose="020B0509030403020204" pitchFamily="49" charset="0"/>
              </a:rPr>
              <a:t>readFile</a:t>
            </a:r>
            <a:r>
              <a:rPr lang="en-US" sz="2000" dirty="0"/>
              <a:t> and </a:t>
            </a:r>
            <a:r>
              <a:rPr lang="en-US" sz="2000" dirty="0" err="1">
                <a:latin typeface="Source Code Pro" panose="020B0509030403020204" pitchFamily="49" charset="0"/>
                <a:ea typeface="Source Code Pro" panose="020B0509030403020204" pitchFamily="49" charset="0"/>
              </a:rPr>
              <a:t>writeFile</a:t>
            </a:r>
            <a:r>
              <a:rPr lang="en-US" sz="2000" dirty="0"/>
              <a:t> operations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indent="0">
              <a:buNone/>
            </a:pPr>
            <a:endParaRPr lang="en-US" sz="2000" dirty="0"/>
          </a:p>
          <a:p>
            <a:pPr marL="0" indent="0">
              <a:buNone/>
            </a:pPr>
            <a:r>
              <a:rPr lang="en-US" altLang="en-US" sz="2000" dirty="0">
                <a:solidFill>
                  <a:srgbClr val="1481B8"/>
                </a:solidFill>
                <a:latin typeface="Source Code Pro" panose="020B0509030403020204" pitchFamily="49" charset="0"/>
              </a:rPr>
              <a:t>class</a:t>
            </a:r>
            <a:r>
              <a:rPr lang="en-US" altLang="en-US" sz="2000" dirty="0">
                <a:solidFill>
                  <a:srgbClr val="526D7A"/>
                </a:solidFill>
                <a:latin typeface="Source Code Pro" panose="020B0509030403020204" pitchFamily="49" charset="0"/>
              </a:rPr>
              <a:t> PS3FileSystem </a:t>
            </a:r>
            <a:r>
              <a:rPr lang="en-US" altLang="en-US" sz="2000" dirty="0">
                <a:latin typeface="Arial" panose="020B0604020202020204" pitchFamily="34" charset="0"/>
              </a:rPr>
              <a:t>:</a:t>
            </a:r>
            <a:r>
              <a:rPr lang="en-US" altLang="en-US" sz="2000" dirty="0">
                <a:solidFill>
                  <a:srgbClr val="526D7A"/>
                </a:solidFill>
                <a:latin typeface="Source Code Pro" panose="020B0509030403020204" pitchFamily="49" charset="0"/>
              </a:rPr>
              <a:t> </a:t>
            </a:r>
            <a:r>
              <a:rPr lang="en-US" altLang="en-US" sz="2000" dirty="0">
                <a:solidFill>
                  <a:srgbClr val="1481B8"/>
                </a:solidFill>
                <a:latin typeface="Source Code Pro" panose="020B0509030403020204" pitchFamily="49" charset="0"/>
              </a:rPr>
              <a:t>public</a:t>
            </a:r>
            <a:r>
              <a:rPr lang="en-US" altLang="en-US" sz="2000" dirty="0">
                <a:solidFill>
                  <a:srgbClr val="526D7A"/>
                </a:solidFill>
                <a:latin typeface="Source Code Pro" panose="020B0509030403020204" pitchFamily="49" charset="0"/>
              </a:rPr>
              <a:t> </a:t>
            </a:r>
            <a:r>
              <a:rPr lang="en-US" altLang="en-US" sz="2000" dirty="0" err="1">
                <a:latin typeface="Arial" panose="020B0604020202020204" pitchFamily="34" charset="0"/>
              </a:rPr>
              <a:t>FileSystem</a:t>
            </a:r>
            <a:r>
              <a:rPr lang="en-US" altLang="en-US" sz="2000" dirty="0">
                <a:latin typeface="Arial" panose="020B0604020202020204" pitchFamily="34" charset="0"/>
              </a:rPr>
              <a:t>{/*</a:t>
            </a:r>
            <a:r>
              <a:rPr lang="en-US" altLang="en-US" sz="2000" dirty="0"/>
              <a:t> use </a:t>
            </a:r>
            <a:r>
              <a:rPr lang="en-US" altLang="en-US" sz="2000" dirty="0" err="1"/>
              <a:t>sony</a:t>
            </a:r>
            <a:r>
              <a:rPr lang="en-US" altLang="en-US" sz="2000" dirty="0"/>
              <a:t> IO */}</a:t>
            </a:r>
          </a:p>
          <a:p>
            <a:pPr marL="0" indent="0">
              <a:buNone/>
            </a:pPr>
            <a:r>
              <a:rPr lang="en-US" altLang="en-US" sz="2000" dirty="0">
                <a:solidFill>
                  <a:srgbClr val="1481B8"/>
                </a:solidFill>
                <a:latin typeface="Source Code Pro" panose="020B0509030403020204" pitchFamily="49" charset="0"/>
              </a:rPr>
              <a:t>class</a:t>
            </a:r>
            <a:r>
              <a:rPr lang="en-US" altLang="en-US" sz="2000" dirty="0">
                <a:solidFill>
                  <a:srgbClr val="526D7A"/>
                </a:solidFill>
                <a:latin typeface="Source Code Pro" panose="020B0509030403020204" pitchFamily="49" charset="0"/>
              </a:rPr>
              <a:t> </a:t>
            </a:r>
            <a:r>
              <a:rPr lang="en-US" altLang="en-US" sz="2000" dirty="0" err="1">
                <a:solidFill>
                  <a:srgbClr val="526D7A"/>
                </a:solidFill>
                <a:latin typeface="Source Code Pro" panose="020B0509030403020204" pitchFamily="49" charset="0"/>
              </a:rPr>
              <a:t>WiiFileSystem</a:t>
            </a:r>
            <a:r>
              <a:rPr lang="en-US" altLang="en-US" sz="2000" dirty="0">
                <a:solidFill>
                  <a:srgbClr val="526D7A"/>
                </a:solidFill>
                <a:latin typeface="Source Code Pro" panose="020B0509030403020204" pitchFamily="49" charset="0"/>
              </a:rPr>
              <a:t> </a:t>
            </a:r>
            <a:r>
              <a:rPr lang="en-US" altLang="en-US" sz="2000" dirty="0">
                <a:latin typeface="Arial" panose="020B0604020202020204" pitchFamily="34" charset="0"/>
              </a:rPr>
              <a:t>:</a:t>
            </a:r>
            <a:r>
              <a:rPr lang="en-US" altLang="en-US" sz="2000" dirty="0">
                <a:solidFill>
                  <a:srgbClr val="526D7A"/>
                </a:solidFill>
                <a:latin typeface="Source Code Pro" panose="020B0509030403020204" pitchFamily="49" charset="0"/>
              </a:rPr>
              <a:t> </a:t>
            </a:r>
            <a:r>
              <a:rPr lang="en-US" altLang="en-US" sz="2000" dirty="0">
                <a:solidFill>
                  <a:srgbClr val="1481B8"/>
                </a:solidFill>
                <a:latin typeface="Source Code Pro" panose="020B0509030403020204" pitchFamily="49" charset="0"/>
              </a:rPr>
              <a:t>public</a:t>
            </a:r>
            <a:r>
              <a:rPr lang="en-US" altLang="en-US" sz="2000" dirty="0">
                <a:solidFill>
                  <a:srgbClr val="526D7A"/>
                </a:solidFill>
                <a:latin typeface="Source Code Pro" panose="020B0509030403020204" pitchFamily="49" charset="0"/>
              </a:rPr>
              <a:t> </a:t>
            </a:r>
            <a:r>
              <a:rPr lang="en-US" altLang="en-US" sz="2000" dirty="0" err="1">
                <a:latin typeface="Arial" panose="020B0604020202020204" pitchFamily="34" charset="0"/>
              </a:rPr>
              <a:t>FileSystem</a:t>
            </a:r>
            <a:r>
              <a:rPr lang="en-US" altLang="en-US" sz="2000" dirty="0"/>
              <a:t> {/*use Nintendo IO*/</a:t>
            </a:r>
          </a:p>
          <a:p>
            <a:endParaRPr lang="en-US" altLang="en-US" sz="2000" dirty="0"/>
          </a:p>
          <a:p>
            <a:endParaRPr lang="en-US" sz="2000" dirty="0"/>
          </a:p>
        </p:txBody>
      </p:sp>
      <p:sp>
        <p:nvSpPr>
          <p:cNvPr id="4" name="TextBox 3">
            <a:extLst>
              <a:ext uri="{FF2B5EF4-FFF2-40B4-BE49-F238E27FC236}">
                <a16:creationId xmlns:a16="http://schemas.microsoft.com/office/drawing/2014/main" id="{1EF53FEE-55C5-5705-61A4-A372545249B1}"/>
              </a:ext>
            </a:extLst>
          </p:cNvPr>
          <p:cNvSpPr txBox="1"/>
          <p:nvPr/>
        </p:nvSpPr>
        <p:spPr>
          <a:xfrm>
            <a:off x="552450" y="6448425"/>
            <a:ext cx="5077031" cy="307777"/>
          </a:xfrm>
          <a:prstGeom prst="rect">
            <a:avLst/>
          </a:prstGeom>
          <a:noFill/>
        </p:spPr>
        <p:txBody>
          <a:bodyPr wrap="none" rtlCol="0">
            <a:spAutoFit/>
          </a:bodyPr>
          <a:lstStyle/>
          <a:p>
            <a:r>
              <a:rPr lang="en-US" sz="1400" dirty="0"/>
              <a:t>Source: https://gameprogrammingpatterns.com/singleton.html</a:t>
            </a:r>
          </a:p>
        </p:txBody>
      </p:sp>
    </p:spTree>
    <p:extLst>
      <p:ext uri="{BB962C8B-B14F-4D97-AF65-F5344CB8AC3E}">
        <p14:creationId xmlns:p14="http://schemas.microsoft.com/office/powerpoint/2010/main" val="2194926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B7FB-459D-702E-1CDE-743D9AD61D13}"/>
              </a:ext>
            </a:extLst>
          </p:cNvPr>
          <p:cNvSpPr>
            <a:spLocks noGrp="1"/>
          </p:cNvSpPr>
          <p:nvPr>
            <p:ph type="title"/>
          </p:nvPr>
        </p:nvSpPr>
        <p:spPr/>
        <p:txBody>
          <a:bodyPr/>
          <a:lstStyle/>
          <a:p>
            <a:r>
              <a:rPr lang="en-US" dirty="0"/>
              <a:t>Implementation issue: Subclass</a:t>
            </a:r>
          </a:p>
        </p:txBody>
      </p:sp>
      <p:sp>
        <p:nvSpPr>
          <p:cNvPr id="3" name="Content Placeholder 2">
            <a:extLst>
              <a:ext uri="{FF2B5EF4-FFF2-40B4-BE49-F238E27FC236}">
                <a16:creationId xmlns:a16="http://schemas.microsoft.com/office/drawing/2014/main" id="{2607A582-2AA8-5D81-2DC7-5AAEE606756D}"/>
              </a:ext>
            </a:extLst>
          </p:cNvPr>
          <p:cNvSpPr>
            <a:spLocks noGrp="1"/>
          </p:cNvSpPr>
          <p:nvPr>
            <p:ph idx="1"/>
          </p:nvPr>
        </p:nvSpPr>
        <p:spPr/>
        <p:txBody>
          <a:bodyPr/>
          <a:lstStyle/>
          <a:p>
            <a:r>
              <a:rPr lang="en-US" sz="2800" dirty="0"/>
              <a:t>The main issue is not so much defining the subclass but installing its unique instance so that clients will be able to use it.</a:t>
            </a:r>
          </a:p>
          <a:p>
            <a:pPr lvl="1"/>
            <a:r>
              <a:rPr lang="en-US" sz="2400" dirty="0"/>
              <a:t>How to make </a:t>
            </a:r>
            <a:r>
              <a:rPr lang="en-US" sz="2400" dirty="0">
                <a:latin typeface="Consolas" panose="020B0609020204030204" pitchFamily="49" charset="0"/>
              </a:rPr>
              <a:t>instance</a:t>
            </a:r>
            <a:r>
              <a:rPr lang="en-US" sz="2400" dirty="0"/>
              <a:t> refer to an object of subclass?</a:t>
            </a:r>
          </a:p>
          <a:p>
            <a:pPr lvl="1"/>
            <a:r>
              <a:rPr lang="en-US" sz="2400" dirty="0"/>
              <a:t>Soln1:If you know the subclasses, choose to create one of them in the super class </a:t>
            </a:r>
            <a:r>
              <a:rPr lang="en-US" sz="2400" dirty="0" err="1"/>
              <a:t>getInstance</a:t>
            </a:r>
            <a:r>
              <a:rPr lang="en-US" sz="2400" dirty="0"/>
              <a:t>() method</a:t>
            </a:r>
          </a:p>
          <a:p>
            <a:pPr marL="457200" lvl="1" indent="0">
              <a:buNone/>
            </a:pPr>
            <a:r>
              <a:rPr lang="en-US" sz="2400" dirty="0"/>
              <a:t> </a:t>
            </a:r>
          </a:p>
          <a:p>
            <a:r>
              <a:rPr lang="en-US" sz="2800" dirty="0"/>
              <a:t>Registry of singletons: another solution</a:t>
            </a:r>
          </a:p>
          <a:p>
            <a:pPr lvl="1"/>
            <a:r>
              <a:rPr lang="en-US" sz="2400" dirty="0"/>
              <a:t>Also works when we need limited number of instances instead of one. </a:t>
            </a:r>
          </a:p>
          <a:p>
            <a:pPr lvl="2"/>
            <a:r>
              <a:rPr lang="en-US" sz="2000" dirty="0"/>
              <a:t>E.g. only 3 registers</a:t>
            </a:r>
          </a:p>
        </p:txBody>
      </p:sp>
    </p:spTree>
    <p:extLst>
      <p:ext uri="{BB962C8B-B14F-4D97-AF65-F5344CB8AC3E}">
        <p14:creationId xmlns:p14="http://schemas.microsoft.com/office/powerpoint/2010/main" val="392829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D63C-6E16-55B3-C997-4FD1A9B1C261}"/>
              </a:ext>
            </a:extLst>
          </p:cNvPr>
          <p:cNvSpPr>
            <a:spLocks noGrp="1"/>
          </p:cNvSpPr>
          <p:nvPr>
            <p:ph type="title"/>
          </p:nvPr>
        </p:nvSpPr>
        <p:spPr/>
        <p:txBody>
          <a:bodyPr/>
          <a:lstStyle/>
          <a:p>
            <a:r>
              <a:rPr lang="en-US" dirty="0"/>
              <a:t>Registry of Singletons</a:t>
            </a:r>
          </a:p>
        </p:txBody>
      </p:sp>
      <p:sp>
        <p:nvSpPr>
          <p:cNvPr id="3" name="Content Placeholder 2">
            <a:extLst>
              <a:ext uri="{FF2B5EF4-FFF2-40B4-BE49-F238E27FC236}">
                <a16:creationId xmlns:a16="http://schemas.microsoft.com/office/drawing/2014/main" id="{DC5E6E8E-0E2C-17D1-9123-59FADFFA9DA1}"/>
              </a:ext>
            </a:extLst>
          </p:cNvPr>
          <p:cNvSpPr>
            <a:spLocks noGrp="1"/>
          </p:cNvSpPr>
          <p:nvPr>
            <p:ph idx="1"/>
          </p:nvPr>
        </p:nvSpPr>
        <p:spPr>
          <a:xfrm>
            <a:off x="457199" y="1335291"/>
            <a:ext cx="8353425" cy="4532109"/>
          </a:xfrm>
        </p:spPr>
        <p:txBody>
          <a:bodyPr/>
          <a:lstStyle/>
          <a:p>
            <a:pPr>
              <a:lnSpc>
                <a:spcPct val="110000"/>
              </a:lnSpc>
            </a:pPr>
            <a:r>
              <a:rPr lang="en-US" sz="2800" dirty="0"/>
              <a:t>Registry: map of names to singletons</a:t>
            </a:r>
          </a:p>
          <a:p>
            <a:pPr lvl="1">
              <a:lnSpc>
                <a:spcPct val="110000"/>
              </a:lnSpc>
            </a:pPr>
            <a:r>
              <a:rPr lang="en-US" sz="2400" dirty="0"/>
              <a:t>Java:   Map&lt;String, Singleton&gt; //use common interface</a:t>
            </a:r>
          </a:p>
          <a:p>
            <a:pPr lvl="1">
              <a:lnSpc>
                <a:spcPct val="110000"/>
              </a:lnSpc>
            </a:pPr>
            <a:r>
              <a:rPr lang="en-US" sz="2400" dirty="0"/>
              <a:t>C++:  map&lt;string, Singleton*&gt; </a:t>
            </a:r>
          </a:p>
          <a:p>
            <a:pPr>
              <a:lnSpc>
                <a:spcPct val="110000"/>
              </a:lnSpc>
            </a:pPr>
            <a:r>
              <a:rPr lang="en-US" sz="2800" dirty="0" err="1">
                <a:latin typeface="Verdana" panose="020B0604030504040204" pitchFamily="34" charset="0"/>
                <a:ea typeface="Verdana" panose="020B0604030504040204" pitchFamily="34" charset="0"/>
              </a:rPr>
              <a:t>getInstance</a:t>
            </a:r>
            <a:r>
              <a:rPr lang="en-US" sz="2800" dirty="0">
                <a:latin typeface="Verdana" panose="020B0604030504040204" pitchFamily="34" charset="0"/>
                <a:ea typeface="Verdana" panose="020B0604030504040204" pitchFamily="34" charset="0"/>
              </a:rPr>
              <a:t>(String name) </a:t>
            </a:r>
            <a:r>
              <a:rPr lang="en-US" sz="2800" dirty="0"/>
              <a:t>makes a name lookup</a:t>
            </a:r>
          </a:p>
          <a:p>
            <a:pPr>
              <a:lnSpc>
                <a:spcPct val="110000"/>
              </a:lnSpc>
            </a:pPr>
            <a:r>
              <a:rPr lang="en-US" sz="2800" dirty="0"/>
              <a:t>How to put subclass instances?</a:t>
            </a:r>
          </a:p>
          <a:p>
            <a:pPr lvl="1">
              <a:lnSpc>
                <a:spcPct val="110000"/>
              </a:lnSpc>
            </a:pPr>
            <a:r>
              <a:rPr lang="en-US" sz="2400" dirty="0"/>
              <a:t>Java reflection –careful, it violates encapsulation</a:t>
            </a:r>
          </a:p>
          <a:p>
            <a:pPr lvl="1">
              <a:lnSpc>
                <a:spcPct val="110000"/>
              </a:lnSpc>
            </a:pPr>
            <a:r>
              <a:rPr lang="en-US" sz="2400" dirty="0"/>
              <a:t>Constructor of the subclass may register itself</a:t>
            </a:r>
          </a:p>
          <a:p>
            <a:pPr lvl="1">
              <a:lnSpc>
                <a:spcPct val="110000"/>
              </a:lnSpc>
            </a:pPr>
            <a:r>
              <a:rPr lang="en-US" sz="2400" dirty="0"/>
              <a:t>Problem: how to activate the constructor in the subclass? </a:t>
            </a:r>
          </a:p>
          <a:p>
            <a:pPr lvl="1">
              <a:lnSpc>
                <a:spcPct val="110000"/>
              </a:lnSpc>
            </a:pPr>
            <a:endParaRPr lang="en-US" sz="2400" dirty="0"/>
          </a:p>
        </p:txBody>
      </p:sp>
    </p:spTree>
    <p:extLst>
      <p:ext uri="{BB962C8B-B14F-4D97-AF65-F5344CB8AC3E}">
        <p14:creationId xmlns:p14="http://schemas.microsoft.com/office/powerpoint/2010/main" val="1012638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864D-32F9-71CB-6BAF-E2D9D96A5380}"/>
              </a:ext>
            </a:extLst>
          </p:cNvPr>
          <p:cNvSpPr>
            <a:spLocks noGrp="1"/>
          </p:cNvSpPr>
          <p:nvPr>
            <p:ph type="title"/>
          </p:nvPr>
        </p:nvSpPr>
        <p:spPr/>
        <p:txBody>
          <a:bodyPr/>
          <a:lstStyle/>
          <a:p>
            <a:r>
              <a:rPr lang="en-US" dirty="0"/>
              <a:t>Registry of Singletons: only 1</a:t>
            </a:r>
          </a:p>
        </p:txBody>
      </p:sp>
      <p:sp>
        <p:nvSpPr>
          <p:cNvPr id="3" name="Content Placeholder 2">
            <a:extLst>
              <a:ext uri="{FF2B5EF4-FFF2-40B4-BE49-F238E27FC236}">
                <a16:creationId xmlns:a16="http://schemas.microsoft.com/office/drawing/2014/main" id="{751252B3-9B0B-BB5C-1EF3-BB78AC96D5AC}"/>
              </a:ext>
            </a:extLst>
          </p:cNvPr>
          <p:cNvSpPr>
            <a:spLocks noGrp="1"/>
          </p:cNvSpPr>
          <p:nvPr>
            <p:ph idx="1"/>
          </p:nvPr>
        </p:nvSpPr>
        <p:spPr>
          <a:xfrm>
            <a:off x="457200" y="1335291"/>
            <a:ext cx="8229600" cy="5184155"/>
          </a:xfrm>
        </p:spPr>
        <p:txBody>
          <a:bodyPr/>
          <a:lstStyle/>
          <a:p>
            <a:pPr marL="0" indent="0">
              <a:buNone/>
            </a:pPr>
            <a:r>
              <a:rPr lang="en-US" sz="1800" dirty="0"/>
              <a:t>public class Singleton{</a:t>
            </a:r>
          </a:p>
          <a:p>
            <a:pPr marL="0" indent="0">
              <a:buNone/>
            </a:pPr>
            <a:r>
              <a:rPr lang="en-US" sz="1800" dirty="0"/>
              <a:t>  private Map&lt;String, Singleton&gt; registry=new HashMap&lt;String, Singleton&gt;();</a:t>
            </a:r>
          </a:p>
          <a:p>
            <a:pPr marL="0" indent="0">
              <a:buNone/>
            </a:pPr>
            <a:r>
              <a:rPr lang="en-US" sz="1800" dirty="0"/>
              <a:t>  </a:t>
            </a:r>
            <a:r>
              <a:rPr lang="en-US" sz="1800" dirty="0">
                <a:solidFill>
                  <a:schemeClr val="bg2"/>
                </a:solidFill>
              </a:rPr>
              <a:t>private static Singleton </a:t>
            </a:r>
            <a:r>
              <a:rPr lang="en-US" sz="1800" dirty="0" err="1">
                <a:solidFill>
                  <a:schemeClr val="bg2"/>
                </a:solidFill>
              </a:rPr>
              <a:t>theInstance</a:t>
            </a:r>
            <a:r>
              <a:rPr lang="en-US" sz="1800" dirty="0">
                <a:solidFill>
                  <a:schemeClr val="bg2"/>
                </a:solidFill>
              </a:rPr>
              <a:t>=null;</a:t>
            </a:r>
          </a:p>
          <a:p>
            <a:pPr marL="0" indent="0">
              <a:buNone/>
            </a:pPr>
            <a:r>
              <a:rPr lang="en-US" sz="1800" dirty="0"/>
              <a:t>  protected Singleton(){</a:t>
            </a:r>
          </a:p>
          <a:p>
            <a:pPr marL="0" indent="0">
              <a:buNone/>
            </a:pPr>
            <a:r>
              <a:rPr lang="en-US" sz="1800" dirty="0"/>
              <a:t>         </a:t>
            </a:r>
            <a:r>
              <a:rPr lang="en-US" sz="1800" dirty="0" err="1">
                <a:solidFill>
                  <a:schemeClr val="bg2"/>
                </a:solidFill>
              </a:rPr>
              <a:t>registry.put</a:t>
            </a:r>
            <a:r>
              <a:rPr lang="en-US" sz="1800" dirty="0">
                <a:solidFill>
                  <a:schemeClr val="bg2"/>
                </a:solidFill>
              </a:rPr>
              <a:t>(</a:t>
            </a:r>
            <a:r>
              <a:rPr lang="en-US" sz="1800" dirty="0" err="1">
                <a:solidFill>
                  <a:schemeClr val="bg2"/>
                </a:solidFill>
              </a:rPr>
              <a:t>this.getClass</a:t>
            </a:r>
            <a:r>
              <a:rPr lang="en-US" sz="1800" dirty="0">
                <a:solidFill>
                  <a:schemeClr val="bg2"/>
                </a:solidFill>
              </a:rPr>
              <a:t>().</a:t>
            </a:r>
            <a:r>
              <a:rPr lang="en-US" sz="1800" dirty="0" err="1">
                <a:solidFill>
                  <a:schemeClr val="bg2"/>
                </a:solidFill>
              </a:rPr>
              <a:t>getSimpleName</a:t>
            </a:r>
            <a:r>
              <a:rPr lang="en-US" sz="1800" dirty="0">
                <a:solidFill>
                  <a:schemeClr val="bg2"/>
                </a:solidFill>
              </a:rPr>
              <a:t>(), this);</a:t>
            </a:r>
          </a:p>
          <a:p>
            <a:pPr marL="0" indent="0">
              <a:buNone/>
            </a:pPr>
            <a:r>
              <a:rPr lang="en-US" sz="1800" i="1" dirty="0">
                <a:solidFill>
                  <a:schemeClr val="bg2"/>
                </a:solidFill>
              </a:rPr>
              <a:t>         //When a subclass is instantiated, it registers itself using its class name.</a:t>
            </a:r>
          </a:p>
          <a:p>
            <a:pPr marL="0" indent="0">
              <a:buNone/>
            </a:pPr>
            <a:r>
              <a:rPr lang="en-US" sz="1800" dirty="0">
                <a:solidFill>
                  <a:schemeClr val="bg2"/>
                </a:solidFill>
              </a:rPr>
              <a:t>       </a:t>
            </a:r>
            <a:r>
              <a:rPr lang="en-US" sz="1800" dirty="0"/>
              <a:t> //…other </a:t>
            </a:r>
            <a:r>
              <a:rPr lang="en-US" sz="1800" dirty="0" err="1"/>
              <a:t>inits</a:t>
            </a:r>
            <a:endParaRPr lang="en-US" sz="1800" dirty="0"/>
          </a:p>
          <a:p>
            <a:pPr marL="0" indent="0">
              <a:buNone/>
            </a:pPr>
            <a:r>
              <a:rPr lang="en-US" sz="1800" dirty="0"/>
              <a:t>  }</a:t>
            </a:r>
          </a:p>
          <a:p>
            <a:pPr marL="0" indent="0">
              <a:buNone/>
            </a:pPr>
            <a:r>
              <a:rPr lang="en-US" sz="1800" dirty="0"/>
              <a:t>  public static Singleton </a:t>
            </a:r>
            <a:r>
              <a:rPr lang="en-US" sz="1800" dirty="0" err="1">
                <a:solidFill>
                  <a:schemeClr val="bg2"/>
                </a:solidFill>
              </a:rPr>
              <a:t>getInstance</a:t>
            </a:r>
            <a:r>
              <a:rPr lang="en-US" sz="1800" dirty="0">
                <a:solidFill>
                  <a:schemeClr val="bg2"/>
                </a:solidFill>
              </a:rPr>
              <a:t>(){</a:t>
            </a:r>
          </a:p>
          <a:p>
            <a:pPr marL="0" indent="0">
              <a:buNone/>
            </a:pPr>
            <a:r>
              <a:rPr lang="en-US" sz="1800" dirty="0"/>
              <a:t>       if(</a:t>
            </a:r>
            <a:r>
              <a:rPr lang="en-US" sz="1800" dirty="0" err="1"/>
              <a:t>theInstance</a:t>
            </a:r>
            <a:r>
              <a:rPr lang="en-US" sz="1800" dirty="0"/>
              <a:t>==null){</a:t>
            </a:r>
          </a:p>
          <a:p>
            <a:pPr marL="0" indent="0">
              <a:buNone/>
            </a:pPr>
            <a:r>
              <a:rPr lang="en-US" sz="1800" dirty="0"/>
              <a:t>               String name=</a:t>
            </a:r>
            <a:r>
              <a:rPr lang="en-US" sz="1800" dirty="0" err="1"/>
              <a:t>System.getProperty</a:t>
            </a:r>
            <a:r>
              <a:rPr lang="en-US" sz="1800" dirty="0"/>
              <a:t>(“</a:t>
            </a:r>
            <a:r>
              <a:rPr lang="en-US" sz="1800" dirty="0" err="1"/>
              <a:t>mypackg.singletonname</a:t>
            </a:r>
            <a:r>
              <a:rPr lang="en-US" sz="1800" dirty="0"/>
              <a:t>”);</a:t>
            </a:r>
          </a:p>
          <a:p>
            <a:pPr marL="0" indent="0">
              <a:buNone/>
            </a:pPr>
            <a:r>
              <a:rPr lang="en-US" sz="1800" dirty="0"/>
              <a:t>               </a:t>
            </a:r>
            <a:r>
              <a:rPr lang="en-US" sz="1800" dirty="0" err="1"/>
              <a:t>theInstance</a:t>
            </a:r>
            <a:r>
              <a:rPr lang="en-US" sz="1800" dirty="0"/>
              <a:t>=</a:t>
            </a:r>
            <a:r>
              <a:rPr lang="en-US" sz="1800" dirty="0" err="1"/>
              <a:t>registry.get</a:t>
            </a:r>
            <a:r>
              <a:rPr lang="en-US" sz="1800" dirty="0"/>
              <a:t>(name);</a:t>
            </a:r>
          </a:p>
          <a:p>
            <a:pPr marL="0" indent="0">
              <a:buNone/>
            </a:pPr>
            <a:r>
              <a:rPr lang="en-US" sz="1800" dirty="0"/>
              <a:t>      } return </a:t>
            </a:r>
            <a:r>
              <a:rPr lang="en-US" sz="1800" dirty="0" err="1"/>
              <a:t>theInstance</a:t>
            </a:r>
            <a:r>
              <a:rPr lang="en-US" sz="1800" dirty="0"/>
              <a:t>; </a:t>
            </a:r>
          </a:p>
          <a:p>
            <a:pPr marL="0" indent="0">
              <a:buNone/>
            </a:pPr>
            <a:r>
              <a:rPr lang="en-US" sz="1800" dirty="0"/>
              <a:t>  }</a:t>
            </a:r>
          </a:p>
          <a:p>
            <a:pPr marL="0" indent="0">
              <a:buNone/>
            </a:pPr>
            <a:r>
              <a:rPr lang="en-US" sz="1800" dirty="0"/>
              <a:t>  </a:t>
            </a:r>
            <a:r>
              <a:rPr lang="en-US" sz="1800" dirty="0">
                <a:solidFill>
                  <a:schemeClr val="bg2"/>
                </a:solidFill>
              </a:rPr>
              <a:t>private final static Singleton sole=new Singleton();</a:t>
            </a:r>
          </a:p>
          <a:p>
            <a:pPr marL="0" indent="0">
              <a:buNone/>
            </a:pPr>
            <a:r>
              <a:rPr lang="en-US" sz="1800" dirty="0">
                <a:solidFill>
                  <a:schemeClr val="bg2"/>
                </a:solidFill>
              </a:rPr>
              <a:t>  public static void activate(){}</a:t>
            </a:r>
          </a:p>
          <a:p>
            <a:pPr marL="0" indent="0">
              <a:buNone/>
            </a:pPr>
            <a:r>
              <a:rPr lang="en-US" sz="1800" dirty="0"/>
              <a:t>}</a:t>
            </a:r>
          </a:p>
        </p:txBody>
      </p:sp>
      <p:sp>
        <p:nvSpPr>
          <p:cNvPr id="5" name="TextBox 4">
            <a:extLst>
              <a:ext uri="{FF2B5EF4-FFF2-40B4-BE49-F238E27FC236}">
                <a16:creationId xmlns:a16="http://schemas.microsoft.com/office/drawing/2014/main" id="{1FCFD524-C50F-C869-A6E2-3CF409517461}"/>
              </a:ext>
            </a:extLst>
          </p:cNvPr>
          <p:cNvSpPr txBox="1"/>
          <p:nvPr/>
        </p:nvSpPr>
        <p:spPr>
          <a:xfrm>
            <a:off x="4572000" y="6519446"/>
            <a:ext cx="4587987" cy="338554"/>
          </a:xfrm>
          <a:prstGeom prst="rect">
            <a:avLst/>
          </a:prstGeom>
          <a:noFill/>
        </p:spPr>
        <p:txBody>
          <a:bodyPr wrap="none" rtlCol="0">
            <a:spAutoFit/>
          </a:bodyPr>
          <a:lstStyle/>
          <a:p>
            <a:r>
              <a:rPr lang="en-US" sz="1600" dirty="0"/>
              <a:t>https://stackoverflow.com/a/54859005/25503790</a:t>
            </a:r>
          </a:p>
        </p:txBody>
      </p:sp>
    </p:spTree>
    <p:extLst>
      <p:ext uri="{BB962C8B-B14F-4D97-AF65-F5344CB8AC3E}">
        <p14:creationId xmlns:p14="http://schemas.microsoft.com/office/powerpoint/2010/main" val="1654421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7864D-32F9-71CB-6BAF-E2D9D96A5380}"/>
              </a:ext>
            </a:extLst>
          </p:cNvPr>
          <p:cNvSpPr>
            <a:spLocks noGrp="1"/>
          </p:cNvSpPr>
          <p:nvPr>
            <p:ph type="title"/>
          </p:nvPr>
        </p:nvSpPr>
        <p:spPr/>
        <p:txBody>
          <a:bodyPr/>
          <a:lstStyle/>
          <a:p>
            <a:r>
              <a:rPr lang="en-US" dirty="0"/>
              <a:t>Registry of Singletons</a:t>
            </a:r>
          </a:p>
        </p:txBody>
      </p:sp>
      <p:sp>
        <p:nvSpPr>
          <p:cNvPr id="3" name="Content Placeholder 2">
            <a:extLst>
              <a:ext uri="{FF2B5EF4-FFF2-40B4-BE49-F238E27FC236}">
                <a16:creationId xmlns:a16="http://schemas.microsoft.com/office/drawing/2014/main" id="{751252B3-9B0B-BB5C-1EF3-BB78AC96D5AC}"/>
              </a:ext>
            </a:extLst>
          </p:cNvPr>
          <p:cNvSpPr>
            <a:spLocks noGrp="1"/>
          </p:cNvSpPr>
          <p:nvPr>
            <p:ph idx="1"/>
          </p:nvPr>
        </p:nvSpPr>
        <p:spPr>
          <a:xfrm>
            <a:off x="457200" y="1335291"/>
            <a:ext cx="8229600" cy="5184155"/>
          </a:xfrm>
        </p:spPr>
        <p:txBody>
          <a:bodyPr/>
          <a:lstStyle/>
          <a:p>
            <a:pPr marL="0" indent="0">
              <a:buNone/>
            </a:pPr>
            <a:r>
              <a:rPr lang="en-US" sz="1800" dirty="0"/>
              <a:t>public class Sub extends Singleton{</a:t>
            </a:r>
          </a:p>
          <a:p>
            <a:pPr marL="0" indent="0">
              <a:buNone/>
            </a:pPr>
            <a:r>
              <a:rPr lang="en-US" sz="1800" dirty="0"/>
              <a:t>  protected Sub(){</a:t>
            </a:r>
          </a:p>
          <a:p>
            <a:pPr marL="0" indent="0">
              <a:buNone/>
            </a:pPr>
            <a:r>
              <a:rPr lang="en-US" sz="1800" dirty="0"/>
              <a:t>         super(); //makes the </a:t>
            </a:r>
            <a:r>
              <a:rPr lang="en-US" sz="1800" dirty="0" err="1"/>
              <a:t>registry</a:t>
            </a:r>
            <a:r>
              <a:rPr lang="en-US" sz="1800" dirty="0" err="1">
                <a:solidFill>
                  <a:schemeClr val="bg2"/>
                </a:solidFill>
              </a:rPr>
              <a:t>,i.e</a:t>
            </a:r>
            <a:r>
              <a:rPr lang="en-US" sz="1800" dirty="0">
                <a:solidFill>
                  <a:schemeClr val="bg2"/>
                </a:solidFill>
              </a:rPr>
              <a:t>. registers itself in the base class registry.</a:t>
            </a:r>
          </a:p>
          <a:p>
            <a:pPr marL="0" indent="0">
              <a:buNone/>
            </a:pPr>
            <a:r>
              <a:rPr lang="en-US" sz="1800" dirty="0"/>
              <a:t>        //…other </a:t>
            </a:r>
            <a:r>
              <a:rPr lang="en-US" sz="1800" dirty="0" err="1"/>
              <a:t>inits</a:t>
            </a:r>
            <a:endParaRPr lang="en-US" sz="1800" dirty="0"/>
          </a:p>
          <a:p>
            <a:pPr marL="0" indent="0">
              <a:buNone/>
            </a:pPr>
            <a:r>
              <a:rPr lang="en-US" sz="1800" dirty="0"/>
              <a:t>  }</a:t>
            </a:r>
          </a:p>
          <a:p>
            <a:pPr marL="0" indent="0">
              <a:buNone/>
            </a:pPr>
            <a:r>
              <a:rPr lang="en-US" sz="1800" dirty="0"/>
              <a:t>  private final static Sub sole=new Sub(); //created at load time</a:t>
            </a:r>
          </a:p>
          <a:p>
            <a:pPr marL="0" indent="0">
              <a:buNone/>
            </a:pPr>
            <a:r>
              <a:rPr lang="en-US" sz="1800" dirty="0"/>
              <a:t> </a:t>
            </a:r>
            <a:r>
              <a:rPr lang="en-US" sz="1800" dirty="0">
                <a:solidFill>
                  <a:schemeClr val="bg2"/>
                </a:solidFill>
              </a:rPr>
              <a:t> public static void activate(){}   //this is a hack to force class loading.</a:t>
            </a:r>
          </a:p>
          <a:p>
            <a:pPr marL="0" indent="0">
              <a:buNone/>
            </a:pPr>
            <a:r>
              <a:rPr lang="en-US" sz="1800" dirty="0"/>
              <a:t>  /* other methods*/</a:t>
            </a:r>
          </a:p>
          <a:p>
            <a:pPr marL="0" indent="0">
              <a:buNone/>
            </a:pPr>
            <a:r>
              <a:rPr lang="en-US" sz="1800" dirty="0"/>
              <a:t>}</a:t>
            </a:r>
          </a:p>
          <a:p>
            <a:pPr marL="0" indent="0">
              <a:buNone/>
            </a:pPr>
            <a:endParaRPr lang="en-US" sz="1800" dirty="0"/>
          </a:p>
          <a:p>
            <a:r>
              <a:rPr lang="en-US" sz="2000" dirty="0"/>
              <a:t>Too many instances are created, reflection would save space</a:t>
            </a:r>
            <a:r>
              <a:rPr lang="en-US" sz="1600" dirty="0"/>
              <a:t> </a:t>
            </a:r>
          </a:p>
          <a:p>
            <a:r>
              <a:rPr lang="en-US" sz="2400" dirty="0"/>
              <a:t>Best use registry for limited number of singletons</a:t>
            </a:r>
          </a:p>
          <a:p>
            <a:pPr lvl="1"/>
            <a:r>
              <a:rPr lang="en-US" sz="2000" dirty="0"/>
              <a:t>Register limited number of instances</a:t>
            </a:r>
          </a:p>
          <a:p>
            <a:pPr lvl="1"/>
            <a:r>
              <a:rPr lang="en-US" sz="2000" dirty="0"/>
              <a:t>Lookup inside the </a:t>
            </a:r>
            <a:r>
              <a:rPr lang="en-US" sz="2000" dirty="0" err="1"/>
              <a:t>getInstance</a:t>
            </a:r>
            <a:r>
              <a:rPr lang="en-US" sz="2000" dirty="0"/>
              <a:t>()</a:t>
            </a:r>
          </a:p>
        </p:txBody>
      </p:sp>
      <p:sp>
        <p:nvSpPr>
          <p:cNvPr id="5" name="TextBox 4">
            <a:extLst>
              <a:ext uri="{FF2B5EF4-FFF2-40B4-BE49-F238E27FC236}">
                <a16:creationId xmlns:a16="http://schemas.microsoft.com/office/drawing/2014/main" id="{1FCFD524-C50F-C869-A6E2-3CF409517461}"/>
              </a:ext>
            </a:extLst>
          </p:cNvPr>
          <p:cNvSpPr txBox="1"/>
          <p:nvPr/>
        </p:nvSpPr>
        <p:spPr>
          <a:xfrm>
            <a:off x="4572000" y="6519446"/>
            <a:ext cx="4587987" cy="338554"/>
          </a:xfrm>
          <a:prstGeom prst="rect">
            <a:avLst/>
          </a:prstGeom>
          <a:noFill/>
        </p:spPr>
        <p:txBody>
          <a:bodyPr wrap="none" rtlCol="0">
            <a:spAutoFit/>
          </a:bodyPr>
          <a:lstStyle/>
          <a:p>
            <a:r>
              <a:rPr lang="en-US" sz="1600" dirty="0"/>
              <a:t>https://stackoverflow.com/a/54859005/25503790</a:t>
            </a:r>
          </a:p>
        </p:txBody>
      </p:sp>
    </p:spTree>
    <p:extLst>
      <p:ext uri="{BB962C8B-B14F-4D97-AF65-F5344CB8AC3E}">
        <p14:creationId xmlns:p14="http://schemas.microsoft.com/office/powerpoint/2010/main" val="2199840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E128-7403-FD94-DDF2-EAA3F72ECC48}"/>
              </a:ext>
            </a:extLst>
          </p:cNvPr>
          <p:cNvSpPr>
            <a:spLocks noGrp="1"/>
          </p:cNvSpPr>
          <p:nvPr>
            <p:ph type="title"/>
          </p:nvPr>
        </p:nvSpPr>
        <p:spPr/>
        <p:txBody>
          <a:bodyPr/>
          <a:lstStyle/>
          <a:p>
            <a:r>
              <a:rPr lang="en-US" sz="3200" dirty="0"/>
              <a:t>Reflection-Based Singleton Registry</a:t>
            </a:r>
          </a:p>
        </p:txBody>
      </p:sp>
      <p:sp>
        <p:nvSpPr>
          <p:cNvPr id="4" name="Rectangle 1">
            <a:extLst>
              <a:ext uri="{FF2B5EF4-FFF2-40B4-BE49-F238E27FC236}">
                <a16:creationId xmlns:a16="http://schemas.microsoft.com/office/drawing/2014/main" id="{7E056629-7203-FE0F-A5BB-FF293BFE0527}"/>
              </a:ext>
            </a:extLst>
          </p:cNvPr>
          <p:cNvSpPr>
            <a:spLocks noGrp="1" noChangeArrowheads="1"/>
          </p:cNvSpPr>
          <p:nvPr>
            <p:ph idx="1"/>
          </p:nvPr>
        </p:nvSpPr>
        <p:spPr bwMode="auto">
          <a:xfrm>
            <a:off x="457200" y="1510752"/>
            <a:ext cx="858119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public abstract class Singleton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private static final Map&lt;string, singleton&gt; registry = new HashMap&lt;&gt;();&lt;/string, singleton&gt;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public static Singleton </a:t>
            </a:r>
            <a:r>
              <a:rPr kumimoji="0" lang="en-US" altLang="en-US" sz="1600" b="0" i="0" u="none" strike="noStrike" cap="none" normalizeH="0" baseline="0" dirty="0" err="1">
                <a:ln>
                  <a:noFill/>
                </a:ln>
                <a:solidFill>
                  <a:schemeClr val="tx1"/>
                </a:solidFill>
                <a:effectLst/>
                <a:latin typeface="Arial" panose="020B0604020202020204" pitchFamily="34" charset="0"/>
              </a:rPr>
              <a:t>getInstance</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if (</a:t>
            </a:r>
            <a:r>
              <a:rPr kumimoji="0" lang="en-US" altLang="en-US" sz="1600" b="0" i="0" u="none" strike="noStrike" cap="none" normalizeH="0" baseline="0" dirty="0" err="1">
                <a:ln>
                  <a:noFill/>
                </a:ln>
                <a:solidFill>
                  <a:schemeClr val="tx1"/>
                </a:solidFill>
                <a:effectLst/>
                <a:latin typeface="Arial" panose="020B0604020202020204" pitchFamily="34" charset="0"/>
              </a:rPr>
              <a:t>registry.isEmpty</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String </a:t>
            </a:r>
            <a:r>
              <a:rPr kumimoji="0" lang="en-US" altLang="en-US" sz="1600" b="0" i="0" u="none" strike="noStrike" cap="none" normalizeH="0" baseline="0" dirty="0" err="1">
                <a:ln>
                  <a:noFill/>
                </a:ln>
                <a:solidFill>
                  <a:schemeClr val="tx1"/>
                </a:solidFill>
                <a:effectLst/>
                <a:latin typeface="Arial" panose="020B0604020202020204" pitchFamily="34" charset="0"/>
              </a:rPr>
              <a:t>className</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rPr>
              <a:t>System.getProperty</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mypackg.singletonname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Class </a:t>
            </a:r>
            <a:r>
              <a:rPr kumimoji="0" lang="en-US" altLang="en-US" sz="1600" b="0" i="0" u="none" strike="noStrike" cap="none" normalizeH="0" baseline="0" dirty="0" err="1">
                <a:ln>
                  <a:noFill/>
                </a:ln>
                <a:solidFill>
                  <a:schemeClr val="tx1"/>
                </a:solidFill>
                <a:effectLst/>
                <a:latin typeface="Arial" panose="020B0604020202020204" pitchFamily="34" charset="0"/>
              </a:rPr>
              <a:t>clazz</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err="1">
                <a:ln>
                  <a:noFill/>
                </a:ln>
                <a:solidFill>
                  <a:schemeClr val="tx1"/>
                </a:solidFill>
                <a:effectLst/>
                <a:latin typeface="Arial" panose="020B0604020202020204" pitchFamily="34" charset="0"/>
              </a:rPr>
              <a:t>Class.forName</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className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Singleton instance = (Singleton) </a:t>
            </a:r>
            <a:r>
              <a:rPr kumimoji="0" lang="en-US" altLang="en-US" sz="1600" b="0" i="0" u="none" strike="noStrike" cap="none" normalizeH="0" baseline="0" dirty="0" err="1">
                <a:ln>
                  <a:noFill/>
                </a:ln>
                <a:solidFill>
                  <a:schemeClr val="tx1"/>
                </a:solidFill>
                <a:effectLst/>
                <a:latin typeface="Arial" panose="020B0604020202020204" pitchFamily="34" charset="0"/>
              </a:rPr>
              <a:t>clazz.getDeclaredConstructor</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newInstance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registry.put</a:t>
            </a:r>
            <a:r>
              <a:rPr kumimoji="0" lang="en-US" altLang="en-US" sz="1600" b="0"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err="1">
                <a:ln>
                  <a:noFill/>
                </a:ln>
                <a:solidFill>
                  <a:schemeClr val="tx1"/>
                </a:solidFill>
                <a:effectLst/>
                <a:latin typeface="Arial" panose="020B0604020202020204" pitchFamily="34" charset="0"/>
              </a:rPr>
              <a:t>className</a:t>
            </a:r>
            <a:r>
              <a:rPr kumimoji="0" lang="en-US" altLang="en-US" sz="1600" b="0" i="0" u="none" strike="noStrike" cap="none" normalizeH="0" baseline="0" dirty="0">
                <a:ln>
                  <a:noFill/>
                </a:ln>
                <a:solidFill>
                  <a:schemeClr val="tx1"/>
                </a:solidFill>
                <a:effectLst/>
                <a:latin typeface="Arial" panose="020B0604020202020204" pitchFamily="34" charset="0"/>
              </a:rPr>
              <a:t>, instance);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return instance;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 catch (Exception 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throw new </a:t>
            </a:r>
            <a:r>
              <a:rPr kumimoji="0" lang="en-US" altLang="en-US" sz="1600" b="0" i="0" u="none" strike="noStrike" cap="none" normalizeH="0" baseline="0" dirty="0" err="1">
                <a:ln>
                  <a:noFill/>
                </a:ln>
                <a:solidFill>
                  <a:schemeClr val="tx1"/>
                </a:solidFill>
                <a:effectLst/>
                <a:latin typeface="Arial" panose="020B0604020202020204" pitchFamily="34" charset="0"/>
              </a:rPr>
              <a:t>RuntimeException</a:t>
            </a:r>
            <a:r>
              <a:rPr kumimoji="0" lang="en-US" altLang="en-US" sz="1600" b="0" i="0" u="none" strike="noStrike" cap="none" normalizeH="0" baseline="0" dirty="0">
                <a:ln>
                  <a:noFill/>
                </a:ln>
                <a:solidFill>
                  <a:schemeClr val="tx1"/>
                </a:solidFill>
                <a:effectLst/>
                <a:latin typeface="Arial" panose="020B0604020202020204" pitchFamily="34" charset="0"/>
              </a:rPr>
              <a:t>("Failed to load singleton: " + </a:t>
            </a:r>
            <a:r>
              <a:rPr kumimoji="0" lang="en-US" altLang="en-US" sz="1600" b="0" i="0" u="none" strike="noStrike" cap="none" normalizeH="0" baseline="0" dirty="0" err="1">
                <a:ln>
                  <a:noFill/>
                </a:ln>
                <a:solidFill>
                  <a:schemeClr val="tx1"/>
                </a:solidFill>
                <a:effectLst/>
                <a:latin typeface="Arial" panose="020B0604020202020204" pitchFamily="34" charset="0"/>
              </a:rPr>
              <a:t>className</a:t>
            </a:r>
            <a:r>
              <a:rPr kumimoji="0" lang="en-US" altLang="en-US" sz="1600" b="0" i="0" u="none" strike="noStrike" cap="none" normalizeH="0" baseline="0" dirty="0">
                <a:ln>
                  <a:noFill/>
                </a:ln>
                <a:solidFill>
                  <a:schemeClr val="tx1"/>
                </a:solidFill>
                <a:effectLst/>
                <a:latin typeface="Arial" panose="020B0604020202020204" pitchFamily="34" charset="0"/>
              </a:rPr>
              <a:t>, 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return </a:t>
            </a:r>
            <a:r>
              <a:rPr kumimoji="0" lang="en-US" altLang="en-US" sz="1600" b="0" i="0" u="none" strike="noStrike" cap="none" normalizeH="0" baseline="0" dirty="0" err="1">
                <a:ln>
                  <a:noFill/>
                </a:ln>
                <a:solidFill>
                  <a:schemeClr val="tx1"/>
                </a:solidFill>
                <a:effectLst/>
                <a:latin typeface="Arial" panose="020B0604020202020204" pitchFamily="34" charset="0"/>
              </a:rPr>
              <a:t>registry.values</a:t>
            </a:r>
            <a:r>
              <a:rPr kumimoji="0" lang="en-US" altLang="en-US" sz="1600" b="0" i="0" u="none" strike="noStrike" cap="none" normalizeH="0" baseline="0" dirty="0">
                <a:ln>
                  <a:noFill/>
                </a:ln>
                <a:solidFill>
                  <a:schemeClr val="tx1"/>
                </a:solidFill>
                <a:effectLst/>
                <a:latin typeface="Arial" panose="020B0604020202020204" pitchFamily="34" charset="0"/>
              </a:rPr>
              <a:t>().iterator().next();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protected Singleton()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 Optional: register here if needed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564941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E99BD-6A47-ACE6-2B32-D7C4DB56EDFB}"/>
              </a:ext>
            </a:extLst>
          </p:cNvPr>
          <p:cNvSpPr>
            <a:spLocks noGrp="1"/>
          </p:cNvSpPr>
          <p:nvPr>
            <p:ph type="title"/>
          </p:nvPr>
        </p:nvSpPr>
        <p:spPr/>
        <p:txBody>
          <a:bodyPr/>
          <a:lstStyle/>
          <a:p>
            <a:r>
              <a:rPr lang="en-US" sz="3200" dirty="0"/>
              <a:t>Reflection-Based Singleton Registry -2</a:t>
            </a:r>
          </a:p>
        </p:txBody>
      </p:sp>
      <p:sp>
        <p:nvSpPr>
          <p:cNvPr id="4" name="Rectangle 1">
            <a:extLst>
              <a:ext uri="{FF2B5EF4-FFF2-40B4-BE49-F238E27FC236}">
                <a16:creationId xmlns:a16="http://schemas.microsoft.com/office/drawing/2014/main" id="{1ADB341D-DE49-BCBE-17C9-C3F0792DE316}"/>
              </a:ext>
            </a:extLst>
          </p:cNvPr>
          <p:cNvSpPr>
            <a:spLocks noGrp="1" noChangeArrowheads="1"/>
          </p:cNvSpPr>
          <p:nvPr>
            <p:ph idx="1"/>
          </p:nvPr>
        </p:nvSpPr>
        <p:spPr bwMode="auto">
          <a:xfrm>
            <a:off x="457200" y="1477690"/>
            <a:ext cx="576952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public class Sub extends Singleton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public Sub()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super();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System.out.println</a:t>
            </a:r>
            <a:r>
              <a:rPr kumimoji="0" lang="en-US" altLang="en-US" sz="1800" b="0" i="0" u="none" strike="noStrike" cap="none" normalizeH="0" baseline="0" dirty="0">
                <a:ln>
                  <a:noFill/>
                </a:ln>
                <a:solidFill>
                  <a:schemeClr val="tx1"/>
                </a:solidFill>
                <a:effectLst/>
                <a:latin typeface="Arial" panose="020B0604020202020204" pitchFamily="34" charset="0"/>
              </a:rPr>
              <a:t>("Sub Singleton created");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Client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Arial" panose="020B0604020202020204" pitchFamily="34" charset="0"/>
              </a:rPr>
              <a:t>System.setProperty</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mypackg.singletonname</a:t>
            </a:r>
            <a:r>
              <a:rPr kumimoji="0" lang="en-US" altLang="en-US" sz="1800" b="0" i="0" u="none" strike="noStrike" cap="none" normalizeH="0" baseline="0" dirty="0">
                <a:ln>
                  <a:noFill/>
                </a:ln>
                <a:solidFill>
                  <a:schemeClr val="tx1"/>
                </a:solidFill>
                <a:effectLst/>
                <a:latin typeface="Arial" panose="020B0604020202020204" pitchFamily="34" charset="0"/>
              </a:rPr>
              <a:t>", "Sub");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Singleton s = </a:t>
            </a:r>
            <a:r>
              <a:rPr kumimoji="0" lang="en-US" altLang="en-US" sz="1800" b="0" i="0" u="none" strike="noStrike" cap="none" normalizeH="0" baseline="0" dirty="0" err="1">
                <a:ln>
                  <a:noFill/>
                </a:ln>
                <a:solidFill>
                  <a:schemeClr val="tx1"/>
                </a:solidFill>
                <a:effectLst/>
                <a:latin typeface="Arial" panose="020B0604020202020204" pitchFamily="34" charset="0"/>
              </a:rPr>
              <a:t>Singleton.getInstance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eaLnBrk="0" hangingPunct="0">
              <a:spcBef>
                <a:spcPct val="0"/>
              </a:spcBef>
              <a:buClrTx/>
              <a:buSzTx/>
            </a:pPr>
            <a:r>
              <a:rPr kumimoji="0" lang="en-US" altLang="en-US" sz="1800" b="0" i="0" u="none" strike="noStrike" cap="none" normalizeH="0" baseline="0" dirty="0">
                <a:ln>
                  <a:noFill/>
                </a:ln>
                <a:solidFill>
                  <a:schemeClr val="tx1"/>
                </a:solidFill>
                <a:effectLst/>
                <a:latin typeface="Arial" panose="020B0604020202020204" pitchFamily="34" charset="0"/>
              </a:rPr>
              <a:t>No eager creation.</a:t>
            </a:r>
          </a:p>
          <a:p>
            <a:pPr eaLnBrk="0" hangingPunct="0">
              <a:spcBef>
                <a:spcPct val="0"/>
              </a:spcBef>
              <a:buClrTx/>
              <a:buSzTx/>
            </a:pPr>
            <a:r>
              <a:rPr kumimoji="0" lang="en-US" altLang="en-US" sz="1800" b="0" i="0" u="none" strike="noStrike" cap="none" normalizeH="0" baseline="0" dirty="0">
                <a:ln>
                  <a:noFill/>
                </a:ln>
                <a:solidFill>
                  <a:schemeClr val="tx1"/>
                </a:solidFill>
                <a:effectLst/>
                <a:latin typeface="Arial" panose="020B0604020202020204" pitchFamily="34" charset="0"/>
              </a:rPr>
              <a:t>Only the needed class is instantiated.</a:t>
            </a:r>
          </a:p>
          <a:p>
            <a:pPr eaLnBrk="0" hangingPunct="0">
              <a:spcBef>
                <a:spcPct val="0"/>
              </a:spcBef>
              <a:buClrTx/>
              <a:buSzTx/>
            </a:pPr>
            <a:r>
              <a:rPr kumimoji="0" lang="en-US" altLang="en-US" sz="1800" b="0" i="0" u="none" strike="noStrike" cap="none" normalizeH="0" baseline="0" dirty="0">
                <a:ln>
                  <a:noFill/>
                </a:ln>
                <a:solidFill>
                  <a:schemeClr val="tx1"/>
                </a:solidFill>
                <a:effectLst/>
                <a:latin typeface="Arial" panose="020B0604020202020204" pitchFamily="34" charset="0"/>
              </a:rPr>
              <a:t>No need for activate() hacks.</a:t>
            </a:r>
          </a:p>
        </p:txBody>
      </p:sp>
    </p:spTree>
    <p:extLst>
      <p:ext uri="{BB962C8B-B14F-4D97-AF65-F5344CB8AC3E}">
        <p14:creationId xmlns:p14="http://schemas.microsoft.com/office/powerpoint/2010/main" val="1247270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5358-D73B-C5D5-6B5E-58C5FB5E825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304F81A-55C9-B334-A688-4ABA16F3F5A8}"/>
              </a:ext>
            </a:extLst>
          </p:cNvPr>
          <p:cNvSpPr>
            <a:spLocks noGrp="1"/>
          </p:cNvSpPr>
          <p:nvPr>
            <p:ph idx="1"/>
          </p:nvPr>
        </p:nvSpPr>
        <p:spPr>
          <a:xfrm>
            <a:off x="457200" y="1335291"/>
            <a:ext cx="8686800" cy="4532109"/>
          </a:xfrm>
        </p:spPr>
        <p:txBody>
          <a:bodyPr/>
          <a:lstStyle/>
          <a:p>
            <a:r>
              <a:rPr lang="en-US" sz="2800" dirty="0"/>
              <a:t>Singleton ensures one instance with global access</a:t>
            </a:r>
          </a:p>
          <a:p>
            <a:pPr lvl="1"/>
            <a:r>
              <a:rPr lang="fr-FR" sz="2400" dirty="0"/>
              <a:t>Configuration managers, </a:t>
            </a:r>
            <a:r>
              <a:rPr lang="fr-FR" sz="2400" dirty="0" err="1"/>
              <a:t>loggers</a:t>
            </a:r>
            <a:r>
              <a:rPr lang="fr-FR" sz="2400" dirty="0"/>
              <a:t>, asset managers.</a:t>
            </a:r>
            <a:endParaRPr lang="en-US" sz="2400" dirty="0"/>
          </a:p>
          <a:p>
            <a:r>
              <a:rPr lang="en-US" sz="2800" dirty="0"/>
              <a:t>Thread safety is achievable via DCL, </a:t>
            </a:r>
            <a:r>
              <a:rPr lang="en-US" sz="2800" dirty="0" err="1"/>
              <a:t>enum</a:t>
            </a:r>
            <a:r>
              <a:rPr lang="en-US" sz="2800" dirty="0"/>
              <a:t>, or eager initialization.</a:t>
            </a:r>
          </a:p>
          <a:p>
            <a:pPr lvl="1"/>
            <a:r>
              <a:rPr lang="en-US" sz="2400" dirty="0"/>
              <a:t>Use </a:t>
            </a:r>
            <a:r>
              <a:rPr lang="en-US" sz="2400" dirty="0" err="1"/>
              <a:t>enum</a:t>
            </a:r>
            <a:r>
              <a:rPr lang="en-US" sz="2400" dirty="0"/>
              <a:t> for simple Java Singletons.</a:t>
            </a:r>
          </a:p>
          <a:p>
            <a:pPr lvl="1"/>
            <a:r>
              <a:rPr lang="en-US" sz="2400" dirty="0"/>
              <a:t>Use DCL or static initialization for complex cases.</a:t>
            </a:r>
          </a:p>
          <a:p>
            <a:r>
              <a:rPr lang="en-US" sz="2800" dirty="0"/>
              <a:t>Registries (like Service) extend Singleton for flexible subsystem management.</a:t>
            </a:r>
          </a:p>
        </p:txBody>
      </p:sp>
    </p:spTree>
    <p:extLst>
      <p:ext uri="{BB962C8B-B14F-4D97-AF65-F5344CB8AC3E}">
        <p14:creationId xmlns:p14="http://schemas.microsoft.com/office/powerpoint/2010/main" val="1487224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ED81D-9236-4410-2163-886FA63CFA2A}"/>
              </a:ext>
            </a:extLst>
          </p:cNvPr>
          <p:cNvSpPr>
            <a:spLocks noGrp="1"/>
          </p:cNvSpPr>
          <p:nvPr>
            <p:ph type="title"/>
          </p:nvPr>
        </p:nvSpPr>
        <p:spPr/>
        <p:txBody>
          <a:bodyPr/>
          <a:lstStyle/>
          <a:p>
            <a:r>
              <a:rPr lang="en-US" dirty="0"/>
              <a:t>Known uses</a:t>
            </a:r>
          </a:p>
        </p:txBody>
      </p:sp>
      <p:sp>
        <p:nvSpPr>
          <p:cNvPr id="3" name="Content Placeholder 2">
            <a:extLst>
              <a:ext uri="{FF2B5EF4-FFF2-40B4-BE49-F238E27FC236}">
                <a16:creationId xmlns:a16="http://schemas.microsoft.com/office/drawing/2014/main" id="{3099DFDD-C92B-3F7B-BA09-261DBEED8989}"/>
              </a:ext>
            </a:extLst>
          </p:cNvPr>
          <p:cNvSpPr>
            <a:spLocks noGrp="1"/>
          </p:cNvSpPr>
          <p:nvPr>
            <p:ph idx="1"/>
          </p:nvPr>
        </p:nvSpPr>
        <p:spPr/>
        <p:txBody>
          <a:bodyPr/>
          <a:lstStyle/>
          <a:p>
            <a:r>
              <a:rPr lang="en-US" dirty="0" err="1"/>
              <a:t>Java.lang.Runtime</a:t>
            </a:r>
            <a:endParaRPr lang="en-US" dirty="0"/>
          </a:p>
          <a:p>
            <a:pPr lvl="1"/>
            <a:r>
              <a:rPr lang="en-US" dirty="0" err="1"/>
              <a:t>getRuntime</a:t>
            </a:r>
            <a:r>
              <a:rPr lang="en-US" dirty="0"/>
              <a:t>() is the </a:t>
            </a:r>
            <a:r>
              <a:rPr lang="en-US" dirty="0" err="1"/>
              <a:t>getInstance</a:t>
            </a:r>
            <a:r>
              <a:rPr lang="en-US" dirty="0"/>
              <a:t> method</a:t>
            </a:r>
          </a:p>
          <a:p>
            <a:r>
              <a:rPr lang="en-US" dirty="0" err="1"/>
              <a:t>Java.awt.Desktop</a:t>
            </a:r>
            <a:endParaRPr lang="en-US" dirty="0"/>
          </a:p>
          <a:p>
            <a:pPr lvl="1"/>
            <a:r>
              <a:rPr lang="en-US" dirty="0" err="1"/>
              <a:t>getDesktop</a:t>
            </a:r>
            <a:endParaRPr lang="en-US" dirty="0"/>
          </a:p>
          <a:p>
            <a:r>
              <a:rPr lang="en-US" dirty="0"/>
              <a:t>Log4j library Logger </a:t>
            </a:r>
          </a:p>
          <a:p>
            <a:endParaRPr lang="en-US" dirty="0"/>
          </a:p>
          <a:p>
            <a:pPr marL="0" indent="0">
              <a:buNone/>
            </a:pPr>
            <a:r>
              <a:rPr lang="en-US" sz="2800" dirty="0"/>
              <a:t>Beware: Do not overuse Singletons </a:t>
            </a:r>
          </a:p>
          <a:p>
            <a:pPr lvl="1"/>
            <a:r>
              <a:rPr lang="en-US" sz="2400" dirty="0"/>
              <a:t>They are a kind of Global variable</a:t>
            </a:r>
          </a:p>
          <a:p>
            <a:pPr lvl="1"/>
            <a:r>
              <a:rPr lang="en-US" sz="2400" dirty="0"/>
              <a:t>Evaluate your design, maybe you don’t need one</a:t>
            </a:r>
          </a:p>
          <a:p>
            <a:pPr marL="0" indent="0">
              <a:buNone/>
            </a:pPr>
            <a:r>
              <a:rPr lang="en-US" sz="2000" dirty="0"/>
              <a:t>https://gameprogrammingpatterns.com/singleton.html</a:t>
            </a:r>
            <a:endParaRPr lang="en-US" dirty="0"/>
          </a:p>
          <a:p>
            <a:pPr marL="0" indent="0">
              <a:buNone/>
            </a:pPr>
            <a:r>
              <a:rPr lang="en-US" dirty="0"/>
              <a:t> </a:t>
            </a:r>
          </a:p>
        </p:txBody>
      </p:sp>
    </p:spTree>
    <p:extLst>
      <p:ext uri="{BB962C8B-B14F-4D97-AF65-F5344CB8AC3E}">
        <p14:creationId xmlns:p14="http://schemas.microsoft.com/office/powerpoint/2010/main" val="4097961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AD7B-AC58-3CE9-DA2A-8B82284F92DA}"/>
              </a:ext>
            </a:extLst>
          </p:cNvPr>
          <p:cNvSpPr>
            <a:spLocks noGrp="1"/>
          </p:cNvSpPr>
          <p:nvPr>
            <p:ph type="title"/>
          </p:nvPr>
        </p:nvSpPr>
        <p:spPr/>
        <p:txBody>
          <a:bodyPr/>
          <a:lstStyle/>
          <a:p>
            <a:r>
              <a:rPr lang="en-US" dirty="0"/>
              <a:t>Related patterns</a:t>
            </a:r>
          </a:p>
        </p:txBody>
      </p:sp>
      <p:sp>
        <p:nvSpPr>
          <p:cNvPr id="3" name="Content Placeholder 2">
            <a:extLst>
              <a:ext uri="{FF2B5EF4-FFF2-40B4-BE49-F238E27FC236}">
                <a16:creationId xmlns:a16="http://schemas.microsoft.com/office/drawing/2014/main" id="{53F2FF14-7C22-8F8B-18A1-40581388C79E}"/>
              </a:ext>
            </a:extLst>
          </p:cNvPr>
          <p:cNvSpPr>
            <a:spLocks noGrp="1"/>
          </p:cNvSpPr>
          <p:nvPr>
            <p:ph idx="1"/>
          </p:nvPr>
        </p:nvSpPr>
        <p:spPr/>
        <p:txBody>
          <a:bodyPr/>
          <a:lstStyle/>
          <a:p>
            <a:pPr algn="l">
              <a:buFont typeface="Arial" panose="020B0604020202020204" pitchFamily="34" charset="0"/>
              <a:buChar char="•"/>
            </a:pPr>
            <a:r>
              <a:rPr lang="en-US" sz="2800" b="0" i="0" dirty="0">
                <a:effectLst/>
                <a:highlight>
                  <a:srgbClr val="FFFFFF"/>
                </a:highlight>
                <a:latin typeface="PT Sans" panose="020B0503020203020204" pitchFamily="34" charset="0"/>
              </a:rPr>
              <a:t>A </a:t>
            </a:r>
            <a:r>
              <a:rPr lang="en-US" sz="2800" b="1" i="0" u="none" strike="noStrike" dirty="0">
                <a:effectLst/>
                <a:highlight>
                  <a:srgbClr val="FFFFFF"/>
                </a:highlight>
                <a:latin typeface="PT Sans" panose="020B0503020203020204" pitchFamily="34" charset="0"/>
                <a:hlinkClick r:id="rId3">
                  <a:extLst>
                    <a:ext uri="{A12FA001-AC4F-418D-AE19-62706E023703}">
                      <ahyp:hlinkClr xmlns:ahyp="http://schemas.microsoft.com/office/drawing/2018/hyperlinkcolor" val="tx"/>
                    </a:ext>
                  </a:extLst>
                </a:hlinkClick>
              </a:rPr>
              <a:t>Facade</a:t>
            </a:r>
            <a:r>
              <a:rPr lang="en-US" sz="2800" b="0" i="0" dirty="0">
                <a:effectLst/>
                <a:highlight>
                  <a:srgbClr val="FFFFFF"/>
                </a:highlight>
                <a:latin typeface="PT Sans" panose="020B0503020203020204" pitchFamily="34" charset="0"/>
              </a:rPr>
              <a:t> class could be a </a:t>
            </a:r>
            <a:r>
              <a:rPr lang="en-US" sz="2800" b="1" i="0" u="none" strike="noStrike" dirty="0">
                <a:effectLst/>
                <a:highlight>
                  <a:srgbClr val="FFFFFF"/>
                </a:highlight>
                <a:latin typeface="PT Sans" panose="020B0503020203020204" pitchFamily="34" charset="0"/>
                <a:hlinkClick r:id="rId4">
                  <a:extLst>
                    <a:ext uri="{A12FA001-AC4F-418D-AE19-62706E023703}">
                      <ahyp:hlinkClr xmlns:ahyp="http://schemas.microsoft.com/office/drawing/2018/hyperlinkcolor" val="tx"/>
                    </a:ext>
                  </a:extLst>
                </a:hlinkClick>
              </a:rPr>
              <a:t>Singleton</a:t>
            </a:r>
            <a:r>
              <a:rPr lang="en-US" sz="2800" b="0" i="0" dirty="0">
                <a:effectLst/>
                <a:highlight>
                  <a:srgbClr val="FFFFFF"/>
                </a:highlight>
                <a:latin typeface="PT Sans" panose="020B0503020203020204" pitchFamily="34" charset="0"/>
              </a:rPr>
              <a:t> since a single facade object is sufficient in most cases.</a:t>
            </a:r>
          </a:p>
          <a:p>
            <a:pPr algn="l">
              <a:buFont typeface="Arial" panose="020B0604020202020204" pitchFamily="34" charset="0"/>
              <a:buChar char="•"/>
            </a:pPr>
            <a:r>
              <a:rPr lang="en-US" sz="2800" b="1" i="0" u="none" strike="noStrike" dirty="0">
                <a:effectLst/>
                <a:highlight>
                  <a:srgbClr val="FFFFFF"/>
                </a:highlight>
                <a:latin typeface="PT Sans" panose="020B0503020203020204" pitchFamily="34" charset="0"/>
                <a:hlinkClick r:id="rId5">
                  <a:extLst>
                    <a:ext uri="{A12FA001-AC4F-418D-AE19-62706E023703}">
                      <ahyp:hlinkClr xmlns:ahyp="http://schemas.microsoft.com/office/drawing/2018/hyperlinkcolor" val="tx"/>
                    </a:ext>
                  </a:extLst>
                </a:hlinkClick>
              </a:rPr>
              <a:t>Flyweight</a:t>
            </a:r>
            <a:r>
              <a:rPr lang="en-US" sz="2800" b="0" i="0" dirty="0">
                <a:effectLst/>
                <a:highlight>
                  <a:srgbClr val="FFFFFF"/>
                </a:highlight>
                <a:latin typeface="PT Sans" panose="020B0503020203020204" pitchFamily="34" charset="0"/>
              </a:rPr>
              <a:t> would resemble </a:t>
            </a:r>
            <a:r>
              <a:rPr lang="en-US" sz="2800" b="1" i="0" u="none" strike="noStrike" dirty="0">
                <a:effectLst/>
                <a:highlight>
                  <a:srgbClr val="FFFFFF"/>
                </a:highlight>
                <a:latin typeface="PT Sans" panose="020B0503020203020204" pitchFamily="34" charset="0"/>
                <a:hlinkClick r:id="rId4">
                  <a:extLst>
                    <a:ext uri="{A12FA001-AC4F-418D-AE19-62706E023703}">
                      <ahyp:hlinkClr xmlns:ahyp="http://schemas.microsoft.com/office/drawing/2018/hyperlinkcolor" val="tx"/>
                    </a:ext>
                  </a:extLst>
                </a:hlinkClick>
              </a:rPr>
              <a:t>Singleton</a:t>
            </a:r>
            <a:r>
              <a:rPr lang="en-US" sz="2800" b="0" i="0" dirty="0">
                <a:effectLst/>
                <a:highlight>
                  <a:srgbClr val="FFFFFF"/>
                </a:highlight>
                <a:latin typeface="PT Sans" panose="020B0503020203020204" pitchFamily="34" charset="0"/>
              </a:rPr>
              <a:t> if you somehow managed to reduce all shared states of the objects to just one flyweight object. </a:t>
            </a:r>
          </a:p>
          <a:p>
            <a:pPr algn="l">
              <a:buFont typeface="Arial" panose="020B0604020202020204" pitchFamily="34" charset="0"/>
              <a:buChar char="•"/>
            </a:pPr>
            <a:r>
              <a:rPr lang="en-US" sz="2800" b="0" i="0" dirty="0">
                <a:effectLst/>
                <a:highlight>
                  <a:srgbClr val="FFFFFF"/>
                </a:highlight>
                <a:latin typeface="PT Sans" panose="020B0503020203020204" pitchFamily="34" charset="0"/>
              </a:rPr>
              <a:t>But..</a:t>
            </a:r>
            <a:endParaRPr lang="en-US" b="0" i="0" dirty="0">
              <a:effectLst/>
              <a:highlight>
                <a:srgbClr val="FFFFFF"/>
              </a:highlight>
              <a:latin typeface="PT Sans" panose="020B0503020203020204" pitchFamily="34" charset="0"/>
            </a:endParaRPr>
          </a:p>
          <a:p>
            <a:pPr marL="742950" lvl="1" indent="-285750" algn="l">
              <a:buFont typeface="Arial" panose="020B0604020202020204" pitchFamily="34" charset="0"/>
              <a:buChar char="•"/>
            </a:pPr>
            <a:r>
              <a:rPr lang="en-US" b="0" i="0" dirty="0">
                <a:effectLst/>
                <a:highlight>
                  <a:srgbClr val="FFFFFF"/>
                </a:highlight>
                <a:latin typeface="PT Sans" panose="020B0503020203020204" pitchFamily="34" charset="0"/>
              </a:rPr>
              <a:t>There should be only one Singleton instance, whereas a </a:t>
            </a:r>
            <a:r>
              <a:rPr lang="en-US" b="0" i="1" dirty="0">
                <a:effectLst/>
                <a:highlight>
                  <a:srgbClr val="FFFFFF"/>
                </a:highlight>
                <a:latin typeface="PT Sans" panose="020B0503020203020204" pitchFamily="34" charset="0"/>
              </a:rPr>
              <a:t>Flyweight</a:t>
            </a:r>
            <a:r>
              <a:rPr lang="en-US" b="0" i="0" dirty="0">
                <a:effectLst/>
                <a:highlight>
                  <a:srgbClr val="FFFFFF"/>
                </a:highlight>
                <a:latin typeface="PT Sans" panose="020B0503020203020204" pitchFamily="34" charset="0"/>
              </a:rPr>
              <a:t> class can have multiple instances with different intrinsic states.</a:t>
            </a:r>
          </a:p>
        </p:txBody>
      </p:sp>
    </p:spTree>
    <p:extLst>
      <p:ext uri="{BB962C8B-B14F-4D97-AF65-F5344CB8AC3E}">
        <p14:creationId xmlns:p14="http://schemas.microsoft.com/office/powerpoint/2010/main" val="3282945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1B4C2A2-D023-954F-5AD1-6817A4E89D3E}"/>
              </a:ext>
            </a:extLst>
          </p:cNvPr>
          <p:cNvSpPr>
            <a:spLocks noGrp="1" noChangeArrowheads="1"/>
          </p:cNvSpPr>
          <p:nvPr>
            <p:ph type="title"/>
          </p:nvPr>
        </p:nvSpPr>
        <p:spPr/>
        <p:txBody>
          <a:bodyPr/>
          <a:lstStyle/>
          <a:p>
            <a:pPr eaLnBrk="1" hangingPunct="1"/>
            <a:r>
              <a:rPr lang="en-US" altLang="tr-TR" dirty="0"/>
              <a:t>Creational Patterns</a:t>
            </a:r>
          </a:p>
        </p:txBody>
      </p:sp>
      <p:sp>
        <p:nvSpPr>
          <p:cNvPr id="6147" name="Rectangle 3">
            <a:extLst>
              <a:ext uri="{FF2B5EF4-FFF2-40B4-BE49-F238E27FC236}">
                <a16:creationId xmlns:a16="http://schemas.microsoft.com/office/drawing/2014/main" id="{B4EE698E-ED72-6E21-7754-52A11721AD0F}"/>
              </a:ext>
            </a:extLst>
          </p:cNvPr>
          <p:cNvSpPr>
            <a:spLocks noGrp="1" noChangeArrowheads="1"/>
          </p:cNvSpPr>
          <p:nvPr>
            <p:ph idx="1"/>
          </p:nvPr>
        </p:nvSpPr>
        <p:spPr/>
        <p:txBody>
          <a:bodyPr/>
          <a:lstStyle/>
          <a:p>
            <a:pPr eaLnBrk="1" hangingPunct="1">
              <a:lnSpc>
                <a:spcPct val="90000"/>
              </a:lnSpc>
            </a:pPr>
            <a:r>
              <a:rPr lang="en-US" altLang="tr-TR" sz="2800" dirty="0"/>
              <a:t>They rarely use constructors directly.</a:t>
            </a:r>
          </a:p>
          <a:p>
            <a:pPr lvl="1" eaLnBrk="1" hangingPunct="1">
              <a:lnSpc>
                <a:spcPct val="90000"/>
              </a:lnSpc>
            </a:pPr>
            <a:r>
              <a:rPr lang="en-US" altLang="tr-TR" sz="2400" dirty="0"/>
              <a:t>often hides the constructors in the classes being created,</a:t>
            </a:r>
          </a:p>
          <a:p>
            <a:pPr lvl="1" eaLnBrk="1" hangingPunct="1">
              <a:lnSpc>
                <a:spcPct val="90000"/>
              </a:lnSpc>
            </a:pPr>
            <a:r>
              <a:rPr lang="en-US" altLang="tr-TR" sz="2400" dirty="0"/>
              <a:t>and provides alternate methods to return instances of the desired class. </a:t>
            </a:r>
          </a:p>
          <a:p>
            <a:pPr eaLnBrk="1" hangingPunct="1">
              <a:lnSpc>
                <a:spcPct val="90000"/>
              </a:lnSpc>
            </a:pPr>
            <a:endParaRPr lang="en-US" altLang="tr-TR" sz="2800" dirty="0"/>
          </a:p>
          <a:p>
            <a:pPr eaLnBrk="1" hangingPunct="1">
              <a:lnSpc>
                <a:spcPct val="90000"/>
              </a:lnSpc>
            </a:pPr>
            <a:r>
              <a:rPr lang="en-US" altLang="tr-TR" sz="2800" dirty="0"/>
              <a:t>Useful when taking advantage of </a:t>
            </a:r>
            <a:r>
              <a:rPr lang="en-US" altLang="tr-TR" sz="2800" b="1" dirty="0"/>
              <a:t>polymorphism</a:t>
            </a:r>
            <a:r>
              <a:rPr lang="en-US" altLang="tr-TR" sz="2800" dirty="0"/>
              <a:t> and need to </a:t>
            </a:r>
            <a:r>
              <a:rPr lang="en-US" altLang="tr-TR" sz="2800" b="1" dirty="0"/>
              <a:t>choose</a:t>
            </a:r>
            <a:r>
              <a:rPr lang="en-US" altLang="tr-TR" sz="2800" dirty="0"/>
              <a:t> between different classes at </a:t>
            </a:r>
            <a:r>
              <a:rPr lang="en-US" altLang="tr-TR" sz="2800" b="1" dirty="0"/>
              <a:t>runtime</a:t>
            </a:r>
            <a:r>
              <a:rPr lang="en-US" altLang="tr-TR" sz="2800" dirty="0"/>
              <a:t> rather than compile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E123197-882C-00DA-C896-8065DDD7470C}"/>
              </a:ext>
            </a:extLst>
          </p:cNvPr>
          <p:cNvSpPr>
            <a:spLocks noGrp="1" noChangeArrowheads="1"/>
          </p:cNvSpPr>
          <p:nvPr>
            <p:ph type="title"/>
          </p:nvPr>
        </p:nvSpPr>
        <p:spPr/>
        <p:txBody>
          <a:bodyPr/>
          <a:lstStyle/>
          <a:p>
            <a:pPr eaLnBrk="1" hangingPunct="1"/>
            <a:r>
              <a:rPr lang="en-US" altLang="tr-TR" dirty="0"/>
              <a:t>Creational Patterns</a:t>
            </a:r>
          </a:p>
        </p:txBody>
      </p:sp>
      <p:sp>
        <p:nvSpPr>
          <p:cNvPr id="7171" name="Rectangle 3">
            <a:extLst>
              <a:ext uri="{FF2B5EF4-FFF2-40B4-BE49-F238E27FC236}">
                <a16:creationId xmlns:a16="http://schemas.microsoft.com/office/drawing/2014/main" id="{9F66FE5B-9E78-62D5-E780-C619540E060F}"/>
              </a:ext>
            </a:extLst>
          </p:cNvPr>
          <p:cNvSpPr>
            <a:spLocks noGrp="1" noChangeArrowheads="1"/>
          </p:cNvSpPr>
          <p:nvPr>
            <p:ph idx="1"/>
          </p:nvPr>
        </p:nvSpPr>
        <p:spPr/>
        <p:txBody>
          <a:bodyPr/>
          <a:lstStyle/>
          <a:p>
            <a:pPr eaLnBrk="1" hangingPunct="1">
              <a:lnSpc>
                <a:spcPct val="90000"/>
              </a:lnSpc>
            </a:pPr>
            <a:r>
              <a:rPr lang="en-US" altLang="tr-TR" sz="2800" dirty="0"/>
              <a:t>Singleton</a:t>
            </a:r>
          </a:p>
          <a:p>
            <a:pPr lvl="1" eaLnBrk="1" hangingPunct="1">
              <a:lnSpc>
                <a:spcPct val="90000"/>
              </a:lnSpc>
            </a:pPr>
            <a:r>
              <a:rPr lang="en-US" altLang="tr-TR" sz="2400" dirty="0"/>
              <a:t>To make the class has only 1 instance</a:t>
            </a:r>
          </a:p>
          <a:p>
            <a:pPr eaLnBrk="1" hangingPunct="1">
              <a:lnSpc>
                <a:spcPct val="90000"/>
              </a:lnSpc>
            </a:pPr>
            <a:r>
              <a:rPr lang="en-US" altLang="tr-TR" sz="2800" dirty="0"/>
              <a:t>Abstract factory</a:t>
            </a:r>
          </a:p>
          <a:p>
            <a:pPr lvl="1" eaLnBrk="1" hangingPunct="1">
              <a:lnSpc>
                <a:spcPct val="90000"/>
              </a:lnSpc>
            </a:pPr>
            <a:r>
              <a:rPr lang="en-US" altLang="tr-TR" sz="2400" dirty="0"/>
              <a:t>To create an instance from a family of related classes without specifying the concrete name</a:t>
            </a:r>
          </a:p>
          <a:p>
            <a:pPr eaLnBrk="1" hangingPunct="1">
              <a:lnSpc>
                <a:spcPct val="90000"/>
              </a:lnSpc>
            </a:pPr>
            <a:r>
              <a:rPr lang="en-US" altLang="tr-TR" sz="2800" dirty="0"/>
              <a:t>Factory Method</a:t>
            </a:r>
          </a:p>
          <a:p>
            <a:pPr lvl="1" eaLnBrk="1" hangingPunct="1">
              <a:lnSpc>
                <a:spcPct val="90000"/>
              </a:lnSpc>
            </a:pPr>
            <a:r>
              <a:rPr lang="en-US" altLang="tr-TR" sz="2400" dirty="0"/>
              <a:t>To define a virtual constructor in a creator class but defer object creation to subclasses</a:t>
            </a:r>
          </a:p>
          <a:p>
            <a:pPr eaLnBrk="1" hangingPunct="1">
              <a:lnSpc>
                <a:spcPct val="90000"/>
              </a:lnSpc>
            </a:pPr>
            <a:r>
              <a:rPr lang="en-US" altLang="tr-TR" sz="2800" dirty="0"/>
              <a:t>Builder</a:t>
            </a:r>
          </a:p>
          <a:p>
            <a:pPr lvl="1" eaLnBrk="1" hangingPunct="1">
              <a:lnSpc>
                <a:spcPct val="90000"/>
              </a:lnSpc>
            </a:pPr>
            <a:r>
              <a:rPr lang="en-US" altLang="tr-TR" sz="2400" dirty="0"/>
              <a:t>To separate construction of an object from its representation. </a:t>
            </a:r>
          </a:p>
          <a:p>
            <a:pPr eaLnBrk="1" hangingPunct="1">
              <a:lnSpc>
                <a:spcPct val="90000"/>
              </a:lnSpc>
            </a:pPr>
            <a:r>
              <a:rPr lang="en-US" altLang="tr-TR" sz="2800" dirty="0"/>
              <a:t>Prototype</a:t>
            </a:r>
          </a:p>
          <a:p>
            <a:pPr lvl="1" eaLnBrk="1" hangingPunct="1">
              <a:lnSpc>
                <a:spcPct val="90000"/>
              </a:lnSpc>
            </a:pPr>
            <a:r>
              <a:rPr lang="en-US" altLang="tr-TR" sz="2400" dirty="0"/>
              <a:t>To make complex objects create like themselves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C7E9965-FE4A-128B-E5DD-DEB88FC185BC}"/>
              </a:ext>
            </a:extLst>
          </p:cNvPr>
          <p:cNvSpPr>
            <a:spLocks noGrp="1" noChangeArrowheads="1"/>
          </p:cNvSpPr>
          <p:nvPr>
            <p:ph type="title"/>
          </p:nvPr>
        </p:nvSpPr>
        <p:spPr/>
        <p:txBody>
          <a:bodyPr/>
          <a:lstStyle/>
          <a:p>
            <a:r>
              <a:rPr lang="en-US" altLang="tr-TR" dirty="0"/>
              <a:t>What is common?</a:t>
            </a:r>
            <a:endParaRPr lang="tr-TR" altLang="tr-TR" dirty="0"/>
          </a:p>
        </p:txBody>
      </p:sp>
      <p:sp>
        <p:nvSpPr>
          <p:cNvPr id="8195" name="Content Placeholder 2">
            <a:extLst>
              <a:ext uri="{FF2B5EF4-FFF2-40B4-BE49-F238E27FC236}">
                <a16:creationId xmlns:a16="http://schemas.microsoft.com/office/drawing/2014/main" id="{D40A97D1-3602-108B-F1C1-F67C5C4E6291}"/>
              </a:ext>
            </a:extLst>
          </p:cNvPr>
          <p:cNvSpPr>
            <a:spLocks noGrp="1" noChangeArrowheads="1"/>
          </p:cNvSpPr>
          <p:nvPr>
            <p:ph sz="half" idx="1"/>
          </p:nvPr>
        </p:nvSpPr>
        <p:spPr/>
        <p:txBody>
          <a:bodyPr/>
          <a:lstStyle/>
          <a:p>
            <a:r>
              <a:rPr lang="en-US" altLang="tr-TR" sz="2800" dirty="0"/>
              <a:t>Device drivers</a:t>
            </a:r>
          </a:p>
          <a:p>
            <a:r>
              <a:rPr lang="en-US" altLang="tr-TR" sz="2800" dirty="0"/>
              <a:t>Thread pools </a:t>
            </a:r>
          </a:p>
          <a:p>
            <a:pPr lvl="1"/>
            <a:r>
              <a:rPr lang="en-US" altLang="tr-TR" dirty="0"/>
              <a:t>or other pool of resources</a:t>
            </a:r>
          </a:p>
          <a:p>
            <a:r>
              <a:rPr lang="en-US" altLang="tr-TR" sz="2800" dirty="0"/>
              <a:t>Objects for logging</a:t>
            </a:r>
          </a:p>
          <a:p>
            <a:r>
              <a:rPr lang="en-US" altLang="tr-TR" sz="2800" dirty="0"/>
              <a:t>Printer spooler</a:t>
            </a:r>
          </a:p>
          <a:p>
            <a:r>
              <a:rPr lang="en-US" altLang="tr-TR" sz="2800" dirty="0"/>
              <a:t>Window manager</a:t>
            </a:r>
          </a:p>
          <a:p>
            <a:r>
              <a:rPr lang="en-US" altLang="tr-TR" sz="2800" dirty="0"/>
              <a:t>Objects that contain registry settings</a:t>
            </a:r>
          </a:p>
          <a:p>
            <a:r>
              <a:rPr lang="en-US" altLang="tr-TR" sz="2800" dirty="0"/>
              <a:t>….</a:t>
            </a:r>
            <a:endParaRPr lang="en-US" altLang="tr-TR" sz="2400" dirty="0"/>
          </a:p>
        </p:txBody>
      </p:sp>
      <p:sp>
        <p:nvSpPr>
          <p:cNvPr id="2" name="Content Placeholder 1">
            <a:extLst>
              <a:ext uri="{FF2B5EF4-FFF2-40B4-BE49-F238E27FC236}">
                <a16:creationId xmlns:a16="http://schemas.microsoft.com/office/drawing/2014/main" id="{36A05CC5-7A8D-ABA9-8DBC-F27F27BB4FB7}"/>
              </a:ext>
            </a:extLst>
          </p:cNvPr>
          <p:cNvSpPr>
            <a:spLocks noGrp="1"/>
          </p:cNvSpPr>
          <p:nvPr>
            <p:ph sz="half" idx="2"/>
          </p:nvPr>
        </p:nvSpPr>
        <p:spPr/>
        <p:txBody>
          <a:bodyPr/>
          <a:lstStyle/>
          <a:p>
            <a:pPr marL="514350" indent="-514350">
              <a:buFont typeface="+mj-lt"/>
              <a:buAutoNum type="arabicPeriod"/>
            </a:pPr>
            <a:r>
              <a:rPr lang="en-US" altLang="tr-TR" sz="2800" dirty="0"/>
              <a:t>We only need </a:t>
            </a:r>
            <a:r>
              <a:rPr lang="en-US" altLang="tr-TR" sz="2800" b="1" dirty="0"/>
              <a:t>one</a:t>
            </a:r>
            <a:r>
              <a:rPr lang="en-US" altLang="tr-TR" sz="2800" dirty="0"/>
              <a:t> of them</a:t>
            </a:r>
          </a:p>
          <a:p>
            <a:pPr lvl="1"/>
            <a:r>
              <a:rPr lang="en-US" altLang="tr-TR" sz="2400" dirty="0"/>
              <a:t> Having multiples of them will cause </a:t>
            </a:r>
            <a:r>
              <a:rPr lang="en-US" altLang="tr-TR" sz="2400" i="1" dirty="0"/>
              <a:t>chaos</a:t>
            </a:r>
          </a:p>
          <a:p>
            <a:pPr lvl="1"/>
            <a:endParaRPr lang="en-US" altLang="tr-TR" sz="2400" dirty="0"/>
          </a:p>
          <a:p>
            <a:pPr marL="514350" indent="-514350">
              <a:buFont typeface="+mj-lt"/>
              <a:buAutoNum type="arabicPeriod"/>
            </a:pPr>
            <a:r>
              <a:rPr lang="en-US" altLang="tr-TR" dirty="0"/>
              <a:t>They are accessed globally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7753-024F-EF9B-DFB7-29DDB467778A}"/>
              </a:ext>
            </a:extLst>
          </p:cNvPr>
          <p:cNvSpPr>
            <a:spLocks noGrp="1"/>
          </p:cNvSpPr>
          <p:nvPr>
            <p:ph type="title"/>
          </p:nvPr>
        </p:nvSpPr>
        <p:spPr/>
        <p:txBody>
          <a:bodyPr/>
          <a:lstStyle/>
          <a:p>
            <a:r>
              <a:rPr lang="en-US" dirty="0"/>
              <a:t>Solution attempts</a:t>
            </a:r>
          </a:p>
        </p:txBody>
      </p:sp>
      <p:sp>
        <p:nvSpPr>
          <p:cNvPr id="5" name="Text Placeholder 4">
            <a:extLst>
              <a:ext uri="{FF2B5EF4-FFF2-40B4-BE49-F238E27FC236}">
                <a16:creationId xmlns:a16="http://schemas.microsoft.com/office/drawing/2014/main" id="{BDAA508A-0D08-ED75-60AC-DDA6B046FC1E}"/>
              </a:ext>
            </a:extLst>
          </p:cNvPr>
          <p:cNvSpPr>
            <a:spLocks noGrp="1"/>
          </p:cNvSpPr>
          <p:nvPr>
            <p:ph type="body" idx="1"/>
          </p:nvPr>
        </p:nvSpPr>
        <p:spPr>
          <a:xfrm>
            <a:off x="457200" y="1316038"/>
            <a:ext cx="4040188" cy="639762"/>
          </a:xfrm>
        </p:spPr>
        <p:txBody>
          <a:bodyPr/>
          <a:lstStyle/>
          <a:p>
            <a:r>
              <a:rPr lang="en-US" dirty="0"/>
              <a:t>Attempt</a:t>
            </a:r>
          </a:p>
        </p:txBody>
      </p:sp>
      <p:sp>
        <p:nvSpPr>
          <p:cNvPr id="3" name="Content Placeholder 2">
            <a:extLst>
              <a:ext uri="{FF2B5EF4-FFF2-40B4-BE49-F238E27FC236}">
                <a16:creationId xmlns:a16="http://schemas.microsoft.com/office/drawing/2014/main" id="{502A428E-24D8-72E9-9B33-F18096D2A608}"/>
              </a:ext>
            </a:extLst>
          </p:cNvPr>
          <p:cNvSpPr>
            <a:spLocks noGrp="1"/>
          </p:cNvSpPr>
          <p:nvPr>
            <p:ph sz="half" idx="2"/>
          </p:nvPr>
        </p:nvSpPr>
        <p:spPr>
          <a:xfrm>
            <a:off x="457200" y="1955800"/>
            <a:ext cx="4040188" cy="3951288"/>
          </a:xfrm>
        </p:spPr>
        <p:txBody>
          <a:bodyPr/>
          <a:lstStyle/>
          <a:p>
            <a:r>
              <a:rPr lang="en-US" dirty="0"/>
              <a:t>Make it a global variable</a:t>
            </a:r>
          </a:p>
          <a:p>
            <a:pPr marL="0" indent="0">
              <a:buNone/>
            </a:pPr>
            <a:r>
              <a:rPr lang="en-US" dirty="0"/>
              <a:t>Read: https://wiki.c2.com/?GlobalVariablesConsideredHarmful</a:t>
            </a:r>
          </a:p>
          <a:p>
            <a:endParaRPr lang="en-US" dirty="0"/>
          </a:p>
          <a:p>
            <a:r>
              <a:rPr lang="en-US" dirty="0"/>
              <a:t>Have all methods static </a:t>
            </a:r>
          </a:p>
        </p:txBody>
      </p:sp>
      <p:sp>
        <p:nvSpPr>
          <p:cNvPr id="6" name="Text Placeholder 5">
            <a:extLst>
              <a:ext uri="{FF2B5EF4-FFF2-40B4-BE49-F238E27FC236}">
                <a16:creationId xmlns:a16="http://schemas.microsoft.com/office/drawing/2014/main" id="{9BE11729-F1D5-2A2F-8315-A6975CC96CCE}"/>
              </a:ext>
            </a:extLst>
          </p:cNvPr>
          <p:cNvSpPr>
            <a:spLocks noGrp="1"/>
          </p:cNvSpPr>
          <p:nvPr>
            <p:ph type="body" sz="quarter" idx="3"/>
          </p:nvPr>
        </p:nvSpPr>
        <p:spPr>
          <a:xfrm>
            <a:off x="4645025" y="1316038"/>
            <a:ext cx="4041775" cy="639762"/>
          </a:xfrm>
        </p:spPr>
        <p:txBody>
          <a:bodyPr/>
          <a:lstStyle/>
          <a:p>
            <a:r>
              <a:rPr lang="en-US" dirty="0"/>
              <a:t>Why Not</a:t>
            </a:r>
          </a:p>
        </p:txBody>
      </p:sp>
      <p:sp>
        <p:nvSpPr>
          <p:cNvPr id="7" name="Content Placeholder 6">
            <a:extLst>
              <a:ext uri="{FF2B5EF4-FFF2-40B4-BE49-F238E27FC236}">
                <a16:creationId xmlns:a16="http://schemas.microsoft.com/office/drawing/2014/main" id="{557043F3-A6C6-86AC-2BF9-BF31370BE718}"/>
              </a:ext>
            </a:extLst>
          </p:cNvPr>
          <p:cNvSpPr>
            <a:spLocks noGrp="1"/>
          </p:cNvSpPr>
          <p:nvPr>
            <p:ph sz="quarter" idx="4"/>
          </p:nvPr>
        </p:nvSpPr>
        <p:spPr>
          <a:xfrm>
            <a:off x="4645025" y="1955800"/>
            <a:ext cx="4041775" cy="3951288"/>
          </a:xfrm>
        </p:spPr>
        <p:txBody>
          <a:bodyPr/>
          <a:lstStyle/>
          <a:p>
            <a:r>
              <a:rPr lang="en-US" dirty="0"/>
              <a:t>How to prevent any code not to create more than once object?</a:t>
            </a:r>
          </a:p>
          <a:p>
            <a:r>
              <a:rPr lang="en-US" dirty="0"/>
              <a:t>Eager initiation, always</a:t>
            </a:r>
          </a:p>
          <a:p>
            <a:endParaRPr lang="en-US" dirty="0"/>
          </a:p>
          <a:p>
            <a:r>
              <a:rPr lang="en-US" dirty="0"/>
              <a:t>Looses polymorphism</a:t>
            </a:r>
          </a:p>
          <a:p>
            <a:r>
              <a:rPr lang="en-US" dirty="0"/>
              <a:t>No ‘virtual static’ in C++</a:t>
            </a:r>
          </a:p>
          <a:p>
            <a:r>
              <a:rPr lang="en-US" dirty="0"/>
              <a:t>Static method belongs to class, Java polymorphism does not work</a:t>
            </a:r>
          </a:p>
          <a:p>
            <a:r>
              <a:rPr lang="en-US" dirty="0"/>
              <a:t>Hard to refactor and subclass</a:t>
            </a:r>
          </a:p>
        </p:txBody>
      </p:sp>
      <p:sp>
        <p:nvSpPr>
          <p:cNvPr id="8" name="Rectangle 7">
            <a:extLst>
              <a:ext uri="{FF2B5EF4-FFF2-40B4-BE49-F238E27FC236}">
                <a16:creationId xmlns:a16="http://schemas.microsoft.com/office/drawing/2014/main" id="{CDE20BAF-59CE-0111-C29E-43A662130D64}"/>
              </a:ext>
            </a:extLst>
          </p:cNvPr>
          <p:cNvSpPr/>
          <p:nvPr/>
        </p:nvSpPr>
        <p:spPr bwMode="auto">
          <a:xfrm>
            <a:off x="361950" y="1219200"/>
            <a:ext cx="8534400" cy="85725"/>
          </a:xfrm>
          <a:prstGeom prst="rect">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784838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D28BF51-4EAA-0B0C-D9D5-6B90A011D059}"/>
              </a:ext>
            </a:extLst>
          </p:cNvPr>
          <p:cNvSpPr>
            <a:spLocks noGrp="1" noChangeArrowheads="1"/>
          </p:cNvSpPr>
          <p:nvPr>
            <p:ph type="title"/>
          </p:nvPr>
        </p:nvSpPr>
        <p:spPr/>
        <p:txBody>
          <a:bodyPr/>
          <a:lstStyle/>
          <a:p>
            <a:pPr eaLnBrk="1" hangingPunct="1"/>
            <a:r>
              <a:rPr lang="en-US" altLang="tr-TR" dirty="0"/>
              <a:t>Singleton</a:t>
            </a:r>
          </a:p>
        </p:txBody>
      </p:sp>
      <p:sp>
        <p:nvSpPr>
          <p:cNvPr id="9219" name="Rectangle 3">
            <a:extLst>
              <a:ext uri="{FF2B5EF4-FFF2-40B4-BE49-F238E27FC236}">
                <a16:creationId xmlns:a16="http://schemas.microsoft.com/office/drawing/2014/main" id="{FDAF5CA8-E7F7-B07C-3239-57769E6DE178}"/>
              </a:ext>
            </a:extLst>
          </p:cNvPr>
          <p:cNvSpPr>
            <a:spLocks noGrp="1" noChangeArrowheads="1"/>
          </p:cNvSpPr>
          <p:nvPr>
            <p:ph idx="1"/>
          </p:nvPr>
        </p:nvSpPr>
        <p:spPr/>
        <p:txBody>
          <a:bodyPr/>
          <a:lstStyle/>
          <a:p>
            <a:pPr eaLnBrk="1" hangingPunct="1">
              <a:lnSpc>
                <a:spcPct val="110000"/>
              </a:lnSpc>
            </a:pPr>
            <a:r>
              <a:rPr lang="en-US" altLang="tr-TR" sz="2800" b="1" dirty="0"/>
              <a:t>Intent</a:t>
            </a:r>
            <a:r>
              <a:rPr lang="en-US" altLang="tr-TR" sz="2800" dirty="0"/>
              <a:t>: Ensure the class has </a:t>
            </a:r>
            <a:r>
              <a:rPr lang="en-US" altLang="tr-TR" sz="2800" u="sng" dirty="0"/>
              <a:t>only 1</a:t>
            </a:r>
            <a:r>
              <a:rPr lang="en-US" altLang="tr-TR" sz="2800" dirty="0"/>
              <a:t> instance and provide </a:t>
            </a:r>
            <a:r>
              <a:rPr lang="en-US" altLang="tr-TR" sz="2800" u="sng" dirty="0"/>
              <a:t>global visibility</a:t>
            </a:r>
          </a:p>
          <a:p>
            <a:pPr marL="0" indent="0" eaLnBrk="1" hangingPunct="1">
              <a:lnSpc>
                <a:spcPct val="110000"/>
              </a:lnSpc>
              <a:buNone/>
            </a:pPr>
            <a:endParaRPr lang="en-US" altLang="tr-TR" sz="2800" u="sng" dirty="0"/>
          </a:p>
          <a:p>
            <a:pPr eaLnBrk="1" hangingPunct="1">
              <a:lnSpc>
                <a:spcPct val="110000"/>
              </a:lnSpc>
            </a:pPr>
            <a:r>
              <a:rPr lang="en-US" altLang="tr-TR" sz="2800" dirty="0"/>
              <a:t>Applicability:</a:t>
            </a:r>
          </a:p>
          <a:p>
            <a:pPr lvl="1" eaLnBrk="1" hangingPunct="1">
              <a:lnSpc>
                <a:spcPct val="110000"/>
              </a:lnSpc>
            </a:pPr>
            <a:r>
              <a:rPr lang="en-US" altLang="tr-TR" sz="2400" dirty="0"/>
              <a:t>The class should have </a:t>
            </a:r>
            <a:r>
              <a:rPr lang="en-US" altLang="tr-TR" sz="2400" i="1" dirty="0"/>
              <a:t>exactly one</a:t>
            </a:r>
            <a:r>
              <a:rPr lang="en-US" altLang="tr-TR" sz="2400" dirty="0"/>
              <a:t> instance which should be </a:t>
            </a:r>
            <a:r>
              <a:rPr lang="en-US" altLang="tr-TR" sz="2400" i="1" dirty="0"/>
              <a:t>accessible</a:t>
            </a:r>
            <a:r>
              <a:rPr lang="en-US" altLang="tr-TR" sz="2400" dirty="0"/>
              <a:t> to clients</a:t>
            </a:r>
          </a:p>
          <a:p>
            <a:pPr lvl="1" eaLnBrk="1" hangingPunct="1">
              <a:lnSpc>
                <a:spcPct val="110000"/>
              </a:lnSpc>
            </a:pPr>
            <a:r>
              <a:rPr lang="en-US" altLang="tr-TR" sz="2400" dirty="0"/>
              <a:t>The class can be </a:t>
            </a:r>
            <a:r>
              <a:rPr lang="en-US" altLang="tr-TR" sz="2400" i="1" dirty="0"/>
              <a:t>subclassed</a:t>
            </a:r>
            <a:r>
              <a:rPr lang="en-US" altLang="tr-TR" sz="2400" dirty="0"/>
              <a:t>, and clients should be able to use the subclass instance without having to change any of their code.</a:t>
            </a:r>
          </a:p>
          <a:p>
            <a:pPr lvl="1" eaLnBrk="1" hangingPunct="1">
              <a:lnSpc>
                <a:spcPct val="110000"/>
              </a:lnSpc>
            </a:pPr>
            <a:r>
              <a:rPr lang="en-US" altLang="tr-TR" sz="2400" dirty="0"/>
              <a:t>Simplify access to global resources without using global variables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FAC5CE94-AEA2-A472-625C-5E8194617047}"/>
              </a:ext>
            </a:extLst>
          </p:cNvPr>
          <p:cNvSpPr>
            <a:spLocks noGrp="1" noChangeArrowheads="1"/>
          </p:cNvSpPr>
          <p:nvPr>
            <p:ph type="title"/>
          </p:nvPr>
        </p:nvSpPr>
        <p:spPr/>
        <p:txBody>
          <a:bodyPr/>
          <a:lstStyle/>
          <a:p>
            <a:r>
              <a:rPr lang="en-US" altLang="tr-TR" dirty="0"/>
              <a:t>Enforcing singularity</a:t>
            </a:r>
          </a:p>
        </p:txBody>
      </p:sp>
      <p:sp>
        <p:nvSpPr>
          <p:cNvPr id="11267" name="Content Placeholder 2">
            <a:extLst>
              <a:ext uri="{FF2B5EF4-FFF2-40B4-BE49-F238E27FC236}">
                <a16:creationId xmlns:a16="http://schemas.microsoft.com/office/drawing/2014/main" id="{3C73AA3D-EA30-E54E-CCB1-6EA2D992CD9B}"/>
              </a:ext>
            </a:extLst>
          </p:cNvPr>
          <p:cNvSpPr>
            <a:spLocks noGrp="1" noChangeArrowheads="1"/>
          </p:cNvSpPr>
          <p:nvPr>
            <p:ph idx="1"/>
          </p:nvPr>
        </p:nvSpPr>
        <p:spPr/>
        <p:txBody>
          <a:bodyPr/>
          <a:lstStyle/>
          <a:p>
            <a:r>
              <a:rPr lang="en-US" altLang="tr-TR" sz="2400" dirty="0"/>
              <a:t>Need to control how class instances are created and then ensure that only one gets created at any given time. </a:t>
            </a:r>
          </a:p>
          <a:p>
            <a:endParaRPr lang="en-US" altLang="tr-TR" sz="2400" i="1" dirty="0"/>
          </a:p>
          <a:p>
            <a:pPr marL="457200" indent="-457200">
              <a:buFont typeface="+mj-lt"/>
              <a:buAutoNum type="arabicPeriod"/>
            </a:pPr>
            <a:r>
              <a:rPr lang="en-US" altLang="tr-TR" sz="2400" dirty="0"/>
              <a:t>The users of the class should always be</a:t>
            </a:r>
            <a:r>
              <a:rPr lang="en-US" altLang="tr-TR" sz="2400" i="1" dirty="0"/>
              <a:t> free </a:t>
            </a:r>
            <a:r>
              <a:rPr lang="en-US" altLang="tr-TR" sz="2400" dirty="0"/>
              <a:t>from having to monitor and control the number of running instances of the class.</a:t>
            </a:r>
          </a:p>
          <a:p>
            <a:pPr marL="457200" indent="-457200">
              <a:buFont typeface="+mj-lt"/>
              <a:buAutoNum type="arabicPeriod"/>
            </a:pPr>
            <a:endParaRPr lang="en-US" altLang="tr-TR" sz="2400" dirty="0"/>
          </a:p>
          <a:p>
            <a:pPr marL="457200" indent="-457200">
              <a:buFont typeface="+mj-lt"/>
              <a:buAutoNum type="arabicPeriod"/>
            </a:pPr>
            <a:r>
              <a:rPr lang="en-US" altLang="tr-TR" sz="2400" i="1" dirty="0"/>
              <a:t>The responsibility of having only one instance of the class should fall on the class itself and not on the user of the class. </a:t>
            </a:r>
          </a:p>
          <a:p>
            <a:endParaRPr lang="en-US" altLang="tr-TR" sz="2400" dirty="0"/>
          </a:p>
          <a:p>
            <a:r>
              <a:rPr lang="en-US" altLang="tr-TR" sz="2400" dirty="0"/>
              <a:t>Let’s try ourselves how to do it…</a:t>
            </a:r>
          </a:p>
        </p:txBody>
      </p:sp>
    </p:spTree>
  </p:cSld>
  <p:clrMapOvr>
    <a:masterClrMapping/>
  </p:clrMapOvr>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13164</TotalTime>
  <Words>3082</Words>
  <Application>Microsoft Macintosh PowerPoint</Application>
  <PresentationFormat>On-screen Show (4:3)</PresentationFormat>
  <Paragraphs>546</Paragraphs>
  <Slides>39</Slides>
  <Notes>22</Notes>
  <HiddenSlides>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Merriweather</vt:lpstr>
      <vt:lpstr>Arial</vt:lpstr>
      <vt:lpstr>Arial Black</vt:lpstr>
      <vt:lpstr>Consolas</vt:lpstr>
      <vt:lpstr>Courier New</vt:lpstr>
      <vt:lpstr>PT Sans</vt:lpstr>
      <vt:lpstr>Source Code Pro</vt:lpstr>
      <vt:lpstr>Tahoma</vt:lpstr>
      <vt:lpstr>Times New Roman</vt:lpstr>
      <vt:lpstr>Verdana</vt:lpstr>
      <vt:lpstr>Wingdings</vt:lpstr>
      <vt:lpstr>Theme1</vt:lpstr>
      <vt:lpstr>Creational Patterns</vt:lpstr>
      <vt:lpstr>Creational Patterns</vt:lpstr>
      <vt:lpstr>Recurring Themes in Creational P.</vt:lpstr>
      <vt:lpstr>Creational Patterns</vt:lpstr>
      <vt:lpstr>Creational Patterns</vt:lpstr>
      <vt:lpstr>What is common?</vt:lpstr>
      <vt:lpstr>Solution attempts</vt:lpstr>
      <vt:lpstr>Singleton</vt:lpstr>
      <vt:lpstr>Enforcing singularity</vt:lpstr>
      <vt:lpstr>Example</vt:lpstr>
      <vt:lpstr>PowerPoint Presentation</vt:lpstr>
      <vt:lpstr>Thread safety</vt:lpstr>
      <vt:lpstr>Eager creation</vt:lpstr>
      <vt:lpstr>Singleton - Structure</vt:lpstr>
      <vt:lpstr>Singleton -Implementation</vt:lpstr>
      <vt:lpstr>Singleton -Implementation</vt:lpstr>
      <vt:lpstr>Implementation issue</vt:lpstr>
      <vt:lpstr>Singleton –Java thread safe</vt:lpstr>
      <vt:lpstr>Java singleton with enum </vt:lpstr>
      <vt:lpstr>Java singleton with enum -lazy </vt:lpstr>
      <vt:lpstr>Singleton- thread safe C++11 </vt:lpstr>
      <vt:lpstr>Singleton- thread safe C++11 </vt:lpstr>
      <vt:lpstr>Exercise: Audio Clip Manager</vt:lpstr>
      <vt:lpstr>PowerPoint Presentation</vt:lpstr>
      <vt:lpstr>Notes..</vt:lpstr>
      <vt:lpstr>Singleton-Consequences</vt:lpstr>
      <vt:lpstr>Why not global?</vt:lpstr>
      <vt:lpstr>Why not static</vt:lpstr>
      <vt:lpstr>Implementation issue: Subclass</vt:lpstr>
      <vt:lpstr>Example: File System</vt:lpstr>
      <vt:lpstr>Implementation issue: Subclass</vt:lpstr>
      <vt:lpstr>Registry of Singletons</vt:lpstr>
      <vt:lpstr>Registry of Singletons: only 1</vt:lpstr>
      <vt:lpstr>Registry of Singletons</vt:lpstr>
      <vt:lpstr>Reflection-Based Singleton Registry</vt:lpstr>
      <vt:lpstr>Reflection-Based Singleton Registry -2</vt:lpstr>
      <vt:lpstr>Summary</vt:lpstr>
      <vt:lpstr>Known uses</vt:lpstr>
      <vt:lpstr>Related patterns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aysutolga</dc:creator>
  <cp:lastModifiedBy>Microsoft Office User</cp:lastModifiedBy>
  <cp:revision>598</cp:revision>
  <cp:lastPrinted>1601-01-01T00:00:00Z</cp:lastPrinted>
  <dcterms:created xsi:type="dcterms:W3CDTF">1601-01-01T00:00:00Z</dcterms:created>
  <dcterms:modified xsi:type="dcterms:W3CDTF">2025-09-30T02:48:24Z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