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68"/>
  </p:notesMasterIdLst>
  <p:handoutMasterIdLst>
    <p:handoutMasterId r:id="rId69"/>
  </p:handoutMasterIdLst>
  <p:sldIdLst>
    <p:sldId id="256" r:id="rId2"/>
    <p:sldId id="425" r:id="rId3"/>
    <p:sldId id="426" r:id="rId4"/>
    <p:sldId id="407" r:id="rId5"/>
    <p:sldId id="452" r:id="rId6"/>
    <p:sldId id="427" r:id="rId7"/>
    <p:sldId id="428" r:id="rId8"/>
    <p:sldId id="429" r:id="rId9"/>
    <p:sldId id="431" r:id="rId10"/>
    <p:sldId id="477" r:id="rId11"/>
    <p:sldId id="430" r:id="rId12"/>
    <p:sldId id="442" r:id="rId13"/>
    <p:sldId id="438" r:id="rId14"/>
    <p:sldId id="435" r:id="rId15"/>
    <p:sldId id="439" r:id="rId16"/>
    <p:sldId id="441" r:id="rId17"/>
    <p:sldId id="409" r:id="rId18"/>
    <p:sldId id="370" r:id="rId19"/>
    <p:sldId id="404" r:id="rId20"/>
    <p:sldId id="294" r:id="rId21"/>
    <p:sldId id="405" r:id="rId22"/>
    <p:sldId id="484" r:id="rId23"/>
    <p:sldId id="480" r:id="rId24"/>
    <p:sldId id="488" r:id="rId25"/>
    <p:sldId id="433" r:id="rId26"/>
    <p:sldId id="448" r:id="rId27"/>
    <p:sldId id="449" r:id="rId28"/>
    <p:sldId id="481" r:id="rId29"/>
    <p:sldId id="482" r:id="rId30"/>
    <p:sldId id="406" r:id="rId31"/>
    <p:sldId id="297" r:id="rId32"/>
    <p:sldId id="303" r:id="rId33"/>
    <p:sldId id="503" r:id="rId34"/>
    <p:sldId id="485" r:id="rId35"/>
    <p:sldId id="486" r:id="rId36"/>
    <p:sldId id="295" r:id="rId37"/>
    <p:sldId id="483" r:id="rId38"/>
    <p:sldId id="298" r:id="rId39"/>
    <p:sldId id="499" r:id="rId40"/>
    <p:sldId id="456" r:id="rId41"/>
    <p:sldId id="500" r:id="rId42"/>
    <p:sldId id="292" r:id="rId43"/>
    <p:sldId id="260" r:id="rId44"/>
    <p:sldId id="498" r:id="rId45"/>
    <p:sldId id="492" r:id="rId46"/>
    <p:sldId id="281" r:id="rId47"/>
    <p:sldId id="331" r:id="rId48"/>
    <p:sldId id="334" r:id="rId49"/>
    <p:sldId id="335" r:id="rId50"/>
    <p:sldId id="489" r:id="rId51"/>
    <p:sldId id="333" r:id="rId52"/>
    <p:sldId id="490" r:id="rId53"/>
    <p:sldId id="332" r:id="rId54"/>
    <p:sldId id="410" r:id="rId55"/>
    <p:sldId id="357" r:id="rId56"/>
    <p:sldId id="356" r:id="rId57"/>
    <p:sldId id="493" r:id="rId58"/>
    <p:sldId id="495" r:id="rId59"/>
    <p:sldId id="496" r:id="rId60"/>
    <p:sldId id="497" r:id="rId61"/>
    <p:sldId id="502" r:id="rId62"/>
    <p:sldId id="288" r:id="rId63"/>
    <p:sldId id="316" r:id="rId64"/>
    <p:sldId id="494" r:id="rId65"/>
    <p:sldId id="501" r:id="rId66"/>
    <p:sldId id="445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18" autoAdjust="0"/>
  </p:normalViewPr>
  <p:slideViewPr>
    <p:cSldViewPr snapToGrid="0">
      <p:cViewPr varScale="1">
        <p:scale>
          <a:sx n="93" d="100"/>
          <a:sy n="93" d="100"/>
        </p:scale>
        <p:origin x="21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87D24093-127C-4A46-BB85-6B1F7506AE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D24B404D-E86C-4824-9BF6-0B251F4D6F3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0" name="Rectangle 4">
            <a:extLst>
              <a:ext uri="{FF2B5EF4-FFF2-40B4-BE49-F238E27FC236}">
                <a16:creationId xmlns:a16="http://schemas.microsoft.com/office/drawing/2014/main" id="{2FFE465A-F6F8-4CA5-9816-D55842B2665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1" name="Rectangle 5">
            <a:extLst>
              <a:ext uri="{FF2B5EF4-FFF2-40B4-BE49-F238E27FC236}">
                <a16:creationId xmlns:a16="http://schemas.microsoft.com/office/drawing/2014/main" id="{7A2BAC41-BAEA-4890-BAC3-05E91CADB77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7276800-6E4F-4B82-BD62-BA519F2485E6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C0A88A4-99EE-4F55-9B9E-2ABFA704B0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71202BC-15DF-4CD8-8A62-43BFD338875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F756808-C123-BF18-1D55-7B30321973F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90A3E2DA-539B-4D89-B3FC-57B56E8B53B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B5CC3150-8EB8-40C5-A9F5-97D65B71ED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FA9ADAC4-F322-4933-A585-93D16E1DB1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C4E6D38-E995-485A-9CCB-1DBD897E35D3}" type="slidenum">
              <a:rPr lang="en-US" altLang="tr-TR"/>
              <a:pPr/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nc.edu/~stotts/GOF/hires/pat3cfs.htm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s.unc.edu/~stotts/GOF/hires/pat3dfs.htm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C8234E17-B0B6-A708-C8B6-699009F876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30AE19AA-D5ED-2102-DC40-98520A747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F96C434A-50B8-7A16-52FA-C76A9F9ED3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60D7841-1781-47C7-AA37-2A4871D8BB7D}" type="slidenum">
              <a:rPr lang="en-US" altLang="tr-TR"/>
              <a:pPr/>
              <a:t>4</a:t>
            </a:fld>
            <a:endParaRPr lang="en-US" alt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F44E418E-6FBC-6C2E-2BE3-0D5F56BF0F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CAC9DF8D-D3D8-6907-DBA6-56E1228E4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445DFE03-B7C1-639B-C4E8-9B35CC38C6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2F392B-936E-4415-905F-275C0DBDB0A6}" type="slidenum">
              <a:rPr lang="en-US" altLang="tr-TR"/>
              <a:pPr/>
              <a:t>30</a:t>
            </a:fld>
            <a:endParaRPr lang="en-US" alt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DC6B924-96D6-CE2F-678A-C6E5D3A35A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AE2B897-BB9F-F046-ABFD-AEF5FDC34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tr-TR">
                <a:latin typeface="Arial" panose="020B0604020202020204" pitchFamily="34" charset="0"/>
              </a:rPr>
              <a:t>2</a:t>
            </a:r>
            <a:r>
              <a:rPr lang="en-US" altLang="tr-TR" baseline="30000">
                <a:latin typeface="Arial" panose="020B0604020202020204" pitchFamily="34" charset="0"/>
              </a:rPr>
              <a:t>nd</a:t>
            </a:r>
            <a:r>
              <a:rPr lang="en-US" altLang="tr-TR">
                <a:latin typeface="Arial" panose="020B0604020202020204" pitchFamily="34" charset="0"/>
              </a:rPr>
              <a:t>  e.g.: document class has a factory method for dialog with default creation.  a subclass can overrirde this factory method and create an extended dialog.</a:t>
            </a:r>
            <a:endParaRPr lang="en-GB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MyProduct:public</a:t>
            </a:r>
            <a:r>
              <a:rPr lang="en-US" dirty="0"/>
              <a:t> Product</a:t>
            </a:r>
          </a:p>
          <a:p>
            <a:r>
              <a:rPr lang="en-US" dirty="0" err="1"/>
              <a:t>myCreator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6D38-E995-485A-9CCB-1DBD897E35D3}" type="slidenum">
              <a:rPr lang="en-US" altLang="tr-TR" smtClean="0"/>
              <a:pPr/>
              <a:t>34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18735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many frameworks and toolkits use Factory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6D38-E995-485A-9CCB-1DBD897E35D3}" type="slidenum">
              <a:rPr lang="en-US" altLang="tr-TR" smtClean="0"/>
              <a:pPr/>
              <a:t>36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015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3358AD72-D128-FE9E-2ACE-1AB57C528F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BFE987-F09E-4B77-8A9A-8E619145568F}" type="slidenum">
              <a:rPr lang="en-US" altLang="tr-TR"/>
              <a:pPr>
                <a:spcBef>
                  <a:spcPct val="0"/>
                </a:spcBef>
              </a:pPr>
              <a:t>42</a:t>
            </a:fld>
            <a:endParaRPr lang="en-US" altLang="tr-TR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EAE6ACE-545E-550A-CA1A-F8A0FABDB3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4FD24A46-2948-10E9-3DDB-1AD9D21F4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tr-TR">
                <a:latin typeface="Arial" panose="020B0604020202020204" pitchFamily="34" charset="0"/>
              </a:rPr>
              <a:t>Write code for the factories, product interfaces, how does the player uses it</a:t>
            </a:r>
          </a:p>
        </p:txBody>
      </p:sp>
    </p:spTree>
    <p:extLst>
      <p:ext uri="{BB962C8B-B14F-4D97-AF65-F5344CB8AC3E}">
        <p14:creationId xmlns:p14="http://schemas.microsoft.com/office/powerpoint/2010/main" val="1789901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6D38-E995-485A-9CCB-1DBD897E35D3}" type="slidenum">
              <a:rPr lang="en-US" altLang="tr-TR" smtClean="0"/>
              <a:pPr/>
              <a:t>46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41326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the platform independence example in https://refactoring.guru/design-patterns/abstract-factory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6D38-E995-485A-9CCB-1DBD897E35D3}" type="slidenum">
              <a:rPr lang="en-US" altLang="tr-TR" smtClean="0"/>
              <a:pPr/>
              <a:t>58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52660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GOF book:</a:t>
            </a:r>
          </a:p>
          <a:p>
            <a:pPr marL="228600" indent="-228600"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Create product with FM or Prototypes: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abstractFactory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only declares an 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interface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for creating products. It's up to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ConcreteProduct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subclasses to actually create them. The most common way to do this is to define a factory method (see </a:t>
            </a:r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hlinkClick r:id="rId3"/>
              </a:rPr>
              <a:t>Factory Method (107)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for each product. A concrete factory will specify its products by overriding the factory method for each. While this implementation is simple, it requires a new concrete factory subclass for each product family, even if the product families differ only slightly.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If many product families are possible, the concrete factory can be implemented using the </a:t>
            </a:r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hlinkClick r:id="rId4"/>
              </a:rPr>
              <a:t>Prototype (117)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pattern. The concrete factory is initialized with a prototypical instance of each product in the family, and it creates a new product by cloning its prototype. The Prototype-based approach eliminates the need for a new concrete factory class for each new product family.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--</a:t>
            </a:r>
            <a:r>
              <a:rPr lang="en-US" altLang="tr-TR" sz="1200" dirty="0"/>
              <a:t>-</a:t>
            </a:r>
            <a:r>
              <a:rPr lang="en-US" sz="1200" dirty="0"/>
              <a:t>Prototype-based Abstract Factory can reduce subclassing but increases complexity and may be harder to 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6D38-E995-485A-9CCB-1DBD897E35D3}" type="slidenum">
              <a:rPr lang="en-US" altLang="tr-TR" smtClean="0"/>
              <a:pPr/>
              <a:t>59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370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6D38-E995-485A-9CCB-1DBD897E35D3}" type="slidenum">
              <a:rPr lang="en-US" altLang="tr-TR" smtClean="0"/>
              <a:pPr/>
              <a:t>61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844150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AED8B606-7982-BCE2-11CD-DD8EE931DC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31FAFB53-FA67-5FC8-6FB6-5E65D23ECD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r>
              <a:rPr lang="en-US" altLang="tr-TR">
                <a:latin typeface="Arial" panose="020B0604020202020204" pitchFamily="34" charset="0"/>
              </a:rPr>
              <a:t>A class </a:t>
            </a:r>
            <a:r>
              <a:rPr lang="tr-TR" altLang="tr-TR">
                <a:latin typeface="Arial" panose="020B0604020202020204" pitchFamily="34" charset="0"/>
              </a:rPr>
              <a:t>delegates the responsibility of object instantiation to another object</a:t>
            </a:r>
            <a:r>
              <a:rPr lang="en-US" altLang="tr-TR">
                <a:latin typeface="Arial" panose="020B0604020202020204" pitchFamily="34" charset="0"/>
              </a:rPr>
              <a:t> </a:t>
            </a:r>
            <a:r>
              <a:rPr lang="tr-TR" altLang="tr-TR">
                <a:latin typeface="Arial" panose="020B0604020202020204" pitchFamily="34" charset="0"/>
              </a:rPr>
              <a:t>via composition</a:t>
            </a:r>
            <a:endParaRPr lang="en-US" altLang="tr-TR">
              <a:latin typeface="Arial" panose="020B0604020202020204" pitchFamily="34" charset="0"/>
            </a:endParaRPr>
          </a:p>
          <a:p>
            <a:pPr lvl="2"/>
            <a:r>
              <a:rPr lang="tr-TR" altLang="tr-TR">
                <a:latin typeface="Arial" panose="020B0604020202020204" pitchFamily="34" charset="0"/>
              </a:rPr>
              <a:t>AbstractFactory defers creation of product objects to its ConcreteFactory</a:t>
            </a:r>
          </a:p>
          <a:p>
            <a:endParaRPr lang="en-GB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AF00DA9E-1DE9-20BA-FE52-FE001DF1C8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BEF725EA-ABE0-A915-34D3-24AF94BC8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1B5ADF14-4117-0EE4-578E-6722AAFE95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30A55E8-833A-4F81-9579-0C1331D6B9D6}" type="slidenum">
              <a:rPr lang="en-US" altLang="tr-TR"/>
              <a:pPr/>
              <a:t>5</a:t>
            </a:fld>
            <a:endParaRPr lang="en-US" alt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0CD02EC2-1E93-942E-8847-F7EDFBC727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A7FCB2DB-9DA6-8D81-9E1F-9E799D884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927809FC-6AF8-13FD-D5AC-AE907A7DFB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EF992E-C519-43C1-8896-BB5C0F310AD5}" type="slidenum">
              <a:rPr lang="en-US" altLang="tr-TR"/>
              <a:pPr/>
              <a:t>7</a:t>
            </a:fld>
            <a:endParaRPr lang="en-US" alt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OCP + encapsulate what varies + implement to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6D38-E995-485A-9CCB-1DBD897E35D3}" type="slidenum">
              <a:rPr lang="en-US" altLang="tr-TR" smtClean="0"/>
              <a:pPr/>
              <a:t>16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95945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tr-TR" dirty="0"/>
              <a:t>Do not know beforehand which specific subclasses need to be instantiated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tr-TR" dirty="0"/>
              <a:t>You want to defer the choice of which objects to create to a subclass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 the Factory Method pattern when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class can't anticipate the class of objects it must create.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class wants its subclasses to specify the objects it creates.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classes delegate responsibility to one of several helper subclasses, and you want to localize the knowledge of which helper subclass is the delegate.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6D38-E995-485A-9CCB-1DBD897E35D3}" type="slidenum">
              <a:rPr lang="en-US" altLang="tr-TR" smtClean="0"/>
              <a:pPr/>
              <a:t>19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30825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it is not a single constructor call inside the factory method.</a:t>
            </a:r>
          </a:p>
          <a:p>
            <a:r>
              <a:rPr lang="en-US" dirty="0"/>
              <a:t>We can create a composite object inside the factory method.</a:t>
            </a:r>
          </a:p>
          <a:p>
            <a:r>
              <a:rPr lang="en-US" dirty="0"/>
              <a:t>We can create a decorated product also. </a:t>
            </a:r>
          </a:p>
          <a:p>
            <a:r>
              <a:rPr lang="en-US" dirty="0"/>
              <a:t>All these creation logic is encapsulated inside the factory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6D38-E995-485A-9CCB-1DBD897E35D3}" type="slidenum">
              <a:rPr lang="en-US" altLang="tr-TR" smtClean="0"/>
              <a:pPr/>
              <a:t>20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19389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 where App is responsible for open/close/save of Document. There are menus . Keyboard shortcuts </a:t>
            </a:r>
            <a:r>
              <a:rPr lang="en-US" dirty="0" err="1"/>
              <a:t>etc</a:t>
            </a:r>
            <a:r>
              <a:rPr lang="en-US" dirty="0"/>
              <a:t> about these.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the Application class can't predict the subclass of Document to instantiate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the Application class only knows 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when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a new document should be created, not 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what kind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of Document to create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Often, the creator calls the factory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6D38-E995-485A-9CCB-1DBD897E35D3}" type="slidenum">
              <a:rPr lang="en-US" altLang="tr-TR" smtClean="0"/>
              <a:pPr/>
              <a:t>22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665745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 where App is responsible for open/close/save of Document. There are menus . Keyboard shortcuts </a:t>
            </a:r>
            <a:r>
              <a:rPr lang="en-US" dirty="0" err="1"/>
              <a:t>etc</a:t>
            </a:r>
            <a:r>
              <a:rPr lang="en-US" dirty="0"/>
              <a:t> about these.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To create a drawing application, for example, we define the classes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DrawingApplication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and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DrawingDocument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.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sym typeface="Wingdings" panose="05000000000000000000" pitchFamily="2" charset="2"/>
              </a:rPr>
              <a:t> all those functionality comes free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6D38-E995-485A-9CCB-1DBD897E35D3}" type="slidenum">
              <a:rPr lang="en-US" altLang="tr-TR" smtClean="0"/>
              <a:pPr/>
              <a:t>23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00850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6D38-E995-485A-9CCB-1DBD897E35D3}" type="slidenum">
              <a:rPr lang="en-US" altLang="tr-TR" smtClean="0"/>
              <a:pPr/>
              <a:t>24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75687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933B59C-C21A-EFF7-079C-36DC23EE087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8812F79E-FF62-E510-396A-C6BFF8246D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8384749C-74BF-0084-E8B6-9285624CAF2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164DD8CE-944C-179B-CB16-B5BA35313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B05A5323-8585-B6BD-AC93-A049C167C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AA23FA9B-52FD-2B96-5E71-BB72606D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D8D678C9-6F3B-C7A9-1EAA-9699903B1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5143ABB3-F426-2AC8-BB1F-191FB4CAE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7AA1FBF0-4FD8-2BB7-4C49-347E1D331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41C0CB80-437C-A2B0-4899-417F6BFD0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E2510295-A619-5795-3ABE-3DEF02A68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4EEE409E-3190-DDAC-3C95-B847DC50C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D050F70B-926A-5D79-113A-950E4AB98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76D42C04-ABE0-77B6-EA6E-681474BFC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75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5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F73EBD4-CCE7-9750-88B2-4F42B3E6B5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9D7DF7F7-A2C1-53AF-62C8-9F821F0AB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70CF21F3-917C-9218-B2BE-4E927D4358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592525-5956-4123-833F-6476E1BA166E}" type="slidenum">
              <a:rPr lang="tr-TR" altLang="tr-TR" smtClean="0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63631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F0EAA2-82E3-02C6-88F1-73BB7BF717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8EA639E-141C-5355-9BB9-53EDDE3830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92525-5956-4123-833F-6476E1BA166E}" type="slidenum">
              <a:rPr lang="tr-TR" altLang="tr-TR" smtClean="0"/>
              <a:pPr/>
              <a:t>‹#›</a:t>
            </a:fld>
            <a:endParaRPr lang="tr-TR" altLang="tr-TR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0486604-361D-BDC1-D24E-D3F5D2116CB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654C8D-54CF-CA81-68E7-A81525D4F2D8}"/>
              </a:ext>
            </a:extLst>
          </p:cNvPr>
          <p:cNvSpPr/>
          <p:nvPr/>
        </p:nvSpPr>
        <p:spPr>
          <a:xfrm>
            <a:off x="457200" y="1489718"/>
            <a:ext cx="8370500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3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7D27DD-053B-89C8-0CDD-8B6FC2AA33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1E5CC0D-020C-9B72-2432-4E828F0DC8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92525-5956-4123-833F-6476E1BA166E}" type="slidenum">
              <a:rPr lang="tr-TR" altLang="tr-TR" smtClean="0"/>
              <a:pPr/>
              <a:t>‹#›</a:t>
            </a:fld>
            <a:endParaRPr lang="tr-TR" altLang="tr-TR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E509658-25AD-20B6-AFBB-7F6CECBCBA9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4538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979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67621"/>
            <a:ext cx="4038600" cy="4499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7621"/>
            <a:ext cx="4038600" cy="4499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719EAA-249E-4846-9B33-E1E9151C6F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8C8794-0110-F974-AD1D-4DCD32757E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92525-5956-4123-833F-6476E1BA166E}" type="slidenum">
              <a:rPr lang="tr-TR" altLang="tr-TR" smtClean="0"/>
              <a:pPr/>
              <a:t>‹#›</a:t>
            </a:fld>
            <a:endParaRPr lang="tr-TR" altLang="tr-TR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1220F6A-C0D2-982C-0CC2-BB2367B1A20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10BF89-6D8F-274F-4F19-5735B86ED250}"/>
              </a:ext>
            </a:extLst>
          </p:cNvPr>
          <p:cNvSpPr/>
          <p:nvPr/>
        </p:nvSpPr>
        <p:spPr>
          <a:xfrm>
            <a:off x="457200" y="1123958"/>
            <a:ext cx="8370500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3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152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5291"/>
            <a:ext cx="8229600" cy="45321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C5D840-B6D3-623A-8343-93C530153A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E189FA2-29A5-C5CE-0D92-C90FF73CF7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92525-5956-4123-833F-6476E1BA166E}" type="slidenum">
              <a:rPr lang="tr-TR" altLang="tr-TR" smtClean="0"/>
              <a:pPr/>
              <a:t>‹#›</a:t>
            </a:fld>
            <a:endParaRPr lang="tr-TR" altLang="tr-TR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1D4348B-EA71-879E-8203-54391C73D5E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47597C-5350-48B6-DCBD-9BF1411017F9}"/>
              </a:ext>
            </a:extLst>
          </p:cNvPr>
          <p:cNvSpPr/>
          <p:nvPr/>
        </p:nvSpPr>
        <p:spPr>
          <a:xfrm>
            <a:off x="457200" y="1235278"/>
            <a:ext cx="8370500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9AD54EF-3FC5-3272-FE54-D0E3F9534B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C321292-8B6B-0F21-263A-B1B9598BB4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92525-5956-4123-833F-6476E1BA166E}" type="slidenum">
              <a:rPr lang="tr-TR" altLang="tr-TR" smtClean="0"/>
              <a:pPr/>
              <a:t>‹#›</a:t>
            </a:fld>
            <a:endParaRPr lang="tr-TR" altLang="tr-TR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83AEF31-1D37-5B40-3DEC-C3679BA6A47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9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5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2209"/>
            <a:ext cx="4038600" cy="45951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2209"/>
            <a:ext cx="4038600" cy="45951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0A05A1D-7095-7E52-0847-E1EB13A8AB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573A413-50AA-E10E-D1C4-54AB2929A2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92525-5956-4123-833F-6476E1BA166E}" type="slidenum">
              <a:rPr lang="tr-TR" altLang="tr-TR" smtClean="0"/>
              <a:pPr/>
              <a:t>‹#›</a:t>
            </a:fld>
            <a:endParaRPr lang="tr-TR" altLang="tr-TR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DC26CCE-5CF2-05E4-A18F-AF9D89E652A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8178A5-120B-E6E0-32D5-B9979205E616}"/>
              </a:ext>
            </a:extLst>
          </p:cNvPr>
          <p:cNvSpPr/>
          <p:nvPr/>
        </p:nvSpPr>
        <p:spPr>
          <a:xfrm>
            <a:off x="393589" y="1116008"/>
            <a:ext cx="8370500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96FBAD0-FE05-8FD5-F008-8D91060EE1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3F60B54-4634-BE12-F781-52C02402AE8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92525-5956-4123-833F-6476E1BA166E}" type="slidenum">
              <a:rPr lang="tr-TR" altLang="tr-TR" smtClean="0"/>
              <a:pPr/>
              <a:t>‹#›</a:t>
            </a:fld>
            <a:endParaRPr lang="tr-TR" altLang="tr-TR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A344AEB-D089-F4D4-7617-091325A689F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009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631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877D71-2F49-0598-EF2D-EBDFDC849CD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66AE2E-7FBB-CFF0-6AB7-FC12419D53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92525-5956-4123-833F-6476E1BA166E}" type="slidenum">
              <a:rPr lang="tr-TR" altLang="tr-TR" smtClean="0"/>
              <a:pPr/>
              <a:t>‹#›</a:t>
            </a:fld>
            <a:endParaRPr lang="tr-TR" altLang="tr-TR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5F852CBA-CBBB-399C-F561-B565F6D8807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283EA4-DAA1-6A9A-377D-4591821B0A48}"/>
              </a:ext>
            </a:extLst>
          </p:cNvPr>
          <p:cNvSpPr/>
          <p:nvPr/>
        </p:nvSpPr>
        <p:spPr>
          <a:xfrm>
            <a:off x="457200" y="1123965"/>
            <a:ext cx="8370500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2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4475522-F225-2F07-54B2-1A858EEC50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3A36220-D3BB-2220-E328-1BDC3ECBD9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92525-5956-4123-833F-6476E1BA166E}" type="slidenum">
              <a:rPr lang="tr-TR" altLang="tr-TR" smtClean="0"/>
              <a:pPr/>
              <a:t>‹#›</a:t>
            </a:fld>
            <a:endParaRPr lang="tr-TR" altLang="tr-TR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C69C6519-7D7E-1C39-19BF-6118A091BF0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19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22C61B4-AE33-53ED-41FE-79C0EE9343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4B1558-DE88-2783-2867-4510C41576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92525-5956-4123-833F-6476E1BA166E}" type="slidenum">
              <a:rPr lang="tr-TR" altLang="tr-TR" smtClean="0"/>
              <a:pPr/>
              <a:t>‹#›</a:t>
            </a:fld>
            <a:endParaRPr lang="tr-TR" altLang="tr-TR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7726854-7C99-0A3F-EDA6-7BF7556D181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988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913869-D610-825F-F9E5-B607130B6F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017CFA3-154C-A10B-09C3-3B57E49AF1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92525-5956-4123-833F-6476E1BA166E}" type="slidenum">
              <a:rPr lang="tr-TR" altLang="tr-TR" smtClean="0"/>
              <a:pPr/>
              <a:t>‹#›</a:t>
            </a:fld>
            <a:endParaRPr lang="tr-TR" altLang="tr-TR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C3434A0-709E-9E6E-7071-5493364FC1E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429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839B0420-276A-4BBA-9B8D-2581239FCA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C6836D65-D844-48C1-BD51-5896174C91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85592525-5956-4123-833F-6476E1BA166E}" type="slidenum">
              <a:rPr lang="tr-TR" altLang="tr-TR" smtClean="0"/>
              <a:pPr/>
              <a:t>‹#›</a:t>
            </a:fld>
            <a:endParaRPr lang="tr-TR" altLang="tr-TR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FEE57E7A-C80A-0755-2089-2C53E3FA96D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B653B317-0A87-4CCC-9571-2F709F322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4A1A39B1-7157-46C7-80EE-A6A6C6068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DFC27E1E-7B31-4EF5-90FB-EAF7F2E3A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85D778C1-1BD5-4A50-8DAF-E49C9C92C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FD8969B2-448C-46E3-BC56-5143A8B3F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B4792188-569F-498A-8387-6928A2C1B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3524B95B-5120-4208-9243-49F80DD3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53832FA5-0898-4881-A7EA-D17A82CD8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20A8BA7D-3BED-4998-AB4F-0059C1465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3CB25864-D50C-C571-C6CD-72975AC55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105057BF-8809-45AA-6DAD-6465C3A20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274448" name="Rectangle 16">
            <a:extLst>
              <a:ext uri="{FF2B5EF4-FFF2-40B4-BE49-F238E27FC236}">
                <a16:creationId xmlns:a16="http://schemas.microsoft.com/office/drawing/2014/main" id="{353943DA-78F6-4B90-86EF-119FC03DFEB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307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data.oledb.oledbfactory?view=net-8.0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dotnet/api/system.data.sqlclient.sqlclientfactory?view=net-8.0" TargetMode="External"/><Relationship Id="rId4" Type="http://schemas.openxmlformats.org/officeDocument/2006/relationships/hyperlink" Target="https://learn.microsoft.com/en-us/dotnet/api/system.data.oracleclient.oracleclientfactory?view=net-8.0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0A77F44-4BB2-69A7-291B-73713FF65C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Creational Patterns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5FAC879-72BF-0B04-C1C0-D2207E7B18D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Factory Method</a:t>
            </a:r>
          </a:p>
          <a:p>
            <a:pPr eaLnBrk="1" hangingPunct="1"/>
            <a:r>
              <a:rPr lang="en-US" altLang="tr-TR" dirty="0"/>
              <a:t>Abstract Factory</a:t>
            </a:r>
            <a:endParaRPr lang="tr-TR" alt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6EEC85E5-48E1-2BF4-49FE-20D0DA801D0D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400050" y="457993"/>
            <a:ext cx="5334000" cy="59420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class </a:t>
            </a:r>
            <a:r>
              <a:rPr lang="en-US" altLang="tr-TR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SimpleFactory</a:t>
            </a:r>
            <a:r>
              <a:rPr lang="en-US" altLang="tr-TR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public: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Document* </a:t>
            </a:r>
            <a:r>
              <a:rPr lang="en-US" altLang="tr-TR" sz="2000" dirty="0" err="1">
                <a:latin typeface="Consolas" panose="020B0609020204030204" pitchFamily="49" charset="0"/>
              </a:rPr>
              <a:t>createDoc</a:t>
            </a:r>
            <a:r>
              <a:rPr lang="en-US" altLang="tr-TR" sz="2000" dirty="0">
                <a:latin typeface="Consolas" panose="020B0609020204030204" pitchFamily="49" charset="0"/>
              </a:rPr>
              <a:t>(</a:t>
            </a:r>
            <a:r>
              <a:rPr lang="tr-TR" altLang="tr-TR" sz="2000" dirty="0" err="1">
                <a:latin typeface="Consolas" panose="020B0609020204030204" pitchFamily="49" charset="0"/>
              </a:rPr>
              <a:t>Type</a:t>
            </a:r>
            <a:r>
              <a:rPr lang="tr-TR" altLang="tr-TR" sz="2000" dirty="0">
                <a:latin typeface="Consolas" panose="020B0609020204030204" pitchFamily="49" charset="0"/>
              </a:rPr>
              <a:t> t</a:t>
            </a:r>
            <a:r>
              <a:rPr lang="en-US" altLang="tr-TR" sz="2000" dirty="0">
                <a:latin typeface="Consolas" panose="020B0609020204030204" pitchFamily="49" charset="0"/>
              </a:rPr>
              <a:t>){   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   if(</a:t>
            </a:r>
            <a:r>
              <a:rPr lang="en-US" altLang="tr-TR" sz="2000" dirty="0" err="1">
                <a:latin typeface="Consolas" panose="020B0609020204030204" pitchFamily="49" charset="0"/>
              </a:rPr>
              <a:t>t.equals</a:t>
            </a:r>
            <a:r>
              <a:rPr lang="en-US" altLang="tr-TR" sz="2000" dirty="0">
                <a:latin typeface="Consolas" panose="020B0609020204030204" pitchFamily="49" charset="0"/>
              </a:rPr>
              <a:t>(plain))  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         return new </a:t>
            </a:r>
            <a:r>
              <a:rPr lang="en-US" altLang="tr-TR" sz="2000" dirty="0" err="1">
                <a:latin typeface="Consolas" panose="020B0609020204030204" pitchFamily="49" charset="0"/>
              </a:rPr>
              <a:t>plainDoc</a:t>
            </a:r>
            <a:r>
              <a:rPr lang="en-US" altLang="tr-TR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   else if ((</a:t>
            </a:r>
            <a:r>
              <a:rPr lang="en-US" altLang="tr-TR" sz="2000" dirty="0" err="1">
                <a:latin typeface="Consolas" panose="020B0609020204030204" pitchFamily="49" charset="0"/>
              </a:rPr>
              <a:t>t.equals</a:t>
            </a:r>
            <a:r>
              <a:rPr lang="en-US" altLang="tr-TR" sz="2000" dirty="0">
                <a:latin typeface="Consolas" panose="020B0609020204030204" pitchFamily="49" charset="0"/>
              </a:rPr>
              <a:t>(</a:t>
            </a:r>
            <a:r>
              <a:rPr lang="tr-TR" altLang="tr-TR" sz="2000" dirty="0" err="1">
                <a:latin typeface="Consolas" panose="020B0609020204030204" pitchFamily="49" charset="0"/>
              </a:rPr>
              <a:t>styled</a:t>
            </a:r>
            <a:r>
              <a:rPr lang="en-US" altLang="tr-TR" sz="20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         return new </a:t>
            </a:r>
            <a:r>
              <a:rPr lang="tr-TR" altLang="tr-TR" sz="2000" dirty="0" err="1">
                <a:latin typeface="Consolas" panose="020B0609020204030204" pitchFamily="49" charset="0"/>
              </a:rPr>
              <a:t>styled</a:t>
            </a:r>
            <a:r>
              <a:rPr lang="en-US" altLang="tr-TR" sz="2000" dirty="0">
                <a:latin typeface="Consolas" panose="020B0609020204030204" pitchFamily="49" charset="0"/>
              </a:rPr>
              <a:t>Doc();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class </a:t>
            </a:r>
            <a:r>
              <a:rPr lang="en-US" altLang="tr-TR" sz="2000" dirty="0" err="1">
                <a:latin typeface="Consolas" panose="020B0609020204030204" pitchFamily="49" charset="0"/>
              </a:rPr>
              <a:t>TextEditor</a:t>
            </a:r>
            <a:r>
              <a:rPr lang="en-US" altLang="tr-TR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private: Document* doc;…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public: void </a:t>
            </a:r>
            <a:r>
              <a:rPr lang="en-US" altLang="tr-TR" sz="2000" dirty="0" err="1">
                <a:latin typeface="Consolas" panose="020B0609020204030204" pitchFamily="49" charset="0"/>
              </a:rPr>
              <a:t>loadDocument</a:t>
            </a:r>
            <a:r>
              <a:rPr lang="en-US" altLang="tr-TR" sz="2000" dirty="0">
                <a:latin typeface="Consolas" panose="020B0609020204030204" pitchFamily="49" charset="0"/>
              </a:rPr>
              <a:t>(Type t){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 doc=</a:t>
            </a:r>
            <a:r>
              <a:rPr lang="en-US" altLang="tr-TR" sz="2000" dirty="0" err="1">
                <a:latin typeface="Consolas" panose="020B0609020204030204" pitchFamily="49" charset="0"/>
              </a:rPr>
              <a:t>SimpleFactory.getInstance</a:t>
            </a:r>
            <a:r>
              <a:rPr lang="en-US" altLang="tr-TR" sz="2000" dirty="0">
                <a:latin typeface="Consolas" panose="020B0609020204030204" pitchFamily="49" charset="0"/>
              </a:rPr>
              <a:t>()-&gt;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         </a:t>
            </a:r>
            <a:r>
              <a:rPr lang="en-US" altLang="tr-TR" sz="2000" dirty="0" err="1">
                <a:latin typeface="Consolas" panose="020B0609020204030204" pitchFamily="49" charset="0"/>
              </a:rPr>
              <a:t>createDocument</a:t>
            </a:r>
            <a:r>
              <a:rPr lang="en-US" altLang="tr-TR" sz="2000" dirty="0">
                <a:latin typeface="Consolas" panose="020B0609020204030204" pitchFamily="49" charset="0"/>
              </a:rPr>
              <a:t>(t);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 //…</a:t>
            </a:r>
            <a:r>
              <a:rPr lang="tr-TR" altLang="tr-TR" sz="2000" dirty="0">
                <a:latin typeface="Consolas" panose="020B0609020204030204" pitchFamily="49" charset="0"/>
              </a:rPr>
              <a:t>do </a:t>
            </a:r>
            <a:r>
              <a:rPr lang="en-US" altLang="tr-TR" sz="2000" dirty="0">
                <a:latin typeface="Consolas" panose="020B0609020204030204" pitchFamily="49" charset="0"/>
              </a:rPr>
              <a:t>some adjustments on the doc }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//other methods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6B964EF6-05EC-9543-79B4-909C7ECC41D4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5614988" y="1076325"/>
            <a:ext cx="3529012" cy="4525963"/>
          </a:xfrm>
        </p:spPr>
        <p:txBody>
          <a:bodyPr/>
          <a:lstStyle/>
          <a:p>
            <a:r>
              <a:rPr lang="en-US" altLang="en-US" sz="2800" dirty="0"/>
              <a:t>This is a </a:t>
            </a:r>
            <a:r>
              <a:rPr lang="en-US" altLang="en-US" sz="2800" b="1" dirty="0" err="1"/>
              <a:t>SimpleFactory</a:t>
            </a:r>
            <a:r>
              <a:rPr lang="en-US" altLang="en-US" sz="2800" dirty="0"/>
              <a:t>. It is </a:t>
            </a:r>
            <a:r>
              <a:rPr lang="en-US" altLang="en-US" sz="2800" b="1" u="sng" dirty="0"/>
              <a:t>not </a:t>
            </a:r>
            <a:r>
              <a:rPr lang="en-US" altLang="en-US" sz="2800" dirty="0"/>
              <a:t>a design pattern </a:t>
            </a:r>
          </a:p>
          <a:p>
            <a:pPr lvl="1"/>
            <a:r>
              <a:rPr lang="en-US" altLang="en-US" sz="2400" dirty="0"/>
              <a:t>more like an idiom</a:t>
            </a:r>
          </a:p>
          <a:p>
            <a:r>
              <a:rPr lang="en-US" altLang="en-US" sz="2800" dirty="0"/>
              <a:t>Factory method is the design pattern</a:t>
            </a:r>
          </a:p>
          <a:p>
            <a:pPr lvl="1"/>
            <a:r>
              <a:rPr lang="en-US" altLang="en-US" sz="2400" dirty="0"/>
              <a:t>Yet to be defined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8BCECD-DC4C-0890-B5E3-93794DC3139C}"/>
              </a:ext>
            </a:extLst>
          </p:cNvPr>
          <p:cNvSpPr txBox="1"/>
          <p:nvPr/>
        </p:nvSpPr>
        <p:spPr>
          <a:xfrm>
            <a:off x="3914775" y="63797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C++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BE452-0155-4D2B-B64B-D745D72FFF73}"/>
              </a:ext>
            </a:extLst>
          </p:cNvPr>
          <p:cNvSpPr txBox="1"/>
          <p:nvPr/>
        </p:nvSpPr>
        <p:spPr>
          <a:xfrm>
            <a:off x="5887734" y="6169173"/>
            <a:ext cx="3256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*Should have used smart pointers, but kept like this for parallelism with the Java code</a:t>
            </a:r>
          </a:p>
        </p:txBody>
      </p:sp>
    </p:spTree>
    <p:extLst>
      <p:ext uri="{BB962C8B-B14F-4D97-AF65-F5344CB8AC3E}">
        <p14:creationId xmlns:p14="http://schemas.microsoft.com/office/powerpoint/2010/main" val="420200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53E1454C-F290-ACAF-50B4-46E963A5B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24DF8832-6D5C-3865-8E09-A9C68CA21B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868751"/>
            <a:ext cx="8077200" cy="3151049"/>
          </a:xfrm>
        </p:spPr>
        <p:txBody>
          <a:bodyPr/>
          <a:lstStyle/>
          <a:p>
            <a:r>
              <a:rPr lang="en-US" altLang="en-US" dirty="0"/>
              <a:t>Why not a static create method?</a:t>
            </a:r>
          </a:p>
          <a:p>
            <a:r>
              <a:rPr lang="en-US" altLang="en-US" dirty="0"/>
              <a:t>Then </a:t>
            </a:r>
            <a:r>
              <a:rPr lang="en-US" altLang="en-US" i="1" dirty="0"/>
              <a:t>you can’t subclass and change the behavior of the create method.</a:t>
            </a:r>
          </a:p>
          <a:p>
            <a:endParaRPr lang="en-US" altLang="en-US" i="1" dirty="0"/>
          </a:p>
          <a:p>
            <a:r>
              <a:rPr lang="en-US" altLang="en-US" i="1" dirty="0"/>
              <a:t>NO SIMPLE FACTORY IN HWs and EXAMs (except flyweight factory)</a:t>
            </a:r>
          </a:p>
          <a:p>
            <a:endParaRPr lang="tr-TR" altLang="en-US" i="1" dirty="0"/>
          </a:p>
          <a:p>
            <a:endParaRPr lang="en-US" altLang="en-US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44B74A-1378-C417-DEA2-3B52D1376AB3}"/>
              </a:ext>
            </a:extLst>
          </p:cNvPr>
          <p:cNvSpPr txBox="1"/>
          <p:nvPr/>
        </p:nvSpPr>
        <p:spPr>
          <a:xfrm>
            <a:off x="523875" y="1381125"/>
            <a:ext cx="808426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SimpleFactory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{ ……. //make this singleton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 public Document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createDoc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(</a:t>
            </a:r>
            <a:r>
              <a:rPr lang="tr-TR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Type</a:t>
            </a:r>
            <a:r>
              <a:rPr lang="tr-TR" sz="2000" dirty="0">
                <a:latin typeface="Consolas" panose="020B0609020204030204" pitchFamily="49" charset="0"/>
                <a:ea typeface="Verdana" panose="020B0604030504040204" pitchFamily="34" charset="0"/>
              </a:rPr>
              <a:t> t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) {   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   if(</a:t>
            </a:r>
            <a:r>
              <a:rPr lang="en-US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t.equals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(plain))  return new </a:t>
            </a:r>
            <a:r>
              <a:rPr lang="en-US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plainDoc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();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   else if ((</a:t>
            </a:r>
            <a:r>
              <a:rPr lang="en-US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t.equals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(</a:t>
            </a:r>
            <a:r>
              <a:rPr lang="tr-TR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styled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)) return new </a:t>
            </a:r>
            <a:r>
              <a:rPr lang="tr-TR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styled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Doc();}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DC735B35-9FA2-9475-83DD-4E48CF3A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Some adjustments…</a:t>
            </a:r>
            <a:endParaRPr lang="tr-TR" altLang="tr-TR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BC8075E0-9F41-4EE3-BC91-8C52A4C52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10752"/>
            <a:ext cx="8972550" cy="4532109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class </a:t>
            </a:r>
            <a:r>
              <a:rPr lang="en-US" altLang="tr-TR" sz="2000" dirty="0" err="1">
                <a:latin typeface="Consolas" panose="020B0609020204030204" pitchFamily="49" charset="0"/>
              </a:rPr>
              <a:t>TextEditor</a:t>
            </a:r>
            <a:r>
              <a:rPr lang="en-US" altLang="tr-TR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private Document doc;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public void </a:t>
            </a:r>
            <a:r>
              <a:rPr lang="en-US" altLang="tr-TR" sz="2000" dirty="0" err="1">
                <a:latin typeface="Consolas" panose="020B0609020204030204" pitchFamily="49" charset="0"/>
              </a:rPr>
              <a:t>loadDocument</a:t>
            </a:r>
            <a:r>
              <a:rPr lang="en-US" altLang="tr-TR" sz="2000" dirty="0">
                <a:latin typeface="Consolas" panose="020B0609020204030204" pitchFamily="49" charset="0"/>
              </a:rPr>
              <a:t>(Type t){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  doc= </a:t>
            </a:r>
            <a:r>
              <a:rPr lang="en-US" altLang="tr-TR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createDocument</a:t>
            </a:r>
            <a:r>
              <a:rPr lang="en-US" altLang="tr-TR" sz="2000" dirty="0">
                <a:solidFill>
                  <a:srgbClr val="0070C0"/>
                </a:solidFill>
                <a:latin typeface="Consolas" panose="020B0609020204030204" pitchFamily="49" charset="0"/>
              </a:rPr>
              <a:t>(t)</a:t>
            </a:r>
            <a:r>
              <a:rPr lang="en-US" altLang="tr-TR" sz="2000" dirty="0">
                <a:latin typeface="Consolas" panose="020B0609020204030204" pitchFamily="49" charset="0"/>
              </a:rPr>
              <a:t>;  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  //</a:t>
            </a:r>
            <a:r>
              <a:rPr lang="tr-TR" altLang="tr-TR" sz="2000" dirty="0">
                <a:latin typeface="Consolas" panose="020B0609020204030204" pitchFamily="49" charset="0"/>
              </a:rPr>
              <a:t>..do </a:t>
            </a:r>
            <a:r>
              <a:rPr lang="en-US" altLang="tr-TR" sz="2000" dirty="0">
                <a:latin typeface="Consolas" panose="020B0609020204030204" pitchFamily="49" charset="0"/>
              </a:rPr>
              <a:t>some adjustments on the doc</a:t>
            </a:r>
            <a:endParaRPr lang="tr-TR" altLang="tr-TR" sz="200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tr-TR" altLang="tr-TR" sz="2000" dirty="0">
                <a:latin typeface="Consolas" panose="020B0609020204030204" pitchFamily="49" charset="0"/>
              </a:rPr>
              <a:t> </a:t>
            </a:r>
            <a:r>
              <a:rPr lang="en-US" altLang="tr-TR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public Document </a:t>
            </a:r>
            <a:r>
              <a:rPr lang="en-US" alt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createDocumen</a:t>
            </a:r>
            <a:r>
              <a:rPr lang="en-US" altLang="tr-TR" sz="2000" dirty="0" err="1">
                <a:latin typeface="Consolas" panose="020B0609020204030204" pitchFamily="49" charset="0"/>
              </a:rPr>
              <a:t>t</a:t>
            </a:r>
            <a:r>
              <a:rPr lang="en-US" altLang="tr-TR" sz="2000" dirty="0">
                <a:latin typeface="Consolas" panose="020B0609020204030204" pitchFamily="49" charset="0"/>
              </a:rPr>
              <a:t>(Type t){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    return </a:t>
            </a:r>
            <a:r>
              <a:rPr lang="en-US" altLang="tr-TR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SimpleFactory.getInstance</a:t>
            </a:r>
            <a:r>
              <a:rPr lang="en-US" altLang="tr-TR" sz="2000" dirty="0">
                <a:solidFill>
                  <a:srgbClr val="00B0F0"/>
                </a:solidFill>
                <a:latin typeface="Consolas" panose="020B0609020204030204" pitchFamily="49" charset="0"/>
              </a:rPr>
              <a:t>(). </a:t>
            </a:r>
            <a:r>
              <a:rPr lang="en-US" altLang="tr-TR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createDocument</a:t>
            </a:r>
            <a:r>
              <a:rPr lang="en-US" altLang="tr-TR" sz="2000" dirty="0">
                <a:solidFill>
                  <a:srgbClr val="00B0F0"/>
                </a:solidFill>
                <a:latin typeface="Consolas" panose="020B0609020204030204" pitchFamily="49" charset="0"/>
              </a:rPr>
              <a:t>(t);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}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…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public void </a:t>
            </a:r>
            <a:r>
              <a:rPr lang="en-US" altLang="tr-TR" sz="2000" dirty="0" err="1">
                <a:latin typeface="Consolas" panose="020B0609020204030204" pitchFamily="49" charset="0"/>
              </a:rPr>
              <a:t>openDoc</a:t>
            </a:r>
            <a:r>
              <a:rPr lang="en-US" altLang="tr-TR" sz="2000" dirty="0">
                <a:latin typeface="Consolas" panose="020B0609020204030204" pitchFamily="49" charset="0"/>
              </a:rPr>
              <a:t>(){…} //and other file management ops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public void export(){…} //and other print and export ops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//…formatting ops delegating to doc using its interface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C0CD-9C48-4E84-82BA-DBD364CC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Editor – OCP?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C3D2243C-2DCF-17E8-5971-5F5F6A67C7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35291"/>
            <a:ext cx="8229600" cy="5294109"/>
          </a:xfrm>
        </p:spPr>
        <p:txBody>
          <a:bodyPr/>
          <a:lstStyle/>
          <a:p>
            <a:r>
              <a:rPr lang="en-US" altLang="tr-TR" dirty="0"/>
              <a:t>Now, I want to have Text Editors for other kinds of environments</a:t>
            </a:r>
          </a:p>
          <a:p>
            <a:pPr lvl="1"/>
            <a:r>
              <a:rPr lang="en-US" altLang="tr-TR" dirty="0"/>
              <a:t>Such as </a:t>
            </a:r>
            <a:r>
              <a:rPr lang="tr-TR" altLang="tr-TR" dirty="0"/>
              <a:t>an </a:t>
            </a:r>
            <a:r>
              <a:rPr lang="en-US" altLang="tr-TR" dirty="0"/>
              <a:t>editor for PDF documents </a:t>
            </a:r>
          </a:p>
          <a:p>
            <a:pPr lvl="1"/>
            <a:endParaRPr lang="en-US" altLang="tr-TR" dirty="0"/>
          </a:p>
          <a:p>
            <a:r>
              <a:rPr lang="en-US" altLang="en-US" dirty="0"/>
              <a:t>I want to get all the </a:t>
            </a:r>
            <a:r>
              <a:rPr lang="en-US" altLang="en-US" dirty="0" err="1"/>
              <a:t>TextEditor</a:t>
            </a:r>
            <a:r>
              <a:rPr lang="en-US" altLang="en-US" dirty="0"/>
              <a:t> functionality for free.</a:t>
            </a:r>
          </a:p>
          <a:p>
            <a:pPr lvl="1"/>
            <a:r>
              <a:rPr lang="en-US" altLang="en-US" dirty="0"/>
              <a:t>the editor functionalities care about the Document interface </a:t>
            </a:r>
            <a:endParaRPr lang="tr-TR" altLang="en-US" dirty="0"/>
          </a:p>
          <a:p>
            <a:pPr lvl="2"/>
            <a:r>
              <a:rPr lang="tr-TR" altLang="en-US" dirty="0" err="1"/>
              <a:t>doc.open</a:t>
            </a:r>
            <a:r>
              <a:rPr lang="tr-TR" altLang="en-US" dirty="0"/>
              <a:t>() </a:t>
            </a:r>
            <a:r>
              <a:rPr lang="en-US" altLang="en-US" dirty="0"/>
              <a:t>; </a:t>
            </a:r>
            <a:r>
              <a:rPr lang="en-US" altLang="en-US" dirty="0" err="1"/>
              <a:t>doc.save</a:t>
            </a:r>
            <a:r>
              <a:rPr lang="en-US" altLang="en-US" dirty="0"/>
              <a:t>() ; </a:t>
            </a:r>
            <a:r>
              <a:rPr lang="en-US" altLang="en-US" dirty="0" err="1"/>
              <a:t>doc.find</a:t>
            </a:r>
            <a:r>
              <a:rPr lang="en-US" altLang="en-US" dirty="0"/>
              <a:t>() ….</a:t>
            </a:r>
          </a:p>
          <a:p>
            <a:pPr lvl="1"/>
            <a:r>
              <a:rPr lang="en-US" altLang="en-US" dirty="0"/>
              <a:t>File management, recovery, print .. functionalities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8B22EFE7-D7EB-0EF4-AC4D-7A503D0DE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Editor Framework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A01D11D1-B0CE-80AF-0593-E24F93711E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I want to create a framework that ties the editor and the document creation together, </a:t>
            </a:r>
            <a:r>
              <a:rPr lang="en-US" altLang="en-US" sz="2400" i="1" dirty="0"/>
              <a:t>yet</a:t>
            </a:r>
            <a:r>
              <a:rPr lang="en-US" altLang="en-US" sz="2400" dirty="0"/>
              <a:t> still allows things to remain flexible.</a:t>
            </a:r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/>
              <a:t>How to localize all the document-loading activities to the </a:t>
            </a:r>
            <a:r>
              <a:rPr lang="en-US" altLang="en-US" sz="2400" dirty="0" err="1"/>
              <a:t>TextEditor</a:t>
            </a:r>
            <a:r>
              <a:rPr lang="en-US" altLang="en-US" sz="2400" dirty="0"/>
              <a:t> class, and yet give </a:t>
            </a:r>
            <a:r>
              <a:rPr lang="en-US" altLang="en-US" sz="2400" b="1" dirty="0"/>
              <a:t>the other editors to have their own style of documents?</a:t>
            </a:r>
          </a:p>
          <a:p>
            <a:endParaRPr lang="en-US" altLang="en-US" sz="2400" dirty="0"/>
          </a:p>
          <a:p>
            <a:r>
              <a:rPr lang="en-US" altLang="en-US" sz="2400" dirty="0"/>
              <a:t>Remember, the </a:t>
            </a:r>
            <a:r>
              <a:rPr lang="en-US" altLang="en-US" sz="2400" dirty="0" err="1"/>
              <a:t>TextEditor</a:t>
            </a:r>
            <a:r>
              <a:rPr lang="en-US" altLang="en-US" sz="2400" dirty="0"/>
              <a:t> already has a system (algorithm)  in the </a:t>
            </a:r>
            <a:r>
              <a:rPr lang="en-US" altLang="en-US" sz="2400" dirty="0" err="1">
                <a:latin typeface="Consolas" panose="020B0609020204030204" pitchFamily="49" charset="0"/>
              </a:rPr>
              <a:t>loadDocument</a:t>
            </a:r>
            <a:r>
              <a:rPr lang="en-US" altLang="en-US" sz="2400" dirty="0">
                <a:latin typeface="Consolas" panose="020B0609020204030204" pitchFamily="49" charset="0"/>
              </a:rPr>
              <a:t>() </a:t>
            </a:r>
            <a:r>
              <a:rPr lang="en-US" altLang="en-US" sz="2400" dirty="0"/>
              <a:t>method, and you want to ensure that it is consistent across all editors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B7CE7240-CE7E-AD53-876C-EAFEB1674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Editor Framework</a:t>
            </a:r>
            <a:endParaRPr lang="tr-TR" altLang="tr-TR" dirty="0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493DF10E-7243-4AEA-93D4-827AFC1A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class </a:t>
            </a:r>
            <a:r>
              <a:rPr lang="en-US" altLang="tr-TR" sz="2000" dirty="0" err="1">
                <a:latin typeface="Consolas" panose="020B0609020204030204" pitchFamily="49" charset="0"/>
              </a:rPr>
              <a:t>TextEditor</a:t>
            </a:r>
            <a:r>
              <a:rPr lang="en-US" altLang="tr-TR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private Document doc;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public void </a:t>
            </a:r>
            <a:r>
              <a:rPr lang="en-US" altLang="tr-TR" sz="2000" dirty="0" err="1">
                <a:latin typeface="Consolas" panose="020B0609020204030204" pitchFamily="49" charset="0"/>
              </a:rPr>
              <a:t>loadDocument</a:t>
            </a:r>
            <a:r>
              <a:rPr lang="en-US" altLang="tr-TR" sz="2000" dirty="0">
                <a:latin typeface="Consolas" panose="020B0609020204030204" pitchFamily="49" charset="0"/>
              </a:rPr>
              <a:t>(Type t){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  doc= </a:t>
            </a:r>
            <a:r>
              <a:rPr lang="en-US" altLang="tr-TR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createDocument</a:t>
            </a:r>
            <a:r>
              <a:rPr lang="en-US" altLang="tr-TR" sz="2000" dirty="0">
                <a:solidFill>
                  <a:srgbClr val="0070C0"/>
                </a:solidFill>
                <a:latin typeface="Consolas" panose="020B0609020204030204" pitchFamily="49" charset="0"/>
              </a:rPr>
              <a:t>(t)</a:t>
            </a:r>
            <a:r>
              <a:rPr lang="en-US" altLang="tr-TR" sz="2000" dirty="0">
                <a:latin typeface="Consolas" panose="020B0609020204030204" pitchFamily="49" charset="0"/>
              </a:rPr>
              <a:t>;  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  //</a:t>
            </a:r>
            <a:r>
              <a:rPr lang="tr-TR" altLang="tr-TR" sz="2000" dirty="0">
                <a:latin typeface="Consolas" panose="020B0609020204030204" pitchFamily="49" charset="0"/>
              </a:rPr>
              <a:t>..do </a:t>
            </a:r>
            <a:r>
              <a:rPr lang="en-US" altLang="tr-TR" sz="2000" dirty="0">
                <a:latin typeface="Consolas" panose="020B0609020204030204" pitchFamily="49" charset="0"/>
              </a:rPr>
              <a:t>adjustments on the doc</a:t>
            </a:r>
            <a:endParaRPr lang="tr-TR" altLang="tr-TR" sz="200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tr-TR" altLang="tr-TR" sz="2000" dirty="0">
                <a:latin typeface="Consolas" panose="020B0609020204030204" pitchFamily="49" charset="0"/>
              </a:rPr>
              <a:t> </a:t>
            </a:r>
            <a:r>
              <a:rPr lang="en-US" altLang="tr-TR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public abstract Document </a:t>
            </a:r>
            <a:r>
              <a:rPr lang="en-US" alt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createDocumen</a:t>
            </a:r>
            <a:r>
              <a:rPr lang="en-US" altLang="tr-TR" sz="2000" dirty="0" err="1">
                <a:latin typeface="Consolas" panose="020B0609020204030204" pitchFamily="49" charset="0"/>
              </a:rPr>
              <a:t>t</a:t>
            </a:r>
            <a:r>
              <a:rPr lang="en-US" altLang="tr-TR" sz="2000" dirty="0">
                <a:latin typeface="Consolas" panose="020B0609020204030204" pitchFamily="49" charset="0"/>
              </a:rPr>
              <a:t>(Type t);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/>
              <a:t>}</a:t>
            </a:r>
          </a:p>
          <a:p>
            <a:pPr marL="0" indent="0">
              <a:buFontTx/>
              <a:buNone/>
              <a:defRPr/>
            </a:pPr>
            <a:endParaRPr lang="en-US" altLang="tr-TR" sz="2000" dirty="0"/>
          </a:p>
          <a:p>
            <a:pPr>
              <a:defRPr/>
            </a:pPr>
            <a:r>
              <a:rPr lang="en-US" altLang="en-US" sz="2400" dirty="0"/>
              <a:t>All the </a:t>
            </a:r>
            <a:r>
              <a:rPr lang="tr-TR" altLang="en-US" sz="2400" dirty="0"/>
              <a:t>variations</a:t>
            </a:r>
            <a:r>
              <a:rPr lang="en-US" altLang="en-US" sz="2400" dirty="0"/>
              <a:t> need to do is subclass </a:t>
            </a:r>
            <a:r>
              <a:rPr lang="tr-TR" altLang="en-US" sz="2400" dirty="0"/>
              <a:t>TextEditor</a:t>
            </a:r>
            <a:r>
              <a:rPr lang="en-US" altLang="en-US" sz="2400" dirty="0"/>
              <a:t> and supply a create</a:t>
            </a:r>
            <a:r>
              <a:rPr lang="tr-TR" altLang="en-US" sz="2400" dirty="0"/>
              <a:t>Document</a:t>
            </a:r>
            <a:r>
              <a:rPr lang="en-US" altLang="en-US" sz="2400" dirty="0"/>
              <a:t>() method that creates their style of </a:t>
            </a:r>
            <a:r>
              <a:rPr lang="tr-TR" altLang="en-US" sz="2400" dirty="0" err="1"/>
              <a:t>Doc</a:t>
            </a:r>
            <a:r>
              <a:rPr lang="en-US" altLang="en-US" sz="2400" dirty="0" err="1"/>
              <a:t>ument</a:t>
            </a:r>
            <a:r>
              <a:rPr lang="en-US" altLang="en-US" sz="2400" dirty="0"/>
              <a:t> </a:t>
            </a:r>
          </a:p>
          <a:p>
            <a:pPr lvl="1">
              <a:defRPr/>
            </a:pPr>
            <a:r>
              <a:rPr lang="en-US" altLang="en-US" sz="2000" dirty="0"/>
              <a:t>Subclass of Editor creates a Subclass of Document they want to work with.</a:t>
            </a:r>
          </a:p>
          <a:p>
            <a:pPr>
              <a:defRPr/>
            </a:pPr>
            <a:endParaRPr lang="en-US" altLang="tr-TR" dirty="0"/>
          </a:p>
        </p:txBody>
      </p:sp>
      <p:sp>
        <p:nvSpPr>
          <p:cNvPr id="47108" name="TextBox 1">
            <a:extLst>
              <a:ext uri="{FF2B5EF4-FFF2-40B4-BE49-F238E27FC236}">
                <a16:creationId xmlns:a16="http://schemas.microsoft.com/office/drawing/2014/main" id="{9A4E32CC-8013-94D3-20C9-A00E0AD75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575" y="1661290"/>
            <a:ext cx="256222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en-US" sz="2000" dirty="0" err="1"/>
              <a:t>TextEditor</a:t>
            </a:r>
            <a:r>
              <a:rPr lang="en-US" altLang="en-US" sz="2000" dirty="0"/>
              <a:t>  has an </a:t>
            </a:r>
            <a:r>
              <a:rPr lang="en-US" altLang="en-US" sz="2000" b="1" dirty="0"/>
              <a:t>algorithm</a:t>
            </a:r>
            <a:r>
              <a:rPr lang="en-US" altLang="en-US" sz="2000" dirty="0"/>
              <a:t> here and we want to ensure that it’s consistent across all </a:t>
            </a:r>
            <a:r>
              <a:rPr lang="tr-TR" altLang="en-US" sz="2000" dirty="0" err="1"/>
              <a:t>editors</a:t>
            </a:r>
            <a:endParaRPr lang="en-US" altLang="en-US" sz="2000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1AFEB34-31B7-45A7-A848-02B8F7961D07}"/>
              </a:ext>
            </a:extLst>
          </p:cNvPr>
          <p:cNvSpPr/>
          <p:nvPr/>
        </p:nvSpPr>
        <p:spPr>
          <a:xfrm>
            <a:off x="5038725" y="2023025"/>
            <a:ext cx="819150" cy="1200149"/>
          </a:xfrm>
          <a:prstGeom prst="rightBrace">
            <a:avLst>
              <a:gd name="adj1" fmla="val 8333"/>
              <a:gd name="adj2" fmla="val 478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>
            <a:extLst>
              <a:ext uri="{FF2B5EF4-FFF2-40B4-BE49-F238E27FC236}">
                <a16:creationId xmlns:a16="http://schemas.microsoft.com/office/drawing/2014/main" id="{3B2E33BE-5145-FA97-DC67-C7C2767C6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5" y="2032000"/>
            <a:ext cx="2463800" cy="134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sp>
        <p:nvSpPr>
          <p:cNvPr id="49155" name="Text Box 5">
            <a:extLst>
              <a:ext uri="{FF2B5EF4-FFF2-40B4-BE49-F238E27FC236}">
                <a16:creationId xmlns:a16="http://schemas.microsoft.com/office/drawing/2014/main" id="{E661B1E1-0846-EC3E-0B23-09A127D3F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020888"/>
            <a:ext cx="15700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b="1" i="1">
                <a:latin typeface="Tahoma" panose="020B0604030504040204" pitchFamily="34" charset="0"/>
              </a:rPr>
              <a:t>TextEditor</a:t>
            </a:r>
          </a:p>
        </p:txBody>
      </p:sp>
      <p:sp>
        <p:nvSpPr>
          <p:cNvPr id="49156" name="Text Box 6">
            <a:extLst>
              <a:ext uri="{FF2B5EF4-FFF2-40B4-BE49-F238E27FC236}">
                <a16:creationId xmlns:a16="http://schemas.microsoft.com/office/drawing/2014/main" id="{33F37DCB-7F40-BD0F-4514-E050B321C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2427288"/>
            <a:ext cx="2324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i="1">
                <a:latin typeface="Tahoma" panose="020B0604030504040204" pitchFamily="34" charset="0"/>
              </a:rPr>
              <a:t>+</a:t>
            </a:r>
            <a:r>
              <a:rPr lang="en-US" altLang="tr-TR" sz="1800" i="1">
                <a:solidFill>
                  <a:srgbClr val="FF0000"/>
                </a:solidFill>
                <a:latin typeface="Tahoma" panose="020B0604030504040204" pitchFamily="34" charset="0"/>
              </a:rPr>
              <a:t>createDocument()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+loadDoc()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+saveDoc()</a:t>
            </a:r>
          </a:p>
        </p:txBody>
      </p:sp>
      <p:sp>
        <p:nvSpPr>
          <p:cNvPr id="49157" name="Line 7">
            <a:extLst>
              <a:ext uri="{FF2B5EF4-FFF2-40B4-BE49-F238E27FC236}">
                <a16:creationId xmlns:a16="http://schemas.microsoft.com/office/drawing/2014/main" id="{DADAAB73-C00E-6D31-4591-69D4421CF0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2838" y="2365375"/>
            <a:ext cx="2497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8" name="Line 8">
            <a:extLst>
              <a:ext uri="{FF2B5EF4-FFF2-40B4-BE49-F238E27FC236}">
                <a16:creationId xmlns:a16="http://schemas.microsoft.com/office/drawing/2014/main" id="{E5E005C1-8D11-975D-7D9D-35750D97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650" y="2459038"/>
            <a:ext cx="2497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159" name="Group 9">
            <a:extLst>
              <a:ext uri="{FF2B5EF4-FFF2-40B4-BE49-F238E27FC236}">
                <a16:creationId xmlns:a16="http://schemas.microsoft.com/office/drawing/2014/main" id="{5A0082FA-FD0F-C5C0-A0A6-2F0D3D91E307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4418013"/>
            <a:ext cx="2603500" cy="1054100"/>
            <a:chOff x="797" y="2274"/>
            <a:chExt cx="1482" cy="663"/>
          </a:xfrm>
        </p:grpSpPr>
        <p:sp>
          <p:nvSpPr>
            <p:cNvPr id="49195" name="Rectangle 10">
              <a:extLst>
                <a:ext uri="{FF2B5EF4-FFF2-40B4-BE49-F238E27FC236}">
                  <a16:creationId xmlns:a16="http://schemas.microsoft.com/office/drawing/2014/main" id="{0B717AC0-6F03-91B8-4FD7-F05658A74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2281"/>
              <a:ext cx="1317" cy="5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49196" name="Text Box 11">
              <a:extLst>
                <a:ext uri="{FF2B5EF4-FFF2-40B4-BE49-F238E27FC236}">
                  <a16:creationId xmlns:a16="http://schemas.microsoft.com/office/drawing/2014/main" id="{E4040F23-6CCC-EDAC-303B-001B0BA14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1" y="2274"/>
              <a:ext cx="13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dirty="0" err="1">
                  <a:latin typeface="Tahoma" panose="020B0604030504040204" pitchFamily="34" charset="0"/>
                </a:rPr>
                <a:t>PDFEditor</a:t>
              </a:r>
              <a:endParaRPr lang="en-US" altLang="tr-TR" sz="1800" b="1" dirty="0">
                <a:latin typeface="Tahoma" panose="020B0604030504040204" pitchFamily="34" charset="0"/>
              </a:endParaRPr>
            </a:p>
          </p:txBody>
        </p:sp>
        <p:sp>
          <p:nvSpPr>
            <p:cNvPr id="49197" name="Text Box 12">
              <a:extLst>
                <a:ext uri="{FF2B5EF4-FFF2-40B4-BE49-F238E27FC236}">
                  <a16:creationId xmlns:a16="http://schemas.microsoft.com/office/drawing/2014/main" id="{C42FBFB2-E7AE-FEF0-2F8D-A2815C259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2530"/>
              <a:ext cx="124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+createDocument()</a:t>
              </a:r>
            </a:p>
          </p:txBody>
        </p:sp>
        <p:sp>
          <p:nvSpPr>
            <p:cNvPr id="49198" name="Line 13">
              <a:extLst>
                <a:ext uri="{FF2B5EF4-FFF2-40B4-BE49-F238E27FC236}">
                  <a16:creationId xmlns:a16="http://schemas.microsoft.com/office/drawing/2014/main" id="{10534A15-1812-4FF7-B401-2393C7060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2491"/>
              <a:ext cx="1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9" name="Line 14">
              <a:extLst>
                <a:ext uri="{FF2B5EF4-FFF2-40B4-BE49-F238E27FC236}">
                  <a16:creationId xmlns:a16="http://schemas.microsoft.com/office/drawing/2014/main" id="{546A46AC-A2AD-FE12-D7A1-D4709E259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2550"/>
              <a:ext cx="1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60" name="Group 15">
            <a:extLst>
              <a:ext uri="{FF2B5EF4-FFF2-40B4-BE49-F238E27FC236}">
                <a16:creationId xmlns:a16="http://schemas.microsoft.com/office/drawing/2014/main" id="{8F50D7CD-E291-B8DD-B74B-A567F8676E29}"/>
              </a:ext>
            </a:extLst>
          </p:cNvPr>
          <p:cNvGrpSpPr>
            <a:grpSpLocks/>
          </p:cNvGrpSpPr>
          <p:nvPr/>
        </p:nvGrpSpPr>
        <p:grpSpPr bwMode="auto">
          <a:xfrm>
            <a:off x="5081588" y="4498975"/>
            <a:ext cx="2292350" cy="638175"/>
            <a:chOff x="3365" y="2231"/>
            <a:chExt cx="1444" cy="402"/>
          </a:xfrm>
        </p:grpSpPr>
        <p:sp>
          <p:nvSpPr>
            <p:cNvPr id="49191" name="Rectangle 16">
              <a:extLst>
                <a:ext uri="{FF2B5EF4-FFF2-40B4-BE49-F238E27FC236}">
                  <a16:creationId xmlns:a16="http://schemas.microsoft.com/office/drawing/2014/main" id="{2A18ED7C-9014-085C-9F54-72B39591E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2231"/>
              <a:ext cx="1444" cy="4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49192" name="Text Box 17">
              <a:extLst>
                <a:ext uri="{FF2B5EF4-FFF2-40B4-BE49-F238E27FC236}">
                  <a16:creationId xmlns:a16="http://schemas.microsoft.com/office/drawing/2014/main" id="{63B48970-01DB-3A8F-C6F4-519048BEA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2279"/>
              <a:ext cx="11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dirty="0" err="1">
                  <a:latin typeface="Tahoma" panose="020B0604030504040204" pitchFamily="34" charset="0"/>
                </a:rPr>
                <a:t>PDFDocument</a:t>
              </a:r>
              <a:endParaRPr lang="en-US" altLang="tr-TR" sz="1800" b="1" dirty="0">
                <a:latin typeface="Tahoma" panose="020B0604030504040204" pitchFamily="34" charset="0"/>
              </a:endParaRPr>
            </a:p>
          </p:txBody>
        </p:sp>
        <p:sp>
          <p:nvSpPr>
            <p:cNvPr id="49193" name="Line 18">
              <a:extLst>
                <a:ext uri="{FF2B5EF4-FFF2-40B4-BE49-F238E27FC236}">
                  <a16:creationId xmlns:a16="http://schemas.microsoft.com/office/drawing/2014/main" id="{70699D3B-98B7-A57B-BFC3-05C8DEE26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3" y="2514"/>
              <a:ext cx="1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4" name="Line 19">
              <a:extLst>
                <a:ext uri="{FF2B5EF4-FFF2-40B4-BE49-F238E27FC236}">
                  <a16:creationId xmlns:a16="http://schemas.microsoft.com/office/drawing/2014/main" id="{05510835-BA54-AB36-1895-B493130C4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3"/>
              <a:ext cx="1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61" name="Group 20">
            <a:extLst>
              <a:ext uri="{FF2B5EF4-FFF2-40B4-BE49-F238E27FC236}">
                <a16:creationId xmlns:a16="http://schemas.microsoft.com/office/drawing/2014/main" id="{CE0526BC-1D9B-BEE5-49CE-CFB8E2D39BFF}"/>
              </a:ext>
            </a:extLst>
          </p:cNvPr>
          <p:cNvGrpSpPr>
            <a:grpSpLocks/>
          </p:cNvGrpSpPr>
          <p:nvPr/>
        </p:nvGrpSpPr>
        <p:grpSpPr bwMode="auto">
          <a:xfrm>
            <a:off x="5883275" y="2062163"/>
            <a:ext cx="1931988" cy="563562"/>
            <a:chOff x="750" y="3741"/>
            <a:chExt cx="880" cy="355"/>
          </a:xfrm>
        </p:grpSpPr>
        <p:sp>
          <p:nvSpPr>
            <p:cNvPr id="49187" name="Rectangle 21">
              <a:extLst>
                <a:ext uri="{FF2B5EF4-FFF2-40B4-BE49-F238E27FC236}">
                  <a16:creationId xmlns:a16="http://schemas.microsoft.com/office/drawing/2014/main" id="{41E7F5F9-5576-9959-9B26-B8DC0A322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3758"/>
              <a:ext cx="768" cy="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49188" name="Text Box 22">
              <a:extLst>
                <a:ext uri="{FF2B5EF4-FFF2-40B4-BE49-F238E27FC236}">
                  <a16:creationId xmlns:a16="http://schemas.microsoft.com/office/drawing/2014/main" id="{C93A1E39-698D-0BED-2D52-E073EBD6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" y="3741"/>
              <a:ext cx="8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i="1">
                  <a:latin typeface="Tahoma" panose="020B0604030504040204" pitchFamily="34" charset="0"/>
                </a:rPr>
                <a:t>Document</a:t>
              </a:r>
            </a:p>
          </p:txBody>
        </p:sp>
        <p:sp>
          <p:nvSpPr>
            <p:cNvPr id="49189" name="Line 23">
              <a:extLst>
                <a:ext uri="{FF2B5EF4-FFF2-40B4-BE49-F238E27FC236}">
                  <a16:creationId xmlns:a16="http://schemas.microsoft.com/office/drawing/2014/main" id="{3200333E-3349-38B6-5497-717453BA6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" y="3968"/>
              <a:ext cx="7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0" name="Line 24">
              <a:extLst>
                <a:ext uri="{FF2B5EF4-FFF2-40B4-BE49-F238E27FC236}">
                  <a16:creationId xmlns:a16="http://schemas.microsoft.com/office/drawing/2014/main" id="{B667AB62-C749-3B54-EA18-354A993B2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" y="4027"/>
              <a:ext cx="7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62" name="AutoShape 25">
            <a:extLst>
              <a:ext uri="{FF2B5EF4-FFF2-40B4-BE49-F238E27FC236}">
                <a16:creationId xmlns:a16="http://schemas.microsoft.com/office/drawing/2014/main" id="{841FB4C9-E1CA-7178-CCC9-F376A90DF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113" y="2633663"/>
            <a:ext cx="304800" cy="2635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49163" name="AutoShape 26">
            <a:extLst>
              <a:ext uri="{FF2B5EF4-FFF2-40B4-BE49-F238E27FC236}">
                <a16:creationId xmlns:a16="http://schemas.microsoft.com/office/drawing/2014/main" id="{DFAACB75-59D4-C97A-B3C6-A276E785075F}"/>
              </a:ext>
            </a:extLst>
          </p:cNvPr>
          <p:cNvCxnSpPr>
            <a:cxnSpLocks noChangeShapeType="1"/>
            <a:stCxn id="49162" idx="3"/>
            <a:endCxn id="49191" idx="0"/>
          </p:cNvCxnSpPr>
          <p:nvPr/>
        </p:nvCxnSpPr>
        <p:spPr bwMode="auto">
          <a:xfrm flipH="1">
            <a:off x="6227763" y="2897188"/>
            <a:ext cx="539750" cy="16017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4" name="AutoShape 27">
            <a:extLst>
              <a:ext uri="{FF2B5EF4-FFF2-40B4-BE49-F238E27FC236}">
                <a16:creationId xmlns:a16="http://schemas.microsoft.com/office/drawing/2014/main" id="{4A4C6CEE-BC37-7229-0BD7-FF7BE739A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5" y="3363913"/>
            <a:ext cx="304800" cy="2619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49165" name="AutoShape 28">
            <a:extLst>
              <a:ext uri="{FF2B5EF4-FFF2-40B4-BE49-F238E27FC236}">
                <a16:creationId xmlns:a16="http://schemas.microsoft.com/office/drawing/2014/main" id="{5A944568-D253-377F-67EC-E57ACFC2AD0A}"/>
              </a:ext>
            </a:extLst>
          </p:cNvPr>
          <p:cNvCxnSpPr>
            <a:cxnSpLocks noChangeShapeType="1"/>
            <a:stCxn id="49164" idx="3"/>
            <a:endCxn id="49196" idx="0"/>
          </p:cNvCxnSpPr>
          <p:nvPr/>
        </p:nvCxnSpPr>
        <p:spPr bwMode="auto">
          <a:xfrm flipH="1">
            <a:off x="2035175" y="3625850"/>
            <a:ext cx="95250" cy="7921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6" name="AutoShape 29">
            <a:extLst>
              <a:ext uri="{FF2B5EF4-FFF2-40B4-BE49-F238E27FC236}">
                <a16:creationId xmlns:a16="http://schemas.microsoft.com/office/drawing/2014/main" id="{EE35191B-E245-1A90-5794-DB1D3998EA22}"/>
              </a:ext>
            </a:extLst>
          </p:cNvPr>
          <p:cNvCxnSpPr>
            <a:cxnSpLocks noChangeShapeType="1"/>
            <a:stCxn id="49199" idx="1"/>
            <a:endCxn id="49191" idx="1"/>
          </p:cNvCxnSpPr>
          <p:nvPr/>
        </p:nvCxnSpPr>
        <p:spPr bwMode="auto">
          <a:xfrm flipV="1">
            <a:off x="3065463" y="4818063"/>
            <a:ext cx="2016125" cy="396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7" name="Text Box 30">
            <a:extLst>
              <a:ext uri="{FF2B5EF4-FFF2-40B4-BE49-F238E27FC236}">
                <a16:creationId xmlns:a16="http://schemas.microsoft.com/office/drawing/2014/main" id="{BBD19027-417E-CE92-BABE-53AFD3F48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838" y="4410075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600">
                <a:latin typeface="Tahoma" panose="020B0604030504040204" pitchFamily="34" charset="0"/>
              </a:rPr>
              <a:t>creates</a:t>
            </a:r>
          </a:p>
        </p:txBody>
      </p:sp>
      <p:grpSp>
        <p:nvGrpSpPr>
          <p:cNvPr id="49168" name="Group 40">
            <a:extLst>
              <a:ext uri="{FF2B5EF4-FFF2-40B4-BE49-F238E27FC236}">
                <a16:creationId xmlns:a16="http://schemas.microsoft.com/office/drawing/2014/main" id="{9BF04485-D8F4-4AC6-D85F-DAFE8D255573}"/>
              </a:ext>
            </a:extLst>
          </p:cNvPr>
          <p:cNvGrpSpPr>
            <a:grpSpLocks/>
          </p:cNvGrpSpPr>
          <p:nvPr/>
        </p:nvGrpSpPr>
        <p:grpSpPr bwMode="auto">
          <a:xfrm>
            <a:off x="4198938" y="5684838"/>
            <a:ext cx="3236912" cy="457200"/>
            <a:chOff x="2994" y="3767"/>
            <a:chExt cx="2039" cy="288"/>
          </a:xfrm>
        </p:grpSpPr>
        <p:sp>
          <p:nvSpPr>
            <p:cNvPr id="49179" name="Text Box 41">
              <a:extLst>
                <a:ext uri="{FF2B5EF4-FFF2-40B4-BE49-F238E27FC236}">
                  <a16:creationId xmlns:a16="http://schemas.microsoft.com/office/drawing/2014/main" id="{F9C5942E-3693-E35D-31D0-EA24DFB95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4" y="3805"/>
              <a:ext cx="17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dirty="0">
                  <a:latin typeface="Tahoma" panose="020B0604030504040204" pitchFamily="34" charset="0"/>
                </a:rPr>
                <a:t>return new </a:t>
              </a:r>
              <a:r>
                <a:rPr lang="en-US" altLang="tr-TR" sz="1800" dirty="0" err="1">
                  <a:latin typeface="Tahoma" panose="020B0604030504040204" pitchFamily="34" charset="0"/>
                </a:rPr>
                <a:t>PDFDocument</a:t>
              </a:r>
              <a:endParaRPr lang="en-US" altLang="tr-TR" sz="1800" dirty="0">
                <a:latin typeface="Tahoma" panose="020B0604030504040204" pitchFamily="34" charset="0"/>
              </a:endParaRPr>
            </a:p>
          </p:txBody>
        </p:sp>
        <p:sp>
          <p:nvSpPr>
            <p:cNvPr id="49180" name="Line 42">
              <a:extLst>
                <a:ext uri="{FF2B5EF4-FFF2-40B4-BE49-F238E27FC236}">
                  <a16:creationId xmlns:a16="http://schemas.microsoft.com/office/drawing/2014/main" id="{6AC9E93F-A023-7EC8-BBD4-35F0E3380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" y="3767"/>
              <a:ext cx="18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Line 43">
              <a:extLst>
                <a:ext uri="{FF2B5EF4-FFF2-40B4-BE49-F238E27FC236}">
                  <a16:creationId xmlns:a16="http://schemas.microsoft.com/office/drawing/2014/main" id="{53EDB790-C303-B572-DEA2-BE9DDF833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9" y="4055"/>
              <a:ext cx="20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Line 44">
              <a:extLst>
                <a:ext uri="{FF2B5EF4-FFF2-40B4-BE49-F238E27FC236}">
                  <a16:creationId xmlns:a16="http://schemas.microsoft.com/office/drawing/2014/main" id="{20BF1C95-F6E8-01F5-D386-CAE85671B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3767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Line 45">
              <a:extLst>
                <a:ext uri="{FF2B5EF4-FFF2-40B4-BE49-F238E27FC236}">
                  <a16:creationId xmlns:a16="http://schemas.microsoft.com/office/drawing/2014/main" id="{002AE03B-B0F6-49C8-6CF6-34F0E66D1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33" y="391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Line 46">
              <a:extLst>
                <a:ext uri="{FF2B5EF4-FFF2-40B4-BE49-F238E27FC236}">
                  <a16:creationId xmlns:a16="http://schemas.microsoft.com/office/drawing/2014/main" id="{B0AC98DA-C8E3-F5E7-E0E7-6D2FE7D0F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376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Line 47">
              <a:extLst>
                <a:ext uri="{FF2B5EF4-FFF2-40B4-BE49-F238E27FC236}">
                  <a16:creationId xmlns:a16="http://schemas.microsoft.com/office/drawing/2014/main" id="{988FAD0B-ECD8-FD83-A05B-DB27A1AC4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391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6" name="Line 48">
              <a:extLst>
                <a:ext uri="{FF2B5EF4-FFF2-40B4-BE49-F238E27FC236}">
                  <a16:creationId xmlns:a16="http://schemas.microsoft.com/office/drawing/2014/main" id="{7623065D-A375-68C4-7360-DD4C1B3B3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9" y="376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9169" name="AutoShape 50">
            <a:extLst>
              <a:ext uri="{FF2B5EF4-FFF2-40B4-BE49-F238E27FC236}">
                <a16:creationId xmlns:a16="http://schemas.microsoft.com/office/drawing/2014/main" id="{16B87C42-8F92-9966-5D88-066FE3D61EC7}"/>
              </a:ext>
            </a:extLst>
          </p:cNvPr>
          <p:cNvCxnSpPr>
            <a:cxnSpLocks noChangeShapeType="1"/>
            <a:stCxn id="49197" idx="3"/>
            <a:endCxn id="49186" idx="0"/>
          </p:cNvCxnSpPr>
          <p:nvPr/>
        </p:nvCxnSpPr>
        <p:spPr bwMode="auto">
          <a:xfrm>
            <a:off x="2824163" y="5148263"/>
            <a:ext cx="1382712" cy="536575"/>
          </a:xfrm>
          <a:prstGeom prst="bentConnector4">
            <a:avLst>
              <a:gd name="adj1" fmla="val 50000"/>
              <a:gd name="adj2" fmla="val 142593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0" name="Text Box 52">
            <a:extLst>
              <a:ext uri="{FF2B5EF4-FFF2-40B4-BE49-F238E27FC236}">
                <a16:creationId xmlns:a16="http://schemas.microsoft.com/office/drawing/2014/main" id="{A39340C2-A312-317F-DFE7-5B474BEE9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6264275"/>
            <a:ext cx="41431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 err="1"/>
              <a:t>PDFEditor</a:t>
            </a:r>
            <a:r>
              <a:rPr lang="en-US" altLang="tr-TR" sz="1800" dirty="0"/>
              <a:t> is consistent with </a:t>
            </a:r>
            <a:r>
              <a:rPr lang="en-US" altLang="tr-TR" sz="1800" dirty="0" err="1"/>
              <a:t>TextEditor</a:t>
            </a:r>
            <a:endParaRPr lang="en-GB" altLang="tr-TR" sz="1800" dirty="0"/>
          </a:p>
        </p:txBody>
      </p:sp>
      <p:sp>
        <p:nvSpPr>
          <p:cNvPr id="49171" name="Title 1">
            <a:extLst>
              <a:ext uri="{FF2B5EF4-FFF2-40B4-BE49-F238E27FC236}">
                <a16:creationId xmlns:a16="http://schemas.microsoft.com/office/drawing/2014/main" id="{F428EE55-E34F-A8D9-4DA0-83235CBE6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61913"/>
            <a:ext cx="8929687" cy="1371600"/>
          </a:xfrm>
        </p:spPr>
        <p:txBody>
          <a:bodyPr/>
          <a:lstStyle/>
          <a:p>
            <a:r>
              <a:rPr lang="en-US" altLang="en-US" dirty="0"/>
              <a:t>Class Diagram of the Framework</a:t>
            </a:r>
            <a:endParaRPr lang="tr-TR" altLang="en-US" dirty="0"/>
          </a:p>
        </p:txBody>
      </p:sp>
      <p:grpSp>
        <p:nvGrpSpPr>
          <p:cNvPr id="49172" name="Group 15">
            <a:extLst>
              <a:ext uri="{FF2B5EF4-FFF2-40B4-BE49-F238E27FC236}">
                <a16:creationId xmlns:a16="http://schemas.microsoft.com/office/drawing/2014/main" id="{376ABCEB-00A1-5B9B-BCC9-BBDA811F56CF}"/>
              </a:ext>
            </a:extLst>
          </p:cNvPr>
          <p:cNvGrpSpPr>
            <a:grpSpLocks/>
          </p:cNvGrpSpPr>
          <p:nvPr/>
        </p:nvGrpSpPr>
        <p:grpSpPr bwMode="auto">
          <a:xfrm>
            <a:off x="6832600" y="3690938"/>
            <a:ext cx="2292350" cy="638175"/>
            <a:chOff x="3365" y="2231"/>
            <a:chExt cx="1444" cy="402"/>
          </a:xfrm>
        </p:grpSpPr>
        <p:sp>
          <p:nvSpPr>
            <p:cNvPr id="49175" name="Rectangle 16">
              <a:extLst>
                <a:ext uri="{FF2B5EF4-FFF2-40B4-BE49-F238E27FC236}">
                  <a16:creationId xmlns:a16="http://schemas.microsoft.com/office/drawing/2014/main" id="{0925C3F1-1D8C-659D-7A85-C0DF3A8DA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2231"/>
              <a:ext cx="1444" cy="4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49176" name="Text Box 17">
              <a:extLst>
                <a:ext uri="{FF2B5EF4-FFF2-40B4-BE49-F238E27FC236}">
                  <a16:creationId xmlns:a16="http://schemas.microsoft.com/office/drawing/2014/main" id="{554F4BEB-DF8E-6CFD-B328-2669989F5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2279"/>
              <a:ext cx="122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PlainDocument</a:t>
              </a:r>
            </a:p>
          </p:txBody>
        </p:sp>
        <p:sp>
          <p:nvSpPr>
            <p:cNvPr id="49177" name="Line 18">
              <a:extLst>
                <a:ext uri="{FF2B5EF4-FFF2-40B4-BE49-F238E27FC236}">
                  <a16:creationId xmlns:a16="http://schemas.microsoft.com/office/drawing/2014/main" id="{3EBB0533-CB17-A5D0-9320-6A2A76F40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3" y="2514"/>
              <a:ext cx="1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Line 19">
              <a:extLst>
                <a:ext uri="{FF2B5EF4-FFF2-40B4-BE49-F238E27FC236}">
                  <a16:creationId xmlns:a16="http://schemas.microsoft.com/office/drawing/2014/main" id="{533CCC6A-7A2D-F978-FF12-34BB78762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3"/>
              <a:ext cx="1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9173" name="AutoShape 26">
            <a:extLst>
              <a:ext uri="{FF2B5EF4-FFF2-40B4-BE49-F238E27FC236}">
                <a16:creationId xmlns:a16="http://schemas.microsoft.com/office/drawing/2014/main" id="{8CEC5BBF-2014-009C-2B53-9F7A4EB469C0}"/>
              </a:ext>
            </a:extLst>
          </p:cNvPr>
          <p:cNvCxnSpPr>
            <a:cxnSpLocks noChangeShapeType="1"/>
            <a:stCxn id="49162" idx="3"/>
            <a:endCxn id="49175" idx="0"/>
          </p:cNvCxnSpPr>
          <p:nvPr/>
        </p:nvCxnSpPr>
        <p:spPr bwMode="auto">
          <a:xfrm>
            <a:off x="6767513" y="2897188"/>
            <a:ext cx="1211262" cy="79375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9CC4C9-F577-4E5A-BD62-FFBB246DF22F}"/>
              </a:ext>
            </a:extLst>
          </p:cNvPr>
          <p:cNvCxnSpPr>
            <a:stCxn id="49154" idx="3"/>
          </p:cNvCxnSpPr>
          <p:nvPr/>
        </p:nvCxnSpPr>
        <p:spPr>
          <a:xfrm flipV="1">
            <a:off x="3609975" y="2365375"/>
            <a:ext cx="2208213" cy="338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>
            <a:extLst>
              <a:ext uri="{FF2B5EF4-FFF2-40B4-BE49-F238E27FC236}">
                <a16:creationId xmlns:a16="http://schemas.microsoft.com/office/drawing/2014/main" id="{2DDFD580-9226-48EF-FF72-4765ADDFFA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Collaborations</a:t>
            </a:r>
            <a:endParaRPr lang="tr-TR" altLang="tr-TR" dirty="0"/>
          </a:p>
        </p:txBody>
      </p:sp>
      <p:sp>
        <p:nvSpPr>
          <p:cNvPr id="56323" name="Content Placeholder 3">
            <a:extLst>
              <a:ext uri="{FF2B5EF4-FFF2-40B4-BE49-F238E27FC236}">
                <a16:creationId xmlns:a16="http://schemas.microsoft.com/office/drawing/2014/main" id="{4726098E-06DB-91E4-D224-2617B52552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z="2800" dirty="0"/>
              <a:t>The framework provides one service “</a:t>
            </a:r>
            <a:r>
              <a:rPr lang="en-US" altLang="tr-TR" sz="2800" dirty="0">
                <a:latin typeface="Consolas" panose="020B0609020204030204" pitchFamily="49" charset="0"/>
              </a:rPr>
              <a:t>create document”</a:t>
            </a:r>
            <a:r>
              <a:rPr lang="en-US" altLang="tr-TR" sz="2800" dirty="0"/>
              <a:t>. </a:t>
            </a:r>
          </a:p>
          <a:p>
            <a:r>
              <a:rPr lang="en-US" altLang="tr-TR" sz="2800" dirty="0"/>
              <a:t>The framework invokes the </a:t>
            </a:r>
            <a:r>
              <a:rPr lang="en-US" altLang="tr-TR" sz="2800" dirty="0" err="1">
                <a:latin typeface="Consolas" panose="020B0609020204030204" pitchFamily="49" charset="0"/>
              </a:rPr>
              <a:t>createDocument</a:t>
            </a:r>
            <a:r>
              <a:rPr lang="en-US" altLang="tr-TR" sz="2800" dirty="0">
                <a:latin typeface="Consolas" panose="020B0609020204030204" pitchFamily="49" charset="0"/>
              </a:rPr>
              <a:t>()</a:t>
            </a:r>
            <a:r>
              <a:rPr lang="en-US" altLang="tr-TR" sz="2800" dirty="0"/>
              <a:t> factory method to create a document that it can prepare using a well defined, consistent process. </a:t>
            </a:r>
          </a:p>
          <a:p>
            <a:r>
              <a:rPr lang="en-US" altLang="tr-TR" sz="2800" dirty="0"/>
              <a:t>A “user” of the framework will subclass this class and provide an implementation of the </a:t>
            </a:r>
            <a:r>
              <a:rPr lang="en-US" altLang="tr-TR" sz="2800" dirty="0" err="1">
                <a:latin typeface="Consolas" panose="020B0609020204030204" pitchFamily="49" charset="0"/>
              </a:rPr>
              <a:t>createDocument</a:t>
            </a:r>
            <a:r>
              <a:rPr lang="en-US" altLang="tr-TR" sz="2800" dirty="0">
                <a:latin typeface="Consolas" panose="020B0609020204030204" pitchFamily="49" charset="0"/>
              </a:rPr>
              <a:t>()</a:t>
            </a:r>
            <a:r>
              <a:rPr lang="en-US" altLang="tr-TR" sz="2800" dirty="0"/>
              <a:t> method. </a:t>
            </a:r>
          </a:p>
          <a:p>
            <a:r>
              <a:rPr lang="en-US" altLang="tr-TR" sz="2800" dirty="0"/>
              <a:t>Any dependencies on concrete “product” classes are encapsulated in the subclass.</a:t>
            </a:r>
          </a:p>
          <a:p>
            <a:pPr lvl="1"/>
            <a:r>
              <a:rPr lang="en-US" altLang="tr-TR" sz="2400" dirty="0"/>
              <a:t>Product here is the Document</a:t>
            </a:r>
          </a:p>
        </p:txBody>
      </p:sp>
    </p:spTree>
    <p:extLst>
      <p:ext uri="{BB962C8B-B14F-4D97-AF65-F5344CB8AC3E}">
        <p14:creationId xmlns:p14="http://schemas.microsoft.com/office/powerpoint/2010/main" val="834180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4">
            <a:extLst>
              <a:ext uri="{FF2B5EF4-FFF2-40B4-BE49-F238E27FC236}">
                <a16:creationId xmlns:a16="http://schemas.microsoft.com/office/drawing/2014/main" id="{7B646F97-2A76-B8CF-91A4-AFD21B739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Factory Method</a:t>
            </a:r>
            <a:endParaRPr lang="tr-TR" altLang="tr-TR"/>
          </a:p>
        </p:txBody>
      </p:sp>
      <p:sp>
        <p:nvSpPr>
          <p:cNvPr id="51203" name="Content Placeholder 5">
            <a:extLst>
              <a:ext uri="{FF2B5EF4-FFF2-40B4-BE49-F238E27FC236}">
                <a16:creationId xmlns:a16="http://schemas.microsoft.com/office/drawing/2014/main" id="{9EBA0FCF-B231-87DA-ED52-F4AE92E585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u="sng" dirty="0"/>
              <a:t>Intent: </a:t>
            </a:r>
            <a:r>
              <a:rPr lang="en-US" altLang="tr-TR" dirty="0"/>
              <a:t>Define an interface, but let the subclasses decide which class to instantiate</a:t>
            </a:r>
          </a:p>
          <a:p>
            <a:endParaRPr lang="en-US" altLang="tr-TR" dirty="0"/>
          </a:p>
          <a:p>
            <a:r>
              <a:rPr lang="en-US" altLang="tr-TR" dirty="0"/>
              <a:t>the </a:t>
            </a:r>
            <a:r>
              <a:rPr lang="en-US" altLang="tr-TR" u="sng" dirty="0"/>
              <a:t>Factory Method </a:t>
            </a:r>
            <a:r>
              <a:rPr lang="en-US" altLang="tr-TR" dirty="0"/>
              <a:t>pattern is used with </a:t>
            </a:r>
            <a:r>
              <a:rPr lang="en-US" altLang="tr-TR" b="1" dirty="0"/>
              <a:t>application frameworks </a:t>
            </a:r>
            <a:r>
              <a:rPr lang="en-US" altLang="tr-TR" dirty="0"/>
              <a:t>or highly reusable and modular components</a:t>
            </a:r>
          </a:p>
          <a:p>
            <a:pPr lvl="1"/>
            <a:r>
              <a:rPr lang="en-US" altLang="tr-TR" dirty="0"/>
              <a:t>e.g., Plug-in based systems</a:t>
            </a:r>
          </a:p>
          <a:p>
            <a:pPr lvl="1"/>
            <a:r>
              <a:rPr lang="en-US" altLang="tr-TR" dirty="0"/>
              <a:t>e.g., Logger frameworks</a:t>
            </a:r>
          </a:p>
          <a:p>
            <a:pPr lvl="1"/>
            <a:endParaRPr lang="en-US" altLang="tr-TR" dirty="0"/>
          </a:p>
          <a:p>
            <a:endParaRPr lang="tr-TR" altLang="tr-T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4">
            <a:extLst>
              <a:ext uri="{FF2B5EF4-FFF2-40B4-BE49-F238E27FC236}">
                <a16:creationId xmlns:a16="http://schemas.microsoft.com/office/drawing/2014/main" id="{C3628D04-C97A-9AE6-097D-36D5DD8F1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Factory Method</a:t>
            </a:r>
            <a:endParaRPr lang="tr-TR" altLang="tr-TR"/>
          </a:p>
        </p:txBody>
      </p:sp>
      <p:sp>
        <p:nvSpPr>
          <p:cNvPr id="53251" name="Content Placeholder 5">
            <a:extLst>
              <a:ext uri="{FF2B5EF4-FFF2-40B4-BE49-F238E27FC236}">
                <a16:creationId xmlns:a16="http://schemas.microsoft.com/office/drawing/2014/main" id="{BE48E57A-BCA0-CD5D-6AD3-B955F5953B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35291"/>
            <a:ext cx="8467725" cy="4532109"/>
          </a:xfrm>
        </p:spPr>
        <p:txBody>
          <a:bodyPr/>
          <a:lstStyle/>
          <a:p>
            <a:r>
              <a:rPr lang="en-US" altLang="tr-TR" u="sng" dirty="0"/>
              <a:t>Intent</a:t>
            </a:r>
            <a:r>
              <a:rPr lang="en-US" altLang="tr-TR" dirty="0"/>
              <a:t>: Define an interface, but let the subclasses decide which class to instantiate</a:t>
            </a:r>
          </a:p>
          <a:p>
            <a:r>
              <a:rPr lang="en-US" altLang="tr-TR" dirty="0"/>
              <a:t>A.k.a. Virtual Constructor</a:t>
            </a:r>
          </a:p>
          <a:p>
            <a:r>
              <a:rPr lang="en-US" altLang="tr-TR" dirty="0"/>
              <a:t>Applicability:</a:t>
            </a:r>
          </a:p>
          <a:p>
            <a:pPr lvl="1"/>
            <a:r>
              <a:rPr lang="en-US" altLang="en-US" dirty="0"/>
              <a:t>A class can’t anticipate the kind of objects to create.</a:t>
            </a:r>
          </a:p>
          <a:p>
            <a:pPr lvl="2"/>
            <a:r>
              <a:rPr lang="en-US" altLang="tr-TR" dirty="0"/>
              <a:t>Do not know beforehand which specific subclasses need to be instantiated</a:t>
            </a:r>
          </a:p>
          <a:p>
            <a:pPr lvl="1"/>
            <a:r>
              <a:rPr lang="en-US" altLang="tr-TR" dirty="0"/>
              <a:t>A class delegates its work to a helper class, and you want localize the information about which class the work is delegated to</a:t>
            </a:r>
            <a:endParaRPr lang="tr-TR" alt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2ECCE856-93BD-4E76-3B9F-9D76A98EC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 creation 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D17D05A4-3A93-6B14-9D32-0C82C058B6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 create objects with </a:t>
            </a:r>
            <a:r>
              <a:rPr lang="en-US" altLang="en-US" b="1" dirty="0"/>
              <a:t>new </a:t>
            </a:r>
          </a:p>
          <a:p>
            <a:pPr lvl="1"/>
            <a:r>
              <a:rPr lang="en-US" altLang="en-US" dirty="0">
                <a:latin typeface="Consolas" panose="020B0609020204030204" pitchFamily="49" charset="0"/>
              </a:rPr>
              <a:t>obj= new </a:t>
            </a:r>
            <a:r>
              <a:rPr lang="en-US" altLang="en-US" dirty="0" err="1">
                <a:latin typeface="Consolas" panose="020B0609020204030204" pitchFamily="49" charset="0"/>
              </a:rPr>
              <a:t>ConcreteClassName</a:t>
            </a:r>
            <a:r>
              <a:rPr lang="en-US" alt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en-US" dirty="0"/>
              <a:t>Technically there’s nothing wrong with </a:t>
            </a:r>
            <a:r>
              <a:rPr lang="en-US" altLang="en-US" b="1" dirty="0"/>
              <a:t>new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The real culprit is CHANGE and how change impacts our use of </a:t>
            </a:r>
            <a:r>
              <a:rPr lang="en-US" altLang="en-US" b="1" dirty="0"/>
              <a:t>new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C1F8587-15F2-EBAA-BE5B-08E19742AB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Factory Method - Structure</a:t>
            </a:r>
          </a:p>
        </p:txBody>
      </p:sp>
      <p:grpSp>
        <p:nvGrpSpPr>
          <p:cNvPr id="55299" name="Group 3">
            <a:extLst>
              <a:ext uri="{FF2B5EF4-FFF2-40B4-BE49-F238E27FC236}">
                <a16:creationId xmlns:a16="http://schemas.microsoft.com/office/drawing/2014/main" id="{1C9D93FA-130A-2546-5E9C-C8AFB0748DCD}"/>
              </a:ext>
            </a:extLst>
          </p:cNvPr>
          <p:cNvGrpSpPr>
            <a:grpSpLocks/>
          </p:cNvGrpSpPr>
          <p:nvPr/>
        </p:nvGrpSpPr>
        <p:grpSpPr bwMode="auto">
          <a:xfrm>
            <a:off x="1054100" y="2020888"/>
            <a:ext cx="2189163" cy="1047750"/>
            <a:chOff x="664" y="1273"/>
            <a:chExt cx="1379" cy="660"/>
          </a:xfrm>
        </p:grpSpPr>
        <p:sp>
          <p:nvSpPr>
            <p:cNvPr id="55344" name="Rectangle 4">
              <a:extLst>
                <a:ext uri="{FF2B5EF4-FFF2-40B4-BE49-F238E27FC236}">
                  <a16:creationId xmlns:a16="http://schemas.microsoft.com/office/drawing/2014/main" id="{A0C69135-24AD-5E84-8BB2-BF284A8C3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1280"/>
              <a:ext cx="1317" cy="64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55345" name="Text Box 5">
              <a:extLst>
                <a:ext uri="{FF2B5EF4-FFF2-40B4-BE49-F238E27FC236}">
                  <a16:creationId xmlns:a16="http://schemas.microsoft.com/office/drawing/2014/main" id="{C3A7A3C1-150D-3633-3C4C-41403BD1D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7" y="1273"/>
              <a:ext cx="8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i="1">
                  <a:latin typeface="Tahoma" panose="020B0604030504040204" pitchFamily="34" charset="0"/>
                </a:rPr>
                <a:t>Creator</a:t>
              </a:r>
            </a:p>
          </p:txBody>
        </p:sp>
        <p:sp>
          <p:nvSpPr>
            <p:cNvPr id="55346" name="Text Box 6">
              <a:extLst>
                <a:ext uri="{FF2B5EF4-FFF2-40B4-BE49-F238E27FC236}">
                  <a16:creationId xmlns:a16="http://schemas.microsoft.com/office/drawing/2014/main" id="{334DD50D-0154-1A74-8F21-3E4591891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" y="1529"/>
              <a:ext cx="124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i="1">
                  <a:latin typeface="Tahoma" panose="020B0604030504040204" pitchFamily="34" charset="0"/>
                </a:rPr>
                <a:t>+factoryMethod()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+operation()</a:t>
              </a:r>
            </a:p>
          </p:txBody>
        </p:sp>
        <p:sp>
          <p:nvSpPr>
            <p:cNvPr id="55347" name="Line 7">
              <a:extLst>
                <a:ext uri="{FF2B5EF4-FFF2-40B4-BE49-F238E27FC236}">
                  <a16:creationId xmlns:a16="http://schemas.microsoft.com/office/drawing/2014/main" id="{49D6B7A5-D96A-23FE-CFE2-2A5AF5307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5" y="1490"/>
              <a:ext cx="1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8" name="Line 8">
              <a:extLst>
                <a:ext uri="{FF2B5EF4-FFF2-40B4-BE49-F238E27FC236}">
                  <a16:creationId xmlns:a16="http://schemas.microsoft.com/office/drawing/2014/main" id="{9181B390-D802-976A-A3BA-B3B1C0405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" y="1549"/>
              <a:ext cx="1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00" name="Group 9">
            <a:extLst>
              <a:ext uri="{FF2B5EF4-FFF2-40B4-BE49-F238E27FC236}">
                <a16:creationId xmlns:a16="http://schemas.microsoft.com/office/drawing/2014/main" id="{5FB13726-3F35-F18F-E1E1-0D558E236FAF}"/>
              </a:ext>
            </a:extLst>
          </p:cNvPr>
          <p:cNvGrpSpPr>
            <a:grpSpLocks/>
          </p:cNvGrpSpPr>
          <p:nvPr/>
        </p:nvGrpSpPr>
        <p:grpSpPr bwMode="auto">
          <a:xfrm>
            <a:off x="890588" y="4394200"/>
            <a:ext cx="2352675" cy="823913"/>
            <a:chOff x="797" y="2274"/>
            <a:chExt cx="1482" cy="519"/>
          </a:xfrm>
        </p:grpSpPr>
        <p:sp>
          <p:nvSpPr>
            <p:cNvPr id="55339" name="Rectangle 10">
              <a:extLst>
                <a:ext uri="{FF2B5EF4-FFF2-40B4-BE49-F238E27FC236}">
                  <a16:creationId xmlns:a16="http://schemas.microsoft.com/office/drawing/2014/main" id="{F1D409E0-8558-34CD-6715-B52A559EF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2281"/>
              <a:ext cx="1317" cy="5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55340" name="Text Box 11">
              <a:extLst>
                <a:ext uri="{FF2B5EF4-FFF2-40B4-BE49-F238E27FC236}">
                  <a16:creationId xmlns:a16="http://schemas.microsoft.com/office/drawing/2014/main" id="{8AF01126-EBF8-8BF6-60E5-1427AD7A9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1" y="2274"/>
              <a:ext cx="13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ConcreteCreator</a:t>
              </a:r>
            </a:p>
          </p:txBody>
        </p:sp>
        <p:sp>
          <p:nvSpPr>
            <p:cNvPr id="55341" name="Text Box 12">
              <a:extLst>
                <a:ext uri="{FF2B5EF4-FFF2-40B4-BE49-F238E27FC236}">
                  <a16:creationId xmlns:a16="http://schemas.microsoft.com/office/drawing/2014/main" id="{00513714-C919-1483-C8CB-FFB647D65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2530"/>
              <a:ext cx="12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+factoryMethod()</a:t>
              </a:r>
            </a:p>
          </p:txBody>
        </p:sp>
        <p:sp>
          <p:nvSpPr>
            <p:cNvPr id="55342" name="Line 13">
              <a:extLst>
                <a:ext uri="{FF2B5EF4-FFF2-40B4-BE49-F238E27FC236}">
                  <a16:creationId xmlns:a16="http://schemas.microsoft.com/office/drawing/2014/main" id="{CFECEABC-F5EC-1FA7-8701-7CFF57D19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2491"/>
              <a:ext cx="1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3" name="Line 14">
              <a:extLst>
                <a:ext uri="{FF2B5EF4-FFF2-40B4-BE49-F238E27FC236}">
                  <a16:creationId xmlns:a16="http://schemas.microsoft.com/office/drawing/2014/main" id="{D6606077-6591-C760-CB0B-8E9E906B1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2550"/>
              <a:ext cx="1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01" name="Group 15">
            <a:extLst>
              <a:ext uri="{FF2B5EF4-FFF2-40B4-BE49-F238E27FC236}">
                <a16:creationId xmlns:a16="http://schemas.microsoft.com/office/drawing/2014/main" id="{68E2198E-58EA-7008-7E07-DDC89EDCF033}"/>
              </a:ext>
            </a:extLst>
          </p:cNvPr>
          <p:cNvGrpSpPr>
            <a:grpSpLocks/>
          </p:cNvGrpSpPr>
          <p:nvPr/>
        </p:nvGrpSpPr>
        <p:grpSpPr bwMode="auto">
          <a:xfrm>
            <a:off x="5432425" y="4498975"/>
            <a:ext cx="2292350" cy="638175"/>
            <a:chOff x="3365" y="2231"/>
            <a:chExt cx="1444" cy="402"/>
          </a:xfrm>
        </p:grpSpPr>
        <p:sp>
          <p:nvSpPr>
            <p:cNvPr id="55335" name="Rectangle 16">
              <a:extLst>
                <a:ext uri="{FF2B5EF4-FFF2-40B4-BE49-F238E27FC236}">
                  <a16:creationId xmlns:a16="http://schemas.microsoft.com/office/drawing/2014/main" id="{76AD76F8-F491-758E-BBD3-CA8B11F93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2231"/>
              <a:ext cx="1444" cy="4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55336" name="Text Box 17">
              <a:extLst>
                <a:ext uri="{FF2B5EF4-FFF2-40B4-BE49-F238E27FC236}">
                  <a16:creationId xmlns:a16="http://schemas.microsoft.com/office/drawing/2014/main" id="{FB4E7265-57ED-D041-7628-F821219B4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2279"/>
              <a:ext cx="13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ConcreteProduct</a:t>
              </a:r>
            </a:p>
          </p:txBody>
        </p:sp>
        <p:sp>
          <p:nvSpPr>
            <p:cNvPr id="55337" name="Line 18">
              <a:extLst>
                <a:ext uri="{FF2B5EF4-FFF2-40B4-BE49-F238E27FC236}">
                  <a16:creationId xmlns:a16="http://schemas.microsoft.com/office/drawing/2014/main" id="{20FDE3E4-6BEE-792D-59B2-159FDB19A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3" y="2514"/>
              <a:ext cx="1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8" name="Line 19">
              <a:extLst>
                <a:ext uri="{FF2B5EF4-FFF2-40B4-BE49-F238E27FC236}">
                  <a16:creationId xmlns:a16="http://schemas.microsoft.com/office/drawing/2014/main" id="{925AE573-19BA-E60B-50E5-1E67B47B9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3"/>
              <a:ext cx="1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02" name="Group 20">
            <a:extLst>
              <a:ext uri="{FF2B5EF4-FFF2-40B4-BE49-F238E27FC236}">
                <a16:creationId xmlns:a16="http://schemas.microsoft.com/office/drawing/2014/main" id="{72AF3366-B407-1402-0FB3-513FB015591C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2620170"/>
            <a:ext cx="1219200" cy="563562"/>
            <a:chOff x="750" y="3741"/>
            <a:chExt cx="768" cy="355"/>
          </a:xfrm>
        </p:grpSpPr>
        <p:sp>
          <p:nvSpPr>
            <p:cNvPr id="55331" name="Rectangle 21">
              <a:extLst>
                <a:ext uri="{FF2B5EF4-FFF2-40B4-BE49-F238E27FC236}">
                  <a16:creationId xmlns:a16="http://schemas.microsoft.com/office/drawing/2014/main" id="{D4106F8B-ABD8-9901-63B6-C475100A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3758"/>
              <a:ext cx="768" cy="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55332" name="Text Box 22">
              <a:extLst>
                <a:ext uri="{FF2B5EF4-FFF2-40B4-BE49-F238E27FC236}">
                  <a16:creationId xmlns:a16="http://schemas.microsoft.com/office/drawing/2014/main" id="{B8B3B77E-D832-93D7-2507-3079546A5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" y="3741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i="1" dirty="0">
                  <a:latin typeface="Tahoma" panose="020B0604030504040204" pitchFamily="34" charset="0"/>
                </a:rPr>
                <a:t>Product</a:t>
              </a:r>
            </a:p>
          </p:txBody>
        </p:sp>
        <p:sp>
          <p:nvSpPr>
            <p:cNvPr id="55333" name="Line 23">
              <a:extLst>
                <a:ext uri="{FF2B5EF4-FFF2-40B4-BE49-F238E27FC236}">
                  <a16:creationId xmlns:a16="http://schemas.microsoft.com/office/drawing/2014/main" id="{4F9B36D2-8F32-2BF9-ED87-CD1326004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" y="3968"/>
              <a:ext cx="7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4" name="Line 24">
              <a:extLst>
                <a:ext uri="{FF2B5EF4-FFF2-40B4-BE49-F238E27FC236}">
                  <a16:creationId xmlns:a16="http://schemas.microsoft.com/office/drawing/2014/main" id="{D8A5EE8B-9FAE-24E0-4B41-C7E06807C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" y="4027"/>
              <a:ext cx="7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03" name="AutoShape 25">
            <a:extLst>
              <a:ext uri="{FF2B5EF4-FFF2-40B4-BE49-F238E27FC236}">
                <a16:creationId xmlns:a16="http://schemas.microsoft.com/office/drawing/2014/main" id="{452FA0CF-9797-8439-A0F0-15D3BBC9C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1282" y="3130552"/>
            <a:ext cx="304800" cy="2619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55304" name="AutoShape 26">
            <a:extLst>
              <a:ext uri="{FF2B5EF4-FFF2-40B4-BE49-F238E27FC236}">
                <a16:creationId xmlns:a16="http://schemas.microsoft.com/office/drawing/2014/main" id="{7FBAA96E-02E1-C055-891F-19A1A96AF914}"/>
              </a:ext>
            </a:extLst>
          </p:cNvPr>
          <p:cNvCxnSpPr>
            <a:cxnSpLocks noChangeShapeType="1"/>
            <a:stCxn id="55303" idx="3"/>
            <a:endCxn id="55335" idx="0"/>
          </p:cNvCxnSpPr>
          <p:nvPr/>
        </p:nvCxnSpPr>
        <p:spPr bwMode="auto">
          <a:xfrm flipH="1">
            <a:off x="6578600" y="3392490"/>
            <a:ext cx="15082" cy="110648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5" name="AutoShape 27">
            <a:extLst>
              <a:ext uri="{FF2B5EF4-FFF2-40B4-BE49-F238E27FC236}">
                <a16:creationId xmlns:a16="http://schemas.microsoft.com/office/drawing/2014/main" id="{B209DE28-BCA4-94D5-7043-E7BECC511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3082925"/>
            <a:ext cx="304800" cy="2619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55306" name="AutoShape 28">
            <a:extLst>
              <a:ext uri="{FF2B5EF4-FFF2-40B4-BE49-F238E27FC236}">
                <a16:creationId xmlns:a16="http://schemas.microsoft.com/office/drawing/2014/main" id="{394C5712-098C-AEE2-6FCF-8E0B61E97F5F}"/>
              </a:ext>
            </a:extLst>
          </p:cNvPr>
          <p:cNvCxnSpPr>
            <a:cxnSpLocks noChangeShapeType="1"/>
            <a:stCxn id="55305" idx="3"/>
            <a:endCxn id="55340" idx="0"/>
          </p:cNvCxnSpPr>
          <p:nvPr/>
        </p:nvCxnSpPr>
        <p:spPr bwMode="auto">
          <a:xfrm>
            <a:off x="2147888" y="3344863"/>
            <a:ext cx="1587" cy="1049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7" name="AutoShape 29">
            <a:extLst>
              <a:ext uri="{FF2B5EF4-FFF2-40B4-BE49-F238E27FC236}">
                <a16:creationId xmlns:a16="http://schemas.microsoft.com/office/drawing/2014/main" id="{1402A59D-53DB-1219-F344-31CD62465550}"/>
              </a:ext>
            </a:extLst>
          </p:cNvPr>
          <p:cNvCxnSpPr>
            <a:cxnSpLocks noChangeShapeType="1"/>
            <a:stCxn id="55343" idx="1"/>
            <a:endCxn id="55335" idx="1"/>
          </p:cNvCxnSpPr>
          <p:nvPr/>
        </p:nvCxnSpPr>
        <p:spPr bwMode="auto">
          <a:xfrm flipV="1">
            <a:off x="3079750" y="4818063"/>
            <a:ext cx="2352675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8" name="Text Box 30">
            <a:extLst>
              <a:ext uri="{FF2B5EF4-FFF2-40B4-BE49-F238E27FC236}">
                <a16:creationId xmlns:a16="http://schemas.microsoft.com/office/drawing/2014/main" id="{EAF2E36B-54B3-1C3F-D795-1092DF80A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838" y="4410075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600">
                <a:latin typeface="Tahoma" panose="020B0604030504040204" pitchFamily="34" charset="0"/>
              </a:rPr>
              <a:t>creates</a:t>
            </a:r>
          </a:p>
        </p:txBody>
      </p:sp>
      <p:grpSp>
        <p:nvGrpSpPr>
          <p:cNvPr id="55309" name="Group 31">
            <a:extLst>
              <a:ext uri="{FF2B5EF4-FFF2-40B4-BE49-F238E27FC236}">
                <a16:creationId xmlns:a16="http://schemas.microsoft.com/office/drawing/2014/main" id="{DC035C65-8C69-4B8E-1CF5-2BEDEFAD9AAF}"/>
              </a:ext>
            </a:extLst>
          </p:cNvPr>
          <p:cNvGrpSpPr>
            <a:grpSpLocks/>
          </p:cNvGrpSpPr>
          <p:nvPr/>
        </p:nvGrpSpPr>
        <p:grpSpPr bwMode="auto">
          <a:xfrm>
            <a:off x="3751263" y="1922463"/>
            <a:ext cx="3230562" cy="457200"/>
            <a:chOff x="2390" y="1211"/>
            <a:chExt cx="2035" cy="288"/>
          </a:xfrm>
        </p:grpSpPr>
        <p:sp>
          <p:nvSpPr>
            <p:cNvPr id="55323" name="Text Box 32">
              <a:extLst>
                <a:ext uri="{FF2B5EF4-FFF2-40B4-BE49-F238E27FC236}">
                  <a16:creationId xmlns:a16="http://schemas.microsoft.com/office/drawing/2014/main" id="{29599552-A8F0-82AC-DCC5-E130C6100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7" y="1240"/>
              <a:ext cx="172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product=factoryMethod()</a:t>
              </a:r>
            </a:p>
          </p:txBody>
        </p:sp>
        <p:sp>
          <p:nvSpPr>
            <p:cNvPr id="55324" name="Line 33">
              <a:extLst>
                <a:ext uri="{FF2B5EF4-FFF2-40B4-BE49-F238E27FC236}">
                  <a16:creationId xmlns:a16="http://schemas.microsoft.com/office/drawing/2014/main" id="{DD011300-52F3-9000-1682-BB357C488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0" y="1211"/>
              <a:ext cx="18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5" name="Line 34">
              <a:extLst>
                <a:ext uri="{FF2B5EF4-FFF2-40B4-BE49-F238E27FC236}">
                  <a16:creationId xmlns:a16="http://schemas.microsoft.com/office/drawing/2014/main" id="{D59849BC-EA73-AB7C-09D1-1BA86C50B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1" y="1499"/>
              <a:ext cx="20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6" name="Line 35">
              <a:extLst>
                <a:ext uri="{FF2B5EF4-FFF2-40B4-BE49-F238E27FC236}">
                  <a16:creationId xmlns:a16="http://schemas.microsoft.com/office/drawing/2014/main" id="{CE21BBA6-8BCC-6836-A361-8FF394D08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" y="1211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7" name="Line 36">
              <a:extLst>
                <a:ext uri="{FF2B5EF4-FFF2-40B4-BE49-F238E27FC236}">
                  <a16:creationId xmlns:a16="http://schemas.microsoft.com/office/drawing/2014/main" id="{393D1409-A9A2-5DCE-A0D9-5ED803193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5" y="13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8" name="Line 37">
              <a:extLst>
                <a:ext uri="{FF2B5EF4-FFF2-40B4-BE49-F238E27FC236}">
                  <a16:creationId xmlns:a16="http://schemas.microsoft.com/office/drawing/2014/main" id="{06CAFEB3-0C1C-088A-40AC-CFF7A739C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" y="121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9" name="Line 38">
              <a:extLst>
                <a:ext uri="{FF2B5EF4-FFF2-40B4-BE49-F238E27FC236}">
                  <a16:creationId xmlns:a16="http://schemas.microsoft.com/office/drawing/2014/main" id="{9D48A23A-D4B2-B943-DFCF-BDF4EB67F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" y="135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0" name="Line 39">
              <a:extLst>
                <a:ext uri="{FF2B5EF4-FFF2-40B4-BE49-F238E27FC236}">
                  <a16:creationId xmlns:a16="http://schemas.microsoft.com/office/drawing/2014/main" id="{E24746FE-EF06-579B-1393-BC37DBDB1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21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10" name="Group 40">
            <a:extLst>
              <a:ext uri="{FF2B5EF4-FFF2-40B4-BE49-F238E27FC236}">
                <a16:creationId xmlns:a16="http://schemas.microsoft.com/office/drawing/2014/main" id="{3F9AB084-E706-0C64-1A3B-37FB4F200657}"/>
              </a:ext>
            </a:extLst>
          </p:cNvPr>
          <p:cNvGrpSpPr>
            <a:grpSpLocks/>
          </p:cNvGrpSpPr>
          <p:nvPr/>
        </p:nvGrpSpPr>
        <p:grpSpPr bwMode="auto">
          <a:xfrm>
            <a:off x="4195763" y="5980113"/>
            <a:ext cx="3236912" cy="457200"/>
            <a:chOff x="2994" y="3767"/>
            <a:chExt cx="2039" cy="288"/>
          </a:xfrm>
        </p:grpSpPr>
        <p:sp>
          <p:nvSpPr>
            <p:cNvPr id="55315" name="Text Box 41">
              <a:extLst>
                <a:ext uri="{FF2B5EF4-FFF2-40B4-BE49-F238E27FC236}">
                  <a16:creationId xmlns:a16="http://schemas.microsoft.com/office/drawing/2014/main" id="{FE74CC3D-DDBC-990B-788C-4B5194FCA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4" y="3805"/>
              <a:ext cx="19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return new ConcreteProduct</a:t>
              </a:r>
            </a:p>
          </p:txBody>
        </p:sp>
        <p:sp>
          <p:nvSpPr>
            <p:cNvPr id="55316" name="Line 42">
              <a:extLst>
                <a:ext uri="{FF2B5EF4-FFF2-40B4-BE49-F238E27FC236}">
                  <a16:creationId xmlns:a16="http://schemas.microsoft.com/office/drawing/2014/main" id="{72934FF6-8D84-24E1-F890-5D7E45A6F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" y="3767"/>
              <a:ext cx="18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7" name="Line 43">
              <a:extLst>
                <a:ext uri="{FF2B5EF4-FFF2-40B4-BE49-F238E27FC236}">
                  <a16:creationId xmlns:a16="http://schemas.microsoft.com/office/drawing/2014/main" id="{97EBC0AA-7ED7-6EED-4909-85632FF76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9" y="4055"/>
              <a:ext cx="20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8" name="Line 44">
              <a:extLst>
                <a:ext uri="{FF2B5EF4-FFF2-40B4-BE49-F238E27FC236}">
                  <a16:creationId xmlns:a16="http://schemas.microsoft.com/office/drawing/2014/main" id="{5C83F2C9-3909-0870-FF7D-A5D48BE2C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3767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9" name="Line 45">
              <a:extLst>
                <a:ext uri="{FF2B5EF4-FFF2-40B4-BE49-F238E27FC236}">
                  <a16:creationId xmlns:a16="http://schemas.microsoft.com/office/drawing/2014/main" id="{7EC5B705-13AE-0825-13E4-CBF9FC6649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33" y="391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0" name="Line 46">
              <a:extLst>
                <a:ext uri="{FF2B5EF4-FFF2-40B4-BE49-F238E27FC236}">
                  <a16:creationId xmlns:a16="http://schemas.microsoft.com/office/drawing/2014/main" id="{08F2CA68-8EFA-BB81-6BCC-41141F158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376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1" name="Line 47">
              <a:extLst>
                <a:ext uri="{FF2B5EF4-FFF2-40B4-BE49-F238E27FC236}">
                  <a16:creationId xmlns:a16="http://schemas.microsoft.com/office/drawing/2014/main" id="{5A886BDC-6749-EE66-4C4D-364D79805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391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2" name="Line 48">
              <a:extLst>
                <a:ext uri="{FF2B5EF4-FFF2-40B4-BE49-F238E27FC236}">
                  <a16:creationId xmlns:a16="http://schemas.microsoft.com/office/drawing/2014/main" id="{2F66BEC9-E7BB-2558-20EA-60EDA9576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9" y="376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5311" name="AutoShape 49">
            <a:extLst>
              <a:ext uri="{FF2B5EF4-FFF2-40B4-BE49-F238E27FC236}">
                <a16:creationId xmlns:a16="http://schemas.microsoft.com/office/drawing/2014/main" id="{23C3EFCA-7DD6-3D60-C18A-FB8E8879838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33700" y="2192338"/>
            <a:ext cx="796925" cy="7016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2" name="AutoShape 50">
            <a:extLst>
              <a:ext uri="{FF2B5EF4-FFF2-40B4-BE49-F238E27FC236}">
                <a16:creationId xmlns:a16="http://schemas.microsoft.com/office/drawing/2014/main" id="{84466DAA-ECE9-95FB-4F91-8767F73ECA9B}"/>
              </a:ext>
            </a:extLst>
          </p:cNvPr>
          <p:cNvCxnSpPr>
            <a:cxnSpLocks noChangeShapeType="1"/>
            <a:stCxn id="55341" idx="3"/>
          </p:cNvCxnSpPr>
          <p:nvPr/>
        </p:nvCxnSpPr>
        <p:spPr bwMode="auto">
          <a:xfrm>
            <a:off x="2862263" y="4984750"/>
            <a:ext cx="1303337" cy="1125538"/>
          </a:xfrm>
          <a:prstGeom prst="bentConnector3">
            <a:avLst>
              <a:gd name="adj1" fmla="val 4994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3" name="Text Box 52">
            <a:extLst>
              <a:ext uri="{FF2B5EF4-FFF2-40B4-BE49-F238E27FC236}">
                <a16:creationId xmlns:a16="http://schemas.microsoft.com/office/drawing/2014/main" id="{8817A767-5DE5-143B-8FEE-DAE1C4223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4" y="1339504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>
                <a:solidFill>
                  <a:srgbClr val="C00000"/>
                </a:solidFill>
              </a:rPr>
              <a:t>Participants</a:t>
            </a:r>
            <a:r>
              <a:rPr lang="en-US" altLang="tr-TR" sz="1800" dirty="0"/>
              <a:t>?</a:t>
            </a:r>
            <a:endParaRPr lang="en-GB" altLang="tr-TR" sz="1800" dirty="0"/>
          </a:p>
        </p:txBody>
      </p:sp>
      <p:cxnSp>
        <p:nvCxnSpPr>
          <p:cNvPr id="55314" name="AutoShape 29">
            <a:extLst>
              <a:ext uri="{FF2B5EF4-FFF2-40B4-BE49-F238E27FC236}">
                <a16:creationId xmlns:a16="http://schemas.microsoft.com/office/drawing/2014/main" id="{6F294BE0-C4AE-6BA8-67DF-FE2186CEC1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92463" y="2655888"/>
            <a:ext cx="2714625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949409-0648-6758-C693-5822E19C8031}"/>
              </a:ext>
            </a:extLst>
          </p:cNvPr>
          <p:cNvSpPr txBox="1"/>
          <p:nvPr/>
        </p:nvSpPr>
        <p:spPr>
          <a:xfrm>
            <a:off x="200427" y="5760819"/>
            <a:ext cx="3305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Factory method encapsulates the object creation logic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32C6931E-D41E-FDDA-F41D-DD570FE7A2D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20763"/>
            <a:ext cx="8229600" cy="4532312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tr-TR" sz="2400" dirty="0"/>
              <a:t>The Creator will typically have a method (or more than one) that </a:t>
            </a:r>
            <a:r>
              <a:rPr lang="en-US" altLang="tr-TR" sz="2400" u="sng" dirty="0"/>
              <a:t>creates some other object needed </a:t>
            </a:r>
            <a:r>
              <a:rPr lang="en-US" altLang="tr-TR" sz="2400" dirty="0"/>
              <a:t>by the Clients, </a:t>
            </a:r>
          </a:p>
          <a:p>
            <a:pPr marL="457200" indent="-457200">
              <a:buFontTx/>
              <a:buAutoNum type="arabicPeriod"/>
            </a:pPr>
            <a:r>
              <a:rPr lang="en-US" altLang="tr-TR" sz="2400" dirty="0"/>
              <a:t>but the it </a:t>
            </a:r>
            <a:r>
              <a:rPr lang="en-US" altLang="tr-TR" sz="2400" u="sng" dirty="0"/>
              <a:t>does not know</a:t>
            </a:r>
            <a:r>
              <a:rPr lang="en-US" altLang="tr-TR" sz="2400" dirty="0"/>
              <a:t> in advance what concrete type of object it will be interacting with. </a:t>
            </a:r>
          </a:p>
          <a:p>
            <a:pPr lvl="1"/>
            <a:r>
              <a:rPr lang="en-US" altLang="tr-TR" sz="2000" dirty="0"/>
              <a:t>Users of the defined interface  </a:t>
            </a:r>
          </a:p>
          <a:p>
            <a:pPr marL="457200" indent="-457200">
              <a:buFontTx/>
              <a:buAutoNum type="arabicPeriod"/>
            </a:pPr>
            <a:r>
              <a:rPr lang="en-US" altLang="tr-TR" sz="2400" dirty="0"/>
              <a:t>Creator itself calls the factory method with the understanding that an object of a certain </a:t>
            </a:r>
            <a:r>
              <a:rPr lang="en-US" altLang="tr-TR" sz="2400" i="1" dirty="0"/>
              <a:t>type (interface or abstract type)</a:t>
            </a:r>
            <a:r>
              <a:rPr lang="en-US" altLang="tr-TR" sz="2400" dirty="0"/>
              <a:t> will be created and returned</a:t>
            </a:r>
          </a:p>
          <a:p>
            <a:pPr lvl="1"/>
            <a:r>
              <a:rPr lang="en-US" altLang="tr-TR" sz="2000" dirty="0"/>
              <a:t>Define an interface i.e. a method signature</a:t>
            </a:r>
          </a:p>
          <a:p>
            <a:pPr marL="457200" indent="-457200">
              <a:buFontTx/>
              <a:buAutoNum type="arabicPeriod"/>
            </a:pPr>
            <a:r>
              <a:rPr lang="en-US" altLang="tr-TR" sz="2400" dirty="0"/>
              <a:t>It is expecting an object that is either a specific class or some subclass of that class.</a:t>
            </a:r>
          </a:p>
          <a:p>
            <a:pPr lvl="1"/>
            <a:r>
              <a:rPr lang="en-US" altLang="tr-TR" sz="2000" dirty="0"/>
              <a:t>Let the subclass decide what specific type of object to create</a:t>
            </a:r>
          </a:p>
        </p:txBody>
      </p:sp>
    </p:spTree>
    <p:extLst>
      <p:ext uri="{BB962C8B-B14F-4D97-AF65-F5344CB8AC3E}">
        <p14:creationId xmlns:p14="http://schemas.microsoft.com/office/powerpoint/2010/main" val="1935230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29">
            <a:extLst>
              <a:ext uri="{FF2B5EF4-FFF2-40B4-BE49-F238E27FC236}">
                <a16:creationId xmlns:a16="http://schemas.microsoft.com/office/drawing/2014/main" id="{2AC74CB2-B007-1A4D-467D-9B34116AA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24249"/>
            <a:ext cx="8188946" cy="316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0C7F39-F2E6-D72D-5F08-6226DAC7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GoF example: Scenario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86C963-E000-BC97-C618-FE119CEF0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96" y="1410246"/>
            <a:ext cx="8727454" cy="1923504"/>
          </a:xfrm>
        </p:spPr>
        <p:txBody>
          <a:bodyPr/>
          <a:lstStyle/>
          <a:p>
            <a:r>
              <a:rPr lang="en-US" sz="2400" dirty="0"/>
              <a:t>We implement a customizable framework that opens, saves, closes a document with menus, shortcuts. </a:t>
            </a:r>
          </a:p>
          <a:p>
            <a:r>
              <a:rPr lang="en-US" sz="2400" dirty="0"/>
              <a:t>App knows </a:t>
            </a:r>
            <a:r>
              <a:rPr lang="en-US" sz="2400" b="1" dirty="0"/>
              <a:t>only when </a:t>
            </a:r>
            <a:r>
              <a:rPr lang="en-US" sz="2400" dirty="0"/>
              <a:t>a new document should be created but </a:t>
            </a:r>
            <a:r>
              <a:rPr lang="en-US" sz="2400" b="1" dirty="0"/>
              <a:t>does not know what kind </a:t>
            </a:r>
            <a:r>
              <a:rPr lang="en-US" sz="2400" dirty="0"/>
              <a:t>of Document to create.</a:t>
            </a:r>
          </a:p>
          <a:p>
            <a:r>
              <a:rPr lang="en-US" sz="2400" dirty="0"/>
              <a:t>App </a:t>
            </a:r>
            <a:r>
              <a:rPr lang="en-US" sz="2400" b="1" dirty="0"/>
              <a:t>cannot predict what subclasses </a:t>
            </a:r>
            <a:r>
              <a:rPr lang="en-US" sz="2400" dirty="0"/>
              <a:t>of Document will be</a:t>
            </a:r>
          </a:p>
        </p:txBody>
      </p:sp>
    </p:spTree>
    <p:extLst>
      <p:ext uri="{BB962C8B-B14F-4D97-AF65-F5344CB8AC3E}">
        <p14:creationId xmlns:p14="http://schemas.microsoft.com/office/powerpoint/2010/main" val="4176543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29">
            <a:extLst>
              <a:ext uri="{FF2B5EF4-FFF2-40B4-BE49-F238E27FC236}">
                <a16:creationId xmlns:a16="http://schemas.microsoft.com/office/drawing/2014/main" id="{2AC74CB2-B007-1A4D-467D-9B34116AA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54" y="1435099"/>
            <a:ext cx="8188946" cy="316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0C7F39-F2E6-D72D-5F08-6226DAC7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GoF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86C963-E000-BC97-C618-FE119CEF0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79" y="4600574"/>
            <a:ext cx="8229600" cy="1371600"/>
          </a:xfrm>
        </p:spPr>
        <p:txBody>
          <a:bodyPr/>
          <a:lstStyle/>
          <a:p>
            <a:r>
              <a:rPr lang="en-US" sz="2400" dirty="0"/>
              <a:t>Which class plays which role?</a:t>
            </a:r>
          </a:p>
          <a:p>
            <a:endParaRPr lang="en-US" sz="1000" dirty="0"/>
          </a:p>
          <a:p>
            <a:r>
              <a:rPr lang="en-US" sz="2400" dirty="0"/>
              <a:t>Anyone can customize this framework. All the functionalities in the Application will come for free.</a:t>
            </a:r>
          </a:p>
          <a:p>
            <a:pPr lvl="1"/>
            <a:r>
              <a:rPr lang="en-US" sz="2000" dirty="0"/>
              <a:t>How do you customize it?</a:t>
            </a:r>
          </a:p>
        </p:txBody>
      </p:sp>
    </p:spTree>
    <p:extLst>
      <p:ext uri="{BB962C8B-B14F-4D97-AF65-F5344CB8AC3E}">
        <p14:creationId xmlns:p14="http://schemas.microsoft.com/office/powerpoint/2010/main" val="1547639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D444-461A-5D22-6F35-DAD3AE93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501D-8626-8323-6FF3-7D7ABC534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5291"/>
            <a:ext cx="8229600" cy="506550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Product creation is not the primary responsibility of the Creator. </a:t>
            </a:r>
          </a:p>
          <a:p>
            <a:pPr lvl="1"/>
            <a:r>
              <a:rPr lang="en-US" sz="2400" dirty="0"/>
              <a:t>Creator class already has some core business logic related to products.</a:t>
            </a:r>
          </a:p>
          <a:p>
            <a:pPr lvl="2"/>
            <a:r>
              <a:rPr lang="en-US" sz="2000" dirty="0"/>
              <a:t>e.g., open, close documents</a:t>
            </a:r>
          </a:p>
          <a:p>
            <a:pPr lvl="1"/>
            <a:r>
              <a:rPr lang="en-US" sz="2400" dirty="0"/>
              <a:t>The factory method helps to decouple this logic from the concrete product classes.</a:t>
            </a:r>
          </a:p>
          <a:p>
            <a:pPr marL="457200" lvl="1" indent="0">
              <a:buNone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It is easier to extend the product construction code independently from the rest of the code. </a:t>
            </a:r>
          </a:p>
          <a:p>
            <a:pPr marL="914400" lvl="1" indent="-514350"/>
            <a:r>
              <a:rPr lang="en-US" sz="2400" dirty="0"/>
              <a:t>The Factory Method separates product construction code from the code that actually uses the product.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2C28A-DCA8-FF3E-8A83-8E0875520FE8}"/>
              </a:ext>
            </a:extLst>
          </p:cNvPr>
          <p:cNvSpPr txBox="1"/>
          <p:nvPr/>
        </p:nvSpPr>
        <p:spPr>
          <a:xfrm>
            <a:off x="371475" y="6572250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https://refactoring.guru/design-patterns/factory-method</a:t>
            </a:r>
          </a:p>
        </p:txBody>
      </p:sp>
    </p:spTree>
    <p:extLst>
      <p:ext uri="{BB962C8B-B14F-4D97-AF65-F5344CB8AC3E}">
        <p14:creationId xmlns:p14="http://schemas.microsoft.com/office/powerpoint/2010/main" val="239718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5C16CE1D-CECA-92C1-C4F0-4B0172CBB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Let the subclass decide?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68596DA5-AEC8-598A-5EBF-2D4657FAEA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Why “let the subclasses decide which class to instantiate” ?</a:t>
            </a:r>
          </a:p>
          <a:p>
            <a:r>
              <a:rPr lang="en-US" altLang="en-US" dirty="0"/>
              <a:t> Because the Creator is written without knowledge of the actual products that will be created, which is decided purely by the choice of the subclass that is used.</a:t>
            </a:r>
          </a:p>
          <a:p>
            <a:pPr lvl="1"/>
            <a:r>
              <a:rPr lang="en-US" altLang="en-US" dirty="0"/>
              <a:t>Add as many subclass of Creator as there is  product types.</a:t>
            </a:r>
          </a:p>
          <a:p>
            <a:pPr lvl="1"/>
            <a:r>
              <a:rPr lang="en-US" altLang="en-US" dirty="0"/>
              <a:t>Unforeseeable future….</a:t>
            </a:r>
          </a:p>
        </p:txBody>
      </p:sp>
      <p:sp>
        <p:nvSpPr>
          <p:cNvPr id="60420" name="TextBox 1">
            <a:extLst>
              <a:ext uri="{FF2B5EF4-FFF2-40B4-BE49-F238E27FC236}">
                <a16:creationId xmlns:a16="http://schemas.microsoft.com/office/drawing/2014/main" id="{CDFA2F39-18F1-99DB-2C41-29530B824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6550223"/>
            <a:ext cx="41290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dirty="0"/>
              <a:t>Source: head first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4119028776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E552145A-B964-AEE6-BCAB-9A3611D91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9152"/>
            <a:ext cx="8686800" cy="1371600"/>
          </a:xfrm>
        </p:spPr>
        <p:txBody>
          <a:bodyPr/>
          <a:lstStyle/>
          <a:p>
            <a:r>
              <a:rPr lang="en-US" altLang="tr-TR" dirty="0"/>
              <a:t>Example: Profiles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6D387-6F1A-42C0-B9AE-AE136618A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My application has profile management to store information about its users. </a:t>
            </a:r>
          </a:p>
          <a:p>
            <a:pPr>
              <a:defRPr/>
            </a:pPr>
            <a:r>
              <a:rPr lang="en-US" sz="2800" dirty="0">
                <a:ea typeface="+mn-ea"/>
                <a:cs typeface="+mn-cs"/>
              </a:rPr>
              <a:t>I want to provide individual or multiple users create </a:t>
            </a:r>
            <a:r>
              <a:rPr lang="en-US" sz="2800" dirty="0"/>
              <a:t>and </a:t>
            </a:r>
            <a:r>
              <a:rPr lang="en-US" sz="2800" dirty="0">
                <a:ea typeface="+mn-ea"/>
                <a:cs typeface="+mn-cs"/>
              </a:rPr>
              <a:t>access to resources (e.g. files) based on their profiles</a:t>
            </a:r>
          </a:p>
          <a:p>
            <a:pPr lvl="1">
              <a:defRPr/>
            </a:pPr>
            <a:r>
              <a:rPr lang="en-US" sz="2400" dirty="0">
                <a:ea typeface="+mn-ea"/>
                <a:cs typeface="+mn-cs"/>
              </a:rPr>
              <a:t>Other than this, my app treats resources uniformly</a:t>
            </a:r>
          </a:p>
          <a:p>
            <a:pPr>
              <a:defRPr/>
            </a:pPr>
            <a:endParaRPr lang="en-US" sz="2800" dirty="0">
              <a:ea typeface="+mn-ea"/>
              <a:cs typeface="+mn-cs"/>
            </a:endParaRPr>
          </a:p>
          <a:p>
            <a:pPr>
              <a:defRPr/>
            </a:pPr>
            <a:r>
              <a:rPr lang="en-US" sz="2800" dirty="0"/>
              <a:t>Q:Ensure information control, by providing </a:t>
            </a:r>
            <a:r>
              <a:rPr lang="en-US" sz="2800" i="1" dirty="0"/>
              <a:t>Employees</a:t>
            </a:r>
            <a:r>
              <a:rPr lang="en-US" sz="2800" dirty="0"/>
              <a:t> create </a:t>
            </a:r>
            <a:r>
              <a:rPr lang="en-US" sz="2800" i="1" dirty="0"/>
              <a:t>Confidential Resources</a:t>
            </a:r>
            <a:r>
              <a:rPr lang="en-US" sz="2800" dirty="0"/>
              <a:t>, while restricting the generic </a:t>
            </a:r>
            <a:r>
              <a:rPr lang="en-US" sz="2800" i="1" dirty="0"/>
              <a:t>public</a:t>
            </a:r>
            <a:r>
              <a:rPr lang="en-US" sz="2800" dirty="0"/>
              <a:t> to only </a:t>
            </a:r>
            <a:r>
              <a:rPr lang="en-US" sz="2800" i="1" dirty="0"/>
              <a:t>Public Resources.</a:t>
            </a:r>
          </a:p>
          <a:p>
            <a:pPr>
              <a:defRPr/>
            </a:pPr>
            <a:endParaRPr lang="en-US" sz="2800" i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4" name="Content Placeholder 51">
            <a:extLst>
              <a:ext uri="{FF2B5EF4-FFF2-40B4-BE49-F238E27FC236}">
                <a16:creationId xmlns:a16="http://schemas.microsoft.com/office/drawing/2014/main" id="{85FF1287-F921-7DC8-7C64-6245B6B16ED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82575" y="4636294"/>
            <a:ext cx="8229600" cy="1423988"/>
          </a:xfrm>
        </p:spPr>
        <p:txBody>
          <a:bodyPr/>
          <a:lstStyle/>
          <a:p>
            <a:r>
              <a:rPr lang="en-US" altLang="tr-TR" sz="2000" dirty="0" err="1"/>
              <a:t>MyApp</a:t>
            </a:r>
            <a:r>
              <a:rPr lang="en-US" altLang="tr-TR" sz="2000" dirty="0"/>
              <a:t> should only know it is dealing with Resources.</a:t>
            </a:r>
          </a:p>
          <a:p>
            <a:pPr lvl="1"/>
            <a:r>
              <a:rPr lang="en-US" altLang="tr-TR" sz="1800" dirty="0"/>
              <a:t>Decouple from of Public and Confidential resources.</a:t>
            </a:r>
          </a:p>
          <a:p>
            <a:r>
              <a:rPr lang="en-US" altLang="tr-TR" sz="2000" dirty="0"/>
              <a:t>When creating a resource, </a:t>
            </a:r>
            <a:r>
              <a:rPr lang="en-US" altLang="tr-TR" sz="2000" dirty="0" err="1"/>
              <a:t>MyApp</a:t>
            </a:r>
            <a:r>
              <a:rPr lang="en-US" altLang="tr-TR" sz="2000" dirty="0"/>
              <a:t> wants to defer the resource type to user profile type.</a:t>
            </a:r>
          </a:p>
          <a:p>
            <a:r>
              <a:rPr lang="en-US" altLang="tr-TR" sz="2000" dirty="0" err="1"/>
              <a:t>MyApp</a:t>
            </a:r>
            <a:r>
              <a:rPr lang="en-US" altLang="tr-TR" sz="2000" dirty="0"/>
              <a:t> does not know which specific subclasses need to be instantiated when </a:t>
            </a:r>
            <a:r>
              <a:rPr lang="en-US" altLang="tr-TR" sz="2000" dirty="0" err="1"/>
              <a:t>getResource</a:t>
            </a:r>
            <a:r>
              <a:rPr lang="en-US" altLang="tr-TR" sz="2000" dirty="0"/>
              <a:t>() called.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4FAF57-100D-4249-A35D-04E06CCB27DE}"/>
              </a:ext>
            </a:extLst>
          </p:cNvPr>
          <p:cNvSpPr/>
          <p:nvPr/>
        </p:nvSpPr>
        <p:spPr>
          <a:xfrm>
            <a:off x="6977063" y="3494088"/>
            <a:ext cx="1981200" cy="696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Public Resources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65558A-4741-45B8-9AB5-298C1EA24D8F}"/>
              </a:ext>
            </a:extLst>
          </p:cNvPr>
          <p:cNvSpPr/>
          <p:nvPr/>
        </p:nvSpPr>
        <p:spPr>
          <a:xfrm>
            <a:off x="5224463" y="2252663"/>
            <a:ext cx="1981200" cy="696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Confidential Resources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9A244-E6F8-43F3-99A5-4CFE48D91C12}"/>
              </a:ext>
            </a:extLst>
          </p:cNvPr>
          <p:cNvSpPr/>
          <p:nvPr/>
        </p:nvSpPr>
        <p:spPr>
          <a:xfrm>
            <a:off x="1635125" y="2078037"/>
            <a:ext cx="2284413" cy="87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Employee</a:t>
            </a:r>
          </a:p>
          <a:p>
            <a:pPr algn="ctr" eaLnBrk="1" hangingPunct="1">
              <a:defRPr/>
            </a:pPr>
            <a:r>
              <a:rPr lang="en-US" dirty="0" err="1">
                <a:solidFill>
                  <a:schemeClr val="tx1"/>
                </a:solidFill>
              </a:rPr>
              <a:t>createResource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870C3-DB26-4EE4-A8F3-B793A46F2112}"/>
              </a:ext>
            </a:extLst>
          </p:cNvPr>
          <p:cNvSpPr/>
          <p:nvPr/>
        </p:nvSpPr>
        <p:spPr>
          <a:xfrm>
            <a:off x="282575" y="3516313"/>
            <a:ext cx="2689225" cy="696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dirty="0" err="1">
                <a:solidFill>
                  <a:schemeClr val="tx1"/>
                </a:solidFill>
              </a:rPr>
              <a:t>NonEmployee</a:t>
            </a:r>
            <a:endParaRPr lang="en-US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dirty="0" err="1">
                <a:solidFill>
                  <a:schemeClr val="tx1"/>
                </a:solidFill>
              </a:rPr>
              <a:t>createResource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164E37-063F-4EB3-A3A0-51B9EC0172E6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19538" y="2513806"/>
            <a:ext cx="1304925" cy="87313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D8636E-0BB6-4B0D-B375-DF0A29ECFBC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2971800" y="3843338"/>
            <a:ext cx="4005263" cy="22225"/>
          </a:xfrm>
          <a:prstGeom prst="straightConnector1">
            <a:avLst/>
          </a:prstGeom>
          <a:ln w="15875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F1FE1F-42B4-412E-B1E7-F8B88E9B48DE}"/>
              </a:ext>
            </a:extLst>
          </p:cNvPr>
          <p:cNvSpPr/>
          <p:nvPr/>
        </p:nvSpPr>
        <p:spPr>
          <a:xfrm>
            <a:off x="957263" y="544513"/>
            <a:ext cx="2689225" cy="696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>
                <a:solidFill>
                  <a:schemeClr val="tx1"/>
                </a:solidFill>
              </a:rPr>
              <a:t>Profile</a:t>
            </a:r>
          </a:p>
          <a:p>
            <a:pPr algn="ctr" eaLnBrk="1" hangingPunct="1">
              <a:defRPr/>
            </a:pPr>
            <a:r>
              <a:rPr lang="en-US" i="1" dirty="0">
                <a:solidFill>
                  <a:schemeClr val="tx1"/>
                </a:solidFill>
              </a:rPr>
              <a:t>+ </a:t>
            </a:r>
            <a:r>
              <a:rPr lang="en-US" i="1" dirty="0" err="1">
                <a:solidFill>
                  <a:schemeClr val="tx1"/>
                </a:solidFill>
              </a:rPr>
              <a:t>createResource</a:t>
            </a:r>
            <a:r>
              <a:rPr lang="en-US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C8AEE8-4E44-4805-83DD-13FFF9535C1E}"/>
              </a:ext>
            </a:extLst>
          </p:cNvPr>
          <p:cNvSpPr/>
          <p:nvPr/>
        </p:nvSpPr>
        <p:spPr>
          <a:xfrm>
            <a:off x="5768975" y="533400"/>
            <a:ext cx="1981200" cy="69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35D3284-4348-46E3-967D-0C3249455650}"/>
              </a:ext>
            </a:extLst>
          </p:cNvPr>
          <p:cNvSpPr/>
          <p:nvPr/>
        </p:nvSpPr>
        <p:spPr>
          <a:xfrm>
            <a:off x="2003425" y="1273175"/>
            <a:ext cx="358775" cy="2397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B8707DF-911A-4638-AE28-CDBB8D4F1A5F}"/>
              </a:ext>
            </a:extLst>
          </p:cNvPr>
          <p:cNvSpPr/>
          <p:nvPr/>
        </p:nvSpPr>
        <p:spPr>
          <a:xfrm>
            <a:off x="6651625" y="1230313"/>
            <a:ext cx="358775" cy="2397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99475B-8AB4-4305-97EE-D14D89162437}"/>
              </a:ext>
            </a:extLst>
          </p:cNvPr>
          <p:cNvCxnSpPr>
            <a:cxnSpLocks/>
            <a:stCxn id="19" idx="3"/>
            <a:endCxn id="6" idx="0"/>
          </p:cNvCxnSpPr>
          <p:nvPr/>
        </p:nvCxnSpPr>
        <p:spPr>
          <a:xfrm>
            <a:off x="2182813" y="1512888"/>
            <a:ext cx="594519" cy="565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126868-2D02-40CA-AD38-6BC946556C83}"/>
              </a:ext>
            </a:extLst>
          </p:cNvPr>
          <p:cNvCxnSpPr>
            <a:cxnSpLocks/>
            <a:stCxn id="19" idx="3"/>
            <a:endCxn id="7" idx="0"/>
          </p:cNvCxnSpPr>
          <p:nvPr/>
        </p:nvCxnSpPr>
        <p:spPr>
          <a:xfrm flipH="1">
            <a:off x="1627188" y="1512888"/>
            <a:ext cx="555625" cy="2003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F8F5F4-F287-44A1-A951-50F465923EBC}"/>
              </a:ext>
            </a:extLst>
          </p:cNvPr>
          <p:cNvCxnSpPr>
            <a:stCxn id="20" idx="3"/>
            <a:endCxn id="4" idx="0"/>
          </p:cNvCxnSpPr>
          <p:nvPr/>
        </p:nvCxnSpPr>
        <p:spPr>
          <a:xfrm rot="16200000" flipH="1">
            <a:off x="6387306" y="1913732"/>
            <a:ext cx="2024063" cy="1136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83F9C6-1000-4510-B208-8648DB1F1DAD}"/>
              </a:ext>
            </a:extLst>
          </p:cNvPr>
          <p:cNvCxnSpPr>
            <a:stCxn id="20" idx="3"/>
            <a:endCxn id="5" idx="0"/>
          </p:cNvCxnSpPr>
          <p:nvPr/>
        </p:nvCxnSpPr>
        <p:spPr>
          <a:xfrm rot="5400000">
            <a:off x="6131719" y="1553369"/>
            <a:ext cx="782638" cy="615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384" name="Content Placeholder 51">
            <a:extLst>
              <a:ext uri="{FF2B5EF4-FFF2-40B4-BE49-F238E27FC236}">
                <a16:creationId xmlns:a16="http://schemas.microsoft.com/office/drawing/2014/main" id="{85FF1287-F921-7DC8-7C64-6245B6B16ED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82575" y="4636294"/>
            <a:ext cx="8229600" cy="1423988"/>
          </a:xfrm>
        </p:spPr>
        <p:txBody>
          <a:bodyPr/>
          <a:lstStyle/>
          <a:p>
            <a:r>
              <a:rPr lang="en-US" altLang="tr-TR" sz="2000" dirty="0" err="1"/>
              <a:t>MyApp</a:t>
            </a:r>
            <a:r>
              <a:rPr lang="en-US" altLang="tr-TR" sz="2000" dirty="0"/>
              <a:t> should only know it is dealing with Resources.</a:t>
            </a:r>
          </a:p>
          <a:p>
            <a:pPr lvl="1"/>
            <a:r>
              <a:rPr lang="en-US" altLang="tr-TR" sz="1800" dirty="0"/>
              <a:t>Decouple from of Public and Confidential resources.</a:t>
            </a:r>
          </a:p>
          <a:p>
            <a:r>
              <a:rPr lang="en-US" altLang="tr-TR" sz="2000" dirty="0"/>
              <a:t>When creating a resource, </a:t>
            </a:r>
            <a:r>
              <a:rPr lang="en-US" altLang="tr-TR" sz="2000" dirty="0" err="1"/>
              <a:t>MyApp</a:t>
            </a:r>
            <a:r>
              <a:rPr lang="en-US" altLang="tr-TR" sz="2000" dirty="0"/>
              <a:t> wants to defer the resource type to user type.</a:t>
            </a:r>
          </a:p>
          <a:p>
            <a:r>
              <a:rPr lang="en-US" altLang="tr-TR" sz="2000" dirty="0" err="1"/>
              <a:t>MyApp</a:t>
            </a:r>
            <a:r>
              <a:rPr lang="en-US" altLang="tr-TR" sz="2000" dirty="0"/>
              <a:t> does not know which specific subclasses need to be instantiated when </a:t>
            </a:r>
            <a:r>
              <a:rPr lang="en-US" altLang="tr-TR" sz="2000" dirty="0" err="1"/>
              <a:t>getResource</a:t>
            </a:r>
            <a:r>
              <a:rPr lang="en-US" altLang="tr-TR" sz="2000" dirty="0"/>
              <a:t>() called.</a:t>
            </a:r>
          </a:p>
        </p:txBody>
      </p:sp>
      <p:sp>
        <p:nvSpPr>
          <p:cNvPr id="58385" name="TextBox 20">
            <a:extLst>
              <a:ext uri="{FF2B5EF4-FFF2-40B4-BE49-F238E27FC236}">
                <a16:creationId xmlns:a16="http://schemas.microsoft.com/office/drawing/2014/main" id="{2B60B50E-BD98-A1F2-5492-4CE60FCC8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463" y="2568575"/>
            <a:ext cx="1365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&lt;&lt;create&gt;&gt;</a:t>
            </a:r>
          </a:p>
        </p:txBody>
      </p:sp>
      <p:sp>
        <p:nvSpPr>
          <p:cNvPr id="58386" name="TextBox 22">
            <a:extLst>
              <a:ext uri="{FF2B5EF4-FFF2-40B4-BE49-F238E27FC236}">
                <a16:creationId xmlns:a16="http://schemas.microsoft.com/office/drawing/2014/main" id="{21C3204A-5050-AD14-43FE-41A3FA6BC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488" y="3505200"/>
            <a:ext cx="1365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&lt;&lt;create&gt;&gt;</a:t>
            </a:r>
          </a:p>
        </p:txBody>
      </p:sp>
    </p:spTree>
    <p:extLst>
      <p:ext uri="{BB962C8B-B14F-4D97-AF65-F5344CB8AC3E}">
        <p14:creationId xmlns:p14="http://schemas.microsoft.com/office/powerpoint/2010/main" val="1236781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4FAF57-100D-4249-A35D-04E06CCB27DE}"/>
              </a:ext>
            </a:extLst>
          </p:cNvPr>
          <p:cNvSpPr/>
          <p:nvPr/>
        </p:nvSpPr>
        <p:spPr>
          <a:xfrm>
            <a:off x="6977063" y="3494088"/>
            <a:ext cx="1981200" cy="696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Public Resources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65558A-4741-45B8-9AB5-298C1EA24D8F}"/>
              </a:ext>
            </a:extLst>
          </p:cNvPr>
          <p:cNvSpPr/>
          <p:nvPr/>
        </p:nvSpPr>
        <p:spPr>
          <a:xfrm>
            <a:off x="5224463" y="2252663"/>
            <a:ext cx="1981200" cy="696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Confidential Resources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9A244-E6F8-43F3-99A5-4CFE48D91C12}"/>
              </a:ext>
            </a:extLst>
          </p:cNvPr>
          <p:cNvSpPr/>
          <p:nvPr/>
        </p:nvSpPr>
        <p:spPr>
          <a:xfrm>
            <a:off x="1635125" y="2078037"/>
            <a:ext cx="2284413" cy="87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Employee</a:t>
            </a:r>
          </a:p>
          <a:p>
            <a:pPr algn="ctr" eaLnBrk="1" hangingPunct="1">
              <a:defRPr/>
            </a:pPr>
            <a:r>
              <a:rPr lang="en-US" dirty="0" err="1">
                <a:solidFill>
                  <a:schemeClr val="tx1"/>
                </a:solidFill>
              </a:rPr>
              <a:t>createResource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870C3-DB26-4EE4-A8F3-B793A46F2112}"/>
              </a:ext>
            </a:extLst>
          </p:cNvPr>
          <p:cNvSpPr/>
          <p:nvPr/>
        </p:nvSpPr>
        <p:spPr>
          <a:xfrm>
            <a:off x="282575" y="3516313"/>
            <a:ext cx="2689225" cy="696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dirty="0" err="1">
                <a:solidFill>
                  <a:schemeClr val="tx1"/>
                </a:solidFill>
              </a:rPr>
              <a:t>NonEmployee</a:t>
            </a:r>
            <a:endParaRPr lang="en-US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dirty="0" err="1">
                <a:solidFill>
                  <a:schemeClr val="tx1"/>
                </a:solidFill>
              </a:rPr>
              <a:t>createResource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164E37-063F-4EB3-A3A0-51B9EC0172E6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19538" y="2513806"/>
            <a:ext cx="1304925" cy="87313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D8636E-0BB6-4B0D-B375-DF0A29ECFBC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2971800" y="3843338"/>
            <a:ext cx="4005263" cy="22225"/>
          </a:xfrm>
          <a:prstGeom prst="straightConnector1">
            <a:avLst/>
          </a:prstGeom>
          <a:ln w="15875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F1FE1F-42B4-412E-B1E7-F8B88E9B48DE}"/>
              </a:ext>
            </a:extLst>
          </p:cNvPr>
          <p:cNvSpPr/>
          <p:nvPr/>
        </p:nvSpPr>
        <p:spPr>
          <a:xfrm>
            <a:off x="957263" y="544513"/>
            <a:ext cx="2689225" cy="696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>
                <a:solidFill>
                  <a:schemeClr val="tx1"/>
                </a:solidFill>
              </a:rPr>
              <a:t>Profile</a:t>
            </a:r>
          </a:p>
          <a:p>
            <a:pPr algn="ctr" eaLnBrk="1" hangingPunct="1">
              <a:defRPr/>
            </a:pPr>
            <a:r>
              <a:rPr lang="en-US" i="1" dirty="0">
                <a:solidFill>
                  <a:schemeClr val="tx1"/>
                </a:solidFill>
              </a:rPr>
              <a:t>+ </a:t>
            </a:r>
            <a:r>
              <a:rPr lang="en-US" i="1" dirty="0" err="1">
                <a:solidFill>
                  <a:schemeClr val="tx1"/>
                </a:solidFill>
              </a:rPr>
              <a:t>createResource</a:t>
            </a:r>
            <a:r>
              <a:rPr lang="en-US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C8AEE8-4E44-4805-83DD-13FFF9535C1E}"/>
              </a:ext>
            </a:extLst>
          </p:cNvPr>
          <p:cNvSpPr/>
          <p:nvPr/>
        </p:nvSpPr>
        <p:spPr>
          <a:xfrm>
            <a:off x="5768975" y="533400"/>
            <a:ext cx="1981200" cy="69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35D3284-4348-46E3-967D-0C3249455650}"/>
              </a:ext>
            </a:extLst>
          </p:cNvPr>
          <p:cNvSpPr/>
          <p:nvPr/>
        </p:nvSpPr>
        <p:spPr>
          <a:xfrm>
            <a:off x="2003425" y="1273175"/>
            <a:ext cx="358775" cy="2397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B8707DF-911A-4638-AE28-CDBB8D4F1A5F}"/>
              </a:ext>
            </a:extLst>
          </p:cNvPr>
          <p:cNvSpPr/>
          <p:nvPr/>
        </p:nvSpPr>
        <p:spPr>
          <a:xfrm>
            <a:off x="6651625" y="1230313"/>
            <a:ext cx="358775" cy="2397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99475B-8AB4-4305-97EE-D14D89162437}"/>
              </a:ext>
            </a:extLst>
          </p:cNvPr>
          <p:cNvCxnSpPr>
            <a:cxnSpLocks/>
            <a:stCxn id="19" idx="3"/>
            <a:endCxn id="6" idx="0"/>
          </p:cNvCxnSpPr>
          <p:nvPr/>
        </p:nvCxnSpPr>
        <p:spPr>
          <a:xfrm>
            <a:off x="2182813" y="1512888"/>
            <a:ext cx="594519" cy="565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126868-2D02-40CA-AD38-6BC946556C83}"/>
              </a:ext>
            </a:extLst>
          </p:cNvPr>
          <p:cNvCxnSpPr>
            <a:cxnSpLocks/>
            <a:stCxn id="19" idx="3"/>
            <a:endCxn id="7" idx="0"/>
          </p:cNvCxnSpPr>
          <p:nvPr/>
        </p:nvCxnSpPr>
        <p:spPr>
          <a:xfrm flipH="1">
            <a:off x="1627188" y="1512888"/>
            <a:ext cx="555625" cy="2003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F8F5F4-F287-44A1-A951-50F465923EBC}"/>
              </a:ext>
            </a:extLst>
          </p:cNvPr>
          <p:cNvCxnSpPr>
            <a:stCxn id="20" idx="3"/>
            <a:endCxn id="4" idx="0"/>
          </p:cNvCxnSpPr>
          <p:nvPr/>
        </p:nvCxnSpPr>
        <p:spPr>
          <a:xfrm rot="16200000" flipH="1">
            <a:off x="6387306" y="1913732"/>
            <a:ext cx="2024063" cy="1136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83F9C6-1000-4510-B208-8648DB1F1DAD}"/>
              </a:ext>
            </a:extLst>
          </p:cNvPr>
          <p:cNvCxnSpPr>
            <a:stCxn id="20" idx="3"/>
            <a:endCxn id="5" idx="0"/>
          </p:cNvCxnSpPr>
          <p:nvPr/>
        </p:nvCxnSpPr>
        <p:spPr>
          <a:xfrm rot="5400000">
            <a:off x="6131719" y="1553369"/>
            <a:ext cx="782638" cy="615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384" name="Content Placeholder 51">
            <a:extLst>
              <a:ext uri="{FF2B5EF4-FFF2-40B4-BE49-F238E27FC236}">
                <a16:creationId xmlns:a16="http://schemas.microsoft.com/office/drawing/2014/main" id="{85FF1287-F921-7DC8-7C64-6245B6B16ED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82575" y="4636294"/>
            <a:ext cx="8229600" cy="1423988"/>
          </a:xfrm>
        </p:spPr>
        <p:txBody>
          <a:bodyPr/>
          <a:lstStyle/>
          <a:p>
            <a:r>
              <a:rPr lang="en-US" altLang="tr-TR" sz="2400" dirty="0"/>
              <a:t>Factory Method pattern creates parallel hierarchies</a:t>
            </a:r>
          </a:p>
        </p:txBody>
      </p:sp>
      <p:sp>
        <p:nvSpPr>
          <p:cNvPr id="58385" name="TextBox 20">
            <a:extLst>
              <a:ext uri="{FF2B5EF4-FFF2-40B4-BE49-F238E27FC236}">
                <a16:creationId xmlns:a16="http://schemas.microsoft.com/office/drawing/2014/main" id="{2B60B50E-BD98-A1F2-5492-4CE60FCC8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463" y="2568575"/>
            <a:ext cx="1365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&lt;&lt;create&gt;&gt;</a:t>
            </a:r>
          </a:p>
        </p:txBody>
      </p:sp>
      <p:sp>
        <p:nvSpPr>
          <p:cNvPr id="58386" name="TextBox 22">
            <a:extLst>
              <a:ext uri="{FF2B5EF4-FFF2-40B4-BE49-F238E27FC236}">
                <a16:creationId xmlns:a16="http://schemas.microsoft.com/office/drawing/2014/main" id="{21C3204A-5050-AD14-43FE-41A3FA6BC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488" y="3505200"/>
            <a:ext cx="1365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&lt;&lt;create&gt;&gt;</a:t>
            </a:r>
          </a:p>
        </p:txBody>
      </p:sp>
    </p:spTree>
    <p:extLst>
      <p:ext uri="{BB962C8B-B14F-4D97-AF65-F5344CB8AC3E}">
        <p14:creationId xmlns:p14="http://schemas.microsoft.com/office/powerpoint/2010/main" val="323421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D958B937-E16F-76F0-7A0E-FFF57F89B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Recall: implement to interface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2EF65340-E07B-5F39-6C1A-FF34AA3C09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By coding to an interface, you know you can insulate yourself from a lot of changes that might happen to a system due to concrete class changes. </a:t>
            </a:r>
          </a:p>
          <a:p>
            <a:r>
              <a:rPr lang="en-US" altLang="en-US"/>
              <a:t>If your code is written to an interface, then it will work with any new classes implementing that interface through polymorphism.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153D9ECD-47E0-F706-853E-95BE4F310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Dependency Inversion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12ED8DC0-7AED-F5D8-E483-B39CF314A9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tr-TR" sz="2800" dirty="0"/>
              <a:t>Depend upon abstraction. </a:t>
            </a:r>
          </a:p>
          <a:p>
            <a:pPr marL="514350" indent="-514350">
              <a:buFontTx/>
              <a:buAutoNum type="arabicPeriod"/>
            </a:pPr>
            <a:r>
              <a:rPr lang="en-US" altLang="tr-TR" sz="2800" dirty="0"/>
              <a:t>Do not depend upon concrete classes.</a:t>
            </a:r>
          </a:p>
          <a:p>
            <a:pPr marL="514350" indent="-514350"/>
            <a:endParaRPr lang="en-US" altLang="tr-TR" sz="2800" dirty="0"/>
          </a:p>
          <a:p>
            <a:pPr marL="514350" indent="-514350"/>
            <a:endParaRPr lang="en-US" altLang="tr-TR" sz="2800" dirty="0"/>
          </a:p>
          <a:p>
            <a:pPr marL="514350" indent="-514350"/>
            <a:endParaRPr lang="en-US" altLang="tr-TR" sz="2800" dirty="0"/>
          </a:p>
          <a:p>
            <a:pPr marL="514350" indent="-514350"/>
            <a:endParaRPr lang="en-US" altLang="tr-TR" sz="2800" dirty="0"/>
          </a:p>
          <a:p>
            <a:pPr marL="514350" indent="-514350"/>
            <a:endParaRPr lang="en-US" altLang="tr-TR" sz="2800" dirty="0"/>
          </a:p>
          <a:p>
            <a:pPr marL="514350" indent="-514350"/>
            <a:r>
              <a:rPr lang="en-US" altLang="tr-TR" sz="2800" dirty="0"/>
              <a:t>Factory method enables dependency inversion.</a:t>
            </a:r>
          </a:p>
          <a:p>
            <a:pPr marL="914400" lvl="1" indent="-514350"/>
            <a:r>
              <a:rPr lang="en-US" altLang="tr-TR" sz="2000" dirty="0"/>
              <a:t>Editor uses </a:t>
            </a:r>
            <a:r>
              <a:rPr lang="en-US" altLang="tr-TR" sz="2000" dirty="0" err="1">
                <a:latin typeface="Consolas" panose="020B0609020204030204" pitchFamily="49" charset="0"/>
              </a:rPr>
              <a:t>createDocument</a:t>
            </a:r>
            <a:r>
              <a:rPr lang="en-US" altLang="tr-TR" sz="2000" dirty="0">
                <a:latin typeface="Consolas" panose="020B0609020204030204" pitchFamily="49" charset="0"/>
              </a:rPr>
              <a:t>(), </a:t>
            </a:r>
            <a:r>
              <a:rPr lang="en-US" altLang="tr-TR" sz="2000" dirty="0"/>
              <a:t>depends only to Document interface</a:t>
            </a:r>
          </a:p>
          <a:p>
            <a:pPr marL="914400" lvl="1" indent="-514350"/>
            <a:r>
              <a:rPr lang="en-US" altLang="tr-TR" sz="2000" dirty="0"/>
              <a:t>Subclasses implement (i.e.) depend on the Document interface  </a:t>
            </a:r>
          </a:p>
        </p:txBody>
      </p:sp>
      <p:grpSp>
        <p:nvGrpSpPr>
          <p:cNvPr id="61444" name="Group 40">
            <a:extLst>
              <a:ext uri="{FF2B5EF4-FFF2-40B4-BE49-F238E27FC236}">
                <a16:creationId xmlns:a16="http://schemas.microsoft.com/office/drawing/2014/main" id="{068E182A-A8A2-693B-35C1-03E42BADB8F5}"/>
              </a:ext>
            </a:extLst>
          </p:cNvPr>
          <p:cNvGrpSpPr>
            <a:grpSpLocks/>
          </p:cNvGrpSpPr>
          <p:nvPr/>
        </p:nvGrpSpPr>
        <p:grpSpPr bwMode="auto">
          <a:xfrm>
            <a:off x="746125" y="2814638"/>
            <a:ext cx="3575050" cy="1465262"/>
            <a:chOff x="1006866" y="3215812"/>
            <a:chExt cx="3575619" cy="1465449"/>
          </a:xfrm>
        </p:grpSpPr>
        <p:sp>
          <p:nvSpPr>
            <p:cNvPr id="61456" name="TextBox 3">
              <a:extLst>
                <a:ext uri="{FF2B5EF4-FFF2-40B4-BE49-F238E27FC236}">
                  <a16:creationId xmlns:a16="http://schemas.microsoft.com/office/drawing/2014/main" id="{8FB42F7E-8711-4AA4-6A6A-DDCCF8E4B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452" y="3215812"/>
              <a:ext cx="787395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Editor</a:t>
              </a:r>
            </a:p>
          </p:txBody>
        </p:sp>
        <p:sp>
          <p:nvSpPr>
            <p:cNvPr id="61457" name="TextBox 4">
              <a:extLst>
                <a:ext uri="{FF2B5EF4-FFF2-40B4-BE49-F238E27FC236}">
                  <a16:creationId xmlns:a16="http://schemas.microsoft.com/office/drawing/2014/main" id="{C25AFE6D-E114-617E-0B27-A96A35F73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866" y="4311929"/>
              <a:ext cx="954107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xmlDoc</a:t>
              </a:r>
            </a:p>
          </p:txBody>
        </p:sp>
        <p:sp>
          <p:nvSpPr>
            <p:cNvPr id="61458" name="TextBox 5">
              <a:extLst>
                <a:ext uri="{FF2B5EF4-FFF2-40B4-BE49-F238E27FC236}">
                  <a16:creationId xmlns:a16="http://schemas.microsoft.com/office/drawing/2014/main" id="{EDE935D0-EBCB-0651-14F7-813BB4721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1673" y="4311929"/>
              <a:ext cx="108234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plainDoc</a:t>
              </a:r>
            </a:p>
          </p:txBody>
        </p:sp>
        <p:sp>
          <p:nvSpPr>
            <p:cNvPr id="61459" name="TextBox 6">
              <a:extLst>
                <a:ext uri="{FF2B5EF4-FFF2-40B4-BE49-F238E27FC236}">
                  <a16:creationId xmlns:a16="http://schemas.microsoft.com/office/drawing/2014/main" id="{C0F60710-17E1-BFC1-DFAC-D1BC2A405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721" y="4311929"/>
              <a:ext cx="1197764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styledDoc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78560F-81BE-4E41-A2E6-844FF34CA139}"/>
                </a:ext>
              </a:extLst>
            </p:cNvPr>
            <p:cNvCxnSpPr/>
            <p:nvPr/>
          </p:nvCxnSpPr>
          <p:spPr>
            <a:xfrm flipH="1">
              <a:off x="1483192" y="3585746"/>
              <a:ext cx="647803" cy="725581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16D2CF2-3C93-4BFC-90B7-2C3F4B571629}"/>
                </a:ext>
              </a:extLst>
            </p:cNvPr>
            <p:cNvCxnSpPr/>
            <p:nvPr/>
          </p:nvCxnSpPr>
          <p:spPr>
            <a:xfrm>
              <a:off x="2434256" y="3585746"/>
              <a:ext cx="141309" cy="725581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75CF9E-C19D-4D09-BA85-D5716D250C55}"/>
                </a:ext>
              </a:extLst>
            </p:cNvPr>
            <p:cNvCxnSpPr/>
            <p:nvPr/>
          </p:nvCxnSpPr>
          <p:spPr>
            <a:xfrm>
              <a:off x="2672419" y="3579395"/>
              <a:ext cx="1016162" cy="731931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445" name="Group 39">
            <a:extLst>
              <a:ext uri="{FF2B5EF4-FFF2-40B4-BE49-F238E27FC236}">
                <a16:creationId xmlns:a16="http://schemas.microsoft.com/office/drawing/2014/main" id="{9E2FB179-CADE-E60B-F115-8422CA28456A}"/>
              </a:ext>
            </a:extLst>
          </p:cNvPr>
          <p:cNvGrpSpPr>
            <a:grpSpLocks/>
          </p:cNvGrpSpPr>
          <p:nvPr/>
        </p:nvGrpSpPr>
        <p:grpSpPr bwMode="auto">
          <a:xfrm>
            <a:off x="4719734" y="2395537"/>
            <a:ext cx="4013899" cy="2066925"/>
            <a:chOff x="4944760" y="2805385"/>
            <a:chExt cx="4012804" cy="2067331"/>
          </a:xfrm>
        </p:grpSpPr>
        <p:sp>
          <p:nvSpPr>
            <p:cNvPr id="61446" name="TextBox 17">
              <a:extLst>
                <a:ext uri="{FF2B5EF4-FFF2-40B4-BE49-F238E27FC236}">
                  <a16:creationId xmlns:a16="http://schemas.microsoft.com/office/drawing/2014/main" id="{40EFB6F8-BC1D-1BBD-2FC2-5341E9877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0674" y="2805385"/>
              <a:ext cx="787395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dirty="0"/>
                <a:t>Editor</a:t>
              </a:r>
            </a:p>
          </p:txBody>
        </p:sp>
        <p:sp>
          <p:nvSpPr>
            <p:cNvPr id="61447" name="TextBox 18">
              <a:extLst>
                <a:ext uri="{FF2B5EF4-FFF2-40B4-BE49-F238E27FC236}">
                  <a16:creationId xmlns:a16="http://schemas.microsoft.com/office/drawing/2014/main" id="{52F7BD79-6166-55AB-6AE5-B5CA5F833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9800" y="4503384"/>
              <a:ext cx="1197764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styledDoc</a:t>
              </a:r>
            </a:p>
          </p:txBody>
        </p:sp>
        <p:sp>
          <p:nvSpPr>
            <p:cNvPr id="61448" name="TextBox 19">
              <a:extLst>
                <a:ext uri="{FF2B5EF4-FFF2-40B4-BE49-F238E27FC236}">
                  <a16:creationId xmlns:a16="http://schemas.microsoft.com/office/drawing/2014/main" id="{530D4491-18E6-3481-B9F3-96DAD5712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0674" y="3554322"/>
              <a:ext cx="1236236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i="1"/>
                <a:t>Document</a:t>
              </a:r>
            </a:p>
          </p:txBody>
        </p:sp>
        <p:sp>
          <p:nvSpPr>
            <p:cNvPr id="61449" name="TextBox 27">
              <a:extLst>
                <a:ext uri="{FF2B5EF4-FFF2-40B4-BE49-F238E27FC236}">
                  <a16:creationId xmlns:a16="http://schemas.microsoft.com/office/drawing/2014/main" id="{0292CCE6-F133-1764-6C3F-0DD84E7CD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6688" y="4480732"/>
              <a:ext cx="108234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plainDoc</a:t>
              </a:r>
            </a:p>
          </p:txBody>
        </p:sp>
        <p:sp>
          <p:nvSpPr>
            <p:cNvPr id="61450" name="TextBox 28">
              <a:extLst>
                <a:ext uri="{FF2B5EF4-FFF2-40B4-BE49-F238E27FC236}">
                  <a16:creationId xmlns:a16="http://schemas.microsoft.com/office/drawing/2014/main" id="{5F877165-5CB6-AEFC-5EBF-AC16C6BC9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3184" y="4503384"/>
              <a:ext cx="954107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xmlDoc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2F19B2-1051-4315-BC96-7309722BF8E1}"/>
                </a:ext>
              </a:extLst>
            </p:cNvPr>
            <p:cNvCxnSpPr/>
            <p:nvPr/>
          </p:nvCxnSpPr>
          <p:spPr>
            <a:xfrm>
              <a:off x="7034039" y="3191223"/>
              <a:ext cx="0" cy="357258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472BDB1-34C4-4DB6-8B1A-939897C96DC9}"/>
                </a:ext>
              </a:extLst>
            </p:cNvPr>
            <p:cNvCxnSpPr>
              <a:endCxn id="61447" idx="0"/>
            </p:cNvCxnSpPr>
            <p:nvPr/>
          </p:nvCxnSpPr>
          <p:spPr>
            <a:xfrm>
              <a:off x="7462547" y="3932731"/>
              <a:ext cx="896693" cy="570024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F82A08-30E5-4F79-B051-EBD38E4EE6CC}"/>
                </a:ext>
              </a:extLst>
            </p:cNvPr>
            <p:cNvCxnSpPr/>
            <p:nvPr/>
          </p:nvCxnSpPr>
          <p:spPr>
            <a:xfrm flipH="1">
              <a:off x="7034039" y="3932731"/>
              <a:ext cx="82527" cy="533505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6DF4EDC-E39D-444F-BC70-00E557888CEB}"/>
                </a:ext>
              </a:extLst>
            </p:cNvPr>
            <p:cNvCxnSpPr/>
            <p:nvPr/>
          </p:nvCxnSpPr>
          <p:spPr>
            <a:xfrm flipH="1">
              <a:off x="5835804" y="3950197"/>
              <a:ext cx="1133166" cy="562085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455" name="TextBox 38">
              <a:extLst>
                <a:ext uri="{FF2B5EF4-FFF2-40B4-BE49-F238E27FC236}">
                  <a16:creationId xmlns:a16="http://schemas.microsoft.com/office/drawing/2014/main" id="{DB1C93F7-C71D-A16D-A3B6-5A76D6723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760" y="3564477"/>
              <a:ext cx="13131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dirty="0"/>
                <a:t>abstraction</a:t>
              </a:r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03B055D2-9540-B1C2-5655-1801F5B61914}"/>
              </a:ext>
            </a:extLst>
          </p:cNvPr>
          <p:cNvSpPr/>
          <p:nvPr/>
        </p:nvSpPr>
        <p:spPr bwMode="auto">
          <a:xfrm>
            <a:off x="5975952" y="3249623"/>
            <a:ext cx="403612" cy="158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216A9E3-55A5-B65F-9E9A-654F46F40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Factory Method-Consequences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A89F9877-D531-76E2-B760-1D34441C12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35291"/>
            <a:ext cx="8467725" cy="453210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800" dirty="0"/>
              <a:t>Eliminates the need to bind application specific classes into your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400" dirty="0"/>
              <a:t>Code only deals with the Product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800" dirty="0"/>
              <a:t>Hides complex creation logic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400" dirty="0"/>
              <a:t>Reading from DB, building a composite, creating an object with several decorations..</a:t>
            </a:r>
            <a:r>
              <a:rPr lang="en-US" altLang="tr-TR" sz="2400" dirty="0" err="1"/>
              <a:t>etc</a:t>
            </a:r>
            <a:endParaRPr lang="en-US" altLang="tr-TR" sz="2400" dirty="0"/>
          </a:p>
          <a:p>
            <a:pPr eaLnBrk="1" hangingPunct="1">
              <a:lnSpc>
                <a:spcPct val="90000"/>
              </a:lnSpc>
            </a:pPr>
            <a:r>
              <a:rPr lang="en-US" altLang="tr-TR" sz="2800" dirty="0"/>
              <a:t>Provide hooks for subclasses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400" dirty="0"/>
              <a:t>This is the method to override for versions of the product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800" dirty="0"/>
              <a:t>Connects parallel class hierarchies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tr-TR" sz="2400" dirty="0"/>
              <a:t>Parallel class hierarchies often require objects from one hierarchy to create appropriate objects from another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400" dirty="0"/>
              <a:t>hides the secret of which classes belong together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15AC5E55-FAEB-157F-33E9-1E465DF7F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Implementation 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B809AA49-E5EC-2A83-D305-588DDBCDC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10272" y="1363396"/>
            <a:ext cx="4458982" cy="50038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Two major varieties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creator class is abstract</a:t>
            </a:r>
          </a:p>
          <a:p>
            <a:pPr lvl="2">
              <a:lnSpc>
                <a:spcPct val="90000"/>
              </a:lnSpc>
            </a:pPr>
            <a:r>
              <a:rPr lang="en-US" altLang="en-US" sz="2000" i="1" dirty="0"/>
              <a:t>requires</a:t>
            </a:r>
            <a:r>
              <a:rPr lang="en-US" altLang="en-US" sz="2000" dirty="0"/>
              <a:t> subclass to implement</a:t>
            </a:r>
          </a:p>
          <a:p>
            <a:pPr lvl="2">
              <a:lnSpc>
                <a:spcPct val="90000"/>
              </a:lnSpc>
            </a:pPr>
            <a:endParaRPr lang="en-US" altLang="en-US" sz="2000" dirty="0"/>
          </a:p>
          <a:p>
            <a:pPr lvl="2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creator class is concrete, and provides a default implementation</a:t>
            </a:r>
          </a:p>
          <a:p>
            <a:pPr lvl="2">
              <a:lnSpc>
                <a:spcPct val="90000"/>
              </a:lnSpc>
            </a:pPr>
            <a:r>
              <a:rPr lang="en-US" altLang="en-US" sz="2000" i="1" dirty="0"/>
              <a:t>optionally allows</a:t>
            </a:r>
            <a:r>
              <a:rPr lang="en-US" altLang="en-US" sz="2000" dirty="0"/>
              <a:t> subclass to re-implement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C8C9F0-505B-E55D-E21A-881B0A009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791" y="3739247"/>
            <a:ext cx="545375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DocumentEditor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public void open()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Document doc =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createDocument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(); //FM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doc.load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protected Document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createDocument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        return new </a:t>
            </a:r>
            <a:r>
              <a:rPr lang="en-US" altLang="en-US" dirty="0" err="1"/>
              <a:t>PlainDocument</a:t>
            </a:r>
            <a:r>
              <a:rPr lang="en-US" altLang="en-US" dirty="0"/>
              <a:t>();}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7F03FF-8F12-AA2A-06C1-7E35DADD1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598" y="1510752"/>
            <a:ext cx="545375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 class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DocumentEditor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public void open()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Document doc =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createDocument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(); //FM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doc.load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protected abstract Document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createDocument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4265-6B09-E20E-7283-D0098292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Implementation issues 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A5CD-D158-1AF3-9E13-9F0421EB9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Parameterized factory methods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takes a class id (or anything) as a parameter to a generic create() method.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Conditional to select a type and then return new object of that type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When some product types are anticipated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Subclasses override this FM for not anticipated ones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May use reflection but risky –instantiation using class name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If too generic, then NOT type safe – needs casting</a:t>
            </a:r>
            <a:endParaRPr lang="en-US" alt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public Object create(String type) {</a:t>
            </a:r>
          </a:p>
          <a:p>
            <a:pPr marL="0" indent="0">
              <a:buNone/>
            </a:pPr>
            <a:r>
              <a:rPr lang="en-US" sz="1800" dirty="0"/>
              <a:t>        if (</a:t>
            </a:r>
            <a:r>
              <a:rPr lang="en-US" sz="1800" dirty="0" err="1"/>
              <a:t>type.equals</a:t>
            </a:r>
            <a:r>
              <a:rPr lang="en-US" sz="1800" dirty="0"/>
              <a:t>("pdf"))   return new </a:t>
            </a:r>
            <a:r>
              <a:rPr lang="en-US" sz="1800" dirty="0" err="1"/>
              <a:t>PDFDocument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else if (</a:t>
            </a:r>
            <a:r>
              <a:rPr lang="en-US" sz="1800" dirty="0" err="1"/>
              <a:t>type.equals</a:t>
            </a:r>
            <a:r>
              <a:rPr lang="en-US" sz="1800" dirty="0"/>
              <a:t>("word")) return new </a:t>
            </a:r>
            <a:r>
              <a:rPr lang="en-US" sz="1800" dirty="0" err="1"/>
              <a:t>WordDocument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else  return null;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36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15AC5E55-FAEB-157F-33E9-1E465DF7F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Implementation issues -2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B809AA49-E5EC-2A83-D305-588DDBCDC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35291"/>
            <a:ext cx="8448676" cy="453210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Can use templates </a:t>
            </a:r>
            <a:r>
              <a:rPr lang="en-US" altLang="en-US" sz="2800" b="1" i="1" dirty="0"/>
              <a:t>instead</a:t>
            </a:r>
            <a:r>
              <a:rPr lang="en-US" altLang="en-US" sz="2800" dirty="0"/>
              <a:t> of inheritance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class Creator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public:   virtual Product* </a:t>
            </a:r>
            <a:r>
              <a:rPr lang="en-US" altLang="en-US" sz="2000" dirty="0" err="1">
                <a:latin typeface="Consolas" panose="020B0609020204030204" pitchFamily="49" charset="0"/>
              </a:rPr>
              <a:t>createProduct</a:t>
            </a:r>
            <a:r>
              <a:rPr lang="en-US" altLang="en-US" sz="2000" dirty="0">
                <a:latin typeface="Consolas" panose="020B0609020204030204" pitchFamily="49" charset="0"/>
              </a:rPr>
              <a:t>() = 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template &lt;class </a:t>
            </a:r>
            <a:r>
              <a:rPr lang="en-US" altLang="en-US" sz="2000" dirty="0" err="1">
                <a:latin typeface="Consolas" panose="020B0609020204030204" pitchFamily="49" charset="0"/>
              </a:rPr>
              <a:t>TheProduct</a:t>
            </a:r>
            <a:r>
              <a:rPr lang="en-US" alt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class </a:t>
            </a:r>
            <a:r>
              <a:rPr lang="en-US" altLang="en-US" sz="2000" dirty="0" err="1">
                <a:latin typeface="Consolas" panose="020B0609020204030204" pitchFamily="49" charset="0"/>
              </a:rPr>
              <a:t>StandardCreator</a:t>
            </a:r>
            <a:r>
              <a:rPr lang="en-US" altLang="en-US" sz="2000" dirty="0">
                <a:latin typeface="Consolas" panose="020B0609020204030204" pitchFamily="49" charset="0"/>
              </a:rPr>
              <a:t>: public Creator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public: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  virtual Product* </a:t>
            </a:r>
            <a:r>
              <a:rPr lang="en-US" altLang="en-US" sz="2000" dirty="0" err="1">
                <a:latin typeface="Consolas" panose="020B0609020204030204" pitchFamily="49" charset="0"/>
              </a:rPr>
              <a:t>createProduct</a:t>
            </a:r>
            <a:r>
              <a:rPr lang="en-US" alt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};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template &lt;class </a:t>
            </a:r>
            <a:r>
              <a:rPr lang="en-US" altLang="en-US" sz="2000" dirty="0" err="1">
                <a:latin typeface="Consolas" panose="020B0609020204030204" pitchFamily="49" charset="0"/>
              </a:rPr>
              <a:t>TheProduct</a:t>
            </a:r>
            <a:r>
              <a:rPr lang="en-US" alt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Product* </a:t>
            </a:r>
            <a:r>
              <a:rPr lang="en-US" altLang="en-US" sz="2000" dirty="0" err="1">
                <a:latin typeface="Consolas" panose="020B0609020204030204" pitchFamily="49" charset="0"/>
              </a:rPr>
              <a:t>StandardCreator</a:t>
            </a:r>
            <a:r>
              <a:rPr lang="en-US" altLang="en-US" sz="2000" dirty="0">
                <a:latin typeface="Consolas" panose="020B0609020204030204" pitchFamily="49" charset="0"/>
              </a:rPr>
              <a:t>&lt;</a:t>
            </a:r>
            <a:r>
              <a:rPr lang="en-US" altLang="en-US" sz="2000" dirty="0" err="1">
                <a:latin typeface="Consolas" panose="020B0609020204030204" pitchFamily="49" charset="0"/>
              </a:rPr>
              <a:t>TheProduct</a:t>
            </a:r>
            <a:r>
              <a:rPr lang="en-US" altLang="en-US" sz="2000" dirty="0">
                <a:latin typeface="Consolas" panose="020B0609020204030204" pitchFamily="49" charset="0"/>
              </a:rPr>
              <a:t>&gt;::</a:t>
            </a:r>
            <a:r>
              <a:rPr lang="en-US" altLang="en-US" sz="2000" dirty="0" err="1">
                <a:latin typeface="Consolas" panose="020B0609020204030204" pitchFamily="49" charset="0"/>
              </a:rPr>
              <a:t>createProduct</a:t>
            </a:r>
            <a:r>
              <a:rPr lang="en-US" altLang="en-US" sz="2000" dirty="0">
                <a:latin typeface="Consolas" panose="020B0609020204030204" pitchFamily="49" charset="0"/>
              </a:rPr>
              <a:t> 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  return new </a:t>
            </a:r>
            <a:r>
              <a:rPr lang="en-US" altLang="en-US" sz="2000" dirty="0" err="1">
                <a:latin typeface="Consolas" panose="020B0609020204030204" pitchFamily="49" charset="0"/>
              </a:rPr>
              <a:t>TheProduct</a:t>
            </a:r>
            <a:r>
              <a:rPr lang="en-US" alt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/*Client*/ </a:t>
            </a:r>
            <a:r>
              <a:rPr lang="en-US" altLang="en-US" sz="2000" dirty="0" err="1">
                <a:latin typeface="Consolas" panose="020B0609020204030204" pitchFamily="49" charset="0"/>
              </a:rPr>
              <a:t>StandardCreator</a:t>
            </a:r>
            <a:r>
              <a:rPr lang="en-US" altLang="en-US" sz="2000" dirty="0">
                <a:latin typeface="Consolas" panose="020B0609020204030204" pitchFamily="49" charset="0"/>
              </a:rPr>
              <a:t>&lt;</a:t>
            </a:r>
            <a:r>
              <a:rPr lang="en-US" altLang="en-US" sz="2000" dirty="0" err="1">
                <a:latin typeface="Consolas" panose="020B0609020204030204" pitchFamily="49" charset="0"/>
              </a:rPr>
              <a:t>MyProduct</a:t>
            </a:r>
            <a:r>
              <a:rPr lang="en-US" altLang="en-US" sz="2000" dirty="0">
                <a:latin typeface="Consolas" panose="020B0609020204030204" pitchFamily="49" charset="0"/>
              </a:rPr>
              <a:t>&gt; </a:t>
            </a:r>
            <a:r>
              <a:rPr lang="en-US" altLang="en-US" sz="2000" dirty="0" err="1">
                <a:latin typeface="Consolas" panose="020B0609020204030204" pitchFamily="49" charset="0"/>
              </a:rPr>
              <a:t>myCreator</a:t>
            </a:r>
            <a:r>
              <a:rPr lang="en-US" alt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Product* p=</a:t>
            </a:r>
            <a:r>
              <a:rPr lang="en-US" altLang="en-US" sz="2000" dirty="0" err="1">
                <a:latin typeface="Consolas" panose="020B0609020204030204" pitchFamily="49" charset="0"/>
              </a:rPr>
              <a:t>myCreator.createProduct</a:t>
            </a:r>
            <a:r>
              <a:rPr lang="en-US" altLang="en-US" sz="20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53908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2053-E15C-4BAE-5041-624A89D2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Implementation issues 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8E6B1-AB86-6D09-43CD-11CC748D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5292"/>
            <a:ext cx="8229600" cy="3912984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DO NOT call factory method in the Creator’s constructor.</a:t>
            </a:r>
            <a:endParaRPr lang="en-US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lvl="1"/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Factory methods in C++ are always virtual functions and are often pure virtual</a:t>
            </a:r>
          </a:p>
          <a:p>
            <a:pPr lvl="1"/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The factory method in the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ConcreteCreator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won't be available yet.</a:t>
            </a:r>
          </a:p>
          <a:p>
            <a:pPr lvl="1"/>
            <a:r>
              <a:rPr lang="en-US" sz="2400" dirty="0">
                <a:latin typeface="+mj-lt"/>
              </a:rPr>
              <a:t>do </a:t>
            </a:r>
            <a:r>
              <a:rPr lang="en-US" sz="2400" b="1" dirty="0">
                <a:latin typeface="+mj-lt"/>
              </a:rPr>
              <a:t>Lazy Initialization</a:t>
            </a:r>
          </a:p>
          <a:p>
            <a:pPr lvl="2"/>
            <a:r>
              <a:rPr lang="en-US" dirty="0">
                <a:latin typeface="+mj-lt"/>
              </a:rPr>
              <a:t>Constructor initializes the Product to 0 (null)</a:t>
            </a:r>
          </a:p>
          <a:p>
            <a:pPr lvl="2"/>
            <a:r>
              <a:rPr lang="en-US" dirty="0">
                <a:latin typeface="+mj-lt"/>
              </a:rPr>
              <a:t>Product will be created when </a:t>
            </a:r>
            <a:r>
              <a:rPr lang="en-US" dirty="0" err="1">
                <a:latin typeface="+mj-lt"/>
              </a:rPr>
              <a:t>getProduct</a:t>
            </a:r>
            <a:r>
              <a:rPr lang="en-US" dirty="0">
                <a:latin typeface="+mj-lt"/>
              </a:rPr>
              <a:t>() is called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4E348-6B5D-0020-84E3-93B1028D6C46}"/>
              </a:ext>
            </a:extLst>
          </p:cNvPr>
          <p:cNvSpPr txBox="1"/>
          <p:nvPr/>
        </p:nvSpPr>
        <p:spPr>
          <a:xfrm>
            <a:off x="647700" y="5220678"/>
            <a:ext cx="43636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Product* Creator::</a:t>
            </a:r>
            <a:r>
              <a:rPr lang="en-US" dirty="0" err="1">
                <a:latin typeface="Consolas" panose="020B0609020204030204" pitchFamily="49" charset="0"/>
              </a:rPr>
              <a:t>getProduct</a:t>
            </a:r>
            <a:r>
              <a:rPr lang="en-US" dirty="0"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latin typeface="Consolas" panose="020B0609020204030204" pitchFamily="49" charset="0"/>
              </a:rPr>
              <a:t> if (_product == 0){</a:t>
            </a:r>
          </a:p>
          <a:p>
            <a:r>
              <a:rPr lang="en-US" dirty="0">
                <a:latin typeface="Consolas" panose="020B0609020204030204" pitchFamily="49" charset="0"/>
              </a:rPr>
              <a:t>     _product = </a:t>
            </a:r>
            <a:r>
              <a:rPr lang="en-US" dirty="0" err="1">
                <a:latin typeface="Consolas" panose="020B0609020204030204" pitchFamily="49" charset="0"/>
              </a:rPr>
              <a:t>createProduct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  } return _product;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7311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860BFDF6-D857-C39F-6C8A-D2A622094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Known uses: Iterators in Java</a:t>
            </a:r>
          </a:p>
        </p:txBody>
      </p:sp>
      <p:grpSp>
        <p:nvGrpSpPr>
          <p:cNvPr id="63492" name="Group 4">
            <a:extLst>
              <a:ext uri="{FF2B5EF4-FFF2-40B4-BE49-F238E27FC236}">
                <a16:creationId xmlns:a16="http://schemas.microsoft.com/office/drawing/2014/main" id="{067BB150-E128-29CA-3205-80957E68050F}"/>
              </a:ext>
            </a:extLst>
          </p:cNvPr>
          <p:cNvGrpSpPr>
            <a:grpSpLocks/>
          </p:cNvGrpSpPr>
          <p:nvPr/>
        </p:nvGrpSpPr>
        <p:grpSpPr bwMode="auto">
          <a:xfrm>
            <a:off x="334900" y="3349114"/>
            <a:ext cx="3322745" cy="868362"/>
            <a:chOff x="797" y="2274"/>
            <a:chExt cx="1482" cy="547"/>
          </a:xfrm>
        </p:grpSpPr>
        <p:sp>
          <p:nvSpPr>
            <p:cNvPr id="63509" name="Rectangle 5">
              <a:extLst>
                <a:ext uri="{FF2B5EF4-FFF2-40B4-BE49-F238E27FC236}">
                  <a16:creationId xmlns:a16="http://schemas.microsoft.com/office/drawing/2014/main" id="{2965C01E-0E4E-DC6E-AAEE-C00EC11E2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2281"/>
              <a:ext cx="1317" cy="5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400"/>
            </a:p>
          </p:txBody>
        </p:sp>
        <p:sp>
          <p:nvSpPr>
            <p:cNvPr id="63510" name="Text Box 6">
              <a:extLst>
                <a:ext uri="{FF2B5EF4-FFF2-40B4-BE49-F238E27FC236}">
                  <a16:creationId xmlns:a16="http://schemas.microsoft.com/office/drawing/2014/main" id="{DF12C2E6-C471-8D2E-43AA-21F91FA53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1" y="2274"/>
              <a:ext cx="13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2400" dirty="0" err="1">
                  <a:latin typeface="Tahoma" panose="020B0604030504040204" pitchFamily="34" charset="0"/>
                </a:rPr>
                <a:t>java.util.ArrayList</a:t>
              </a:r>
              <a:endParaRPr lang="en-US" altLang="tr-TR" sz="2400" dirty="0">
                <a:latin typeface="Tahoma" panose="020B0604030504040204" pitchFamily="34" charset="0"/>
              </a:endParaRPr>
            </a:p>
          </p:txBody>
        </p:sp>
        <p:sp>
          <p:nvSpPr>
            <p:cNvPr id="63511" name="Text Box 7">
              <a:extLst>
                <a:ext uri="{FF2B5EF4-FFF2-40B4-BE49-F238E27FC236}">
                  <a16:creationId xmlns:a16="http://schemas.microsoft.com/office/drawing/2014/main" id="{7377B51D-4763-81EF-2544-31CEE73A7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2530"/>
              <a:ext cx="124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2400" dirty="0">
                  <a:latin typeface="Tahoma" panose="020B0604030504040204" pitchFamily="34" charset="0"/>
                </a:rPr>
                <a:t>+iterator()</a:t>
              </a:r>
            </a:p>
          </p:txBody>
        </p:sp>
        <p:sp>
          <p:nvSpPr>
            <p:cNvPr id="63512" name="Line 8">
              <a:extLst>
                <a:ext uri="{FF2B5EF4-FFF2-40B4-BE49-F238E27FC236}">
                  <a16:creationId xmlns:a16="http://schemas.microsoft.com/office/drawing/2014/main" id="{577DC299-9EEE-EB37-4251-86207FFA9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2491"/>
              <a:ext cx="1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3513" name="Line 9">
              <a:extLst>
                <a:ext uri="{FF2B5EF4-FFF2-40B4-BE49-F238E27FC236}">
                  <a16:creationId xmlns:a16="http://schemas.microsoft.com/office/drawing/2014/main" id="{26F9D08D-ECB4-76FF-E06D-059151778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2550"/>
              <a:ext cx="1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p:grpSp>
        <p:nvGrpSpPr>
          <p:cNvPr id="63493" name="Group 10">
            <a:extLst>
              <a:ext uri="{FF2B5EF4-FFF2-40B4-BE49-F238E27FC236}">
                <a16:creationId xmlns:a16="http://schemas.microsoft.com/office/drawing/2014/main" id="{1CFCF35D-8329-034A-D1BE-C874F8F70A9C}"/>
              </a:ext>
            </a:extLst>
          </p:cNvPr>
          <p:cNvGrpSpPr>
            <a:grpSpLocks/>
          </p:cNvGrpSpPr>
          <p:nvPr/>
        </p:nvGrpSpPr>
        <p:grpSpPr bwMode="auto">
          <a:xfrm>
            <a:off x="4888577" y="3445157"/>
            <a:ext cx="2418383" cy="638175"/>
            <a:chOff x="3422" y="2834"/>
            <a:chExt cx="1838" cy="402"/>
          </a:xfrm>
        </p:grpSpPr>
        <p:grpSp>
          <p:nvGrpSpPr>
            <p:cNvPr id="63504" name="Group 11">
              <a:extLst>
                <a:ext uri="{FF2B5EF4-FFF2-40B4-BE49-F238E27FC236}">
                  <a16:creationId xmlns:a16="http://schemas.microsoft.com/office/drawing/2014/main" id="{8B68C4E8-B4E5-D417-B45E-C9CB8F5773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2" y="2834"/>
              <a:ext cx="1636" cy="402"/>
              <a:chOff x="3422" y="2834"/>
              <a:chExt cx="1444" cy="402"/>
            </a:xfrm>
          </p:grpSpPr>
          <p:sp>
            <p:nvSpPr>
              <p:cNvPr id="63506" name="Rectangle 12">
                <a:extLst>
                  <a:ext uri="{FF2B5EF4-FFF2-40B4-BE49-F238E27FC236}">
                    <a16:creationId xmlns:a16="http://schemas.microsoft.com/office/drawing/2014/main" id="{A67E4B38-D8EC-A47F-AF5A-C8AF8E116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2834"/>
                <a:ext cx="1444" cy="40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2400"/>
              </a:p>
            </p:txBody>
          </p:sp>
          <p:sp>
            <p:nvSpPr>
              <p:cNvPr id="63507" name="Line 13">
                <a:extLst>
                  <a:ext uri="{FF2B5EF4-FFF2-40B4-BE49-F238E27FC236}">
                    <a16:creationId xmlns:a16="http://schemas.microsoft.com/office/drawing/2014/main" id="{6AD21E58-EF09-83B2-9C47-BBB22319EE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0" y="3117"/>
                <a:ext cx="14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63508" name="Line 14">
                <a:extLst>
                  <a:ext uri="{FF2B5EF4-FFF2-40B4-BE49-F238E27FC236}">
                    <a16:creationId xmlns:a16="http://schemas.microsoft.com/office/drawing/2014/main" id="{979B7B5E-55E6-E2E7-81E4-AD4AE4AC5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3176"/>
                <a:ext cx="14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</p:grpSp>
        <p:sp>
          <p:nvSpPr>
            <p:cNvPr id="63505" name="Text Box 15">
              <a:extLst>
                <a:ext uri="{FF2B5EF4-FFF2-40B4-BE49-F238E27FC236}">
                  <a16:creationId xmlns:a16="http://schemas.microsoft.com/office/drawing/2014/main" id="{DBCCAB41-BBA9-5DDC-621C-6DF9425B0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2" y="2846"/>
              <a:ext cx="17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2400" dirty="0" err="1">
                  <a:latin typeface="Tahoma" panose="020B0604030504040204" pitchFamily="34" charset="0"/>
                </a:rPr>
                <a:t>ArrayList.Itr</a:t>
              </a:r>
              <a:endParaRPr lang="en-US" altLang="tr-TR" sz="2400" dirty="0">
                <a:latin typeface="Tahoma" panose="020B0604030504040204" pitchFamily="34" charset="0"/>
              </a:endParaRPr>
            </a:p>
          </p:txBody>
        </p:sp>
      </p:grpSp>
      <p:sp>
        <p:nvSpPr>
          <p:cNvPr id="63494" name="AutoShape 16">
            <a:extLst>
              <a:ext uri="{FF2B5EF4-FFF2-40B4-BE49-F238E27FC236}">
                <a16:creationId xmlns:a16="http://schemas.microsoft.com/office/drawing/2014/main" id="{A9045B8A-2440-E60C-2886-5C186647D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096" y="2128641"/>
            <a:ext cx="304800" cy="2619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400"/>
          </a:p>
        </p:txBody>
      </p:sp>
      <p:cxnSp>
        <p:nvCxnSpPr>
          <p:cNvPr id="63495" name="AutoShape 17">
            <a:extLst>
              <a:ext uri="{FF2B5EF4-FFF2-40B4-BE49-F238E27FC236}">
                <a16:creationId xmlns:a16="http://schemas.microsoft.com/office/drawing/2014/main" id="{258EBD37-047C-A9E3-AB24-69AB601A8A5F}"/>
              </a:ext>
            </a:extLst>
          </p:cNvPr>
          <p:cNvCxnSpPr>
            <a:cxnSpLocks noChangeShapeType="1"/>
            <a:stCxn id="63494" idx="3"/>
            <a:endCxn id="63506" idx="0"/>
          </p:cNvCxnSpPr>
          <p:nvPr/>
        </p:nvCxnSpPr>
        <p:spPr bwMode="auto">
          <a:xfrm flipH="1">
            <a:off x="5964876" y="2390579"/>
            <a:ext cx="913620" cy="105457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496" name="AutoShape 18">
            <a:extLst>
              <a:ext uri="{FF2B5EF4-FFF2-40B4-BE49-F238E27FC236}">
                <a16:creationId xmlns:a16="http://schemas.microsoft.com/office/drawing/2014/main" id="{2F31ACF0-3A57-3200-988D-13DFAD4BFA8A}"/>
              </a:ext>
            </a:extLst>
          </p:cNvPr>
          <p:cNvCxnSpPr>
            <a:cxnSpLocks noChangeShapeType="1"/>
            <a:stCxn id="63513" idx="1"/>
            <a:endCxn id="63506" idx="1"/>
          </p:cNvCxnSpPr>
          <p:nvPr/>
        </p:nvCxnSpPr>
        <p:spPr bwMode="auto">
          <a:xfrm flipV="1">
            <a:off x="3426712" y="3764245"/>
            <a:ext cx="1461865" cy="2302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497" name="Text Box 19">
            <a:extLst>
              <a:ext uri="{FF2B5EF4-FFF2-40B4-BE49-F238E27FC236}">
                <a16:creationId xmlns:a16="http://schemas.microsoft.com/office/drawing/2014/main" id="{3C1D6A12-819D-0A93-F827-47D92CB26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050" y="3314090"/>
            <a:ext cx="1162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dirty="0">
                <a:latin typeface="Tahoma" panose="020B0604030504040204" pitchFamily="34" charset="0"/>
              </a:rPr>
              <a:t>creates</a:t>
            </a:r>
          </a:p>
        </p:txBody>
      </p:sp>
      <p:grpSp>
        <p:nvGrpSpPr>
          <p:cNvPr id="63498" name="Group 20">
            <a:extLst>
              <a:ext uri="{FF2B5EF4-FFF2-40B4-BE49-F238E27FC236}">
                <a16:creationId xmlns:a16="http://schemas.microsoft.com/office/drawing/2014/main" id="{D72B85DC-23D4-82F4-1F30-C53CAC9A4B5A}"/>
              </a:ext>
            </a:extLst>
          </p:cNvPr>
          <p:cNvGrpSpPr>
            <a:grpSpLocks/>
          </p:cNvGrpSpPr>
          <p:nvPr/>
        </p:nvGrpSpPr>
        <p:grpSpPr bwMode="auto">
          <a:xfrm>
            <a:off x="5206871" y="1591765"/>
            <a:ext cx="3019208" cy="536575"/>
            <a:chOff x="3099" y="1106"/>
            <a:chExt cx="1563" cy="338"/>
          </a:xfrm>
        </p:grpSpPr>
        <p:grpSp>
          <p:nvGrpSpPr>
            <p:cNvPr id="63499" name="Group 21">
              <a:extLst>
                <a:ext uri="{FF2B5EF4-FFF2-40B4-BE49-F238E27FC236}">
                  <a16:creationId xmlns:a16="http://schemas.microsoft.com/office/drawing/2014/main" id="{F68D3984-97DF-E609-3070-5D6D33EB6F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9" y="1106"/>
              <a:ext cx="1563" cy="338"/>
              <a:chOff x="3556" y="1106"/>
              <a:chExt cx="768" cy="338"/>
            </a:xfrm>
          </p:grpSpPr>
          <p:sp>
            <p:nvSpPr>
              <p:cNvPr id="63501" name="Rectangle 22">
                <a:extLst>
                  <a:ext uri="{FF2B5EF4-FFF2-40B4-BE49-F238E27FC236}">
                    <a16:creationId xmlns:a16="http://schemas.microsoft.com/office/drawing/2014/main" id="{0688C656-802F-992E-7F35-70E3E6DA0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1106"/>
                <a:ext cx="768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2400"/>
              </a:p>
            </p:txBody>
          </p:sp>
          <p:sp>
            <p:nvSpPr>
              <p:cNvPr id="63502" name="Line 23">
                <a:extLst>
                  <a:ext uri="{FF2B5EF4-FFF2-40B4-BE49-F238E27FC236}">
                    <a16:creationId xmlns:a16="http://schemas.microsoft.com/office/drawing/2014/main" id="{9595F266-9EA1-E9FF-C349-5BF84545F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6" y="1316"/>
                <a:ext cx="7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63503" name="Line 24">
                <a:extLst>
                  <a:ext uri="{FF2B5EF4-FFF2-40B4-BE49-F238E27FC236}">
                    <a16:creationId xmlns:a16="http://schemas.microsoft.com/office/drawing/2014/main" id="{CFB68A33-3B44-8679-7FA0-B99003C2F7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1" y="1375"/>
                <a:ext cx="7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</p:grpSp>
        <p:sp>
          <p:nvSpPr>
            <p:cNvPr id="63500" name="Text Box 25">
              <a:extLst>
                <a:ext uri="{FF2B5EF4-FFF2-40B4-BE49-F238E27FC236}">
                  <a16:creationId xmlns:a16="http://schemas.microsoft.com/office/drawing/2014/main" id="{DBF42078-3CD0-AE43-DF6A-036519390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7" y="1108"/>
              <a:ext cx="122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2400" i="1" dirty="0" err="1">
                  <a:latin typeface="Tahoma" panose="020B0604030504040204" pitchFamily="34" charset="0"/>
                </a:rPr>
                <a:t>java.util.Iterator</a:t>
              </a:r>
              <a:endParaRPr lang="en-US" altLang="tr-TR" sz="2400" i="1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0879ED34-543A-4276-5410-9595D894CAFA}"/>
              </a:ext>
            </a:extLst>
          </p:cNvPr>
          <p:cNvGrpSpPr>
            <a:grpSpLocks/>
          </p:cNvGrpSpPr>
          <p:nvPr/>
        </p:nvGrpSpPr>
        <p:grpSpPr bwMode="auto">
          <a:xfrm>
            <a:off x="5259412" y="4858215"/>
            <a:ext cx="3919150" cy="638175"/>
            <a:chOff x="3422" y="2834"/>
            <a:chExt cx="1696" cy="402"/>
          </a:xfrm>
        </p:grpSpPr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id="{E7152F70-F610-08E4-109F-4C5E3E32B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2" y="2834"/>
              <a:ext cx="1636" cy="402"/>
              <a:chOff x="3422" y="2834"/>
              <a:chExt cx="1444" cy="402"/>
            </a:xfrm>
          </p:grpSpPr>
          <p:sp>
            <p:nvSpPr>
              <p:cNvPr id="7" name="Rectangle 12">
                <a:extLst>
                  <a:ext uri="{FF2B5EF4-FFF2-40B4-BE49-F238E27FC236}">
                    <a16:creationId xmlns:a16="http://schemas.microsoft.com/office/drawing/2014/main" id="{9E9385D3-9B5B-76FB-2FC0-EF1434916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2834"/>
                <a:ext cx="1444" cy="40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2400"/>
              </a:p>
            </p:txBody>
          </p:sp>
          <p:sp>
            <p:nvSpPr>
              <p:cNvPr id="8" name="Line 13">
                <a:extLst>
                  <a:ext uri="{FF2B5EF4-FFF2-40B4-BE49-F238E27FC236}">
                    <a16:creationId xmlns:a16="http://schemas.microsoft.com/office/drawing/2014/main" id="{1CE14F81-36DC-DF7E-8B71-B147D72AC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0" y="3117"/>
                <a:ext cx="14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9" name="Line 14">
                <a:extLst>
                  <a:ext uri="{FF2B5EF4-FFF2-40B4-BE49-F238E27FC236}">
                    <a16:creationId xmlns:a16="http://schemas.microsoft.com/office/drawing/2014/main" id="{9785D9F2-AED4-78CC-992A-24EAE132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3176"/>
                <a:ext cx="14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</p:grpSp>
        <p:sp>
          <p:nvSpPr>
            <p:cNvPr id="6" name="Text Box 15">
              <a:extLst>
                <a:ext uri="{FF2B5EF4-FFF2-40B4-BE49-F238E27FC236}">
                  <a16:creationId xmlns:a16="http://schemas.microsoft.com/office/drawing/2014/main" id="{00D8700B-8A31-269C-72CE-88B87DB25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2" y="2846"/>
              <a:ext cx="16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2400" dirty="0" err="1">
                  <a:latin typeface="Tahoma" panose="020B0604030504040204" pitchFamily="34" charset="0"/>
                </a:rPr>
                <a:t>HashMap.HashIterator</a:t>
              </a:r>
              <a:endParaRPr lang="en-US" altLang="tr-TR" sz="2400" dirty="0">
                <a:latin typeface="Tahoma" panose="020B0604030504040204" pitchFamily="34" charset="0"/>
              </a:endParaRPr>
            </a:p>
          </p:txBody>
        </p:sp>
      </p:grpSp>
      <p:cxnSp>
        <p:nvCxnSpPr>
          <p:cNvPr id="12" name="AutoShape 17">
            <a:extLst>
              <a:ext uri="{FF2B5EF4-FFF2-40B4-BE49-F238E27FC236}">
                <a16:creationId xmlns:a16="http://schemas.microsoft.com/office/drawing/2014/main" id="{AC861618-77CD-DDEE-1B70-453EC4583C11}"/>
              </a:ext>
            </a:extLst>
          </p:cNvPr>
          <p:cNvCxnSpPr>
            <a:cxnSpLocks noChangeShapeType="1"/>
            <a:stCxn id="63494" idx="3"/>
          </p:cNvCxnSpPr>
          <p:nvPr/>
        </p:nvCxnSpPr>
        <p:spPr bwMode="auto">
          <a:xfrm>
            <a:off x="6878496" y="2390579"/>
            <a:ext cx="777864" cy="248668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3" name="Group 4">
            <a:extLst>
              <a:ext uri="{FF2B5EF4-FFF2-40B4-BE49-F238E27FC236}">
                <a16:creationId xmlns:a16="http://schemas.microsoft.com/office/drawing/2014/main" id="{DCD50C53-EFA6-21C0-23F4-8B89F9AE396B}"/>
              </a:ext>
            </a:extLst>
          </p:cNvPr>
          <p:cNvGrpSpPr>
            <a:grpSpLocks/>
          </p:cNvGrpSpPr>
          <p:nvPr/>
        </p:nvGrpSpPr>
        <p:grpSpPr bwMode="auto">
          <a:xfrm>
            <a:off x="314810" y="4832816"/>
            <a:ext cx="3377317" cy="868362"/>
            <a:chOff x="797" y="2274"/>
            <a:chExt cx="1482" cy="547"/>
          </a:xfrm>
        </p:grpSpPr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21100E8D-E430-CAB4-A5AF-BF04072CD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2281"/>
              <a:ext cx="1317" cy="5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400"/>
            </a:p>
          </p:txBody>
        </p:sp>
        <p:sp>
          <p:nvSpPr>
            <p:cNvPr id="25" name="Text Box 6">
              <a:extLst>
                <a:ext uri="{FF2B5EF4-FFF2-40B4-BE49-F238E27FC236}">
                  <a16:creationId xmlns:a16="http://schemas.microsoft.com/office/drawing/2014/main" id="{D6822AB4-89F3-D268-DCA1-6F0185A2A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1" y="2274"/>
              <a:ext cx="13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2400" dirty="0" err="1">
                  <a:latin typeface="Tahoma" panose="020B0604030504040204" pitchFamily="34" charset="0"/>
                </a:rPr>
                <a:t>java.util.HashMap</a:t>
              </a:r>
              <a:endParaRPr lang="en-US" altLang="tr-TR" sz="2400" dirty="0">
                <a:latin typeface="Tahoma" panose="020B0604030504040204" pitchFamily="34" charset="0"/>
              </a:endParaRPr>
            </a:p>
          </p:txBody>
        </p:sp>
        <p:sp>
          <p:nvSpPr>
            <p:cNvPr id="26" name="Text Box 7">
              <a:extLst>
                <a:ext uri="{FF2B5EF4-FFF2-40B4-BE49-F238E27FC236}">
                  <a16:creationId xmlns:a16="http://schemas.microsoft.com/office/drawing/2014/main" id="{1E9EDDC6-55FD-74B6-93ED-5D3DE5235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2530"/>
              <a:ext cx="124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2400" dirty="0">
                  <a:latin typeface="Tahoma" panose="020B0604030504040204" pitchFamily="34" charset="0"/>
                </a:rPr>
                <a:t>+iterator()</a:t>
              </a:r>
            </a:p>
          </p:txBody>
        </p:sp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9C3A0B8E-99AA-2CDE-8183-F7A81559C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2491"/>
              <a:ext cx="1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72CFB188-2AE6-DE2D-DAB7-3221A6080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2550"/>
              <a:ext cx="1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p:cxnSp>
        <p:nvCxnSpPr>
          <p:cNvPr id="29" name="AutoShape 18">
            <a:extLst>
              <a:ext uri="{FF2B5EF4-FFF2-40B4-BE49-F238E27FC236}">
                <a16:creationId xmlns:a16="http://schemas.microsoft.com/office/drawing/2014/main" id="{16764673-BBEE-4BAC-EE48-9C2D61F594C3}"/>
              </a:ext>
            </a:extLst>
          </p:cNvPr>
          <p:cNvCxnSpPr>
            <a:cxnSpLocks noChangeShapeType="1"/>
            <a:stCxn id="28" idx="1"/>
            <a:endCxn id="7" idx="1"/>
          </p:cNvCxnSpPr>
          <p:nvPr/>
        </p:nvCxnSpPr>
        <p:spPr bwMode="auto">
          <a:xfrm flipV="1">
            <a:off x="3457401" y="5177303"/>
            <a:ext cx="1802011" cy="9366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19">
            <a:extLst>
              <a:ext uri="{FF2B5EF4-FFF2-40B4-BE49-F238E27FC236}">
                <a16:creationId xmlns:a16="http://schemas.microsoft.com/office/drawing/2014/main" id="{8726302F-D534-3C23-3A77-50E30C889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217" y="5115173"/>
            <a:ext cx="1162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dirty="0">
                <a:latin typeface="Tahoma" panose="020B0604030504040204" pitchFamily="34" charset="0"/>
              </a:rPr>
              <a:t>creates</a:t>
            </a:r>
          </a:p>
        </p:txBody>
      </p:sp>
      <p:grpSp>
        <p:nvGrpSpPr>
          <p:cNvPr id="32" name="Group 4">
            <a:extLst>
              <a:ext uri="{FF2B5EF4-FFF2-40B4-BE49-F238E27FC236}">
                <a16:creationId xmlns:a16="http://schemas.microsoft.com/office/drawing/2014/main" id="{9CE21F2C-F3E7-3522-BE66-D72EB8308D9C}"/>
              </a:ext>
            </a:extLst>
          </p:cNvPr>
          <p:cNvGrpSpPr>
            <a:grpSpLocks/>
          </p:cNvGrpSpPr>
          <p:nvPr/>
        </p:nvGrpSpPr>
        <p:grpSpPr bwMode="auto">
          <a:xfrm>
            <a:off x="573714" y="1549484"/>
            <a:ext cx="3400957" cy="912814"/>
            <a:chOff x="828" y="2262"/>
            <a:chExt cx="1348" cy="575"/>
          </a:xfrm>
        </p:grpSpPr>
        <p:sp>
          <p:nvSpPr>
            <p:cNvPr id="33" name="Rectangle 5">
              <a:extLst>
                <a:ext uri="{FF2B5EF4-FFF2-40B4-BE49-F238E27FC236}">
                  <a16:creationId xmlns:a16="http://schemas.microsoft.com/office/drawing/2014/main" id="{38EE162C-4E4E-8678-E140-1CB837524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2281"/>
              <a:ext cx="1317" cy="5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400"/>
            </a:p>
          </p:txBody>
        </p:sp>
        <p:sp>
          <p:nvSpPr>
            <p:cNvPr id="34" name="Text Box 6">
              <a:extLst>
                <a:ext uri="{FF2B5EF4-FFF2-40B4-BE49-F238E27FC236}">
                  <a16:creationId xmlns:a16="http://schemas.microsoft.com/office/drawing/2014/main" id="{1807580C-7CC2-A814-1661-32C4EEAA2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" y="2262"/>
              <a:ext cx="1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2400" i="1" dirty="0" err="1">
                  <a:latin typeface="Tahoma" panose="020B0604030504040204" pitchFamily="34" charset="0"/>
                </a:rPr>
                <a:t>java.util.Collection</a:t>
              </a:r>
              <a:endParaRPr lang="en-US" altLang="tr-TR" sz="2400" i="1" dirty="0">
                <a:latin typeface="Tahoma" panose="020B0604030504040204" pitchFamily="34" charset="0"/>
              </a:endParaRPr>
            </a:p>
          </p:txBody>
        </p:sp>
        <p:sp>
          <p:nvSpPr>
            <p:cNvPr id="35" name="Text Box 7">
              <a:extLst>
                <a:ext uri="{FF2B5EF4-FFF2-40B4-BE49-F238E27FC236}">
                  <a16:creationId xmlns:a16="http://schemas.microsoft.com/office/drawing/2014/main" id="{B7F134A0-4784-F8A5-DE82-DFCE99DF9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8" y="2546"/>
              <a:ext cx="10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2400" dirty="0">
                  <a:latin typeface="Tahoma" panose="020B0604030504040204" pitchFamily="34" charset="0"/>
                </a:rPr>
                <a:t>+iterator()</a:t>
              </a:r>
            </a:p>
          </p:txBody>
        </p:sp>
        <p:sp>
          <p:nvSpPr>
            <p:cNvPr id="36" name="Line 8">
              <a:extLst>
                <a:ext uri="{FF2B5EF4-FFF2-40B4-BE49-F238E27FC236}">
                  <a16:creationId xmlns:a16="http://schemas.microsoft.com/office/drawing/2014/main" id="{E3899748-C27E-2889-DE81-0704DA03B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2491"/>
              <a:ext cx="1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id="{C8BC95F7-E084-BFB1-64AD-B680F81D9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2550"/>
              <a:ext cx="1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p:sp>
        <p:nvSpPr>
          <p:cNvPr id="38" name="AutoShape 16">
            <a:extLst>
              <a:ext uri="{FF2B5EF4-FFF2-40B4-BE49-F238E27FC236}">
                <a16:creationId xmlns:a16="http://schemas.microsoft.com/office/drawing/2014/main" id="{6C790BE0-8E6F-62D7-187F-3CFAC3843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64" y="2421069"/>
            <a:ext cx="304800" cy="2619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400"/>
          </a:p>
        </p:txBody>
      </p:sp>
      <p:cxnSp>
        <p:nvCxnSpPr>
          <p:cNvPr id="45" name="AutoShape 17">
            <a:extLst>
              <a:ext uri="{FF2B5EF4-FFF2-40B4-BE49-F238E27FC236}">
                <a16:creationId xmlns:a16="http://schemas.microsoft.com/office/drawing/2014/main" id="{49AC91A2-24B0-DF19-4290-39AB5AE31FB3}"/>
              </a:ext>
            </a:extLst>
          </p:cNvPr>
          <p:cNvCxnSpPr>
            <a:cxnSpLocks noChangeShapeType="1"/>
            <a:stCxn id="38" idx="3"/>
          </p:cNvCxnSpPr>
          <p:nvPr/>
        </p:nvCxnSpPr>
        <p:spPr bwMode="auto">
          <a:xfrm>
            <a:off x="1989964" y="2683007"/>
            <a:ext cx="10679" cy="68674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1789966-ABBC-F717-1EF5-5373EAA3BBB3}"/>
              </a:ext>
            </a:extLst>
          </p:cNvPr>
          <p:cNvCxnSpPr>
            <a:cxnSpLocks/>
            <a:stCxn id="38" idx="3"/>
            <a:endCxn id="28" idx="0"/>
          </p:cNvCxnSpPr>
          <p:nvPr/>
        </p:nvCxnSpPr>
        <p:spPr bwMode="auto">
          <a:xfrm rot="5400000">
            <a:off x="-91456" y="3189545"/>
            <a:ext cx="2587959" cy="1574883"/>
          </a:xfrm>
          <a:prstGeom prst="bentConnector5">
            <a:avLst>
              <a:gd name="adj1" fmla="val 12091"/>
              <a:gd name="adj2" fmla="val 114515"/>
              <a:gd name="adj3" fmla="val 10883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96A68AD-E701-6238-0D73-5DF6723100E8}"/>
              </a:ext>
            </a:extLst>
          </p:cNvPr>
          <p:cNvSpPr txBox="1"/>
          <p:nvPr/>
        </p:nvSpPr>
        <p:spPr>
          <a:xfrm>
            <a:off x="852870" y="5878928"/>
            <a:ext cx="75836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Similarly, </a:t>
            </a:r>
            <a:r>
              <a:rPr lang="en-US" sz="2400" b="1" dirty="0"/>
              <a:t>begin() </a:t>
            </a:r>
            <a:r>
              <a:rPr lang="en-US" sz="2400" dirty="0"/>
              <a:t>and </a:t>
            </a:r>
            <a:r>
              <a:rPr lang="en-US" sz="2400" b="1" dirty="0"/>
              <a:t>end() </a:t>
            </a:r>
            <a:r>
              <a:rPr lang="en-US" sz="2400" dirty="0"/>
              <a:t>are factory methods in </a:t>
            </a:r>
            <a:r>
              <a:rPr lang="en-US" sz="2400" b="1" dirty="0"/>
              <a:t>C++ STL containers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5830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3B9F-8F52-605E-04F3-C901B756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8FB85-D64C-B218-A8C6-13D8DA95A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creational patterns use factory method</a:t>
            </a:r>
          </a:p>
          <a:p>
            <a:pPr lvl="1"/>
            <a:r>
              <a:rPr lang="en-US" dirty="0"/>
              <a:t>Singleton::</a:t>
            </a:r>
            <a:r>
              <a:rPr lang="en-US" dirty="0" err="1"/>
              <a:t>getInstance</a:t>
            </a:r>
            <a:r>
              <a:rPr lang="en-US" dirty="0"/>
              <a:t>() is a factory method</a:t>
            </a:r>
          </a:p>
          <a:p>
            <a:endParaRPr lang="en-US" dirty="0"/>
          </a:p>
          <a:p>
            <a:r>
              <a:rPr lang="en-US" dirty="0"/>
              <a:t>Iterators are created using factory method</a:t>
            </a:r>
          </a:p>
          <a:p>
            <a:pPr lvl="1"/>
            <a:r>
              <a:rPr lang="en-US" dirty="0" err="1"/>
              <a:t>ArrayList.iterator</a:t>
            </a:r>
            <a:r>
              <a:rPr lang="en-US" dirty="0"/>
              <a:t>() returns and iterator that is specialized to traversing an array list</a:t>
            </a:r>
          </a:p>
          <a:p>
            <a:endParaRPr lang="en-US" sz="2800" dirty="0"/>
          </a:p>
          <a:p>
            <a:r>
              <a:rPr lang="en-US" sz="2800" dirty="0"/>
              <a:t>Template method (later)</a:t>
            </a:r>
          </a:p>
        </p:txBody>
      </p:sp>
    </p:spTree>
    <p:extLst>
      <p:ext uri="{BB962C8B-B14F-4D97-AF65-F5344CB8AC3E}">
        <p14:creationId xmlns:p14="http://schemas.microsoft.com/office/powerpoint/2010/main" val="658229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EDC6-5422-5FBE-7966-40B092A2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of Products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EA7455-B83B-04EF-3FF6-ECD4BEC05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611227"/>
              </p:ext>
            </p:extLst>
          </p:nvPr>
        </p:nvGraphicFramePr>
        <p:xfrm>
          <a:off x="2320250" y="1510752"/>
          <a:ext cx="4899699" cy="3541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441">
                  <a:extLst>
                    <a:ext uri="{9D8B030D-6E8A-4147-A177-3AD203B41FA5}">
                      <a16:colId xmlns:a16="http://schemas.microsoft.com/office/drawing/2014/main" val="79575899"/>
                    </a:ext>
                  </a:extLst>
                </a:gridCol>
                <a:gridCol w="1277173">
                  <a:extLst>
                    <a:ext uri="{9D8B030D-6E8A-4147-A177-3AD203B41FA5}">
                      <a16:colId xmlns:a16="http://schemas.microsoft.com/office/drawing/2014/main" val="50412938"/>
                    </a:ext>
                  </a:extLst>
                </a:gridCol>
                <a:gridCol w="1151658">
                  <a:extLst>
                    <a:ext uri="{9D8B030D-6E8A-4147-A177-3AD203B41FA5}">
                      <a16:colId xmlns:a16="http://schemas.microsoft.com/office/drawing/2014/main" val="2082214578"/>
                    </a:ext>
                  </a:extLst>
                </a:gridCol>
                <a:gridCol w="1410427">
                  <a:extLst>
                    <a:ext uri="{9D8B030D-6E8A-4147-A177-3AD203B41FA5}">
                      <a16:colId xmlns:a16="http://schemas.microsoft.com/office/drawing/2014/main" val="2518984068"/>
                    </a:ext>
                  </a:extLst>
                </a:gridCol>
              </a:tblGrid>
              <a:tr h="6013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98459"/>
                  </a:ext>
                </a:extLst>
              </a:tr>
              <a:tr h="1470187">
                <a:tc>
                  <a:txBody>
                    <a:bodyPr/>
                    <a:lstStyle/>
                    <a:p>
                      <a:r>
                        <a:rPr lang="en-US" dirty="0"/>
                        <a:t>LOTR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571593"/>
                  </a:ext>
                </a:extLst>
              </a:tr>
              <a:tr h="1470187">
                <a:tc>
                  <a:txBody>
                    <a:bodyPr/>
                    <a:lstStyle/>
                    <a:p>
                      <a:r>
                        <a:rPr lang="en-US" dirty="0"/>
                        <a:t>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09642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44BF51B-936A-C6BC-7223-CA35C80BC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11" y="2437182"/>
            <a:ext cx="653176" cy="1080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F1BC09-C1D7-5624-2377-447DBFE5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050" y="2218696"/>
            <a:ext cx="685355" cy="13765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B360CA-0223-5325-7872-336346C22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868" y="2218696"/>
            <a:ext cx="685355" cy="13145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AD6D8B-7E7F-1411-5CD7-220FE0DCC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156" y="3951820"/>
            <a:ext cx="541067" cy="9983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D390B1-2019-371C-9AA8-905922ED77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7913" y="4208294"/>
            <a:ext cx="358171" cy="7011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2C89C9-8EA8-D304-CECA-107B250805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082" y="3728492"/>
            <a:ext cx="435267" cy="122689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4148A2-E9E2-0F1E-3BB7-BB7606951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84" y="4950127"/>
            <a:ext cx="9027016" cy="22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 kern="0" dirty="0"/>
              <a:t>We need a way to create individual chess piece objects so that they match others in the same family. </a:t>
            </a:r>
          </a:p>
          <a:p>
            <a:r>
              <a:rPr lang="en-US" altLang="en-US" sz="2800" kern="0" dirty="0"/>
              <a:t>App looks not so good when players see non-matching chess pieces</a:t>
            </a:r>
            <a:endParaRPr lang="en-US" altLang="tr-TR" sz="2800" kern="0" dirty="0"/>
          </a:p>
          <a:p>
            <a:endParaRPr lang="en-US" alt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80974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23232E24-8E9C-8274-FC8C-E71E1656E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Coupling with “new”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FD92-67F6-46B2-B95F-1E250DB0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1788"/>
            <a:ext cx="8229600" cy="4911725"/>
          </a:xfrm>
        </p:spPr>
        <p:txBody>
          <a:bodyPr/>
          <a:lstStyle/>
          <a:p>
            <a:pPr>
              <a:defRPr/>
            </a:pPr>
            <a:r>
              <a:rPr lang="en-US" sz="2000" dirty="0" err="1"/>
              <a:t>TextEditor</a:t>
            </a:r>
            <a:r>
              <a:rPr lang="en-US" sz="2000" dirty="0"/>
              <a:t> depends on concrete classes because of “new”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TextEditor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   private Document doc;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   … 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      doc=new </a:t>
            </a:r>
            <a:r>
              <a:rPr lang="en-US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plainDoc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();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      //do some adjustments 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  …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   </a:t>
            </a:r>
            <a:r>
              <a:rPr lang="en-US" altLang="tr-TR" sz="2000" dirty="0">
                <a:latin typeface="Consolas" panose="020B0609020204030204" pitchFamily="49" charset="0"/>
                <a:ea typeface="Verdana" panose="020B0604030504040204" pitchFamily="34" charset="0"/>
              </a:rPr>
              <a:t>public void </a:t>
            </a:r>
            <a:r>
              <a:rPr lang="en-US" altLang="tr-TR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openDoc</a:t>
            </a:r>
            <a:r>
              <a:rPr lang="en-US" altLang="tr-TR" sz="2000" dirty="0">
                <a:latin typeface="Consolas" panose="020B0609020204030204" pitchFamily="49" charset="0"/>
                <a:ea typeface="Verdana" panose="020B0604030504040204" pitchFamily="34" charset="0"/>
              </a:rPr>
              <a:t>(){…..</a:t>
            </a:r>
            <a:r>
              <a:rPr lang="en-US" altLang="tr-TR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doc.xxx</a:t>
            </a:r>
            <a:r>
              <a:rPr lang="en-US" altLang="tr-TR" sz="2000" dirty="0">
                <a:latin typeface="Consolas" panose="020B0609020204030204" pitchFamily="49" charset="0"/>
                <a:ea typeface="Verdana" panose="020B0604030504040204" pitchFamily="34" charset="0"/>
              </a:rPr>
              <a:t> ……}</a:t>
            </a:r>
            <a:endParaRPr lang="en-US" sz="2000" dirty="0">
              <a:latin typeface="Consolas" panose="020B0609020204030204" pitchFamily="49" charset="0"/>
              <a:ea typeface="Verdana" panose="020B060403050404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}</a:t>
            </a:r>
          </a:p>
          <a:p>
            <a:pPr>
              <a:defRPr/>
            </a:pPr>
            <a:r>
              <a:rPr lang="en-US" sz="2000" dirty="0"/>
              <a:t>What if I want to work with </a:t>
            </a:r>
            <a:r>
              <a:rPr lang="en-US" sz="2000" dirty="0" err="1"/>
              <a:t>StyledDoc</a:t>
            </a:r>
            <a:r>
              <a:rPr lang="en-US" sz="2000" dirty="0"/>
              <a:t> later ?</a:t>
            </a:r>
            <a:endParaRPr lang="en-US" sz="2000" b="1" dirty="0"/>
          </a:p>
        </p:txBody>
      </p:sp>
      <p:sp>
        <p:nvSpPr>
          <p:cNvPr id="33796" name="TextBox 3">
            <a:extLst>
              <a:ext uri="{FF2B5EF4-FFF2-40B4-BE49-F238E27FC236}">
                <a16:creationId xmlns:a16="http://schemas.microsoft.com/office/drawing/2014/main" id="{B81698D9-1867-D4EF-4B87-21DE90C27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2290763"/>
            <a:ext cx="787400" cy="36988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/>
              <a:t>Editor</a:t>
            </a:r>
          </a:p>
        </p:txBody>
      </p:sp>
      <p:sp>
        <p:nvSpPr>
          <p:cNvPr id="33797" name="TextBox 5">
            <a:extLst>
              <a:ext uri="{FF2B5EF4-FFF2-40B4-BE49-F238E27FC236}">
                <a16:creationId xmlns:a16="http://schemas.microsoft.com/office/drawing/2014/main" id="{A3FFA6A6-2335-F8A0-4E70-6EFF36F17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63" y="3386138"/>
            <a:ext cx="1082675" cy="36988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/>
              <a:t>plainDoc</a:t>
            </a:r>
          </a:p>
        </p:txBody>
      </p:sp>
      <p:sp>
        <p:nvSpPr>
          <p:cNvPr id="33798" name="TextBox 6">
            <a:extLst>
              <a:ext uri="{FF2B5EF4-FFF2-40B4-BE49-F238E27FC236}">
                <a16:creationId xmlns:a16="http://schemas.microsoft.com/office/drawing/2014/main" id="{97595497-AEE1-3477-7AC6-B2EBD8D6F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9388" y="3386138"/>
            <a:ext cx="1196975" cy="36988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/>
              <a:t>styledDoc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19E6AB-8743-4BFB-82E1-876EBAA01C15}"/>
              </a:ext>
            </a:extLst>
          </p:cNvPr>
          <p:cNvCxnSpPr/>
          <p:nvPr/>
        </p:nvCxnSpPr>
        <p:spPr bwMode="auto">
          <a:xfrm>
            <a:off x="6848475" y="2660650"/>
            <a:ext cx="141288" cy="725488"/>
          </a:xfrm>
          <a:prstGeom prst="line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D5286F-5179-429A-889B-A497AA28D623}"/>
              </a:ext>
            </a:extLst>
          </p:cNvPr>
          <p:cNvCxnSpPr/>
          <p:nvPr/>
        </p:nvCxnSpPr>
        <p:spPr bwMode="auto">
          <a:xfrm>
            <a:off x="7086600" y="2654300"/>
            <a:ext cx="1016000" cy="731838"/>
          </a:xfrm>
          <a:prstGeom prst="line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E65E-19FC-7CA1-C981-DD3DCA64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of Products</a:t>
            </a:r>
          </a:p>
        </p:txBody>
      </p:sp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C42980A9-A0E9-945B-8244-863529696B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35291"/>
            <a:ext cx="8229600" cy="2925559"/>
          </a:xfrm>
        </p:spPr>
        <p:txBody>
          <a:bodyPr/>
          <a:lstStyle/>
          <a:p>
            <a:r>
              <a:rPr lang="en-US" altLang="tr-TR" sz="2800" dirty="0"/>
              <a:t>App only cares there are Kings, pawns </a:t>
            </a:r>
            <a:r>
              <a:rPr lang="en-US" altLang="tr-TR" sz="2800" dirty="0" err="1"/>
              <a:t>etc</a:t>
            </a:r>
            <a:r>
              <a:rPr lang="en-US" altLang="tr-TR" sz="2800" dirty="0"/>
              <a:t> for the game play</a:t>
            </a:r>
            <a:r>
              <a:rPr lang="en-US" altLang="tr-TR" sz="2400" dirty="0"/>
              <a:t> </a:t>
            </a:r>
          </a:p>
          <a:p>
            <a:r>
              <a:rPr lang="en-US" altLang="tr-TR" sz="2800" dirty="0"/>
              <a:t>Objects need to be created as a set to be compatible.</a:t>
            </a:r>
          </a:p>
          <a:p>
            <a:r>
              <a:rPr lang="en-US" altLang="tr-TR" sz="2800" kern="0" dirty="0"/>
              <a:t>The application  should be configured with one of multiple families of products</a:t>
            </a:r>
            <a:endParaRPr lang="en-US" altLang="tr-TR" sz="2800" dirty="0"/>
          </a:p>
          <a:p>
            <a:endParaRPr lang="en-US" altLang="en-US" sz="2800" dirty="0"/>
          </a:p>
        </p:txBody>
      </p:sp>
      <p:pic>
        <p:nvPicPr>
          <p:cNvPr id="67589" name="Picture 2" descr="Lund Ivory Chess Set, 3.7&quot; King - www.ChessAntiques.com">
            <a:extLst>
              <a:ext uri="{FF2B5EF4-FFF2-40B4-BE49-F238E27FC236}">
                <a16:creationId xmlns:a16="http://schemas.microsoft.com/office/drawing/2014/main" id="{23AD5228-93CE-C2A2-D8D5-9931BD10E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4414838"/>
            <a:ext cx="28194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6">
            <a:extLst>
              <a:ext uri="{FF2B5EF4-FFF2-40B4-BE49-F238E27FC236}">
                <a16:creationId xmlns:a16="http://schemas.microsoft.com/office/drawing/2014/main" id="{129F9F27-E157-4212-E7FB-48A697C5B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414838"/>
            <a:ext cx="4189412" cy="16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1" name="TextBox 7">
            <a:extLst>
              <a:ext uri="{FF2B5EF4-FFF2-40B4-BE49-F238E27FC236}">
                <a16:creationId xmlns:a16="http://schemas.microsoft.com/office/drawing/2014/main" id="{A334D0C4-E20F-3C26-F900-FAF9D6AB7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029325"/>
            <a:ext cx="3376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Lord of the Rings chess 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Lotr</a:t>
            </a:r>
            <a:r>
              <a:rPr lang="en-US" altLang="en-US" sz="1800" dirty="0"/>
              <a:t> king, </a:t>
            </a:r>
            <a:r>
              <a:rPr lang="en-US" altLang="en-US" sz="1800" dirty="0" err="1"/>
              <a:t>lotr</a:t>
            </a:r>
            <a:r>
              <a:rPr lang="en-US" altLang="en-US" sz="1800" dirty="0"/>
              <a:t> pawn, </a:t>
            </a:r>
            <a:r>
              <a:rPr lang="en-US" altLang="en-US" sz="1800" dirty="0" err="1"/>
              <a:t>lotr</a:t>
            </a:r>
            <a:r>
              <a:rPr lang="en-US" altLang="en-US" sz="1800" dirty="0"/>
              <a:t> knight</a:t>
            </a:r>
          </a:p>
        </p:txBody>
      </p:sp>
      <p:sp>
        <p:nvSpPr>
          <p:cNvPr id="67592" name="TextBox 8">
            <a:extLst>
              <a:ext uri="{FF2B5EF4-FFF2-40B4-BE49-F238E27FC236}">
                <a16:creationId xmlns:a16="http://schemas.microsoft.com/office/drawing/2014/main" id="{B575B38F-7CF2-0B95-E3A1-0BD0AFC01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71" y="6197601"/>
            <a:ext cx="38779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wood king, wood pawn, wood knight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BDE1-98B7-331C-957A-BB5D0F99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Families and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4587E-D0C8-770C-AEF2-0329B238F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5290"/>
            <a:ext cx="8229600" cy="5149089"/>
          </a:xfrm>
        </p:spPr>
        <p:txBody>
          <a:bodyPr/>
          <a:lstStyle/>
          <a:p>
            <a:r>
              <a:rPr lang="en-US" sz="2800" dirty="0"/>
              <a:t>What are the Abstract Products</a:t>
            </a:r>
          </a:p>
          <a:p>
            <a:pPr lvl="1"/>
            <a:r>
              <a:rPr lang="en-US" sz="2400" dirty="0"/>
              <a:t>Queen, King, pawn, knight, </a:t>
            </a:r>
            <a:r>
              <a:rPr lang="en-US" sz="2400" dirty="0" err="1"/>
              <a:t>bishop,rook</a:t>
            </a:r>
            <a:endParaRPr lang="en-US" sz="2400" dirty="0"/>
          </a:p>
          <a:p>
            <a:r>
              <a:rPr lang="en-US" sz="2800" dirty="0"/>
              <a:t>What are the families (variants)?</a:t>
            </a:r>
          </a:p>
          <a:p>
            <a:endParaRPr lang="en-US" sz="2800" dirty="0"/>
          </a:p>
          <a:p>
            <a:r>
              <a:rPr lang="en-US" sz="2800" dirty="0"/>
              <a:t>How could I make the App</a:t>
            </a:r>
          </a:p>
          <a:p>
            <a:pPr marL="0" indent="0">
              <a:buNone/>
            </a:pPr>
            <a:r>
              <a:rPr lang="en-US" sz="2800" dirty="0"/>
              <a:t>only depend on interfaces?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Have a class for Creation </a:t>
            </a:r>
          </a:p>
          <a:p>
            <a:pPr lvl="1"/>
            <a:r>
              <a:rPr lang="en-US" sz="2400" dirty="0"/>
              <a:t>What would be the methods?</a:t>
            </a:r>
          </a:p>
          <a:p>
            <a:pPr lvl="1"/>
            <a:r>
              <a:rPr lang="en-US" sz="2400" dirty="0"/>
              <a:t>Where would you put the </a:t>
            </a:r>
          </a:p>
          <a:p>
            <a:pPr marL="457200" lvl="1" indent="0">
              <a:buNone/>
            </a:pPr>
            <a:r>
              <a:rPr lang="en-US" sz="2400" dirty="0"/>
              <a:t>variations of these methods?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grpSp>
        <p:nvGrpSpPr>
          <p:cNvPr id="4" name="Group 81">
            <a:extLst>
              <a:ext uri="{FF2B5EF4-FFF2-40B4-BE49-F238E27FC236}">
                <a16:creationId xmlns:a16="http://schemas.microsoft.com/office/drawing/2014/main" id="{AF6080C3-8276-6827-4E1E-D0319AB021E2}"/>
              </a:ext>
            </a:extLst>
          </p:cNvPr>
          <p:cNvGrpSpPr>
            <a:grpSpLocks/>
          </p:cNvGrpSpPr>
          <p:nvPr/>
        </p:nvGrpSpPr>
        <p:grpSpPr bwMode="auto">
          <a:xfrm>
            <a:off x="5145088" y="6296025"/>
            <a:ext cx="1422400" cy="457200"/>
            <a:chOff x="3121" y="3618"/>
            <a:chExt cx="384" cy="288"/>
          </a:xfrm>
        </p:grpSpPr>
        <p:sp>
          <p:nvSpPr>
            <p:cNvPr id="5" name="Rectangle 31">
              <a:extLst>
                <a:ext uri="{FF2B5EF4-FFF2-40B4-BE49-F238E27FC236}">
                  <a16:creationId xmlns:a16="http://schemas.microsoft.com/office/drawing/2014/main" id="{F9AF7813-BF04-F792-ED3B-EF7189153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" y="3618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6" name="Line 33">
              <a:extLst>
                <a:ext uri="{FF2B5EF4-FFF2-40B4-BE49-F238E27FC236}">
                  <a16:creationId xmlns:a16="http://schemas.microsoft.com/office/drawing/2014/main" id="{D94B04E5-CC89-C863-4208-0DD430986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381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34">
              <a:extLst>
                <a:ext uri="{FF2B5EF4-FFF2-40B4-BE49-F238E27FC236}">
                  <a16:creationId xmlns:a16="http://schemas.microsoft.com/office/drawing/2014/main" id="{F56AAA32-0204-B50D-3978-82B287849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385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9">
            <a:extLst>
              <a:ext uri="{FF2B5EF4-FFF2-40B4-BE49-F238E27FC236}">
                <a16:creationId xmlns:a16="http://schemas.microsoft.com/office/drawing/2014/main" id="{A80B0399-C9E7-F2DF-345A-DBD1310B2065}"/>
              </a:ext>
            </a:extLst>
          </p:cNvPr>
          <p:cNvGrpSpPr>
            <a:grpSpLocks/>
          </p:cNvGrpSpPr>
          <p:nvPr/>
        </p:nvGrpSpPr>
        <p:grpSpPr bwMode="auto">
          <a:xfrm>
            <a:off x="6661150" y="4279900"/>
            <a:ext cx="1262063" cy="457200"/>
            <a:chOff x="4286" y="2330"/>
            <a:chExt cx="384" cy="288"/>
          </a:xfrm>
        </p:grpSpPr>
        <p:sp>
          <p:nvSpPr>
            <p:cNvPr id="9" name="Rectangle 21">
              <a:extLst>
                <a:ext uri="{FF2B5EF4-FFF2-40B4-BE49-F238E27FC236}">
                  <a16:creationId xmlns:a16="http://schemas.microsoft.com/office/drawing/2014/main" id="{233CE911-5543-CC8C-8534-C4A4503F3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330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0" name="Line 23">
              <a:extLst>
                <a:ext uri="{FF2B5EF4-FFF2-40B4-BE49-F238E27FC236}">
                  <a16:creationId xmlns:a16="http://schemas.microsoft.com/office/drawing/2014/main" id="{A5656764-90D2-E948-1B40-327539DD8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252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>
              <a:extLst>
                <a:ext uri="{FF2B5EF4-FFF2-40B4-BE49-F238E27FC236}">
                  <a16:creationId xmlns:a16="http://schemas.microsoft.com/office/drawing/2014/main" id="{AA69DB77-D474-64A3-8E01-39BB67031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257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78">
            <a:extLst>
              <a:ext uri="{FF2B5EF4-FFF2-40B4-BE49-F238E27FC236}">
                <a16:creationId xmlns:a16="http://schemas.microsoft.com/office/drawing/2014/main" id="{81745DDD-46AF-F554-E592-20FCA0097B66}"/>
              </a:ext>
            </a:extLst>
          </p:cNvPr>
          <p:cNvGrpSpPr>
            <a:grpSpLocks/>
          </p:cNvGrpSpPr>
          <p:nvPr/>
        </p:nvGrpSpPr>
        <p:grpSpPr bwMode="auto">
          <a:xfrm>
            <a:off x="5289550" y="4291013"/>
            <a:ext cx="1204913" cy="457200"/>
            <a:chOff x="3212" y="2355"/>
            <a:chExt cx="384" cy="288"/>
          </a:xfrm>
        </p:grpSpPr>
        <p:sp>
          <p:nvSpPr>
            <p:cNvPr id="13" name="Rectangle 26">
              <a:extLst>
                <a:ext uri="{FF2B5EF4-FFF2-40B4-BE49-F238E27FC236}">
                  <a16:creationId xmlns:a16="http://schemas.microsoft.com/office/drawing/2014/main" id="{9A56A6C2-D643-9E71-66A1-E3AAE1E0C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" y="2355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4" name="Line 28">
              <a:extLst>
                <a:ext uri="{FF2B5EF4-FFF2-40B4-BE49-F238E27FC236}">
                  <a16:creationId xmlns:a16="http://schemas.microsoft.com/office/drawing/2014/main" id="{6E8E0086-59C7-15AA-0063-6689023F1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2" y="25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9">
              <a:extLst>
                <a:ext uri="{FF2B5EF4-FFF2-40B4-BE49-F238E27FC236}">
                  <a16:creationId xmlns:a16="http://schemas.microsoft.com/office/drawing/2014/main" id="{D7E4AE5C-C792-1959-2B7D-7CB681C46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2" y="259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C4DBE7-959F-4635-E4E9-CACA58523500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2138363"/>
            <a:ext cx="990600" cy="533400"/>
            <a:chOff x="3888" y="1200"/>
            <a:chExt cx="624" cy="33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655241-9767-C24E-D5E4-7071BBC92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200"/>
              <a:ext cx="62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C10943D6-0789-654B-7548-263A584F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200"/>
              <a:ext cx="40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dirty="0">
                  <a:latin typeface="Tahoma" panose="020B0604030504040204" pitchFamily="34" charset="0"/>
                </a:rPr>
                <a:t>App</a:t>
              </a:r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0E8CF3A7-4E0F-7BB7-D57D-BF0728105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6F7939A3-6B73-608B-E745-E9BB6B7BB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8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 Box 22">
            <a:extLst>
              <a:ext uri="{FF2B5EF4-FFF2-40B4-BE49-F238E27FC236}">
                <a16:creationId xmlns:a16="http://schemas.microsoft.com/office/drawing/2014/main" id="{A829ADC5-ED2C-E614-F2C8-0892ACAF5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4238625"/>
            <a:ext cx="13260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b="1" dirty="0" err="1">
                <a:latin typeface="Tahoma" panose="020B0604030504040204" pitchFamily="34" charset="0"/>
              </a:rPr>
              <a:t>LOTRKing</a:t>
            </a:r>
            <a:endParaRPr lang="en-US" altLang="tr-TR" sz="1800" b="1" dirty="0">
              <a:latin typeface="Tahoma" panose="020B0604030504040204" pitchFamily="34" charset="0"/>
            </a:endParaRPr>
          </a:p>
        </p:txBody>
      </p:sp>
      <p:sp>
        <p:nvSpPr>
          <p:cNvPr id="22" name="Text Box 27">
            <a:extLst>
              <a:ext uri="{FF2B5EF4-FFF2-40B4-BE49-F238E27FC236}">
                <a16:creationId xmlns:a16="http://schemas.microsoft.com/office/drawing/2014/main" id="{9546E594-EB81-087F-2DE8-298AFB855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438" y="4276725"/>
            <a:ext cx="13756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b="1" dirty="0" err="1">
                <a:latin typeface="Tahoma" panose="020B0604030504040204" pitchFamily="34" charset="0"/>
              </a:rPr>
              <a:t>WoodKing</a:t>
            </a:r>
            <a:endParaRPr lang="en-US" altLang="tr-TR" sz="1800" b="1" dirty="0">
              <a:latin typeface="Tahoma" panose="020B0604030504040204" pitchFamily="34" charset="0"/>
            </a:endParaRPr>
          </a:p>
        </p:txBody>
      </p:sp>
      <p:sp>
        <p:nvSpPr>
          <p:cNvPr id="23" name="Text Box 32">
            <a:extLst>
              <a:ext uri="{FF2B5EF4-FFF2-40B4-BE49-F238E27FC236}">
                <a16:creationId xmlns:a16="http://schemas.microsoft.com/office/drawing/2014/main" id="{66B3E505-6128-DA79-D06E-5866E7504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975" y="6280150"/>
            <a:ext cx="1495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b="1" dirty="0" err="1">
                <a:latin typeface="Tahoma" panose="020B0604030504040204" pitchFamily="34" charset="0"/>
              </a:rPr>
              <a:t>WoodPawn</a:t>
            </a:r>
            <a:endParaRPr lang="en-US" altLang="tr-TR" sz="1800" b="1" dirty="0">
              <a:latin typeface="Tahoma" panose="020B0604030504040204" pitchFamily="34" charset="0"/>
            </a:endParaRPr>
          </a:p>
        </p:txBody>
      </p:sp>
      <p:grpSp>
        <p:nvGrpSpPr>
          <p:cNvPr id="24" name="Group 80">
            <a:extLst>
              <a:ext uri="{FF2B5EF4-FFF2-40B4-BE49-F238E27FC236}">
                <a16:creationId xmlns:a16="http://schemas.microsoft.com/office/drawing/2014/main" id="{49373EBF-8A13-F920-4AB0-B829126E5EF5}"/>
              </a:ext>
            </a:extLst>
          </p:cNvPr>
          <p:cNvGrpSpPr>
            <a:grpSpLocks/>
          </p:cNvGrpSpPr>
          <p:nvPr/>
        </p:nvGrpSpPr>
        <p:grpSpPr bwMode="auto">
          <a:xfrm>
            <a:off x="5903913" y="5057775"/>
            <a:ext cx="1354137" cy="838200"/>
            <a:chOff x="3599" y="2838"/>
            <a:chExt cx="853" cy="528"/>
          </a:xfrm>
        </p:grpSpPr>
        <p:sp>
          <p:nvSpPr>
            <p:cNvPr id="25" name="Rectangle 50">
              <a:extLst>
                <a:ext uri="{FF2B5EF4-FFF2-40B4-BE49-F238E27FC236}">
                  <a16:creationId xmlns:a16="http://schemas.microsoft.com/office/drawing/2014/main" id="{975BE75A-26A2-D9F3-F441-3566C1C28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9" y="2838"/>
              <a:ext cx="853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26" name="Text Box 51">
              <a:extLst>
                <a:ext uri="{FF2B5EF4-FFF2-40B4-BE49-F238E27FC236}">
                  <a16:creationId xmlns:a16="http://schemas.microsoft.com/office/drawing/2014/main" id="{54D05A4C-6D91-1D0F-23E2-9F25BB06A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2838"/>
              <a:ext cx="5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i="1" dirty="0">
                  <a:latin typeface="Tahoma" panose="020B0604030504040204" pitchFamily="34" charset="0"/>
                </a:rPr>
                <a:t>Pawn</a:t>
              </a:r>
            </a:p>
          </p:txBody>
        </p:sp>
        <p:sp>
          <p:nvSpPr>
            <p:cNvPr id="27" name="Line 52">
              <a:extLst>
                <a:ext uri="{FF2B5EF4-FFF2-40B4-BE49-F238E27FC236}">
                  <a16:creationId xmlns:a16="http://schemas.microsoft.com/office/drawing/2014/main" id="{080FF638-00A2-A0F3-EEC3-64B5EA313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9" y="3078"/>
              <a:ext cx="8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53">
              <a:extLst>
                <a:ext uri="{FF2B5EF4-FFF2-40B4-BE49-F238E27FC236}">
                  <a16:creationId xmlns:a16="http://schemas.microsoft.com/office/drawing/2014/main" id="{091425BE-DC6B-D581-7448-570D5DDAE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9" y="3126"/>
              <a:ext cx="8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54">
              <a:extLst>
                <a:ext uri="{FF2B5EF4-FFF2-40B4-BE49-F238E27FC236}">
                  <a16:creationId xmlns:a16="http://schemas.microsoft.com/office/drawing/2014/main" id="{7CC8A1F7-D779-0152-2859-5FF309598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" y="3174"/>
              <a:ext cx="213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1800">
                <a:latin typeface="Tahoma" panose="020B0604030504040204" pitchFamily="34" charset="0"/>
              </a:endParaRPr>
            </a:p>
          </p:txBody>
        </p:sp>
      </p:grpSp>
      <p:grpSp>
        <p:nvGrpSpPr>
          <p:cNvPr id="30" name="Group 77">
            <a:extLst>
              <a:ext uri="{FF2B5EF4-FFF2-40B4-BE49-F238E27FC236}">
                <a16:creationId xmlns:a16="http://schemas.microsoft.com/office/drawing/2014/main" id="{96CC3431-B5AF-80F6-B1FA-300608DB4063}"/>
              </a:ext>
            </a:extLst>
          </p:cNvPr>
          <p:cNvGrpSpPr>
            <a:grpSpLocks/>
          </p:cNvGrpSpPr>
          <p:nvPr/>
        </p:nvGrpSpPr>
        <p:grpSpPr bwMode="auto">
          <a:xfrm>
            <a:off x="5851525" y="3054350"/>
            <a:ext cx="1341438" cy="838200"/>
            <a:chOff x="3566" y="1576"/>
            <a:chExt cx="845" cy="528"/>
          </a:xfrm>
        </p:grpSpPr>
        <p:sp>
          <p:nvSpPr>
            <p:cNvPr id="31" name="Rectangle 57">
              <a:extLst>
                <a:ext uri="{FF2B5EF4-FFF2-40B4-BE49-F238E27FC236}">
                  <a16:creationId xmlns:a16="http://schemas.microsoft.com/office/drawing/2014/main" id="{245F8AA5-7A4A-8267-75E5-5019EDC83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1576"/>
              <a:ext cx="845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32" name="Text Box 58">
              <a:extLst>
                <a:ext uri="{FF2B5EF4-FFF2-40B4-BE49-F238E27FC236}">
                  <a16:creationId xmlns:a16="http://schemas.microsoft.com/office/drawing/2014/main" id="{B8592DEC-270F-B269-1A93-851EA0882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" y="1576"/>
              <a:ext cx="4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i="1" dirty="0">
                  <a:latin typeface="Tahoma" panose="020B0604030504040204" pitchFamily="34" charset="0"/>
                </a:rPr>
                <a:t>King</a:t>
              </a:r>
            </a:p>
          </p:txBody>
        </p:sp>
        <p:sp>
          <p:nvSpPr>
            <p:cNvPr id="33" name="Line 59">
              <a:extLst>
                <a:ext uri="{FF2B5EF4-FFF2-40B4-BE49-F238E27FC236}">
                  <a16:creationId xmlns:a16="http://schemas.microsoft.com/office/drawing/2014/main" id="{8C01D3CB-D918-07A8-FC28-71D9F4327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" y="1816"/>
              <a:ext cx="8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60">
              <a:extLst>
                <a:ext uri="{FF2B5EF4-FFF2-40B4-BE49-F238E27FC236}">
                  <a16:creationId xmlns:a16="http://schemas.microsoft.com/office/drawing/2014/main" id="{A3280907-3A55-75C9-2368-3DF909787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" y="1864"/>
              <a:ext cx="8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utoShape 61">
              <a:extLst>
                <a:ext uri="{FF2B5EF4-FFF2-40B4-BE49-F238E27FC236}">
                  <a16:creationId xmlns:a16="http://schemas.microsoft.com/office/drawing/2014/main" id="{17F9E866-0117-5B64-F6B0-A6FA39BE6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1912"/>
              <a:ext cx="211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</p:grpSp>
      <p:cxnSp>
        <p:nvCxnSpPr>
          <p:cNvPr id="36" name="AutoShape 64">
            <a:extLst>
              <a:ext uri="{FF2B5EF4-FFF2-40B4-BE49-F238E27FC236}">
                <a16:creationId xmlns:a16="http://schemas.microsoft.com/office/drawing/2014/main" id="{4475BDAF-59DA-30A9-D462-06361D9C66D2}"/>
              </a:ext>
            </a:extLst>
          </p:cNvPr>
          <p:cNvCxnSpPr>
            <a:cxnSpLocks noChangeShapeType="1"/>
            <a:stCxn id="35" idx="3"/>
            <a:endCxn id="21" idx="0"/>
          </p:cNvCxnSpPr>
          <p:nvPr/>
        </p:nvCxnSpPr>
        <p:spPr bwMode="auto">
          <a:xfrm rot="16200000" flipH="1">
            <a:off x="6758893" y="3655902"/>
            <a:ext cx="346075" cy="819370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65">
            <a:extLst>
              <a:ext uri="{FF2B5EF4-FFF2-40B4-BE49-F238E27FC236}">
                <a16:creationId xmlns:a16="http://schemas.microsoft.com/office/drawing/2014/main" id="{132223A0-714E-921E-4201-6C03707CBD26}"/>
              </a:ext>
            </a:extLst>
          </p:cNvPr>
          <p:cNvCxnSpPr>
            <a:cxnSpLocks noChangeShapeType="1"/>
            <a:stCxn id="35" idx="3"/>
            <a:endCxn id="22" idx="0"/>
          </p:cNvCxnSpPr>
          <p:nvPr/>
        </p:nvCxnSpPr>
        <p:spPr bwMode="auto">
          <a:xfrm rot="5400000">
            <a:off x="6052179" y="3806658"/>
            <a:ext cx="384175" cy="555958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66">
            <a:extLst>
              <a:ext uri="{FF2B5EF4-FFF2-40B4-BE49-F238E27FC236}">
                <a16:creationId xmlns:a16="http://schemas.microsoft.com/office/drawing/2014/main" id="{18131647-8D72-00BF-6B7B-6A6F2C43902D}"/>
              </a:ext>
            </a:extLst>
          </p:cNvPr>
          <p:cNvCxnSpPr>
            <a:cxnSpLocks noChangeShapeType="1"/>
            <a:stCxn id="29" idx="3"/>
            <a:endCxn id="23" idx="0"/>
          </p:cNvCxnSpPr>
          <p:nvPr/>
        </p:nvCxnSpPr>
        <p:spPr bwMode="auto">
          <a:xfrm rot="5400000">
            <a:off x="6039372" y="5738539"/>
            <a:ext cx="384175" cy="699046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67">
            <a:extLst>
              <a:ext uri="{FF2B5EF4-FFF2-40B4-BE49-F238E27FC236}">
                <a16:creationId xmlns:a16="http://schemas.microsoft.com/office/drawing/2014/main" id="{8034B153-8734-AECC-A6FD-5B6D9D74AB58}"/>
              </a:ext>
            </a:extLst>
          </p:cNvPr>
          <p:cNvCxnSpPr>
            <a:cxnSpLocks noChangeShapeType="1"/>
            <a:stCxn id="29" idx="3"/>
            <a:endCxn id="46" idx="0"/>
          </p:cNvCxnSpPr>
          <p:nvPr/>
        </p:nvCxnSpPr>
        <p:spPr bwMode="auto">
          <a:xfrm rot="16200000" flipH="1">
            <a:off x="6865149" y="5611808"/>
            <a:ext cx="371475" cy="939808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69">
            <a:extLst>
              <a:ext uri="{FF2B5EF4-FFF2-40B4-BE49-F238E27FC236}">
                <a16:creationId xmlns:a16="http://schemas.microsoft.com/office/drawing/2014/main" id="{957DDF1F-D973-49BF-CDED-ECE819232BF2}"/>
              </a:ext>
            </a:extLst>
          </p:cNvPr>
          <p:cNvCxnSpPr>
            <a:cxnSpLocks noChangeShapeType="1"/>
            <a:stCxn id="17" idx="2"/>
            <a:endCxn id="31" idx="3"/>
          </p:cNvCxnSpPr>
          <p:nvPr/>
        </p:nvCxnSpPr>
        <p:spPr bwMode="auto">
          <a:xfrm rot="5400000">
            <a:off x="7367588" y="2497138"/>
            <a:ext cx="649287" cy="9985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70">
            <a:extLst>
              <a:ext uri="{FF2B5EF4-FFF2-40B4-BE49-F238E27FC236}">
                <a16:creationId xmlns:a16="http://schemas.microsoft.com/office/drawing/2014/main" id="{AB98A9FB-3569-55E4-EDCD-2B5DD75FB32E}"/>
              </a:ext>
            </a:extLst>
          </p:cNvPr>
          <p:cNvCxnSpPr>
            <a:cxnSpLocks noChangeShapeType="1"/>
            <a:stCxn id="17" idx="2"/>
            <a:endCxn id="25" idx="3"/>
          </p:cNvCxnSpPr>
          <p:nvPr/>
        </p:nvCxnSpPr>
        <p:spPr bwMode="auto">
          <a:xfrm rot="5400000">
            <a:off x="6398419" y="3531394"/>
            <a:ext cx="2652712" cy="9334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82">
            <a:extLst>
              <a:ext uri="{FF2B5EF4-FFF2-40B4-BE49-F238E27FC236}">
                <a16:creationId xmlns:a16="http://schemas.microsoft.com/office/drawing/2014/main" id="{4A116619-2DE8-3DEF-575D-FB1EAE3B5183}"/>
              </a:ext>
            </a:extLst>
          </p:cNvPr>
          <p:cNvGrpSpPr>
            <a:grpSpLocks/>
          </p:cNvGrpSpPr>
          <p:nvPr/>
        </p:nvGrpSpPr>
        <p:grpSpPr bwMode="auto">
          <a:xfrm>
            <a:off x="6792913" y="6286500"/>
            <a:ext cx="1422400" cy="457200"/>
            <a:chOff x="3121" y="3618"/>
            <a:chExt cx="384" cy="288"/>
          </a:xfrm>
        </p:grpSpPr>
        <p:sp>
          <p:nvSpPr>
            <p:cNvPr id="43" name="Rectangle 83">
              <a:extLst>
                <a:ext uri="{FF2B5EF4-FFF2-40B4-BE49-F238E27FC236}">
                  <a16:creationId xmlns:a16="http://schemas.microsoft.com/office/drawing/2014/main" id="{1D6D5483-7426-A512-1745-E9D6830F2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" y="3618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44" name="Line 84">
              <a:extLst>
                <a:ext uri="{FF2B5EF4-FFF2-40B4-BE49-F238E27FC236}">
                  <a16:creationId xmlns:a16="http://schemas.microsoft.com/office/drawing/2014/main" id="{9A6302D6-3EF0-EACB-42C5-C4AD7188F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381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85">
              <a:extLst>
                <a:ext uri="{FF2B5EF4-FFF2-40B4-BE49-F238E27FC236}">
                  <a16:creationId xmlns:a16="http://schemas.microsoft.com/office/drawing/2014/main" id="{669304C1-428A-9775-C85D-949096A5E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385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Text Box 37">
            <a:extLst>
              <a:ext uri="{FF2B5EF4-FFF2-40B4-BE49-F238E27FC236}">
                <a16:creationId xmlns:a16="http://schemas.microsoft.com/office/drawing/2014/main" id="{0406169C-7847-C784-7701-E42B1A87F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675" y="6267450"/>
            <a:ext cx="1446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b="1" dirty="0" err="1">
                <a:latin typeface="Tahoma" panose="020B0604030504040204" pitchFamily="34" charset="0"/>
              </a:rPr>
              <a:t>LOTRPawn</a:t>
            </a:r>
            <a:endParaRPr lang="en-US" altLang="tr-TR" sz="1800" b="1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2237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0" name="Group 81">
            <a:extLst>
              <a:ext uri="{FF2B5EF4-FFF2-40B4-BE49-F238E27FC236}">
                <a16:creationId xmlns:a16="http://schemas.microsoft.com/office/drawing/2014/main" id="{6F9069F9-B435-A6C7-6680-CAD065C8001E}"/>
              </a:ext>
            </a:extLst>
          </p:cNvPr>
          <p:cNvGrpSpPr>
            <a:grpSpLocks/>
          </p:cNvGrpSpPr>
          <p:nvPr/>
        </p:nvGrpSpPr>
        <p:grpSpPr bwMode="auto">
          <a:xfrm>
            <a:off x="4954588" y="5743575"/>
            <a:ext cx="1422400" cy="457200"/>
            <a:chOff x="3121" y="3618"/>
            <a:chExt cx="384" cy="288"/>
          </a:xfrm>
        </p:grpSpPr>
        <p:sp>
          <p:nvSpPr>
            <p:cNvPr id="73804" name="Rectangle 31">
              <a:extLst>
                <a:ext uri="{FF2B5EF4-FFF2-40B4-BE49-F238E27FC236}">
                  <a16:creationId xmlns:a16="http://schemas.microsoft.com/office/drawing/2014/main" id="{C50932C2-3C8D-50DC-5435-94D2AE04F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" y="3618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3805" name="Line 33">
              <a:extLst>
                <a:ext uri="{FF2B5EF4-FFF2-40B4-BE49-F238E27FC236}">
                  <a16:creationId xmlns:a16="http://schemas.microsoft.com/office/drawing/2014/main" id="{EB77AFCE-2E47-7B0A-1911-72C313D4A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381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06" name="Line 34">
              <a:extLst>
                <a:ext uri="{FF2B5EF4-FFF2-40B4-BE49-F238E27FC236}">
                  <a16:creationId xmlns:a16="http://schemas.microsoft.com/office/drawing/2014/main" id="{29F573C6-49E6-AD6B-EEDB-FEC00EAEE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385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31" name="Group 79">
            <a:extLst>
              <a:ext uri="{FF2B5EF4-FFF2-40B4-BE49-F238E27FC236}">
                <a16:creationId xmlns:a16="http://schemas.microsoft.com/office/drawing/2014/main" id="{B977E826-E6C0-2C53-883E-78912937FF9E}"/>
              </a:ext>
            </a:extLst>
          </p:cNvPr>
          <p:cNvGrpSpPr>
            <a:grpSpLocks/>
          </p:cNvGrpSpPr>
          <p:nvPr/>
        </p:nvGrpSpPr>
        <p:grpSpPr bwMode="auto">
          <a:xfrm>
            <a:off x="6470650" y="3727450"/>
            <a:ext cx="1262063" cy="457200"/>
            <a:chOff x="4286" y="2330"/>
            <a:chExt cx="384" cy="288"/>
          </a:xfrm>
        </p:grpSpPr>
        <p:sp>
          <p:nvSpPr>
            <p:cNvPr id="73801" name="Rectangle 21">
              <a:extLst>
                <a:ext uri="{FF2B5EF4-FFF2-40B4-BE49-F238E27FC236}">
                  <a16:creationId xmlns:a16="http://schemas.microsoft.com/office/drawing/2014/main" id="{4F4EB898-4435-4FD3-F32F-BF7901A0A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330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3802" name="Line 23">
              <a:extLst>
                <a:ext uri="{FF2B5EF4-FFF2-40B4-BE49-F238E27FC236}">
                  <a16:creationId xmlns:a16="http://schemas.microsoft.com/office/drawing/2014/main" id="{7EB782FF-8D7F-C464-9E3D-3A4A78F10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252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03" name="Line 24">
              <a:extLst>
                <a:ext uri="{FF2B5EF4-FFF2-40B4-BE49-F238E27FC236}">
                  <a16:creationId xmlns:a16="http://schemas.microsoft.com/office/drawing/2014/main" id="{50C58620-B590-A1B0-A975-231414AB9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257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32" name="Group 78">
            <a:extLst>
              <a:ext uri="{FF2B5EF4-FFF2-40B4-BE49-F238E27FC236}">
                <a16:creationId xmlns:a16="http://schemas.microsoft.com/office/drawing/2014/main" id="{3DAAA991-029E-0A46-8BE9-D631A7DE34F6}"/>
              </a:ext>
            </a:extLst>
          </p:cNvPr>
          <p:cNvGrpSpPr>
            <a:grpSpLocks/>
          </p:cNvGrpSpPr>
          <p:nvPr/>
        </p:nvGrpSpPr>
        <p:grpSpPr bwMode="auto">
          <a:xfrm>
            <a:off x="5099050" y="3738563"/>
            <a:ext cx="1204913" cy="457200"/>
            <a:chOff x="3212" y="2355"/>
            <a:chExt cx="384" cy="288"/>
          </a:xfrm>
        </p:grpSpPr>
        <p:sp>
          <p:nvSpPr>
            <p:cNvPr id="73798" name="Rectangle 26">
              <a:extLst>
                <a:ext uri="{FF2B5EF4-FFF2-40B4-BE49-F238E27FC236}">
                  <a16:creationId xmlns:a16="http://schemas.microsoft.com/office/drawing/2014/main" id="{B394C418-68E4-F880-6382-416DD6A48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" y="2355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3799" name="Line 28">
              <a:extLst>
                <a:ext uri="{FF2B5EF4-FFF2-40B4-BE49-F238E27FC236}">
                  <a16:creationId xmlns:a16="http://schemas.microsoft.com/office/drawing/2014/main" id="{F0C472BD-E1A4-A630-6AE3-5B642A32C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2" y="25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00" name="Line 29">
              <a:extLst>
                <a:ext uri="{FF2B5EF4-FFF2-40B4-BE49-F238E27FC236}">
                  <a16:creationId xmlns:a16="http://schemas.microsoft.com/office/drawing/2014/main" id="{C45A00CD-9CD6-BB5B-F78F-40AF007DF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2" y="259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33" name="Rectangle 2">
            <a:extLst>
              <a:ext uri="{FF2B5EF4-FFF2-40B4-BE49-F238E27FC236}">
                <a16:creationId xmlns:a16="http://schemas.microsoft.com/office/drawing/2014/main" id="{9F50829F-A282-F6E9-4260-0B0A2CC1B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Chess Pieces Example</a:t>
            </a:r>
          </a:p>
        </p:txBody>
      </p:sp>
      <p:grpSp>
        <p:nvGrpSpPr>
          <p:cNvPr id="73734" name="Group 3">
            <a:extLst>
              <a:ext uri="{FF2B5EF4-FFF2-40B4-BE49-F238E27FC236}">
                <a16:creationId xmlns:a16="http://schemas.microsoft.com/office/drawing/2014/main" id="{6AEA34D2-A39E-105B-991A-B5586A2335F1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3443290"/>
            <a:ext cx="1819275" cy="1103313"/>
            <a:chOff x="336" y="2208"/>
            <a:chExt cx="1104" cy="695"/>
          </a:xfrm>
        </p:grpSpPr>
        <p:sp>
          <p:nvSpPr>
            <p:cNvPr id="73793" name="Rectangle 4">
              <a:extLst>
                <a:ext uri="{FF2B5EF4-FFF2-40B4-BE49-F238E27FC236}">
                  <a16:creationId xmlns:a16="http://schemas.microsoft.com/office/drawing/2014/main" id="{97027460-CBD9-17E6-40A1-30F46015C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208"/>
              <a:ext cx="10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3794" name="Text Box 5">
              <a:extLst>
                <a:ext uri="{FF2B5EF4-FFF2-40B4-BE49-F238E27FC236}">
                  <a16:creationId xmlns:a16="http://schemas.microsoft.com/office/drawing/2014/main" id="{868041EC-A924-7AF9-F9B3-9FC887F46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2208"/>
              <a:ext cx="10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dirty="0" err="1">
                  <a:latin typeface="Tahoma" panose="020B0604030504040204" pitchFamily="34" charset="0"/>
                </a:rPr>
                <a:t>LOTRFactory</a:t>
              </a:r>
              <a:endParaRPr lang="en-US" altLang="tr-TR" sz="1800" b="1" dirty="0">
                <a:latin typeface="Tahoma" panose="020B0604030504040204" pitchFamily="34" charset="0"/>
              </a:endParaRPr>
            </a:p>
          </p:txBody>
        </p:sp>
        <p:sp>
          <p:nvSpPr>
            <p:cNvPr id="73795" name="Text Box 6">
              <a:extLst>
                <a:ext uri="{FF2B5EF4-FFF2-40B4-BE49-F238E27FC236}">
                  <a16:creationId xmlns:a16="http://schemas.microsoft.com/office/drawing/2014/main" id="{35E2A820-1126-87D4-8F8B-9FFD9BD7F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96"/>
              <a:ext cx="103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dirty="0">
                  <a:latin typeface="Tahoma" panose="020B0604030504040204" pitchFamily="34" charset="0"/>
                </a:rPr>
                <a:t>+</a:t>
              </a:r>
              <a:r>
                <a:rPr lang="en-US" altLang="tr-TR" sz="1800" dirty="0" err="1">
                  <a:latin typeface="Tahoma" panose="020B0604030504040204" pitchFamily="34" charset="0"/>
                </a:rPr>
                <a:t>createKing</a:t>
              </a:r>
              <a:r>
                <a:rPr lang="en-US" altLang="tr-TR" sz="1800" dirty="0">
                  <a:latin typeface="Tahoma" panose="020B0604030504040204" pitchFamily="34" charset="0"/>
                </a:rPr>
                <a:t>()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dirty="0">
                  <a:latin typeface="Tahoma" panose="020B0604030504040204" pitchFamily="34" charset="0"/>
                </a:rPr>
                <a:t>+</a:t>
              </a:r>
              <a:r>
                <a:rPr lang="en-US" altLang="tr-TR" sz="1800" dirty="0" err="1">
                  <a:latin typeface="Tahoma" panose="020B0604030504040204" pitchFamily="34" charset="0"/>
                </a:rPr>
                <a:t>createPawn</a:t>
              </a:r>
              <a:r>
                <a:rPr lang="en-US" altLang="tr-TR" sz="1800" dirty="0">
                  <a:latin typeface="Tahoma" panose="020B0604030504040204" pitchFamily="34" charset="0"/>
                </a:rPr>
                <a:t>()</a:t>
              </a:r>
            </a:p>
          </p:txBody>
        </p:sp>
        <p:sp>
          <p:nvSpPr>
            <p:cNvPr id="73796" name="Line 7">
              <a:extLst>
                <a:ext uri="{FF2B5EF4-FFF2-40B4-BE49-F238E27FC236}">
                  <a16:creationId xmlns:a16="http://schemas.microsoft.com/office/drawing/2014/main" id="{F387326B-DB91-9930-2047-E865E67CC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44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97" name="Line 8">
              <a:extLst>
                <a:ext uri="{FF2B5EF4-FFF2-40B4-BE49-F238E27FC236}">
                  <a16:creationId xmlns:a16="http://schemas.microsoft.com/office/drawing/2014/main" id="{C033A02E-6636-D36B-07AD-6C6A2E3EC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49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35" name="Group 9">
            <a:extLst>
              <a:ext uri="{FF2B5EF4-FFF2-40B4-BE49-F238E27FC236}">
                <a16:creationId xmlns:a16="http://schemas.microsoft.com/office/drawing/2014/main" id="{AD2703F5-A94B-DDF3-E158-76E4F049126A}"/>
              </a:ext>
            </a:extLst>
          </p:cNvPr>
          <p:cNvGrpSpPr>
            <a:grpSpLocks/>
          </p:cNvGrpSpPr>
          <p:nvPr/>
        </p:nvGrpSpPr>
        <p:grpSpPr bwMode="auto">
          <a:xfrm>
            <a:off x="2203450" y="3443290"/>
            <a:ext cx="2011363" cy="1103313"/>
            <a:chOff x="336" y="2208"/>
            <a:chExt cx="1185" cy="695"/>
          </a:xfrm>
        </p:grpSpPr>
        <p:sp>
          <p:nvSpPr>
            <p:cNvPr id="73788" name="Rectangle 10">
              <a:extLst>
                <a:ext uri="{FF2B5EF4-FFF2-40B4-BE49-F238E27FC236}">
                  <a16:creationId xmlns:a16="http://schemas.microsoft.com/office/drawing/2014/main" id="{8C6A5E3E-F564-4FDC-DEB4-6812BA62E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208"/>
              <a:ext cx="10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3789" name="Text Box 11">
              <a:extLst>
                <a:ext uri="{FF2B5EF4-FFF2-40B4-BE49-F238E27FC236}">
                  <a16:creationId xmlns:a16="http://schemas.microsoft.com/office/drawing/2014/main" id="{46ABC13A-D510-71DF-B83E-80D849DCE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2208"/>
              <a:ext cx="11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dirty="0" err="1">
                  <a:latin typeface="Tahoma" panose="020B0604030504040204" pitchFamily="34" charset="0"/>
                </a:rPr>
                <a:t>WoodFactory</a:t>
              </a:r>
              <a:endParaRPr lang="en-US" altLang="tr-TR" sz="1800" b="1" dirty="0">
                <a:latin typeface="Tahoma" panose="020B0604030504040204" pitchFamily="34" charset="0"/>
              </a:endParaRPr>
            </a:p>
          </p:txBody>
        </p:sp>
        <p:sp>
          <p:nvSpPr>
            <p:cNvPr id="73790" name="Text Box 12">
              <a:extLst>
                <a:ext uri="{FF2B5EF4-FFF2-40B4-BE49-F238E27FC236}">
                  <a16:creationId xmlns:a16="http://schemas.microsoft.com/office/drawing/2014/main" id="{A67642E1-2947-0191-6D2D-D03062ED6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96"/>
              <a:ext cx="100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dirty="0">
                  <a:latin typeface="Tahoma" panose="020B0604030504040204" pitchFamily="34" charset="0"/>
                </a:rPr>
                <a:t>+</a:t>
              </a:r>
              <a:r>
                <a:rPr lang="en-US" altLang="tr-TR" sz="1800" dirty="0" err="1">
                  <a:latin typeface="Tahoma" panose="020B0604030504040204" pitchFamily="34" charset="0"/>
                </a:rPr>
                <a:t>createKing</a:t>
              </a:r>
              <a:r>
                <a:rPr lang="en-US" altLang="tr-TR" sz="1800" dirty="0">
                  <a:latin typeface="Tahoma" panose="020B0604030504040204" pitchFamily="34" charset="0"/>
                </a:rPr>
                <a:t>()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dirty="0">
                  <a:latin typeface="Tahoma" panose="020B0604030504040204" pitchFamily="34" charset="0"/>
                </a:rPr>
                <a:t>+</a:t>
              </a:r>
              <a:r>
                <a:rPr lang="en-US" altLang="tr-TR" sz="1800" dirty="0" err="1">
                  <a:latin typeface="Tahoma" panose="020B0604030504040204" pitchFamily="34" charset="0"/>
                </a:rPr>
                <a:t>createPawn</a:t>
              </a:r>
              <a:r>
                <a:rPr lang="en-US" altLang="tr-TR" sz="1800" dirty="0">
                  <a:latin typeface="Tahoma" panose="020B0604030504040204" pitchFamily="34" charset="0"/>
                </a:rPr>
                <a:t>()</a:t>
              </a:r>
            </a:p>
          </p:txBody>
        </p:sp>
        <p:sp>
          <p:nvSpPr>
            <p:cNvPr id="73791" name="Line 13">
              <a:extLst>
                <a:ext uri="{FF2B5EF4-FFF2-40B4-BE49-F238E27FC236}">
                  <a16:creationId xmlns:a16="http://schemas.microsoft.com/office/drawing/2014/main" id="{BBBA6A92-5AEB-0E37-409E-43EB49691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44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92" name="Line 14">
              <a:extLst>
                <a:ext uri="{FF2B5EF4-FFF2-40B4-BE49-F238E27FC236}">
                  <a16:creationId xmlns:a16="http://schemas.microsoft.com/office/drawing/2014/main" id="{CFB55A9D-4215-5441-83B9-3A27F3169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49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36" name="Group 15">
            <a:extLst>
              <a:ext uri="{FF2B5EF4-FFF2-40B4-BE49-F238E27FC236}">
                <a16:creationId xmlns:a16="http://schemas.microsoft.com/office/drawing/2014/main" id="{C17A86A6-07E1-B466-BEC0-81F82557D855}"/>
              </a:ext>
            </a:extLst>
          </p:cNvPr>
          <p:cNvGrpSpPr>
            <a:grpSpLocks/>
          </p:cNvGrpSpPr>
          <p:nvPr/>
        </p:nvGrpSpPr>
        <p:grpSpPr bwMode="auto">
          <a:xfrm>
            <a:off x="7505700" y="1585913"/>
            <a:ext cx="990600" cy="533400"/>
            <a:chOff x="3888" y="1200"/>
            <a:chExt cx="624" cy="336"/>
          </a:xfrm>
        </p:grpSpPr>
        <p:sp>
          <p:nvSpPr>
            <p:cNvPr id="73784" name="Rectangle 16">
              <a:extLst>
                <a:ext uri="{FF2B5EF4-FFF2-40B4-BE49-F238E27FC236}">
                  <a16:creationId xmlns:a16="http://schemas.microsoft.com/office/drawing/2014/main" id="{43EB845C-6A8C-965E-031F-EF9C60F15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200"/>
              <a:ext cx="62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3785" name="Text Box 17">
              <a:extLst>
                <a:ext uri="{FF2B5EF4-FFF2-40B4-BE49-F238E27FC236}">
                  <a16:creationId xmlns:a16="http://schemas.microsoft.com/office/drawing/2014/main" id="{3139ECE7-7579-B192-6719-A694AE3F2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200"/>
              <a:ext cx="40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dirty="0">
                  <a:latin typeface="Tahoma" panose="020B0604030504040204" pitchFamily="34" charset="0"/>
                </a:rPr>
                <a:t>App</a:t>
              </a:r>
            </a:p>
          </p:txBody>
        </p:sp>
        <p:sp>
          <p:nvSpPr>
            <p:cNvPr id="73786" name="Line 18">
              <a:extLst>
                <a:ext uri="{FF2B5EF4-FFF2-40B4-BE49-F238E27FC236}">
                  <a16:creationId xmlns:a16="http://schemas.microsoft.com/office/drawing/2014/main" id="{223782CD-56F3-4D0A-F580-5A4212496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87" name="Line 19">
              <a:extLst>
                <a:ext uri="{FF2B5EF4-FFF2-40B4-BE49-F238E27FC236}">
                  <a16:creationId xmlns:a16="http://schemas.microsoft.com/office/drawing/2014/main" id="{AF7A6F5A-C00E-A7BF-1D5C-4BFB39837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8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37" name="Text Box 22">
            <a:extLst>
              <a:ext uri="{FF2B5EF4-FFF2-40B4-BE49-F238E27FC236}">
                <a16:creationId xmlns:a16="http://schemas.microsoft.com/office/drawing/2014/main" id="{25C411AA-69BF-8E64-37DD-4E98FA780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113" y="3686175"/>
            <a:ext cx="13260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b="1" dirty="0" err="1">
                <a:latin typeface="Tahoma" panose="020B0604030504040204" pitchFamily="34" charset="0"/>
              </a:rPr>
              <a:t>LOTRKing</a:t>
            </a:r>
            <a:endParaRPr lang="en-US" altLang="tr-TR" sz="1800" b="1" dirty="0">
              <a:latin typeface="Tahoma" panose="020B0604030504040204" pitchFamily="34" charset="0"/>
            </a:endParaRPr>
          </a:p>
        </p:txBody>
      </p:sp>
      <p:sp>
        <p:nvSpPr>
          <p:cNvPr id="73738" name="Text Box 27">
            <a:extLst>
              <a:ext uri="{FF2B5EF4-FFF2-40B4-BE49-F238E27FC236}">
                <a16:creationId xmlns:a16="http://schemas.microsoft.com/office/drawing/2014/main" id="{0C8F1175-B040-AFB6-AF33-6E70D05CA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8" y="3724275"/>
            <a:ext cx="13756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b="1" dirty="0" err="1">
                <a:latin typeface="Tahoma" panose="020B0604030504040204" pitchFamily="34" charset="0"/>
              </a:rPr>
              <a:t>WoodKing</a:t>
            </a:r>
            <a:endParaRPr lang="en-US" altLang="tr-TR" sz="1800" b="1" dirty="0">
              <a:latin typeface="Tahoma" panose="020B0604030504040204" pitchFamily="34" charset="0"/>
            </a:endParaRPr>
          </a:p>
        </p:txBody>
      </p:sp>
      <p:sp>
        <p:nvSpPr>
          <p:cNvPr id="73739" name="Text Box 32">
            <a:extLst>
              <a:ext uri="{FF2B5EF4-FFF2-40B4-BE49-F238E27FC236}">
                <a16:creationId xmlns:a16="http://schemas.microsoft.com/office/drawing/2014/main" id="{987E2BD0-777F-DBB8-9C83-5EE86450A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5727700"/>
            <a:ext cx="1495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b="1" dirty="0" err="1">
                <a:latin typeface="Tahoma" panose="020B0604030504040204" pitchFamily="34" charset="0"/>
              </a:rPr>
              <a:t>WoodPawn</a:t>
            </a:r>
            <a:endParaRPr lang="en-US" altLang="tr-TR" sz="1800" b="1" dirty="0">
              <a:latin typeface="Tahoma" panose="020B0604030504040204" pitchFamily="34" charset="0"/>
            </a:endParaRPr>
          </a:p>
        </p:txBody>
      </p:sp>
      <p:grpSp>
        <p:nvGrpSpPr>
          <p:cNvPr id="73740" name="Group 40">
            <a:extLst>
              <a:ext uri="{FF2B5EF4-FFF2-40B4-BE49-F238E27FC236}">
                <a16:creationId xmlns:a16="http://schemas.microsoft.com/office/drawing/2014/main" id="{07A883F8-1028-AB50-43EB-A9B497558B71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1462088"/>
            <a:ext cx="2447925" cy="1447800"/>
            <a:chOff x="495" y="921"/>
            <a:chExt cx="1224" cy="912"/>
          </a:xfrm>
        </p:grpSpPr>
        <p:grpSp>
          <p:nvGrpSpPr>
            <p:cNvPr id="73777" name="Group 41">
              <a:extLst>
                <a:ext uri="{FF2B5EF4-FFF2-40B4-BE49-F238E27FC236}">
                  <a16:creationId xmlns:a16="http://schemas.microsoft.com/office/drawing/2014/main" id="{A2E9DEB1-FC49-5706-16E8-87EEC50BA2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" y="921"/>
              <a:ext cx="1224" cy="720"/>
              <a:chOff x="495" y="921"/>
              <a:chExt cx="1224" cy="720"/>
            </a:xfrm>
          </p:grpSpPr>
          <p:sp>
            <p:nvSpPr>
              <p:cNvPr id="73779" name="Rectangle 42">
                <a:extLst>
                  <a:ext uri="{FF2B5EF4-FFF2-40B4-BE49-F238E27FC236}">
                    <a16:creationId xmlns:a16="http://schemas.microsoft.com/office/drawing/2014/main" id="{E968101F-2C26-92A3-4697-A78A9265E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921"/>
                <a:ext cx="1200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73780" name="Text Box 43">
                <a:extLst>
                  <a:ext uri="{FF2B5EF4-FFF2-40B4-BE49-F238E27FC236}">
                    <a16:creationId xmlns:a16="http://schemas.microsoft.com/office/drawing/2014/main" id="{21A8D1A3-A79B-6DDC-274E-BBFB8446C6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" y="921"/>
                <a:ext cx="11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tr-TR" sz="1800" b="1" i="1" dirty="0" err="1">
                    <a:latin typeface="Tahoma" panose="020B0604030504040204" pitchFamily="34" charset="0"/>
                  </a:rPr>
                  <a:t>PieceFactory</a:t>
                </a:r>
                <a:endParaRPr lang="en-US" altLang="tr-TR" sz="1800" b="1" i="1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73781" name="Text Box 44">
                <a:extLst>
                  <a:ext uri="{FF2B5EF4-FFF2-40B4-BE49-F238E27FC236}">
                    <a16:creationId xmlns:a16="http://schemas.microsoft.com/office/drawing/2014/main" id="{CFB23A5E-9616-03A8-46EF-221D930326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" y="1209"/>
                <a:ext cx="116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tr-TR" sz="1800" i="1" dirty="0">
                    <a:latin typeface="Tahoma" panose="020B0604030504040204" pitchFamily="34" charset="0"/>
                  </a:rPr>
                  <a:t>+</a:t>
                </a:r>
                <a:r>
                  <a:rPr lang="en-US" altLang="tr-TR" sz="1800" i="1" dirty="0" err="1">
                    <a:latin typeface="Tahoma" panose="020B0604030504040204" pitchFamily="34" charset="0"/>
                  </a:rPr>
                  <a:t>createKing</a:t>
                </a:r>
                <a:r>
                  <a:rPr lang="en-US" altLang="tr-TR" sz="1800" i="1" dirty="0">
                    <a:latin typeface="Tahoma" panose="020B0604030504040204" pitchFamily="34" charset="0"/>
                  </a:rPr>
                  <a:t>():King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tr-TR" sz="1800" i="1" dirty="0">
                    <a:latin typeface="Tahoma" panose="020B0604030504040204" pitchFamily="34" charset="0"/>
                  </a:rPr>
                  <a:t>+</a:t>
                </a:r>
                <a:r>
                  <a:rPr lang="en-US" altLang="tr-TR" sz="1800" i="1" dirty="0" err="1">
                    <a:latin typeface="Tahoma" panose="020B0604030504040204" pitchFamily="34" charset="0"/>
                  </a:rPr>
                  <a:t>createPawn</a:t>
                </a:r>
                <a:r>
                  <a:rPr lang="en-US" altLang="tr-TR" sz="1800" i="1" dirty="0">
                    <a:latin typeface="Tahoma" panose="020B0604030504040204" pitchFamily="34" charset="0"/>
                  </a:rPr>
                  <a:t>():Pawn</a:t>
                </a:r>
              </a:p>
            </p:txBody>
          </p:sp>
          <p:sp>
            <p:nvSpPr>
              <p:cNvPr id="73782" name="Line 45">
                <a:extLst>
                  <a:ext uri="{FF2B5EF4-FFF2-40B4-BE49-F238E27FC236}">
                    <a16:creationId xmlns:a16="http://schemas.microsoft.com/office/drawing/2014/main" id="{B093102C-553F-DE37-61D6-95F770791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" y="1161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83" name="Line 46">
                <a:extLst>
                  <a:ext uri="{FF2B5EF4-FFF2-40B4-BE49-F238E27FC236}">
                    <a16:creationId xmlns:a16="http://schemas.microsoft.com/office/drawing/2014/main" id="{378BEAB8-2204-7693-8475-C57182123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" y="1209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778" name="AutoShape 47">
              <a:extLst>
                <a:ext uri="{FF2B5EF4-FFF2-40B4-BE49-F238E27FC236}">
                  <a16:creationId xmlns:a16="http://schemas.microsoft.com/office/drawing/2014/main" id="{E7C10E03-D44D-7120-7CBC-72B9A1F6D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1641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</p:grpSp>
      <p:grpSp>
        <p:nvGrpSpPr>
          <p:cNvPr id="73741" name="Group 80">
            <a:extLst>
              <a:ext uri="{FF2B5EF4-FFF2-40B4-BE49-F238E27FC236}">
                <a16:creationId xmlns:a16="http://schemas.microsoft.com/office/drawing/2014/main" id="{ECE73590-DE39-2D68-9A88-D11AFB55F0F8}"/>
              </a:ext>
            </a:extLst>
          </p:cNvPr>
          <p:cNvGrpSpPr>
            <a:grpSpLocks/>
          </p:cNvGrpSpPr>
          <p:nvPr/>
        </p:nvGrpSpPr>
        <p:grpSpPr bwMode="auto">
          <a:xfrm>
            <a:off x="5713413" y="4505325"/>
            <a:ext cx="1354137" cy="838200"/>
            <a:chOff x="3599" y="2838"/>
            <a:chExt cx="853" cy="528"/>
          </a:xfrm>
        </p:grpSpPr>
        <p:sp>
          <p:nvSpPr>
            <p:cNvPr id="73772" name="Rectangle 50">
              <a:extLst>
                <a:ext uri="{FF2B5EF4-FFF2-40B4-BE49-F238E27FC236}">
                  <a16:creationId xmlns:a16="http://schemas.microsoft.com/office/drawing/2014/main" id="{6DC2EACB-599D-2F87-E593-626051CA7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9" y="2838"/>
              <a:ext cx="853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3773" name="Text Box 51">
              <a:extLst>
                <a:ext uri="{FF2B5EF4-FFF2-40B4-BE49-F238E27FC236}">
                  <a16:creationId xmlns:a16="http://schemas.microsoft.com/office/drawing/2014/main" id="{4B0C70C4-A583-3AF9-0963-D9A9497BF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2838"/>
              <a:ext cx="5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i="1" dirty="0">
                  <a:latin typeface="Tahoma" panose="020B0604030504040204" pitchFamily="34" charset="0"/>
                </a:rPr>
                <a:t>Pawn</a:t>
              </a:r>
            </a:p>
          </p:txBody>
        </p:sp>
        <p:sp>
          <p:nvSpPr>
            <p:cNvPr id="73774" name="Line 52">
              <a:extLst>
                <a:ext uri="{FF2B5EF4-FFF2-40B4-BE49-F238E27FC236}">
                  <a16:creationId xmlns:a16="http://schemas.microsoft.com/office/drawing/2014/main" id="{039B5559-573D-3164-EA5C-49AC0101A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9" y="3078"/>
              <a:ext cx="8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5" name="Line 53">
              <a:extLst>
                <a:ext uri="{FF2B5EF4-FFF2-40B4-BE49-F238E27FC236}">
                  <a16:creationId xmlns:a16="http://schemas.microsoft.com/office/drawing/2014/main" id="{49155050-9DE6-5D84-5112-8C647B729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9" y="3126"/>
              <a:ext cx="8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6" name="AutoShape 54">
              <a:extLst>
                <a:ext uri="{FF2B5EF4-FFF2-40B4-BE49-F238E27FC236}">
                  <a16:creationId xmlns:a16="http://schemas.microsoft.com/office/drawing/2014/main" id="{5E256E89-5C1F-D0E1-2460-9C62BE3F5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" y="3174"/>
              <a:ext cx="213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1800">
                <a:latin typeface="Tahoma" panose="020B0604030504040204" pitchFamily="34" charset="0"/>
              </a:endParaRPr>
            </a:p>
          </p:txBody>
        </p:sp>
      </p:grpSp>
      <p:grpSp>
        <p:nvGrpSpPr>
          <p:cNvPr id="73742" name="Group 77">
            <a:extLst>
              <a:ext uri="{FF2B5EF4-FFF2-40B4-BE49-F238E27FC236}">
                <a16:creationId xmlns:a16="http://schemas.microsoft.com/office/drawing/2014/main" id="{84C7FB31-09E2-A3A8-08C8-CC550D65632B}"/>
              </a:ext>
            </a:extLst>
          </p:cNvPr>
          <p:cNvGrpSpPr>
            <a:grpSpLocks/>
          </p:cNvGrpSpPr>
          <p:nvPr/>
        </p:nvGrpSpPr>
        <p:grpSpPr bwMode="auto">
          <a:xfrm>
            <a:off x="5661025" y="2501900"/>
            <a:ext cx="1341438" cy="838200"/>
            <a:chOff x="3566" y="1576"/>
            <a:chExt cx="845" cy="528"/>
          </a:xfrm>
        </p:grpSpPr>
        <p:sp>
          <p:nvSpPr>
            <p:cNvPr id="73767" name="Rectangle 57">
              <a:extLst>
                <a:ext uri="{FF2B5EF4-FFF2-40B4-BE49-F238E27FC236}">
                  <a16:creationId xmlns:a16="http://schemas.microsoft.com/office/drawing/2014/main" id="{775FD1B2-C42D-91F4-CC27-F7A0C762F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1576"/>
              <a:ext cx="845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3768" name="Text Box 58">
              <a:extLst>
                <a:ext uri="{FF2B5EF4-FFF2-40B4-BE49-F238E27FC236}">
                  <a16:creationId xmlns:a16="http://schemas.microsoft.com/office/drawing/2014/main" id="{A4A8563E-676E-4FF6-286F-9AFD94F8A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" y="1576"/>
              <a:ext cx="4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i="1" dirty="0">
                  <a:latin typeface="Tahoma" panose="020B0604030504040204" pitchFamily="34" charset="0"/>
                </a:rPr>
                <a:t>King</a:t>
              </a:r>
            </a:p>
          </p:txBody>
        </p:sp>
        <p:sp>
          <p:nvSpPr>
            <p:cNvPr id="73769" name="Line 59">
              <a:extLst>
                <a:ext uri="{FF2B5EF4-FFF2-40B4-BE49-F238E27FC236}">
                  <a16:creationId xmlns:a16="http://schemas.microsoft.com/office/drawing/2014/main" id="{E6C77C7E-9A8C-09A7-5928-BBCF1CDD1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" y="1816"/>
              <a:ext cx="8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0" name="Line 60">
              <a:extLst>
                <a:ext uri="{FF2B5EF4-FFF2-40B4-BE49-F238E27FC236}">
                  <a16:creationId xmlns:a16="http://schemas.microsoft.com/office/drawing/2014/main" id="{59B569BC-C1FA-53F7-E1CA-190B6532D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" y="1864"/>
              <a:ext cx="8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1" name="AutoShape 61">
              <a:extLst>
                <a:ext uri="{FF2B5EF4-FFF2-40B4-BE49-F238E27FC236}">
                  <a16:creationId xmlns:a16="http://schemas.microsoft.com/office/drawing/2014/main" id="{D7C2AD4C-2B0A-0844-CB1F-440A7ACB5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1912"/>
              <a:ext cx="211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</p:grpSp>
      <p:cxnSp>
        <p:nvCxnSpPr>
          <p:cNvPr id="73743" name="AutoShape 62">
            <a:extLst>
              <a:ext uri="{FF2B5EF4-FFF2-40B4-BE49-F238E27FC236}">
                <a16:creationId xmlns:a16="http://schemas.microsoft.com/office/drawing/2014/main" id="{22CE8C46-6ABC-0FA8-2D5A-9C84D2EE2CAB}"/>
              </a:ext>
            </a:extLst>
          </p:cNvPr>
          <p:cNvCxnSpPr>
            <a:cxnSpLocks noChangeShapeType="1"/>
            <a:stCxn id="73778" idx="3"/>
            <a:endCxn id="73794" idx="0"/>
          </p:cNvCxnSpPr>
          <p:nvPr/>
        </p:nvCxnSpPr>
        <p:spPr bwMode="auto">
          <a:xfrm rot="5400000">
            <a:off x="1241455" y="2812965"/>
            <a:ext cx="533402" cy="727248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4" name="AutoShape 63">
            <a:extLst>
              <a:ext uri="{FF2B5EF4-FFF2-40B4-BE49-F238E27FC236}">
                <a16:creationId xmlns:a16="http://schemas.microsoft.com/office/drawing/2014/main" id="{FA6A4998-E039-9258-077F-1B4999E78046}"/>
              </a:ext>
            </a:extLst>
          </p:cNvPr>
          <p:cNvCxnSpPr>
            <a:cxnSpLocks noChangeShapeType="1"/>
            <a:stCxn id="73778" idx="3"/>
            <a:endCxn id="73789" idx="0"/>
          </p:cNvCxnSpPr>
          <p:nvPr/>
        </p:nvCxnSpPr>
        <p:spPr bwMode="auto">
          <a:xfrm rot="16200000" flipH="1">
            <a:off x="2309813" y="2471738"/>
            <a:ext cx="533400" cy="1409700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5" name="AutoShape 64">
            <a:extLst>
              <a:ext uri="{FF2B5EF4-FFF2-40B4-BE49-F238E27FC236}">
                <a16:creationId xmlns:a16="http://schemas.microsoft.com/office/drawing/2014/main" id="{7D1C8D13-CE3E-5FF6-A063-FA4B648F1841}"/>
              </a:ext>
            </a:extLst>
          </p:cNvPr>
          <p:cNvCxnSpPr>
            <a:cxnSpLocks noChangeShapeType="1"/>
            <a:stCxn id="73771" idx="3"/>
            <a:endCxn id="73737" idx="0"/>
          </p:cNvCxnSpPr>
          <p:nvPr/>
        </p:nvCxnSpPr>
        <p:spPr bwMode="auto">
          <a:xfrm rot="16200000" flipH="1">
            <a:off x="6568393" y="3103452"/>
            <a:ext cx="346075" cy="819370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6" name="AutoShape 65">
            <a:extLst>
              <a:ext uri="{FF2B5EF4-FFF2-40B4-BE49-F238E27FC236}">
                <a16:creationId xmlns:a16="http://schemas.microsoft.com/office/drawing/2014/main" id="{CF2911B0-784C-9347-4C38-2A17ABBB9704}"/>
              </a:ext>
            </a:extLst>
          </p:cNvPr>
          <p:cNvCxnSpPr>
            <a:cxnSpLocks noChangeShapeType="1"/>
            <a:stCxn id="73771" idx="3"/>
            <a:endCxn id="73738" idx="0"/>
          </p:cNvCxnSpPr>
          <p:nvPr/>
        </p:nvCxnSpPr>
        <p:spPr bwMode="auto">
          <a:xfrm rot="5400000">
            <a:off x="5861679" y="3254208"/>
            <a:ext cx="384175" cy="555958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7" name="AutoShape 66">
            <a:extLst>
              <a:ext uri="{FF2B5EF4-FFF2-40B4-BE49-F238E27FC236}">
                <a16:creationId xmlns:a16="http://schemas.microsoft.com/office/drawing/2014/main" id="{78009650-DE2A-3E6C-65D8-A3A9B2B4FA13}"/>
              </a:ext>
            </a:extLst>
          </p:cNvPr>
          <p:cNvCxnSpPr>
            <a:cxnSpLocks noChangeShapeType="1"/>
            <a:stCxn id="73776" idx="3"/>
            <a:endCxn id="73739" idx="0"/>
          </p:cNvCxnSpPr>
          <p:nvPr/>
        </p:nvCxnSpPr>
        <p:spPr bwMode="auto">
          <a:xfrm rot="5400000">
            <a:off x="5848872" y="5186089"/>
            <a:ext cx="384175" cy="699046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8" name="AutoShape 67">
            <a:extLst>
              <a:ext uri="{FF2B5EF4-FFF2-40B4-BE49-F238E27FC236}">
                <a16:creationId xmlns:a16="http://schemas.microsoft.com/office/drawing/2014/main" id="{D7491717-34CE-62BE-E97F-9E09147D5A6B}"/>
              </a:ext>
            </a:extLst>
          </p:cNvPr>
          <p:cNvCxnSpPr>
            <a:cxnSpLocks noChangeShapeType="1"/>
            <a:stCxn id="73776" idx="3"/>
            <a:endCxn id="73759" idx="0"/>
          </p:cNvCxnSpPr>
          <p:nvPr/>
        </p:nvCxnSpPr>
        <p:spPr bwMode="auto">
          <a:xfrm rot="16200000" flipH="1">
            <a:off x="6674649" y="5059358"/>
            <a:ext cx="371475" cy="939808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9" name="AutoShape 68">
            <a:extLst>
              <a:ext uri="{FF2B5EF4-FFF2-40B4-BE49-F238E27FC236}">
                <a16:creationId xmlns:a16="http://schemas.microsoft.com/office/drawing/2014/main" id="{24A42190-D5F5-2A77-23EA-41AA2D835402}"/>
              </a:ext>
            </a:extLst>
          </p:cNvPr>
          <p:cNvCxnSpPr>
            <a:cxnSpLocks noChangeShapeType="1"/>
            <a:stCxn id="73784" idx="1"/>
            <a:endCxn id="73782" idx="1"/>
          </p:cNvCxnSpPr>
          <p:nvPr/>
        </p:nvCxnSpPr>
        <p:spPr bwMode="auto">
          <a:xfrm flipH="1" flipV="1">
            <a:off x="3216275" y="1843088"/>
            <a:ext cx="428942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50" name="AutoShape 69">
            <a:extLst>
              <a:ext uri="{FF2B5EF4-FFF2-40B4-BE49-F238E27FC236}">
                <a16:creationId xmlns:a16="http://schemas.microsoft.com/office/drawing/2014/main" id="{2C940E19-23CD-D0C8-ADC7-B4388B3BB7D9}"/>
              </a:ext>
            </a:extLst>
          </p:cNvPr>
          <p:cNvCxnSpPr>
            <a:cxnSpLocks noChangeShapeType="1"/>
            <a:stCxn id="73784" idx="2"/>
            <a:endCxn id="73767" idx="3"/>
          </p:cNvCxnSpPr>
          <p:nvPr/>
        </p:nvCxnSpPr>
        <p:spPr bwMode="auto">
          <a:xfrm rot="5400000">
            <a:off x="7177088" y="1944688"/>
            <a:ext cx="649287" cy="9985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51" name="AutoShape 70">
            <a:extLst>
              <a:ext uri="{FF2B5EF4-FFF2-40B4-BE49-F238E27FC236}">
                <a16:creationId xmlns:a16="http://schemas.microsoft.com/office/drawing/2014/main" id="{16F8F3B6-9562-9573-0150-D5D218BEA7EA}"/>
              </a:ext>
            </a:extLst>
          </p:cNvPr>
          <p:cNvCxnSpPr>
            <a:cxnSpLocks noChangeShapeType="1"/>
            <a:stCxn id="73784" idx="2"/>
            <a:endCxn id="73772" idx="3"/>
          </p:cNvCxnSpPr>
          <p:nvPr/>
        </p:nvCxnSpPr>
        <p:spPr bwMode="auto">
          <a:xfrm rot="5400000">
            <a:off x="6207919" y="2978944"/>
            <a:ext cx="2652712" cy="9334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52" name="AutoShape 71">
            <a:extLst>
              <a:ext uri="{FF2B5EF4-FFF2-40B4-BE49-F238E27FC236}">
                <a16:creationId xmlns:a16="http://schemas.microsoft.com/office/drawing/2014/main" id="{6C06D5AC-7C48-3645-06F7-FB66A956E5FA}"/>
              </a:ext>
            </a:extLst>
          </p:cNvPr>
          <p:cNvCxnSpPr>
            <a:cxnSpLocks noChangeShapeType="1"/>
            <a:stCxn id="73788" idx="3"/>
            <a:endCxn id="73804" idx="1"/>
          </p:cNvCxnSpPr>
          <p:nvPr/>
        </p:nvCxnSpPr>
        <p:spPr bwMode="auto">
          <a:xfrm>
            <a:off x="4076700" y="3976688"/>
            <a:ext cx="877888" cy="1995487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53" name="AutoShape 72">
            <a:extLst>
              <a:ext uri="{FF2B5EF4-FFF2-40B4-BE49-F238E27FC236}">
                <a16:creationId xmlns:a16="http://schemas.microsoft.com/office/drawing/2014/main" id="{65502CD1-7A09-042A-B83B-DF82A84E3382}"/>
              </a:ext>
            </a:extLst>
          </p:cNvPr>
          <p:cNvCxnSpPr>
            <a:cxnSpLocks noChangeShapeType="1"/>
            <a:stCxn id="73788" idx="3"/>
            <a:endCxn id="73798" idx="1"/>
          </p:cNvCxnSpPr>
          <p:nvPr/>
        </p:nvCxnSpPr>
        <p:spPr bwMode="auto">
          <a:xfrm flipV="1">
            <a:off x="4076700" y="3967163"/>
            <a:ext cx="1022350" cy="9525"/>
          </a:xfrm>
          <a:prstGeom prst="bentConnector3">
            <a:avLst>
              <a:gd name="adj1" fmla="val 49843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54" name="AutoShape 73">
            <a:extLst>
              <a:ext uri="{FF2B5EF4-FFF2-40B4-BE49-F238E27FC236}">
                <a16:creationId xmlns:a16="http://schemas.microsoft.com/office/drawing/2014/main" id="{2922AE42-984B-D208-1FD2-688869094257}"/>
              </a:ext>
            </a:extLst>
          </p:cNvPr>
          <p:cNvCxnSpPr>
            <a:cxnSpLocks noChangeShapeType="1"/>
            <a:stCxn id="73795" idx="2"/>
            <a:endCxn id="73764" idx="3"/>
          </p:cNvCxnSpPr>
          <p:nvPr/>
        </p:nvCxnSpPr>
        <p:spPr bwMode="auto">
          <a:xfrm rot="16200000" flipH="1">
            <a:off x="3815677" y="1753513"/>
            <a:ext cx="1416047" cy="7002225"/>
          </a:xfrm>
          <a:prstGeom prst="bentConnector4">
            <a:avLst>
              <a:gd name="adj1" fmla="val 126682"/>
              <a:gd name="adj2" fmla="val 103265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55" name="AutoShape 74">
            <a:extLst>
              <a:ext uri="{FF2B5EF4-FFF2-40B4-BE49-F238E27FC236}">
                <a16:creationId xmlns:a16="http://schemas.microsoft.com/office/drawing/2014/main" id="{4DD88170-1CEE-239B-B3F3-92A74643AEC8}"/>
              </a:ext>
            </a:extLst>
          </p:cNvPr>
          <p:cNvCxnSpPr>
            <a:cxnSpLocks noChangeShapeType="1"/>
            <a:stCxn id="73795" idx="2"/>
            <a:endCxn id="73801" idx="3"/>
          </p:cNvCxnSpPr>
          <p:nvPr/>
        </p:nvCxnSpPr>
        <p:spPr bwMode="auto">
          <a:xfrm rot="5400000" flipH="1" flipV="1">
            <a:off x="4082373" y="896264"/>
            <a:ext cx="590553" cy="6710125"/>
          </a:xfrm>
          <a:prstGeom prst="bentConnector4">
            <a:avLst>
              <a:gd name="adj1" fmla="val -330643"/>
              <a:gd name="adj2" fmla="val 113769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56" name="Text Box 75">
            <a:extLst>
              <a:ext uri="{FF2B5EF4-FFF2-40B4-BE49-F238E27FC236}">
                <a16:creationId xmlns:a16="http://schemas.microsoft.com/office/drawing/2014/main" id="{F97B794F-FF2C-3BCA-8168-FC97D9331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325" y="6151563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600">
                <a:latin typeface="Tahoma" panose="020B0604030504040204" pitchFamily="34" charset="0"/>
              </a:rPr>
              <a:t>creates</a:t>
            </a:r>
          </a:p>
        </p:txBody>
      </p:sp>
      <p:sp>
        <p:nvSpPr>
          <p:cNvPr id="73757" name="Text Box 76">
            <a:extLst>
              <a:ext uri="{FF2B5EF4-FFF2-40B4-BE49-F238E27FC236}">
                <a16:creationId xmlns:a16="http://schemas.microsoft.com/office/drawing/2014/main" id="{479A102F-D1B4-3244-521E-B098BE81E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8800" y="3561278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600">
                <a:latin typeface="Tahoma" panose="020B0604030504040204" pitchFamily="34" charset="0"/>
              </a:rPr>
              <a:t>creates</a:t>
            </a:r>
          </a:p>
        </p:txBody>
      </p:sp>
      <p:grpSp>
        <p:nvGrpSpPr>
          <p:cNvPr id="73758" name="Group 82">
            <a:extLst>
              <a:ext uri="{FF2B5EF4-FFF2-40B4-BE49-F238E27FC236}">
                <a16:creationId xmlns:a16="http://schemas.microsoft.com/office/drawing/2014/main" id="{093908EF-2221-07B7-AD69-434A667CD868}"/>
              </a:ext>
            </a:extLst>
          </p:cNvPr>
          <p:cNvGrpSpPr>
            <a:grpSpLocks/>
          </p:cNvGrpSpPr>
          <p:nvPr/>
        </p:nvGrpSpPr>
        <p:grpSpPr bwMode="auto">
          <a:xfrm>
            <a:off x="6602413" y="5734050"/>
            <a:ext cx="1422400" cy="457200"/>
            <a:chOff x="3121" y="3618"/>
            <a:chExt cx="384" cy="288"/>
          </a:xfrm>
        </p:grpSpPr>
        <p:sp>
          <p:nvSpPr>
            <p:cNvPr id="73764" name="Rectangle 83">
              <a:extLst>
                <a:ext uri="{FF2B5EF4-FFF2-40B4-BE49-F238E27FC236}">
                  <a16:creationId xmlns:a16="http://schemas.microsoft.com/office/drawing/2014/main" id="{DE2FD406-A319-FF77-1D33-9E4E5E43D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" y="3618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3765" name="Line 84">
              <a:extLst>
                <a:ext uri="{FF2B5EF4-FFF2-40B4-BE49-F238E27FC236}">
                  <a16:creationId xmlns:a16="http://schemas.microsoft.com/office/drawing/2014/main" id="{BD0B806B-B72F-2CD9-9374-AB45C887B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381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6" name="Line 85">
              <a:extLst>
                <a:ext uri="{FF2B5EF4-FFF2-40B4-BE49-F238E27FC236}">
                  <a16:creationId xmlns:a16="http://schemas.microsoft.com/office/drawing/2014/main" id="{9EDE6534-8EE5-1DD1-0A72-2286D89D0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385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59" name="Text Box 37">
            <a:extLst>
              <a:ext uri="{FF2B5EF4-FFF2-40B4-BE49-F238E27FC236}">
                <a16:creationId xmlns:a16="http://schemas.microsoft.com/office/drawing/2014/main" id="{9FA1DF5A-76A4-7079-8BA1-F81E810C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7175" y="5715000"/>
            <a:ext cx="1446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b="1" dirty="0" err="1">
                <a:latin typeface="Tahoma" panose="020B0604030504040204" pitchFamily="34" charset="0"/>
              </a:rPr>
              <a:t>LOTRPawn</a:t>
            </a:r>
            <a:endParaRPr lang="en-US" altLang="tr-TR" sz="1800" b="1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181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C5FC30A-E946-1019-40BA-A6C336CA5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Abstract Factory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3F774F02-59C0-45FF-9467-0E08A08D35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tr-TR" sz="2800" b="1" dirty="0"/>
              <a:t>Intent</a:t>
            </a:r>
            <a:r>
              <a:rPr lang="en-US" altLang="tr-TR" sz="2800" dirty="0"/>
              <a:t>: Provide an interface for creating </a:t>
            </a:r>
            <a:r>
              <a:rPr lang="en-US" altLang="tr-TR" sz="2800" dirty="0">
                <a:solidFill>
                  <a:srgbClr val="0070C0"/>
                </a:solidFill>
              </a:rPr>
              <a:t>families of related or dependent objects</a:t>
            </a:r>
            <a:r>
              <a:rPr lang="en-US" altLang="tr-TR" sz="2800" dirty="0">
                <a:solidFill>
                  <a:srgbClr val="FF0000"/>
                </a:solidFill>
              </a:rPr>
              <a:t> </a:t>
            </a:r>
            <a:r>
              <a:rPr lang="en-US" altLang="tr-TR" sz="2800" dirty="0"/>
              <a:t>without specifying their concrete classes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sz="2400" dirty="0"/>
              <a:t>Create family of compatible products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 sz="2800" dirty="0"/>
              <a:t>Applicability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tr-TR" sz="2400" dirty="0"/>
              <a:t>System needs to be configured with one of multiple family (variant) of products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sz="2400" dirty="0"/>
              <a:t>Enforce the constraint that a family of related products is designed to be used together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sz="2400" dirty="0"/>
              <a:t>Want to provide a library but reveal just their interfaces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tr-TR" sz="2400" dirty="0"/>
              <a:t>System needs to be independent of how its product are created and represented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9F264479-6834-11D4-A332-9384699E7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Abstract Factory-Structure</a:t>
            </a:r>
          </a:p>
        </p:txBody>
      </p:sp>
      <p:grpSp>
        <p:nvGrpSpPr>
          <p:cNvPr id="70659" name="Group 30">
            <a:extLst>
              <a:ext uri="{FF2B5EF4-FFF2-40B4-BE49-F238E27FC236}">
                <a16:creationId xmlns:a16="http://schemas.microsoft.com/office/drawing/2014/main" id="{654A6A13-CE1A-AB71-532E-DAA08A1C6980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3443288"/>
            <a:ext cx="1885950" cy="1425575"/>
            <a:chOff x="336" y="2208"/>
            <a:chExt cx="1144" cy="898"/>
          </a:xfrm>
        </p:grpSpPr>
        <p:sp>
          <p:nvSpPr>
            <p:cNvPr id="70751" name="Rectangle 5">
              <a:extLst>
                <a:ext uri="{FF2B5EF4-FFF2-40B4-BE49-F238E27FC236}">
                  <a16:creationId xmlns:a16="http://schemas.microsoft.com/office/drawing/2014/main" id="{AE26C6E8-63CE-D1D9-C678-4100E44B7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208"/>
              <a:ext cx="1017" cy="8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0752" name="Text Box 19">
              <a:extLst>
                <a:ext uri="{FF2B5EF4-FFF2-40B4-BE49-F238E27FC236}">
                  <a16:creationId xmlns:a16="http://schemas.microsoft.com/office/drawing/2014/main" id="{1A7478C8-7F59-E727-CCF6-5A9BF18CE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2208"/>
              <a:ext cx="1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ConcFactory1</a:t>
              </a:r>
            </a:p>
          </p:txBody>
        </p:sp>
        <p:sp>
          <p:nvSpPr>
            <p:cNvPr id="70753" name="Text Box 20">
              <a:extLst>
                <a:ext uri="{FF2B5EF4-FFF2-40B4-BE49-F238E27FC236}">
                  <a16:creationId xmlns:a16="http://schemas.microsoft.com/office/drawing/2014/main" id="{2451B95D-191A-5812-EE4D-709900A35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96"/>
              <a:ext cx="94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+createA():A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+createB():B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+createD():D</a:t>
              </a:r>
            </a:p>
          </p:txBody>
        </p:sp>
        <p:sp>
          <p:nvSpPr>
            <p:cNvPr id="70754" name="Line 21">
              <a:extLst>
                <a:ext uri="{FF2B5EF4-FFF2-40B4-BE49-F238E27FC236}">
                  <a16:creationId xmlns:a16="http://schemas.microsoft.com/office/drawing/2014/main" id="{581A31E3-C7BF-D085-1C32-3382F374E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44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55" name="Line 22">
              <a:extLst>
                <a:ext uri="{FF2B5EF4-FFF2-40B4-BE49-F238E27FC236}">
                  <a16:creationId xmlns:a16="http://schemas.microsoft.com/office/drawing/2014/main" id="{93A58668-856A-8CA9-5C78-63C54FCA3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49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60" name="Group 31">
            <a:extLst>
              <a:ext uri="{FF2B5EF4-FFF2-40B4-BE49-F238E27FC236}">
                <a16:creationId xmlns:a16="http://schemas.microsoft.com/office/drawing/2014/main" id="{BEAB8780-27DD-7618-4C0B-83CC8DF103DA}"/>
              </a:ext>
            </a:extLst>
          </p:cNvPr>
          <p:cNvGrpSpPr>
            <a:grpSpLocks/>
          </p:cNvGrpSpPr>
          <p:nvPr/>
        </p:nvGrpSpPr>
        <p:grpSpPr bwMode="auto">
          <a:xfrm>
            <a:off x="2203450" y="3443288"/>
            <a:ext cx="2011363" cy="1381125"/>
            <a:chOff x="336" y="2208"/>
            <a:chExt cx="1185" cy="870"/>
          </a:xfrm>
        </p:grpSpPr>
        <p:sp>
          <p:nvSpPr>
            <p:cNvPr id="70746" name="Rectangle 32">
              <a:extLst>
                <a:ext uri="{FF2B5EF4-FFF2-40B4-BE49-F238E27FC236}">
                  <a16:creationId xmlns:a16="http://schemas.microsoft.com/office/drawing/2014/main" id="{20B51E54-A296-535C-E4DE-AA8A2E00E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208"/>
              <a:ext cx="994" cy="87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0747" name="Text Box 33">
              <a:extLst>
                <a:ext uri="{FF2B5EF4-FFF2-40B4-BE49-F238E27FC236}">
                  <a16:creationId xmlns:a16="http://schemas.microsoft.com/office/drawing/2014/main" id="{C9FFE4CA-22BD-20FB-A60A-8AFEF688F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2208"/>
              <a:ext cx="11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ConcFactory2</a:t>
              </a:r>
            </a:p>
          </p:txBody>
        </p:sp>
        <p:sp>
          <p:nvSpPr>
            <p:cNvPr id="70748" name="Text Box 34">
              <a:extLst>
                <a:ext uri="{FF2B5EF4-FFF2-40B4-BE49-F238E27FC236}">
                  <a16:creationId xmlns:a16="http://schemas.microsoft.com/office/drawing/2014/main" id="{DBA7BE08-4787-3FE4-30DE-0ECFAE8E4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96"/>
              <a:ext cx="917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+createA():A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+createB():B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+createD():D</a:t>
              </a:r>
            </a:p>
          </p:txBody>
        </p:sp>
        <p:sp>
          <p:nvSpPr>
            <p:cNvPr id="70749" name="Line 35">
              <a:extLst>
                <a:ext uri="{FF2B5EF4-FFF2-40B4-BE49-F238E27FC236}">
                  <a16:creationId xmlns:a16="http://schemas.microsoft.com/office/drawing/2014/main" id="{444589DA-B37F-06F9-497D-47C4607D8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44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50" name="Line 36">
              <a:extLst>
                <a:ext uri="{FF2B5EF4-FFF2-40B4-BE49-F238E27FC236}">
                  <a16:creationId xmlns:a16="http://schemas.microsoft.com/office/drawing/2014/main" id="{DC6A65F8-B3F0-8900-C372-EDDFEDB17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49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61" name="Group 46">
            <a:extLst>
              <a:ext uri="{FF2B5EF4-FFF2-40B4-BE49-F238E27FC236}">
                <a16:creationId xmlns:a16="http://schemas.microsoft.com/office/drawing/2014/main" id="{AD8C2B64-0882-2BAE-6D6F-3A031A69D3A9}"/>
              </a:ext>
            </a:extLst>
          </p:cNvPr>
          <p:cNvGrpSpPr>
            <a:grpSpLocks/>
          </p:cNvGrpSpPr>
          <p:nvPr/>
        </p:nvGrpSpPr>
        <p:grpSpPr bwMode="auto">
          <a:xfrm>
            <a:off x="7537114" y="1309688"/>
            <a:ext cx="990600" cy="533400"/>
            <a:chOff x="3888" y="1200"/>
            <a:chExt cx="624" cy="336"/>
          </a:xfrm>
        </p:grpSpPr>
        <p:sp>
          <p:nvSpPr>
            <p:cNvPr id="70742" name="Rectangle 7">
              <a:extLst>
                <a:ext uri="{FF2B5EF4-FFF2-40B4-BE49-F238E27FC236}">
                  <a16:creationId xmlns:a16="http://schemas.microsoft.com/office/drawing/2014/main" id="{BFA3C106-7AA3-2B19-77DD-F44200B44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200"/>
              <a:ext cx="62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0743" name="Text Box 37">
              <a:extLst>
                <a:ext uri="{FF2B5EF4-FFF2-40B4-BE49-F238E27FC236}">
                  <a16:creationId xmlns:a16="http://schemas.microsoft.com/office/drawing/2014/main" id="{0E517333-C2DF-F250-34F1-A698A140A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200"/>
              <a:ext cx="5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Client</a:t>
              </a:r>
            </a:p>
          </p:txBody>
        </p:sp>
        <p:sp>
          <p:nvSpPr>
            <p:cNvPr id="70744" name="Line 44">
              <a:extLst>
                <a:ext uri="{FF2B5EF4-FFF2-40B4-BE49-F238E27FC236}">
                  <a16:creationId xmlns:a16="http://schemas.microsoft.com/office/drawing/2014/main" id="{37779A06-A0C2-7E21-997B-4DD32AC38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45" name="Line 45">
              <a:extLst>
                <a:ext uri="{FF2B5EF4-FFF2-40B4-BE49-F238E27FC236}">
                  <a16:creationId xmlns:a16="http://schemas.microsoft.com/office/drawing/2014/main" id="{BEAFABE2-DC3C-167A-7F2B-58F0D4842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8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62" name="Group 57">
            <a:extLst>
              <a:ext uri="{FF2B5EF4-FFF2-40B4-BE49-F238E27FC236}">
                <a16:creationId xmlns:a16="http://schemas.microsoft.com/office/drawing/2014/main" id="{2628BA7A-EC8E-2710-09E2-7A1DAF032909}"/>
              </a:ext>
            </a:extLst>
          </p:cNvPr>
          <p:cNvGrpSpPr>
            <a:grpSpLocks/>
          </p:cNvGrpSpPr>
          <p:nvPr/>
        </p:nvGrpSpPr>
        <p:grpSpPr bwMode="auto">
          <a:xfrm>
            <a:off x="6913624" y="2814644"/>
            <a:ext cx="609600" cy="457200"/>
            <a:chOff x="4560" y="2352"/>
            <a:chExt cx="384" cy="288"/>
          </a:xfrm>
        </p:grpSpPr>
        <p:sp>
          <p:nvSpPr>
            <p:cNvPr id="70738" name="Rectangle 10">
              <a:extLst>
                <a:ext uri="{FF2B5EF4-FFF2-40B4-BE49-F238E27FC236}">
                  <a16:creationId xmlns:a16="http://schemas.microsoft.com/office/drawing/2014/main" id="{0DD72FE9-FD2A-BF69-046C-5456ACBE7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352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0739" name="Text Box 41">
              <a:extLst>
                <a:ext uri="{FF2B5EF4-FFF2-40B4-BE49-F238E27FC236}">
                  <a16:creationId xmlns:a16="http://schemas.microsoft.com/office/drawing/2014/main" id="{91D5D988-ABCC-65E3-51AE-45CED77C6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352"/>
              <a:ext cx="3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A1</a:t>
              </a:r>
            </a:p>
          </p:txBody>
        </p:sp>
        <p:sp>
          <p:nvSpPr>
            <p:cNvPr id="70740" name="Line 55">
              <a:extLst>
                <a:ext uri="{FF2B5EF4-FFF2-40B4-BE49-F238E27FC236}">
                  <a16:creationId xmlns:a16="http://schemas.microsoft.com/office/drawing/2014/main" id="{3B472422-4C8F-194F-5884-C0CC2311F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41" name="Line 56">
              <a:extLst>
                <a:ext uri="{FF2B5EF4-FFF2-40B4-BE49-F238E27FC236}">
                  <a16:creationId xmlns:a16="http://schemas.microsoft.com/office/drawing/2014/main" id="{22AF991E-00A5-1FE8-D2A8-6B92EF97C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63" name="Group 58">
            <a:extLst>
              <a:ext uri="{FF2B5EF4-FFF2-40B4-BE49-F238E27FC236}">
                <a16:creationId xmlns:a16="http://schemas.microsoft.com/office/drawing/2014/main" id="{C9AF2E08-928F-21DD-6017-E5AD21DA9CAF}"/>
              </a:ext>
            </a:extLst>
          </p:cNvPr>
          <p:cNvGrpSpPr>
            <a:grpSpLocks/>
          </p:cNvGrpSpPr>
          <p:nvPr/>
        </p:nvGrpSpPr>
        <p:grpSpPr bwMode="auto">
          <a:xfrm>
            <a:off x="5151653" y="2827474"/>
            <a:ext cx="609600" cy="392113"/>
            <a:chOff x="4560" y="2352"/>
            <a:chExt cx="384" cy="288"/>
          </a:xfrm>
        </p:grpSpPr>
        <p:sp>
          <p:nvSpPr>
            <p:cNvPr id="70734" name="Rectangle 59">
              <a:extLst>
                <a:ext uri="{FF2B5EF4-FFF2-40B4-BE49-F238E27FC236}">
                  <a16:creationId xmlns:a16="http://schemas.microsoft.com/office/drawing/2014/main" id="{DE5DC6B9-4AF1-8ABB-1173-E1EAD686E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352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0735" name="Text Box 60">
              <a:extLst>
                <a:ext uri="{FF2B5EF4-FFF2-40B4-BE49-F238E27FC236}">
                  <a16:creationId xmlns:a16="http://schemas.microsoft.com/office/drawing/2014/main" id="{877879AA-5981-3B17-5242-2B744210A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352"/>
              <a:ext cx="3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A2</a:t>
              </a:r>
            </a:p>
          </p:txBody>
        </p:sp>
        <p:sp>
          <p:nvSpPr>
            <p:cNvPr id="70736" name="Line 61">
              <a:extLst>
                <a:ext uri="{FF2B5EF4-FFF2-40B4-BE49-F238E27FC236}">
                  <a16:creationId xmlns:a16="http://schemas.microsoft.com/office/drawing/2014/main" id="{721C41FF-73DF-558D-E773-684CCC620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37" name="Line 62">
              <a:extLst>
                <a:ext uri="{FF2B5EF4-FFF2-40B4-BE49-F238E27FC236}">
                  <a16:creationId xmlns:a16="http://schemas.microsoft.com/office/drawing/2014/main" id="{0B657B8D-291A-5B88-BF83-FC15CED01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64" name="Group 63">
            <a:extLst>
              <a:ext uri="{FF2B5EF4-FFF2-40B4-BE49-F238E27FC236}">
                <a16:creationId xmlns:a16="http://schemas.microsoft.com/office/drawing/2014/main" id="{FEAE00AB-9A15-49FF-899C-C56D9EFED97D}"/>
              </a:ext>
            </a:extLst>
          </p:cNvPr>
          <p:cNvGrpSpPr>
            <a:grpSpLocks/>
          </p:cNvGrpSpPr>
          <p:nvPr/>
        </p:nvGrpSpPr>
        <p:grpSpPr bwMode="auto">
          <a:xfrm>
            <a:off x="5229683" y="4540378"/>
            <a:ext cx="609600" cy="457200"/>
            <a:chOff x="4560" y="2352"/>
            <a:chExt cx="384" cy="288"/>
          </a:xfrm>
        </p:grpSpPr>
        <p:sp>
          <p:nvSpPr>
            <p:cNvPr id="70730" name="Rectangle 64">
              <a:extLst>
                <a:ext uri="{FF2B5EF4-FFF2-40B4-BE49-F238E27FC236}">
                  <a16:creationId xmlns:a16="http://schemas.microsoft.com/office/drawing/2014/main" id="{EDC928BF-00B8-4E88-3CB5-24678BA50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352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0731" name="Text Box 65">
              <a:extLst>
                <a:ext uri="{FF2B5EF4-FFF2-40B4-BE49-F238E27FC236}">
                  <a16:creationId xmlns:a16="http://schemas.microsoft.com/office/drawing/2014/main" id="{7EA53A12-E7FE-C295-64E8-CD1A56133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352"/>
              <a:ext cx="3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B2</a:t>
              </a:r>
            </a:p>
          </p:txBody>
        </p:sp>
        <p:sp>
          <p:nvSpPr>
            <p:cNvPr id="70732" name="Line 66">
              <a:extLst>
                <a:ext uri="{FF2B5EF4-FFF2-40B4-BE49-F238E27FC236}">
                  <a16:creationId xmlns:a16="http://schemas.microsoft.com/office/drawing/2014/main" id="{5BE71157-6177-1822-BD1B-7A9930062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33" name="Line 67">
              <a:extLst>
                <a:ext uri="{FF2B5EF4-FFF2-40B4-BE49-F238E27FC236}">
                  <a16:creationId xmlns:a16="http://schemas.microsoft.com/office/drawing/2014/main" id="{1FB2319A-C95F-9ABC-C1B2-416BFE1FC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65" name="Group 68">
            <a:extLst>
              <a:ext uri="{FF2B5EF4-FFF2-40B4-BE49-F238E27FC236}">
                <a16:creationId xmlns:a16="http://schemas.microsoft.com/office/drawing/2014/main" id="{F9EF6FB1-CEE9-50B5-8744-874E298221D7}"/>
              </a:ext>
            </a:extLst>
          </p:cNvPr>
          <p:cNvGrpSpPr>
            <a:grpSpLocks/>
          </p:cNvGrpSpPr>
          <p:nvPr/>
        </p:nvGrpSpPr>
        <p:grpSpPr bwMode="auto">
          <a:xfrm>
            <a:off x="6834072" y="4519610"/>
            <a:ext cx="609600" cy="457200"/>
            <a:chOff x="4560" y="2352"/>
            <a:chExt cx="384" cy="288"/>
          </a:xfrm>
        </p:grpSpPr>
        <p:sp>
          <p:nvSpPr>
            <p:cNvPr id="70726" name="Rectangle 69">
              <a:extLst>
                <a:ext uri="{FF2B5EF4-FFF2-40B4-BE49-F238E27FC236}">
                  <a16:creationId xmlns:a16="http://schemas.microsoft.com/office/drawing/2014/main" id="{CEFEE77A-4194-3A66-CEE6-1ADF2D867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352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0727" name="Text Box 70">
              <a:extLst>
                <a:ext uri="{FF2B5EF4-FFF2-40B4-BE49-F238E27FC236}">
                  <a16:creationId xmlns:a16="http://schemas.microsoft.com/office/drawing/2014/main" id="{738734CC-C6A6-8907-7FA5-0B15BA00A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352"/>
              <a:ext cx="3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dirty="0">
                  <a:latin typeface="Tahoma" panose="020B0604030504040204" pitchFamily="34" charset="0"/>
                </a:rPr>
                <a:t>B1</a:t>
              </a:r>
            </a:p>
          </p:txBody>
        </p:sp>
        <p:sp>
          <p:nvSpPr>
            <p:cNvPr id="70728" name="Line 71">
              <a:extLst>
                <a:ext uri="{FF2B5EF4-FFF2-40B4-BE49-F238E27FC236}">
                  <a16:creationId xmlns:a16="http://schemas.microsoft.com/office/drawing/2014/main" id="{F77E9489-3081-D2FC-476A-00DF9CFC1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29" name="Line 72">
              <a:extLst>
                <a:ext uri="{FF2B5EF4-FFF2-40B4-BE49-F238E27FC236}">
                  <a16:creationId xmlns:a16="http://schemas.microsoft.com/office/drawing/2014/main" id="{DA388968-7630-78E7-AF15-AEC04A114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66" name="Group 95">
            <a:extLst>
              <a:ext uri="{FF2B5EF4-FFF2-40B4-BE49-F238E27FC236}">
                <a16:creationId xmlns:a16="http://schemas.microsoft.com/office/drawing/2014/main" id="{02BCC145-85BE-8D12-79D0-230B2A702EB8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1462088"/>
            <a:ext cx="2233612" cy="1728787"/>
            <a:chOff x="495" y="921"/>
            <a:chExt cx="1225" cy="1089"/>
          </a:xfrm>
        </p:grpSpPr>
        <p:grpSp>
          <p:nvGrpSpPr>
            <p:cNvPr id="70719" name="Group 94">
              <a:extLst>
                <a:ext uri="{FF2B5EF4-FFF2-40B4-BE49-F238E27FC236}">
                  <a16:creationId xmlns:a16="http://schemas.microsoft.com/office/drawing/2014/main" id="{FC66FCD2-1615-BEEC-34DA-933E33D41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" y="921"/>
              <a:ext cx="1225" cy="903"/>
              <a:chOff x="495" y="921"/>
              <a:chExt cx="1225" cy="903"/>
            </a:xfrm>
          </p:grpSpPr>
          <p:sp>
            <p:nvSpPr>
              <p:cNvPr id="70721" name="Rectangle 4">
                <a:extLst>
                  <a:ext uri="{FF2B5EF4-FFF2-40B4-BE49-F238E27FC236}">
                    <a16:creationId xmlns:a16="http://schemas.microsoft.com/office/drawing/2014/main" id="{170C8202-11D7-3F3D-2837-6908A1812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921"/>
                <a:ext cx="1210" cy="90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70722" name="Text Box 14">
                <a:extLst>
                  <a:ext uri="{FF2B5EF4-FFF2-40B4-BE49-F238E27FC236}">
                    <a16:creationId xmlns:a16="http://schemas.microsoft.com/office/drawing/2014/main" id="{96E1597E-86B0-F9DF-7D56-DEE3AF4B19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" y="921"/>
                <a:ext cx="11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tr-TR" sz="1800" b="1" i="1">
                    <a:latin typeface="Tahoma" panose="020B0604030504040204" pitchFamily="34" charset="0"/>
                  </a:rPr>
                  <a:t>AbstractFactory</a:t>
                </a:r>
              </a:p>
            </p:txBody>
          </p:sp>
          <p:sp>
            <p:nvSpPr>
              <p:cNvPr id="70723" name="Text Box 15">
                <a:extLst>
                  <a:ext uri="{FF2B5EF4-FFF2-40B4-BE49-F238E27FC236}">
                    <a16:creationId xmlns:a16="http://schemas.microsoft.com/office/drawing/2014/main" id="{E7444A5C-C134-44C3-EBB9-D955E7DC39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" y="1209"/>
                <a:ext cx="892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tr-TR" sz="1800" i="1">
                    <a:latin typeface="Tahoma" panose="020B0604030504040204" pitchFamily="34" charset="0"/>
                  </a:rPr>
                  <a:t>+createA():A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tr-TR" sz="1800" i="1">
                    <a:latin typeface="Tahoma" panose="020B0604030504040204" pitchFamily="34" charset="0"/>
                  </a:rPr>
                  <a:t>+createB():B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tr-TR" sz="1800" i="1">
                    <a:latin typeface="Tahoma" panose="020B0604030504040204" pitchFamily="34" charset="0"/>
                  </a:rPr>
                  <a:t>+createD ():D</a:t>
                </a:r>
              </a:p>
            </p:txBody>
          </p:sp>
          <p:sp>
            <p:nvSpPr>
              <p:cNvPr id="70724" name="Line 16">
                <a:extLst>
                  <a:ext uri="{FF2B5EF4-FFF2-40B4-BE49-F238E27FC236}">
                    <a16:creationId xmlns:a16="http://schemas.microsoft.com/office/drawing/2014/main" id="{AD254DD5-5FCB-0405-6D3A-990585E11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" y="1161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25" name="Line 17">
                <a:extLst>
                  <a:ext uri="{FF2B5EF4-FFF2-40B4-BE49-F238E27FC236}">
                    <a16:creationId xmlns:a16="http://schemas.microsoft.com/office/drawing/2014/main" id="{743E25DE-C535-8E9A-94DA-3C30876A2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" y="1209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20" name="AutoShape 73">
              <a:extLst>
                <a:ext uri="{FF2B5EF4-FFF2-40B4-BE49-F238E27FC236}">
                  <a16:creationId xmlns:a16="http://schemas.microsoft.com/office/drawing/2014/main" id="{6ACF75C3-2BA2-3C30-C0FF-B7FC6875B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" y="181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</p:grpSp>
      <p:grpSp>
        <p:nvGrpSpPr>
          <p:cNvPr id="70667" name="Group 82">
            <a:extLst>
              <a:ext uri="{FF2B5EF4-FFF2-40B4-BE49-F238E27FC236}">
                <a16:creationId xmlns:a16="http://schemas.microsoft.com/office/drawing/2014/main" id="{E5396031-7753-B3DF-58B4-5885D5E6DD8B}"/>
              </a:ext>
            </a:extLst>
          </p:cNvPr>
          <p:cNvGrpSpPr>
            <a:grpSpLocks/>
          </p:cNvGrpSpPr>
          <p:nvPr/>
        </p:nvGrpSpPr>
        <p:grpSpPr bwMode="auto">
          <a:xfrm>
            <a:off x="5651911" y="3447389"/>
            <a:ext cx="1354138" cy="730250"/>
            <a:chOff x="3264" y="2976"/>
            <a:chExt cx="768" cy="460"/>
          </a:xfrm>
        </p:grpSpPr>
        <p:grpSp>
          <p:nvGrpSpPr>
            <p:cNvPr id="70713" name="Group 50">
              <a:extLst>
                <a:ext uri="{FF2B5EF4-FFF2-40B4-BE49-F238E27FC236}">
                  <a16:creationId xmlns:a16="http://schemas.microsoft.com/office/drawing/2014/main" id="{F1399B65-100C-7E73-5541-CB632C9290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976"/>
              <a:ext cx="768" cy="336"/>
              <a:chOff x="3936" y="1872"/>
              <a:chExt cx="768" cy="336"/>
            </a:xfrm>
          </p:grpSpPr>
          <p:sp>
            <p:nvSpPr>
              <p:cNvPr id="70715" name="Rectangle 51">
                <a:extLst>
                  <a:ext uri="{FF2B5EF4-FFF2-40B4-BE49-F238E27FC236}">
                    <a16:creationId xmlns:a16="http://schemas.microsoft.com/office/drawing/2014/main" id="{72A2C04F-63D9-3D5C-3889-2FF9523F3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872"/>
                <a:ext cx="768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70716" name="Text Box 52">
                <a:extLst>
                  <a:ext uri="{FF2B5EF4-FFF2-40B4-BE49-F238E27FC236}">
                    <a16:creationId xmlns:a16="http://schemas.microsoft.com/office/drawing/2014/main" id="{48788EF5-2019-DAA6-944C-7B8DB5BC38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1872"/>
                <a:ext cx="19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tr-TR" sz="1800" b="1" i="1">
                    <a:latin typeface="Tahoma" panose="020B0604030504040204" pitchFamily="34" charset="0"/>
                  </a:rPr>
                  <a:t>B</a:t>
                </a:r>
              </a:p>
            </p:txBody>
          </p:sp>
          <p:sp>
            <p:nvSpPr>
              <p:cNvPr id="70717" name="Line 53">
                <a:extLst>
                  <a:ext uri="{FF2B5EF4-FFF2-40B4-BE49-F238E27FC236}">
                    <a16:creationId xmlns:a16="http://schemas.microsoft.com/office/drawing/2014/main" id="{BA98BA87-8076-F01C-EA89-9F41D9425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18" name="Line 54">
                <a:extLst>
                  <a:ext uri="{FF2B5EF4-FFF2-40B4-BE49-F238E27FC236}">
                    <a16:creationId xmlns:a16="http://schemas.microsoft.com/office/drawing/2014/main" id="{8C1CC3ED-8A78-2A07-08CE-1DAF37DAD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16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14" name="AutoShape 74">
              <a:extLst>
                <a:ext uri="{FF2B5EF4-FFF2-40B4-BE49-F238E27FC236}">
                  <a16:creationId xmlns:a16="http://schemas.microsoft.com/office/drawing/2014/main" id="{2D252514-563C-6373-F680-F1277980C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12"/>
              <a:ext cx="178" cy="1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1800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70668" name="Group 80">
            <a:extLst>
              <a:ext uri="{FF2B5EF4-FFF2-40B4-BE49-F238E27FC236}">
                <a16:creationId xmlns:a16="http://schemas.microsoft.com/office/drawing/2014/main" id="{AD657524-E836-C6E3-AC87-E550C21E013B}"/>
              </a:ext>
            </a:extLst>
          </p:cNvPr>
          <p:cNvGrpSpPr>
            <a:grpSpLocks/>
          </p:cNvGrpSpPr>
          <p:nvPr/>
        </p:nvGrpSpPr>
        <p:grpSpPr bwMode="auto">
          <a:xfrm>
            <a:off x="5674840" y="1768478"/>
            <a:ext cx="1341437" cy="760413"/>
            <a:chOff x="3840" y="1872"/>
            <a:chExt cx="768" cy="479"/>
          </a:xfrm>
        </p:grpSpPr>
        <p:grpSp>
          <p:nvGrpSpPr>
            <p:cNvPr id="70707" name="Group 49">
              <a:extLst>
                <a:ext uri="{FF2B5EF4-FFF2-40B4-BE49-F238E27FC236}">
                  <a16:creationId xmlns:a16="http://schemas.microsoft.com/office/drawing/2014/main" id="{3ACA62C3-8AD6-35E6-E49D-867240990C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1872"/>
              <a:ext cx="768" cy="336"/>
              <a:chOff x="3936" y="1872"/>
              <a:chExt cx="768" cy="336"/>
            </a:xfrm>
          </p:grpSpPr>
          <p:sp>
            <p:nvSpPr>
              <p:cNvPr id="70709" name="Rectangle 8">
                <a:extLst>
                  <a:ext uri="{FF2B5EF4-FFF2-40B4-BE49-F238E27FC236}">
                    <a16:creationId xmlns:a16="http://schemas.microsoft.com/office/drawing/2014/main" id="{41DCFB07-3157-06D7-2EA0-E0D17BCC8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872"/>
                <a:ext cx="768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70710" name="Text Box 38">
                <a:extLst>
                  <a:ext uri="{FF2B5EF4-FFF2-40B4-BE49-F238E27FC236}">
                    <a16:creationId xmlns:a16="http://schemas.microsoft.com/office/drawing/2014/main" id="{70AD6070-8E08-6C76-AA63-4A54F4A84B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1872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tr-TR" sz="1800" b="1" i="1"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70711" name="Line 47">
                <a:extLst>
                  <a:ext uri="{FF2B5EF4-FFF2-40B4-BE49-F238E27FC236}">
                    <a16:creationId xmlns:a16="http://schemas.microsoft.com/office/drawing/2014/main" id="{B65593A7-0BE2-C12F-023B-DA6650941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12" name="Line 48">
                <a:extLst>
                  <a:ext uri="{FF2B5EF4-FFF2-40B4-BE49-F238E27FC236}">
                    <a16:creationId xmlns:a16="http://schemas.microsoft.com/office/drawing/2014/main" id="{48F212FB-A1AE-FAE1-A4EA-5A58B6F8B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16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08" name="AutoShape 75">
              <a:extLst>
                <a:ext uri="{FF2B5EF4-FFF2-40B4-BE49-F238E27FC236}">
                  <a16:creationId xmlns:a16="http://schemas.microsoft.com/office/drawing/2014/main" id="{1171F511-B004-C869-5C11-5C72CC6BA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08"/>
              <a:ext cx="176" cy="14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</p:grpSp>
      <p:cxnSp>
        <p:nvCxnSpPr>
          <p:cNvPr id="70669" name="AutoShape 76">
            <a:extLst>
              <a:ext uri="{FF2B5EF4-FFF2-40B4-BE49-F238E27FC236}">
                <a16:creationId xmlns:a16="http://schemas.microsoft.com/office/drawing/2014/main" id="{A625FDF4-DCC7-D6A5-15C1-2C86D798B397}"/>
              </a:ext>
            </a:extLst>
          </p:cNvPr>
          <p:cNvCxnSpPr>
            <a:cxnSpLocks noChangeShapeType="1"/>
            <a:stCxn id="70720" idx="3"/>
            <a:endCxn id="70752" idx="0"/>
          </p:cNvCxnSpPr>
          <p:nvPr/>
        </p:nvCxnSpPr>
        <p:spPr bwMode="auto">
          <a:xfrm rot="5400000">
            <a:off x="1362868" y="3012282"/>
            <a:ext cx="252413" cy="609600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0" name="AutoShape 77">
            <a:extLst>
              <a:ext uri="{FF2B5EF4-FFF2-40B4-BE49-F238E27FC236}">
                <a16:creationId xmlns:a16="http://schemas.microsoft.com/office/drawing/2014/main" id="{B4A07495-0FC0-8894-5B2F-0E5CF3132F48}"/>
              </a:ext>
            </a:extLst>
          </p:cNvPr>
          <p:cNvCxnSpPr>
            <a:cxnSpLocks noChangeShapeType="1"/>
            <a:stCxn id="70720" idx="3"/>
            <a:endCxn id="70747" idx="0"/>
          </p:cNvCxnSpPr>
          <p:nvPr/>
        </p:nvCxnSpPr>
        <p:spPr bwMode="auto">
          <a:xfrm rot="16200000" flipH="1">
            <a:off x="2410618" y="2574132"/>
            <a:ext cx="252413" cy="1485900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1" name="AutoShape 78">
            <a:extLst>
              <a:ext uri="{FF2B5EF4-FFF2-40B4-BE49-F238E27FC236}">
                <a16:creationId xmlns:a16="http://schemas.microsoft.com/office/drawing/2014/main" id="{1D7F4CEE-366E-E8E4-1547-5A1A010CDD33}"/>
              </a:ext>
            </a:extLst>
          </p:cNvPr>
          <p:cNvCxnSpPr>
            <a:cxnSpLocks noChangeShapeType="1"/>
            <a:stCxn id="70708" idx="3"/>
            <a:endCxn id="70739" idx="0"/>
          </p:cNvCxnSpPr>
          <p:nvPr/>
        </p:nvCxnSpPr>
        <p:spPr bwMode="auto">
          <a:xfrm rot="16200000" flipH="1">
            <a:off x="6639670" y="2220807"/>
            <a:ext cx="285753" cy="901920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2" name="AutoShape 79">
            <a:extLst>
              <a:ext uri="{FF2B5EF4-FFF2-40B4-BE49-F238E27FC236}">
                <a16:creationId xmlns:a16="http://schemas.microsoft.com/office/drawing/2014/main" id="{B10CFDE9-54BF-9981-F543-2BE38112AE27}"/>
              </a:ext>
            </a:extLst>
          </p:cNvPr>
          <p:cNvCxnSpPr>
            <a:cxnSpLocks noChangeShapeType="1"/>
            <a:stCxn id="70708" idx="3"/>
            <a:endCxn id="70735" idx="0"/>
          </p:cNvCxnSpPr>
          <p:nvPr/>
        </p:nvCxnSpPr>
        <p:spPr bwMode="auto">
          <a:xfrm rot="5400000">
            <a:off x="5752270" y="2248157"/>
            <a:ext cx="298583" cy="860051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3" name="AutoShape 83">
            <a:extLst>
              <a:ext uri="{FF2B5EF4-FFF2-40B4-BE49-F238E27FC236}">
                <a16:creationId xmlns:a16="http://schemas.microsoft.com/office/drawing/2014/main" id="{57E67F43-D2E9-24E0-442D-3B59B52DF1C1}"/>
              </a:ext>
            </a:extLst>
          </p:cNvPr>
          <p:cNvCxnSpPr>
            <a:cxnSpLocks noChangeShapeType="1"/>
            <a:stCxn id="70714" idx="3"/>
            <a:endCxn id="70731" idx="0"/>
          </p:cNvCxnSpPr>
          <p:nvPr/>
        </p:nvCxnSpPr>
        <p:spPr bwMode="auto">
          <a:xfrm rot="5400000">
            <a:off x="5751733" y="3975472"/>
            <a:ext cx="362739" cy="767073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4" name="AutoShape 84">
            <a:extLst>
              <a:ext uri="{FF2B5EF4-FFF2-40B4-BE49-F238E27FC236}">
                <a16:creationId xmlns:a16="http://schemas.microsoft.com/office/drawing/2014/main" id="{6CADF7E9-DFBF-4DAA-4ADF-87DBAA71CD02}"/>
              </a:ext>
            </a:extLst>
          </p:cNvPr>
          <p:cNvCxnSpPr>
            <a:cxnSpLocks noChangeShapeType="1"/>
            <a:stCxn id="70714" idx="3"/>
            <a:endCxn id="70727" idx="0"/>
          </p:cNvCxnSpPr>
          <p:nvPr/>
        </p:nvCxnSpPr>
        <p:spPr bwMode="auto">
          <a:xfrm rot="16200000" flipH="1">
            <a:off x="6564311" y="3929966"/>
            <a:ext cx="341971" cy="837316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5" name="AutoShape 85">
            <a:extLst>
              <a:ext uri="{FF2B5EF4-FFF2-40B4-BE49-F238E27FC236}">
                <a16:creationId xmlns:a16="http://schemas.microsoft.com/office/drawing/2014/main" id="{AD9C2A87-AECB-D740-5423-518497514F44}"/>
              </a:ext>
            </a:extLst>
          </p:cNvPr>
          <p:cNvCxnSpPr>
            <a:cxnSpLocks noChangeShapeType="1"/>
            <a:stCxn id="70742" idx="1"/>
          </p:cNvCxnSpPr>
          <p:nvPr/>
        </p:nvCxnSpPr>
        <p:spPr bwMode="auto">
          <a:xfrm flipH="1">
            <a:off x="2996979" y="1576388"/>
            <a:ext cx="4540135" cy="412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6" name="AutoShape 86">
            <a:extLst>
              <a:ext uri="{FF2B5EF4-FFF2-40B4-BE49-F238E27FC236}">
                <a16:creationId xmlns:a16="http://schemas.microsoft.com/office/drawing/2014/main" id="{4EC16BD4-6907-DBEE-68A9-A519057178CE}"/>
              </a:ext>
            </a:extLst>
          </p:cNvPr>
          <p:cNvCxnSpPr>
            <a:cxnSpLocks noChangeShapeType="1"/>
            <a:stCxn id="70742" idx="2"/>
            <a:endCxn id="70709" idx="3"/>
          </p:cNvCxnSpPr>
          <p:nvPr/>
        </p:nvCxnSpPr>
        <p:spPr bwMode="auto">
          <a:xfrm rot="5400000">
            <a:off x="7428302" y="1431064"/>
            <a:ext cx="192088" cy="10161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7" name="AutoShape 87">
            <a:extLst>
              <a:ext uri="{FF2B5EF4-FFF2-40B4-BE49-F238E27FC236}">
                <a16:creationId xmlns:a16="http://schemas.microsoft.com/office/drawing/2014/main" id="{252567D3-727C-FE60-6452-2B9506CC9026}"/>
              </a:ext>
            </a:extLst>
          </p:cNvPr>
          <p:cNvCxnSpPr>
            <a:cxnSpLocks noChangeShapeType="1"/>
            <a:stCxn id="70742" idx="2"/>
            <a:endCxn id="70715" idx="3"/>
          </p:cNvCxnSpPr>
          <p:nvPr/>
        </p:nvCxnSpPr>
        <p:spPr bwMode="auto">
          <a:xfrm rot="5400000">
            <a:off x="6583732" y="2265406"/>
            <a:ext cx="1871001" cy="102636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8" name="AutoShape 88">
            <a:extLst>
              <a:ext uri="{FF2B5EF4-FFF2-40B4-BE49-F238E27FC236}">
                <a16:creationId xmlns:a16="http://schemas.microsoft.com/office/drawing/2014/main" id="{FBDFA5A4-AA98-27F2-CB9E-A277EDFCADB8}"/>
              </a:ext>
            </a:extLst>
          </p:cNvPr>
          <p:cNvCxnSpPr>
            <a:cxnSpLocks noChangeShapeType="1"/>
            <a:stCxn id="70746" idx="3"/>
            <a:endCxn id="70730" idx="1"/>
          </p:cNvCxnSpPr>
          <p:nvPr/>
        </p:nvCxnSpPr>
        <p:spPr bwMode="auto">
          <a:xfrm>
            <a:off x="3972092" y="4133851"/>
            <a:ext cx="1257591" cy="63512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9" name="AutoShape 89">
            <a:extLst>
              <a:ext uri="{FF2B5EF4-FFF2-40B4-BE49-F238E27FC236}">
                <a16:creationId xmlns:a16="http://schemas.microsoft.com/office/drawing/2014/main" id="{9854927B-F82F-F5B5-DD75-E8B1B3B93052}"/>
              </a:ext>
            </a:extLst>
          </p:cNvPr>
          <p:cNvCxnSpPr>
            <a:cxnSpLocks noChangeShapeType="1"/>
            <a:stCxn id="70746" idx="3"/>
            <a:endCxn id="70734" idx="1"/>
          </p:cNvCxnSpPr>
          <p:nvPr/>
        </p:nvCxnSpPr>
        <p:spPr bwMode="auto">
          <a:xfrm flipV="1">
            <a:off x="3972092" y="3023531"/>
            <a:ext cx="1179561" cy="111032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0" name="AutoShape 90">
            <a:extLst>
              <a:ext uri="{FF2B5EF4-FFF2-40B4-BE49-F238E27FC236}">
                <a16:creationId xmlns:a16="http://schemas.microsoft.com/office/drawing/2014/main" id="{FCB280BC-AE3E-DAB8-53E8-1F054B1AA44A}"/>
              </a:ext>
            </a:extLst>
          </p:cNvPr>
          <p:cNvCxnSpPr>
            <a:cxnSpLocks noChangeShapeType="1"/>
            <a:stCxn id="70753" idx="2"/>
            <a:endCxn id="70726" idx="3"/>
          </p:cNvCxnSpPr>
          <p:nvPr/>
        </p:nvCxnSpPr>
        <p:spPr bwMode="auto">
          <a:xfrm rot="5400000" flipH="1" flipV="1">
            <a:off x="4158518" y="1539260"/>
            <a:ext cx="76203" cy="6494103"/>
          </a:xfrm>
          <a:prstGeom prst="bentConnector4">
            <a:avLst>
              <a:gd name="adj1" fmla="val -2412401"/>
              <a:gd name="adj2" fmla="val 115694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1" name="AutoShape 91">
            <a:extLst>
              <a:ext uri="{FF2B5EF4-FFF2-40B4-BE49-F238E27FC236}">
                <a16:creationId xmlns:a16="http://schemas.microsoft.com/office/drawing/2014/main" id="{4CCC9D3D-B980-5EB6-E851-4142E34B4AC8}"/>
              </a:ext>
            </a:extLst>
          </p:cNvPr>
          <p:cNvCxnSpPr>
            <a:cxnSpLocks noChangeShapeType="1"/>
            <a:stCxn id="70753" idx="2"/>
            <a:endCxn id="70738" idx="3"/>
          </p:cNvCxnSpPr>
          <p:nvPr/>
        </p:nvCxnSpPr>
        <p:spPr bwMode="auto">
          <a:xfrm rot="5400000" flipH="1" flipV="1">
            <a:off x="3345811" y="647001"/>
            <a:ext cx="1781169" cy="6573655"/>
          </a:xfrm>
          <a:prstGeom prst="bentConnector4">
            <a:avLst>
              <a:gd name="adj1" fmla="val -103743"/>
              <a:gd name="adj2" fmla="val 113911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82" name="Text Box 92">
            <a:extLst>
              <a:ext uri="{FF2B5EF4-FFF2-40B4-BE49-F238E27FC236}">
                <a16:creationId xmlns:a16="http://schemas.microsoft.com/office/drawing/2014/main" id="{287E035F-6D90-054C-5D6F-E8986CF3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8261" y="6282529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600" dirty="0">
                <a:latin typeface="Tahoma" panose="020B0604030504040204" pitchFamily="34" charset="0"/>
              </a:rPr>
              <a:t>creates</a:t>
            </a:r>
          </a:p>
        </p:txBody>
      </p:sp>
      <p:sp>
        <p:nvSpPr>
          <p:cNvPr id="70683" name="Text Box 93">
            <a:extLst>
              <a:ext uri="{FF2B5EF4-FFF2-40B4-BE49-F238E27FC236}">
                <a16:creationId xmlns:a16="http://schemas.microsoft.com/office/drawing/2014/main" id="{1F936E77-CBB9-931A-3342-B59A9995A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2252" y="3379788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600">
                <a:latin typeface="Tahoma" panose="020B0604030504040204" pitchFamily="34" charset="0"/>
              </a:rPr>
              <a:t>creates</a:t>
            </a:r>
          </a:p>
        </p:txBody>
      </p:sp>
      <p:grpSp>
        <p:nvGrpSpPr>
          <p:cNvPr id="70684" name="Group 57">
            <a:extLst>
              <a:ext uri="{FF2B5EF4-FFF2-40B4-BE49-F238E27FC236}">
                <a16:creationId xmlns:a16="http://schemas.microsoft.com/office/drawing/2014/main" id="{B0652B74-3A9A-704B-25C9-DC1722783D2D}"/>
              </a:ext>
            </a:extLst>
          </p:cNvPr>
          <p:cNvGrpSpPr>
            <a:grpSpLocks/>
          </p:cNvGrpSpPr>
          <p:nvPr/>
        </p:nvGrpSpPr>
        <p:grpSpPr bwMode="auto">
          <a:xfrm>
            <a:off x="7075152" y="6107904"/>
            <a:ext cx="609600" cy="457200"/>
            <a:chOff x="4560" y="2352"/>
            <a:chExt cx="384" cy="288"/>
          </a:xfrm>
        </p:grpSpPr>
        <p:sp>
          <p:nvSpPr>
            <p:cNvPr id="70703" name="Rectangle 10">
              <a:extLst>
                <a:ext uri="{FF2B5EF4-FFF2-40B4-BE49-F238E27FC236}">
                  <a16:creationId xmlns:a16="http://schemas.microsoft.com/office/drawing/2014/main" id="{533B5E45-CA58-670E-B7E4-45AF71F88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352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0704" name="Text Box 41">
              <a:extLst>
                <a:ext uri="{FF2B5EF4-FFF2-40B4-BE49-F238E27FC236}">
                  <a16:creationId xmlns:a16="http://schemas.microsoft.com/office/drawing/2014/main" id="{E86BC055-764F-9C65-4F6C-417682908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352"/>
              <a:ext cx="3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D1</a:t>
              </a:r>
            </a:p>
          </p:txBody>
        </p:sp>
        <p:sp>
          <p:nvSpPr>
            <p:cNvPr id="70705" name="Line 55">
              <a:extLst>
                <a:ext uri="{FF2B5EF4-FFF2-40B4-BE49-F238E27FC236}">
                  <a16:creationId xmlns:a16="http://schemas.microsoft.com/office/drawing/2014/main" id="{CB56329D-805B-28EC-91AC-66C7D37BF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06" name="Line 56">
              <a:extLst>
                <a:ext uri="{FF2B5EF4-FFF2-40B4-BE49-F238E27FC236}">
                  <a16:creationId xmlns:a16="http://schemas.microsoft.com/office/drawing/2014/main" id="{BC6AE459-1F69-E7E9-8DE0-2335AD4441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85" name="Group 58">
            <a:extLst>
              <a:ext uri="{FF2B5EF4-FFF2-40B4-BE49-F238E27FC236}">
                <a16:creationId xmlns:a16="http://schemas.microsoft.com/office/drawing/2014/main" id="{1DC25E81-A0CD-E683-7DC7-AB06106B2DE3}"/>
              </a:ext>
            </a:extLst>
          </p:cNvPr>
          <p:cNvGrpSpPr>
            <a:grpSpLocks/>
          </p:cNvGrpSpPr>
          <p:nvPr/>
        </p:nvGrpSpPr>
        <p:grpSpPr bwMode="auto">
          <a:xfrm>
            <a:off x="5160627" y="6141240"/>
            <a:ext cx="609600" cy="390525"/>
            <a:chOff x="4560" y="2352"/>
            <a:chExt cx="384" cy="288"/>
          </a:xfrm>
        </p:grpSpPr>
        <p:sp>
          <p:nvSpPr>
            <p:cNvPr id="70699" name="Rectangle 59">
              <a:extLst>
                <a:ext uri="{FF2B5EF4-FFF2-40B4-BE49-F238E27FC236}">
                  <a16:creationId xmlns:a16="http://schemas.microsoft.com/office/drawing/2014/main" id="{28B1A5BF-FD55-D784-97E3-2E1DB9CF6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352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0700" name="Text Box 60">
              <a:extLst>
                <a:ext uri="{FF2B5EF4-FFF2-40B4-BE49-F238E27FC236}">
                  <a16:creationId xmlns:a16="http://schemas.microsoft.com/office/drawing/2014/main" id="{05E9A85D-E2ED-D688-4627-B0F1228CF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352"/>
              <a:ext cx="31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dirty="0">
                  <a:latin typeface="Tahoma" panose="020B0604030504040204" pitchFamily="34" charset="0"/>
                </a:rPr>
                <a:t>D2</a:t>
              </a:r>
            </a:p>
          </p:txBody>
        </p:sp>
        <p:sp>
          <p:nvSpPr>
            <p:cNvPr id="70701" name="Line 61">
              <a:extLst>
                <a:ext uri="{FF2B5EF4-FFF2-40B4-BE49-F238E27FC236}">
                  <a16:creationId xmlns:a16="http://schemas.microsoft.com/office/drawing/2014/main" id="{ADEAEA44-AC79-8883-F6B4-2D3FA8878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02" name="Line 62">
              <a:extLst>
                <a:ext uri="{FF2B5EF4-FFF2-40B4-BE49-F238E27FC236}">
                  <a16:creationId xmlns:a16="http://schemas.microsoft.com/office/drawing/2014/main" id="{12A2220D-4AC5-A5DC-D0D9-C3EA4D033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86" name="Group 80">
            <a:extLst>
              <a:ext uri="{FF2B5EF4-FFF2-40B4-BE49-F238E27FC236}">
                <a16:creationId xmlns:a16="http://schemas.microsoft.com/office/drawing/2014/main" id="{320E8327-0A47-5A8F-7B92-28CDD545C430}"/>
              </a:ext>
            </a:extLst>
          </p:cNvPr>
          <p:cNvGrpSpPr>
            <a:grpSpLocks/>
          </p:cNvGrpSpPr>
          <p:nvPr/>
        </p:nvGrpSpPr>
        <p:grpSpPr bwMode="auto">
          <a:xfrm>
            <a:off x="5733714" y="5142838"/>
            <a:ext cx="1341438" cy="755650"/>
            <a:chOff x="3840" y="1872"/>
            <a:chExt cx="768" cy="476"/>
          </a:xfrm>
        </p:grpSpPr>
        <p:grpSp>
          <p:nvGrpSpPr>
            <p:cNvPr id="70693" name="Group 49">
              <a:extLst>
                <a:ext uri="{FF2B5EF4-FFF2-40B4-BE49-F238E27FC236}">
                  <a16:creationId xmlns:a16="http://schemas.microsoft.com/office/drawing/2014/main" id="{3ED03E61-68F9-CF38-3407-FF682AECBF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1872"/>
              <a:ext cx="768" cy="336"/>
              <a:chOff x="3936" y="1872"/>
              <a:chExt cx="768" cy="336"/>
            </a:xfrm>
          </p:grpSpPr>
          <p:sp>
            <p:nvSpPr>
              <p:cNvPr id="70695" name="Rectangle 8">
                <a:extLst>
                  <a:ext uri="{FF2B5EF4-FFF2-40B4-BE49-F238E27FC236}">
                    <a16:creationId xmlns:a16="http://schemas.microsoft.com/office/drawing/2014/main" id="{00BDE548-80E6-9F76-6089-707233124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872"/>
                <a:ext cx="768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70696" name="Text Box 38">
                <a:extLst>
                  <a:ext uri="{FF2B5EF4-FFF2-40B4-BE49-F238E27FC236}">
                    <a16:creationId xmlns:a16="http://schemas.microsoft.com/office/drawing/2014/main" id="{B02C5696-C656-BFC3-04B3-88CABBBECE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1872"/>
                <a:ext cx="2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tr-TR" sz="1800" b="1" i="1">
                    <a:latin typeface="Tahoma" panose="020B0604030504040204" pitchFamily="34" charset="0"/>
                  </a:rPr>
                  <a:t>D</a:t>
                </a:r>
              </a:p>
            </p:txBody>
          </p:sp>
          <p:sp>
            <p:nvSpPr>
              <p:cNvPr id="70697" name="Line 47">
                <a:extLst>
                  <a:ext uri="{FF2B5EF4-FFF2-40B4-BE49-F238E27FC236}">
                    <a16:creationId xmlns:a16="http://schemas.microsoft.com/office/drawing/2014/main" id="{623CEB37-06AE-3361-42A2-AFE70E60B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98" name="Line 48">
                <a:extLst>
                  <a:ext uri="{FF2B5EF4-FFF2-40B4-BE49-F238E27FC236}">
                    <a16:creationId xmlns:a16="http://schemas.microsoft.com/office/drawing/2014/main" id="{6C3AE5AB-956E-7A82-D304-90042F1EA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16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694" name="AutoShape 75">
              <a:extLst>
                <a:ext uri="{FF2B5EF4-FFF2-40B4-BE49-F238E27FC236}">
                  <a16:creationId xmlns:a16="http://schemas.microsoft.com/office/drawing/2014/main" id="{A608F216-D813-BBB6-858E-2B8676723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08"/>
              <a:ext cx="203" cy="1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 dirty="0"/>
            </a:p>
          </p:txBody>
        </p:sp>
      </p:grpSp>
      <p:cxnSp>
        <p:nvCxnSpPr>
          <p:cNvPr id="70687" name="AutoShape 78">
            <a:extLst>
              <a:ext uri="{FF2B5EF4-FFF2-40B4-BE49-F238E27FC236}">
                <a16:creationId xmlns:a16="http://schemas.microsoft.com/office/drawing/2014/main" id="{581D6B80-3C77-4E2D-7BA5-F63CFD268468}"/>
              </a:ext>
            </a:extLst>
          </p:cNvPr>
          <p:cNvCxnSpPr>
            <a:cxnSpLocks noChangeShapeType="1"/>
            <a:stCxn id="70694" idx="3"/>
            <a:endCxn id="70704" idx="0"/>
          </p:cNvCxnSpPr>
          <p:nvPr/>
        </p:nvCxnSpPr>
        <p:spPr bwMode="auto">
          <a:xfrm rot="16200000" flipH="1">
            <a:off x="6804591" y="5507936"/>
            <a:ext cx="209416" cy="990519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8" name="AutoShape 79">
            <a:extLst>
              <a:ext uri="{FF2B5EF4-FFF2-40B4-BE49-F238E27FC236}">
                <a16:creationId xmlns:a16="http://schemas.microsoft.com/office/drawing/2014/main" id="{CCFA7A34-A5FE-D6DB-DA75-30E7D531C5B7}"/>
              </a:ext>
            </a:extLst>
          </p:cNvPr>
          <p:cNvCxnSpPr>
            <a:cxnSpLocks noChangeShapeType="1"/>
            <a:stCxn id="70694" idx="3"/>
            <a:endCxn id="70700" idx="0"/>
          </p:cNvCxnSpPr>
          <p:nvPr/>
        </p:nvCxnSpPr>
        <p:spPr bwMode="auto">
          <a:xfrm rot="5400000">
            <a:off x="5830661" y="5557861"/>
            <a:ext cx="242752" cy="924006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9" name="AutoShape 87">
            <a:extLst>
              <a:ext uri="{FF2B5EF4-FFF2-40B4-BE49-F238E27FC236}">
                <a16:creationId xmlns:a16="http://schemas.microsoft.com/office/drawing/2014/main" id="{C06F8D69-A240-3283-13B8-BF859509F1E4}"/>
              </a:ext>
            </a:extLst>
          </p:cNvPr>
          <p:cNvCxnSpPr>
            <a:cxnSpLocks noChangeShapeType="1"/>
            <a:stCxn id="70742" idx="2"/>
            <a:endCxn id="70695" idx="3"/>
          </p:cNvCxnSpPr>
          <p:nvPr/>
        </p:nvCxnSpPr>
        <p:spPr bwMode="auto">
          <a:xfrm rot="5400000">
            <a:off x="5770558" y="3147682"/>
            <a:ext cx="3566450" cy="9572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0" name="AutoShape 88">
            <a:extLst>
              <a:ext uri="{FF2B5EF4-FFF2-40B4-BE49-F238E27FC236}">
                <a16:creationId xmlns:a16="http://schemas.microsoft.com/office/drawing/2014/main" id="{129FDB69-242F-32DB-4E31-92D81C37B4E9}"/>
              </a:ext>
            </a:extLst>
          </p:cNvPr>
          <p:cNvCxnSpPr>
            <a:cxnSpLocks noChangeShapeType="1"/>
            <a:stCxn id="70746" idx="3"/>
            <a:endCxn id="70699" idx="1"/>
          </p:cNvCxnSpPr>
          <p:nvPr/>
        </p:nvCxnSpPr>
        <p:spPr bwMode="auto">
          <a:xfrm>
            <a:off x="3972092" y="4133851"/>
            <a:ext cx="1188535" cy="220265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1" name="AutoShape 91">
            <a:extLst>
              <a:ext uri="{FF2B5EF4-FFF2-40B4-BE49-F238E27FC236}">
                <a16:creationId xmlns:a16="http://schemas.microsoft.com/office/drawing/2014/main" id="{4BD9AD0F-5BBE-8C1F-D892-E666FD8B30C9}"/>
              </a:ext>
            </a:extLst>
          </p:cNvPr>
          <p:cNvCxnSpPr>
            <a:cxnSpLocks noChangeShapeType="1"/>
            <a:stCxn id="70753" idx="2"/>
            <a:endCxn id="70703" idx="3"/>
          </p:cNvCxnSpPr>
          <p:nvPr/>
        </p:nvCxnSpPr>
        <p:spPr bwMode="auto">
          <a:xfrm rot="16200000" flipH="1">
            <a:off x="3561115" y="2212866"/>
            <a:ext cx="1512091" cy="6735183"/>
          </a:xfrm>
          <a:prstGeom prst="bentConnector4">
            <a:avLst>
              <a:gd name="adj1" fmla="val 122441"/>
              <a:gd name="adj2" fmla="val 111314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C4DF99-F1A1-5E6C-A427-AF22C2130E07}"/>
              </a:ext>
            </a:extLst>
          </p:cNvPr>
          <p:cNvSpPr txBox="1"/>
          <p:nvPr/>
        </p:nvSpPr>
        <p:spPr>
          <a:xfrm>
            <a:off x="139679" y="590657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Participants?</a:t>
            </a:r>
          </a:p>
        </p:txBody>
      </p:sp>
    </p:spTree>
    <p:extLst>
      <p:ext uri="{BB962C8B-B14F-4D97-AF65-F5344CB8AC3E}">
        <p14:creationId xmlns:p14="http://schemas.microsoft.com/office/powerpoint/2010/main" val="4237210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B8AA6D-819A-6E04-7D63-F1A7C79A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Family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58CDD-2887-2B5A-8F2A-BCB6A06E4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  <a:t>The Abstract Factory provides an interface for creating objects from each class of the product family. 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  <a:t>As long as your code creates objects via this interface, you don’t have to worry about creating the wrong variant of a product which doesn’t match the products already created by your app.</a:t>
            </a:r>
          </a:p>
          <a:p>
            <a:r>
              <a:rPr lang="en-US" sz="2800" dirty="0">
                <a:solidFill>
                  <a:srgbClr val="444444"/>
                </a:solidFill>
                <a:highlight>
                  <a:srgbClr val="FFFFFF"/>
                </a:highlight>
                <a:latin typeface="+mj-lt"/>
              </a:rPr>
              <a:t>Pass another Concrete Factory, the program will create objects of another family</a:t>
            </a:r>
          </a:p>
          <a:p>
            <a:pPr lvl="1"/>
            <a:r>
              <a:rPr lang="en-US" sz="2400" dirty="0">
                <a:solidFill>
                  <a:srgbClr val="444444"/>
                </a:solidFill>
                <a:highlight>
                  <a:srgbClr val="FFFFFF"/>
                </a:highlight>
                <a:latin typeface="+mj-lt"/>
              </a:rPr>
              <a:t>Pluggable and configurable</a:t>
            </a:r>
            <a:endParaRPr lang="en-US" sz="2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B1239-6205-C95E-8EB9-8C6BB8BAB392}"/>
              </a:ext>
            </a:extLst>
          </p:cNvPr>
          <p:cNvSpPr txBox="1"/>
          <p:nvPr/>
        </p:nvSpPr>
        <p:spPr>
          <a:xfrm>
            <a:off x="180975" y="6629400"/>
            <a:ext cx="4538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https://refactoring.guru/design-patterns/abstract-factory</a:t>
            </a:r>
          </a:p>
        </p:txBody>
      </p:sp>
    </p:spTree>
    <p:extLst>
      <p:ext uri="{BB962C8B-B14F-4D97-AF65-F5344CB8AC3E}">
        <p14:creationId xmlns:p14="http://schemas.microsoft.com/office/powerpoint/2010/main" val="11429740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6F6E2620-A47B-A33C-DC70-65B3AABD0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Abstract Factory-Consequences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FA97C025-B9A5-4BB8-FB30-4A25BC870D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tr-TR" sz="2800" dirty="0"/>
              <a:t>Promotes consistency among products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dirty="0"/>
              <a:t>Application uses a product family.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dirty="0"/>
              <a:t>All products from a factory are compatible with each other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2800" dirty="0"/>
              <a:t>Makes exchanging product families easy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dirty="0"/>
              <a:t>Change the concrete factory, whole product family changes at once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2800" dirty="0"/>
              <a:t>Isolates clients from the implementation 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dirty="0"/>
              <a:t>Product names do not appear in clients, only interfaces are known to clients</a:t>
            </a:r>
          </a:p>
          <a:p>
            <a:pPr>
              <a:lnSpc>
                <a:spcPct val="80000"/>
              </a:lnSpc>
            </a:pPr>
            <a:r>
              <a:rPr lang="en-US" altLang="tr-TR" sz="2800" dirty="0"/>
              <a:t>Extensible in terms of new variants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2800" dirty="0"/>
              <a:t>Supporting new kinds of products is difficult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dirty="0"/>
              <a:t>Fixed set of products in the interface, need to change the </a:t>
            </a:r>
            <a:r>
              <a:rPr lang="en-US" altLang="tr-TR" sz="2400" dirty="0" err="1"/>
              <a:t>AbstractFactory</a:t>
            </a:r>
            <a:r>
              <a:rPr lang="en-US" altLang="tr-TR" sz="2400" dirty="0"/>
              <a:t> interface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D3E7857-2FF7-BE4D-B882-9D40D6D6A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Exercise</a:t>
            </a:r>
            <a:endParaRPr lang="en-GB" altLang="tr-TR" dirty="0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61708306-94BB-117F-2FC5-39910FAF2C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dirty="0"/>
              <a:t>A game where players interact with obstacles.</a:t>
            </a:r>
          </a:p>
          <a:p>
            <a:pPr lvl="1"/>
            <a:r>
              <a:rPr lang="en-GB" altLang="tr-TR" dirty="0"/>
              <a:t>For young children, kitties run around and face puzzles to solve</a:t>
            </a:r>
          </a:p>
          <a:p>
            <a:pPr lvl="1"/>
            <a:r>
              <a:rPr lang="en-GB" altLang="tr-TR" dirty="0"/>
              <a:t>For teenagers, fighters wander around and battle with monsters</a:t>
            </a:r>
          </a:p>
          <a:p>
            <a:r>
              <a:rPr lang="en-US" altLang="tr-TR" dirty="0"/>
              <a:t>A simple simulation</a:t>
            </a:r>
          </a:p>
          <a:p>
            <a:pPr lvl="1"/>
            <a:r>
              <a:rPr lang="en-US" altLang="tr-TR" dirty="0"/>
              <a:t>Player (kitty or fighter) interacts with an obstacle (puzzle or monster)</a:t>
            </a:r>
          </a:p>
          <a:p>
            <a:pPr lvl="1"/>
            <a:endParaRPr lang="en-US" altLang="tr-T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163C4404-D041-9208-5B0E-6C310247E8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GB" altLang="tr-TR" dirty="0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7B58E31A-3C0E-37A6-CD38-F62FFEBF58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tr-TR"/>
              <a:t>Player (kitty or fighter) interacts with an obstacle (puzzle or monster)</a:t>
            </a:r>
          </a:p>
          <a:p>
            <a:pPr>
              <a:buFontTx/>
              <a:buNone/>
            </a:pPr>
            <a:endParaRPr lang="en-US" altLang="tr-TR"/>
          </a:p>
          <a:p>
            <a:r>
              <a:rPr lang="en-US" altLang="tr-TR"/>
              <a:t>Product families:</a:t>
            </a:r>
          </a:p>
          <a:p>
            <a:endParaRPr lang="en-US" altLang="tr-TR"/>
          </a:p>
          <a:p>
            <a:r>
              <a:rPr lang="en-US" altLang="tr-TR"/>
              <a:t>Factories:</a:t>
            </a:r>
          </a:p>
          <a:p>
            <a:endParaRPr lang="en-GB" altLang="tr-T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8">
            <a:extLst>
              <a:ext uri="{FF2B5EF4-FFF2-40B4-BE49-F238E27FC236}">
                <a16:creationId xmlns:a16="http://schemas.microsoft.com/office/drawing/2014/main" id="{7741885A-7C8A-3276-B9AE-7C94C3B9D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tr-TR" dirty="0"/>
              <a:t>Exercise: Factories (Java)</a:t>
            </a:r>
          </a:p>
        </p:txBody>
      </p:sp>
      <p:sp>
        <p:nvSpPr>
          <p:cNvPr id="83971" name="Rectangle 5">
            <a:extLst>
              <a:ext uri="{FF2B5EF4-FFF2-40B4-BE49-F238E27FC236}">
                <a16:creationId xmlns:a16="http://schemas.microsoft.com/office/drawing/2014/main" id="{15B31182-658D-421E-E578-F8997EC742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35291"/>
            <a:ext cx="8429625" cy="453210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/>
              <a:t>// The Abstract Factory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public interface </a:t>
            </a:r>
            <a:r>
              <a:rPr lang="en-GB" altLang="tr-TR" sz="2000" dirty="0" err="1">
                <a:latin typeface="Consolas" panose="020B0609020204030204" pitchFamily="49" charset="0"/>
              </a:rPr>
              <a:t>GameElementFactory</a:t>
            </a:r>
            <a:r>
              <a:rPr lang="en-GB" altLang="tr-TR" sz="20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public Player </a:t>
            </a:r>
            <a:r>
              <a:rPr lang="en-GB" altLang="tr-TR" sz="2000" dirty="0" err="1">
                <a:latin typeface="Consolas" panose="020B0609020204030204" pitchFamily="49" charset="0"/>
              </a:rPr>
              <a:t>makePlayer</a:t>
            </a:r>
            <a:r>
              <a:rPr lang="en-GB" altLang="tr-TR" sz="20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public Obstacle </a:t>
            </a:r>
            <a:r>
              <a:rPr lang="en-GB" altLang="tr-TR" sz="2000" dirty="0" err="1">
                <a:latin typeface="Consolas" panose="020B0609020204030204" pitchFamily="49" charset="0"/>
              </a:rPr>
              <a:t>makeObstacle</a:t>
            </a:r>
            <a:r>
              <a:rPr lang="en-GB" altLang="tr-TR" sz="2000" dirty="0">
                <a:latin typeface="Consolas" panose="020B0609020204030204" pitchFamily="49" charset="0"/>
              </a:rPr>
              <a:t>();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altLang="tr-TR" sz="20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/>
              <a:t>// Concrete factories: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class </a:t>
            </a:r>
            <a:r>
              <a:rPr lang="en-GB" altLang="tr-TR" sz="2000" dirty="0" err="1">
                <a:latin typeface="Consolas" panose="020B0609020204030204" pitchFamily="49" charset="0"/>
              </a:rPr>
              <a:t>KittiesPuzzlesFactory</a:t>
            </a:r>
            <a:r>
              <a:rPr lang="en-GB" altLang="tr-TR" sz="2000" dirty="0">
                <a:latin typeface="Consolas" panose="020B0609020204030204" pitchFamily="49" charset="0"/>
              </a:rPr>
              <a:t> implements </a:t>
            </a:r>
            <a:r>
              <a:rPr lang="en-GB" altLang="tr-TR" sz="2000" dirty="0" err="1">
                <a:latin typeface="Consolas" panose="020B0609020204030204" pitchFamily="49" charset="0"/>
              </a:rPr>
              <a:t>GameElementFactory</a:t>
            </a:r>
            <a:r>
              <a:rPr lang="en-GB" altLang="tr-TR" sz="2000" dirty="0">
                <a:latin typeface="Consolas" panose="020B0609020204030204" pitchFamily="49" charset="0"/>
              </a:rPr>
              <a:t>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public Player </a:t>
            </a:r>
            <a:r>
              <a:rPr lang="en-GB" altLang="tr-TR" sz="2000" dirty="0" err="1">
                <a:latin typeface="Consolas" panose="020B0609020204030204" pitchFamily="49" charset="0"/>
              </a:rPr>
              <a:t>makePlayer</a:t>
            </a:r>
            <a:r>
              <a:rPr lang="en-GB" altLang="tr-TR" sz="2000" dirty="0">
                <a:latin typeface="Consolas" panose="020B0609020204030204" pitchFamily="49" charset="0"/>
              </a:rPr>
              <a:t>() { return new Kitty();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public Obstacle </a:t>
            </a:r>
            <a:r>
              <a:rPr lang="en-GB" altLang="tr-TR" sz="2000" dirty="0" err="1">
                <a:latin typeface="Consolas" panose="020B0609020204030204" pitchFamily="49" charset="0"/>
              </a:rPr>
              <a:t>makeObstacle</a:t>
            </a:r>
            <a:r>
              <a:rPr lang="en-GB" altLang="tr-TR" sz="2000" dirty="0">
                <a:latin typeface="Consolas" panose="020B0609020204030204" pitchFamily="49" charset="0"/>
              </a:rPr>
              <a:t>() { return new Puzzle();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class </a:t>
            </a:r>
            <a:r>
              <a:rPr lang="en-GB" altLang="tr-TR" sz="2000" dirty="0" err="1">
                <a:latin typeface="Consolas" panose="020B0609020204030204" pitchFamily="49" charset="0"/>
              </a:rPr>
              <a:t>MonsterFighterFactory</a:t>
            </a:r>
            <a:r>
              <a:rPr lang="en-GB" altLang="tr-TR" sz="2000" dirty="0">
                <a:latin typeface="Consolas" panose="020B0609020204030204" pitchFamily="49" charset="0"/>
              </a:rPr>
              <a:t> implements </a:t>
            </a:r>
            <a:r>
              <a:rPr lang="en-GB" altLang="tr-TR" sz="2000" dirty="0" err="1">
                <a:latin typeface="Consolas" panose="020B0609020204030204" pitchFamily="49" charset="0"/>
              </a:rPr>
              <a:t>GameElementFactory</a:t>
            </a:r>
            <a:r>
              <a:rPr lang="en-GB" altLang="tr-TR" sz="2000" dirty="0">
                <a:latin typeface="Consolas" panose="020B0609020204030204" pitchFamily="49" charset="0"/>
              </a:rPr>
              <a:t>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public Player </a:t>
            </a:r>
            <a:r>
              <a:rPr lang="en-GB" altLang="tr-TR" sz="2000" dirty="0" err="1">
                <a:latin typeface="Consolas" panose="020B0609020204030204" pitchFamily="49" charset="0"/>
              </a:rPr>
              <a:t>makePlayer</a:t>
            </a:r>
            <a:r>
              <a:rPr lang="en-GB" altLang="tr-TR" sz="2000" dirty="0">
                <a:latin typeface="Consolas" panose="020B0609020204030204" pitchFamily="49" charset="0"/>
              </a:rPr>
              <a:t>() { return new Fighter();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public Obstacle </a:t>
            </a:r>
            <a:r>
              <a:rPr lang="en-GB" altLang="tr-TR" sz="2000" dirty="0" err="1">
                <a:latin typeface="Consolas" panose="020B0609020204030204" pitchFamily="49" charset="0"/>
              </a:rPr>
              <a:t>makeObstacle</a:t>
            </a:r>
            <a:r>
              <a:rPr lang="en-GB" altLang="tr-TR" sz="2000" dirty="0">
                <a:latin typeface="Consolas" panose="020B0609020204030204" pitchFamily="49" charset="0"/>
              </a:rPr>
              <a:t>() { return new Monster();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} </a:t>
            </a:r>
          </a:p>
          <a:p>
            <a:pPr>
              <a:lnSpc>
                <a:spcPct val="80000"/>
              </a:lnSpc>
            </a:pPr>
            <a:endParaRPr lang="en-GB" altLang="tr-TR" sz="20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GB" altLang="tr-TR" sz="2000" dirty="0"/>
          </a:p>
          <a:p>
            <a:pPr>
              <a:lnSpc>
                <a:spcPct val="80000"/>
              </a:lnSpc>
            </a:pPr>
            <a:endParaRPr lang="en-GB" altLang="tr-TR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824F225B-5A29-463A-17DE-15A566137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Coupling with “new”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FD92-67F6-46B2-B95F-1E250DB0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0813"/>
            <a:ext cx="8229600" cy="4911725"/>
          </a:xfrm>
        </p:spPr>
        <p:txBody>
          <a:bodyPr/>
          <a:lstStyle/>
          <a:p>
            <a:pPr>
              <a:defRPr/>
            </a:pPr>
            <a:r>
              <a:rPr lang="en-US" sz="2000" dirty="0" err="1"/>
              <a:t>TextEditor</a:t>
            </a:r>
            <a:r>
              <a:rPr lang="en-US" sz="2000" dirty="0"/>
              <a:t> depends on concrete classes because of “new”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</a:rPr>
              <a:t>TextEditor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 private Document doc;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 …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 public void </a:t>
            </a:r>
            <a:r>
              <a:rPr lang="en-US" sz="2000" dirty="0" err="1">
                <a:latin typeface="Consolas" panose="020B0609020204030204" pitchFamily="49" charset="0"/>
              </a:rPr>
              <a:t>loadDocument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tr-TR" sz="2000" dirty="0">
                <a:latin typeface="Consolas" panose="020B0609020204030204" pitchFamily="49" charset="0"/>
              </a:rPr>
              <a:t>Type t</a:t>
            </a:r>
            <a:r>
              <a:rPr lang="en-US" sz="2000" dirty="0">
                <a:latin typeface="Consolas" panose="020B0609020204030204" pitchFamily="49" charset="0"/>
              </a:rPr>
              <a:t>) {   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   if(</a:t>
            </a:r>
            <a:r>
              <a:rPr lang="en-US" sz="2000" dirty="0" err="1">
                <a:latin typeface="Consolas" panose="020B0609020204030204" pitchFamily="49" charset="0"/>
              </a:rPr>
              <a:t>t.equals</a:t>
            </a:r>
            <a:r>
              <a:rPr lang="en-US" sz="2000" dirty="0">
                <a:latin typeface="Consolas" panose="020B0609020204030204" pitchFamily="49" charset="0"/>
              </a:rPr>
              <a:t>(plain)) doc=new </a:t>
            </a:r>
            <a:r>
              <a:rPr lang="en-US" sz="2000" dirty="0" err="1">
                <a:latin typeface="Consolas" panose="020B0609020204030204" pitchFamily="49" charset="0"/>
              </a:rPr>
              <a:t>plainDoc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   else if ((</a:t>
            </a:r>
            <a:r>
              <a:rPr lang="en-US" sz="2000" dirty="0" err="1">
                <a:latin typeface="Consolas" panose="020B0609020204030204" pitchFamily="49" charset="0"/>
              </a:rPr>
              <a:t>t.equals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tr-TR" sz="2000" dirty="0">
                <a:latin typeface="Consolas" panose="020B0609020204030204" pitchFamily="49" charset="0"/>
              </a:rPr>
              <a:t>styled</a:t>
            </a:r>
            <a:r>
              <a:rPr lang="en-US" sz="2000" dirty="0">
                <a:latin typeface="Consolas" panose="020B0609020204030204" pitchFamily="49" charset="0"/>
              </a:rPr>
              <a:t>)) doc=new </a:t>
            </a:r>
            <a:r>
              <a:rPr lang="tr-TR" sz="2000" dirty="0">
                <a:latin typeface="Consolas" panose="020B0609020204030204" pitchFamily="49" charset="0"/>
              </a:rPr>
              <a:t>styled</a:t>
            </a:r>
            <a:r>
              <a:rPr lang="en-US" sz="2000" dirty="0">
                <a:latin typeface="Consolas" panose="020B0609020204030204" pitchFamily="49" charset="0"/>
              </a:rPr>
              <a:t>Doc();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    //…do some adjustments on the doc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     …//do some generic document manipulation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n-US" sz="2000" dirty="0"/>
              <a:t>What if I want to add new kinds of documents into  my design?</a:t>
            </a:r>
          </a:p>
          <a:p>
            <a:pPr>
              <a:defRPr/>
            </a:pPr>
            <a:r>
              <a:rPr lang="en-US" sz="2000" dirty="0"/>
              <a:t>needs to be recompiled each time a dep. changes add new classes, change this code remove existing classes, change this code</a:t>
            </a:r>
          </a:p>
          <a:p>
            <a:pPr>
              <a:defRPr/>
            </a:pPr>
            <a:r>
              <a:rPr lang="en-US" sz="2000" dirty="0"/>
              <a:t>What is varying?  </a:t>
            </a:r>
            <a:r>
              <a:rPr lang="en-US" sz="2000" b="1" dirty="0"/>
              <a:t>Encapsulate what varies</a:t>
            </a:r>
          </a:p>
        </p:txBody>
      </p:sp>
      <p:sp>
        <p:nvSpPr>
          <p:cNvPr id="35844" name="TextBox 3">
            <a:extLst>
              <a:ext uri="{FF2B5EF4-FFF2-40B4-BE49-F238E27FC236}">
                <a16:creationId xmlns:a16="http://schemas.microsoft.com/office/drawing/2014/main" id="{EC189FAE-6E04-54E3-5F5C-FE34552DD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100" y="1963738"/>
            <a:ext cx="787400" cy="36988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dirty="0"/>
              <a:t>Editor</a:t>
            </a:r>
          </a:p>
        </p:txBody>
      </p:sp>
      <p:sp>
        <p:nvSpPr>
          <p:cNvPr id="35845" name="TextBox 5">
            <a:extLst>
              <a:ext uri="{FF2B5EF4-FFF2-40B4-BE49-F238E27FC236}">
                <a16:creationId xmlns:a16="http://schemas.microsoft.com/office/drawing/2014/main" id="{9192DB4E-82AA-5089-12B2-A1390617B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163" y="3059113"/>
            <a:ext cx="1082675" cy="36988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/>
              <a:t>plainDoc</a:t>
            </a:r>
          </a:p>
        </p:txBody>
      </p:sp>
      <p:sp>
        <p:nvSpPr>
          <p:cNvPr id="35846" name="TextBox 6">
            <a:extLst>
              <a:ext uri="{FF2B5EF4-FFF2-40B4-BE49-F238E27FC236}">
                <a16:creationId xmlns:a16="http://schemas.microsoft.com/office/drawing/2014/main" id="{547F6B42-9F2A-8631-0ABA-555DB8D5B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288" y="3059113"/>
            <a:ext cx="1196975" cy="36988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/>
              <a:t>styledDoc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19E6AB-8743-4BFB-82E1-876EBAA01C15}"/>
              </a:ext>
            </a:extLst>
          </p:cNvPr>
          <p:cNvCxnSpPr/>
          <p:nvPr/>
        </p:nvCxnSpPr>
        <p:spPr bwMode="auto">
          <a:xfrm>
            <a:off x="6810375" y="2333625"/>
            <a:ext cx="141288" cy="725488"/>
          </a:xfrm>
          <a:prstGeom prst="line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D5286F-5179-429A-889B-A497AA28D623}"/>
              </a:ext>
            </a:extLst>
          </p:cNvPr>
          <p:cNvCxnSpPr/>
          <p:nvPr/>
        </p:nvCxnSpPr>
        <p:spPr bwMode="auto">
          <a:xfrm>
            <a:off x="7048500" y="2327275"/>
            <a:ext cx="1016000" cy="731838"/>
          </a:xfrm>
          <a:prstGeom prst="line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8">
            <a:extLst>
              <a:ext uri="{FF2B5EF4-FFF2-40B4-BE49-F238E27FC236}">
                <a16:creationId xmlns:a16="http://schemas.microsoft.com/office/drawing/2014/main" id="{7741885A-7C8A-3276-B9AE-7C94C3B9D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tr-TR" dirty="0"/>
              <a:t>Exercise: Factories (C++)</a:t>
            </a:r>
          </a:p>
        </p:txBody>
      </p:sp>
      <p:sp>
        <p:nvSpPr>
          <p:cNvPr id="83971" name="Rectangle 5">
            <a:extLst>
              <a:ext uri="{FF2B5EF4-FFF2-40B4-BE49-F238E27FC236}">
                <a16:creationId xmlns:a16="http://schemas.microsoft.com/office/drawing/2014/main" id="{15B31182-658D-421E-E578-F8997EC742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35291"/>
            <a:ext cx="8429625" cy="453210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/>
              <a:t>// The Abstract Factory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class </a:t>
            </a:r>
            <a:r>
              <a:rPr lang="en-GB" altLang="tr-TR" sz="2000" dirty="0" err="1">
                <a:latin typeface="Consolas" panose="020B0609020204030204" pitchFamily="49" charset="0"/>
              </a:rPr>
              <a:t>GameElementFactory</a:t>
            </a:r>
            <a:r>
              <a:rPr lang="en-GB" altLang="tr-TR" sz="20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virtual Player*  </a:t>
            </a:r>
            <a:r>
              <a:rPr lang="en-GB" altLang="tr-TR" sz="2000" dirty="0" err="1">
                <a:latin typeface="Consolas" panose="020B0609020204030204" pitchFamily="49" charset="0"/>
              </a:rPr>
              <a:t>makePlayer</a:t>
            </a:r>
            <a:r>
              <a:rPr lang="en-GB" altLang="tr-TR" sz="2000" dirty="0">
                <a:latin typeface="Consolas" panose="020B0609020204030204" pitchFamily="49" charset="0"/>
              </a:rPr>
              <a:t>()=0;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virtual Obstacle* </a:t>
            </a:r>
            <a:r>
              <a:rPr lang="en-GB" altLang="tr-TR" sz="2000" dirty="0" err="1">
                <a:latin typeface="Consolas" panose="020B0609020204030204" pitchFamily="49" charset="0"/>
              </a:rPr>
              <a:t>makeObstacle</a:t>
            </a:r>
            <a:r>
              <a:rPr lang="en-GB" altLang="tr-TR" sz="2000" dirty="0">
                <a:latin typeface="Consolas" panose="020B0609020204030204" pitchFamily="49" charset="0"/>
              </a:rPr>
              <a:t>()=0;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}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/>
              <a:t>// Concrete factories: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class </a:t>
            </a:r>
            <a:r>
              <a:rPr lang="en-GB" altLang="tr-TR" sz="2000" dirty="0" err="1">
                <a:latin typeface="Consolas" panose="020B0609020204030204" pitchFamily="49" charset="0"/>
              </a:rPr>
              <a:t>KittiesPuzzlesFactory</a:t>
            </a:r>
            <a:r>
              <a:rPr lang="en-GB" altLang="tr-TR" sz="2000" dirty="0">
                <a:latin typeface="Consolas" panose="020B0609020204030204" pitchFamily="49" charset="0"/>
              </a:rPr>
              <a:t>: public </a:t>
            </a:r>
            <a:r>
              <a:rPr lang="en-GB" altLang="tr-TR" sz="2000" dirty="0" err="1">
                <a:latin typeface="Consolas" panose="020B0609020204030204" pitchFamily="49" charset="0"/>
              </a:rPr>
              <a:t>GameElementFactory</a:t>
            </a:r>
            <a:r>
              <a:rPr lang="en-GB" altLang="tr-TR" sz="2000" dirty="0">
                <a:latin typeface="Consolas" panose="020B0609020204030204" pitchFamily="49" charset="0"/>
              </a:rPr>
              <a:t>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public: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virtual Player* </a:t>
            </a:r>
            <a:r>
              <a:rPr lang="en-GB" altLang="tr-TR" sz="2000" dirty="0" err="1">
                <a:latin typeface="Consolas" panose="020B0609020204030204" pitchFamily="49" charset="0"/>
              </a:rPr>
              <a:t>makePlayer</a:t>
            </a:r>
            <a:r>
              <a:rPr lang="en-GB" altLang="tr-TR" sz="2000" dirty="0">
                <a:latin typeface="Consolas" panose="020B0609020204030204" pitchFamily="49" charset="0"/>
              </a:rPr>
              <a:t>() { return new Kitty();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virtual Obstacle* </a:t>
            </a:r>
            <a:r>
              <a:rPr lang="en-GB" altLang="tr-TR" sz="2000" dirty="0" err="1">
                <a:latin typeface="Consolas" panose="020B0609020204030204" pitchFamily="49" charset="0"/>
              </a:rPr>
              <a:t>makeObstacle</a:t>
            </a:r>
            <a:r>
              <a:rPr lang="en-GB" altLang="tr-TR" sz="2000" dirty="0">
                <a:latin typeface="Consolas" panose="020B0609020204030204" pitchFamily="49" charset="0"/>
              </a:rPr>
              <a:t>() { return new Puzzle();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class </a:t>
            </a:r>
            <a:r>
              <a:rPr lang="en-GB" altLang="tr-TR" sz="2000" dirty="0" err="1">
                <a:latin typeface="Consolas" panose="020B0609020204030204" pitchFamily="49" charset="0"/>
              </a:rPr>
              <a:t>MonsterFighterFactory:public</a:t>
            </a:r>
            <a:r>
              <a:rPr lang="en-GB" altLang="tr-TR" sz="2000" dirty="0">
                <a:latin typeface="Consolas" panose="020B0609020204030204" pitchFamily="49" charset="0"/>
              </a:rPr>
              <a:t> </a:t>
            </a:r>
            <a:r>
              <a:rPr lang="en-GB" altLang="tr-TR" sz="2000" dirty="0" err="1">
                <a:latin typeface="Consolas" panose="020B0609020204030204" pitchFamily="49" charset="0"/>
              </a:rPr>
              <a:t>GameElementFactory</a:t>
            </a:r>
            <a:r>
              <a:rPr lang="en-GB" altLang="tr-TR" sz="2000" dirty="0">
                <a:latin typeface="Consolas" panose="020B0609020204030204" pitchFamily="49" charset="0"/>
              </a:rPr>
              <a:t>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public: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virtual Player* </a:t>
            </a:r>
            <a:r>
              <a:rPr lang="en-GB" altLang="tr-TR" sz="2000" dirty="0" err="1">
                <a:latin typeface="Consolas" panose="020B0609020204030204" pitchFamily="49" charset="0"/>
              </a:rPr>
              <a:t>makePlayer</a:t>
            </a:r>
            <a:r>
              <a:rPr lang="en-GB" altLang="tr-TR" sz="2000" dirty="0">
                <a:latin typeface="Consolas" panose="020B0609020204030204" pitchFamily="49" charset="0"/>
              </a:rPr>
              <a:t>() { return new Fighter();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virtual Obstacle* </a:t>
            </a:r>
            <a:r>
              <a:rPr lang="en-GB" altLang="tr-TR" sz="2000" dirty="0" err="1">
                <a:latin typeface="Consolas" panose="020B0609020204030204" pitchFamily="49" charset="0"/>
              </a:rPr>
              <a:t>makeObstacle</a:t>
            </a:r>
            <a:r>
              <a:rPr lang="en-GB" altLang="tr-TR" sz="2000" dirty="0">
                <a:latin typeface="Consolas" panose="020B0609020204030204" pitchFamily="49" charset="0"/>
              </a:rPr>
              <a:t>() { return new Monster();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} </a:t>
            </a:r>
          </a:p>
          <a:p>
            <a:pPr>
              <a:lnSpc>
                <a:spcPct val="80000"/>
              </a:lnSpc>
            </a:pPr>
            <a:endParaRPr lang="en-GB" altLang="tr-TR" sz="20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GB" altLang="tr-TR" sz="2000" dirty="0"/>
          </a:p>
          <a:p>
            <a:pPr>
              <a:lnSpc>
                <a:spcPct val="80000"/>
              </a:lnSpc>
            </a:pPr>
            <a:endParaRPr lang="en-GB" altLang="tr-TR" sz="2000" dirty="0"/>
          </a:p>
        </p:txBody>
      </p:sp>
    </p:spTree>
    <p:extLst>
      <p:ext uri="{BB962C8B-B14F-4D97-AF65-F5344CB8AC3E}">
        <p14:creationId xmlns:p14="http://schemas.microsoft.com/office/powerpoint/2010/main" val="4165672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90C81FDF-0624-47BC-0FFE-296643D77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tr-TR" dirty="0"/>
              <a:t>Exercise: Client code (Java)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79D9E8D-658D-1394-0DEB-7958B9AF9E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34552"/>
            <a:ext cx="8934450" cy="453210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class Game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private Player p;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private List&lt;Obstacle&gt; obstacles=new </a:t>
            </a:r>
            <a:r>
              <a:rPr lang="en-GB" altLang="tr-TR" sz="2000" dirty="0" err="1">
                <a:latin typeface="Consolas" panose="020B0609020204030204" pitchFamily="49" charset="0"/>
              </a:rPr>
              <a:t>ArrayList</a:t>
            </a:r>
            <a:r>
              <a:rPr lang="en-GB" altLang="tr-TR" sz="2000" dirty="0">
                <a:latin typeface="Consolas" panose="020B0609020204030204" pitchFamily="49" charset="0"/>
              </a:rPr>
              <a:t>&lt;Obstacle&gt;(); 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altLang="tr-TR" sz="20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public Game( </a:t>
            </a:r>
            <a:r>
              <a:rPr lang="en-GB" altLang="tr-TR" sz="2000" dirty="0" err="1">
                <a:latin typeface="Consolas" panose="020B0609020204030204" pitchFamily="49" charset="0"/>
              </a:rPr>
              <a:t>GameElementFactory</a:t>
            </a:r>
            <a:r>
              <a:rPr lang="en-GB" altLang="tr-TR" sz="2000" dirty="0">
                <a:latin typeface="Consolas" panose="020B0609020204030204" pitchFamily="49" charset="0"/>
              </a:rPr>
              <a:t> factory, int </a:t>
            </a:r>
            <a:r>
              <a:rPr lang="en-GB" altLang="tr-TR" sz="2000" dirty="0" err="1">
                <a:latin typeface="Consolas" panose="020B0609020204030204" pitchFamily="49" charset="0"/>
              </a:rPr>
              <a:t>num</a:t>
            </a:r>
            <a:r>
              <a:rPr lang="en-GB" altLang="tr-TR" sz="2000" dirty="0"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p = </a:t>
            </a:r>
            <a:r>
              <a:rPr lang="en-GB" altLang="tr-TR" sz="2000" dirty="0" err="1">
                <a:latin typeface="Consolas" panose="020B0609020204030204" pitchFamily="49" charset="0"/>
              </a:rPr>
              <a:t>factory.makePlayer</a:t>
            </a:r>
            <a:r>
              <a:rPr lang="en-GB" altLang="tr-TR" sz="20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for(int </a:t>
            </a:r>
            <a:r>
              <a:rPr lang="en-GB" altLang="tr-TR" sz="2000" dirty="0" err="1">
                <a:latin typeface="Consolas" panose="020B0609020204030204" pitchFamily="49" charset="0"/>
              </a:rPr>
              <a:t>i</a:t>
            </a:r>
            <a:r>
              <a:rPr lang="en-GB" altLang="tr-TR" sz="2000" dirty="0">
                <a:latin typeface="Consolas" panose="020B0609020204030204" pitchFamily="49" charset="0"/>
              </a:rPr>
              <a:t>=0;i&lt;</a:t>
            </a:r>
            <a:r>
              <a:rPr lang="en-GB" altLang="tr-TR" sz="2000" dirty="0" err="1">
                <a:latin typeface="Consolas" panose="020B0609020204030204" pitchFamily="49" charset="0"/>
              </a:rPr>
              <a:t>num;i</a:t>
            </a:r>
            <a:r>
              <a:rPr lang="en-GB" altLang="tr-TR" sz="2000" dirty="0">
                <a:latin typeface="Consolas" panose="020B0609020204030204" pitchFamily="49" charset="0"/>
              </a:rPr>
              <a:t>++)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   </a:t>
            </a:r>
            <a:r>
              <a:rPr lang="en-GB" altLang="tr-TR" sz="2000" dirty="0" err="1">
                <a:latin typeface="Consolas" panose="020B0609020204030204" pitchFamily="49" charset="0"/>
              </a:rPr>
              <a:t>obstacles.add</a:t>
            </a:r>
            <a:r>
              <a:rPr lang="en-GB" altLang="tr-TR" sz="2000" dirty="0">
                <a:latin typeface="Consolas" panose="020B0609020204030204" pitchFamily="49" charset="0"/>
              </a:rPr>
              <a:t>(</a:t>
            </a:r>
            <a:r>
              <a:rPr lang="en-GB" altLang="tr-TR" sz="2000" dirty="0" err="1">
                <a:latin typeface="Consolas" panose="020B0609020204030204" pitchFamily="49" charset="0"/>
              </a:rPr>
              <a:t>factory.makeObstacle</a:t>
            </a:r>
            <a:r>
              <a:rPr lang="en-GB" altLang="tr-TR" sz="2000" dirty="0">
                <a:latin typeface="Consolas" panose="020B0609020204030204" pitchFamily="49" charset="0"/>
              </a:rPr>
              <a:t>());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public void play()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 while(true)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    </a:t>
            </a:r>
            <a:r>
              <a:rPr lang="en-GB" altLang="tr-TR" sz="2000" dirty="0" err="1">
                <a:latin typeface="Consolas" panose="020B0609020204030204" pitchFamily="49" charset="0"/>
              </a:rPr>
              <a:t>p.wander</a:t>
            </a:r>
            <a:r>
              <a:rPr lang="en-GB" altLang="tr-TR" sz="2000" dirty="0">
                <a:latin typeface="Consolas" panose="020B0609020204030204" pitchFamily="49" charset="0"/>
              </a:rPr>
              <a:t>();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    Obstacle </a:t>
            </a:r>
            <a:r>
              <a:rPr lang="en-GB" altLang="tr-TR" sz="2000" dirty="0" err="1">
                <a:latin typeface="Consolas" panose="020B0609020204030204" pitchFamily="49" charset="0"/>
              </a:rPr>
              <a:t>ob</a:t>
            </a:r>
            <a:r>
              <a:rPr lang="en-GB" altLang="tr-TR" sz="2000" dirty="0">
                <a:latin typeface="Consolas" panose="020B0609020204030204" pitchFamily="49" charset="0"/>
              </a:rPr>
              <a:t>=</a:t>
            </a:r>
            <a:r>
              <a:rPr lang="en-GB" altLang="tr-TR" sz="2000" dirty="0" err="1">
                <a:latin typeface="Consolas" panose="020B0609020204030204" pitchFamily="49" charset="0"/>
              </a:rPr>
              <a:t>p.collided</a:t>
            </a:r>
            <a:r>
              <a:rPr lang="en-GB" altLang="tr-TR" sz="20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    if(</a:t>
            </a:r>
            <a:r>
              <a:rPr lang="en-GB" altLang="tr-TR" sz="2000" dirty="0" err="1">
                <a:latin typeface="Consolas" panose="020B0609020204030204" pitchFamily="49" charset="0"/>
              </a:rPr>
              <a:t>ob</a:t>
            </a:r>
            <a:r>
              <a:rPr lang="en-GB" altLang="tr-TR" sz="2000" dirty="0">
                <a:latin typeface="Consolas" panose="020B0609020204030204" pitchFamily="49" charset="0"/>
              </a:rPr>
              <a:t>!=null) </a:t>
            </a:r>
            <a:r>
              <a:rPr lang="en-GB" altLang="tr-TR" sz="2000" dirty="0" err="1">
                <a:latin typeface="Consolas" panose="020B0609020204030204" pitchFamily="49" charset="0"/>
              </a:rPr>
              <a:t>p.interactWith</a:t>
            </a:r>
            <a:r>
              <a:rPr lang="en-GB" altLang="tr-TR" sz="2000" dirty="0">
                <a:latin typeface="Consolas" panose="020B0609020204030204" pitchFamily="49" charset="0"/>
              </a:rPr>
              <a:t>(</a:t>
            </a:r>
            <a:r>
              <a:rPr lang="en-GB" altLang="tr-TR" sz="2000" dirty="0" err="1">
                <a:latin typeface="Consolas" panose="020B0609020204030204" pitchFamily="49" charset="0"/>
              </a:rPr>
              <a:t>ob</a:t>
            </a:r>
            <a:r>
              <a:rPr lang="en-GB" altLang="tr-TR" sz="2000" dirty="0"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}</a:t>
            </a:r>
            <a:endParaRPr lang="en-US" altLang="tr-TR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/>
              <a:t>This is a very oversimplified game loop, but focus on the factories</a:t>
            </a:r>
          </a:p>
        </p:txBody>
      </p:sp>
    </p:spTree>
    <p:extLst>
      <p:ext uri="{BB962C8B-B14F-4D97-AF65-F5344CB8AC3E}">
        <p14:creationId xmlns:p14="http://schemas.microsoft.com/office/powerpoint/2010/main" val="8858651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90C81FDF-0624-47BC-0FFE-296643D77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tr-TR" dirty="0"/>
              <a:t>Exercise: Client code (C++)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79D9E8D-658D-1394-0DEB-7958B9AF9E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34552"/>
            <a:ext cx="8229600" cy="453210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class Game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private: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Player* p;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std::list&lt;Obstacle*&gt; obstacles;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Game( </a:t>
            </a:r>
            <a:r>
              <a:rPr lang="en-GB" altLang="tr-TR" sz="2000" dirty="0" err="1">
                <a:latin typeface="Consolas" panose="020B0609020204030204" pitchFamily="49" charset="0"/>
              </a:rPr>
              <a:t>GameElementFactory</a:t>
            </a:r>
            <a:r>
              <a:rPr lang="en-GB" altLang="tr-TR" sz="2000" dirty="0">
                <a:latin typeface="Consolas" panose="020B0609020204030204" pitchFamily="49" charset="0"/>
              </a:rPr>
              <a:t> factory, int </a:t>
            </a:r>
            <a:r>
              <a:rPr lang="en-GB" altLang="tr-TR" sz="2000" dirty="0" err="1">
                <a:latin typeface="Consolas" panose="020B0609020204030204" pitchFamily="49" charset="0"/>
              </a:rPr>
              <a:t>num</a:t>
            </a:r>
            <a:r>
              <a:rPr lang="en-GB" altLang="tr-TR" sz="2000" dirty="0"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p = </a:t>
            </a:r>
            <a:r>
              <a:rPr lang="en-GB" altLang="tr-TR" sz="2000" dirty="0" err="1">
                <a:latin typeface="Consolas" panose="020B0609020204030204" pitchFamily="49" charset="0"/>
              </a:rPr>
              <a:t>factory.makePlayer</a:t>
            </a:r>
            <a:r>
              <a:rPr lang="en-GB" altLang="tr-TR" sz="20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for(int </a:t>
            </a:r>
            <a:r>
              <a:rPr lang="en-GB" altLang="tr-TR" sz="2000" dirty="0" err="1">
                <a:latin typeface="Consolas" panose="020B0609020204030204" pitchFamily="49" charset="0"/>
              </a:rPr>
              <a:t>i</a:t>
            </a:r>
            <a:r>
              <a:rPr lang="en-GB" altLang="tr-TR" sz="2000" dirty="0">
                <a:latin typeface="Consolas" panose="020B0609020204030204" pitchFamily="49" charset="0"/>
              </a:rPr>
              <a:t>=0;i&lt;</a:t>
            </a:r>
            <a:r>
              <a:rPr lang="en-GB" altLang="tr-TR" sz="2000" dirty="0" err="1">
                <a:latin typeface="Consolas" panose="020B0609020204030204" pitchFamily="49" charset="0"/>
              </a:rPr>
              <a:t>num;i</a:t>
            </a:r>
            <a:r>
              <a:rPr lang="en-GB" altLang="tr-TR" sz="2000" dirty="0">
                <a:latin typeface="Consolas" panose="020B0609020204030204" pitchFamily="49" charset="0"/>
              </a:rPr>
              <a:t>++)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   </a:t>
            </a:r>
            <a:r>
              <a:rPr lang="en-GB" altLang="tr-TR" sz="2000" dirty="0" err="1">
                <a:latin typeface="Consolas" panose="020B0609020204030204" pitchFamily="49" charset="0"/>
              </a:rPr>
              <a:t>obstacles.push_back</a:t>
            </a:r>
            <a:r>
              <a:rPr lang="en-GB" altLang="tr-TR" sz="2000" dirty="0">
                <a:latin typeface="Consolas" panose="020B0609020204030204" pitchFamily="49" charset="0"/>
              </a:rPr>
              <a:t>(</a:t>
            </a:r>
            <a:r>
              <a:rPr lang="en-GB" altLang="tr-TR" sz="2000" dirty="0" err="1">
                <a:latin typeface="Consolas" panose="020B0609020204030204" pitchFamily="49" charset="0"/>
              </a:rPr>
              <a:t>factory.makeObstacle</a:t>
            </a:r>
            <a:r>
              <a:rPr lang="en-GB" altLang="tr-TR" sz="2000" dirty="0">
                <a:latin typeface="Consolas" panose="020B0609020204030204" pitchFamily="49" charset="0"/>
              </a:rPr>
              <a:t>());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public void play()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 while(true)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    </a:t>
            </a:r>
            <a:r>
              <a:rPr lang="en-GB" altLang="tr-TR" sz="2000" dirty="0" err="1">
                <a:latin typeface="Consolas" panose="020B0609020204030204" pitchFamily="49" charset="0"/>
              </a:rPr>
              <a:t>p.wander</a:t>
            </a:r>
            <a:r>
              <a:rPr lang="en-GB" altLang="tr-TR" sz="2000" dirty="0">
                <a:latin typeface="Consolas" panose="020B0609020204030204" pitchFamily="49" charset="0"/>
              </a:rPr>
              <a:t>();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    Obstacle </a:t>
            </a:r>
            <a:r>
              <a:rPr lang="en-GB" altLang="tr-TR" sz="2000" dirty="0" err="1">
                <a:latin typeface="Consolas" panose="020B0609020204030204" pitchFamily="49" charset="0"/>
              </a:rPr>
              <a:t>ob</a:t>
            </a:r>
            <a:r>
              <a:rPr lang="en-GB" altLang="tr-TR" sz="2000" dirty="0">
                <a:latin typeface="Consolas" panose="020B0609020204030204" pitchFamily="49" charset="0"/>
              </a:rPr>
              <a:t>=</a:t>
            </a:r>
            <a:r>
              <a:rPr lang="en-GB" altLang="tr-TR" sz="2000" dirty="0" err="1">
                <a:latin typeface="Consolas" panose="020B0609020204030204" pitchFamily="49" charset="0"/>
              </a:rPr>
              <a:t>p.collided</a:t>
            </a:r>
            <a:r>
              <a:rPr lang="en-GB" altLang="tr-TR" sz="20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    if(</a:t>
            </a:r>
            <a:r>
              <a:rPr lang="en-GB" altLang="tr-TR" sz="2000" dirty="0" err="1">
                <a:latin typeface="Consolas" panose="020B0609020204030204" pitchFamily="49" charset="0"/>
              </a:rPr>
              <a:t>ob</a:t>
            </a:r>
            <a:r>
              <a:rPr lang="en-GB" altLang="tr-TR" sz="2000" dirty="0">
                <a:latin typeface="Consolas" panose="020B0609020204030204" pitchFamily="49" charset="0"/>
              </a:rPr>
              <a:t>!=null) </a:t>
            </a:r>
            <a:r>
              <a:rPr lang="en-GB" altLang="tr-TR" sz="2000" dirty="0" err="1">
                <a:latin typeface="Consolas" panose="020B0609020204030204" pitchFamily="49" charset="0"/>
              </a:rPr>
              <a:t>p.interactWith</a:t>
            </a:r>
            <a:r>
              <a:rPr lang="en-GB" altLang="tr-TR" sz="2000" dirty="0">
                <a:latin typeface="Consolas" panose="020B0609020204030204" pitchFamily="49" charset="0"/>
              </a:rPr>
              <a:t>(</a:t>
            </a:r>
            <a:r>
              <a:rPr lang="en-GB" altLang="tr-TR" sz="2000" dirty="0" err="1">
                <a:latin typeface="Consolas" panose="020B0609020204030204" pitchFamily="49" charset="0"/>
              </a:rPr>
              <a:t>ob</a:t>
            </a:r>
            <a:r>
              <a:rPr lang="en-GB" altLang="tr-TR" sz="2000" dirty="0"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}</a:t>
            </a:r>
            <a:endParaRPr lang="en-US" altLang="tr-TR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/>
              <a:t>This is a very oversimplified game loop, but focus on the factories</a:t>
            </a:r>
          </a:p>
        </p:txBody>
      </p:sp>
    </p:spTree>
    <p:extLst>
      <p:ext uri="{BB962C8B-B14F-4D97-AF65-F5344CB8AC3E}">
        <p14:creationId xmlns:p14="http://schemas.microsoft.com/office/powerpoint/2010/main" val="26449559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A19BABA6-7245-5BD8-8852-83021A06A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Exercise: setting up</a:t>
            </a:r>
            <a:endParaRPr lang="en-GB" altLang="tr-TR" dirty="0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1F737B80-C137-86BB-8B67-E6E46545A5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9075" y="1354341"/>
            <a:ext cx="9058275" cy="4532109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tr-TR" sz="2800" dirty="0"/>
              <a:t>How  to setup the Game? //just testing</a:t>
            </a:r>
            <a:endParaRPr lang="en-US" altLang="tr-TR" sz="2800" dirty="0"/>
          </a:p>
          <a:p>
            <a:pPr>
              <a:lnSpc>
                <a:spcPct val="90000"/>
              </a:lnSpc>
              <a:buFontTx/>
              <a:buNone/>
            </a:pPr>
            <a:endParaRPr lang="en-GB" altLang="tr-TR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tr-TR" sz="2300" dirty="0">
                <a:latin typeface="Consolas" panose="020B0609020204030204" pitchFamily="49" charset="0"/>
              </a:rPr>
              <a:t>public static void main(String </a:t>
            </a:r>
            <a:r>
              <a:rPr lang="en-US" altLang="tr-TR" sz="2300" dirty="0" err="1">
                <a:latin typeface="Consolas" panose="020B0609020204030204" pitchFamily="49" charset="0"/>
              </a:rPr>
              <a:t>args</a:t>
            </a:r>
            <a:r>
              <a:rPr lang="en-US" altLang="tr-TR" sz="2300" dirty="0">
                <a:latin typeface="Consolas" panose="020B0609020204030204" pitchFamily="49" charset="0"/>
              </a:rPr>
              <a:t>[]){</a:t>
            </a:r>
            <a:endParaRPr lang="en-GB" altLang="tr-TR" sz="23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tr-TR" sz="2300" dirty="0">
                <a:latin typeface="Consolas" panose="020B0609020204030204" pitchFamily="49" charset="0"/>
              </a:rPr>
              <a:t> </a:t>
            </a:r>
            <a:r>
              <a:rPr lang="en-GB" altLang="tr-TR" sz="2300" dirty="0" err="1">
                <a:latin typeface="Consolas" panose="020B0609020204030204" pitchFamily="49" charset="0"/>
              </a:rPr>
              <a:t>GameElementFactory</a:t>
            </a:r>
            <a:r>
              <a:rPr lang="en-GB" altLang="tr-TR" sz="2300" dirty="0">
                <a:latin typeface="Consolas" panose="020B0609020204030204" pitchFamily="49" charset="0"/>
              </a:rPr>
              <a:t> </a:t>
            </a:r>
            <a:r>
              <a:rPr lang="en-GB" altLang="tr-TR" sz="2300" dirty="0" err="1">
                <a:latin typeface="Consolas" panose="020B0609020204030204" pitchFamily="49" charset="0"/>
              </a:rPr>
              <a:t>kpuz</a:t>
            </a:r>
            <a:r>
              <a:rPr lang="en-GB" altLang="tr-TR" sz="2300" dirty="0">
                <a:latin typeface="Consolas" panose="020B0609020204030204" pitchFamily="49" charset="0"/>
              </a:rPr>
              <a:t> = new </a:t>
            </a:r>
            <a:r>
              <a:rPr lang="en-GB" altLang="tr-TR" sz="2300" dirty="0" err="1">
                <a:latin typeface="Consolas" panose="020B0609020204030204" pitchFamily="49" charset="0"/>
              </a:rPr>
              <a:t>KittiesPuzzlesFactory</a:t>
            </a:r>
            <a:r>
              <a:rPr lang="en-GB" altLang="tr-TR" sz="2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tr-TR" sz="2300" dirty="0">
                <a:latin typeface="Consolas" panose="020B0609020204030204" pitchFamily="49" charset="0"/>
              </a:rPr>
              <a:t> </a:t>
            </a:r>
            <a:r>
              <a:rPr lang="en-GB" altLang="tr-TR" sz="2300" dirty="0" err="1">
                <a:latin typeface="Consolas" panose="020B0609020204030204" pitchFamily="49" charset="0"/>
              </a:rPr>
              <a:t>GameElementFactory</a:t>
            </a:r>
            <a:r>
              <a:rPr lang="en-GB" altLang="tr-TR" sz="2300" dirty="0">
                <a:latin typeface="Consolas" panose="020B0609020204030204" pitchFamily="49" charset="0"/>
              </a:rPr>
              <a:t> mons = new </a:t>
            </a:r>
            <a:r>
              <a:rPr lang="en-GB" altLang="tr-TR" sz="2300" dirty="0" err="1">
                <a:latin typeface="Consolas" panose="020B0609020204030204" pitchFamily="49" charset="0"/>
              </a:rPr>
              <a:t>MonsterFighterFactory</a:t>
            </a:r>
            <a:r>
              <a:rPr lang="en-GB" altLang="tr-TR" sz="2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tr-TR" sz="23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tr-TR" sz="2300" dirty="0">
                <a:latin typeface="Consolas" panose="020B0609020204030204" pitchFamily="49" charset="0"/>
              </a:rPr>
              <a:t>    Game g1 = new Game(</a:t>
            </a:r>
            <a:r>
              <a:rPr lang="en-GB" altLang="tr-TR" sz="2300" dirty="0" err="1">
                <a:solidFill>
                  <a:schemeClr val="accent2"/>
                </a:solidFill>
                <a:latin typeface="Consolas" panose="020B0609020204030204" pitchFamily="49" charset="0"/>
              </a:rPr>
              <a:t>kpuz</a:t>
            </a:r>
            <a:r>
              <a:rPr lang="en-GB" altLang="tr-TR" sz="2300" dirty="0">
                <a:latin typeface="Consolas" panose="020B0609020204030204" pitchFamily="49" charset="0"/>
              </a:rPr>
              <a:t>);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tr-TR" sz="2300" dirty="0">
                <a:latin typeface="Consolas" panose="020B0609020204030204" pitchFamily="49" charset="0"/>
              </a:rPr>
              <a:t>    Game g2 = new Game(</a:t>
            </a:r>
            <a:r>
              <a:rPr lang="en-GB" altLang="tr-TR" sz="2300" dirty="0">
                <a:solidFill>
                  <a:schemeClr val="accent2"/>
                </a:solidFill>
                <a:latin typeface="Consolas" panose="020B0609020204030204" pitchFamily="49" charset="0"/>
              </a:rPr>
              <a:t>mons</a:t>
            </a:r>
            <a:r>
              <a:rPr lang="en-GB" altLang="tr-TR" sz="2300" dirty="0"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tr-TR" sz="2300" dirty="0">
                <a:latin typeface="Consolas" panose="020B0609020204030204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tr-TR" sz="2400" dirty="0"/>
          </a:p>
          <a:p>
            <a:pPr>
              <a:lnSpc>
                <a:spcPct val="90000"/>
              </a:lnSpc>
            </a:pPr>
            <a:r>
              <a:rPr lang="en-US" altLang="tr-TR" sz="2800" dirty="0"/>
              <a:t>“</a:t>
            </a:r>
            <a:r>
              <a:rPr lang="en-US" altLang="tr-TR" sz="2400" dirty="0"/>
              <a:t>Exchanging product families is easy” –consequence#2</a:t>
            </a:r>
          </a:p>
          <a:p>
            <a:pPr>
              <a:lnSpc>
                <a:spcPct val="90000"/>
              </a:lnSpc>
            </a:pPr>
            <a:r>
              <a:rPr lang="en-US" altLang="tr-TR" sz="2400" dirty="0"/>
              <a:t>Usually, lookup environment or configuration to select a concrete factory. </a:t>
            </a:r>
            <a:endParaRPr lang="en-GB" altLang="tr-TR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EE66EA1E-0BF1-0274-195D-64D67F80C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A9149-14EC-4C50-8352-15280290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5291"/>
            <a:ext cx="8801100" cy="4532109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 A dependency is an object that can be used (a </a:t>
            </a:r>
            <a:r>
              <a:rPr lang="en-US" sz="2400" dirty="0">
                <a:solidFill>
                  <a:schemeClr val="accent2"/>
                </a:solidFill>
              </a:rPr>
              <a:t>service</a:t>
            </a:r>
            <a:r>
              <a:rPr lang="en-US" sz="2400" dirty="0"/>
              <a:t>).</a:t>
            </a:r>
          </a:p>
          <a:p>
            <a:pPr>
              <a:defRPr/>
            </a:pPr>
            <a:r>
              <a:rPr lang="en-US" sz="2400" dirty="0"/>
              <a:t> An injection is the passing of a dependency to a dependent object (a client) that would use it. </a:t>
            </a:r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GB" altLang="tr-TR" sz="2400" dirty="0">
                <a:latin typeface="Consolas" panose="020B0609020204030204" pitchFamily="49" charset="0"/>
              </a:rPr>
              <a:t>public Game( </a:t>
            </a:r>
            <a:r>
              <a:rPr lang="en-GB" altLang="tr-TR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GameElementFactory</a:t>
            </a:r>
            <a:r>
              <a:rPr lang="en-GB" altLang="tr-TR" sz="2400" dirty="0">
                <a:latin typeface="Consolas" panose="020B0609020204030204" pitchFamily="49" charset="0"/>
              </a:rPr>
              <a:t> factory) {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GB" altLang="tr-TR" sz="2400" dirty="0">
                <a:latin typeface="Consolas" panose="020B0609020204030204" pitchFamily="49" charset="0"/>
              </a:rPr>
              <a:t>    p = </a:t>
            </a:r>
            <a:r>
              <a:rPr lang="en-GB" altLang="tr-TR" sz="2400" dirty="0" err="1">
                <a:latin typeface="Consolas" panose="020B0609020204030204" pitchFamily="49" charset="0"/>
              </a:rPr>
              <a:t>factory.makePlayer</a:t>
            </a:r>
            <a:r>
              <a:rPr lang="en-GB" altLang="tr-TR" sz="2400" dirty="0">
                <a:latin typeface="Consolas" panose="020B0609020204030204" pitchFamily="49" charset="0"/>
              </a:rPr>
              <a:t>();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400" dirty="0">
                <a:latin typeface="Consolas" panose="020B0609020204030204" pitchFamily="49" charset="0"/>
              </a:rPr>
              <a:t>    for(int </a:t>
            </a:r>
            <a:r>
              <a:rPr lang="en-GB" altLang="tr-TR" sz="2400" dirty="0" err="1">
                <a:latin typeface="Consolas" panose="020B0609020204030204" pitchFamily="49" charset="0"/>
              </a:rPr>
              <a:t>i</a:t>
            </a:r>
            <a:r>
              <a:rPr lang="en-GB" altLang="tr-TR" sz="2400" dirty="0">
                <a:latin typeface="Consolas" panose="020B0609020204030204" pitchFamily="49" charset="0"/>
              </a:rPr>
              <a:t>=0;i&lt;</a:t>
            </a:r>
            <a:r>
              <a:rPr lang="en-GB" altLang="tr-TR" sz="2400" dirty="0" err="1">
                <a:latin typeface="Consolas" panose="020B0609020204030204" pitchFamily="49" charset="0"/>
              </a:rPr>
              <a:t>num;i</a:t>
            </a:r>
            <a:r>
              <a:rPr lang="en-GB" altLang="tr-TR" sz="2400" dirty="0">
                <a:latin typeface="Consolas" panose="020B0609020204030204" pitchFamily="49" charset="0"/>
              </a:rPr>
              <a:t>++)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400" dirty="0">
                <a:latin typeface="Consolas" panose="020B0609020204030204" pitchFamily="49" charset="0"/>
              </a:rPr>
              <a:t>       </a:t>
            </a:r>
            <a:r>
              <a:rPr lang="en-GB" altLang="tr-TR" sz="2400" dirty="0" err="1">
                <a:latin typeface="Consolas" panose="020B0609020204030204" pitchFamily="49" charset="0"/>
              </a:rPr>
              <a:t>obstacles.add</a:t>
            </a:r>
            <a:r>
              <a:rPr lang="en-GB" altLang="tr-TR" sz="2400" dirty="0">
                <a:latin typeface="Consolas" panose="020B0609020204030204" pitchFamily="49" charset="0"/>
              </a:rPr>
              <a:t>(</a:t>
            </a:r>
            <a:r>
              <a:rPr lang="en-GB" altLang="tr-TR" sz="2400" dirty="0" err="1">
                <a:latin typeface="Consolas" panose="020B0609020204030204" pitchFamily="49" charset="0"/>
              </a:rPr>
              <a:t>factory.makeObstacle</a:t>
            </a:r>
            <a:r>
              <a:rPr lang="en-GB" altLang="tr-TR" sz="2400" dirty="0">
                <a:latin typeface="Consolas" panose="020B0609020204030204" pitchFamily="49" charset="0"/>
              </a:rPr>
              <a:t>());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GB" altLang="tr-TR" sz="2400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GB" altLang="tr-TR" sz="2400" dirty="0"/>
          </a:p>
          <a:p>
            <a:pPr>
              <a:defRPr/>
            </a:pPr>
            <a:r>
              <a:rPr lang="en-US" sz="2400" dirty="0"/>
              <a:t>Helps testing, refactoring, extending</a:t>
            </a:r>
          </a:p>
          <a:p>
            <a:pPr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059D503B-D711-6A16-6C3B-710F3B85D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Abstract Factory Helps testing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FBF76E19-7062-E1D7-C538-632F1F30BA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dirty="0"/>
              <a:t>Abstract Factory can simplify testing by helping unit isolation</a:t>
            </a:r>
          </a:p>
          <a:p>
            <a:r>
              <a:rPr lang="en-US" altLang="tr-TR" dirty="0"/>
              <a:t>Implement a </a:t>
            </a:r>
            <a:r>
              <a:rPr lang="en-US" altLang="tr-TR" dirty="0" err="1"/>
              <a:t>TestConcreteFactory</a:t>
            </a:r>
            <a:r>
              <a:rPr lang="en-US" altLang="tr-TR" dirty="0"/>
              <a:t> and </a:t>
            </a:r>
            <a:r>
              <a:rPr lang="en-US" altLang="tr-TR" dirty="0" err="1"/>
              <a:t>TestConcreteProduct</a:t>
            </a:r>
            <a:r>
              <a:rPr lang="en-US" altLang="tr-TR" dirty="0"/>
              <a:t> </a:t>
            </a:r>
          </a:p>
          <a:p>
            <a:pPr lvl="1"/>
            <a:r>
              <a:rPr lang="en-US" altLang="tr-TR" dirty="0"/>
              <a:t>They can simulate the expected resource behavior.</a:t>
            </a:r>
          </a:p>
          <a:p>
            <a:pPr lvl="1"/>
            <a:r>
              <a:rPr lang="en-US" altLang="tr-TR" dirty="0"/>
              <a:t>Mocks and Stubs</a:t>
            </a:r>
          </a:p>
          <a:p>
            <a:pPr lvl="1"/>
            <a:endParaRPr lang="en-US" altLang="tr-TR" dirty="0"/>
          </a:p>
          <a:p>
            <a:pPr lvl="1">
              <a:buFontTx/>
              <a:buNone/>
            </a:pPr>
            <a:r>
              <a:rPr lang="en-US" altLang="tr-TR" dirty="0"/>
              <a:t>What about platform independence?</a:t>
            </a:r>
          </a:p>
          <a:p>
            <a:pPr lvl="1">
              <a:buFontTx/>
              <a:buNone/>
            </a:pPr>
            <a:endParaRPr lang="en-US" altLang="tr-TR" dirty="0"/>
          </a:p>
          <a:p>
            <a:pPr lvl="1">
              <a:buFontTx/>
              <a:buNone/>
            </a:pP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38957346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01A35BA1-111D-6625-08CF-06C827D0F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Applicability: when to use?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ED224EEF-446A-911B-6116-892F9DAA01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dirty="0"/>
              <a:t>The application should be configured with one of multiple families of products.</a:t>
            </a:r>
          </a:p>
          <a:p>
            <a:r>
              <a:rPr lang="en-US" altLang="tr-TR" dirty="0"/>
              <a:t>Objects need to be created as a set to be compatible with each other.</a:t>
            </a:r>
          </a:p>
          <a:p>
            <a:r>
              <a:rPr lang="en-US" altLang="tr-TR" dirty="0"/>
              <a:t>You want to provide a collection of classes and you want to reveal just their contracts and their relationships, not their implementations.</a:t>
            </a:r>
          </a:p>
          <a:p>
            <a:r>
              <a:rPr lang="en-US" altLang="tr-TR" dirty="0"/>
              <a:t>The client should be independent of how the products are created.</a:t>
            </a:r>
          </a:p>
          <a:p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21938889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B762A6-9676-3CEA-D991-B8123464F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14" y="1312459"/>
            <a:ext cx="8668972" cy="40616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ABFBF9-36B7-17E6-E1FA-85EFC3F0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368C8-C9B9-370C-3F26-66764B64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99907"/>
            <a:ext cx="8449286" cy="990600"/>
          </a:xfrm>
        </p:spPr>
        <p:txBody>
          <a:bodyPr/>
          <a:lstStyle/>
          <a:p>
            <a:r>
              <a:rPr lang="en-US" sz="2400" dirty="0"/>
              <a:t>“user interface toolkit that supports multiple look-and-feel standards, such as Motif and Presentation Manager.” GoF</a:t>
            </a:r>
          </a:p>
          <a:p>
            <a:r>
              <a:rPr lang="en-US" sz="2400" dirty="0"/>
              <a:t>Same in platform independence: </a:t>
            </a:r>
            <a:r>
              <a:rPr lang="en-US" sz="2400" dirty="0" err="1"/>
              <a:t>WinFactory</a:t>
            </a:r>
            <a:r>
              <a:rPr lang="en-US" sz="2400" dirty="0"/>
              <a:t>, </a:t>
            </a:r>
            <a:r>
              <a:rPr lang="en-US" sz="2400" dirty="0" err="1"/>
              <a:t>MacFactory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3849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1D67-3431-E6DA-0582-58856F04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independence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7938-9DDF-A08D-6073-8775D7A49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43" y="1316241"/>
            <a:ext cx="8672513" cy="5913234"/>
          </a:xfrm>
        </p:spPr>
        <p:txBody>
          <a:bodyPr/>
          <a:lstStyle/>
          <a:p>
            <a:r>
              <a:rPr lang="en-US" sz="2800" dirty="0"/>
              <a:t> When an application launches, it checks the type of the operating system.</a:t>
            </a:r>
          </a:p>
          <a:p>
            <a:pPr lvl="1"/>
            <a:r>
              <a:rPr lang="en-US" sz="2000" dirty="0" err="1"/>
              <a:t>System.getProperty</a:t>
            </a:r>
            <a:r>
              <a:rPr lang="en-US" sz="2000" dirty="0"/>
              <a:t>("os.name");     #ifdef _WIN64   #elif __MACH__</a:t>
            </a:r>
          </a:p>
          <a:p>
            <a:r>
              <a:rPr lang="en-US" sz="2800" dirty="0"/>
              <a:t> The app uses this information to create a factory object matching the operating system.</a:t>
            </a:r>
          </a:p>
          <a:p>
            <a:pPr lvl="1"/>
            <a:r>
              <a:rPr lang="en-US" sz="2400" dirty="0" err="1"/>
              <a:t>WinFactory</a:t>
            </a:r>
            <a:r>
              <a:rPr lang="en-US" sz="2400" dirty="0"/>
              <a:t> or </a:t>
            </a:r>
            <a:r>
              <a:rPr lang="en-US" sz="2400" dirty="0" err="1"/>
              <a:t>MacFactory</a:t>
            </a:r>
            <a:endParaRPr lang="en-US" sz="2400" dirty="0"/>
          </a:p>
          <a:p>
            <a:r>
              <a:rPr lang="en-US" sz="2800" dirty="0"/>
              <a:t> The rest of the code uses this factory to create UI elements whenever needed.</a:t>
            </a:r>
            <a:endParaRPr lang="en-US" sz="2000" dirty="0"/>
          </a:p>
          <a:p>
            <a:r>
              <a:rPr lang="en-US" sz="2800" u="sng" dirty="0"/>
              <a:t>Result</a:t>
            </a:r>
            <a:r>
              <a:rPr lang="en-US" sz="2800" dirty="0"/>
              <a:t>: prevent from creating the wrong kind of UI  elements.</a:t>
            </a:r>
          </a:p>
          <a:p>
            <a:r>
              <a:rPr lang="en-US" sz="2400" dirty="0"/>
              <a:t>No need to modify the code each time we add a new variation of UI elements to the app.</a:t>
            </a:r>
          </a:p>
          <a:p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69C80F-3789-CBE2-81FE-FB445D060082}"/>
              </a:ext>
            </a:extLst>
          </p:cNvPr>
          <p:cNvSpPr/>
          <p:nvPr/>
        </p:nvSpPr>
        <p:spPr bwMode="auto">
          <a:xfrm>
            <a:off x="4819650" y="2390775"/>
            <a:ext cx="142875" cy="152400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5134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63F4-EFE6-F008-71A8-3334DB11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9627"/>
            <a:ext cx="8229600" cy="1371600"/>
          </a:xfrm>
        </p:spPr>
        <p:txBody>
          <a:bodyPr/>
          <a:lstStyle/>
          <a:p>
            <a:r>
              <a:rPr lang="en-US" dirty="0"/>
              <a:t>Implementation issues-1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0EF60-805B-A758-C860-3EF19152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264" y="1396936"/>
            <a:ext cx="9025847" cy="4532109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tr-TR" sz="2800" dirty="0"/>
              <a:t>“Supporting new kinds of products is difficult”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tr-TR" sz="2800" dirty="0"/>
              <a:t> – can we define extensible factories?</a:t>
            </a:r>
          </a:p>
          <a:p>
            <a:pPr>
              <a:lnSpc>
                <a:spcPct val="110000"/>
              </a:lnSpc>
            </a:pPr>
            <a:r>
              <a:rPr lang="en-US" altLang="tr-TR" sz="2800" dirty="0"/>
              <a:t>Have a parameter to make method to select what product to create</a:t>
            </a:r>
          </a:p>
          <a:p>
            <a:pPr lvl="1">
              <a:lnSpc>
                <a:spcPct val="110000"/>
              </a:lnSpc>
            </a:pPr>
            <a:r>
              <a:rPr lang="en-US" altLang="tr-TR" sz="2400" dirty="0"/>
              <a:t>Implementation is similar to parameterized Factory Method</a:t>
            </a:r>
          </a:p>
          <a:p>
            <a:pPr lvl="1">
              <a:lnSpc>
                <a:spcPct val="110000"/>
              </a:lnSpc>
            </a:pPr>
            <a:r>
              <a:rPr lang="en-US" altLang="tr-TR" sz="2400" dirty="0"/>
              <a:t>Only when all objects have the same abstract base class or when the product objects can be safely coerced to the correct type by the client that requested them.</a:t>
            </a:r>
          </a:p>
          <a:p>
            <a:pPr lvl="1">
              <a:lnSpc>
                <a:spcPct val="110000"/>
              </a:lnSpc>
            </a:pPr>
            <a:r>
              <a:rPr lang="en-US" altLang="tr-TR" sz="2400" dirty="0"/>
              <a:t>Not type safe, due to casting</a:t>
            </a:r>
          </a:p>
          <a:p>
            <a:pPr lvl="1">
              <a:lnSpc>
                <a:spcPct val="110000"/>
              </a:lnSpc>
            </a:pPr>
            <a:r>
              <a:rPr lang="en-US" altLang="tr-TR" sz="2400" dirty="0"/>
              <a:t>I do not recommend</a:t>
            </a:r>
          </a:p>
        </p:txBody>
      </p:sp>
    </p:spTree>
    <p:extLst>
      <p:ext uri="{BB962C8B-B14F-4D97-AF65-F5344CB8AC3E}">
        <p14:creationId xmlns:p14="http://schemas.microsoft.com/office/powerpoint/2010/main" val="233926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08215031-B734-52C0-82D0-2C5170E8E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Encapsulate what varies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E3372DDE-2165-2928-1164-C4A619F685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dealing with </a:t>
            </a:r>
            <a:r>
              <a:rPr lang="en-US" altLang="en-US" i="1" dirty="0"/>
              <a:t>which</a:t>
            </a:r>
            <a:r>
              <a:rPr lang="en-US" altLang="en-US" dirty="0"/>
              <a:t> concrete class is instantiated is complicating your method and preventing it from being closed for modification. </a:t>
            </a:r>
          </a:p>
          <a:p>
            <a:r>
              <a:rPr lang="en-US" altLang="en-US" dirty="0"/>
              <a:t>But now that we know what is varying and what isn’t, let’s encapsulate it.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CF7E-7CF0-8A40-1C63-761C2647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issues-2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EC9EC-AEFE-6001-E7BD-056C2AA95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Factory </a:t>
            </a:r>
          </a:p>
          <a:p>
            <a:pPr lvl="1"/>
            <a:r>
              <a:rPr lang="en-US" dirty="0"/>
              <a:t>Make it java interface, i.e. pure virtual methods</a:t>
            </a:r>
          </a:p>
          <a:p>
            <a:pPr lvl="2"/>
            <a:r>
              <a:rPr lang="en-US" dirty="0"/>
              <a:t>Frequently used</a:t>
            </a:r>
          </a:p>
          <a:p>
            <a:pPr lvl="1"/>
            <a:r>
              <a:rPr lang="en-US" dirty="0"/>
              <a:t>Have default implementation for the create methods</a:t>
            </a:r>
          </a:p>
          <a:p>
            <a:pPr lvl="2"/>
            <a:r>
              <a:rPr lang="en-US" dirty="0"/>
              <a:t>If the variants (families) share some concrete product type, then less overriding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321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C672-AD4C-CA4B-581A-5E0DDA8C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1FAFE-F993-6B12-4BE0-C4D0197D4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Graphic libraries like OpenGL for platform independent rendering</a:t>
            </a:r>
          </a:p>
          <a:p>
            <a:pPr lvl="1"/>
            <a:r>
              <a:rPr lang="en-US" sz="2000" dirty="0" err="1"/>
              <a:t>OpenGLFactory</a:t>
            </a:r>
            <a:r>
              <a:rPr lang="en-US" sz="2000" dirty="0"/>
              <a:t> creating </a:t>
            </a:r>
            <a:r>
              <a:rPr lang="en-US" sz="2000" dirty="0" err="1"/>
              <a:t>OpenGLShader</a:t>
            </a:r>
            <a:r>
              <a:rPr lang="en-US" sz="2000" dirty="0"/>
              <a:t>, </a:t>
            </a:r>
            <a:r>
              <a:rPr lang="en-US" sz="2000" dirty="0" err="1"/>
              <a:t>OpenGLContext</a:t>
            </a:r>
            <a:r>
              <a:rPr lang="en-US" sz="2000" dirty="0"/>
              <a:t>, </a:t>
            </a:r>
            <a:r>
              <a:rPr lang="en-US" sz="2000" dirty="0" err="1"/>
              <a:t>OpenGLBuffer</a:t>
            </a:r>
            <a:r>
              <a:rPr lang="en-US" sz="2000" dirty="0"/>
              <a:t> as products</a:t>
            </a:r>
          </a:p>
          <a:p>
            <a:pPr lvl="1"/>
            <a:r>
              <a:rPr lang="en-US" sz="2000" dirty="0"/>
              <a:t>Example concrete products </a:t>
            </a:r>
            <a:r>
              <a:rPr lang="en-US" sz="2000" dirty="0" err="1"/>
              <a:t>WindowsOpenGLContext,LinuxOpenGLContext</a:t>
            </a:r>
            <a:r>
              <a:rPr lang="en-US" sz="2000" dirty="0"/>
              <a:t>, </a:t>
            </a:r>
            <a:r>
              <a:rPr lang="en-US" sz="2000" dirty="0" err="1"/>
              <a:t>MacOSOpenGLContext</a:t>
            </a:r>
            <a:r>
              <a:rPr lang="en-US" sz="2000" dirty="0"/>
              <a:t> are </a:t>
            </a:r>
          </a:p>
          <a:p>
            <a:r>
              <a:rPr lang="en-US" sz="2800" dirty="0"/>
              <a:t>Libraries for database connections e.g. </a:t>
            </a:r>
            <a:r>
              <a:rPr lang="en-US" sz="2800" dirty="0" err="1"/>
              <a:t>.Net</a:t>
            </a:r>
            <a:endParaRPr lang="en-US" sz="2800" dirty="0"/>
          </a:p>
          <a:p>
            <a:pPr lvl="1"/>
            <a:r>
              <a:rPr lang="en-US" sz="2000" b="0" i="0" dirty="0" err="1">
                <a:solidFill>
                  <a:srgbClr val="006881"/>
                </a:solidFill>
                <a:effectLst/>
                <a:highlight>
                  <a:srgbClr val="F2F2F2"/>
                </a:highlight>
                <a:latin typeface="SFMono-Regular"/>
              </a:rPr>
              <a:t>System</a:t>
            </a:r>
            <a:r>
              <a:rPr lang="en-US" sz="2000" b="0" i="0" dirty="0" err="1">
                <a:solidFill>
                  <a:srgbClr val="161616"/>
                </a:solidFill>
                <a:effectLst/>
                <a:highlight>
                  <a:srgbClr val="F2F2F2"/>
                </a:highlight>
                <a:latin typeface="SFMono-Regular"/>
              </a:rPr>
              <a:t>.</a:t>
            </a:r>
            <a:r>
              <a:rPr lang="en-US" sz="2000" b="0" i="0" dirty="0" err="1">
                <a:solidFill>
                  <a:srgbClr val="006881"/>
                </a:solidFill>
                <a:effectLst/>
                <a:highlight>
                  <a:srgbClr val="F2F2F2"/>
                </a:highlight>
                <a:latin typeface="SFMono-Regular"/>
              </a:rPr>
              <a:t>Data</a:t>
            </a:r>
            <a:r>
              <a:rPr lang="en-US" sz="2000" b="0" i="0" dirty="0" err="1">
                <a:solidFill>
                  <a:srgbClr val="161616"/>
                </a:solidFill>
                <a:effectLst/>
                <a:highlight>
                  <a:srgbClr val="F2F2F2"/>
                </a:highlight>
                <a:latin typeface="SFMono-Regular"/>
              </a:rPr>
              <a:t>.</a:t>
            </a:r>
            <a:r>
              <a:rPr lang="en-US" sz="2000" b="0" i="0" dirty="0" err="1">
                <a:solidFill>
                  <a:srgbClr val="006881"/>
                </a:solidFill>
                <a:effectLst/>
                <a:highlight>
                  <a:srgbClr val="F2F2F2"/>
                </a:highlight>
                <a:latin typeface="SFMono-Regular"/>
              </a:rPr>
              <a:t>Common</a:t>
            </a:r>
            <a:r>
              <a:rPr lang="en-US" sz="2000" b="0" i="0" dirty="0" err="1">
                <a:solidFill>
                  <a:srgbClr val="161616"/>
                </a:solidFill>
                <a:effectLst/>
                <a:highlight>
                  <a:srgbClr val="F2F2F2"/>
                </a:highlight>
                <a:latin typeface="SFMono-Regular"/>
              </a:rPr>
              <a:t>.</a:t>
            </a:r>
            <a:r>
              <a:rPr lang="en-US" sz="2000" b="0" i="0" dirty="0" err="1">
                <a:solidFill>
                  <a:srgbClr val="006881"/>
                </a:solidFill>
                <a:effectLst/>
                <a:highlight>
                  <a:srgbClr val="F2F2F2"/>
                </a:highlight>
                <a:latin typeface="SFMono-Regular"/>
              </a:rPr>
              <a:t>DbProviderFactory</a:t>
            </a:r>
            <a:r>
              <a:rPr lang="en-US" sz="2000" b="0" i="0" dirty="0">
                <a:solidFill>
                  <a:srgbClr val="006881"/>
                </a:solidFill>
                <a:effectLst/>
                <a:highlight>
                  <a:srgbClr val="F2F2F2"/>
                </a:highlight>
                <a:latin typeface="SFMono-Regular"/>
              </a:rPr>
              <a:t> </a:t>
            </a:r>
            <a:r>
              <a:rPr lang="en-US" sz="2000" b="0" i="0" dirty="0">
                <a:effectLst/>
                <a:highlight>
                  <a:srgbClr val="F2F2F2"/>
                </a:highlight>
                <a:latin typeface="+mj-lt"/>
              </a:rPr>
              <a:t>implemented by</a:t>
            </a:r>
            <a:endParaRPr lang="en-US" sz="2000" dirty="0">
              <a:highlight>
                <a:srgbClr val="F2F2F2"/>
              </a:highlight>
              <a:latin typeface="+mj-lt"/>
            </a:endParaRPr>
          </a:p>
          <a:p>
            <a:pPr lvl="1"/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Arial" panose="020B0604020202020204" pitchFamily="34" charset="0"/>
                <a:hlinkClick r:id="rId3"/>
              </a:rPr>
              <a:t>System.Data.OleDb.OleDbFactory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Arial" panose="020B0604020202020204" pitchFamily="34" charset="0"/>
            </a:endParaRPr>
          </a:p>
          <a:p>
            <a:pPr lvl="1"/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Arial" panose="020B0604020202020204" pitchFamily="34" charset="0"/>
                <a:hlinkClick r:id="rId4"/>
              </a:rPr>
              <a:t>System.Data.OracleClient.OracleClientFactory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Arial" panose="020B0604020202020204" pitchFamily="34" charset="0"/>
                <a:hlinkClick r:id="rId5"/>
              </a:rPr>
              <a:t>System.Data.SqlClient.SqlClientFactory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/>
              <a:t>https://learn.microsoft.com/en-us/dotnet/api/system.data.common.dbproviderfactory?view=net-8.0</a:t>
            </a:r>
          </a:p>
        </p:txBody>
      </p:sp>
    </p:spTree>
    <p:extLst>
      <p:ext uri="{BB962C8B-B14F-4D97-AF65-F5344CB8AC3E}">
        <p14:creationId xmlns:p14="http://schemas.microsoft.com/office/powerpoint/2010/main" val="6839007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3 Başlık">
            <a:extLst>
              <a:ext uri="{FF2B5EF4-FFF2-40B4-BE49-F238E27FC236}">
                <a16:creationId xmlns:a16="http://schemas.microsoft.com/office/drawing/2014/main" id="{F51AE31A-4305-4EEF-7166-31AA31A7C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9152"/>
            <a:ext cx="8972550" cy="1371600"/>
          </a:xfrm>
        </p:spPr>
        <p:txBody>
          <a:bodyPr/>
          <a:lstStyle/>
          <a:p>
            <a:pPr eaLnBrk="1" hangingPunct="1"/>
            <a:r>
              <a:rPr lang="en-US" altLang="tr-TR" sz="3600" dirty="0"/>
              <a:t>Abstract Factory OR Factory Method?</a:t>
            </a:r>
            <a:endParaRPr lang="tr-TR" altLang="tr-TR" sz="3600" dirty="0"/>
          </a:p>
        </p:txBody>
      </p:sp>
      <p:sp>
        <p:nvSpPr>
          <p:cNvPr id="87043" name="4 İçerik Yer Tutucusu">
            <a:extLst>
              <a:ext uri="{FF2B5EF4-FFF2-40B4-BE49-F238E27FC236}">
                <a16:creationId xmlns:a16="http://schemas.microsoft.com/office/drawing/2014/main" id="{CD6F3868-17D0-AB7D-A68D-D35148B00B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35291"/>
            <a:ext cx="8481317" cy="453210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b="1" dirty="0"/>
              <a:t>Factory Method</a:t>
            </a:r>
            <a:r>
              <a:rPr lang="en-US" sz="2800" dirty="0"/>
              <a:t> is for </a:t>
            </a:r>
            <a:r>
              <a:rPr lang="en-US" sz="2800" b="1" dirty="0"/>
              <a:t>single product creation</a:t>
            </a:r>
            <a:r>
              <a:rPr lang="en-US" sz="2800" dirty="0"/>
              <a:t>, while </a:t>
            </a:r>
            <a:r>
              <a:rPr lang="en-US" sz="2800" b="1" dirty="0"/>
              <a:t>Abstract Factory</a:t>
            </a:r>
            <a:r>
              <a:rPr lang="en-US" sz="2800" dirty="0"/>
              <a:t> is for </a:t>
            </a:r>
            <a:r>
              <a:rPr lang="en-US" sz="2800" b="1" dirty="0"/>
              <a:t>families of related products</a:t>
            </a:r>
            <a:endParaRPr lang="en-US" altLang="tr-TR" sz="2800" dirty="0"/>
          </a:p>
          <a:p>
            <a:pPr eaLnBrk="1" hangingPunct="1"/>
            <a:r>
              <a:rPr lang="en-US" altLang="tr-TR" sz="2800" dirty="0"/>
              <a:t>Use </a:t>
            </a:r>
            <a:r>
              <a:rPr lang="en-US" altLang="tr-TR" sz="2800" u="sng" dirty="0"/>
              <a:t>abstract factory </a:t>
            </a:r>
            <a:r>
              <a:rPr lang="en-US" altLang="tr-TR" sz="2800" dirty="0"/>
              <a:t>when you have </a:t>
            </a:r>
            <a:r>
              <a:rPr lang="en-US" altLang="tr-TR" sz="2800" dirty="0">
                <a:solidFill>
                  <a:srgbClr val="0070C0"/>
                </a:solidFill>
              </a:rPr>
              <a:t>families</a:t>
            </a:r>
            <a:r>
              <a:rPr lang="en-US" altLang="tr-TR" sz="2800" dirty="0"/>
              <a:t> of products you need to create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tr-TR" sz="2400" dirty="0"/>
              <a:t>to make sure your users create products that belong together</a:t>
            </a:r>
          </a:p>
          <a:p>
            <a:pPr eaLnBrk="1" hangingPunct="1"/>
            <a:r>
              <a:rPr lang="en-US" altLang="tr-TR" sz="2800" dirty="0"/>
              <a:t>Use </a:t>
            </a:r>
            <a:r>
              <a:rPr lang="en-US" altLang="tr-TR" sz="2800" u="sng" dirty="0"/>
              <a:t>factory method </a:t>
            </a:r>
            <a:r>
              <a:rPr lang="en-US" altLang="tr-TR" sz="2800" dirty="0"/>
              <a:t>when you want parallel hierarchies, or you </a:t>
            </a:r>
            <a:r>
              <a:rPr lang="en-US" altLang="tr-TR" sz="2800" dirty="0">
                <a:solidFill>
                  <a:srgbClr val="0070C0"/>
                </a:solidFill>
              </a:rPr>
              <a:t>don’t know </a:t>
            </a:r>
            <a:r>
              <a:rPr lang="en-US" altLang="tr-TR" sz="2800" dirty="0"/>
              <a:t>all the concrete classes ahead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7ABF0-C882-DD5C-85DD-F2AE39A43708}"/>
              </a:ext>
            </a:extLst>
          </p:cNvPr>
          <p:cNvSpPr txBox="1"/>
          <p:nvPr/>
        </p:nvSpPr>
        <p:spPr>
          <a:xfrm>
            <a:off x="190500" y="6505575"/>
            <a:ext cx="584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AF vs FM in the Head First Design patterns book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1 Başlık">
            <a:extLst>
              <a:ext uri="{FF2B5EF4-FFF2-40B4-BE49-F238E27FC236}">
                <a16:creationId xmlns:a16="http://schemas.microsoft.com/office/drawing/2014/main" id="{A841AF12-6B7D-A48D-D6CD-56FE9BC2D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9152"/>
            <a:ext cx="8858250" cy="1371600"/>
          </a:xfrm>
        </p:spPr>
        <p:txBody>
          <a:bodyPr/>
          <a:lstStyle/>
          <a:p>
            <a:pPr eaLnBrk="1" hangingPunct="1"/>
            <a:r>
              <a:rPr lang="en-US" altLang="tr-TR" sz="4000" dirty="0"/>
              <a:t>Abstract Factory OR Factory Method?</a:t>
            </a:r>
            <a:endParaRPr lang="tr-TR" altLang="tr-TR" sz="4000" dirty="0"/>
          </a:p>
        </p:txBody>
      </p:sp>
      <p:sp>
        <p:nvSpPr>
          <p:cNvPr id="88067" name="2 İçerik Yer Tutucusu">
            <a:extLst>
              <a:ext uri="{FF2B5EF4-FFF2-40B4-BE49-F238E27FC236}">
                <a16:creationId xmlns:a16="http://schemas.microsoft.com/office/drawing/2014/main" id="{47314DCD-DB82-F2B6-77AD-79C79408B2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Factory method: A class pattern</a:t>
            </a:r>
          </a:p>
          <a:p>
            <a:pPr lvl="1" eaLnBrk="1" hangingPunct="1"/>
            <a:r>
              <a:rPr lang="en-US" altLang="tr-TR" dirty="0"/>
              <a:t>Inheritance: </a:t>
            </a:r>
          </a:p>
          <a:p>
            <a:pPr lvl="2" eaLnBrk="1" hangingPunct="1"/>
            <a:r>
              <a:rPr lang="en-US" altLang="tr-TR" dirty="0"/>
              <a:t>Abstract type has a factory method</a:t>
            </a:r>
          </a:p>
          <a:p>
            <a:pPr lvl="2" eaLnBrk="1" hangingPunct="1"/>
            <a:r>
              <a:rPr lang="en-US" altLang="tr-TR" dirty="0"/>
              <a:t>Subclasses (concrete class) overrides the factory method</a:t>
            </a:r>
          </a:p>
          <a:p>
            <a:pPr eaLnBrk="1" hangingPunct="1"/>
            <a:r>
              <a:rPr lang="en-US" altLang="tr-TR" dirty="0"/>
              <a:t>Abstract factory: An object pattern</a:t>
            </a:r>
          </a:p>
          <a:p>
            <a:pPr lvl="1" eaLnBrk="1" hangingPunct="1"/>
            <a:r>
              <a:rPr lang="en-US" altLang="tr-TR" dirty="0"/>
              <a:t>Delegation</a:t>
            </a:r>
          </a:p>
          <a:p>
            <a:pPr lvl="2" eaLnBrk="1" hangingPunct="1"/>
            <a:r>
              <a:rPr lang="en-US" altLang="tr-TR" dirty="0"/>
              <a:t>Abstract type for creating a family of products</a:t>
            </a:r>
          </a:p>
          <a:p>
            <a:pPr lvl="2" eaLnBrk="1" hangingPunct="1"/>
            <a:r>
              <a:rPr lang="tr-TR" altLang="tr-TR" dirty="0" err="1"/>
              <a:t>the</a:t>
            </a:r>
            <a:r>
              <a:rPr lang="tr-TR" altLang="tr-TR" dirty="0"/>
              <a:t> </a:t>
            </a:r>
            <a:r>
              <a:rPr lang="tr-TR" altLang="tr-TR" dirty="0" err="1"/>
              <a:t>responsibility</a:t>
            </a:r>
            <a:r>
              <a:rPr lang="tr-TR" altLang="tr-TR" dirty="0"/>
              <a:t> of </a:t>
            </a:r>
            <a:r>
              <a:rPr lang="tr-TR" altLang="tr-TR" dirty="0" err="1"/>
              <a:t>object</a:t>
            </a:r>
            <a:r>
              <a:rPr lang="tr-TR" altLang="tr-TR" dirty="0"/>
              <a:t> </a:t>
            </a:r>
            <a:r>
              <a:rPr lang="tr-TR" altLang="tr-TR" dirty="0" err="1"/>
              <a:t>instantiation</a:t>
            </a:r>
            <a:r>
              <a:rPr lang="tr-TR" altLang="tr-TR" dirty="0"/>
              <a:t> </a:t>
            </a:r>
            <a:r>
              <a:rPr lang="tr-TR" altLang="tr-TR" dirty="0" err="1"/>
              <a:t>to</a:t>
            </a:r>
            <a:r>
              <a:rPr lang="tr-TR" altLang="tr-TR" dirty="0"/>
              <a:t> </a:t>
            </a:r>
            <a:r>
              <a:rPr lang="tr-TR" altLang="tr-TR" dirty="0" err="1"/>
              <a:t>another</a:t>
            </a:r>
            <a:r>
              <a:rPr lang="tr-TR" altLang="tr-TR" dirty="0"/>
              <a:t> </a:t>
            </a:r>
            <a:r>
              <a:rPr lang="tr-TR" altLang="tr-TR" dirty="0" err="1"/>
              <a:t>object</a:t>
            </a:r>
            <a:endParaRPr lang="en-US" altLang="tr-TR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BFFD-F534-07FA-33C5-85B62796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AF-Related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107DD-87DE-05F4-F432-9EEA6410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/>
              <a:t>AF consists of </a:t>
            </a:r>
            <a:r>
              <a:rPr lang="en-US" sz="2800" b="1" dirty="0"/>
              <a:t>Factory Methods</a:t>
            </a:r>
          </a:p>
          <a:p>
            <a:pPr lvl="1">
              <a:lnSpc>
                <a:spcPct val="110000"/>
              </a:lnSpc>
            </a:pPr>
            <a:r>
              <a:rPr lang="en-US" sz="2400" dirty="0" err="1"/>
              <a:t>ConcreteFactory</a:t>
            </a:r>
            <a:r>
              <a:rPr lang="en-US" sz="2400" dirty="0"/>
              <a:t> may use </a:t>
            </a:r>
            <a:r>
              <a:rPr lang="en-US" sz="2400" b="1" dirty="0"/>
              <a:t>Prototype</a:t>
            </a:r>
            <a:r>
              <a:rPr lang="en-US" sz="2400" dirty="0"/>
              <a:t>s instead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Factories could be </a:t>
            </a:r>
            <a:r>
              <a:rPr lang="en-US" sz="2800" b="1" dirty="0"/>
              <a:t>Singletons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Might be an overkill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AF together with </a:t>
            </a:r>
            <a:r>
              <a:rPr lang="en-US" sz="2800" b="1" dirty="0"/>
              <a:t>Bridge</a:t>
            </a:r>
            <a:r>
              <a:rPr lang="en-US" sz="2800" dirty="0"/>
              <a:t> is useful when some abstractions of Bridge can only work with some specific implementors.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AF encapsulates and hides this relation from clients</a:t>
            </a:r>
          </a:p>
          <a:p>
            <a:pPr lvl="1">
              <a:lnSpc>
                <a:spcPct val="110000"/>
              </a:lnSpc>
            </a:pPr>
            <a:r>
              <a:rPr lang="en-US" altLang="tr-TR" sz="2400" dirty="0" err="1"/>
              <a:t>java.awt.Toolkit</a:t>
            </a:r>
            <a:r>
              <a:rPr lang="en-US" altLang="tr-TR" sz="2400" dirty="0"/>
              <a:t>  creates native peers for GUI components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800" b="1" dirty="0"/>
              <a:t>Builder </a:t>
            </a:r>
            <a:r>
              <a:rPr lang="en-US" sz="2800" dirty="0"/>
              <a:t>(next pattern)</a:t>
            </a:r>
          </a:p>
        </p:txBody>
      </p:sp>
    </p:spTree>
    <p:extLst>
      <p:ext uri="{BB962C8B-B14F-4D97-AF65-F5344CB8AC3E}">
        <p14:creationId xmlns:p14="http://schemas.microsoft.com/office/powerpoint/2010/main" val="37046255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13AC-DB82-00DF-CA45-31EE66F9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C1BD-AC7E-B8CD-DE21-A0EC72699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discussed thread safe singleton</a:t>
            </a:r>
          </a:p>
          <a:p>
            <a:r>
              <a:rPr lang="en-US" dirty="0"/>
              <a:t>All the rest of the creational patterns need thread safety as well</a:t>
            </a:r>
          </a:p>
          <a:p>
            <a:pPr lvl="1"/>
            <a:r>
              <a:rPr lang="en-US" dirty="0"/>
              <a:t>depending on how instances are shared or reused like Flyweight</a:t>
            </a:r>
          </a:p>
          <a:p>
            <a:pPr lvl="1"/>
            <a:r>
              <a:rPr lang="en-US" dirty="0"/>
              <a:t>FM, AF, Builder, Prototype</a:t>
            </a:r>
          </a:p>
          <a:p>
            <a:pPr lvl="1"/>
            <a:r>
              <a:rPr lang="en-US" dirty="0"/>
              <a:t>Use locking or monitors for thread safety</a:t>
            </a:r>
          </a:p>
        </p:txBody>
      </p:sp>
    </p:spTree>
    <p:extLst>
      <p:ext uri="{BB962C8B-B14F-4D97-AF65-F5344CB8AC3E}">
        <p14:creationId xmlns:p14="http://schemas.microsoft.com/office/powerpoint/2010/main" val="24449796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A68BECD1-A14D-FB36-44D4-9BDF97446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Creational Patterns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7B288940-1739-5FB3-2C92-193217CFBB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tr-TR" sz="2800" dirty="0"/>
              <a:t>Common reason for using a creational pattern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dirty="0"/>
              <a:t>need to change the class that's instantiated to fit the situation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tr-TR" sz="2000" dirty="0"/>
              <a:t>a constructor in a single class is an inadequate method to return instances of possibly different classes.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tr-TR" sz="2000" dirty="0"/>
              <a:t>Almost always the objects returned are instances of some common superclass.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tr-TR" sz="2000" dirty="0"/>
          </a:p>
          <a:p>
            <a:pPr eaLnBrk="1" hangingPunct="1">
              <a:lnSpc>
                <a:spcPct val="80000"/>
              </a:lnSpc>
            </a:pPr>
            <a:r>
              <a:rPr lang="en-US" altLang="tr-TR" sz="2400" u="sng" dirty="0"/>
              <a:t>Class creational</a:t>
            </a:r>
            <a:r>
              <a:rPr lang="en-US" altLang="tr-TR" sz="2400" dirty="0"/>
              <a:t> patterns use </a:t>
            </a:r>
            <a:r>
              <a:rPr lang="en-US" altLang="tr-TR" sz="2400" i="1" dirty="0"/>
              <a:t>inheritance</a:t>
            </a:r>
            <a:r>
              <a:rPr lang="en-US" altLang="tr-TR" sz="2400" dirty="0"/>
              <a:t> to vary the object being created. </a:t>
            </a:r>
          </a:p>
          <a:p>
            <a:pPr lvl="1">
              <a:lnSpc>
                <a:spcPct val="80000"/>
              </a:lnSpc>
            </a:pPr>
            <a:r>
              <a:rPr lang="en-US" altLang="tr-TR" sz="2000" dirty="0"/>
              <a:t>only Factory Method is class creational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2400" u="sng" dirty="0"/>
              <a:t>Object creational</a:t>
            </a:r>
            <a:r>
              <a:rPr lang="en-US" altLang="tr-TR" sz="2400" dirty="0"/>
              <a:t> patterns generally delegate the actual construction to a different object that is responsible for deciding which class is required and invoking the necessary constructor.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7E98322B-1188-4537-B089-FC228239CF3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197" y="333375"/>
            <a:ext cx="8686800" cy="53641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SimpleFactory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{ ……. //make this singleton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 public Document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createDoc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(</a:t>
            </a:r>
            <a:r>
              <a:rPr lang="tr-TR" sz="2000" dirty="0">
                <a:latin typeface="Consolas" panose="020B0609020204030204" pitchFamily="49" charset="0"/>
                <a:ea typeface="Verdana" panose="020B0604030504040204" pitchFamily="34" charset="0"/>
              </a:rPr>
              <a:t>Type t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) {   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   if(</a:t>
            </a:r>
            <a:r>
              <a:rPr lang="en-US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t.equals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(plain))  return new </a:t>
            </a:r>
            <a:r>
              <a:rPr lang="en-US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plainDoc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();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   else if ((</a:t>
            </a:r>
            <a:r>
              <a:rPr lang="en-US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t.equals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(</a:t>
            </a:r>
            <a:r>
              <a:rPr lang="tr-TR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styled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)) return new </a:t>
            </a:r>
            <a:r>
              <a:rPr lang="tr-TR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styled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Doc();}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}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TextEditor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private Document doc;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public void </a:t>
            </a:r>
            <a:r>
              <a:rPr lang="en-US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loadDocument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(</a:t>
            </a:r>
            <a:r>
              <a:rPr lang="tr-TR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Type</a:t>
            </a:r>
            <a:r>
              <a:rPr lang="tr-TR" sz="2000" dirty="0">
                <a:latin typeface="Consolas" panose="020B0609020204030204" pitchFamily="49" charset="0"/>
                <a:ea typeface="Verdana" panose="020B0604030504040204" pitchFamily="34" charset="0"/>
              </a:rPr>
              <a:t> t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) {   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   doc=</a:t>
            </a:r>
            <a:r>
              <a:rPr lang="en-US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SimpleFactory.getInstance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().</a:t>
            </a:r>
            <a:r>
              <a:rPr lang="en-US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createDoc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(t);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       //delegate creation logic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   //do some adjustments on the doc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}…</a:t>
            </a:r>
          </a:p>
          <a:p>
            <a:pPr>
              <a:defRPr/>
            </a:pPr>
            <a:r>
              <a:rPr lang="en-US" altLang="en-US" sz="2400" dirty="0"/>
              <a:t>take the creation code and move it out into another object that is only going to be concerned with creating </a:t>
            </a:r>
            <a:r>
              <a:rPr lang="en-US" altLang="en-US" sz="2400" b="1" u="sng" dirty="0"/>
              <a:t>products</a:t>
            </a:r>
          </a:p>
          <a:p>
            <a:pPr lvl="1">
              <a:defRPr/>
            </a:pPr>
            <a:r>
              <a:rPr lang="en-US" altLang="en-US" sz="2400" b="1" dirty="0"/>
              <a:t>Single responsibility</a:t>
            </a:r>
          </a:p>
          <a:p>
            <a:pPr lvl="1">
              <a:defRPr/>
            </a:pPr>
            <a:r>
              <a:rPr lang="en-US" altLang="en-US" sz="2400" dirty="0"/>
              <a:t>Your Editor class has other jobs than creating objects </a:t>
            </a:r>
            <a:r>
              <a:rPr lang="en-US" altLang="en-US" sz="2400" dirty="0" err="1"/>
              <a:t>saveDoc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reopenDoc,newDoc</a:t>
            </a:r>
            <a:r>
              <a:rPr lang="en-US" altLang="en-US" sz="2400" dirty="0"/>
              <a:t>…</a:t>
            </a:r>
          </a:p>
          <a:p>
            <a:pPr marL="0" indent="0">
              <a:buFontTx/>
              <a:buNone/>
              <a:defRPr/>
            </a:pPr>
            <a:endParaRPr lang="en-US" sz="1800" dirty="0"/>
          </a:p>
          <a:p>
            <a:pPr marL="457200" lvl="1" indent="0">
              <a:buFontTx/>
              <a:buNone/>
              <a:defRPr/>
            </a:pPr>
            <a:endParaRPr lang="en-US" altLang="en-US" dirty="0"/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546AEE0D-B031-B60C-97BD-83C85AD0AD16}"/>
              </a:ext>
            </a:extLst>
          </p:cNvPr>
          <p:cNvSpPr/>
          <p:nvPr/>
        </p:nvSpPr>
        <p:spPr bwMode="auto">
          <a:xfrm rot="16200000">
            <a:off x="6766731" y="1659688"/>
            <a:ext cx="2712987" cy="1127159"/>
          </a:xfrm>
          <a:prstGeom prst="curvedUpArrow">
            <a:avLst>
              <a:gd name="adj1" fmla="val 25000"/>
              <a:gd name="adj2" fmla="val 40630"/>
              <a:gd name="adj3" fmla="val 4274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C22A1B88-D36A-C365-24AE-19086A26D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is this an Improvement?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2280E045-188D-F61E-538D-3F19B82F00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 dirty="0"/>
              <a:t>It looks like we are just pushing the problem off to another object.</a:t>
            </a:r>
          </a:p>
          <a:p>
            <a:r>
              <a:rPr lang="en-US" altLang="en-US" i="1" dirty="0"/>
              <a:t>Yes. </a:t>
            </a:r>
          </a:p>
          <a:p>
            <a:r>
              <a:rPr lang="en-US" altLang="en-US" dirty="0"/>
              <a:t>But…when any other method needs the object creation, they can delegate to this creator </a:t>
            </a:r>
          </a:p>
          <a:p>
            <a:r>
              <a:rPr lang="en-US" altLang="en-US" dirty="0"/>
              <a:t>Isolating the change of product</a:t>
            </a:r>
          </a:p>
          <a:p>
            <a:pPr lvl="1"/>
            <a:r>
              <a:rPr lang="en-US" altLang="en-US" dirty="0"/>
              <a:t>encapsulating the document creating in one class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there is only one place to make modifications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6EEC85E5-48E1-2BF4-49FE-20D0DA801D0D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352425" y="525462"/>
            <a:ext cx="5334000" cy="59420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class </a:t>
            </a:r>
            <a:r>
              <a:rPr lang="en-US" altLang="tr-TR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SimpleFactory</a:t>
            </a:r>
            <a:r>
              <a:rPr lang="en-US" altLang="tr-TR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public Document </a:t>
            </a:r>
            <a:r>
              <a:rPr lang="en-US" altLang="tr-TR" sz="2000" dirty="0" err="1">
                <a:latin typeface="Consolas" panose="020B0609020204030204" pitchFamily="49" charset="0"/>
              </a:rPr>
              <a:t>createDoc</a:t>
            </a:r>
            <a:r>
              <a:rPr lang="en-US" altLang="tr-TR" sz="2000" dirty="0">
                <a:latin typeface="Consolas" panose="020B0609020204030204" pitchFamily="49" charset="0"/>
              </a:rPr>
              <a:t>(</a:t>
            </a:r>
            <a:r>
              <a:rPr lang="tr-TR" altLang="tr-TR" sz="2000" dirty="0" err="1">
                <a:latin typeface="Consolas" panose="020B0609020204030204" pitchFamily="49" charset="0"/>
              </a:rPr>
              <a:t>Type</a:t>
            </a:r>
            <a:r>
              <a:rPr lang="tr-TR" altLang="tr-TR" sz="2000" dirty="0">
                <a:latin typeface="Consolas" panose="020B0609020204030204" pitchFamily="49" charset="0"/>
              </a:rPr>
              <a:t> t</a:t>
            </a:r>
            <a:r>
              <a:rPr lang="en-US" altLang="tr-TR" sz="2000" dirty="0">
                <a:latin typeface="Consolas" panose="020B0609020204030204" pitchFamily="49" charset="0"/>
              </a:rPr>
              <a:t>){   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   if(</a:t>
            </a:r>
            <a:r>
              <a:rPr lang="en-US" altLang="tr-TR" sz="2000" dirty="0" err="1">
                <a:latin typeface="Consolas" panose="020B0609020204030204" pitchFamily="49" charset="0"/>
              </a:rPr>
              <a:t>t.equals</a:t>
            </a:r>
            <a:r>
              <a:rPr lang="en-US" altLang="tr-TR" sz="2000" dirty="0">
                <a:latin typeface="Consolas" panose="020B0609020204030204" pitchFamily="49" charset="0"/>
              </a:rPr>
              <a:t>(plain))  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         return new </a:t>
            </a:r>
            <a:r>
              <a:rPr lang="en-US" altLang="tr-TR" sz="2000" dirty="0" err="1">
                <a:latin typeface="Consolas" panose="020B0609020204030204" pitchFamily="49" charset="0"/>
              </a:rPr>
              <a:t>plainDoc</a:t>
            </a:r>
            <a:r>
              <a:rPr lang="en-US" altLang="tr-TR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   else if ((</a:t>
            </a:r>
            <a:r>
              <a:rPr lang="en-US" altLang="tr-TR" sz="2000" dirty="0" err="1">
                <a:latin typeface="Consolas" panose="020B0609020204030204" pitchFamily="49" charset="0"/>
              </a:rPr>
              <a:t>t.equals</a:t>
            </a:r>
            <a:r>
              <a:rPr lang="en-US" altLang="tr-TR" sz="2000" dirty="0">
                <a:latin typeface="Consolas" panose="020B0609020204030204" pitchFamily="49" charset="0"/>
              </a:rPr>
              <a:t>(</a:t>
            </a:r>
            <a:r>
              <a:rPr lang="tr-TR" altLang="tr-TR" sz="2000" dirty="0" err="1">
                <a:latin typeface="Consolas" panose="020B0609020204030204" pitchFamily="49" charset="0"/>
              </a:rPr>
              <a:t>styled</a:t>
            </a:r>
            <a:r>
              <a:rPr lang="en-US" altLang="tr-TR" sz="20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         return new </a:t>
            </a:r>
            <a:r>
              <a:rPr lang="tr-TR" altLang="tr-TR" sz="2000" dirty="0" err="1">
                <a:latin typeface="Consolas" panose="020B0609020204030204" pitchFamily="49" charset="0"/>
              </a:rPr>
              <a:t>styled</a:t>
            </a:r>
            <a:r>
              <a:rPr lang="en-US" altLang="tr-TR" sz="2000" dirty="0">
                <a:latin typeface="Consolas" panose="020B0609020204030204" pitchFamily="49" charset="0"/>
              </a:rPr>
              <a:t>Doc();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} /…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class </a:t>
            </a:r>
            <a:r>
              <a:rPr lang="en-US" altLang="tr-TR" sz="2000" dirty="0" err="1">
                <a:latin typeface="Consolas" panose="020B0609020204030204" pitchFamily="49" charset="0"/>
              </a:rPr>
              <a:t>TextEditor</a:t>
            </a:r>
            <a:r>
              <a:rPr lang="en-US" altLang="tr-TR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private Document doc;…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public void </a:t>
            </a:r>
            <a:r>
              <a:rPr lang="en-US" altLang="tr-TR" sz="2000" dirty="0" err="1">
                <a:latin typeface="Consolas" panose="020B0609020204030204" pitchFamily="49" charset="0"/>
              </a:rPr>
              <a:t>loadDocument</a:t>
            </a:r>
            <a:r>
              <a:rPr lang="en-US" altLang="tr-TR" sz="2000" dirty="0">
                <a:latin typeface="Consolas" panose="020B0609020204030204" pitchFamily="49" charset="0"/>
              </a:rPr>
              <a:t>(Type t){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 doc=</a:t>
            </a:r>
            <a:r>
              <a:rPr lang="en-US" altLang="tr-TR" sz="2000" dirty="0" err="1">
                <a:latin typeface="Consolas" panose="020B0609020204030204" pitchFamily="49" charset="0"/>
              </a:rPr>
              <a:t>SimpleFactory.getInstance</a:t>
            </a:r>
            <a:r>
              <a:rPr lang="en-US" altLang="tr-TR" sz="2000" dirty="0">
                <a:latin typeface="Consolas" panose="020B0609020204030204" pitchFamily="49" charset="0"/>
              </a:rPr>
              <a:t>().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         </a:t>
            </a:r>
            <a:r>
              <a:rPr lang="en-US" altLang="tr-TR" sz="2000" dirty="0" err="1">
                <a:latin typeface="Consolas" panose="020B0609020204030204" pitchFamily="49" charset="0"/>
              </a:rPr>
              <a:t>createDocument</a:t>
            </a:r>
            <a:r>
              <a:rPr lang="en-US" altLang="tr-TR" sz="2000" dirty="0">
                <a:latin typeface="Consolas" panose="020B0609020204030204" pitchFamily="49" charset="0"/>
              </a:rPr>
              <a:t>(t);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 //…</a:t>
            </a:r>
            <a:r>
              <a:rPr lang="tr-TR" altLang="tr-TR" sz="2000" dirty="0">
                <a:latin typeface="Consolas" panose="020B0609020204030204" pitchFamily="49" charset="0"/>
              </a:rPr>
              <a:t>do </a:t>
            </a:r>
            <a:r>
              <a:rPr lang="en-US" altLang="tr-TR" sz="2000" dirty="0">
                <a:latin typeface="Consolas" panose="020B0609020204030204" pitchFamily="49" charset="0"/>
              </a:rPr>
              <a:t>some adjustments on the doc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}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//other methods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6B964EF6-05EC-9543-79B4-909C7ECC41D4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5614988" y="1076325"/>
            <a:ext cx="3529012" cy="4525963"/>
          </a:xfrm>
        </p:spPr>
        <p:txBody>
          <a:bodyPr/>
          <a:lstStyle/>
          <a:p>
            <a:r>
              <a:rPr lang="en-US" altLang="en-US" sz="2800" dirty="0"/>
              <a:t>This is a </a:t>
            </a:r>
            <a:r>
              <a:rPr lang="en-US" altLang="en-US" sz="2800" b="1" dirty="0" err="1"/>
              <a:t>SimpleFactory</a:t>
            </a:r>
            <a:r>
              <a:rPr lang="en-US" altLang="en-US" sz="2800" dirty="0"/>
              <a:t>. It is </a:t>
            </a:r>
            <a:r>
              <a:rPr lang="en-US" altLang="en-US" sz="2800" b="1" u="sng" dirty="0"/>
              <a:t>not </a:t>
            </a:r>
            <a:r>
              <a:rPr lang="en-US" altLang="en-US" sz="2800" dirty="0"/>
              <a:t>a design pattern </a:t>
            </a:r>
          </a:p>
          <a:p>
            <a:pPr lvl="1"/>
            <a:r>
              <a:rPr lang="en-US" altLang="en-US" sz="2400" dirty="0"/>
              <a:t>more like an idiom</a:t>
            </a:r>
          </a:p>
          <a:p>
            <a:r>
              <a:rPr lang="en-US" altLang="en-US" sz="2800" dirty="0"/>
              <a:t>Factory method is the design pattern</a:t>
            </a:r>
          </a:p>
          <a:p>
            <a:pPr lvl="1"/>
            <a:r>
              <a:rPr lang="en-US" altLang="en-US" sz="2400" dirty="0"/>
              <a:t>Yet to be defined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79F4B-A278-B965-A6B0-2559CE27A2D3}"/>
              </a:ext>
            </a:extLst>
          </p:cNvPr>
          <p:cNvSpPr txBox="1"/>
          <p:nvPr/>
        </p:nvSpPr>
        <p:spPr>
          <a:xfrm>
            <a:off x="3914775" y="63797"/>
            <a:ext cx="908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JAVA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393727C7-4C0B-4C8A-960B-21573C88EF42}" vid="{72BF777F-C220-4904-8C2B-017C5ED9CE62}"/>
    </a:ext>
  </a:ext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12791</TotalTime>
  <Words>5104</Words>
  <Application>Microsoft Office PowerPoint</Application>
  <PresentationFormat>On-screen Show (4:3)</PresentationFormat>
  <Paragraphs>740</Paragraphs>
  <Slides>66</Slides>
  <Notes>19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6" baseType="lpstr">
      <vt:lpstr>Arial</vt:lpstr>
      <vt:lpstr>Arial Black</vt:lpstr>
      <vt:lpstr>Consolas</vt:lpstr>
      <vt:lpstr>PT Sans</vt:lpstr>
      <vt:lpstr>Segoe UI</vt:lpstr>
      <vt:lpstr>SFMono-Regular</vt:lpstr>
      <vt:lpstr>Tahoma</vt:lpstr>
      <vt:lpstr>Times New Roman</vt:lpstr>
      <vt:lpstr>Wingdings</vt:lpstr>
      <vt:lpstr>Theme1</vt:lpstr>
      <vt:lpstr>Creational Patterns</vt:lpstr>
      <vt:lpstr>Object creation </vt:lpstr>
      <vt:lpstr>Recall: implement to interface</vt:lpstr>
      <vt:lpstr>Coupling with “new”</vt:lpstr>
      <vt:lpstr>Coupling with “new”</vt:lpstr>
      <vt:lpstr>Encapsulate what varies</vt:lpstr>
      <vt:lpstr>PowerPoint Presentation</vt:lpstr>
      <vt:lpstr>How is this an Improvement?</vt:lpstr>
      <vt:lpstr>PowerPoint Presentation</vt:lpstr>
      <vt:lpstr>PowerPoint Presentation</vt:lpstr>
      <vt:lpstr>Question</vt:lpstr>
      <vt:lpstr>Some adjustments…</vt:lpstr>
      <vt:lpstr>Extending the Editor – OCP?</vt:lpstr>
      <vt:lpstr>Editor Framework</vt:lpstr>
      <vt:lpstr>Editor Framework</vt:lpstr>
      <vt:lpstr>Class Diagram of the Framework</vt:lpstr>
      <vt:lpstr>Collaborations</vt:lpstr>
      <vt:lpstr>Factory Method</vt:lpstr>
      <vt:lpstr>Factory Method</vt:lpstr>
      <vt:lpstr>Factory Method - Structure</vt:lpstr>
      <vt:lpstr>PowerPoint Presentation</vt:lpstr>
      <vt:lpstr>GoF example: Scenario</vt:lpstr>
      <vt:lpstr>GoF example</vt:lpstr>
      <vt:lpstr>Notes</vt:lpstr>
      <vt:lpstr>Let the subclass decide?</vt:lpstr>
      <vt:lpstr>Example: Profiles and Resources</vt:lpstr>
      <vt:lpstr>PowerPoint Presentation</vt:lpstr>
      <vt:lpstr>PowerPoint Presentation</vt:lpstr>
      <vt:lpstr>PowerPoint Presentation</vt:lpstr>
      <vt:lpstr>Dependency Inversion</vt:lpstr>
      <vt:lpstr>Factory Method-Consequences</vt:lpstr>
      <vt:lpstr>Implementation </vt:lpstr>
      <vt:lpstr>Implementation issues -1</vt:lpstr>
      <vt:lpstr>Implementation issues -2</vt:lpstr>
      <vt:lpstr>Implementation issues -3</vt:lpstr>
      <vt:lpstr>Known uses: Iterators in Java</vt:lpstr>
      <vt:lpstr>Related patterns</vt:lpstr>
      <vt:lpstr>PowerPoint Presentation</vt:lpstr>
      <vt:lpstr>Family of Products</vt:lpstr>
      <vt:lpstr>Family of Products</vt:lpstr>
      <vt:lpstr>Families and Interfaces</vt:lpstr>
      <vt:lpstr>Chess Pieces Example</vt:lpstr>
      <vt:lpstr>Abstract Factory</vt:lpstr>
      <vt:lpstr>Abstract Factory-Structure</vt:lpstr>
      <vt:lpstr>Enforcing Family</vt:lpstr>
      <vt:lpstr>Abstract Factory-Consequences</vt:lpstr>
      <vt:lpstr>Exercise</vt:lpstr>
      <vt:lpstr>PowerPoint Presentation</vt:lpstr>
      <vt:lpstr>Exercise: Factories (Java)</vt:lpstr>
      <vt:lpstr>Exercise: Factories (C++)</vt:lpstr>
      <vt:lpstr>Exercise: Client code (Java)</vt:lpstr>
      <vt:lpstr>Exercise: Client code (C++)</vt:lpstr>
      <vt:lpstr>Exercise: setting up</vt:lpstr>
      <vt:lpstr>Dependency Injection</vt:lpstr>
      <vt:lpstr>Abstract Factory Helps testing</vt:lpstr>
      <vt:lpstr>Applicability: when to use?</vt:lpstr>
      <vt:lpstr>Platform independence</vt:lpstr>
      <vt:lpstr>Platform independence  </vt:lpstr>
      <vt:lpstr>Implementation issues-1 </vt:lpstr>
      <vt:lpstr>Implementation issues-2</vt:lpstr>
      <vt:lpstr>Known uses</vt:lpstr>
      <vt:lpstr>Abstract Factory OR Factory Method?</vt:lpstr>
      <vt:lpstr>Abstract Factory OR Factory Method?</vt:lpstr>
      <vt:lpstr>AF-Related Patterns</vt:lpstr>
      <vt:lpstr>Thread safety</vt:lpstr>
      <vt:lpstr>Creational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aysutolga</dc:creator>
  <cp:lastModifiedBy>Aysu Betin Can</cp:lastModifiedBy>
  <cp:revision>587</cp:revision>
  <cp:lastPrinted>1601-01-01T00:00:00Z</cp:lastPrinted>
  <dcterms:created xsi:type="dcterms:W3CDTF">1601-01-01T00:00:00Z</dcterms:created>
  <dcterms:modified xsi:type="dcterms:W3CDTF">2025-10-01T19:47:59Z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