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441" r:id="rId2"/>
    <p:sldId id="258" r:id="rId3"/>
    <p:sldId id="257" r:id="rId4"/>
    <p:sldId id="486" r:id="rId5"/>
    <p:sldId id="450" r:id="rId6"/>
    <p:sldId id="452" r:id="rId7"/>
    <p:sldId id="474" r:id="rId8"/>
    <p:sldId id="336" r:id="rId9"/>
    <p:sldId id="320" r:id="rId10"/>
    <p:sldId id="374" r:id="rId11"/>
    <p:sldId id="468" r:id="rId12"/>
    <p:sldId id="318" r:id="rId13"/>
    <p:sldId id="367" r:id="rId14"/>
    <p:sldId id="322" r:id="rId15"/>
    <p:sldId id="321" r:id="rId16"/>
    <p:sldId id="319" r:id="rId17"/>
    <p:sldId id="458" r:id="rId18"/>
    <p:sldId id="459" r:id="rId19"/>
    <p:sldId id="438" r:id="rId20"/>
    <p:sldId id="460" r:id="rId21"/>
    <p:sldId id="431" r:id="rId22"/>
    <p:sldId id="384" r:id="rId23"/>
    <p:sldId id="444" r:id="rId24"/>
    <p:sldId id="465" r:id="rId25"/>
    <p:sldId id="466" r:id="rId26"/>
    <p:sldId id="472" r:id="rId27"/>
    <p:sldId id="445" r:id="rId28"/>
    <p:sldId id="446" r:id="rId29"/>
    <p:sldId id="372" r:id="rId30"/>
    <p:sldId id="462" r:id="rId31"/>
    <p:sldId id="470" r:id="rId32"/>
    <p:sldId id="455" r:id="rId33"/>
    <p:sldId id="469" r:id="rId34"/>
    <p:sldId id="467" r:id="rId35"/>
    <p:sldId id="373" r:id="rId36"/>
    <p:sldId id="464" r:id="rId37"/>
    <p:sldId id="448" r:id="rId38"/>
    <p:sldId id="422" r:id="rId39"/>
    <p:sldId id="423" r:id="rId40"/>
    <p:sldId id="388" r:id="rId41"/>
    <p:sldId id="362" r:id="rId42"/>
    <p:sldId id="476" r:id="rId43"/>
    <p:sldId id="424" r:id="rId44"/>
    <p:sldId id="433" r:id="rId45"/>
    <p:sldId id="477" r:id="rId46"/>
    <p:sldId id="408" r:id="rId47"/>
    <p:sldId id="478" r:id="rId48"/>
    <p:sldId id="479" r:id="rId49"/>
    <p:sldId id="399" r:id="rId50"/>
    <p:sldId id="400" r:id="rId51"/>
    <p:sldId id="341" r:id="rId52"/>
    <p:sldId id="432" r:id="rId53"/>
    <p:sldId id="398" r:id="rId54"/>
    <p:sldId id="339" r:id="rId55"/>
    <p:sldId id="425" r:id="rId56"/>
    <p:sldId id="338" r:id="rId57"/>
    <p:sldId id="342" r:id="rId58"/>
    <p:sldId id="480" r:id="rId59"/>
    <p:sldId id="473" r:id="rId60"/>
    <p:sldId id="481" r:id="rId61"/>
    <p:sldId id="482" r:id="rId62"/>
    <p:sldId id="483" r:id="rId63"/>
    <p:sldId id="484" r:id="rId64"/>
    <p:sldId id="389" r:id="rId65"/>
    <p:sldId id="485" r:id="rId66"/>
    <p:sldId id="434" r:id="rId67"/>
    <p:sldId id="471" r:id="rId68"/>
    <p:sldId id="436" r:id="rId6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478" autoAdjust="0"/>
  </p:normalViewPr>
  <p:slideViewPr>
    <p:cSldViewPr>
      <p:cViewPr varScale="1">
        <p:scale>
          <a:sx n="97" d="100"/>
          <a:sy n="97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FD49175-91ED-4E29-855E-3769109A8B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5837284-A494-48BA-AECB-45854028F0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429F91F-89F3-431F-8619-4D7D11A6944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6AE16597-BB30-41D6-B385-DA400A198D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BF5F74-1435-4F5B-87F0-37FEDD603B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46EFD89-E621-45B9-961C-5F4271065B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B7433AF-0755-4ED6-A0F5-624E02EA15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50F76DB-BE86-9630-CA56-C11BD7F1CBD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5A344A6C-00E2-4F70-8EA5-E0684D8FD5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BBEF5A8-B952-4A1E-B2FD-D164D96048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3401FB2A-5832-4D97-BA4B-6F50EB685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8F261E-68E1-442B-8BD3-47F1FF8ACD3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decorator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factoring.guru/design-patterns/strategy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OSVersion</a:t>
            </a:r>
            <a:r>
              <a:rPr lang="en-US" dirty="0"/>
              <a:t>": "Windows 11 Core",</a:t>
            </a:r>
          </a:p>
          <a:p>
            <a:r>
              <a:rPr lang="en-US" dirty="0"/>
              <a:t>    "</a:t>
            </a:r>
            <a:r>
              <a:rPr lang="en-US" dirty="0" err="1"/>
              <a:t>PreferredLanguages</a:t>
            </a:r>
            <a:r>
              <a:rPr lang="en-US" dirty="0"/>
              <a:t>": ["</a:t>
            </a:r>
            <a:r>
              <a:rPr lang="en-US" dirty="0" err="1"/>
              <a:t>en</a:t>
            </a:r>
            <a:r>
              <a:rPr lang="en-US" dirty="0"/>
              <a:t>-US", "tr"],</a:t>
            </a:r>
          </a:p>
          <a:p>
            <a:r>
              <a:rPr lang="en-US" dirty="0"/>
              <a:t>    "</a:t>
            </a:r>
            <a:r>
              <a:rPr lang="en-US" dirty="0" err="1"/>
              <a:t>InstalledApps</a:t>
            </a:r>
            <a:r>
              <a:rPr lang="en-US" dirty="0"/>
              <a:t>": [</a:t>
            </a:r>
          </a:p>
          <a:p>
            <a:r>
              <a:rPr lang="en-US" dirty="0"/>
              <a:t>        "Google Chrome",</a:t>
            </a:r>
          </a:p>
          <a:p>
            <a:r>
              <a:rPr lang="en-US" dirty="0"/>
              <a:t>        "Microsoft Teams",</a:t>
            </a:r>
          </a:p>
          <a:p>
            <a:r>
              <a:rPr lang="en-US" dirty="0"/>
              <a:t>        "Visual Studio Code",</a:t>
            </a:r>
          </a:p>
          <a:p>
            <a:r>
              <a:rPr lang="en-US" dirty="0"/>
              <a:t>        "Microsoft Edge"</a:t>
            </a:r>
          </a:p>
          <a:p>
            <a:r>
              <a:rPr lang="en-US" dirty="0"/>
              <a:t>    ]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984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74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create method inside factory is a template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837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8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34DF-FE1C-6A7E-F098-B82BBD775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F4B7F-5360-C422-7677-4E8024A60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39118-8ADD-55D2-97EF-46C3AD89F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26C3F-C97E-47CD-2C98-54184F022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79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79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67C51-DEF1-C08C-4E09-40FAA6D9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AF913-BE42-BC97-B165-43B688286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E3576-A2BE-1AD2-66E2-2A2E20ED0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</a:p>
          <a:p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Room* checkroom(Room* room,r1){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if( room == </a:t>
            </a:r>
            <a:r>
              <a:rPr lang="en-US" alt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  </a:t>
            </a:r>
            <a:r>
              <a:rPr lang="en-US" alt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return  </a:t>
            </a:r>
            <a:r>
              <a:rPr lang="en-US" alt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8EF83-C4A8-CFBD-ABF6-AE2211526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38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/>
              <a:t>inputsream</a:t>
            </a:r>
            <a:r>
              <a:rPr lang="en-US" dirty="0"/>
              <a:t> may read from a buffer, from internet connection, from a file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97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27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Car{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Breaking </a:t>
            </a:r>
            <a:r>
              <a:rPr lang="en-US" alt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 </a:t>
            </a:r>
            <a:r>
              <a:rPr lang="en-US" alt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accelS</a:t>
            </a: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break(){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breakS.break</a:t>
            </a: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accelerate(){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tr-T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accelS.accelerate</a:t>
            </a:r>
            <a:r>
              <a:rPr lang="en-US" altLang="tr-T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4FBDE-A9F9-4F5B-96DE-C51BD4646E22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01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sorting </a:t>
            </a:r>
            <a:r>
              <a:rPr lang="en-US" dirty="0" err="1"/>
              <a:t>algo</a:t>
            </a:r>
            <a:r>
              <a:rPr lang="en-US" dirty="0"/>
              <a:t> stateless</a:t>
            </a:r>
          </a:p>
          <a:p>
            <a:endParaRPr lang="en-US" dirty="0"/>
          </a:p>
          <a:p>
            <a:r>
              <a:rPr lang="en-US" dirty="0"/>
              <a:t>Strategy makes </a:t>
            </a:r>
            <a:r>
              <a:rPr lang="en-US"/>
              <a:t>good flyweight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11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21120-C8A0-68FA-B7C3-D578DDF2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D58BC-3B06-CDED-10D1-B51129605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90AAA-3BF6-171E-655E-A8A515E74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&lt;system&gt;</a:t>
            </a:r>
          </a:p>
          <a:p>
            <a:r>
              <a:rPr lang="en-US" dirty="0"/>
              <a:t>    &lt;</a:t>
            </a:r>
            <a:r>
              <a:rPr lang="en-US" dirty="0" err="1"/>
              <a:t>OSVersion</a:t>
            </a:r>
            <a:r>
              <a:rPr lang="en-US" dirty="0"/>
              <a:t>&gt;Windows 11 Core&lt;/</a:t>
            </a:r>
            <a:r>
              <a:rPr lang="en-US" dirty="0" err="1"/>
              <a:t>OSVersion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PreferredLanguages</a:t>
            </a:r>
            <a:r>
              <a:rPr lang="en-US" dirty="0"/>
              <a:t>&gt;</a:t>
            </a:r>
          </a:p>
          <a:p>
            <a:r>
              <a:rPr lang="en-US" dirty="0"/>
              <a:t>        &lt;language&gt;</a:t>
            </a:r>
            <a:r>
              <a:rPr lang="en-US" dirty="0" err="1"/>
              <a:t>en</a:t>
            </a:r>
            <a:r>
              <a:rPr lang="en-US" dirty="0"/>
              <a:t>-US&lt;/language&gt;</a:t>
            </a:r>
          </a:p>
          <a:p>
            <a:r>
              <a:rPr lang="en-US" dirty="0"/>
              <a:t>        &lt;language&gt;tr&lt;/language&gt;</a:t>
            </a:r>
          </a:p>
          <a:p>
            <a:r>
              <a:rPr lang="en-US" dirty="0"/>
              <a:t>    &lt;/</a:t>
            </a:r>
            <a:r>
              <a:rPr lang="en-US" dirty="0" err="1"/>
              <a:t>PreferredLanguages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InstalledApps</a:t>
            </a:r>
            <a:r>
              <a:rPr lang="en-US" dirty="0"/>
              <a:t>&gt;</a:t>
            </a:r>
          </a:p>
          <a:p>
            <a:r>
              <a:rPr lang="en-US" dirty="0"/>
              <a:t>        &lt;app&gt;Google Chrome&lt;/app&gt;</a:t>
            </a:r>
          </a:p>
          <a:p>
            <a:r>
              <a:rPr lang="en-US" dirty="0"/>
              <a:t>        &lt;app&gt;Microsoft Teams&lt;/app&gt;</a:t>
            </a:r>
          </a:p>
          <a:p>
            <a:r>
              <a:rPr lang="en-US" dirty="0"/>
              <a:t>        &lt;app&gt;Visual Studio Code&lt;/app&gt;</a:t>
            </a:r>
          </a:p>
          <a:p>
            <a:r>
              <a:rPr lang="en-US" dirty="0"/>
              <a:t>        &lt;app&gt;Microsoft Edge&lt;/app&gt;</a:t>
            </a:r>
          </a:p>
          <a:p>
            <a:r>
              <a:rPr lang="en-US" dirty="0"/>
              <a:t>    &lt;/</a:t>
            </a:r>
            <a:r>
              <a:rPr lang="en-US" dirty="0" err="1"/>
              <a:t>InstalledApps</a:t>
            </a:r>
            <a:r>
              <a:rPr lang="en-US" dirty="0"/>
              <a:t>&gt;</a:t>
            </a:r>
          </a:p>
          <a:p>
            <a:r>
              <a:rPr lang="en-US" dirty="0"/>
              <a:t>&lt;/system&gt;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A29DC-8B6E-9B5A-A7FD-1A9EC9A29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240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 sz="2800" dirty="0"/>
              <a:t>Need a family of algorithms</a:t>
            </a:r>
          </a:p>
          <a:p>
            <a:pPr lvl="1"/>
            <a:r>
              <a:rPr lang="en-US" altLang="tr-TR" sz="2400" dirty="0"/>
              <a:t>JPEG compression for images in a document, LZWR1 for text compression</a:t>
            </a:r>
          </a:p>
          <a:p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to isolate the business logic of a class from the implementation details of algorithms that may not be as important in the context of that logic.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The Strategy pattern lets you isolate the code, internal data, and dependencies of various algorithms from the rest of the code. Various clients get a simple interface to execute the algorithms and switch them at runtime.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e.g. Huffman coding uses priority queue e.g. LZW uses dictionary (hash 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781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515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to isolate the business logic of a class from the implementation details of algorithms that may not be as important in the context of that logic.</a:t>
            </a:r>
          </a:p>
          <a:p>
            <a:r>
              <a:rPr lang="en-US" dirty="0"/>
              <a:t>See the </a:t>
            </a:r>
            <a:r>
              <a:rPr lang="en-US" dirty="0" err="1"/>
              <a:t>GoF</a:t>
            </a:r>
            <a:r>
              <a:rPr lang="en-US" dirty="0"/>
              <a:t> book example Compositor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91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Alternative: 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Strategies as template parameters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In C++ templates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809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374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73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  <a:hlinkClick r:id="rId3"/>
              </a:rPr>
              <a:t>Decorator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lets you change the skin of an object, while </a:t>
            </a:r>
            <a:r>
              <a:rPr lang="en-US" b="1" i="0" u="none" strike="noStrike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  <a:hlinkClick r:id="rId4"/>
              </a:rPr>
              <a:t>Strategy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 lets you change the guts.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TM  lets you alter parts of an algorithm by extending those parts in subclasses.,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Strategy alter parts of the object’s behavior by supplying it with different strategies that correspond to that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647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javax.servlet.Filter</a:t>
            </a:r>
            <a:r>
              <a:rPr lang="en-US" dirty="0"/>
              <a:t> with </a:t>
            </a:r>
            <a:r>
              <a:rPr lang="en-US" dirty="0" err="1"/>
              <a:t>doFilter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08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89F4524-C4A6-D74E-D4BF-58A6E44C1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177F46A-5C6F-D880-1125-6D12B2864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Think about recipes for a while</a:t>
            </a:r>
            <a:endParaRPr lang="en-GB" altLang="tr-TR">
              <a:latin typeface="Arial" panose="020B0604020202020204" pitchFamily="34" charset="0"/>
            </a:endParaRPr>
          </a:p>
          <a:p>
            <a:endParaRPr lang="en-GB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47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common. Printing different documents, serializing documents in different formats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80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see https://refactoring.guru/design-patterns/template-method for example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96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call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53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in real life:  President of a Uni talks to president of another Uni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228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subclass is used where a base class is expected, it may behave poorly due to its implementation of primitive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06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Maintenance gets harder as the number of primitive operation increases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F261E-68E1-442B-8BD3-47F1FF8ACD3C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19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027D9-A7B9-41D3-84E1-CFFBAAAF11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2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CC64C-1ECB-48AA-8134-B93572608A9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6D271-BE5E-4A7C-A375-F5D987A656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F1A9A-EBB2-4F60-B62F-EBFF546421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2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4C0CD-8187-444C-A87D-0357AF39910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7831AA-D7B0-4946-9E61-04D18421D4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lnSpc>
                <a:spcPct val="110000"/>
              </a:lnSpc>
              <a:defRPr sz="2800"/>
            </a:lvl1pPr>
            <a:lvl2pPr>
              <a:lnSpc>
                <a:spcPct val="110000"/>
              </a:lnSpc>
              <a:defRPr sz="2400"/>
            </a:lvl2pPr>
            <a:lvl3pPr>
              <a:lnSpc>
                <a:spcPct val="110000"/>
              </a:lnSpc>
              <a:defRPr sz="2000"/>
            </a:lvl3pPr>
            <a:lvl4pPr>
              <a:lnSpc>
                <a:spcPct val="110000"/>
              </a:lnSpc>
              <a:defRPr sz="1800"/>
            </a:lvl4pPr>
            <a:lvl5pPr>
              <a:lnSpc>
                <a:spcPct val="11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F53F9-B9DA-4AE7-A66E-E0A97EDB4B6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92845-4063-40B6-A3BF-841AD9E364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AC0A9-7F6F-4F37-8AE2-189480CF0EB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9B9D0-F568-4EE3-9DDD-C24B984C35C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3AD8-6236-41DF-9450-9338E867CDF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2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AE89A-4489-4E14-9A47-C3DD0A222C3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7E7F1A9A-EBB2-4F60-B62F-EBFF546421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3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earning.mines.edu/courses/76737/pages/template-method-os-version-reader-refactored?module_item_id=97360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6C7C3-158D-34DE-DA28-6150F4F36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7EECC3-821C-035F-C418-B859BE082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5624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AA1C75-473E-FE51-35E1-485636176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Example:Template Method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8933649-5187-44FF-B3A9-BF3DAF908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public void OpenDocument (String name)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if (!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CanOpenDocument</a:t>
            </a:r>
            <a:r>
              <a:rPr lang="en-US" altLang="tr-TR" sz="2000" b="1" dirty="0">
                <a:latin typeface="Courier New" panose="02070309020205020404" pitchFamily="49" charset="0"/>
              </a:rPr>
              <a:t>(name)) { return;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Document doc = </a:t>
            </a:r>
            <a:r>
              <a:rPr lang="en-US" altLang="tr-TR" sz="2000" b="1" i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createDocument</a:t>
            </a:r>
            <a:r>
              <a:rPr lang="en-US" altLang="tr-TR" sz="2000" b="1" i="1" dirty="0">
                <a:solidFill>
                  <a:srgbClr val="0070C0"/>
                </a:solidFill>
                <a:latin typeface="Courier New" panose="02070309020205020404" pitchFamily="49" charset="0"/>
              </a:rPr>
              <a:t>(</a:t>
            </a:r>
            <a:r>
              <a:rPr lang="en-US" altLang="tr-TR" sz="2000" b="1" i="1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if (doc != null)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  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docs.AddDocument</a:t>
            </a:r>
            <a:r>
              <a:rPr lang="en-US" altLang="tr-TR" sz="2000" b="1" dirty="0">
                <a:latin typeface="Courier New" panose="02070309020205020404" pitchFamily="49" charset="0"/>
              </a:rPr>
              <a:t>(doc);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  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AboutToOpenDocument</a:t>
            </a:r>
            <a:r>
              <a:rPr lang="en-US" altLang="tr-TR" sz="2000" b="1" dirty="0">
                <a:latin typeface="Courier New" panose="02070309020205020404" pitchFamily="49" charset="0"/>
              </a:rPr>
              <a:t>(doc);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  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doc.Open</a:t>
            </a:r>
            <a:r>
              <a:rPr lang="en-US" altLang="tr-TR" sz="20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     </a:t>
            </a:r>
            <a:r>
              <a:rPr lang="en-US" altLang="tr-TR" sz="2000" b="1" i="1" dirty="0" err="1">
                <a:latin typeface="Courier New" panose="02070309020205020404" pitchFamily="49" charset="0"/>
              </a:rPr>
              <a:t>doc.</a:t>
            </a:r>
            <a:r>
              <a:rPr lang="en-US" altLang="tr-TR" sz="2000" b="1" i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doRead</a:t>
            </a:r>
            <a:r>
              <a:rPr lang="en-US" altLang="tr-TR" sz="2000" b="1" i="1" dirty="0">
                <a:solidFill>
                  <a:srgbClr val="0070C0"/>
                </a:solidFill>
                <a:latin typeface="Courier New" panose="02070309020205020404" pitchFamily="49" charset="0"/>
              </a:rPr>
              <a:t>()</a:t>
            </a:r>
            <a:r>
              <a:rPr lang="en-US" altLang="tr-TR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tr-TR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tr-TR" sz="2400" dirty="0"/>
              <a:t>The OpenDocument() method is a </a:t>
            </a:r>
            <a:r>
              <a:rPr lang="en-US" altLang="tr-TR" sz="2400" i="1" dirty="0"/>
              <a:t>Template Method</a:t>
            </a:r>
            <a:endParaRPr lang="en-US" altLang="tr-TR" sz="2400" dirty="0"/>
          </a:p>
          <a:p>
            <a:pPr eaLnBrk="1" hangingPunct="1">
              <a:defRPr/>
            </a:pPr>
            <a:r>
              <a:rPr lang="en-US" altLang="tr-TR" sz="2200" dirty="0"/>
              <a:t>The template method </a:t>
            </a:r>
            <a:r>
              <a:rPr lang="en-US" altLang="tr-TR" sz="2200" b="1" dirty="0"/>
              <a:t>fixes</a:t>
            </a:r>
            <a:r>
              <a:rPr lang="en-US" altLang="tr-TR" sz="2200" dirty="0"/>
              <a:t> the order of operations, but allows Application subclasses to </a:t>
            </a:r>
            <a:r>
              <a:rPr lang="en-US" altLang="tr-TR" sz="2200" b="1" dirty="0"/>
              <a:t>vary</a:t>
            </a:r>
            <a:r>
              <a:rPr lang="en-US" altLang="tr-TR" sz="2200" dirty="0"/>
              <a:t> those steps as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tr-TR" sz="2200" dirty="0"/>
              <a:t>How to read the document and what kind of document to create is left to the subclass.</a:t>
            </a:r>
          </a:p>
        </p:txBody>
      </p:sp>
    </p:spTree>
    <p:extLst>
      <p:ext uri="{BB962C8B-B14F-4D97-AF65-F5344CB8AC3E}">
        <p14:creationId xmlns:p14="http://schemas.microsoft.com/office/powerpoint/2010/main" val="395108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E1206-5F92-2FD4-0AF0-2DDD7C9E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C8E0DA99-E736-D824-87E3-A3B72CE25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Template Method</a:t>
            </a:r>
          </a:p>
        </p:txBody>
      </p:sp>
      <p:grpSp>
        <p:nvGrpSpPr>
          <p:cNvPr id="49155" name="Group 12">
            <a:extLst>
              <a:ext uri="{FF2B5EF4-FFF2-40B4-BE49-F238E27FC236}">
                <a16:creationId xmlns:a16="http://schemas.microsoft.com/office/drawing/2014/main" id="{B86A97DF-4F44-B952-8288-798C5EDF70F8}"/>
              </a:ext>
            </a:extLst>
          </p:cNvPr>
          <p:cNvGrpSpPr>
            <a:grpSpLocks/>
          </p:cNvGrpSpPr>
          <p:nvPr/>
        </p:nvGrpSpPr>
        <p:grpSpPr bwMode="auto">
          <a:xfrm>
            <a:off x="1184276" y="1628777"/>
            <a:ext cx="2581662" cy="1585913"/>
            <a:chOff x="564" y="3022"/>
            <a:chExt cx="1590" cy="999"/>
          </a:xfrm>
        </p:grpSpPr>
        <p:sp>
          <p:nvSpPr>
            <p:cNvPr id="49175" name="Rectangle 9">
              <a:extLst>
                <a:ext uri="{FF2B5EF4-FFF2-40B4-BE49-F238E27FC236}">
                  <a16:creationId xmlns:a16="http://schemas.microsoft.com/office/drawing/2014/main" id="{5F0AF2C9-66E5-F30C-F036-1A7FABE49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22"/>
              <a:ext cx="1587" cy="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49176" name="Text Box 10">
              <a:extLst>
                <a:ext uri="{FF2B5EF4-FFF2-40B4-BE49-F238E27FC236}">
                  <a16:creationId xmlns:a16="http://schemas.microsoft.com/office/drawing/2014/main" id="{6E9DD8C5-A9EE-6BBF-59DA-4C0677963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3045"/>
              <a:ext cx="1556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 dirty="0" err="1"/>
                <a:t>AbstractClass</a:t>
              </a:r>
              <a:endParaRPr lang="en-US" altLang="tr-TR" sz="1800" b="1" i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tr-TR" sz="800" b="1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openDocument</a:t>
              </a:r>
              <a:r>
                <a:rPr lang="en-US" altLang="tr-TR" sz="1800" dirty="0"/>
                <a:t>()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</a:t>
              </a:r>
              <a:r>
                <a:rPr lang="en-US" altLang="tr-TR" sz="1800" i="1" dirty="0" err="1"/>
                <a:t>createDocument</a:t>
              </a:r>
              <a:r>
                <a:rPr lang="en-US" altLang="tr-TR" sz="1800" i="1" dirty="0"/>
                <a:t>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</a:t>
              </a:r>
              <a:r>
                <a:rPr lang="en-US" altLang="tr-TR" sz="1800" i="1" dirty="0" err="1"/>
                <a:t>doRead</a:t>
              </a:r>
              <a:r>
                <a:rPr lang="en-US" altLang="tr-TR" sz="1800" i="1" dirty="0"/>
                <a:t>()</a:t>
              </a:r>
              <a:r>
                <a:rPr lang="en-US" altLang="tr-TR" sz="1800" dirty="0"/>
                <a:t> </a:t>
              </a:r>
              <a:r>
                <a:rPr lang="en-US" altLang="tr-TR" sz="1800" i="1" dirty="0"/>
                <a:t>                      </a:t>
              </a:r>
            </a:p>
          </p:txBody>
        </p:sp>
        <p:sp>
          <p:nvSpPr>
            <p:cNvPr id="49177" name="Line 11">
              <a:extLst>
                <a:ext uri="{FF2B5EF4-FFF2-40B4-BE49-F238E27FC236}">
                  <a16:creationId xmlns:a16="http://schemas.microsoft.com/office/drawing/2014/main" id="{9799AA7D-BD5E-591F-4F03-7216414CE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249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6" name="Group 16">
            <a:extLst>
              <a:ext uri="{FF2B5EF4-FFF2-40B4-BE49-F238E27FC236}">
                <a16:creationId xmlns:a16="http://schemas.microsoft.com/office/drawing/2014/main" id="{CC874902-E37B-F08D-5DA5-F279DF261D74}"/>
              </a:ext>
            </a:extLst>
          </p:cNvPr>
          <p:cNvGrpSpPr>
            <a:grpSpLocks/>
          </p:cNvGrpSpPr>
          <p:nvPr/>
        </p:nvGrpSpPr>
        <p:grpSpPr bwMode="auto">
          <a:xfrm>
            <a:off x="1404941" y="4508500"/>
            <a:ext cx="2519363" cy="1081088"/>
            <a:chOff x="4015" y="3475"/>
            <a:chExt cx="1587" cy="681"/>
          </a:xfrm>
        </p:grpSpPr>
        <p:sp>
          <p:nvSpPr>
            <p:cNvPr id="49172" name="Rectangle 13">
              <a:extLst>
                <a:ext uri="{FF2B5EF4-FFF2-40B4-BE49-F238E27FC236}">
                  <a16:creationId xmlns:a16="http://schemas.microsoft.com/office/drawing/2014/main" id="{1041120A-79C2-5EE0-13EB-8F88237FE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475"/>
              <a:ext cx="1587" cy="6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 dirty="0"/>
            </a:p>
          </p:txBody>
        </p:sp>
        <p:sp>
          <p:nvSpPr>
            <p:cNvPr id="49173" name="Text Box 14">
              <a:extLst>
                <a:ext uri="{FF2B5EF4-FFF2-40B4-BE49-F238E27FC236}">
                  <a16:creationId xmlns:a16="http://schemas.microsoft.com/office/drawing/2014/main" id="{B7CF920B-C5C6-54AE-8351-41C117791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3475"/>
              <a:ext cx="1397" cy="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ConcreteClass1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tr-TR" sz="800" b="1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createDocument</a:t>
              </a:r>
              <a:r>
                <a:rPr lang="en-US" altLang="tr-TR" sz="1800" dirty="0"/>
                <a:t>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doRead</a:t>
              </a:r>
              <a:r>
                <a:rPr lang="en-US" altLang="tr-TR" sz="1800" dirty="0"/>
                <a:t>()</a:t>
              </a:r>
            </a:p>
          </p:txBody>
        </p:sp>
        <p:sp>
          <p:nvSpPr>
            <p:cNvPr id="49174" name="Line 15">
              <a:extLst>
                <a:ext uri="{FF2B5EF4-FFF2-40B4-BE49-F238E27FC236}">
                  <a16:creationId xmlns:a16="http://schemas.microsoft.com/office/drawing/2014/main" id="{28D58834-EFE7-B2C6-AE4A-A29419DC6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3702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7" name="Rectangle 18">
            <a:extLst>
              <a:ext uri="{FF2B5EF4-FFF2-40B4-BE49-F238E27FC236}">
                <a16:creationId xmlns:a16="http://schemas.microsoft.com/office/drawing/2014/main" id="{800B911A-3C26-0125-471D-ECAF3C761501}"/>
              </a:ext>
            </a:extLst>
          </p:cNvPr>
          <p:cNvSpPr>
            <a:spLocks noChangeArrowheads="1"/>
          </p:cNvSpPr>
          <p:nvPr/>
        </p:nvSpPr>
        <p:spPr bwMode="auto">
          <a:xfrm rot="2508028">
            <a:off x="6084888" y="39338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tr-TR" sz="1800"/>
          </a:p>
        </p:txBody>
      </p:sp>
      <p:grpSp>
        <p:nvGrpSpPr>
          <p:cNvPr id="49158" name="Group 21">
            <a:extLst>
              <a:ext uri="{FF2B5EF4-FFF2-40B4-BE49-F238E27FC236}">
                <a16:creationId xmlns:a16="http://schemas.microsoft.com/office/drawing/2014/main" id="{B895DBCD-5353-8ABC-DF43-BFE5669F4D1A}"/>
              </a:ext>
            </a:extLst>
          </p:cNvPr>
          <p:cNvGrpSpPr>
            <a:grpSpLocks/>
          </p:cNvGrpSpPr>
          <p:nvPr/>
        </p:nvGrpSpPr>
        <p:grpSpPr bwMode="auto">
          <a:xfrm>
            <a:off x="4248944" y="2505868"/>
            <a:ext cx="4608513" cy="2543176"/>
            <a:chOff x="2702" y="1496"/>
            <a:chExt cx="2903" cy="1602"/>
          </a:xfrm>
        </p:grpSpPr>
        <p:sp>
          <p:nvSpPr>
            <p:cNvPr id="49168" name="Text Box 7">
              <a:extLst>
                <a:ext uri="{FF2B5EF4-FFF2-40B4-BE49-F238E27FC236}">
                  <a16:creationId xmlns:a16="http://schemas.microsoft.com/office/drawing/2014/main" id="{9167A0F3-7612-36EF-F2CA-BD835429F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1496"/>
              <a:ext cx="2895" cy="160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if (!</a:t>
              </a:r>
              <a:r>
                <a:rPr lang="en-US" altLang="tr-TR" sz="1800" b="1" dirty="0" err="1">
                  <a:latin typeface="Courier New" panose="02070309020205020404" pitchFamily="49" charset="0"/>
                </a:rPr>
                <a:t>CanOpenDocument</a:t>
              </a:r>
              <a:r>
                <a:rPr lang="en-US" altLang="tr-TR" sz="1800" b="1" dirty="0">
                  <a:latin typeface="Courier New" panose="02070309020205020404" pitchFamily="49" charset="0"/>
                </a:rPr>
                <a:t>(name))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  return; }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Document doc = </a:t>
              </a:r>
              <a:r>
                <a:rPr lang="en-US" altLang="tr-TR" sz="1800" b="1" i="1" dirty="0" err="1">
                  <a:solidFill>
                    <a:srgbClr val="0070C0"/>
                  </a:solidFill>
                  <a:latin typeface="Courier New" panose="02070309020205020404" pitchFamily="49" charset="0"/>
                </a:rPr>
                <a:t>createDocument</a:t>
              </a:r>
              <a:r>
                <a:rPr lang="en-US" altLang="tr-TR" sz="1800" b="1" i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altLang="tr-TR" sz="1800" b="1" i="1" dirty="0">
                  <a:latin typeface="Courier New" panose="02070309020205020404" pitchFamily="49" charset="0"/>
                </a:rPr>
                <a:t>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if (doc != null) {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    </a:t>
              </a:r>
              <a:r>
                <a:rPr lang="en-US" altLang="tr-TR" sz="1800" b="1" dirty="0" err="1">
                  <a:latin typeface="Courier New" panose="02070309020205020404" pitchFamily="49" charset="0"/>
                </a:rPr>
                <a:t>docs.AddDocument</a:t>
              </a:r>
              <a:r>
                <a:rPr lang="en-US" altLang="tr-TR" sz="1800" b="1" dirty="0">
                  <a:latin typeface="Courier New" panose="02070309020205020404" pitchFamily="49" charset="0"/>
                </a:rPr>
                <a:t>(doc);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     </a:t>
              </a:r>
              <a:r>
                <a:rPr lang="en-US" altLang="tr-TR" sz="1800" b="1" dirty="0" err="1">
                  <a:latin typeface="Courier New" panose="02070309020205020404" pitchFamily="49" charset="0"/>
                </a:rPr>
                <a:t>AboutToOpenDocument</a:t>
              </a:r>
              <a:r>
                <a:rPr lang="en-US" altLang="tr-TR" sz="1800" b="1" dirty="0">
                  <a:latin typeface="Courier New" panose="02070309020205020404" pitchFamily="49" charset="0"/>
                </a:rPr>
                <a:t>(doc);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     </a:t>
              </a:r>
              <a:r>
                <a:rPr lang="en-US" altLang="tr-TR" sz="1800" b="1" dirty="0" err="1">
                  <a:latin typeface="Courier New" panose="02070309020205020404" pitchFamily="49" charset="0"/>
                </a:rPr>
                <a:t>doc.Open</a:t>
              </a:r>
              <a:r>
                <a:rPr lang="en-US" altLang="tr-TR" sz="1800" b="1" dirty="0">
                  <a:latin typeface="Courier New" panose="02070309020205020404" pitchFamily="49" charset="0"/>
                </a:rPr>
                <a:t>();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     </a:t>
              </a:r>
              <a:r>
                <a:rPr lang="en-US" altLang="tr-TR" sz="1800" b="1" i="1" dirty="0" err="1">
                  <a:latin typeface="Courier New" panose="02070309020205020404" pitchFamily="49" charset="0"/>
                </a:rPr>
                <a:t>doc.</a:t>
              </a:r>
              <a:r>
                <a:rPr lang="en-US" altLang="tr-TR" sz="1800" b="1" i="1" dirty="0" err="1">
                  <a:solidFill>
                    <a:srgbClr val="0070C0"/>
                  </a:solidFill>
                  <a:latin typeface="Courier New" panose="02070309020205020404" pitchFamily="49" charset="0"/>
                </a:rPr>
                <a:t>doRead</a:t>
              </a:r>
              <a:r>
                <a:rPr lang="en-US" altLang="tr-TR" sz="1800" b="1" i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()</a:t>
              </a:r>
              <a:r>
                <a:rPr lang="en-US" altLang="tr-TR" sz="1800" b="1" dirty="0">
                  <a:solidFill>
                    <a:srgbClr val="0070C0"/>
                  </a:solidFill>
                  <a:latin typeface="Courier New" panose="02070309020205020404" pitchFamily="49" charset="0"/>
                </a:rPr>
                <a:t>;</a:t>
              </a:r>
            </a:p>
            <a:p>
              <a:pPr eaLnBrk="1" hangingPunct="1">
                <a:lnSpc>
                  <a:spcPct val="80000"/>
                </a:lnSpc>
                <a:buFontTx/>
                <a:buNone/>
                <a:defRPr/>
              </a:pPr>
              <a:r>
                <a:rPr lang="en-US" altLang="tr-TR" sz="1800" b="1" dirty="0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6EB4C05E-407C-F609-C755-6C84190DB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496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9">
              <a:extLst>
                <a:ext uri="{FF2B5EF4-FFF2-40B4-BE49-F238E27FC236}">
                  <a16:creationId xmlns:a16="http://schemas.microsoft.com/office/drawing/2014/main" id="{A5A6DDD1-F751-A3B3-BBFA-4115160CC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3" y="14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20">
              <a:extLst>
                <a:ext uri="{FF2B5EF4-FFF2-40B4-BE49-F238E27FC236}">
                  <a16:creationId xmlns:a16="http://schemas.microsoft.com/office/drawing/2014/main" id="{A72BD310-9307-9237-0CFB-CCCD595BB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3" y="163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9" name="AutoShape 22">
            <a:extLst>
              <a:ext uri="{FF2B5EF4-FFF2-40B4-BE49-F238E27FC236}">
                <a16:creationId xmlns:a16="http://schemas.microsoft.com/office/drawing/2014/main" id="{068C92FE-06D0-A192-9BED-6F99185F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143250"/>
            <a:ext cx="288925" cy="2889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tr-TR" sz="1800"/>
          </a:p>
        </p:txBody>
      </p:sp>
      <p:cxnSp>
        <p:nvCxnSpPr>
          <p:cNvPr id="49160" name="AutoShape 23">
            <a:extLst>
              <a:ext uri="{FF2B5EF4-FFF2-40B4-BE49-F238E27FC236}">
                <a16:creationId xmlns:a16="http://schemas.microsoft.com/office/drawing/2014/main" id="{ADEA61FC-354C-DADC-17B3-F4262E764EAF}"/>
              </a:ext>
            </a:extLst>
          </p:cNvPr>
          <p:cNvCxnSpPr>
            <a:cxnSpLocks noChangeShapeType="1"/>
            <a:stCxn id="49159" idx="3"/>
            <a:endCxn id="49173" idx="0"/>
          </p:cNvCxnSpPr>
          <p:nvPr/>
        </p:nvCxnSpPr>
        <p:spPr bwMode="auto">
          <a:xfrm rot="5400000">
            <a:off x="2026844" y="3962005"/>
            <a:ext cx="1076325" cy="166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AutoShape 24">
            <a:extLst>
              <a:ext uri="{FF2B5EF4-FFF2-40B4-BE49-F238E27FC236}">
                <a16:creationId xmlns:a16="http://schemas.microsoft.com/office/drawing/2014/main" id="{8BFCEAC2-E54F-911D-5978-F885A002A588}"/>
              </a:ext>
            </a:extLst>
          </p:cNvPr>
          <p:cNvCxnSpPr>
            <a:cxnSpLocks noChangeShapeType="1"/>
            <a:stCxn id="49168" idx="0"/>
          </p:cNvCxnSpPr>
          <p:nvPr/>
        </p:nvCxnSpPr>
        <p:spPr bwMode="auto">
          <a:xfrm rot="16200000" flipV="1">
            <a:off x="4766545" y="725561"/>
            <a:ext cx="289618" cy="3270995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453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C2FA24E-A8BE-42A5-0C41-34734358B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Template Method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1C2F74A-2A96-0D1A-4512-E619D72BD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510752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b="1" dirty="0"/>
              <a:t>Intent</a:t>
            </a:r>
            <a:r>
              <a:rPr lang="en-US" altLang="tr-TR" sz="28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Define the </a:t>
            </a:r>
            <a:r>
              <a:rPr lang="en-US" altLang="tr-TR" sz="2400" i="1" dirty="0"/>
              <a:t>skeleton</a:t>
            </a:r>
            <a:r>
              <a:rPr lang="en-US" altLang="tr-TR" sz="2400" dirty="0"/>
              <a:t> of an algorithm in an operation, deferring some steps to subclasses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TM lets subclasses redefine certain steps of an algorithm </a:t>
            </a:r>
            <a:r>
              <a:rPr lang="en-US" altLang="tr-TR" sz="2400" i="1" dirty="0"/>
              <a:t>without</a:t>
            </a:r>
            <a:r>
              <a:rPr lang="en-US" altLang="tr-TR" sz="2400" dirty="0"/>
              <a:t> changing the algorithm's structure.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Removes code duplication!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tr-TR" sz="28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Motivation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want to specify the order of operations that a method uses, but allow subclasses to provide their own implementations of some of these operations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tr-TR" sz="24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2400" dirty="0"/>
              <a:t>This is a class pattern, so we use …</a:t>
            </a:r>
          </a:p>
        </p:txBody>
      </p:sp>
    </p:spTree>
    <p:extLst>
      <p:ext uri="{BB962C8B-B14F-4D97-AF65-F5344CB8AC3E}">
        <p14:creationId xmlns:p14="http://schemas.microsoft.com/office/powerpoint/2010/main" val="125541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CA978B3-5413-0C61-DA2F-A7E849F7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Participants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78E43F8-6FC8-CB98-EE9B-7083C90E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3155"/>
            <a:ext cx="8579296" cy="4532109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Template method ---Cannot be overridden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defines the algorithm skeleton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May call concrete operations, primitive operations and hooks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tr-TR" sz="2800" dirty="0"/>
              <a:t>Primitive operations –must be overridden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The operations in the template that must be implemented by the subclasses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The diversity occurs here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tr-TR" sz="2800" dirty="0"/>
              <a:t>Hooks –may be overridden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Superclass defines the default behavior </a:t>
            </a:r>
          </a:p>
          <a:p>
            <a:pPr lvl="2">
              <a:lnSpc>
                <a:spcPct val="100000"/>
              </a:lnSpc>
              <a:defRPr/>
            </a:pPr>
            <a:r>
              <a:rPr lang="en-US" altLang="tr-TR" sz="2000" dirty="0"/>
              <a:t>usually empty method body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tr-TR" sz="2400" dirty="0"/>
              <a:t>Subclass may override 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227AEAF-0A4D-680B-83C8-58189CB1D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Exercise 1: print documents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97E8CF9-4A97-0C30-201E-7578583128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PlainTextDocument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{…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printPage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(Page page){</a:t>
            </a:r>
          </a:p>
          <a:p>
            <a:pPr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page.title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 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page.body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page.date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 eaLnBrk="1" hangingPunct="1">
              <a:buFontTx/>
              <a:buNone/>
            </a:pPr>
            <a:r>
              <a:rPr lang="en-US" altLang="tr-T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…}</a:t>
            </a:r>
          </a:p>
          <a:p>
            <a:pPr eaLnBrk="1" hangingPunct="1">
              <a:buFontTx/>
              <a:buNone/>
            </a:pP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HtmlTextDocument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printPage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(Page page){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printHtmlTextHeader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page.body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printHtmlTextFooter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 }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…}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91839A2E-174D-FF93-211A-B4D7AA2D43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400" dirty="0"/>
              <a:t>The order of tasks in </a:t>
            </a:r>
            <a:r>
              <a:rPr lang="en-US" altLang="tr-TR" sz="2400" dirty="0" err="1"/>
              <a:t>printPage</a:t>
            </a:r>
            <a:r>
              <a:rPr lang="en-US" altLang="tr-TR" sz="2400" dirty="0"/>
              <a:t> operations are the same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400" dirty="0"/>
              <a:t>Make </a:t>
            </a:r>
            <a:r>
              <a:rPr lang="en-US" altLang="tr-TR" sz="2400" dirty="0" err="1"/>
              <a:t>printPage</a:t>
            </a:r>
            <a:r>
              <a:rPr lang="en-US" altLang="tr-TR" sz="2400" dirty="0"/>
              <a:t>() a template method in a superclass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400" dirty="0"/>
              <a:t>Allow </a:t>
            </a:r>
            <a:r>
              <a:rPr lang="en-US" altLang="tr-TR" sz="2400" dirty="0" err="1"/>
              <a:t>PlainTextDocument</a:t>
            </a:r>
            <a:r>
              <a:rPr lang="en-US" altLang="tr-TR" sz="2400" dirty="0"/>
              <a:t> and </a:t>
            </a:r>
            <a:r>
              <a:rPr lang="en-US" altLang="tr-TR" sz="2400" dirty="0" err="1"/>
              <a:t>HtmlTextDocument</a:t>
            </a:r>
            <a:r>
              <a:rPr lang="en-US" altLang="tr-TR" sz="2400" dirty="0"/>
              <a:t> to provide their unique implementations of abstract methods to print the header and footer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FB6573F-159A-9968-5B7D-C170E46F0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Exercise 1:Template Method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1C0622-C6E9-A3F4-6433-5885B727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abstract 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TextDocument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</a:t>
            </a:r>
            <a:r>
              <a:rPr lang="en-US" altLang="tr-TR" sz="2000" b="1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final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printPage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(Page page) {     //final -- the algorithm is fixed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altLang="tr-TR" sz="20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printTextHeader</a:t>
            </a:r>
            <a:r>
              <a:rPr lang="en-US" altLang="tr-T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printTextBody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printTextFooter</a:t>
            </a:r>
            <a:r>
              <a:rPr lang="en-US" altLang="tr-T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abstract 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printTextHeader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final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printTextBody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(Page page)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page.body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abstract void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printTextFoote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PlainTextDocument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extends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TextDocument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printTextHeader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(Page page) {</a:t>
            </a:r>
          </a:p>
          <a:p>
            <a:pPr>
              <a:lnSpc>
                <a:spcPct val="80000"/>
              </a:lnSpc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page.title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printTextFooter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() {}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7759F09-4446-7910-CDDD-1FAF84EDA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3082197"/>
            <a:ext cx="324036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 dirty="0">
                <a:solidFill>
                  <a:srgbClr val="0070C0"/>
                </a:solidFill>
              </a:rPr>
              <a:t>All we have to do is provide the proper implementations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 dirty="0">
                <a:solidFill>
                  <a:srgbClr val="0070C0"/>
                </a:solidFill>
              </a:rPr>
              <a:t>the primitive operations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03E5147-E84B-3EB5-C2D3-65FB2DD0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Applicability: Template Method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EA4DE6-C0BE-6F20-0EF4-0050458BE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 dirty="0"/>
              <a:t>To implement the </a:t>
            </a:r>
            <a:r>
              <a:rPr lang="en-US" altLang="tr-TR" sz="2800" b="1" dirty="0"/>
              <a:t>invariant</a:t>
            </a:r>
            <a:r>
              <a:rPr lang="en-US" altLang="tr-TR" sz="2800" dirty="0"/>
              <a:t> parts of an algorithm </a:t>
            </a:r>
            <a:r>
              <a:rPr lang="en-US" altLang="tr-TR" sz="2800" b="1" dirty="0"/>
              <a:t>once</a:t>
            </a:r>
            <a:r>
              <a:rPr lang="en-US" altLang="tr-TR" sz="2800" dirty="0"/>
              <a:t> and leave it up to subclasses to implement the behavior that can </a:t>
            </a:r>
            <a:r>
              <a:rPr lang="en-US" altLang="tr-TR" sz="2800" b="1" dirty="0"/>
              <a:t>vary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particularly important in class libraries, because they are the means for factoring out common behavior in library classes</a:t>
            </a:r>
          </a:p>
          <a:p>
            <a:pPr lvl="1">
              <a:lnSpc>
                <a:spcPct val="90000"/>
              </a:lnSpc>
            </a:pPr>
            <a:endParaRPr lang="en-US" altLang="tr-TR" sz="2400" dirty="0"/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New programmer cannot mess up the invariant</a:t>
            </a:r>
          </a:p>
          <a:p>
            <a:pPr lvl="1">
              <a:lnSpc>
                <a:spcPct val="90000"/>
              </a:lnSpc>
            </a:pPr>
            <a:endParaRPr lang="en-US" altLang="tr-TR" sz="2400" dirty="0"/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This is how we customize frameworks</a:t>
            </a:r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Extend a class in the framework</a:t>
            </a:r>
          </a:p>
          <a:p>
            <a:pPr lvl="2">
              <a:lnSpc>
                <a:spcPct val="90000"/>
              </a:lnSpc>
            </a:pPr>
            <a:r>
              <a:rPr lang="en-US" altLang="tr-TR" sz="2000" dirty="0"/>
              <a:t>Override some methods for customization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03E5147-E84B-3EB5-C2D3-65FB2DD0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Applicability: Template Method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EA4DE6-C0BE-6F20-0EF4-0050458BE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 dirty="0"/>
              <a:t>To implement the </a:t>
            </a:r>
            <a:r>
              <a:rPr lang="en-US" altLang="tr-TR" sz="2800" b="1" dirty="0"/>
              <a:t>invariant</a:t>
            </a:r>
            <a:r>
              <a:rPr lang="en-US" altLang="tr-TR" sz="2800" dirty="0"/>
              <a:t> parts of an algorithm </a:t>
            </a:r>
            <a:r>
              <a:rPr lang="en-US" altLang="tr-TR" sz="2800" b="1" dirty="0"/>
              <a:t>once</a:t>
            </a:r>
            <a:r>
              <a:rPr lang="en-US" altLang="tr-TR" sz="2800" dirty="0"/>
              <a:t> and leave it up to subclasses to implement the behavior that can </a:t>
            </a:r>
            <a:r>
              <a:rPr lang="en-US" altLang="tr-TR" sz="2800" b="1" dirty="0"/>
              <a:t>vary</a:t>
            </a:r>
          </a:p>
          <a:p>
            <a:pPr marL="514350" lvl="1" indent="0">
              <a:lnSpc>
                <a:spcPct val="90000"/>
              </a:lnSpc>
              <a:buNone/>
            </a:pP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800" dirty="0"/>
              <a:t>To localize common behavior among subclasses and place it in a common class to </a:t>
            </a:r>
            <a:r>
              <a:rPr lang="en-US" altLang="tr-TR" sz="2800" b="1" dirty="0"/>
              <a:t>avoid code duplication.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Classic example of ”code refactoring”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general workflow of the algorithm is implemented once in the abstract class's template method, </a:t>
            </a:r>
          </a:p>
          <a:p>
            <a:pPr lvl="1">
              <a:defRPr/>
            </a:pPr>
            <a:r>
              <a:rPr lang="en-US" sz="2400" dirty="0"/>
              <a:t>and necessary variations are implemented in the subclasses.</a:t>
            </a:r>
          </a:p>
          <a:p>
            <a:pPr marL="457200" lvl="1" indent="0">
              <a:buNone/>
              <a:defRPr/>
            </a:pPr>
            <a:endParaRPr lang="en-US" altLang="tr-TR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tr-TR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81880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03E5147-E84B-3EB5-C2D3-65FB2DD0F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Applicability: Template Method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EA4DE6-C0BE-6F20-0EF4-0050458BE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 dirty="0"/>
              <a:t>To implement the </a:t>
            </a:r>
            <a:r>
              <a:rPr lang="en-US" altLang="tr-TR" sz="2800" b="1" dirty="0"/>
              <a:t>invariant</a:t>
            </a:r>
            <a:r>
              <a:rPr lang="en-US" altLang="tr-TR" sz="2800" dirty="0"/>
              <a:t> parts of an algorithm </a:t>
            </a:r>
            <a:r>
              <a:rPr lang="en-US" altLang="tr-TR" sz="2800" b="1" dirty="0"/>
              <a:t>once</a:t>
            </a:r>
            <a:r>
              <a:rPr lang="en-US" altLang="tr-TR" sz="2800" dirty="0"/>
              <a:t> and leave it up to subclasses to implement the behavior that can </a:t>
            </a:r>
            <a:r>
              <a:rPr lang="en-US" altLang="tr-TR" sz="2800" b="1" dirty="0"/>
              <a:t>vary</a:t>
            </a: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800" dirty="0"/>
              <a:t>To localize common behavior among subclasses and place it in a common class to </a:t>
            </a:r>
            <a:r>
              <a:rPr lang="en-US" altLang="tr-TR" sz="2800" b="1" dirty="0"/>
              <a:t>avoid code duplication.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Classic example of ”code refactoring”</a:t>
            </a:r>
          </a:p>
          <a:p>
            <a:pPr lvl="1">
              <a:lnSpc>
                <a:spcPct val="90000"/>
              </a:lnSpc>
            </a:pPr>
            <a:endParaRPr lang="en-US" altLang="tr-TR" sz="2000" dirty="0"/>
          </a:p>
          <a:p>
            <a:pPr>
              <a:lnSpc>
                <a:spcPct val="90000"/>
              </a:lnSpc>
            </a:pPr>
            <a:r>
              <a:rPr lang="en-US" altLang="tr-TR" sz="2800" dirty="0"/>
              <a:t>To control how subclasses extend superclass operations. 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You can define a template method that calls "hook" operations at specific points, hence permitting extensions only at those points.</a:t>
            </a:r>
          </a:p>
        </p:txBody>
      </p:sp>
    </p:spTree>
    <p:extLst>
      <p:ext uri="{BB962C8B-B14F-4D97-AF65-F5344CB8AC3E}">
        <p14:creationId xmlns:p14="http://schemas.microsoft.com/office/powerpoint/2010/main" val="326029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760-330D-6097-8F73-B6201124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controls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87D2-67DD-4917-BBF6-242C995D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controls the point(s) at which specialization is permitted.</a:t>
            </a:r>
          </a:p>
          <a:p>
            <a:pPr lvl="1">
              <a:defRPr/>
            </a:pPr>
            <a:r>
              <a:rPr lang="en-US" dirty="0"/>
              <a:t> If the subclasses were to simply override the template method, they could make radical and arbitrary changes to the workflow. </a:t>
            </a:r>
          </a:p>
          <a:p>
            <a:pPr lvl="1">
              <a:defRPr/>
            </a:pPr>
            <a:r>
              <a:rPr lang="en-US" dirty="0"/>
              <a:t>In contrast, by overriding only the </a:t>
            </a:r>
            <a:r>
              <a:rPr lang="en-US" dirty="0">
                <a:solidFill>
                  <a:srgbClr val="0070C0"/>
                </a:solidFill>
              </a:rPr>
              <a:t>hook</a:t>
            </a:r>
            <a:r>
              <a:rPr lang="en-US" dirty="0"/>
              <a:t> methods, only certain specific details of the workflow can be changed,</a:t>
            </a:r>
            <a:endParaRPr lang="en-US" baseline="30000" dirty="0"/>
          </a:p>
          <a:p>
            <a:pPr lvl="1">
              <a:defRPr/>
            </a:pPr>
            <a:r>
              <a:rPr lang="en-US" dirty="0"/>
              <a:t> and the overall workflow is left intact.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6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650F35-0C46-F8B0-DAC6-8A5B74963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700"/>
            <a:ext cx="8229600" cy="1371600"/>
          </a:xfrm>
        </p:spPr>
        <p:txBody>
          <a:bodyPr/>
          <a:lstStyle/>
          <a:p>
            <a:r>
              <a:rPr lang="en-US" altLang="tr-TR"/>
              <a:t>Behavioral Patterns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3E3845A-30A2-4A77-07E6-77E147E38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088"/>
            <a:ext cx="8229600" cy="4532312"/>
          </a:xfrm>
        </p:spPr>
        <p:txBody>
          <a:bodyPr/>
          <a:lstStyle/>
          <a:p>
            <a:r>
              <a:rPr lang="en-US" altLang="tr-TR" dirty="0"/>
              <a:t>Describe interactions between objects to achieve a complex behavior</a:t>
            </a:r>
          </a:p>
          <a:p>
            <a:r>
              <a:rPr lang="en-US" altLang="tr-TR" dirty="0"/>
              <a:t>Divide responsibilities across collaborating objects</a:t>
            </a:r>
          </a:p>
          <a:p>
            <a:r>
              <a:rPr lang="en-US" altLang="tr-TR" dirty="0"/>
              <a:t>Flexible and extensible</a:t>
            </a:r>
          </a:p>
          <a:p>
            <a:r>
              <a:rPr lang="en-US" altLang="tr-TR" dirty="0"/>
              <a:t>Enable changing behavior at runtime by switching objects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48FB-D7A6-CB38-2E96-A68925F5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Hook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44E986-2A27-E5EA-77EE-E1726CA9F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Travel{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itenary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days){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addTransport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planDay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addHotel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planDay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(days-1);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virtual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addHotel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virtual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addTransport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()=0;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virtual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planDay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day)=0;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F3038-30B5-CB68-F296-CB280DD30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388296" cy="459519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AirTravelPackage</a:t>
            </a:r>
            <a:r>
              <a:rPr lang="en-US" sz="2400" dirty="0"/>
              <a:t> subclass must override </a:t>
            </a:r>
            <a:r>
              <a:rPr lang="en-US" sz="2400" dirty="0" err="1">
                <a:latin typeface="Consolas" panose="020B0609020204030204" pitchFamily="49" charset="0"/>
              </a:rPr>
              <a:t>addTransport</a:t>
            </a:r>
            <a:r>
              <a:rPr lang="en-US" sz="2400" dirty="0"/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planDay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Adding a hotel is </a:t>
            </a:r>
            <a:r>
              <a:rPr lang="en-US" sz="2400" b="1" dirty="0"/>
              <a:t>optional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Extension to the workflow by only adding the hotel and it will work only after the first day. </a:t>
            </a:r>
          </a:p>
        </p:txBody>
      </p:sp>
    </p:spTree>
    <p:extLst>
      <p:ext uri="{BB962C8B-B14F-4D97-AF65-F5344CB8AC3E}">
        <p14:creationId xmlns:p14="http://schemas.microsoft.com/office/powerpoint/2010/main" val="214948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3E29A1E-493B-F0DB-5AD9-E5C41F089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9587408" cy="1371600"/>
          </a:xfrm>
        </p:spPr>
        <p:txBody>
          <a:bodyPr/>
          <a:lstStyle/>
          <a:p>
            <a:r>
              <a:rPr lang="en-US" altLang="en-US" dirty="0"/>
              <a:t>Hollywood principle</a:t>
            </a:r>
            <a:endParaRPr lang="tr-TR" altLang="en-US" dirty="0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B66916B8-A98D-4B10-980A-F26708EE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40768"/>
            <a:ext cx="8686800" cy="4532109"/>
          </a:xfrm>
        </p:spPr>
        <p:txBody>
          <a:bodyPr/>
          <a:lstStyle/>
          <a:p>
            <a:pPr>
              <a:defRPr/>
            </a:pPr>
            <a:r>
              <a:rPr lang="en-US" altLang="en-US" sz="2800" dirty="0"/>
              <a:t>Template method uses </a:t>
            </a:r>
            <a:r>
              <a:rPr lang="en-US" altLang="en-US" sz="2800" b="1" dirty="0"/>
              <a:t>inverted control</a:t>
            </a:r>
            <a:r>
              <a:rPr lang="en-US" altLang="en-US" sz="2800" dirty="0"/>
              <a:t> structure.</a:t>
            </a:r>
          </a:p>
          <a:p>
            <a:pPr lvl="1">
              <a:defRPr/>
            </a:pPr>
            <a:r>
              <a:rPr lang="en-US" altLang="en-US" dirty="0"/>
              <a:t>from the superclass point of view: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 	“Don't call us, we'll call you”.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2400" dirty="0"/>
              <a:t>Instead of calling the methods of base class inside the subclass methods,</a:t>
            </a:r>
          </a:p>
          <a:p>
            <a:pPr lvl="1">
              <a:defRPr/>
            </a:pPr>
            <a:r>
              <a:rPr lang="en-US" altLang="en-US" sz="2000" b="1" dirty="0"/>
              <a:t>No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super.doA</a:t>
            </a:r>
            <a:r>
              <a:rPr lang="en-US" altLang="en-US" sz="2000" dirty="0"/>
              <a:t>()</a:t>
            </a:r>
          </a:p>
          <a:p>
            <a:pPr>
              <a:defRPr/>
            </a:pPr>
            <a:r>
              <a:rPr lang="en-US" altLang="en-US" sz="2400" dirty="0"/>
              <a:t>the methods of subclass are called in the template method from superclass.</a:t>
            </a:r>
          </a:p>
        </p:txBody>
      </p:sp>
    </p:spTree>
    <p:extLst>
      <p:ext uri="{BB962C8B-B14F-4D97-AF65-F5344CB8AC3E}">
        <p14:creationId xmlns:p14="http://schemas.microsoft.com/office/powerpoint/2010/main" val="330413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AAE3724-93D4-6F59-D581-3650B995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Hollywood principle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E365342-84AA-E96F-F0C3-E929B51D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“Don’t call us, we’ll call you”</a:t>
            </a:r>
          </a:p>
          <a:p>
            <a:pPr eaLnBrk="1" hangingPunct="1"/>
            <a:r>
              <a:rPr lang="en-US" altLang="tr-TR" dirty="0"/>
              <a:t>Seen this in frameworks and libraries</a:t>
            </a:r>
          </a:p>
          <a:p>
            <a:pPr lvl="1" eaLnBrk="1" hangingPunct="1"/>
            <a:r>
              <a:rPr lang="en-US" altLang="tr-TR" dirty="0"/>
              <a:t>The framework carries out a computation/algorithm</a:t>
            </a:r>
          </a:p>
          <a:p>
            <a:pPr lvl="1" eaLnBrk="1" hangingPunct="1"/>
            <a:r>
              <a:rPr lang="en-US" altLang="tr-TR" dirty="0"/>
              <a:t>Some parts are not specified. Your job is to implement those parts.</a:t>
            </a:r>
          </a:p>
          <a:p>
            <a:pPr lvl="1" eaLnBrk="1" hangingPunct="1"/>
            <a:r>
              <a:rPr lang="en-US" altLang="tr-TR" dirty="0"/>
              <a:t>Your code does not call the framework functions, but the framework calls you</a:t>
            </a:r>
          </a:p>
          <a:p>
            <a:pPr lvl="1" eaLnBrk="1" hangingPunct="1"/>
            <a:r>
              <a:rPr lang="en-US" altLang="tr-TR" dirty="0"/>
              <a:t>Opposite of using library functions</a:t>
            </a:r>
          </a:p>
          <a:p>
            <a:pPr lvl="1" eaLnBrk="1" hangingPunct="1"/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88641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B949-3795-B66B-64E2-3AB1B43E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Hollywood Principle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30C311-5EE0-C7C6-5AFA-593684CE5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3389853"/>
          </a:xfrm>
        </p:spPr>
        <p:txBody>
          <a:bodyPr/>
          <a:lstStyle/>
          <a:p>
            <a:pPr eaLnBrk="1" hangingPunct="1"/>
            <a:r>
              <a:rPr lang="en-US" altLang="tr-TR" dirty="0"/>
              <a:t>Reduces coupling between lower and upper level object</a:t>
            </a:r>
          </a:p>
          <a:p>
            <a:pPr lvl="1" eaLnBrk="1" hangingPunct="1"/>
            <a:r>
              <a:rPr lang="en-US" altLang="tr-TR" dirty="0"/>
              <a:t>Lower level object do not call upper levels unless they are called</a:t>
            </a:r>
          </a:p>
          <a:p>
            <a:pPr lvl="1" eaLnBrk="1" hangingPunct="1"/>
            <a:r>
              <a:rPr lang="en-US" altLang="tr-TR" dirty="0"/>
              <a:t>upper level objects call each other and lower levels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0B43E5-9DA4-8E9E-8243-5D350D25B6C3}"/>
              </a:ext>
            </a:extLst>
          </p:cNvPr>
          <p:cNvGrpSpPr/>
          <p:nvPr/>
        </p:nvGrpSpPr>
        <p:grpSpPr>
          <a:xfrm>
            <a:off x="1632234" y="4613777"/>
            <a:ext cx="6917738" cy="1695543"/>
            <a:chOff x="1632234" y="4613777"/>
            <a:chExt cx="6917738" cy="169554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C52D9F2-6B46-F373-F364-C415B47751B7}"/>
                </a:ext>
              </a:extLst>
            </p:cNvPr>
            <p:cNvSpPr/>
            <p:nvPr/>
          </p:nvSpPr>
          <p:spPr bwMode="auto">
            <a:xfrm>
              <a:off x="2106754" y="4613777"/>
              <a:ext cx="1296144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EEBF24-207B-470D-E446-9A39FF4DA45D}"/>
                </a:ext>
              </a:extLst>
            </p:cNvPr>
            <p:cNvSpPr/>
            <p:nvPr/>
          </p:nvSpPr>
          <p:spPr bwMode="auto">
            <a:xfrm>
              <a:off x="5004048" y="4632734"/>
              <a:ext cx="1296144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BC300B6-3F11-C99F-D691-6EADC6571B67}"/>
                </a:ext>
              </a:extLst>
            </p:cNvPr>
            <p:cNvSpPr/>
            <p:nvPr/>
          </p:nvSpPr>
          <p:spPr bwMode="auto">
            <a:xfrm>
              <a:off x="1632234" y="5768436"/>
              <a:ext cx="68602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360569D-67B6-33BE-3E18-E75593FF6A8A}"/>
                </a:ext>
              </a:extLst>
            </p:cNvPr>
            <p:cNvSpPr/>
            <p:nvPr/>
          </p:nvSpPr>
          <p:spPr bwMode="auto">
            <a:xfrm>
              <a:off x="2910990" y="5805264"/>
              <a:ext cx="68602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196B41-2FCF-A4E4-8180-42305A0555F4}"/>
                </a:ext>
              </a:extLst>
            </p:cNvPr>
            <p:cNvSpPr/>
            <p:nvPr/>
          </p:nvSpPr>
          <p:spPr bwMode="auto">
            <a:xfrm>
              <a:off x="5957180" y="5744847"/>
              <a:ext cx="68602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83BB42-6C9C-AC12-8A92-5678C13F7607}"/>
                </a:ext>
              </a:extLst>
            </p:cNvPr>
            <p:cNvSpPr/>
            <p:nvPr/>
          </p:nvSpPr>
          <p:spPr bwMode="auto">
            <a:xfrm>
              <a:off x="5006162" y="5744847"/>
              <a:ext cx="68602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EB5309B-425A-3A58-A82F-FAB72E2AECAD}"/>
                </a:ext>
              </a:extLst>
            </p:cNvPr>
            <p:cNvSpPr/>
            <p:nvPr/>
          </p:nvSpPr>
          <p:spPr bwMode="auto">
            <a:xfrm>
              <a:off x="7101333" y="5714304"/>
              <a:ext cx="686023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DA4D2C-DEA7-4221-9049-504F351202F2}"/>
                </a:ext>
              </a:extLst>
            </p:cNvPr>
            <p:cNvCxnSpPr>
              <a:cxnSpLocks/>
              <a:endCxn id="6" idx="0"/>
            </p:cNvCxnSpPr>
            <p:nvPr/>
          </p:nvCxnSpPr>
          <p:spPr bwMode="auto">
            <a:xfrm flipH="1">
              <a:off x="1975246" y="5155102"/>
              <a:ext cx="467692" cy="6133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906EF9-1637-C9FA-1130-F4F517838244}"/>
                </a:ext>
              </a:extLst>
            </p:cNvPr>
            <p:cNvCxnSpPr>
              <a:cxnSpLocks/>
              <a:endCxn id="7" idx="0"/>
            </p:cNvCxnSpPr>
            <p:nvPr/>
          </p:nvCxnSpPr>
          <p:spPr bwMode="auto">
            <a:xfrm>
              <a:off x="2996562" y="5155102"/>
              <a:ext cx="257440" cy="6501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F1A4FF-8537-8FBA-A0F1-E71F33733CCB}"/>
                </a:ext>
              </a:extLst>
            </p:cNvPr>
            <p:cNvCxnSpPr>
              <a:cxnSpLocks/>
              <a:endCxn id="9" idx="0"/>
            </p:cNvCxnSpPr>
            <p:nvPr/>
          </p:nvCxnSpPr>
          <p:spPr bwMode="auto">
            <a:xfrm>
              <a:off x="5273055" y="5142752"/>
              <a:ext cx="76119" cy="6020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6F22DB-D789-8858-96F2-5ED54D368B2F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 bwMode="auto">
            <a:xfrm>
              <a:off x="5652120" y="5136790"/>
              <a:ext cx="648072" cy="6080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E6917D-B517-E132-C084-FCE8CAFFE64C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>
              <a:off x="6021213" y="5149037"/>
              <a:ext cx="1423132" cy="5652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FF59E8CB-ABBE-0AFF-ED4E-B88C5CD2F167}"/>
                </a:ext>
              </a:extLst>
            </p:cNvPr>
            <p:cNvSpPr/>
            <p:nvPr/>
          </p:nvSpPr>
          <p:spPr bwMode="auto">
            <a:xfrm>
              <a:off x="3867944" y="4714943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92D30C2-AE9A-3EF9-6EA2-C3E70F531BA7}"/>
                </a:ext>
              </a:extLst>
            </p:cNvPr>
            <p:cNvSpPr/>
            <p:nvPr/>
          </p:nvSpPr>
          <p:spPr bwMode="auto">
            <a:xfrm rot="10800000">
              <a:off x="3851920" y="497717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5B2230-2BD3-5D24-AD4B-DE0DFFF5ACE1}"/>
                </a:ext>
              </a:extLst>
            </p:cNvPr>
            <p:cNvSpPr txBox="1"/>
            <p:nvPr/>
          </p:nvSpPr>
          <p:spPr>
            <a:xfrm>
              <a:off x="6916191" y="5035058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 directions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0C9D-355D-A2EE-9E25-C871474D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-Pros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5DD86-3410-2C52-44F0-D9B2C516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507288" cy="4758005"/>
          </a:xfrm>
        </p:spPr>
        <p:txBody>
          <a:bodyPr/>
          <a:lstStyle/>
          <a:p>
            <a:r>
              <a:rPr lang="en-US" sz="2800" dirty="0"/>
              <a:t>Reduces code duplication</a:t>
            </a:r>
            <a:endParaRPr lang="en-US" sz="2400" dirty="0"/>
          </a:p>
          <a:p>
            <a:r>
              <a:rPr lang="en-US" sz="2800" dirty="0"/>
              <a:t>Enables customization of an algorithm in the subclasses</a:t>
            </a:r>
          </a:p>
          <a:p>
            <a:r>
              <a:rPr lang="en-US" altLang="tr-TR" sz="2800" dirty="0"/>
              <a:t>Decouple lower and upper level objects</a:t>
            </a:r>
            <a:endParaRPr lang="en-US" sz="2800" dirty="0"/>
          </a:p>
          <a:p>
            <a:r>
              <a:rPr lang="en-US" sz="2800" dirty="0"/>
              <a:t>Controls the extension of the workflow (hooks)</a:t>
            </a:r>
          </a:p>
          <a:p>
            <a:pPr lvl="1"/>
            <a:r>
              <a:rPr lang="en-US" sz="2400" dirty="0"/>
              <a:t>controls the point(s) at which specialization is permitted</a:t>
            </a:r>
          </a:p>
          <a:p>
            <a:r>
              <a:rPr lang="en-US" sz="2800" i="1" dirty="0"/>
              <a:t>Cannot</a:t>
            </a:r>
            <a:r>
              <a:rPr lang="en-US" sz="2800" dirty="0"/>
              <a:t> change the algorithm drastically</a:t>
            </a:r>
          </a:p>
        </p:txBody>
      </p:sp>
    </p:spTree>
    <p:extLst>
      <p:ext uri="{BB962C8B-B14F-4D97-AF65-F5344CB8AC3E}">
        <p14:creationId xmlns:p14="http://schemas.microsoft.com/office/powerpoint/2010/main" val="3102141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AFAA-502A-B908-CD97-71222B3B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-Cons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47DE-E7D6-FC70-07C2-F2D04247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363272" cy="5190053"/>
          </a:xfrm>
        </p:spPr>
        <p:txBody>
          <a:bodyPr/>
          <a:lstStyle/>
          <a:p>
            <a:r>
              <a:rPr lang="en-US" sz="2400" i="1" dirty="0"/>
              <a:t>Cannot</a:t>
            </a:r>
            <a:r>
              <a:rPr lang="en-US" sz="2400" dirty="0"/>
              <a:t> change the algorithm drastically</a:t>
            </a:r>
          </a:p>
          <a:p>
            <a:r>
              <a:rPr lang="en-US" sz="2400" dirty="0"/>
              <a:t>LSP Risk: May violate </a:t>
            </a:r>
            <a:r>
              <a:rPr lang="en-US" sz="2400" dirty="0" err="1"/>
              <a:t>Liskov</a:t>
            </a:r>
            <a:r>
              <a:rPr lang="en-US" sz="2400" dirty="0"/>
              <a:t> substitution principle</a:t>
            </a:r>
          </a:p>
          <a:p>
            <a:pPr lvl="1"/>
            <a:r>
              <a:rPr lang="en-US" sz="2000" dirty="0"/>
              <a:t>If a subclass is used where a base class is expected, it may behave poorly due to its implementation of primitive operations.</a:t>
            </a:r>
          </a:p>
          <a:p>
            <a:r>
              <a:rPr lang="en-US" sz="2400" dirty="0"/>
              <a:t>Too many Primitive Operations</a:t>
            </a:r>
          </a:p>
          <a:p>
            <a:pPr lvl="1"/>
            <a:r>
              <a:rPr lang="en-US" sz="2000" dirty="0"/>
              <a:t>make subclassing tedious and error-prone:  Maintenance  </a:t>
            </a:r>
          </a:p>
          <a:p>
            <a:pPr lvl="1"/>
            <a:r>
              <a:rPr lang="en-US" sz="2000" dirty="0"/>
              <a:t>Subclasses may be forced to implement methods they don’t need.</a:t>
            </a:r>
          </a:p>
          <a:p>
            <a:r>
              <a:rPr lang="en-US" sz="2400" dirty="0"/>
              <a:t>Beware of Inheritance </a:t>
            </a:r>
          </a:p>
          <a:p>
            <a:pPr lvl="1"/>
            <a:r>
              <a:rPr lang="en-US" sz="2400" dirty="0"/>
              <a:t>Changes in base class may unintentionally affect all subclasses.</a:t>
            </a:r>
            <a:endParaRPr lang="en-US" sz="2000" dirty="0"/>
          </a:p>
          <a:p>
            <a:r>
              <a:rPr lang="en-US" sz="2400" dirty="0"/>
              <a:t>Hidden Dependencies</a:t>
            </a:r>
          </a:p>
          <a:p>
            <a:pPr lvl="1"/>
            <a:r>
              <a:rPr lang="en-US" sz="2400" dirty="0"/>
              <a:t>Subclasses must understand the order in TM</a:t>
            </a:r>
          </a:p>
        </p:txBody>
      </p:sp>
    </p:spTree>
    <p:extLst>
      <p:ext uri="{BB962C8B-B14F-4D97-AF65-F5344CB8AC3E}">
        <p14:creationId xmlns:p14="http://schemas.microsoft.com/office/powerpoint/2010/main" val="12863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6DE2-8008-5E9F-3798-C3FE2CB5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LSP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E3B4-F5E2-1E9B-0002-E58264789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10752"/>
            <a:ext cx="9083352" cy="45321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MaliciousXMLReader</a:t>
            </a:r>
            <a:r>
              <a:rPr lang="en-US" sz="2000" dirty="0"/>
              <a:t> extends </a:t>
            </a:r>
            <a:r>
              <a:rPr lang="en-US" sz="2000" dirty="0" err="1"/>
              <a:t>SysemSpecReader</a:t>
            </a:r>
            <a:r>
              <a:rPr lang="en-US" sz="200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// VIOLATION: This primitive operation breaks the implicit contract.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latin typeface="Consolas" panose="020B0609020204030204" pitchFamily="49" charset="0"/>
              </a:rPr>
              <a:t>public Object </a:t>
            </a:r>
            <a:r>
              <a:rPr lang="en-US" sz="2000" dirty="0" err="1">
                <a:latin typeface="Consolas" panose="020B0609020204030204" pitchFamily="49" charset="0"/>
              </a:rPr>
              <a:t>readFile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/>
              <a:t>        // Instead of reading the file, it unexpectedly throws a low-level error.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latin typeface="Consolas" panose="020B0609020204030204" pitchFamily="49" charset="0"/>
              </a:rPr>
              <a:t>  throw new </a:t>
            </a:r>
            <a:r>
              <a:rPr lang="en-US" sz="2000" dirty="0" err="1">
                <a:latin typeface="Consolas" panose="020B0609020204030204" pitchFamily="49" charset="0"/>
              </a:rPr>
              <a:t>IllegalStateException</a:t>
            </a:r>
            <a:r>
              <a:rPr lang="en-US" sz="2000" dirty="0"/>
              <a:t>("File system access denied!"); 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// These methods must still be implemented, but will never be reached</a:t>
            </a:r>
          </a:p>
          <a:p>
            <a:pPr marL="0" indent="0">
              <a:buNone/>
            </a:pPr>
            <a:r>
              <a:rPr lang="en-US" sz="2000" dirty="0"/>
              <a:t>public Object </a:t>
            </a:r>
            <a:r>
              <a:rPr lang="en-US" sz="2000" dirty="0" err="1"/>
              <a:t>parseFile</a:t>
            </a:r>
            <a:r>
              <a:rPr lang="en-US" sz="2000" dirty="0"/>
              <a:t>(Object </a:t>
            </a:r>
            <a:r>
              <a:rPr lang="en-US" sz="2000" dirty="0" err="1"/>
              <a:t>fileObj</a:t>
            </a:r>
            <a:r>
              <a:rPr lang="en-US" sz="2000" dirty="0"/>
              <a:t>) { return null; }</a:t>
            </a:r>
          </a:p>
          <a:p>
            <a:pPr marL="0" indent="0">
              <a:buNone/>
            </a:pPr>
            <a:r>
              <a:rPr lang="en-US" sz="2000" dirty="0"/>
              <a:t>public String </a:t>
            </a:r>
            <a:r>
              <a:rPr lang="en-US" sz="2000" dirty="0" err="1"/>
              <a:t>extractOSversion</a:t>
            </a:r>
            <a:r>
              <a:rPr lang="en-US" sz="2000" dirty="0"/>
              <a:t>(Object </a:t>
            </a:r>
            <a:r>
              <a:rPr lang="en-US" sz="2000" dirty="0" err="1"/>
              <a:t>parsedObj</a:t>
            </a:r>
            <a:r>
              <a:rPr lang="en-US" sz="2000" dirty="0"/>
              <a:t>) { return null; 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03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AF726A7C-6042-6045-64A5-8069AEF1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Travel Agency</a:t>
            </a:r>
            <a:endParaRPr lang="tr-TR" altLang="en-US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5BF8D58B-FAC8-54EA-3F28-0307DEF2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travel agency is managing each trip. </a:t>
            </a:r>
          </a:p>
          <a:p>
            <a:r>
              <a:rPr lang="en-US" altLang="en-US" dirty="0"/>
              <a:t>All the trips contain common behavior but there are several packages. For example each trip contains the basic steps:</a:t>
            </a:r>
            <a:br>
              <a:rPr lang="en-US" altLang="en-US" dirty="0"/>
            </a:br>
            <a:r>
              <a:rPr lang="en-US" altLang="en-US" dirty="0"/>
              <a:t>- The tourists are transported to the holiday location by plane/train/ships,...</a:t>
            </a:r>
            <a:br>
              <a:rPr lang="en-US" altLang="en-US" dirty="0"/>
            </a:br>
            <a:r>
              <a:rPr lang="en-US" altLang="en-US" dirty="0"/>
              <a:t>- Each day they are visiting something</a:t>
            </a:r>
            <a:br>
              <a:rPr lang="en-US" altLang="en-US" dirty="0"/>
            </a:br>
            <a:r>
              <a:rPr lang="en-US" altLang="en-US" dirty="0"/>
              <a:t>- They are returning back home.</a:t>
            </a:r>
          </a:p>
          <a:p>
            <a:r>
              <a:rPr lang="tr-TR" altLang="en-US" sz="1800" dirty="0"/>
              <a:t>http://www.oodesign.com/template-method-pattern.html</a:t>
            </a:r>
          </a:p>
        </p:txBody>
      </p:sp>
    </p:spTree>
    <p:extLst>
      <p:ext uri="{BB962C8B-B14F-4D97-AF65-F5344CB8AC3E}">
        <p14:creationId xmlns:p14="http://schemas.microsoft.com/office/powerpoint/2010/main" val="309164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2" descr="Class diagram for a sample trip(travel) classes implementing the Template Method pattern(Template Method design pattern)">
            <a:extLst>
              <a:ext uri="{FF2B5EF4-FFF2-40B4-BE49-F238E27FC236}">
                <a16:creationId xmlns:a16="http://schemas.microsoft.com/office/drawing/2014/main" id="{48BE117E-D669-E075-E17E-629A07D2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42888"/>
            <a:ext cx="612140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71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097D870-6582-FE93-44C5-BEB78057F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/>
              <a:t>Related patterns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3247366-E2EF-FACC-9BF8-76AC259D8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Template Method vs Factory Method</a:t>
            </a:r>
          </a:p>
          <a:p>
            <a:pPr lvl="1"/>
            <a:r>
              <a:rPr lang="en-US" altLang="tr-TR" dirty="0"/>
              <a:t>Factory method is a special primitive operation</a:t>
            </a:r>
          </a:p>
          <a:p>
            <a:pPr eaLnBrk="1" hangingPunct="1"/>
            <a:r>
              <a:rPr lang="en-US" altLang="tr-TR" dirty="0"/>
              <a:t>Template Method vs Strategy (next)</a:t>
            </a:r>
          </a:p>
          <a:p>
            <a:pPr lvl="1" eaLnBrk="1" hangingPunct="1"/>
            <a:r>
              <a:rPr lang="en-US" altLang="tr-TR" dirty="0"/>
              <a:t>TM: Skeleton of algorithm where realization of some steps are deferred</a:t>
            </a:r>
          </a:p>
          <a:p>
            <a:pPr lvl="2"/>
            <a:r>
              <a:rPr lang="en-US" altLang="tr-TR" dirty="0"/>
              <a:t>One algorithm but implementing the step varies</a:t>
            </a:r>
          </a:p>
          <a:p>
            <a:pPr lvl="1" eaLnBrk="1" hangingPunct="1"/>
            <a:r>
              <a:rPr lang="en-US" altLang="tr-TR" dirty="0"/>
              <a:t>Strategy: interchangeable algorithms</a:t>
            </a:r>
          </a:p>
          <a:p>
            <a:pPr lvl="2"/>
            <a:r>
              <a:rPr lang="en-US" altLang="tr-TR" dirty="0"/>
              <a:t>Different algorithms for the same purpose</a:t>
            </a:r>
          </a:p>
          <a:p>
            <a:pPr lvl="1" eaLnBrk="1" hangingPunct="1">
              <a:buFontTx/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2EB29A3-38FE-5664-817C-8F3CC4368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8229600" cy="1371600"/>
          </a:xfrm>
        </p:spPr>
        <p:txBody>
          <a:bodyPr/>
          <a:lstStyle/>
          <a:p>
            <a:r>
              <a:rPr lang="en-US" altLang="tr-TR" dirty="0"/>
              <a:t>Behavioral Patterns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D02A483-DD26-62FA-5E28-DCFA54700D0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271588"/>
            <a:ext cx="4038600" cy="4595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dirty="0"/>
              <a:t>Chain of responsibility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Request delegated to the responsible service provider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Command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Request as first-class object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Iterator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Aggregate elements are accessed sequentially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Interpreter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Language interpreter for a small grammar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Template Method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Algorithm with some steps supplied by a derived class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Strategy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Abstraction for selecting one of many algorithms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30E8DBC-CDD8-D1CC-BD49-2DF4867CE4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271588"/>
            <a:ext cx="4038600" cy="4595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dirty="0"/>
              <a:t>Mediator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coordinates interactions between its colleagues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Memento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Snapshot captures and restores object states privately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Observer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Dependents update automatically when a subject changes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State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Object whose behavior depends on its state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Visitor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 Operations applied to elements of a heterogeneous object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75C5B0-A547-34E1-960A-EA775D52A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code!</a:t>
            </a:r>
            <a:endParaRPr lang="en-US" alt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64EF382-0606-2EFC-BFBA-14066378A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85" y="1340664"/>
            <a:ext cx="4582852" cy="511804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if( room1 ==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if( room2 ==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=new Door(room1,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E5E19-DD92-CAC5-E522-49608FED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742" y="1340663"/>
            <a:ext cx="4680520" cy="51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Room *room1 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Room *room2 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if( room1 ==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room1 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if( room2 ==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room2 = 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new </a:t>
            </a:r>
            <a:r>
              <a:rPr lang="en-US" altLang="en-US" sz="1800" b="1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BombedDoor</a:t>
            </a:r>
            <a:r>
              <a:rPr lang="en-US" altLang="en-US" sz="1800" b="1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397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F755F-8E66-7D76-6D1E-69F0D3C4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693E099-5D08-A30A-7890-60D3A460C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code!</a:t>
            </a:r>
            <a:endParaRPr lang="en-US" alt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C81E213-4AED-0E13-252D-D005F8C85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85" y="1340664"/>
            <a:ext cx="4582852" cy="511804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if( room1 ==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if( room2 ==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=new Door(room1,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FAF41-5E5E-0B1C-C2E4-F0C79A7B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4742" y="1340663"/>
            <a:ext cx="4680520" cy="51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Let’s tidy a bit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Room* checkroom(Room*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room,int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r){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if( room ==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nullptr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) 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return 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 =checkroom(room1);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 =checkroom(room2);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=new Door(room1,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18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0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75C5B0-A547-34E1-960A-EA775D52A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code!</a:t>
            </a:r>
            <a:endParaRPr lang="en-US" alt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64EF382-0606-2EFC-BFBA-14066378A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85" y="1340664"/>
            <a:ext cx="4582852" cy="511804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final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//template method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room1=checkroom(room1);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room2=checkroom(room2);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/….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 Door* 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//primitive 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E5E19-DD92-CAC5-E522-49608FED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62368"/>
            <a:ext cx="4680520" cy="51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cannot override </a:t>
            </a:r>
            <a:r>
              <a:rPr lang="en-US" altLang="en-US" sz="2000" b="1" kern="0" dirty="0" err="1">
                <a:latin typeface="+mj-lt"/>
                <a:ea typeface="Source Sans Pro" panose="020B0503030403020204" pitchFamily="34" charset="0"/>
              </a:rPr>
              <a:t>buildDoor</a:t>
            </a:r>
            <a:r>
              <a:rPr lang="en-US" altLang="en-US" sz="2000" b="1" kern="0" dirty="0">
                <a:latin typeface="+mj-lt"/>
                <a:ea typeface="Source Sans Pro" panose="020B0503030403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cannot mess up the algorithm.</a:t>
            </a:r>
          </a:p>
          <a:p>
            <a:pPr>
              <a:lnSpc>
                <a:spcPct val="110000"/>
              </a:lnSpc>
            </a:pP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How does </a:t>
            </a: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extends building doors to build bombed doors?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000" kern="0" dirty="0">
              <a:latin typeface="+mj-lt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 Door*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endParaRPr lang="en-US" alt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(Room* r1, Room* r2){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return new Door(r1,r2);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+mj-lt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+mj-lt"/>
                <a:ea typeface="Source Sans Pro" panose="020B0503030403020204" pitchFamily="34" charset="0"/>
              </a:rPr>
              <a:t>Same goes for the </a:t>
            </a:r>
            <a:r>
              <a:rPr lang="en-US" altLang="en-US" sz="1800" dirty="0" err="1">
                <a:latin typeface="+mj-lt"/>
                <a:ea typeface="Source Sans Pro" panose="020B0503030403020204" pitchFamily="34" charset="0"/>
              </a:rPr>
              <a:t>DefaultMazeBuilder</a:t>
            </a:r>
            <a:endParaRPr lang="en-US" altLang="en-US" sz="1800" dirty="0">
              <a:latin typeface="+mj-lt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7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37BB68-0D1F-FF73-3168-149B68CA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7FC5FB32-AD8F-9A81-DA64-6012B76D9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repeat code!</a:t>
            </a:r>
            <a:endParaRPr lang="en-US" altLang="en-US" dirty="0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5993502C-2FD2-9A1C-16DB-91139297EE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085" y="1340664"/>
            <a:ext cx="4582852" cy="511804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r1, int r2)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final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//template method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Door* door;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*room1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 *room2 =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room1=checkroom(room1);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room2=checkroom(room2);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door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room1-&gt;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room2-&gt;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/….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 Door* </a:t>
            </a:r>
            <a:r>
              <a:rPr lang="en-US" altLang="en-US" sz="18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en-US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//primitive operation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A974D-5E9B-BC54-C233-8EE5E7E3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1362368"/>
            <a:ext cx="4680520" cy="5118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cannot override </a:t>
            </a:r>
            <a:r>
              <a:rPr lang="en-US" altLang="en-US" sz="2000" b="1" kern="0" dirty="0" err="1">
                <a:latin typeface="+mj-lt"/>
                <a:ea typeface="Source Sans Pro" panose="020B0503030403020204" pitchFamily="34" charset="0"/>
              </a:rPr>
              <a:t>buildDoor</a:t>
            </a:r>
            <a:r>
              <a:rPr lang="en-US" altLang="en-US" sz="2000" b="1" kern="0" dirty="0">
                <a:latin typeface="+mj-lt"/>
                <a:ea typeface="Source Sans Pro" panose="020B0503030403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cannot mess up the algorithm.</a:t>
            </a:r>
          </a:p>
          <a:p>
            <a:pPr>
              <a:lnSpc>
                <a:spcPct val="110000"/>
              </a:lnSpc>
            </a:pP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How does </a:t>
            </a:r>
            <a:r>
              <a:rPr lang="en-US" altLang="en-US" sz="2000" kern="0" dirty="0" err="1">
                <a:latin typeface="+mj-lt"/>
                <a:ea typeface="Source Sans Pro" panose="020B0503030403020204" pitchFamily="34" charset="0"/>
              </a:rPr>
              <a:t>BombedMazeBuilder</a:t>
            </a:r>
            <a:r>
              <a:rPr lang="en-US" altLang="en-US" sz="2000" kern="0" dirty="0">
                <a:latin typeface="+mj-lt"/>
                <a:ea typeface="Source Sans Pro" panose="020B0503030403020204" pitchFamily="34" charset="0"/>
              </a:rPr>
              <a:t> extends building doors to build bombed doors?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000" kern="0" dirty="0">
              <a:latin typeface="+mj-lt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virtual Door*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</a:t>
            </a:r>
            <a:r>
              <a:rPr lang="en-US" altLang="en-US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endParaRPr lang="en-US" altLang="en-US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(Room* r1, Room* r2){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return new Door(r1,r2);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latin typeface="+mj-lt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latin typeface="+mj-lt"/>
                <a:ea typeface="Source Sans Pro" panose="020B0503030403020204" pitchFamily="34" charset="0"/>
              </a:rPr>
              <a:t>Same goes for the </a:t>
            </a:r>
            <a:r>
              <a:rPr lang="en-US" altLang="en-US" sz="1800" dirty="0" err="1">
                <a:latin typeface="+mj-lt"/>
                <a:ea typeface="Source Sans Pro" panose="020B0503030403020204" pitchFamily="34" charset="0"/>
              </a:rPr>
              <a:t>DefaultMazeBuilder</a:t>
            </a:r>
            <a:endParaRPr lang="en-US" altLang="en-US" sz="1800" dirty="0">
              <a:latin typeface="+mj-lt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831C-DE88-E3B5-8505-87920C62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DF1F-D7FC-11F5-C82F-01920643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Keep the number of primitive operations minimal and focused.</a:t>
            </a:r>
          </a:p>
          <a:p>
            <a:r>
              <a:rPr lang="en-US" sz="2800" dirty="0"/>
              <a:t>Document the expected behavior and call order of hooks and primitives.</a:t>
            </a:r>
          </a:p>
          <a:p>
            <a:r>
              <a:rPr lang="en-US" sz="2800" dirty="0"/>
              <a:t>Prefer composition if subclassing becomes too complex.</a:t>
            </a:r>
          </a:p>
          <a:p>
            <a:r>
              <a:rPr lang="en-US" sz="2800" dirty="0"/>
              <a:t>Testing</a:t>
            </a:r>
          </a:p>
          <a:p>
            <a:pPr lvl="1"/>
            <a:r>
              <a:rPr lang="en-US" sz="2400" dirty="0"/>
              <a:t>Test the template method independently to verify the algorithm structure.</a:t>
            </a:r>
          </a:p>
          <a:p>
            <a:pPr lvl="1"/>
            <a:r>
              <a:rPr lang="en-US" sz="2400" dirty="0"/>
              <a:t>Use mock implementations of primitive operations to isolate behavior.</a:t>
            </a:r>
          </a:p>
        </p:txBody>
      </p:sp>
    </p:spTree>
    <p:extLst>
      <p:ext uri="{BB962C8B-B14F-4D97-AF65-F5344CB8AC3E}">
        <p14:creationId xmlns:p14="http://schemas.microsoft.com/office/powerpoint/2010/main" val="99280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2C5F3AFD-E577-9725-45F8-81BBAE17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Known uses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69B90B86-F260-42F1-D55F-13452CEC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579296" cy="4532109"/>
          </a:xfrm>
        </p:spPr>
        <p:txBody>
          <a:bodyPr/>
          <a:lstStyle/>
          <a:p>
            <a:pPr eaLnBrk="1" hangingPunct="1"/>
            <a:r>
              <a:rPr lang="en-US" altLang="tr-TR" sz="2400" dirty="0"/>
              <a:t>Libraries and frameworks (e.g. Swing)</a:t>
            </a:r>
          </a:p>
          <a:p>
            <a:pPr eaLnBrk="1" hangingPunct="1"/>
            <a:r>
              <a:rPr lang="en-US" altLang="tr-TR" sz="2400" dirty="0"/>
              <a:t>All non-abstract methods of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java.io.InputStream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java.io.OutputStream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java.io.Reader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tr-TR" sz="2400" dirty="0">
                <a:latin typeface="+mj-lt"/>
                <a:ea typeface="Source Code Pro" panose="020B0509030403020204" pitchFamily="49" charset="0"/>
              </a:rPr>
              <a:t>and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java.io.Writer</a:t>
            </a:r>
            <a:r>
              <a:rPr lang="en-US" altLang="tr-TR" sz="2400" dirty="0"/>
              <a:t>.</a:t>
            </a:r>
          </a:p>
          <a:p>
            <a:pPr eaLnBrk="1" hangingPunct="1"/>
            <a:r>
              <a:rPr lang="en-US" altLang="tr-TR" sz="2400" dirty="0"/>
              <a:t>All non-abstract methods of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java.util.AbstractList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java.util.AbstractSet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tr-TR" sz="2400" dirty="0">
                <a:latin typeface="+mj-lt"/>
                <a:ea typeface="Source Code Pro" panose="020B0509030403020204" pitchFamily="49" charset="0"/>
              </a:rPr>
              <a:t>and</a:t>
            </a:r>
            <a:r>
              <a:rPr lang="en-US" altLang="tr-T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tr-T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java.util.AbstractMap</a:t>
            </a:r>
            <a:r>
              <a:rPr lang="en-US" altLang="tr-TR" sz="2400" dirty="0"/>
              <a:t>.</a:t>
            </a:r>
          </a:p>
          <a:p>
            <a:pPr eaLnBrk="1" hangingPunct="1"/>
            <a:endParaRPr lang="en-US" altLang="tr-TR" sz="2400" dirty="0"/>
          </a:p>
          <a:p>
            <a:pPr eaLnBrk="1" hangingPunct="1"/>
            <a:endParaRPr lang="en-US" altLang="tr-TR" sz="2400" dirty="0"/>
          </a:p>
          <a:p>
            <a:pPr eaLnBrk="1" hangingPunct="1"/>
            <a:r>
              <a:rPr lang="en-US" sz="20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+mj-lt"/>
              </a:rPr>
              <a:t>Template Method can be recognized if you see a method in base class that calls a bunch of other methods that are either abstract or empty.</a:t>
            </a:r>
          </a:p>
          <a:p>
            <a:pPr marL="0" indent="0" eaLnBrk="1" hangingPunct="1">
              <a:buNone/>
            </a:pPr>
            <a:r>
              <a:rPr lang="en-US" altLang="tr-TR" sz="1400" dirty="0">
                <a:latin typeface="+mj-lt"/>
              </a:rPr>
              <a:t>https://refactoring.guru/design-patterns/template-method/java/example</a:t>
            </a:r>
          </a:p>
        </p:txBody>
      </p:sp>
    </p:spTree>
    <p:extLst>
      <p:ext uri="{BB962C8B-B14F-4D97-AF65-F5344CB8AC3E}">
        <p14:creationId xmlns:p14="http://schemas.microsoft.com/office/powerpoint/2010/main" val="13733826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64C8DE-CDDD-261B-3738-AE1743B3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6752"/>
            <a:ext cx="6804501" cy="5399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A9EA6-6FE4-77FF-E1E0-36E17D0A0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216" y="6165304"/>
            <a:ext cx="5887272" cy="39058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9AFA24A-23F1-4013-66C9-A4E16D6E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From </a:t>
            </a:r>
            <a:r>
              <a:rPr lang="en-US" sz="2800" dirty="0" err="1"/>
              <a:t>java.io.InputStream</a:t>
            </a:r>
            <a:r>
              <a:rPr lang="en-US" sz="2800" dirty="0"/>
              <a:t> source code:</a:t>
            </a:r>
          </a:p>
        </p:txBody>
      </p:sp>
    </p:spTree>
    <p:extLst>
      <p:ext uri="{BB962C8B-B14F-4D97-AF65-F5344CB8AC3E}">
        <p14:creationId xmlns:p14="http://schemas.microsoft.com/office/powerpoint/2010/main" val="3587912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71797-BEF3-7DB3-FD16-48C54409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A9F04-AF69-3797-6083-20156E506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67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0541403-BEC8-629A-601B-54C23F3C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Motivating Example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CD19CA5-1B0D-34FB-A8DE-BAF9C66C7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435280" cy="4532109"/>
          </a:xfrm>
        </p:spPr>
        <p:txBody>
          <a:bodyPr/>
          <a:lstStyle/>
          <a:p>
            <a:r>
              <a:rPr lang="en-US" altLang="tr-TR" sz="2800" dirty="0"/>
              <a:t>Users log in with password. We need to save these passwords in a DB in an encrypted form.</a:t>
            </a:r>
          </a:p>
          <a:p>
            <a:r>
              <a:rPr lang="en-US" altLang="tr-TR" sz="2800" dirty="0"/>
              <a:t>Currently we use 3 encryption algorithms. </a:t>
            </a:r>
          </a:p>
          <a:p>
            <a:pPr lvl="1"/>
            <a:r>
              <a:rPr lang="en-US" altLang="tr-TR" sz="2400" dirty="0"/>
              <a:t>Generate hash using one of them and then save in DB</a:t>
            </a:r>
          </a:p>
          <a:p>
            <a:r>
              <a:rPr lang="en-US" altLang="tr-TR" sz="2800" dirty="0"/>
              <a:t>Problem: How to write </a:t>
            </a:r>
            <a:r>
              <a:rPr lang="en-US" altLang="tr-TR" sz="2800" dirty="0" err="1"/>
              <a:t>setPassword</a:t>
            </a:r>
            <a:r>
              <a:rPr lang="en-US" altLang="tr-TR" sz="2800" dirty="0"/>
              <a:t> to support both encryption?</a:t>
            </a:r>
          </a:p>
          <a:p>
            <a:pPr lvl="1"/>
            <a:r>
              <a:rPr lang="en-US" altLang="tr-TR" sz="2400" dirty="0"/>
              <a:t>Later I may embed new encryptions </a:t>
            </a:r>
          </a:p>
          <a:p>
            <a:pPr marL="457200" lvl="1" indent="0"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User{</a:t>
            </a:r>
          </a:p>
          <a:p>
            <a:pPr marL="457200" lvl="1" indent="0"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  virtual bool </a:t>
            </a:r>
            <a:r>
              <a:rPr lang="en-US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setPassword</a:t>
            </a: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457200" lvl="1" indent="0"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virtual bool </a:t>
            </a:r>
            <a:r>
              <a:rPr lang="en-US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checkPassword</a:t>
            </a: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457200" lvl="1" indent="0"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….}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3FB8896-F059-2467-AB8D-9C1A9A99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 dirty="0"/>
              <a:t>How to implement </a:t>
            </a:r>
            <a:r>
              <a:rPr lang="en-US" altLang="tr-TR" sz="4000" dirty="0" err="1"/>
              <a:t>setPassword</a:t>
            </a:r>
            <a:r>
              <a:rPr lang="en-US" altLang="tr-TR" sz="4000" dirty="0"/>
              <a:t>?</a:t>
            </a:r>
            <a:endParaRPr lang="en-GB" altLang="tr-TR" sz="4000" dirty="0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2B7F13DD-6C58-0225-5E56-B10B0C982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Soln1: conditionals in </a:t>
            </a:r>
            <a:r>
              <a:rPr lang="en-US" altLang="tr-TR" dirty="0" err="1"/>
              <a:t>setPassword</a:t>
            </a:r>
            <a:r>
              <a:rPr lang="en-US" altLang="tr-TR" dirty="0"/>
              <a:t> and </a:t>
            </a:r>
            <a:r>
              <a:rPr lang="en-US" altLang="tr-TR" dirty="0" err="1"/>
              <a:t>getPassword</a:t>
            </a:r>
            <a:r>
              <a:rPr lang="en-US" altLang="tr-TR" dirty="0"/>
              <a:t> method</a:t>
            </a:r>
          </a:p>
          <a:p>
            <a:pPr lvl="1" eaLnBrk="1" hangingPunct="1"/>
            <a:r>
              <a:rPr lang="en-US" altLang="tr-TR" dirty="0"/>
              <a:t>Switch and long ifs are not extensible</a:t>
            </a:r>
          </a:p>
          <a:p>
            <a:pPr eaLnBrk="1" hangingPunct="1"/>
            <a:r>
              <a:rPr lang="en-US" altLang="tr-TR" dirty="0"/>
              <a:t>Soln2: inheritance</a:t>
            </a:r>
          </a:p>
          <a:p>
            <a:pPr lvl="1" eaLnBrk="1" hangingPunct="1"/>
            <a:r>
              <a:rPr lang="en-US" altLang="tr-TR" dirty="0"/>
              <a:t>Abstract User and Subclasses override </a:t>
            </a:r>
            <a:r>
              <a:rPr lang="en-US" altLang="tr-TR" dirty="0" err="1"/>
              <a:t>setPassword</a:t>
            </a:r>
            <a:r>
              <a:rPr lang="en-US" altLang="tr-TR" dirty="0"/>
              <a:t> and </a:t>
            </a:r>
            <a:r>
              <a:rPr lang="en-US" altLang="tr-TR" dirty="0" err="1"/>
              <a:t>getPassword</a:t>
            </a:r>
            <a:endParaRPr lang="en-US" altLang="tr-TR" dirty="0"/>
          </a:p>
          <a:p>
            <a:pPr lvl="2" eaLnBrk="1" hangingPunct="1"/>
            <a:r>
              <a:rPr lang="en-US" altLang="tr-TR" dirty="0"/>
              <a:t>Too many subclasses! One for each encryption</a:t>
            </a:r>
          </a:p>
          <a:p>
            <a:pPr lvl="2" eaLnBrk="1" hangingPunct="1"/>
            <a:r>
              <a:rPr lang="en-US" altLang="tr-TR" dirty="0"/>
              <a:t>Should I use inheritance just to override 1 method?</a:t>
            </a:r>
          </a:p>
          <a:p>
            <a:pPr eaLnBrk="1" hangingPunct="1"/>
            <a:r>
              <a:rPr lang="en-US" altLang="tr-TR" dirty="0"/>
              <a:t>Soln3: encapsulate what varies</a:t>
            </a:r>
          </a:p>
          <a:p>
            <a:pPr lvl="1" eaLnBrk="1" hangingPunct="1"/>
            <a:r>
              <a:rPr lang="en-US" altLang="tr-TR" dirty="0"/>
              <a:t>What is varying?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720B2-A57B-C615-9A37-79014EBD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BBFD7C-647A-3F2F-110C-C3F914BBA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2075"/>
            <a:ext cx="8229600" cy="1371600"/>
          </a:xfrm>
        </p:spPr>
        <p:txBody>
          <a:bodyPr/>
          <a:lstStyle/>
          <a:p>
            <a:r>
              <a:rPr lang="en-US" altLang="tr-TR" dirty="0"/>
              <a:t>Behavioral Patterns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5D5914C-0138-C778-0EEB-7D84D610DCB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271588"/>
            <a:ext cx="4038600" cy="4595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dirty="0"/>
              <a:t>Chain of responsibility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Request delegated to the responsible service provider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Command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Request as first-class object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Iterator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Aggregate elements are accessed sequentially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Interpreter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Language interpreter for a small grammar</a:t>
            </a:r>
          </a:p>
          <a:p>
            <a:pPr>
              <a:lnSpc>
                <a:spcPct val="80000"/>
              </a:lnSpc>
            </a:pPr>
            <a:r>
              <a:rPr lang="en-US" altLang="tr-TR" sz="2000" dirty="0">
                <a:solidFill>
                  <a:schemeClr val="accent1">
                    <a:lumMod val="50000"/>
                  </a:schemeClr>
                </a:solidFill>
              </a:rPr>
              <a:t>Template Method</a:t>
            </a:r>
          </a:p>
          <a:p>
            <a:pPr lvl="1">
              <a:lnSpc>
                <a:spcPct val="80000"/>
              </a:lnSpc>
            </a:pPr>
            <a:r>
              <a:rPr lang="en-US" altLang="tr-TR" sz="1800" b="1" dirty="0"/>
              <a:t>Algorithm</a:t>
            </a:r>
            <a:r>
              <a:rPr lang="en-US" altLang="tr-TR" sz="1800" dirty="0"/>
              <a:t> with some steps supplied by a derived class</a:t>
            </a:r>
          </a:p>
          <a:p>
            <a:pPr>
              <a:lnSpc>
                <a:spcPct val="80000"/>
              </a:lnSpc>
            </a:pPr>
            <a:r>
              <a:rPr lang="en-US" altLang="tr-TR" sz="2000" dirty="0">
                <a:solidFill>
                  <a:schemeClr val="accent1">
                    <a:lumMod val="50000"/>
                  </a:schemeClr>
                </a:solidFill>
              </a:rPr>
              <a:t>Strategy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Abstraction for selecting one of many </a:t>
            </a:r>
            <a:r>
              <a:rPr lang="en-US" altLang="tr-TR" sz="1800" b="1" dirty="0"/>
              <a:t>algorithms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08C5B088-C7BC-A435-9E8D-1FB9430E490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271588"/>
            <a:ext cx="4038600" cy="4595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000" dirty="0"/>
              <a:t>Mediator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coordinates interactions between its colleagues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Memento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Snapshot captures and restores object states privately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Observer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Dependents update automatically when a subject changes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State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Object whose behavior depends on its state</a:t>
            </a:r>
          </a:p>
          <a:p>
            <a:pPr>
              <a:lnSpc>
                <a:spcPct val="80000"/>
              </a:lnSpc>
            </a:pPr>
            <a:r>
              <a:rPr lang="en-US" altLang="tr-TR" sz="2000" dirty="0"/>
              <a:t>Visitor</a:t>
            </a:r>
          </a:p>
          <a:p>
            <a:pPr lvl="1">
              <a:lnSpc>
                <a:spcPct val="80000"/>
              </a:lnSpc>
            </a:pPr>
            <a:r>
              <a:rPr lang="en-US" altLang="tr-TR" sz="1800" dirty="0"/>
              <a:t> Operations applied to elements of a heterogeneous object structure</a:t>
            </a:r>
          </a:p>
        </p:txBody>
      </p:sp>
    </p:spTree>
    <p:extLst>
      <p:ext uri="{BB962C8B-B14F-4D97-AF65-F5344CB8AC3E}">
        <p14:creationId xmlns:p14="http://schemas.microsoft.com/office/powerpoint/2010/main" val="744538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ACC651-9A20-47E0-C236-320996CB5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sz="4000" dirty="0"/>
              <a:t>How to implement </a:t>
            </a:r>
            <a:r>
              <a:rPr lang="en-GB" altLang="tr-TR" sz="4000" dirty="0" err="1"/>
              <a:t>setPassword</a:t>
            </a:r>
            <a:r>
              <a:rPr lang="en-GB" altLang="tr-TR" sz="4000" dirty="0"/>
              <a:t>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FEB6DE-2271-BD93-B49F-0D440BCEE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What is varying? A function realization</a:t>
            </a:r>
          </a:p>
          <a:p>
            <a:pPr lvl="1" eaLnBrk="1" hangingPunct="1"/>
            <a:r>
              <a:rPr lang="en-US" altLang="tr-TR" dirty="0"/>
              <a:t>Put it in a class  -- a class for </a:t>
            </a:r>
            <a:r>
              <a:rPr lang="en-US" altLang="tr-TR" dirty="0" err="1"/>
              <a:t>generateHash</a:t>
            </a:r>
            <a:r>
              <a:rPr lang="en-US" altLang="tr-TR" dirty="0"/>
              <a:t>()</a:t>
            </a:r>
          </a:p>
          <a:p>
            <a:pPr lvl="1" eaLnBrk="1" hangingPunct="1"/>
            <a:r>
              <a:rPr lang="en-US" altLang="tr-TR" dirty="0"/>
              <a:t>Choose the suitable function at runtime</a:t>
            </a:r>
          </a:p>
          <a:p>
            <a:endParaRPr lang="en-US" altLang="tr-TR" dirty="0"/>
          </a:p>
          <a:p>
            <a:endParaRPr lang="en-US" altLang="tr-TR" dirty="0"/>
          </a:p>
          <a:p>
            <a:r>
              <a:rPr lang="en-US" altLang="tr-TR" dirty="0"/>
              <a:t>Choose a suitable one from the</a:t>
            </a:r>
          </a:p>
          <a:p>
            <a:pPr>
              <a:buFontTx/>
              <a:buNone/>
            </a:pPr>
            <a:r>
              <a:rPr lang="en-US" altLang="tr-TR" dirty="0"/>
              <a:t>     </a:t>
            </a:r>
            <a:r>
              <a:rPr lang="en-US" altLang="tr-TR" b="1" dirty="0"/>
              <a:t> algorithm family </a:t>
            </a:r>
            <a:r>
              <a:rPr lang="en-US" altLang="tr-TR" dirty="0"/>
              <a:t>at runtime</a:t>
            </a:r>
          </a:p>
          <a:p>
            <a:pPr lvl="1"/>
            <a:r>
              <a:rPr lang="en-US" altLang="tr-TR" dirty="0"/>
              <a:t>Delegation instead of inheritance</a:t>
            </a:r>
          </a:p>
          <a:p>
            <a:pPr lvl="1">
              <a:buFontTx/>
              <a:buNone/>
            </a:pPr>
            <a:endParaRPr lang="en-GB" altLang="tr-T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FD25E8-0FE8-E9FD-B8DA-F8E71713AA23}"/>
              </a:ext>
            </a:extLst>
          </p:cNvPr>
          <p:cNvSpPr/>
          <p:nvPr/>
        </p:nvSpPr>
        <p:spPr bwMode="auto">
          <a:xfrm>
            <a:off x="1270915" y="3889473"/>
            <a:ext cx="1080120" cy="375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Bcrypt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AF9AF7-8DE3-73D8-FD97-6EA4CE80F366}"/>
              </a:ext>
            </a:extLst>
          </p:cNvPr>
          <p:cNvSpPr/>
          <p:nvPr/>
        </p:nvSpPr>
        <p:spPr bwMode="auto">
          <a:xfrm>
            <a:off x="3491880" y="3113012"/>
            <a:ext cx="136815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Encryption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94BE9F-0692-CA08-C209-FB25C551F8DA}"/>
              </a:ext>
            </a:extLst>
          </p:cNvPr>
          <p:cNvSpPr/>
          <p:nvPr/>
        </p:nvSpPr>
        <p:spPr bwMode="auto">
          <a:xfrm>
            <a:off x="3632154" y="3889473"/>
            <a:ext cx="1080120" cy="375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charset="0"/>
              </a:rPr>
              <a:t>S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crypt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5AFAA-BA51-6799-B4FC-0A15902E1217}"/>
              </a:ext>
            </a:extLst>
          </p:cNvPr>
          <p:cNvSpPr/>
          <p:nvPr/>
        </p:nvSpPr>
        <p:spPr bwMode="auto">
          <a:xfrm>
            <a:off x="6040685" y="3889473"/>
            <a:ext cx="1080120" cy="375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Argon2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F1BD5FF-65AC-F915-DAC4-8DF9AA4678F8}"/>
              </a:ext>
            </a:extLst>
          </p:cNvPr>
          <p:cNvSpPr/>
          <p:nvPr/>
        </p:nvSpPr>
        <p:spPr bwMode="auto">
          <a:xfrm>
            <a:off x="4067944" y="3545060"/>
            <a:ext cx="216024" cy="144017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31B48B-83F7-AE5B-A4C3-3CDC31102E76}"/>
              </a:ext>
            </a:extLst>
          </p:cNvPr>
          <p:cNvCxnSpPr/>
          <p:nvPr/>
        </p:nvCxnSpPr>
        <p:spPr bwMode="auto">
          <a:xfrm flipH="1">
            <a:off x="1763688" y="3689077"/>
            <a:ext cx="2376264" cy="200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EF73D0-7A08-2F2A-D4C2-5B63320C0A50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4172214" y="3725079"/>
            <a:ext cx="0" cy="164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EB4C6D-49F2-7B07-031B-76D37CFA2113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4175956" y="3689077"/>
            <a:ext cx="2404789" cy="2003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E5FB2-22A8-EC09-8F18-38BA4BBF4F5B}"/>
              </a:ext>
            </a:extLst>
          </p:cNvPr>
          <p:cNvSpPr/>
          <p:nvPr/>
        </p:nvSpPr>
        <p:spPr bwMode="auto">
          <a:xfrm>
            <a:off x="471711" y="3107985"/>
            <a:ext cx="799204" cy="3756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FC11F6A7-2B0D-FF49-893B-58EF8129A0FC}"/>
              </a:ext>
            </a:extLst>
          </p:cNvPr>
          <p:cNvSpPr/>
          <p:nvPr/>
        </p:nvSpPr>
        <p:spPr bwMode="auto">
          <a:xfrm>
            <a:off x="1270915" y="3212976"/>
            <a:ext cx="420765" cy="216024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CFB3F8-DBEB-AE56-D284-9D12B7A5974E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flipH="1">
            <a:off x="1691680" y="3320988"/>
            <a:ext cx="180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EC12EA3-B86C-1602-13BB-E085F143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Strategy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660E0A1-2817-A14C-2B07-2301470C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b="1" dirty="0"/>
              <a:t>Intent</a:t>
            </a:r>
            <a:r>
              <a:rPr lang="en-US" altLang="tr-TR" dirty="0"/>
              <a:t>:</a:t>
            </a:r>
          </a:p>
          <a:p>
            <a:pPr lvl="1" eaLnBrk="1" hangingPunct="1"/>
            <a:r>
              <a:rPr lang="en-US" altLang="tr-TR" dirty="0"/>
              <a:t>Define a family of algorithms, </a:t>
            </a:r>
            <a:r>
              <a:rPr lang="en-US" altLang="tr-TR" b="1" dirty="0"/>
              <a:t>encapsulate</a:t>
            </a:r>
            <a:r>
              <a:rPr lang="en-US" altLang="tr-TR" dirty="0"/>
              <a:t> each one, and make them interchangeable. </a:t>
            </a:r>
          </a:p>
          <a:p>
            <a:pPr lvl="1" eaLnBrk="1" hangingPunct="1"/>
            <a:r>
              <a:rPr lang="en-US" altLang="tr-TR" dirty="0"/>
              <a:t>Strategy lets the algorithm vary independently from clients that use it.</a:t>
            </a:r>
          </a:p>
          <a:p>
            <a:pPr lvl="1" eaLnBrk="1" hangingPunct="1"/>
            <a:endParaRPr lang="en-US" altLang="tr-TR" dirty="0"/>
          </a:p>
          <a:p>
            <a:r>
              <a:rPr lang="en-US" altLang="tr-TR" dirty="0"/>
              <a:t>A.k.a. Policy </a:t>
            </a:r>
          </a:p>
          <a:p>
            <a:pPr eaLnBrk="1" hangingPunct="1"/>
            <a:endParaRPr lang="en-US" altLang="tr-TR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EC12EA3-B86C-1602-13BB-E085F143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Strategy -Structure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660E0A1-2817-A14C-2B07-2301470C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b="1" dirty="0"/>
              <a:t>Participants?</a:t>
            </a:r>
            <a:r>
              <a:rPr lang="en-US" altLang="tr-TR" sz="2400" dirty="0"/>
              <a:t> </a:t>
            </a:r>
          </a:p>
          <a:p>
            <a:pPr eaLnBrk="1" hangingPunct="1"/>
            <a:endParaRPr lang="en-US" altLang="tr-TR" dirty="0"/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0CD80DE9-27AF-73C7-B119-C595EDF53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0888"/>
            <a:ext cx="813435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6661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05B9024-E2D2-BBF0-BE62-F0674298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err="1"/>
              <a:t>setPassword</a:t>
            </a:r>
            <a:r>
              <a:rPr lang="en-US" altLang="tr-TR" dirty="0"/>
              <a:t>  with Strategy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7234684-C932-6F9D-D342-D6A31856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6635080" cy="4532109"/>
          </a:xfrm>
        </p:spPr>
        <p:txBody>
          <a:bodyPr/>
          <a:lstStyle/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User{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public: 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virtual void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virtual bool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checkPassword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User(Encryption* e); ~User()=default; 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private:      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Encryption* strategy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….}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User::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pass){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checkStrength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(pass);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save(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strategy -&gt;</a:t>
            </a:r>
            <a:r>
              <a:rPr lang="en-US" altLang="tr-TR" sz="22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generateHash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(pass));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User::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User(Encryption* e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):strategy(e){…}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87B6C-B83E-7B8A-39A9-DBDC10E6B816}"/>
              </a:ext>
            </a:extLst>
          </p:cNvPr>
          <p:cNvSpPr txBox="1"/>
          <p:nvPr/>
        </p:nvSpPr>
        <p:spPr>
          <a:xfrm>
            <a:off x="6721197" y="1481408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Participants?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1699-AFDE-745F-7078-800898F7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- Collaborations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078C83BB-8041-B22C-5721-C020A215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context object receives requests from the client and delegates them to the strategy object. </a:t>
            </a:r>
          </a:p>
          <a:p>
            <a:pPr lvl="1"/>
            <a:r>
              <a:rPr lang="en-US" altLang="en-US" sz="2000" dirty="0"/>
              <a:t>Usually, the </a:t>
            </a:r>
            <a:r>
              <a:rPr lang="en-US" altLang="en-US" sz="2000" dirty="0" err="1"/>
              <a:t>ConcreteStrategy</a:t>
            </a:r>
            <a:r>
              <a:rPr lang="en-US" altLang="en-US" sz="2000" dirty="0"/>
              <a:t> is created by the client and passed to the context. From this point the clients interacts only with the context.</a:t>
            </a:r>
            <a:endParaRPr lang="en-US" altLang="en-US" sz="2400" dirty="0"/>
          </a:p>
          <a:p>
            <a:r>
              <a:rPr lang="en-US" altLang="en-US" sz="2400" dirty="0"/>
              <a:t>The Context objects contains a reference to the </a:t>
            </a:r>
            <a:r>
              <a:rPr lang="en-US" altLang="en-US" sz="2400" dirty="0" err="1"/>
              <a:t>ConcreteStrategy</a:t>
            </a:r>
            <a:r>
              <a:rPr lang="en-US" altLang="en-US" sz="2400" dirty="0"/>
              <a:t> that should be used. </a:t>
            </a:r>
          </a:p>
          <a:p>
            <a:r>
              <a:rPr lang="en-US" altLang="en-US" sz="2400" dirty="0"/>
              <a:t>When an operation is required then the algorithm is run from the strategy object. </a:t>
            </a:r>
          </a:p>
          <a:p>
            <a:r>
              <a:rPr lang="en-US" altLang="en-US" sz="2400" dirty="0"/>
              <a:t>The Context is not aware of the strategy implementation. </a:t>
            </a:r>
          </a:p>
          <a:p>
            <a:r>
              <a:rPr lang="en-US" altLang="en-US" sz="2400" dirty="0"/>
              <a:t>If necessary, additional objects can be defined to pass data from context object to strategy. </a:t>
            </a:r>
            <a:endParaRPr lang="tr-TR" alt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DD792366-BFB8-C0E3-1EEB-489C2ECF4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686800" cy="1371600"/>
          </a:xfrm>
        </p:spPr>
        <p:txBody>
          <a:bodyPr/>
          <a:lstStyle/>
          <a:p>
            <a:pPr eaLnBrk="1" hangingPunct="1"/>
            <a:r>
              <a:rPr lang="en-US" altLang="tr-TR" dirty="0"/>
              <a:t>Recall the Car example 2</a:t>
            </a:r>
            <a:r>
              <a:rPr lang="en-US" altLang="tr-TR" baseline="30000" dirty="0"/>
              <a:t>nd</a:t>
            </a:r>
            <a:r>
              <a:rPr lang="en-US" altLang="tr-TR" dirty="0"/>
              <a:t> week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AEC013ED-75C1-0F4B-E56A-0CDAA9B7F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Car class and its 2 operations/behaviors:</a:t>
            </a:r>
          </a:p>
          <a:p>
            <a:pPr lvl="1" eaLnBrk="1" hangingPunct="1"/>
            <a:r>
              <a:rPr lang="en-US" altLang="tr-TR" dirty="0"/>
              <a:t>Brake and accelerate</a:t>
            </a:r>
          </a:p>
          <a:p>
            <a:pPr eaLnBrk="1" hangingPunct="1"/>
            <a:r>
              <a:rPr lang="en-US" altLang="tr-TR" dirty="0"/>
              <a:t>These behaviors change frequently between models, so implement these behaviors in subclasses: overriding</a:t>
            </a:r>
          </a:p>
          <a:p>
            <a:pPr lvl="1" eaLnBrk="1" hangingPunct="1"/>
            <a:r>
              <a:rPr lang="en-US" altLang="tr-TR" dirty="0"/>
              <a:t>For each new model, override</a:t>
            </a:r>
          </a:p>
          <a:p>
            <a:pPr lvl="2" eaLnBrk="1" hangingPunct="1"/>
            <a:r>
              <a:rPr lang="en-US" altLang="tr-TR" dirty="0"/>
              <a:t>Beware: Code duplication across models</a:t>
            </a:r>
          </a:p>
          <a:p>
            <a:pPr lvl="2" eaLnBrk="1" hangingPunct="1"/>
            <a:r>
              <a:rPr lang="en-US" altLang="tr-TR" dirty="0"/>
              <a:t>The work of managing these behaviors increases greatly as the number of models increases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5E7207B2-C130-4394-A683-0D8403D12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Alternative1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D883A714-18FD-3F94-A9A7-2842E583142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463045"/>
            <a:ext cx="4038600" cy="539495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 Car{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 void break(){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switch(model){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Simple: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//reduce speed 5 unit/sec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Sportcar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//….with ABS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EV: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//regenerative breaking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//other members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</a:p>
        </p:txBody>
      </p:sp>
      <p:sp>
        <p:nvSpPr>
          <p:cNvPr id="62468" name="Content Placeholder 3">
            <a:extLst>
              <a:ext uri="{FF2B5EF4-FFF2-40B4-BE49-F238E27FC236}">
                <a16:creationId xmlns:a16="http://schemas.microsoft.com/office/drawing/2014/main" id="{39DA0E93-FE05-C6C4-5E19-78AB7BBA19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700808"/>
            <a:ext cx="4038600" cy="27638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void accelerate(){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switch(model){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Simple: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//speed up  7u/s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EV: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//smart speed up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case Sports: //….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2469" name="TextBox 4">
            <a:extLst>
              <a:ext uri="{FF2B5EF4-FFF2-40B4-BE49-F238E27FC236}">
                <a16:creationId xmlns:a16="http://schemas.microsoft.com/office/drawing/2014/main" id="{6B5C4702-DD1B-88DC-B857-D6126D2D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5375275"/>
            <a:ext cx="58388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2400"/>
              <a:t>as ugly as it gets,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2400"/>
              <a:t>useless when it comes to extensibility 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2400"/>
              <a:t>throws out any hope of it being reusable.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BC2F4-41F1-8E7A-8F32-75A87754E554}"/>
              </a:ext>
            </a:extLst>
          </p:cNvPr>
          <p:cNvSpPr txBox="1"/>
          <p:nvPr/>
        </p:nvSpPr>
        <p:spPr>
          <a:xfrm>
            <a:off x="7308304" y="4766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>
            <a:extLst>
              <a:ext uri="{FF2B5EF4-FFF2-40B4-BE49-F238E27FC236}">
                <a16:creationId xmlns:a16="http://schemas.microsoft.com/office/drawing/2014/main" id="{360E8F4F-CDC0-A9EE-E908-2010C15EB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425" y="3008313"/>
            <a:ext cx="1738313" cy="1058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</a:rPr>
              <a:t>Sports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</a:rPr>
              <a:t>+break</a:t>
            </a: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+accelerate()</a:t>
            </a:r>
            <a:endParaRPr lang="en-US" altLang="tr-TR" sz="1800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1443" name="Rectangle 6">
            <a:extLst>
              <a:ext uri="{FF2B5EF4-FFF2-40B4-BE49-F238E27FC236}">
                <a16:creationId xmlns:a16="http://schemas.microsoft.com/office/drawing/2014/main" id="{AF13D823-96DF-5A8A-3842-D9856FF1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1323975"/>
            <a:ext cx="2159000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</a:rPr>
              <a:t>Car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i="1">
                <a:solidFill>
                  <a:schemeClr val="accent1"/>
                </a:solidFill>
                <a:latin typeface="Tahoma" panose="020B0604030504040204" pitchFamily="34" charset="0"/>
              </a:rPr>
              <a:t>+break</a:t>
            </a:r>
            <a:r>
              <a:rPr lang="en-US" altLang="tr-TR" sz="1800" i="1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i="1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+accelerate()</a:t>
            </a:r>
            <a:endParaRPr lang="en-US" altLang="tr-TR" sz="1800" i="1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1444" name="Rectangle 7">
            <a:extLst>
              <a:ext uri="{FF2B5EF4-FFF2-40B4-BE49-F238E27FC236}">
                <a16:creationId xmlns:a16="http://schemas.microsoft.com/office/drawing/2014/main" id="{9855F22B-3D16-C805-6ECE-C7AAAACA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008313"/>
            <a:ext cx="1601787" cy="93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</a:rPr>
              <a:t>simple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</a:rPr>
              <a:t>+break</a:t>
            </a: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+accelerate()</a:t>
            </a:r>
            <a:endParaRPr lang="en-US" altLang="tr-TR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1445" name="AutoShape 8">
            <a:extLst>
              <a:ext uri="{FF2B5EF4-FFF2-40B4-BE49-F238E27FC236}">
                <a16:creationId xmlns:a16="http://schemas.microsoft.com/office/drawing/2014/main" id="{005DA1B0-C7AA-0774-787D-A73618E3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2214563"/>
            <a:ext cx="336550" cy="2873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/>
          </a:p>
        </p:txBody>
      </p:sp>
      <p:cxnSp>
        <p:nvCxnSpPr>
          <p:cNvPr id="61446" name="AutoShape 9">
            <a:extLst>
              <a:ext uri="{FF2B5EF4-FFF2-40B4-BE49-F238E27FC236}">
                <a16:creationId xmlns:a16="http://schemas.microsoft.com/office/drawing/2014/main" id="{9C4E064F-4BF6-7A76-05A1-2DEAED1E1D5A}"/>
              </a:ext>
            </a:extLst>
          </p:cNvPr>
          <p:cNvCxnSpPr>
            <a:cxnSpLocks noChangeShapeType="1"/>
            <a:stCxn id="61445" idx="3"/>
            <a:endCxn id="61444" idx="0"/>
          </p:cNvCxnSpPr>
          <p:nvPr/>
        </p:nvCxnSpPr>
        <p:spPr bwMode="auto">
          <a:xfrm rot="5400000">
            <a:off x="2282825" y="2603500"/>
            <a:ext cx="506413" cy="3032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7" name="AutoShape 10">
            <a:extLst>
              <a:ext uri="{FF2B5EF4-FFF2-40B4-BE49-F238E27FC236}">
                <a16:creationId xmlns:a16="http://schemas.microsoft.com/office/drawing/2014/main" id="{AF849481-3A9E-FCF5-3BC0-DB3298000B1E}"/>
              </a:ext>
            </a:extLst>
          </p:cNvPr>
          <p:cNvCxnSpPr>
            <a:cxnSpLocks noChangeShapeType="1"/>
            <a:stCxn id="61445" idx="3"/>
            <a:endCxn id="61442" idx="0"/>
          </p:cNvCxnSpPr>
          <p:nvPr/>
        </p:nvCxnSpPr>
        <p:spPr bwMode="auto">
          <a:xfrm rot="16200000" flipH="1">
            <a:off x="3289300" y="1900238"/>
            <a:ext cx="506413" cy="17097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8" name="Line 11">
            <a:extLst>
              <a:ext uri="{FF2B5EF4-FFF2-40B4-BE49-F238E27FC236}">
                <a16:creationId xmlns:a16="http://schemas.microsoft.com/office/drawing/2014/main" id="{9A93615D-A10E-5342-D187-56204059C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138" y="1630363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9" name="Line 12">
            <a:extLst>
              <a:ext uri="{FF2B5EF4-FFF2-40B4-BE49-F238E27FC236}">
                <a16:creationId xmlns:a16="http://schemas.microsoft.com/office/drawing/2014/main" id="{1CCC782B-9D68-BD49-AF21-BA64FDFDA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7013" y="1576388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0" name="Line 13">
            <a:extLst>
              <a:ext uri="{FF2B5EF4-FFF2-40B4-BE49-F238E27FC236}">
                <a16:creationId xmlns:a16="http://schemas.microsoft.com/office/drawing/2014/main" id="{7502626D-630A-3BDB-27D5-91E27F3F0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3322638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4">
            <a:extLst>
              <a:ext uri="{FF2B5EF4-FFF2-40B4-BE49-F238E27FC236}">
                <a16:creationId xmlns:a16="http://schemas.microsoft.com/office/drawing/2014/main" id="{A278ABD9-6E79-1E52-3F32-BE8A13A55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738" y="33956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5">
            <a:extLst>
              <a:ext uri="{FF2B5EF4-FFF2-40B4-BE49-F238E27FC236}">
                <a16:creationId xmlns:a16="http://schemas.microsoft.com/office/drawing/2014/main" id="{53099EA5-0AB6-6D2F-DF0D-2C8CE0D5D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386138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6">
            <a:extLst>
              <a:ext uri="{FF2B5EF4-FFF2-40B4-BE49-F238E27FC236}">
                <a16:creationId xmlns:a16="http://schemas.microsoft.com/office/drawing/2014/main" id="{40957892-3599-9DD0-9030-811076011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3459163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TextBox 19">
            <a:extLst>
              <a:ext uri="{FF2B5EF4-FFF2-40B4-BE49-F238E27FC236}">
                <a16:creationId xmlns:a16="http://schemas.microsoft.com/office/drawing/2014/main" id="{8BABC537-320E-A884-4C03-81FE28D63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5470525"/>
            <a:ext cx="404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break(){..//reduces speed 5unit/sec}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/>
              <a:t>accelerate(){..//speeds up 7 units/sec}</a:t>
            </a:r>
          </a:p>
        </p:txBody>
      </p:sp>
      <p:sp>
        <p:nvSpPr>
          <p:cNvPr id="61455" name="TextBox 20">
            <a:extLst>
              <a:ext uri="{FF2B5EF4-FFF2-40B4-BE49-F238E27FC236}">
                <a16:creationId xmlns:a16="http://schemas.microsoft.com/office/drawing/2014/main" id="{049F52CD-005C-1345-C9AE-85460644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4267200"/>
            <a:ext cx="45704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break(){..//uses ABS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/>
              <a:t>accelerate(){..//smart speeds up}</a:t>
            </a:r>
          </a:p>
        </p:txBody>
      </p:sp>
      <p:cxnSp>
        <p:nvCxnSpPr>
          <p:cNvPr id="61456" name="Straight Connector 22">
            <a:extLst>
              <a:ext uri="{FF2B5EF4-FFF2-40B4-BE49-F238E27FC236}">
                <a16:creationId xmlns:a16="http://schemas.microsoft.com/office/drawing/2014/main" id="{383F0B26-F37A-F5AE-C77C-72BAB2403826}"/>
              </a:ext>
            </a:extLst>
          </p:cNvPr>
          <p:cNvCxnSpPr>
            <a:cxnSpLocks noChangeShapeType="1"/>
            <a:stCxn id="61454" idx="1"/>
            <a:endCxn id="61444" idx="1"/>
          </p:cNvCxnSpPr>
          <p:nvPr/>
        </p:nvCxnSpPr>
        <p:spPr bwMode="auto">
          <a:xfrm rot="10800000" flipH="1">
            <a:off x="709613" y="3475038"/>
            <a:ext cx="873125" cy="23193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7" name="Straight Connector 23">
            <a:extLst>
              <a:ext uri="{FF2B5EF4-FFF2-40B4-BE49-F238E27FC236}">
                <a16:creationId xmlns:a16="http://schemas.microsoft.com/office/drawing/2014/main" id="{093CA2EB-074D-23E6-6D26-C83FB9405DF3}"/>
              </a:ext>
            </a:extLst>
          </p:cNvPr>
          <p:cNvCxnSpPr>
            <a:cxnSpLocks noChangeShapeType="1"/>
            <a:stCxn id="61455" idx="0"/>
            <a:endCxn id="61442" idx="3"/>
          </p:cNvCxnSpPr>
          <p:nvPr/>
        </p:nvCxnSpPr>
        <p:spPr bwMode="auto">
          <a:xfrm flipH="1" flipV="1">
            <a:off x="5265738" y="3537744"/>
            <a:ext cx="1427956" cy="72945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A64C9BFF-DF77-46B9-A314-5C27FFAAD7A7}"/>
              </a:ext>
            </a:extLst>
          </p:cNvPr>
          <p:cNvSpPr/>
          <p:nvPr/>
        </p:nvSpPr>
        <p:spPr bwMode="auto">
          <a:xfrm>
            <a:off x="4287838" y="4271963"/>
            <a:ext cx="4430712" cy="724693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CB23366F-788B-415F-A58B-46F2B7652C96}"/>
              </a:ext>
            </a:extLst>
          </p:cNvPr>
          <p:cNvSpPr/>
          <p:nvPr/>
        </p:nvSpPr>
        <p:spPr bwMode="auto">
          <a:xfrm>
            <a:off x="657225" y="5418138"/>
            <a:ext cx="4040188" cy="698500"/>
          </a:xfrm>
          <a:prstGeom prst="snip1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1460" name="Rectangle 5">
            <a:extLst>
              <a:ext uri="{FF2B5EF4-FFF2-40B4-BE49-F238E27FC236}">
                <a16:creationId xmlns:a16="http://schemas.microsoft.com/office/drawing/2014/main" id="{53A674F8-4ED3-EB11-F2B1-8FB1CC2D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63" y="3068638"/>
            <a:ext cx="1738312" cy="105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</a:rPr>
              <a:t>EV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</a:rPr>
              <a:t>+break</a:t>
            </a: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dirty="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+accelerate()</a:t>
            </a:r>
            <a:endParaRPr lang="en-US" altLang="tr-TR" sz="1800" dirty="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cxnSp>
        <p:nvCxnSpPr>
          <p:cNvPr id="61461" name="AutoShape 10">
            <a:extLst>
              <a:ext uri="{FF2B5EF4-FFF2-40B4-BE49-F238E27FC236}">
                <a16:creationId xmlns:a16="http://schemas.microsoft.com/office/drawing/2014/main" id="{2BA7CFEC-ACFB-205B-A5BB-8C83707A37D2}"/>
              </a:ext>
            </a:extLst>
          </p:cNvPr>
          <p:cNvCxnSpPr>
            <a:cxnSpLocks noChangeShapeType="1"/>
            <a:stCxn id="61445" idx="3"/>
            <a:endCxn id="61460" idx="0"/>
          </p:cNvCxnSpPr>
          <p:nvPr/>
        </p:nvCxnSpPr>
        <p:spPr bwMode="auto">
          <a:xfrm rot="16200000" flipH="1">
            <a:off x="4539059" y="650478"/>
            <a:ext cx="566738" cy="426958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Line 16">
            <a:extLst>
              <a:ext uri="{FF2B5EF4-FFF2-40B4-BE49-F238E27FC236}">
                <a16:creationId xmlns:a16="http://schemas.microsoft.com/office/drawing/2014/main" id="{79EC9167-B9C1-5C8C-4C3F-1CA1C9DFC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7" y="3459163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16">
            <a:extLst>
              <a:ext uri="{FF2B5EF4-FFF2-40B4-BE49-F238E27FC236}">
                <a16:creationId xmlns:a16="http://schemas.microsoft.com/office/drawing/2014/main" id="{053C4552-3E72-2F02-5265-08C3373AE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9337" y="3489326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4304F4-28A0-CAC2-1693-555B5CBD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2: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0CD3-4A5B-E142-15D4-D29DEB2C5C5A}"/>
              </a:ext>
            </a:extLst>
          </p:cNvPr>
          <p:cNvSpPr txBox="1"/>
          <p:nvPr/>
        </p:nvSpPr>
        <p:spPr>
          <a:xfrm>
            <a:off x="7308304" y="4766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22E4AF84-0615-0E8B-ADD4-5A8AE335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66" y="1459384"/>
            <a:ext cx="2159000" cy="892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</a:rPr>
              <a:t>Car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</a:rPr>
              <a:t>+break</a:t>
            </a: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chemeClr val="accent1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+accelerate()</a:t>
            </a:r>
            <a:endParaRPr lang="en-US" altLang="tr-TR" sz="1800">
              <a:solidFill>
                <a:schemeClr val="accent1"/>
              </a:solidFill>
              <a:latin typeface="Tahoma" panose="020B0604030504040204" pitchFamily="34" charset="0"/>
            </a:endParaRPr>
          </a:p>
        </p:txBody>
      </p:sp>
      <p:sp>
        <p:nvSpPr>
          <p:cNvPr id="65539" name="Line 11">
            <a:extLst>
              <a:ext uri="{FF2B5EF4-FFF2-40B4-BE49-F238E27FC236}">
                <a16:creationId xmlns:a16="http://schemas.microsoft.com/office/drawing/2014/main" id="{4B0B231A-E91C-C381-2126-E4FBFBE90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3766" y="1780059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0" name="Line 12">
            <a:extLst>
              <a:ext uri="{FF2B5EF4-FFF2-40B4-BE49-F238E27FC236}">
                <a16:creationId xmlns:a16="http://schemas.microsoft.com/office/drawing/2014/main" id="{437D0FD5-9C6B-0C0F-328A-F642031DE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5516" y="1726084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5541" name="Group 35">
            <a:extLst>
              <a:ext uri="{FF2B5EF4-FFF2-40B4-BE49-F238E27FC236}">
                <a16:creationId xmlns:a16="http://schemas.microsoft.com/office/drawing/2014/main" id="{EB25DE2F-C1D1-FDD5-7D33-B94158FC3C52}"/>
              </a:ext>
            </a:extLst>
          </p:cNvPr>
          <p:cNvGrpSpPr>
            <a:grpSpLocks/>
          </p:cNvGrpSpPr>
          <p:nvPr/>
        </p:nvGrpSpPr>
        <p:grpSpPr bwMode="auto">
          <a:xfrm>
            <a:off x="5082846" y="1408624"/>
            <a:ext cx="3805237" cy="2543175"/>
            <a:chOff x="4544247" y="1334815"/>
            <a:chExt cx="3806222" cy="2543503"/>
          </a:xfrm>
        </p:grpSpPr>
        <p:sp>
          <p:nvSpPr>
            <p:cNvPr id="65561" name="Rectangle 6">
              <a:extLst>
                <a:ext uri="{FF2B5EF4-FFF2-40B4-BE49-F238E27FC236}">
                  <a16:creationId xmlns:a16="http://schemas.microsoft.com/office/drawing/2014/main" id="{4AB12E1C-CFCC-5877-374D-1DABA6156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963" y="1334815"/>
              <a:ext cx="2159000" cy="89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</a:rPr>
                <a:t>Breaking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tr-TR" sz="1800">
                <a:solidFill>
                  <a:schemeClr val="accent1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</a:rPr>
                <a:t>+break</a:t>
              </a: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  <a:sym typeface="Wingdings" panose="05000000000000000000" pitchFamily="2" charset="2"/>
                </a:rPr>
                <a:t>()</a:t>
              </a:r>
            </a:p>
          </p:txBody>
        </p:sp>
        <p:sp>
          <p:nvSpPr>
            <p:cNvPr id="65562" name="AutoShape 8">
              <a:extLst>
                <a:ext uri="{FF2B5EF4-FFF2-40B4-BE49-F238E27FC236}">
                  <a16:creationId xmlns:a16="http://schemas.microsoft.com/office/drawing/2014/main" id="{A49905AC-9864-F3FE-47EF-4D358DB0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025" y="2225293"/>
              <a:ext cx="336550" cy="2873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/>
            </a:p>
          </p:txBody>
        </p:sp>
        <p:sp>
          <p:nvSpPr>
            <p:cNvPr id="65563" name="Line 11">
              <a:extLst>
                <a:ext uri="{FF2B5EF4-FFF2-40B4-BE49-F238E27FC236}">
                  <a16:creationId xmlns:a16="http://schemas.microsoft.com/office/drawing/2014/main" id="{90320F63-10FF-90B0-F905-6A8799747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434" y="1719812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Line 12">
              <a:extLst>
                <a:ext uri="{FF2B5EF4-FFF2-40B4-BE49-F238E27FC236}">
                  <a16:creationId xmlns:a16="http://schemas.microsoft.com/office/drawing/2014/main" id="{71B6CA9E-9C29-C7A5-6221-0D732F35B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199" y="1822780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65" name="Group 22">
              <a:extLst>
                <a:ext uri="{FF2B5EF4-FFF2-40B4-BE49-F238E27FC236}">
                  <a16:creationId xmlns:a16="http://schemas.microsoft.com/office/drawing/2014/main" id="{16E6EEE3-519C-B67B-9CDC-575843B98D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247" y="3095298"/>
              <a:ext cx="1604305" cy="783020"/>
              <a:chOff x="3755972" y="3079532"/>
              <a:chExt cx="2169506" cy="783020"/>
            </a:xfrm>
          </p:grpSpPr>
          <p:sp>
            <p:nvSpPr>
              <p:cNvPr id="65572" name="Rectangle 6">
                <a:extLst>
                  <a:ext uri="{FF2B5EF4-FFF2-40B4-BE49-F238E27FC236}">
                    <a16:creationId xmlns:a16="http://schemas.microsoft.com/office/drawing/2014/main" id="{CF348BDC-22B0-8DAC-C282-5B9B02F7B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736" y="3079532"/>
                <a:ext cx="2140333" cy="7830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Break1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+break</a:t>
                </a: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  <a:sym typeface="Wingdings" panose="05000000000000000000" pitchFamily="2" charset="2"/>
                  </a:rPr>
                  <a:t>()</a:t>
                </a:r>
              </a:p>
            </p:txBody>
          </p:sp>
          <p:sp>
            <p:nvSpPr>
              <p:cNvPr id="65573" name="Line 12">
                <a:extLst>
                  <a:ext uri="{FF2B5EF4-FFF2-40B4-BE49-F238E27FC236}">
                    <a16:creationId xmlns:a16="http://schemas.microsoft.com/office/drawing/2014/main" id="{290BCF19-9C06-FCED-F348-E3525C2B4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972" y="342560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4" name="Line 12">
                <a:extLst>
                  <a:ext uri="{FF2B5EF4-FFF2-40B4-BE49-F238E27FC236}">
                    <a16:creationId xmlns:a16="http://schemas.microsoft.com/office/drawing/2014/main" id="{DB093BBA-4D8E-46AF-4A34-86B5056DA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478" y="349917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66" name="Group 23">
              <a:extLst>
                <a:ext uri="{FF2B5EF4-FFF2-40B4-BE49-F238E27FC236}">
                  <a16:creationId xmlns:a16="http://schemas.microsoft.com/office/drawing/2014/main" id="{E8BD1998-2404-B78A-E471-33ECDE187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6164" y="3090042"/>
              <a:ext cx="1604305" cy="783020"/>
              <a:chOff x="3755972" y="3079532"/>
              <a:chExt cx="2169506" cy="783020"/>
            </a:xfrm>
          </p:grpSpPr>
          <p:sp>
            <p:nvSpPr>
              <p:cNvPr id="65569" name="Rectangle 6">
                <a:extLst>
                  <a:ext uri="{FF2B5EF4-FFF2-40B4-BE49-F238E27FC236}">
                    <a16:creationId xmlns:a16="http://schemas.microsoft.com/office/drawing/2014/main" id="{48BD42C9-2911-D270-38B5-CDC0DEAAA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736" y="3079532"/>
                <a:ext cx="2140333" cy="7830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Break2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+break</a:t>
                </a: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  <a:sym typeface="Wingdings" panose="05000000000000000000" pitchFamily="2" charset="2"/>
                  </a:rPr>
                  <a:t>()</a:t>
                </a:r>
              </a:p>
            </p:txBody>
          </p:sp>
          <p:sp>
            <p:nvSpPr>
              <p:cNvPr id="65570" name="Line 12">
                <a:extLst>
                  <a:ext uri="{FF2B5EF4-FFF2-40B4-BE49-F238E27FC236}">
                    <a16:creationId xmlns:a16="http://schemas.microsoft.com/office/drawing/2014/main" id="{EF2D78AD-3D39-6CB5-905F-519F138C4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972" y="342560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71" name="Line 12">
                <a:extLst>
                  <a:ext uri="{FF2B5EF4-FFF2-40B4-BE49-F238E27FC236}">
                    <a16:creationId xmlns:a16="http://schemas.microsoft.com/office/drawing/2014/main" id="{6D9457FF-105C-FE77-5D98-CA952B141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478" y="349917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5567" name="Elbow Connector 28">
              <a:extLst>
                <a:ext uri="{FF2B5EF4-FFF2-40B4-BE49-F238E27FC236}">
                  <a16:creationId xmlns:a16="http://schemas.microsoft.com/office/drawing/2014/main" id="{B3520BD4-A6E4-D9FC-FCC0-EBDE62CE53C7}"/>
                </a:ext>
              </a:extLst>
            </p:cNvPr>
            <p:cNvCxnSpPr>
              <a:cxnSpLocks noChangeShapeType="1"/>
              <a:stCxn id="65562" idx="3"/>
              <a:endCxn id="65572" idx="0"/>
            </p:cNvCxnSpPr>
            <p:nvPr/>
          </p:nvCxnSpPr>
          <p:spPr bwMode="auto">
            <a:xfrm rot="5400000">
              <a:off x="5733952" y="2125949"/>
              <a:ext cx="582667" cy="135603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8" name="Elbow Connector 31">
              <a:extLst>
                <a:ext uri="{FF2B5EF4-FFF2-40B4-BE49-F238E27FC236}">
                  <a16:creationId xmlns:a16="http://schemas.microsoft.com/office/drawing/2014/main" id="{1BCB9C22-6417-36EE-010F-DCD03333102F}"/>
                </a:ext>
              </a:extLst>
            </p:cNvPr>
            <p:cNvCxnSpPr>
              <a:cxnSpLocks noChangeShapeType="1"/>
              <a:stCxn id="65562" idx="3"/>
              <a:endCxn id="65569" idx="0"/>
            </p:cNvCxnSpPr>
            <p:nvPr/>
          </p:nvCxnSpPr>
          <p:spPr bwMode="auto">
            <a:xfrm rot="16200000" flipH="1">
              <a:off x="6837538" y="2378392"/>
              <a:ext cx="577411" cy="8458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5542" name="Straight Arrow Connector 34">
            <a:extLst>
              <a:ext uri="{FF2B5EF4-FFF2-40B4-BE49-F238E27FC236}">
                <a16:creationId xmlns:a16="http://schemas.microsoft.com/office/drawing/2014/main" id="{03501461-C086-5330-4D92-09BDC4B82AB8}"/>
              </a:ext>
            </a:extLst>
          </p:cNvPr>
          <p:cNvCxnSpPr>
            <a:cxnSpLocks noChangeShapeType="1"/>
            <a:stCxn id="65538" idx="3"/>
            <a:endCxn id="65561" idx="1"/>
          </p:cNvCxnSpPr>
          <p:nvPr/>
        </p:nvCxnSpPr>
        <p:spPr bwMode="auto">
          <a:xfrm flipV="1">
            <a:off x="4712766" y="1854600"/>
            <a:ext cx="1352542" cy="508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543" name="Group 36">
            <a:extLst>
              <a:ext uri="{FF2B5EF4-FFF2-40B4-BE49-F238E27FC236}">
                <a16:creationId xmlns:a16="http://schemas.microsoft.com/office/drawing/2014/main" id="{A1E14DD9-88DF-29CA-2F09-51A38EB908AA}"/>
              </a:ext>
            </a:extLst>
          </p:cNvPr>
          <p:cNvGrpSpPr>
            <a:grpSpLocks/>
          </p:cNvGrpSpPr>
          <p:nvPr/>
        </p:nvGrpSpPr>
        <p:grpSpPr bwMode="auto">
          <a:xfrm>
            <a:off x="4161895" y="4191881"/>
            <a:ext cx="3806825" cy="2543175"/>
            <a:chOff x="4544247" y="1334815"/>
            <a:chExt cx="3806222" cy="2543503"/>
          </a:xfrm>
        </p:grpSpPr>
        <p:sp>
          <p:nvSpPr>
            <p:cNvPr id="65547" name="Rectangle 6">
              <a:extLst>
                <a:ext uri="{FF2B5EF4-FFF2-40B4-BE49-F238E27FC236}">
                  <a16:creationId xmlns:a16="http://schemas.microsoft.com/office/drawing/2014/main" id="{47006D3A-8C35-42E3-6BE7-60729E8C0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963" y="1334815"/>
              <a:ext cx="2159000" cy="8920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</a:rPr>
                <a:t>Accelarate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tr-TR" sz="1800">
                <a:solidFill>
                  <a:schemeClr val="accent1"/>
                </a:solidFill>
                <a:latin typeface="Tahoma" panose="020B060403050404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</a:rPr>
                <a:t>+accelerate</a:t>
              </a:r>
              <a:r>
                <a:rPr lang="en-US" altLang="tr-TR" sz="1800" i="1">
                  <a:solidFill>
                    <a:schemeClr val="accent1"/>
                  </a:solidFill>
                  <a:latin typeface="Tahoma" panose="020B0604030504040204" pitchFamily="34" charset="0"/>
                  <a:sym typeface="Wingdings" panose="05000000000000000000" pitchFamily="2" charset="2"/>
                </a:rPr>
                <a:t>()</a:t>
              </a:r>
            </a:p>
          </p:txBody>
        </p:sp>
        <p:sp>
          <p:nvSpPr>
            <p:cNvPr id="65548" name="AutoShape 8">
              <a:extLst>
                <a:ext uri="{FF2B5EF4-FFF2-40B4-BE49-F238E27FC236}">
                  <a16:creationId xmlns:a16="http://schemas.microsoft.com/office/drawing/2014/main" id="{DC058A03-4A23-C56C-0C81-6AADAB334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5025" y="2225293"/>
              <a:ext cx="336550" cy="2873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800"/>
            </a:p>
          </p:txBody>
        </p:sp>
        <p:sp>
          <p:nvSpPr>
            <p:cNvPr id="65549" name="Line 11">
              <a:extLst>
                <a:ext uri="{FF2B5EF4-FFF2-40B4-BE49-F238E27FC236}">
                  <a16:creationId xmlns:a16="http://schemas.microsoft.com/office/drawing/2014/main" id="{B47F2636-2000-2C30-FF0F-280969570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5434" y="1719812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12">
              <a:extLst>
                <a:ext uri="{FF2B5EF4-FFF2-40B4-BE49-F238E27FC236}">
                  <a16:creationId xmlns:a16="http://schemas.microsoft.com/office/drawing/2014/main" id="{756D9DB3-9670-B8FC-E44D-43739EF6A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199" y="1822780"/>
              <a:ext cx="215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5551" name="Group 22">
              <a:extLst>
                <a:ext uri="{FF2B5EF4-FFF2-40B4-BE49-F238E27FC236}">
                  <a16:creationId xmlns:a16="http://schemas.microsoft.com/office/drawing/2014/main" id="{067CF35D-79EE-BE36-BD22-9D8FDFCC5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4247" y="3095298"/>
              <a:ext cx="1604305" cy="783020"/>
              <a:chOff x="3755972" y="3079532"/>
              <a:chExt cx="2169506" cy="783020"/>
            </a:xfrm>
          </p:grpSpPr>
          <p:sp>
            <p:nvSpPr>
              <p:cNvPr id="65558" name="Rectangle 6">
                <a:extLst>
                  <a:ext uri="{FF2B5EF4-FFF2-40B4-BE49-F238E27FC236}">
                    <a16:creationId xmlns:a16="http://schemas.microsoft.com/office/drawing/2014/main" id="{4A843C8A-674F-1866-FE84-0B783F880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736" y="3079532"/>
                <a:ext cx="2140333" cy="7830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Accelarate1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+accelerate</a:t>
                </a: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  <a:sym typeface="Wingdings" panose="05000000000000000000" pitchFamily="2" charset="2"/>
                  </a:rPr>
                  <a:t>()</a:t>
                </a:r>
              </a:p>
            </p:txBody>
          </p:sp>
          <p:sp>
            <p:nvSpPr>
              <p:cNvPr id="65559" name="Line 12">
                <a:extLst>
                  <a:ext uri="{FF2B5EF4-FFF2-40B4-BE49-F238E27FC236}">
                    <a16:creationId xmlns:a16="http://schemas.microsoft.com/office/drawing/2014/main" id="{A2F7B5F3-7309-20AF-32AB-D0C752217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972" y="342560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60" name="Line 12">
                <a:extLst>
                  <a:ext uri="{FF2B5EF4-FFF2-40B4-BE49-F238E27FC236}">
                    <a16:creationId xmlns:a16="http://schemas.microsoft.com/office/drawing/2014/main" id="{EDA59614-6A2C-ABDF-F52D-E244A66A5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478" y="349917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2" name="Group 23">
              <a:extLst>
                <a:ext uri="{FF2B5EF4-FFF2-40B4-BE49-F238E27FC236}">
                  <a16:creationId xmlns:a16="http://schemas.microsoft.com/office/drawing/2014/main" id="{28F2A09A-6898-FF90-CCC7-B5CD6B53B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6164" y="3090042"/>
              <a:ext cx="1604305" cy="783020"/>
              <a:chOff x="3755972" y="3079532"/>
              <a:chExt cx="2169506" cy="783020"/>
            </a:xfrm>
          </p:grpSpPr>
          <p:sp>
            <p:nvSpPr>
              <p:cNvPr id="65555" name="Rectangle 6">
                <a:extLst>
                  <a:ext uri="{FF2B5EF4-FFF2-40B4-BE49-F238E27FC236}">
                    <a16:creationId xmlns:a16="http://schemas.microsoft.com/office/drawing/2014/main" id="{636FB542-544A-2745-0019-160129843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736" y="3079532"/>
                <a:ext cx="2140333" cy="7830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Accelarate2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+accelerate</a:t>
                </a:r>
                <a:r>
                  <a:rPr lang="en-US" altLang="tr-TR" sz="1800">
                    <a:solidFill>
                      <a:schemeClr val="accent1"/>
                    </a:solidFill>
                    <a:latin typeface="Tahoma" panose="020B0604030504040204" pitchFamily="34" charset="0"/>
                    <a:sym typeface="Wingdings" panose="05000000000000000000" pitchFamily="2" charset="2"/>
                  </a:rPr>
                  <a:t>()</a:t>
                </a:r>
              </a:p>
            </p:txBody>
          </p:sp>
          <p:sp>
            <p:nvSpPr>
              <p:cNvPr id="65556" name="Line 12">
                <a:extLst>
                  <a:ext uri="{FF2B5EF4-FFF2-40B4-BE49-F238E27FC236}">
                    <a16:creationId xmlns:a16="http://schemas.microsoft.com/office/drawing/2014/main" id="{BAACE6CE-3D5D-92C2-FF1B-C1C6CACFB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5972" y="342560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7" name="Line 12">
                <a:extLst>
                  <a:ext uri="{FF2B5EF4-FFF2-40B4-BE49-F238E27FC236}">
                    <a16:creationId xmlns:a16="http://schemas.microsoft.com/office/drawing/2014/main" id="{94FFD23E-BC95-5E4C-3124-96013660E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6478" y="3499177"/>
                <a:ext cx="2159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5553" name="Elbow Connector 43">
              <a:extLst>
                <a:ext uri="{FF2B5EF4-FFF2-40B4-BE49-F238E27FC236}">
                  <a16:creationId xmlns:a16="http://schemas.microsoft.com/office/drawing/2014/main" id="{2BF0B715-C9BE-A703-E77E-787E110F9F92}"/>
                </a:ext>
              </a:extLst>
            </p:cNvPr>
            <p:cNvCxnSpPr>
              <a:cxnSpLocks noChangeShapeType="1"/>
              <a:stCxn id="65548" idx="3"/>
              <a:endCxn id="65558" idx="0"/>
            </p:cNvCxnSpPr>
            <p:nvPr/>
          </p:nvCxnSpPr>
          <p:spPr bwMode="auto">
            <a:xfrm rot="5400000">
              <a:off x="5733952" y="2125949"/>
              <a:ext cx="582667" cy="135603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4" name="Elbow Connector 44">
              <a:extLst>
                <a:ext uri="{FF2B5EF4-FFF2-40B4-BE49-F238E27FC236}">
                  <a16:creationId xmlns:a16="http://schemas.microsoft.com/office/drawing/2014/main" id="{F0DC3F85-E548-84B9-024D-942623777A4B}"/>
                </a:ext>
              </a:extLst>
            </p:cNvPr>
            <p:cNvCxnSpPr>
              <a:cxnSpLocks noChangeShapeType="1"/>
              <a:stCxn id="65548" idx="3"/>
              <a:endCxn id="65555" idx="0"/>
            </p:cNvCxnSpPr>
            <p:nvPr/>
          </p:nvCxnSpPr>
          <p:spPr bwMode="auto">
            <a:xfrm rot="16200000" flipH="1">
              <a:off x="6837538" y="2378392"/>
              <a:ext cx="577411" cy="84588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5544" name="Straight Arrow Connector 51">
            <a:extLst>
              <a:ext uri="{FF2B5EF4-FFF2-40B4-BE49-F238E27FC236}">
                <a16:creationId xmlns:a16="http://schemas.microsoft.com/office/drawing/2014/main" id="{45F625B4-021D-57F1-A1BB-676CF53A2BC1}"/>
              </a:ext>
            </a:extLst>
          </p:cNvPr>
          <p:cNvCxnSpPr>
            <a:cxnSpLocks noChangeShapeType="1"/>
            <a:endCxn id="65547" idx="1"/>
          </p:cNvCxnSpPr>
          <p:nvPr/>
        </p:nvCxnSpPr>
        <p:spPr bwMode="auto">
          <a:xfrm rot="16200000" flipH="1">
            <a:off x="3198282" y="2691694"/>
            <a:ext cx="2879725" cy="1012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2" name="TextBox 57">
            <a:extLst>
              <a:ext uri="{FF2B5EF4-FFF2-40B4-BE49-F238E27FC236}">
                <a16:creationId xmlns:a16="http://schemas.microsoft.com/office/drawing/2014/main" id="{8FFC760C-5425-4AE1-9EB0-A0B2E0954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67" y="2147789"/>
            <a:ext cx="3730508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class Car{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private: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Breaking*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Accelerate(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accelS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break(){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 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-&gt;break();}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accelerate(){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 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accelS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-&gt;accelerate();}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Car(Breaking* b,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   Accelerate* 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   :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(b),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accelS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(a){}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void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setBreakS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(Breaking* b){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    </a:t>
            </a:r>
            <a:r>
              <a:rPr lang="en-US" altLang="tr-TR" sz="1800" dirty="0" err="1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breakS</a:t>
            </a: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=b;}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tr-TR" sz="1800" dirty="0">
                <a:latin typeface="Consolas" panose="020B0609020204030204" pitchFamily="49" charset="0"/>
                <a:ea typeface="Source Sans Pro" panose="020B0503030403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0595C-8F9F-0BAA-2A12-0FF14CB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Solution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EB4AE7C7-4790-FB41-04A2-77D9F7A0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Example 3: Strategy 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78DE5253-03B2-FDD3-4607-2DEBE348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685925"/>
            <a:ext cx="9134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5">
            <a:extLst>
              <a:ext uri="{FF2B5EF4-FFF2-40B4-BE49-F238E27FC236}">
                <a16:creationId xmlns:a16="http://schemas.microsoft.com/office/drawing/2014/main" id="{0E8E899D-F10D-A2C5-4A5B-697C7E0F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643563"/>
            <a:ext cx="83343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400"/>
              <a:t>Application where the sorting algorithm is chosen at runtime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3CCC-0ECA-0D61-F193-49B717E1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Algorithms sharing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C178-49C0-E2EF-57D5-6D268CF7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686800" cy="4532109"/>
          </a:xfrm>
        </p:spPr>
        <p:txBody>
          <a:bodyPr/>
          <a:lstStyle/>
          <a:p>
            <a:r>
              <a:rPr lang="en-US" dirty="0"/>
              <a:t>Similar steps but specific details are different</a:t>
            </a:r>
          </a:p>
          <a:p>
            <a:r>
              <a:rPr lang="en-US" dirty="0"/>
              <a:t>e.g. retrieve OS name from a system spec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Algorithms with common structure are common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2328B2-CD54-CAFB-C2EB-3B969C8A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71785"/>
              </p:ext>
            </p:extLst>
          </p:nvPr>
        </p:nvGraphicFramePr>
        <p:xfrm>
          <a:off x="1475656" y="2708920"/>
          <a:ext cx="6096000" cy="225437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226529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62288745"/>
                    </a:ext>
                  </a:extLst>
                </a:gridCol>
              </a:tblGrid>
              <a:tr h="751458">
                <a:tc>
                  <a:txBody>
                    <a:bodyPr/>
                    <a:lstStyle/>
                    <a:p>
                      <a:r>
                        <a:rPr lang="en-US" dirty="0"/>
                        <a:t>Read the JSON file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the XML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36636"/>
                  </a:ext>
                </a:extLst>
              </a:tr>
              <a:tr h="751458">
                <a:tc>
                  <a:txBody>
                    <a:bodyPr/>
                    <a:lstStyle/>
                    <a:p>
                      <a:r>
                        <a:rPr lang="en-US" dirty="0"/>
                        <a:t>Parse the JSON file into a JSON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</a:t>
                      </a:r>
                      <a:r>
                        <a:rPr lang="en-US" baseline="0" dirty="0"/>
                        <a:t> XML file into Document object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92183"/>
                  </a:ext>
                </a:extLst>
              </a:tr>
              <a:tr h="751458">
                <a:tc>
                  <a:txBody>
                    <a:bodyPr/>
                    <a:lstStyle/>
                    <a:p>
                      <a:r>
                        <a:rPr lang="en-US" dirty="0"/>
                        <a:t>Get “OS Version”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element with “OS Version”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321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>
            <a:extLst>
              <a:ext uri="{FF2B5EF4-FFF2-40B4-BE49-F238E27FC236}">
                <a16:creationId xmlns:a16="http://schemas.microsoft.com/office/drawing/2014/main" id="{3D20BF5E-7369-762D-1EF8-9BC2198C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Example 4</a:t>
            </a:r>
          </a:p>
        </p:txBody>
      </p:sp>
      <p:sp>
        <p:nvSpPr>
          <p:cNvPr id="11267" name="Content Placeholder 3">
            <a:extLst>
              <a:ext uri="{FF2B5EF4-FFF2-40B4-BE49-F238E27FC236}">
                <a16:creationId xmlns:a16="http://schemas.microsoft.com/office/drawing/2014/main" id="{3E89731D-FB8B-1CCD-1F1C-E025529C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400"/>
              <a:t>A GUI text component object wants to decide at runtime what strategy it should use to validate user input. </a:t>
            </a:r>
          </a:p>
          <a:p>
            <a:r>
              <a:rPr lang="en-US" altLang="tr-TR" sz="2400"/>
              <a:t>Many different validation strategies are possible: numeric fields, alphanumeric fields, telephone-number fields, etc.</a:t>
            </a:r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A3D1C05F-2845-5D33-F07B-9B2196F5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4100"/>
            <a:ext cx="91440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B070331-1F79-9181-DDD4-C9B56249C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Applicability -Strategy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3E813B8-9A87-37E6-AE76-58A01BA96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Many related classes differ only in behavior</a:t>
            </a:r>
          </a:p>
          <a:p>
            <a:pPr lvl="1"/>
            <a:r>
              <a:rPr lang="en-US" altLang="tr-TR" sz="2400" dirty="0"/>
              <a:t>you can reduce these several objects to one class that uses several Strategies.</a:t>
            </a:r>
          </a:p>
          <a:p>
            <a:r>
              <a:rPr lang="en-US" altLang="tr-TR" sz="2800" dirty="0"/>
              <a:t>Need different variants of an algorithm</a:t>
            </a:r>
          </a:p>
          <a:p>
            <a:pPr lvl="1"/>
            <a:r>
              <a:rPr lang="en-US" altLang="tr-TR" sz="2400" dirty="0"/>
              <a:t>switch from one algorithm to another during runtime</a:t>
            </a:r>
          </a:p>
          <a:p>
            <a:r>
              <a:rPr lang="en-US" altLang="tr-TR" sz="2800" dirty="0"/>
              <a:t>Avoid exposing complex, algorithm specific data structures</a:t>
            </a:r>
          </a:p>
          <a:p>
            <a:pPr lvl="1"/>
            <a:r>
              <a:rPr lang="en-US" altLang="tr-TR" sz="2400" dirty="0"/>
              <a:t>E.g. intermediate data structure used for compression</a:t>
            </a:r>
          </a:p>
          <a:p>
            <a:r>
              <a:rPr lang="en-US" altLang="tr-TR" sz="2800" dirty="0"/>
              <a:t>A class defines many behaviors and chooses one with conditionals	</a:t>
            </a:r>
          </a:p>
        </p:txBody>
      </p:sp>
    </p:spTree>
    <p:extLst>
      <p:ext uri="{BB962C8B-B14F-4D97-AF65-F5344CB8AC3E}">
        <p14:creationId xmlns:p14="http://schemas.microsoft.com/office/powerpoint/2010/main" val="1074095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2">
            <a:extLst>
              <a:ext uri="{FF2B5EF4-FFF2-40B4-BE49-F238E27FC236}">
                <a16:creationId xmlns:a16="http://schemas.microsoft.com/office/drawing/2014/main" id="{CEC40430-C17B-C3CB-8CC8-053C59ED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1" y="2636912"/>
            <a:ext cx="84264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EE1FA-FF96-C1CC-41EF-69841EA0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44" y="1412776"/>
            <a:ext cx="9073256" cy="4896544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 </a:t>
            </a:r>
            <a:r>
              <a:rPr lang="en-US" sz="2400" dirty="0"/>
              <a:t>A GUI container object wants to decide at run-time what strategy it should use to layout the GUI components it contains. Many different layout strategies are already available.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800100" lvl="2" indent="0">
              <a:lnSpc>
                <a:spcPct val="100000"/>
              </a:lnSpc>
              <a:buNone/>
              <a:defRPr/>
            </a:pPr>
            <a:r>
              <a:rPr lang="tr-TR" sz="2000" dirty="0" err="1">
                <a:latin typeface="Consolas" panose="020B0609020204030204" pitchFamily="49" charset="0"/>
              </a:rPr>
              <a:t>Frame</a:t>
            </a:r>
            <a:r>
              <a:rPr lang="tr-TR" sz="2000" dirty="0">
                <a:latin typeface="Consolas" panose="020B0609020204030204" pitchFamily="49" charset="0"/>
              </a:rPr>
              <a:t> f = new Frame();</a:t>
            </a:r>
          </a:p>
          <a:p>
            <a:pPr marL="800100" lvl="2" indent="0">
              <a:lnSpc>
                <a:spcPct val="100000"/>
              </a:lnSpc>
              <a:buNone/>
              <a:defRPr/>
            </a:pPr>
            <a:r>
              <a:rPr lang="tr-TR" sz="2000" dirty="0">
                <a:latin typeface="Consolas" panose="020B0609020204030204" pitchFamily="49" charset="0"/>
              </a:rPr>
              <a:t>f.setLayout(new FlowLayout());</a:t>
            </a:r>
          </a:p>
          <a:p>
            <a:pPr marL="800100" lvl="2" indent="0">
              <a:lnSpc>
                <a:spcPct val="100000"/>
              </a:lnSpc>
              <a:buNone/>
              <a:defRPr/>
            </a:pPr>
            <a:r>
              <a:rPr lang="tr-TR" sz="2000" dirty="0">
                <a:latin typeface="Consolas" panose="020B0609020204030204" pitchFamily="49" charset="0"/>
              </a:rPr>
              <a:t>f.add(new Button(“Press”));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503BEA70-D123-0167-1074-A876015A9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altLang="en-US" dirty="0"/>
              <a:t>Example 5 – </a:t>
            </a:r>
            <a:r>
              <a:rPr lang="en-US" altLang="en-US" dirty="0" err="1"/>
              <a:t>javax.swing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18254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EA84428-7C3E-6B54-4EFC-0A7B3554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Strategy – other examples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FDA3694-545C-50FB-2D98-BEFE7D16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Application where the compressing algorithm is chosen at runtime</a:t>
            </a:r>
          </a:p>
          <a:p>
            <a:r>
              <a:rPr lang="en-US" altLang="tr-TR"/>
              <a:t>Application where the provisioning algorithm is chosen at runtime depending on the user type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E4F01EA-D841-A566-A6F7-667643D4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Strategy – another example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B605106E-599F-F555-83BE-F046314B0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5897563"/>
            <a:ext cx="761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Composition is responsible for maintaining line breaks of a text displayed.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Compositor class has line breaking algorithms in its subclasses.</a:t>
            </a:r>
          </a:p>
        </p:txBody>
      </p:sp>
      <p:pic>
        <p:nvPicPr>
          <p:cNvPr id="13316" name="Picture 1">
            <a:extLst>
              <a:ext uri="{FF2B5EF4-FFF2-40B4-BE49-F238E27FC236}">
                <a16:creationId xmlns:a16="http://schemas.microsoft.com/office/drawing/2014/main" id="{8D3F94D8-9CBE-E668-82C6-A0964A3C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1862138"/>
            <a:ext cx="87915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A9734B1-C6CC-4DFB-A39C-674C571D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Example 6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D778FE6-13F2-0FF6-FADA-21FA60814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/>
              <a:t>There are numerous border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/>
              <a:t>Line, titled, edged,…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/>
          </a:p>
          <a:p>
            <a:pPr eaLnBrk="1" hangingPunct="1">
              <a:lnSpc>
                <a:spcPct val="90000"/>
              </a:lnSpc>
            </a:pPr>
            <a:r>
              <a:rPr lang="en-US" altLang="tr-TR" sz="2800"/>
              <a:t>Each visual component draws itself with different bordering (assume they are not decorated)</a:t>
            </a:r>
          </a:p>
          <a:p>
            <a:pPr eaLnBrk="1" hangingPunct="1">
              <a:lnSpc>
                <a:spcPct val="90000"/>
              </a:lnSpc>
            </a:pPr>
            <a:endParaRPr lang="en-US" altLang="tr-TR" sz="2800"/>
          </a:p>
          <a:p>
            <a:pPr eaLnBrk="1" hangingPunct="1">
              <a:lnSpc>
                <a:spcPct val="90000"/>
              </a:lnSpc>
            </a:pPr>
            <a:r>
              <a:rPr lang="en-US" altLang="tr-TR" sz="2800"/>
              <a:t>All they differ is border drawing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/>
              <a:t>There is a family of border drawing algorithm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189CC0-A838-9A37-3A35-574A9FEFF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6FC1C364-64BD-D246-D5DB-6E552AD1C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class </a:t>
            </a:r>
            <a:r>
              <a:rPr lang="en-US" altLang="tr-TR" sz="2000" dirty="0" err="1">
                <a:latin typeface="Courier New" panose="02070309020205020404" pitchFamily="49" charset="0"/>
              </a:rPr>
              <a:t>JComponent</a:t>
            </a:r>
            <a:r>
              <a:rPr lang="en-US" altLang="tr-TR" sz="2000" dirty="0">
                <a:latin typeface="Courier New" panose="02070309020205020404" pitchFamily="49" charset="0"/>
              </a:rPr>
              <a:t>{….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 protected void 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paintBorder</a:t>
            </a:r>
            <a:r>
              <a:rPr lang="en-US" altLang="tr-TR" sz="2000" dirty="0">
                <a:latin typeface="Courier New" panose="02070309020205020404" pitchFamily="49" charset="0"/>
              </a:rPr>
              <a:t>(Graphics g) {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switch(</a:t>
            </a:r>
            <a:r>
              <a:rPr lang="en-US" altLang="tr-TR" sz="2000" dirty="0" err="1">
                <a:latin typeface="Courier New" panose="02070309020205020404" pitchFamily="49" charset="0"/>
              </a:rPr>
              <a:t>getBorderType</a:t>
            </a:r>
            <a:r>
              <a:rPr lang="en-US" altLang="tr-TR" sz="2000" dirty="0">
                <a:latin typeface="Courier New" panose="02070309020205020404" pitchFamily="49" charset="0"/>
              </a:rPr>
              <a:t>()) {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 case LINE_BORDER:   </a:t>
            </a:r>
            <a:r>
              <a:rPr lang="en-US" altLang="tr-TR" sz="2000" dirty="0" err="1">
                <a:latin typeface="Courier New" panose="02070309020205020404" pitchFamily="49" charset="0"/>
              </a:rPr>
              <a:t>paintLineBorder</a:t>
            </a:r>
            <a:r>
              <a:rPr lang="en-US" altLang="tr-TR" sz="2000" dirty="0">
                <a:latin typeface="Courier New" panose="02070309020205020404" pitchFamily="49" charset="0"/>
              </a:rPr>
              <a:t>(g); break;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 case ETCHED_BORDER: </a:t>
            </a:r>
            <a:r>
              <a:rPr lang="en-US" altLang="tr-TR" sz="2000" dirty="0" err="1">
                <a:latin typeface="Courier New" panose="02070309020205020404" pitchFamily="49" charset="0"/>
              </a:rPr>
              <a:t>paintEtchedBorder</a:t>
            </a:r>
            <a:r>
              <a:rPr lang="en-US" altLang="tr-TR" sz="2000" dirty="0">
                <a:latin typeface="Courier New" panose="02070309020205020404" pitchFamily="49" charset="0"/>
              </a:rPr>
              <a:t>(g); break;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 case TITLED_BORDER: </a:t>
            </a:r>
            <a:r>
              <a:rPr lang="en-US" altLang="tr-TR" sz="2000" dirty="0" err="1">
                <a:latin typeface="Courier New" panose="02070309020205020404" pitchFamily="49" charset="0"/>
              </a:rPr>
              <a:t>paintTitledBorder</a:t>
            </a:r>
            <a:r>
              <a:rPr lang="en-US" altLang="tr-TR" sz="2000" dirty="0">
                <a:latin typeface="Courier New" panose="02070309020205020404" pitchFamily="49" charset="0"/>
              </a:rPr>
              <a:t>(g); break;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 ...}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/>
              <a:t>// The actual implementation of the </a:t>
            </a:r>
            <a:r>
              <a:rPr lang="en-US" altLang="tr-TR" sz="2000" dirty="0" err="1"/>
              <a:t>JComponent.paintBorder</a:t>
            </a:r>
            <a:r>
              <a:rPr lang="en-US" altLang="tr-TR" sz="2000" dirty="0"/>
              <a:t>() method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protected void 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paintBorder</a:t>
            </a:r>
            <a:r>
              <a:rPr lang="en-US" altLang="tr-TR" sz="2000" dirty="0">
                <a:latin typeface="Courier New" panose="02070309020205020404" pitchFamily="49" charset="0"/>
              </a:rPr>
              <a:t>(Graphics g) {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  Border </a:t>
            </a:r>
            <a:r>
              <a:rPr lang="en-US" altLang="tr-TR" sz="2000" dirty="0" err="1">
                <a:latin typeface="Courier New" panose="02070309020205020404" pitchFamily="49" charset="0"/>
              </a:rPr>
              <a:t>border</a:t>
            </a:r>
            <a:r>
              <a:rPr lang="en-US" altLang="tr-TR" sz="2000" dirty="0">
                <a:latin typeface="Courier New" panose="02070309020205020404" pitchFamily="49" charset="0"/>
              </a:rPr>
              <a:t> = </a:t>
            </a:r>
            <a:r>
              <a:rPr lang="en-US" altLang="tr-TR" sz="2000" dirty="0" err="1">
                <a:latin typeface="Courier New" panose="02070309020205020404" pitchFamily="49" charset="0"/>
              </a:rPr>
              <a:t>getBorder</a:t>
            </a:r>
            <a:r>
              <a:rPr lang="en-US" altLang="tr-TR" sz="2000" dirty="0">
                <a:latin typeface="Courier New" panose="02070309020205020404" pitchFamily="49" charset="0"/>
              </a:rPr>
              <a:t>();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 if (border != null) {</a:t>
            </a:r>
            <a:br>
              <a:rPr lang="en-US" altLang="tr-TR" sz="2000" dirty="0">
                <a:latin typeface="Courier New" panose="02070309020205020404" pitchFamily="49" charset="0"/>
              </a:rPr>
            </a:br>
            <a:r>
              <a:rPr lang="en-US" altLang="tr-TR" sz="2000" dirty="0">
                <a:latin typeface="Courier New" panose="02070309020205020404" pitchFamily="49" charset="0"/>
              </a:rPr>
              <a:t>   </a:t>
            </a:r>
            <a:r>
              <a:rPr lang="en-US" altLang="tr-TR" sz="2000" b="1" dirty="0" err="1">
                <a:latin typeface="Courier New" panose="02070309020205020404" pitchFamily="49" charset="0"/>
              </a:rPr>
              <a:t>border.paintBorder</a:t>
            </a:r>
            <a:r>
              <a:rPr lang="en-US" altLang="tr-TR" sz="2000" dirty="0">
                <a:latin typeface="Courier New" panose="02070309020205020404" pitchFamily="49" charset="0"/>
              </a:rPr>
              <a:t>(</a:t>
            </a:r>
            <a:r>
              <a:rPr lang="en-US" altLang="tr-TR" sz="2000" b="1" dirty="0">
                <a:latin typeface="Courier New" panose="02070309020205020404" pitchFamily="49" charset="0"/>
              </a:rPr>
              <a:t>this</a:t>
            </a:r>
            <a:r>
              <a:rPr lang="en-US" altLang="tr-TR" sz="2000" dirty="0">
                <a:latin typeface="Courier New" panose="02070309020205020404" pitchFamily="49" charset="0"/>
              </a:rPr>
              <a:t>,g,0,0,getWidth(), </a:t>
            </a:r>
            <a:r>
              <a:rPr lang="en-US" altLang="tr-TR" sz="2000" dirty="0" err="1">
                <a:latin typeface="Courier New" panose="02070309020205020404" pitchFamily="49" charset="0"/>
              </a:rPr>
              <a:t>getHeight</a:t>
            </a:r>
            <a:r>
              <a:rPr lang="en-US" altLang="tr-TR" sz="2000" dirty="0">
                <a:latin typeface="Courier New" panose="02070309020205020404" pitchFamily="49" charset="0"/>
              </a:rPr>
              <a:t>()); }</a:t>
            </a:r>
          </a:p>
          <a:p>
            <a:pPr eaLnBrk="1" hangingPunct="1">
              <a:buFontTx/>
              <a:buNone/>
            </a:pPr>
            <a:r>
              <a:rPr lang="en-US" altLang="tr-TR" sz="2000" dirty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/>
              <a:t>Border Object has the drawing algorithm not the </a:t>
            </a:r>
            <a:r>
              <a:rPr lang="en-US" altLang="tr-TR" sz="2000" dirty="0" err="1"/>
              <a:t>JComponent</a:t>
            </a:r>
            <a:endParaRPr lang="en-US" altLang="tr-TR" sz="2000" dirty="0"/>
          </a:p>
        </p:txBody>
      </p:sp>
      <p:sp>
        <p:nvSpPr>
          <p:cNvPr id="182276" name="Line 4">
            <a:extLst>
              <a:ext uri="{FF2B5EF4-FFF2-40B4-BE49-F238E27FC236}">
                <a16:creationId xmlns:a16="http://schemas.microsoft.com/office/drawing/2014/main" id="{C6AC467F-8F66-3750-1CF1-5624C6743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640" y="1335291"/>
            <a:ext cx="6048672" cy="158965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AD58E95-3E01-E500-AAB1-AE417341D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Strategy – Consequences-1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E127C90-DD8C-018C-0951-1EECBA0A3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800" dirty="0"/>
              <a:t>Eliminates conditional statements</a:t>
            </a:r>
          </a:p>
          <a:p>
            <a:pPr lvl="1" eaLnBrk="1" hangingPunct="1"/>
            <a:r>
              <a:rPr lang="en-US" altLang="tr-TR" sz="2400" dirty="0"/>
              <a:t>When you have several behaviors together in one class, you’ll use conditionals</a:t>
            </a:r>
          </a:p>
          <a:p>
            <a:pPr lvl="1" eaLnBrk="1" hangingPunct="1"/>
            <a:r>
              <a:rPr lang="en-US" altLang="tr-TR" sz="2400" dirty="0"/>
              <a:t>With Strategies you won't need to check for anything, since whatever the current strategy is just executes without asking questions </a:t>
            </a:r>
          </a:p>
          <a:p>
            <a:pPr eaLnBrk="1" hangingPunct="1"/>
            <a:r>
              <a:rPr lang="en-US" altLang="tr-TR" sz="2800" dirty="0"/>
              <a:t>Alternative to subclassing context object to achieve different behaviors </a:t>
            </a:r>
          </a:p>
          <a:p>
            <a:pPr lvl="1" eaLnBrk="1" hangingPunct="1"/>
            <a:r>
              <a:rPr lang="en-US" altLang="tr-TR" sz="2400" dirty="0"/>
              <a:t>With Strategies all you need to do is switch the context's strategy and it will immediately change how it behaves.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AD58E95-3E01-E500-AAB1-AE417341D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Strategy – Consequences-2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E127C90-DD8C-018C-0951-1EECBA0A3E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800" dirty="0"/>
              <a:t>Change the algorithm on the fly</a:t>
            </a:r>
          </a:p>
          <a:p>
            <a:pPr eaLnBrk="1" hangingPunct="1"/>
            <a:r>
              <a:rPr lang="en-US" altLang="tr-TR" sz="2800" dirty="0"/>
              <a:t>We can introduce new strategies without having to change the context. (OCP)</a:t>
            </a:r>
          </a:p>
          <a:p>
            <a:pPr eaLnBrk="1" hangingPunct="1"/>
            <a:r>
              <a:rPr lang="en-US" altLang="tr-TR" sz="2800" dirty="0"/>
              <a:t>Strategies can be shared</a:t>
            </a:r>
            <a:endParaRPr lang="en-US" altLang="tr-TR" sz="2400" dirty="0"/>
          </a:p>
          <a:p>
            <a:pPr eaLnBrk="1" hangingPunct="1"/>
            <a:r>
              <a:rPr lang="en-US" altLang="tr-TR" sz="2800" dirty="0"/>
              <a:t>Increases number of objects and communication overhead btw strategy and context</a:t>
            </a:r>
          </a:p>
          <a:p>
            <a:pPr lvl="1"/>
            <a:r>
              <a:rPr lang="en-US" altLang="tr-TR" sz="2400" dirty="0"/>
              <a:t>See the implementation issues-2</a:t>
            </a:r>
          </a:p>
          <a:p>
            <a:pPr marL="0" indent="0" eaLnBrk="1" hangingPunct="1">
              <a:buNone/>
            </a:pPr>
            <a:endParaRPr lang="en-US" altLang="tr-TR" sz="2800" dirty="0"/>
          </a:p>
        </p:txBody>
      </p:sp>
    </p:spTree>
    <p:extLst>
      <p:ext uri="{BB962C8B-B14F-4D97-AF65-F5344CB8AC3E}">
        <p14:creationId xmlns:p14="http://schemas.microsoft.com/office/powerpoint/2010/main" val="3480757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7DA5-A6D0-1F95-A539-02DA020F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E480-1B06-1006-CECC-E5DEC383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64" y="1335291"/>
            <a:ext cx="8939336" cy="1805677"/>
          </a:xfrm>
        </p:spPr>
        <p:txBody>
          <a:bodyPr/>
          <a:lstStyle/>
          <a:p>
            <a:r>
              <a:rPr lang="en-US" sz="2800" dirty="0"/>
              <a:t>Lambda functions instead of explicit strategy classes</a:t>
            </a:r>
          </a:p>
          <a:p>
            <a:pPr lvl="1"/>
            <a:r>
              <a:rPr lang="en-US" sz="2400" dirty="0"/>
              <a:t>Cons: strategies will not be shared</a:t>
            </a:r>
          </a:p>
          <a:p>
            <a:pPr lvl="1"/>
            <a:r>
              <a:rPr lang="en-US" sz="2400" dirty="0"/>
              <a:t>Pro: less number of classes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8F6B0-7951-84A4-596E-BEF5AF42628A}"/>
              </a:ext>
            </a:extLst>
          </p:cNvPr>
          <p:cNvSpPr txBox="1"/>
          <p:nvPr/>
        </p:nvSpPr>
        <p:spPr>
          <a:xfrm>
            <a:off x="971600" y="2706891"/>
            <a:ext cx="657744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Car {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public: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std::function&lt;void()&gt; strategy;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Car(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std::function&lt;void()&gt; 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: strategy(strategy) {}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  strategy(); }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};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main() {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Car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sportsCar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 { std::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cout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&lt;&lt; "Applying ABS brakes...\n"; });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sportsCar.applyBrakes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041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375FF3-1C64-36CE-D75F-CB527857C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48001"/>
            <a:ext cx="8011541" cy="338437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2D58D1-C478-CA6F-31C3-128409DC8385}"/>
              </a:ext>
            </a:extLst>
          </p:cNvPr>
          <p:cNvSpPr/>
          <p:nvPr/>
        </p:nvSpPr>
        <p:spPr bwMode="auto">
          <a:xfrm>
            <a:off x="4113139" y="2432176"/>
            <a:ext cx="1538981" cy="276743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BF920F-04DA-CF49-EDAE-15695164A9F4}"/>
              </a:ext>
            </a:extLst>
          </p:cNvPr>
          <p:cNvSpPr/>
          <p:nvPr/>
        </p:nvSpPr>
        <p:spPr bwMode="auto">
          <a:xfrm>
            <a:off x="3712664" y="2067431"/>
            <a:ext cx="1291384" cy="21602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8ABBCC-C0B8-EE8D-FB83-E50D6CD784DB}"/>
              </a:ext>
            </a:extLst>
          </p:cNvPr>
          <p:cNvSpPr/>
          <p:nvPr/>
        </p:nvSpPr>
        <p:spPr bwMode="auto">
          <a:xfrm>
            <a:off x="4324732" y="1620098"/>
            <a:ext cx="1111364" cy="412519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47EE11-6377-42F3-B9FC-61A72B3A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04237"/>
              </p:ext>
            </p:extLst>
          </p:nvPr>
        </p:nvGraphicFramePr>
        <p:xfrm>
          <a:off x="1403648" y="4267190"/>
          <a:ext cx="6120680" cy="19202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060340">
                  <a:extLst>
                    <a:ext uri="{9D8B030D-6E8A-4147-A177-3AD203B41FA5}">
                      <a16:colId xmlns:a16="http://schemas.microsoft.com/office/drawing/2014/main" val="4222652988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4262288745"/>
                    </a:ext>
                  </a:extLst>
                </a:gridCol>
              </a:tblGrid>
              <a:tr h="559437">
                <a:tc>
                  <a:txBody>
                    <a:bodyPr/>
                    <a:lstStyle/>
                    <a:p>
                      <a:r>
                        <a:rPr lang="en-US" dirty="0"/>
                        <a:t>Read the JSON file</a:t>
                      </a:r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the XML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36636"/>
                  </a:ext>
                </a:extLst>
              </a:tr>
              <a:tr h="559437">
                <a:tc>
                  <a:txBody>
                    <a:bodyPr/>
                    <a:lstStyle/>
                    <a:p>
                      <a:r>
                        <a:rPr lang="en-US" dirty="0"/>
                        <a:t>Parse the JSON file into a JSON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</a:t>
                      </a:r>
                      <a:r>
                        <a:rPr lang="en-US" baseline="0" dirty="0"/>
                        <a:t> XML file into Document object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92183"/>
                  </a:ext>
                </a:extLst>
              </a:tr>
              <a:tr h="559437">
                <a:tc>
                  <a:txBody>
                    <a:bodyPr/>
                    <a:lstStyle/>
                    <a:p>
                      <a:r>
                        <a:rPr lang="en-US" dirty="0"/>
                        <a:t>Get “OS Version”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element with “OS Version” 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4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981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F1B0-9AE0-E20D-88E8-230D066F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C276-960B-8CF9-1396-5FBC4592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interface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BrakingStrategy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Car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private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BrakingStrategy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strategy;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Car(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BrakingStrategy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strategy) {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this.strategy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strategy;  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strategy.applyBrakes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   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static void main(String[]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Car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sportsCar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Car(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-&gt;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System.out.println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("Applying ABS brakes..."));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sportsCar.applyBrakes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//body of lambda implements a single abstract method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49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72B8-7D1A-2A2A-CE8F-6AF64B2B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1F5A-7828-8C1F-9D06-0FDB6081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Context to Strategy</a:t>
            </a:r>
          </a:p>
          <a:p>
            <a:pPr lvl="1"/>
            <a:r>
              <a:rPr lang="en-US" dirty="0"/>
              <a:t>Example: sorting strategy needs data to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data as parameter</a:t>
            </a:r>
          </a:p>
          <a:p>
            <a:pPr marL="1371600" lvl="2" indent="-514350"/>
            <a:r>
              <a:rPr lang="en-US" dirty="0"/>
              <a:t>Not all strategies may need the same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Pass the context reference</a:t>
            </a:r>
          </a:p>
          <a:p>
            <a:pPr marL="1371600" lvl="2" indent="-514350"/>
            <a:r>
              <a:rPr lang="en-US" dirty="0"/>
              <a:t>Strategy would query context what data it needs</a:t>
            </a:r>
          </a:p>
          <a:p>
            <a:pPr marL="1371600" lvl="2" indent="-514350"/>
            <a:r>
              <a:rPr lang="en-US" dirty="0"/>
              <a:t>Context’s interface with getters</a:t>
            </a:r>
          </a:p>
          <a:p>
            <a:pPr marL="1371600" lvl="2" indent="-514350"/>
            <a:r>
              <a:rPr lang="en-US" dirty="0"/>
              <a:t>Strategy is coupled with context</a:t>
            </a:r>
          </a:p>
          <a:p>
            <a:pPr marL="971550" lvl="1" indent="-514350"/>
            <a:r>
              <a:rPr lang="en-US" dirty="0"/>
              <a:t>There is no best</a:t>
            </a:r>
          </a:p>
        </p:txBody>
      </p:sp>
    </p:spTree>
    <p:extLst>
      <p:ext uri="{BB962C8B-B14F-4D97-AF65-F5344CB8AC3E}">
        <p14:creationId xmlns:p14="http://schemas.microsoft.com/office/powerpoint/2010/main" val="39581980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99BC-3086-B9A0-652C-9DCD7308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D705-D44B-025D-453D-06D22235C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40" y="1412776"/>
            <a:ext cx="8795320" cy="4532109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Default Strategy in the Context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enefit: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lients don't have to deal with Strategy objects at all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unless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they don't like the default behavior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Make stateless Strategies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When Strategies are stateless, they can be shared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e.g. 3 users share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Bcrypt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for hashing their password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No need to clutter the memory with same objects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Strategies make good flyweights</a:t>
            </a:r>
          </a:p>
        </p:txBody>
      </p:sp>
    </p:spTree>
    <p:extLst>
      <p:ext uri="{BB962C8B-B14F-4D97-AF65-F5344CB8AC3E}">
        <p14:creationId xmlns:p14="http://schemas.microsoft.com/office/powerpoint/2010/main" val="21841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6EF7-40E8-207E-D02B-84F48F54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0EEE-5B18-B69A-1BE4-BF4738F15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C++ templates : </a:t>
            </a:r>
            <a:r>
              <a:rPr lang="en-US" sz="2400" dirty="0"/>
              <a:t>Cannot change strategy</a:t>
            </a:r>
            <a:endParaRPr lang="en-US" dirty="0"/>
          </a:p>
          <a:p>
            <a:pPr marL="57150" indent="0"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template &lt;class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 class Context {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void operation() {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theStrategy.DoAlgorithm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 }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private: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//The class is then configured with a Strategy class when it's instantiated: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MyStrategy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public: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DoAlgorithm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5715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  <a:p>
            <a:pPr marL="57150" indent="0">
              <a:buNone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Context&lt;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MyStrategy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&gt; 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aContext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65764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20BCC99-374F-9219-F5A8-5CC011FAC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Strategy: Key notes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5254156-1379-F136-E6F8-98749BCC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tr-TR"/>
              <a:t>Family of algorithms</a:t>
            </a:r>
          </a:p>
          <a:p>
            <a:pPr lvl="1"/>
            <a:r>
              <a:rPr lang="en-US" altLang="tr-TR"/>
              <a:t>One strategy class per algorithm</a:t>
            </a:r>
          </a:p>
          <a:p>
            <a:r>
              <a:rPr lang="en-US" altLang="tr-TR"/>
              <a:t>Make them interchangeable</a:t>
            </a:r>
          </a:p>
          <a:p>
            <a:pPr lvl="1"/>
            <a:r>
              <a:rPr lang="en-US" altLang="tr-TR"/>
              <a:t>Just change the current strategy object and the algorithm changes</a:t>
            </a:r>
          </a:p>
          <a:p>
            <a:r>
              <a:rPr lang="en-US" altLang="tr-TR"/>
              <a:t>Client of the context can use different algorithms easily</a:t>
            </a:r>
          </a:p>
          <a:p>
            <a:r>
              <a:rPr lang="en-US" altLang="tr-TR"/>
              <a:t>Alternative for subclassing</a:t>
            </a:r>
            <a:endParaRPr lang="en-GB" altLang="tr-TR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05B9024-E2D2-BBF0-BE62-F0674298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Question: why not delete?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7234684-C932-6F9D-D342-D6A31856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40768"/>
            <a:ext cx="6635080" cy="4532109"/>
          </a:xfrm>
        </p:spPr>
        <p:txBody>
          <a:bodyPr/>
          <a:lstStyle/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User{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public: 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virtual void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virtual bool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checkPassword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passwd);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User(Encryption* e); </a:t>
            </a:r>
            <a:r>
              <a:rPr lang="en-US" altLang="tr-TR" sz="2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~User()=default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private:      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Encryption* strategy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….}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void User::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setPassword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(const String&amp; pass){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checkStrength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(pass);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save(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strategy -&gt;</a:t>
            </a:r>
            <a:r>
              <a:rPr lang="en-US" altLang="tr-TR" sz="22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generateHash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(pass));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57150" indent="0">
              <a:buNone/>
            </a:pP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User::</a:t>
            </a:r>
            <a:r>
              <a:rPr lang="en-US" altLang="tr-TR" sz="22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User(Encryption* e</a:t>
            </a:r>
            <a:r>
              <a:rPr lang="en-US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):strategy(e){…}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4BE7B4-D000-7DA5-278D-45ECC4F59318}"/>
              </a:ext>
            </a:extLst>
          </p:cNvPr>
          <p:cNvSpPr txBox="1"/>
          <p:nvPr/>
        </p:nvSpPr>
        <p:spPr>
          <a:xfrm>
            <a:off x="6886600" y="4293096"/>
            <a:ext cx="200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Strategies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are shared:</a:t>
            </a:r>
          </a:p>
          <a:p>
            <a:r>
              <a:rPr lang="en-US" sz="2800" dirty="0">
                <a:solidFill>
                  <a:srgbClr val="C00000"/>
                </a:solidFill>
              </a:rPr>
              <a:t>flyweight</a:t>
            </a:r>
          </a:p>
        </p:txBody>
      </p:sp>
    </p:spTree>
    <p:extLst>
      <p:ext uri="{BB962C8B-B14F-4D97-AF65-F5344CB8AC3E}">
        <p14:creationId xmlns:p14="http://schemas.microsoft.com/office/powerpoint/2010/main" val="241183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74CD710-C1DC-7539-4D63-417DBFB5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-Related patterns -1	</a:t>
            </a:r>
            <a:endParaRPr lang="tr-TR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BB328EE-F969-A7F7-B731-0809DBCC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Strategies can be </a:t>
            </a:r>
            <a:r>
              <a:rPr lang="en-US" altLang="tr-TR" sz="2800" b="1" dirty="0"/>
              <a:t>flyweights</a:t>
            </a:r>
          </a:p>
          <a:p>
            <a:r>
              <a:rPr lang="en-US" altLang="tr-TR" sz="2800" b="1" dirty="0"/>
              <a:t>Template M </a:t>
            </a:r>
            <a:r>
              <a:rPr lang="en-US" altLang="tr-TR" sz="2800" dirty="0"/>
              <a:t>vs</a:t>
            </a:r>
            <a:r>
              <a:rPr lang="en-US" altLang="tr-TR" sz="2800" b="1" dirty="0"/>
              <a:t> Strategy</a:t>
            </a:r>
          </a:p>
          <a:p>
            <a:pPr lvl="1"/>
            <a:r>
              <a:rPr lang="en-US" altLang="tr-TR" sz="2400" b="1" dirty="0"/>
              <a:t>Template Method </a:t>
            </a:r>
            <a:r>
              <a:rPr lang="en-US" altLang="tr-TR" sz="2400" dirty="0"/>
              <a:t>fixes skeleton of algorithm, variation in steps </a:t>
            </a:r>
          </a:p>
          <a:p>
            <a:pPr lvl="1"/>
            <a:r>
              <a:rPr lang="en-US" altLang="tr-TR" sz="2400" b="1" dirty="0"/>
              <a:t>Strategy </a:t>
            </a:r>
            <a:r>
              <a:rPr lang="en-US" altLang="tr-TR" sz="2400" dirty="0"/>
              <a:t>changes the algorithm completely</a:t>
            </a:r>
          </a:p>
          <a:p>
            <a:pPr lvl="2"/>
            <a:r>
              <a:rPr lang="en-US" altLang="tr-TR" sz="2000" dirty="0"/>
              <a:t>Change </a:t>
            </a:r>
            <a:r>
              <a:rPr lang="en-US" altLang="tr-TR" sz="2000" dirty="0" err="1"/>
              <a:t>mergesort</a:t>
            </a:r>
            <a:r>
              <a:rPr lang="en-US" altLang="tr-TR" sz="2000" dirty="0"/>
              <a:t> to </a:t>
            </a:r>
            <a:r>
              <a:rPr lang="en-US" altLang="tr-TR" sz="2000" dirty="0" err="1"/>
              <a:t>bublesort</a:t>
            </a:r>
            <a:endParaRPr lang="en-US" altLang="tr-TR" sz="2000" dirty="0"/>
          </a:p>
          <a:p>
            <a:r>
              <a:rPr lang="en-US" altLang="tr-TR" sz="2800" b="1" dirty="0"/>
              <a:t>Decorator</a:t>
            </a:r>
            <a:r>
              <a:rPr lang="en-US" altLang="tr-TR" sz="2800" dirty="0"/>
              <a:t> vs Strategy</a:t>
            </a:r>
          </a:p>
          <a:p>
            <a:pPr lvl="1"/>
            <a:r>
              <a:rPr lang="en-US" altLang="tr-TR" sz="2400" dirty="0"/>
              <a:t>Both alternative to inheritance</a:t>
            </a:r>
          </a:p>
          <a:p>
            <a:pPr lvl="1"/>
            <a:r>
              <a:rPr lang="en-US" altLang="tr-TR" sz="2400" dirty="0"/>
              <a:t>Decorator adds functionality on top -wrapper</a:t>
            </a:r>
          </a:p>
          <a:p>
            <a:pPr lvl="1"/>
            <a:r>
              <a:rPr lang="en-US" altLang="tr-TR" sz="2400" dirty="0"/>
              <a:t>Strategy replaces functionality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74CD710-C1DC-7539-4D63-417DBFB5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Strategy -Related patterns -2	</a:t>
            </a:r>
            <a:endParaRPr lang="tr-TR" altLang="en-US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BB328EE-F969-A7F7-B731-0809DBCC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Bridge</a:t>
            </a:r>
            <a:r>
              <a:rPr lang="en-US" altLang="en-US" dirty="0"/>
              <a:t> and Strategy have the same Class diagram, but intent is different</a:t>
            </a:r>
          </a:p>
          <a:p>
            <a:pPr lvl="1"/>
            <a:r>
              <a:rPr lang="en-US" altLang="en-US" dirty="0"/>
              <a:t>strategy is related with the behavior and bridge is for structure. </a:t>
            </a:r>
          </a:p>
          <a:p>
            <a:pPr lvl="1"/>
            <a:r>
              <a:rPr lang="en-US" altLang="en-US" dirty="0"/>
              <a:t>the coupling between the context and strategies is tighter than the coupling between the abstraction and implementation in the bridge pattern.</a:t>
            </a:r>
          </a:p>
          <a:p>
            <a:r>
              <a:rPr lang="en-US" altLang="en-US" dirty="0"/>
              <a:t>State pattern (next) vs Strategy </a:t>
            </a:r>
          </a:p>
          <a:p>
            <a:r>
              <a:rPr lang="en-US" altLang="en-US" dirty="0"/>
              <a:t>Command (later)</a:t>
            </a: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9432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78DD-D2BA-2668-A376-B5FB21D2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–Known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95C0-B39E-4D48-107D-C4C7DC6F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java.util.Comparator</a:t>
            </a:r>
            <a:r>
              <a:rPr lang="en-US" dirty="0"/>
              <a:t> with compare() method is a strategy used by many, e.g. sort method of Collections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C0AE2-55CE-66F3-299B-C371CF28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8A9B35-29C3-D88F-C8B6-A3287995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1098"/>
            <a:ext cx="8204052" cy="613580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288F92-750B-2AFC-F498-FC06B6409945}"/>
              </a:ext>
            </a:extLst>
          </p:cNvPr>
          <p:cNvSpPr/>
          <p:nvPr/>
        </p:nvSpPr>
        <p:spPr bwMode="auto">
          <a:xfrm>
            <a:off x="3167845" y="778925"/>
            <a:ext cx="936104" cy="21602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E881E5-5396-0982-4910-740D264595B4}"/>
              </a:ext>
            </a:extLst>
          </p:cNvPr>
          <p:cNvSpPr/>
          <p:nvPr/>
        </p:nvSpPr>
        <p:spPr bwMode="auto">
          <a:xfrm>
            <a:off x="2987824" y="1772816"/>
            <a:ext cx="1534455" cy="28803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4DFBDD-EEE9-75E6-7ECA-17FDAB49FEB1}"/>
              </a:ext>
            </a:extLst>
          </p:cNvPr>
          <p:cNvSpPr/>
          <p:nvPr/>
        </p:nvSpPr>
        <p:spPr bwMode="auto">
          <a:xfrm>
            <a:off x="3491880" y="2436012"/>
            <a:ext cx="2952328" cy="288032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F71E5C-8FFF-5C5F-E9B8-B03F854CD59D}"/>
              </a:ext>
            </a:extLst>
          </p:cNvPr>
          <p:cNvSpPr/>
          <p:nvPr/>
        </p:nvSpPr>
        <p:spPr bwMode="auto">
          <a:xfrm>
            <a:off x="3203848" y="4869160"/>
            <a:ext cx="936104" cy="216024"/>
          </a:xfrm>
          <a:prstGeom prst="roundRect">
            <a:avLst/>
          </a:prstGeom>
          <a:solidFill>
            <a:schemeClr val="accent1">
              <a:alpha val="2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FDABA68-FED4-EFC0-6AB6-4B98ACEF239D}"/>
              </a:ext>
            </a:extLst>
          </p:cNvPr>
          <p:cNvSpPr/>
          <p:nvPr/>
        </p:nvSpPr>
        <p:spPr bwMode="auto">
          <a:xfrm>
            <a:off x="1187624" y="800708"/>
            <a:ext cx="288032" cy="32403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5D7B261-AD59-4D83-85C2-234A95F34AE8}"/>
              </a:ext>
            </a:extLst>
          </p:cNvPr>
          <p:cNvSpPr/>
          <p:nvPr/>
        </p:nvSpPr>
        <p:spPr bwMode="auto">
          <a:xfrm>
            <a:off x="1060334" y="1268760"/>
            <a:ext cx="415322" cy="79208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73F64D3-C999-4BCD-CCB7-26B5A28F4110}"/>
              </a:ext>
            </a:extLst>
          </p:cNvPr>
          <p:cNvSpPr/>
          <p:nvPr/>
        </p:nvSpPr>
        <p:spPr bwMode="auto">
          <a:xfrm>
            <a:off x="1123979" y="2204864"/>
            <a:ext cx="260883" cy="360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Action Button: Blank 1">
            <a:hlinkClick r:id="rId4" highlightClick="1"/>
            <a:extLst>
              <a:ext uri="{FF2B5EF4-FFF2-40B4-BE49-F238E27FC236}">
                <a16:creationId xmlns:a16="http://schemas.microsoft.com/office/drawing/2014/main" id="{9C798EF8-471C-A74F-09AE-75EC333B10EC}"/>
              </a:ext>
            </a:extLst>
          </p:cNvPr>
          <p:cNvSpPr/>
          <p:nvPr/>
        </p:nvSpPr>
        <p:spPr bwMode="auto">
          <a:xfrm>
            <a:off x="6948265" y="260648"/>
            <a:ext cx="1738536" cy="576064"/>
          </a:xfrm>
          <a:prstGeom prst="actionButtonBlan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Refactored –click here</a:t>
            </a:r>
          </a:p>
        </p:txBody>
      </p:sp>
    </p:spTree>
    <p:extLst>
      <p:ext uri="{BB962C8B-B14F-4D97-AF65-F5344CB8AC3E}">
        <p14:creationId xmlns:p14="http://schemas.microsoft.com/office/powerpoint/2010/main" val="29501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48073EE-3C31-3DD2-0E80-47D62FAF8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Algorithms sharing steps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E3350E6-5828-8BFB-10D5-21CA591DE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dirty="0"/>
              <a:t>We are going to think about the steps of an 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dirty="0"/>
              <a:t>      alg1: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dirty="0"/>
              <a:t>        1) </a:t>
            </a:r>
            <a:r>
              <a:rPr lang="en-US" altLang="tr-TR" sz="2400" dirty="0" err="1"/>
              <a:t>doA</a:t>
            </a:r>
            <a:r>
              <a:rPr lang="en-US" altLang="tr-TR" sz="2400" dirty="0"/>
              <a:t>;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dirty="0"/>
              <a:t>        2) </a:t>
            </a:r>
            <a:r>
              <a:rPr lang="en-US" altLang="tr-TR" sz="2400" dirty="0" err="1"/>
              <a:t>doB</a:t>
            </a:r>
            <a:r>
              <a:rPr lang="en-US" altLang="tr-TR" sz="2400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tr-TR" sz="2400" dirty="0"/>
              <a:t>        3) </a:t>
            </a:r>
            <a:r>
              <a:rPr lang="en-US" altLang="tr-TR" sz="2400" dirty="0" err="1"/>
              <a:t>doC</a:t>
            </a:r>
            <a:r>
              <a:rPr lang="en-US" altLang="tr-TR" sz="2400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dirty="0"/>
              <a:t>Set the algorithm (order of steps) in stone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dirty="0"/>
              <a:t>Leave out the details of the steps to be defined by someone else </a:t>
            </a:r>
          </a:p>
          <a:p>
            <a:pPr lvl="1">
              <a:lnSpc>
                <a:spcPct val="90000"/>
              </a:lnSpc>
            </a:pPr>
            <a:r>
              <a:rPr lang="en-US" altLang="tr-TR" sz="2400" dirty="0"/>
              <a:t>alg1 does not know how to carry out </a:t>
            </a:r>
            <a:r>
              <a:rPr lang="en-US" altLang="tr-TR" sz="2400" dirty="0" err="1"/>
              <a:t>doA</a:t>
            </a:r>
            <a:r>
              <a:rPr lang="en-US" altLang="tr-TR" sz="2400" dirty="0"/>
              <a:t>, someone else will define it for me</a:t>
            </a:r>
            <a:endParaRPr lang="en-GB" altLang="tr-TR" sz="2400" dirty="0"/>
          </a:p>
        </p:txBody>
      </p:sp>
    </p:spTree>
    <p:extLst>
      <p:ext uri="{BB962C8B-B14F-4D97-AF65-F5344CB8AC3E}">
        <p14:creationId xmlns:p14="http://schemas.microsoft.com/office/powerpoint/2010/main" val="267025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AAF09C5D-AA6A-0E59-5BBE-6022BCE1A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Structure –Template Method</a:t>
            </a:r>
          </a:p>
        </p:txBody>
      </p:sp>
      <p:grpSp>
        <p:nvGrpSpPr>
          <p:cNvPr id="49155" name="Group 12">
            <a:extLst>
              <a:ext uri="{FF2B5EF4-FFF2-40B4-BE49-F238E27FC236}">
                <a16:creationId xmlns:a16="http://schemas.microsoft.com/office/drawing/2014/main" id="{BBEABE22-BEB4-552B-AB76-070E466B956A}"/>
              </a:ext>
            </a:extLst>
          </p:cNvPr>
          <p:cNvGrpSpPr>
            <a:grpSpLocks/>
          </p:cNvGrpSpPr>
          <p:nvPr/>
        </p:nvGrpSpPr>
        <p:grpSpPr bwMode="auto">
          <a:xfrm>
            <a:off x="1184276" y="1628775"/>
            <a:ext cx="2819400" cy="1622425"/>
            <a:chOff x="564" y="3022"/>
            <a:chExt cx="1776" cy="1022"/>
          </a:xfrm>
        </p:grpSpPr>
        <p:sp>
          <p:nvSpPr>
            <p:cNvPr id="49175" name="Rectangle 9">
              <a:extLst>
                <a:ext uri="{FF2B5EF4-FFF2-40B4-BE49-F238E27FC236}">
                  <a16:creationId xmlns:a16="http://schemas.microsoft.com/office/drawing/2014/main" id="{AAA06814-DB59-9B5A-17AC-6FE0C1BF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022"/>
              <a:ext cx="1587" cy="99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49176" name="Text Box 10">
              <a:extLst>
                <a:ext uri="{FF2B5EF4-FFF2-40B4-BE49-F238E27FC236}">
                  <a16:creationId xmlns:a16="http://schemas.microsoft.com/office/drawing/2014/main" id="{885335D0-8A13-5BD6-90A0-4AAFFB08A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3045"/>
              <a:ext cx="1776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i="1" dirty="0" err="1"/>
                <a:t>AbstractClass</a:t>
              </a:r>
              <a:endParaRPr lang="en-US" altLang="tr-TR" sz="1800" b="1" i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tr-TR" sz="800" b="1" i="1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</a:t>
              </a:r>
              <a:r>
                <a:rPr lang="en-US" altLang="tr-TR" sz="1800" dirty="0" err="1"/>
                <a:t>templateMethod</a:t>
              </a:r>
              <a:r>
                <a:rPr lang="en-US" altLang="tr-TR" sz="1800" dirty="0"/>
                <a:t>()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+primitiveOperation1()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i="1" dirty="0"/>
                <a:t>+primitiveOperation2()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+hook() </a:t>
              </a:r>
              <a:r>
                <a:rPr lang="en-US" altLang="tr-TR" sz="1800" i="1" dirty="0"/>
                <a:t>                      </a:t>
              </a:r>
            </a:p>
          </p:txBody>
        </p:sp>
        <p:sp>
          <p:nvSpPr>
            <p:cNvPr id="49177" name="Line 11">
              <a:extLst>
                <a:ext uri="{FF2B5EF4-FFF2-40B4-BE49-F238E27FC236}">
                  <a16:creationId xmlns:a16="http://schemas.microsoft.com/office/drawing/2014/main" id="{A1F0154C-90DF-613B-8F4A-DAF24290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3249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56" name="Group 16">
            <a:extLst>
              <a:ext uri="{FF2B5EF4-FFF2-40B4-BE49-F238E27FC236}">
                <a16:creationId xmlns:a16="http://schemas.microsoft.com/office/drawing/2014/main" id="{41FBA53D-2E47-4A6A-013B-05551CE82F5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508500"/>
            <a:ext cx="2592387" cy="1081088"/>
            <a:chOff x="3969" y="3475"/>
            <a:chExt cx="1633" cy="681"/>
          </a:xfrm>
        </p:grpSpPr>
        <p:sp>
          <p:nvSpPr>
            <p:cNvPr id="49172" name="Rectangle 13">
              <a:extLst>
                <a:ext uri="{FF2B5EF4-FFF2-40B4-BE49-F238E27FC236}">
                  <a16:creationId xmlns:a16="http://schemas.microsoft.com/office/drawing/2014/main" id="{7454AF85-16DB-0F4A-A583-590F5CF8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475"/>
              <a:ext cx="1587" cy="68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 dirty="0"/>
            </a:p>
          </p:txBody>
        </p:sp>
        <p:sp>
          <p:nvSpPr>
            <p:cNvPr id="49173" name="Text Box 14">
              <a:extLst>
                <a:ext uri="{FF2B5EF4-FFF2-40B4-BE49-F238E27FC236}">
                  <a16:creationId xmlns:a16="http://schemas.microsoft.com/office/drawing/2014/main" id="{8CD04342-F593-CCB3-5CED-DE51D2049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475"/>
              <a:ext cx="1544" cy="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/>
                <a:t>ConcreteClass1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tr-TR" sz="800" b="1" i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+primitiveOperation1()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+primitiveOperation2()</a:t>
              </a:r>
            </a:p>
          </p:txBody>
        </p:sp>
        <p:sp>
          <p:nvSpPr>
            <p:cNvPr id="49174" name="Line 15">
              <a:extLst>
                <a:ext uri="{FF2B5EF4-FFF2-40B4-BE49-F238E27FC236}">
                  <a16:creationId xmlns:a16="http://schemas.microsoft.com/office/drawing/2014/main" id="{273103F6-DF8E-4E84-5BE9-48677BD01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3702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7" name="Rectangle 18">
            <a:extLst>
              <a:ext uri="{FF2B5EF4-FFF2-40B4-BE49-F238E27FC236}">
                <a16:creationId xmlns:a16="http://schemas.microsoft.com/office/drawing/2014/main" id="{9AB9C6CA-D047-48C7-BB32-0292E4FCC926}"/>
              </a:ext>
            </a:extLst>
          </p:cNvPr>
          <p:cNvSpPr>
            <a:spLocks noChangeArrowheads="1"/>
          </p:cNvSpPr>
          <p:nvPr/>
        </p:nvSpPr>
        <p:spPr bwMode="auto">
          <a:xfrm rot="2508028">
            <a:off x="6084888" y="3933825"/>
            <a:ext cx="720725" cy="360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tr-TR" sz="1800"/>
          </a:p>
        </p:txBody>
      </p:sp>
      <p:grpSp>
        <p:nvGrpSpPr>
          <p:cNvPr id="49158" name="Group 21">
            <a:extLst>
              <a:ext uri="{FF2B5EF4-FFF2-40B4-BE49-F238E27FC236}">
                <a16:creationId xmlns:a16="http://schemas.microsoft.com/office/drawing/2014/main" id="{6642DC5F-E0CE-59D8-3420-DF7610069EF4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133600"/>
            <a:ext cx="2592388" cy="1512888"/>
            <a:chOff x="2426" y="2568"/>
            <a:chExt cx="1633" cy="953"/>
          </a:xfrm>
        </p:grpSpPr>
        <p:sp>
          <p:nvSpPr>
            <p:cNvPr id="49167" name="Rectangle 6">
              <a:extLst>
                <a:ext uri="{FF2B5EF4-FFF2-40B4-BE49-F238E27FC236}">
                  <a16:creationId xmlns:a16="http://schemas.microsoft.com/office/drawing/2014/main" id="{A88444AC-9156-702B-703E-906AD0BB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614"/>
              <a:ext cx="1587" cy="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49168" name="Text Box 7">
              <a:extLst>
                <a:ext uri="{FF2B5EF4-FFF2-40B4-BE49-F238E27FC236}">
                  <a16:creationId xmlns:a16="http://schemas.microsoft.com/office/drawing/2014/main" id="{756E6630-2D1B-BD11-1891-D99464176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568"/>
              <a:ext cx="154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……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+primitiveOperation1()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…..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+primitiveOperation2()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…….</a:t>
              </a:r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0AA8182B-1A59-DB6C-1763-6E2FE0ECE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614"/>
              <a:ext cx="181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9">
              <a:extLst>
                <a:ext uri="{FF2B5EF4-FFF2-40B4-BE49-F238E27FC236}">
                  <a16:creationId xmlns:a16="http://schemas.microsoft.com/office/drawing/2014/main" id="{A130E779-322C-77C3-6861-3D510B55D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61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20">
              <a:extLst>
                <a:ext uri="{FF2B5EF4-FFF2-40B4-BE49-F238E27FC236}">
                  <a16:creationId xmlns:a16="http://schemas.microsoft.com/office/drawing/2014/main" id="{820E35E5-EE11-C409-38A1-85D7F8D34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75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9" name="AutoShape 22">
            <a:extLst>
              <a:ext uri="{FF2B5EF4-FFF2-40B4-BE49-F238E27FC236}">
                <a16:creationId xmlns:a16="http://schemas.microsoft.com/office/drawing/2014/main" id="{CD7551EA-6B99-1721-8A20-13E15627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143250"/>
            <a:ext cx="288925" cy="2889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tr-TR" sz="1800"/>
          </a:p>
        </p:txBody>
      </p:sp>
      <p:cxnSp>
        <p:nvCxnSpPr>
          <p:cNvPr id="49160" name="AutoShape 23">
            <a:extLst>
              <a:ext uri="{FF2B5EF4-FFF2-40B4-BE49-F238E27FC236}">
                <a16:creationId xmlns:a16="http://schemas.microsoft.com/office/drawing/2014/main" id="{DA244B3E-DFF8-377C-FDA4-2CE601096CA4}"/>
              </a:ext>
            </a:extLst>
          </p:cNvPr>
          <p:cNvCxnSpPr>
            <a:cxnSpLocks noChangeShapeType="1"/>
            <a:stCxn id="49159" idx="3"/>
            <a:endCxn id="49173" idx="0"/>
          </p:cNvCxnSpPr>
          <p:nvPr/>
        </p:nvCxnSpPr>
        <p:spPr bwMode="auto">
          <a:xfrm rot="5400000">
            <a:off x="2027238" y="3962400"/>
            <a:ext cx="1076325" cy="15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1" name="AutoShape 24">
            <a:extLst>
              <a:ext uri="{FF2B5EF4-FFF2-40B4-BE49-F238E27FC236}">
                <a16:creationId xmlns:a16="http://schemas.microsoft.com/office/drawing/2014/main" id="{12BDA48F-F58B-1BD9-9F3A-41DA96AEA725}"/>
              </a:ext>
            </a:extLst>
          </p:cNvPr>
          <p:cNvCxnSpPr>
            <a:cxnSpLocks noChangeShapeType="1"/>
            <a:stCxn id="49168" idx="1"/>
          </p:cNvCxnSpPr>
          <p:nvPr/>
        </p:nvCxnSpPr>
        <p:spPr bwMode="auto">
          <a:xfrm rot="10800000">
            <a:off x="3419475" y="2205038"/>
            <a:ext cx="2089150" cy="6619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2" name="Group 16">
            <a:extLst>
              <a:ext uri="{FF2B5EF4-FFF2-40B4-BE49-F238E27FC236}">
                <a16:creationId xmlns:a16="http://schemas.microsoft.com/office/drawing/2014/main" id="{D2A21C83-1B79-07B2-9541-8DA5830B4302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4429125"/>
            <a:ext cx="2592387" cy="1357313"/>
            <a:chOff x="3969" y="3475"/>
            <a:chExt cx="1633" cy="855"/>
          </a:xfrm>
        </p:grpSpPr>
        <p:sp>
          <p:nvSpPr>
            <p:cNvPr id="49164" name="Rectangle 13">
              <a:extLst>
                <a:ext uri="{FF2B5EF4-FFF2-40B4-BE49-F238E27FC236}">
                  <a16:creationId xmlns:a16="http://schemas.microsoft.com/office/drawing/2014/main" id="{359C1758-C6EC-F8FF-0F81-D29FE85CF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475"/>
              <a:ext cx="1587" cy="85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tr-TR" sz="1800"/>
            </a:p>
          </p:txBody>
        </p:sp>
        <p:sp>
          <p:nvSpPr>
            <p:cNvPr id="49165" name="Text Box 14">
              <a:extLst>
                <a:ext uri="{FF2B5EF4-FFF2-40B4-BE49-F238E27FC236}">
                  <a16:creationId xmlns:a16="http://schemas.microsoft.com/office/drawing/2014/main" id="{78CF1E2C-B112-A908-2EB8-EB350FABE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475"/>
              <a:ext cx="158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b="1" dirty="0"/>
                <a:t>ConcreteClass2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tr-TR" sz="800" b="1" i="1" dirty="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+primitiveOperation1()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+primitiveOperation2()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+hook()                        </a:t>
              </a:r>
            </a:p>
          </p:txBody>
        </p:sp>
        <p:sp>
          <p:nvSpPr>
            <p:cNvPr id="49166" name="Line 15">
              <a:extLst>
                <a:ext uri="{FF2B5EF4-FFF2-40B4-BE49-F238E27FC236}">
                  <a16:creationId xmlns:a16="http://schemas.microsoft.com/office/drawing/2014/main" id="{171F949A-6CBB-2174-A65D-7C34EA95D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3702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24DBFF9-4813-C8D1-C55F-A990E8514319}"/>
              </a:ext>
            </a:extLst>
          </p:cNvPr>
          <p:cNvCxnSpPr>
            <a:stCxn id="49159" idx="3"/>
            <a:endCxn id="49165" idx="0"/>
          </p:cNvCxnSpPr>
          <p:nvPr/>
        </p:nvCxnSpPr>
        <p:spPr>
          <a:xfrm rot="16200000" flipH="1">
            <a:off x="3952082" y="2053431"/>
            <a:ext cx="996950" cy="375443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1F7DC4-623E-8B2E-8463-EBCA8268CA92}"/>
              </a:ext>
            </a:extLst>
          </p:cNvPr>
          <p:cNvSpPr txBox="1"/>
          <p:nvPr/>
        </p:nvSpPr>
        <p:spPr>
          <a:xfrm>
            <a:off x="5888858" y="1543704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//this is the algorithm</a:t>
            </a:r>
          </a:p>
          <a:p>
            <a:r>
              <a:rPr lang="en-US" dirty="0"/>
              <a:t>//do </a:t>
            </a:r>
            <a:r>
              <a:rPr lang="en-US" b="1" dirty="0"/>
              <a:t>not</a:t>
            </a:r>
            <a:r>
              <a:rPr lang="en-US" dirty="0"/>
              <a:t> override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36351-44CA-FDC1-32B4-8ECD18524860}"/>
              </a:ext>
            </a:extLst>
          </p:cNvPr>
          <p:cNvSpPr txBox="1"/>
          <p:nvPr/>
        </p:nvSpPr>
        <p:spPr>
          <a:xfrm>
            <a:off x="539552" y="5877272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//must override primate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3BAC7-DE0E-2930-C2A8-844A169B3D7B}"/>
              </a:ext>
            </a:extLst>
          </p:cNvPr>
          <p:cNvSpPr txBox="1"/>
          <p:nvPr/>
        </p:nvSpPr>
        <p:spPr>
          <a:xfrm>
            <a:off x="5974737" y="61653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//may override hook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5786</TotalTime>
  <Words>4931</Words>
  <Application>Microsoft Macintosh PowerPoint</Application>
  <PresentationFormat>On-screen Show (4:3)</PresentationFormat>
  <Paragraphs>847</Paragraphs>
  <Slides>68</Slides>
  <Notes>27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Source Sans Pro</vt:lpstr>
      <vt:lpstr>Arial</vt:lpstr>
      <vt:lpstr>Arial Black</vt:lpstr>
      <vt:lpstr>Consolas</vt:lpstr>
      <vt:lpstr>Courier New</vt:lpstr>
      <vt:lpstr>PT Sans</vt:lpstr>
      <vt:lpstr>Source Code Pro</vt:lpstr>
      <vt:lpstr>Tahoma</vt:lpstr>
      <vt:lpstr>Times New Roman</vt:lpstr>
      <vt:lpstr>Wingdings</vt:lpstr>
      <vt:lpstr>Theme1</vt:lpstr>
      <vt:lpstr>Behavioral Patterns</vt:lpstr>
      <vt:lpstr>Behavioral Patterns</vt:lpstr>
      <vt:lpstr>Behavioral Patterns</vt:lpstr>
      <vt:lpstr>Behavioral Patterns</vt:lpstr>
      <vt:lpstr>Algorithms sharing steps</vt:lpstr>
      <vt:lpstr>PowerPoint Presentation</vt:lpstr>
      <vt:lpstr>PowerPoint Presentation</vt:lpstr>
      <vt:lpstr>Algorithms sharing steps</vt:lpstr>
      <vt:lpstr>Structure –Template Method</vt:lpstr>
      <vt:lpstr>Example:Template Method</vt:lpstr>
      <vt:lpstr>Template Method</vt:lpstr>
      <vt:lpstr>Template Method</vt:lpstr>
      <vt:lpstr>Participants</vt:lpstr>
      <vt:lpstr>Exercise 1: print documents</vt:lpstr>
      <vt:lpstr>Exercise 1:Template Method</vt:lpstr>
      <vt:lpstr>Applicability: Template Method</vt:lpstr>
      <vt:lpstr>Applicability: Template Method</vt:lpstr>
      <vt:lpstr>Applicability: Template Method</vt:lpstr>
      <vt:lpstr>TM controls extensions</vt:lpstr>
      <vt:lpstr>Example: Hook method</vt:lpstr>
      <vt:lpstr>Hollywood principle</vt:lpstr>
      <vt:lpstr>Hollywood principle</vt:lpstr>
      <vt:lpstr>Hollywood Principle</vt:lpstr>
      <vt:lpstr>Consequences -Pros</vt:lpstr>
      <vt:lpstr>Consequences -Cons</vt:lpstr>
      <vt:lpstr>Example LSP violation</vt:lpstr>
      <vt:lpstr>Example: Travel Agency</vt:lpstr>
      <vt:lpstr>PowerPoint Presentation</vt:lpstr>
      <vt:lpstr>Related patterns</vt:lpstr>
      <vt:lpstr>Do not repeat code!</vt:lpstr>
      <vt:lpstr>Do not repeat code!</vt:lpstr>
      <vt:lpstr>Do not repeat code!</vt:lpstr>
      <vt:lpstr>Do not repeat code!</vt:lpstr>
      <vt:lpstr>Best Practices</vt:lpstr>
      <vt:lpstr>Known uses</vt:lpstr>
      <vt:lpstr>From java.io.InputStream source code:</vt:lpstr>
      <vt:lpstr>More algorithms</vt:lpstr>
      <vt:lpstr>Motivating Example</vt:lpstr>
      <vt:lpstr>How to implement setPassword?</vt:lpstr>
      <vt:lpstr>How to implement setPassword?</vt:lpstr>
      <vt:lpstr>Strategy</vt:lpstr>
      <vt:lpstr>Strategy -Structure</vt:lpstr>
      <vt:lpstr>setPassword  with Strategy</vt:lpstr>
      <vt:lpstr>Strategy - Collaborations</vt:lpstr>
      <vt:lpstr>Recall the Car example 2nd week</vt:lpstr>
      <vt:lpstr>Alternative1</vt:lpstr>
      <vt:lpstr>Alternative 2:</vt:lpstr>
      <vt:lpstr>Strategy Solution</vt:lpstr>
      <vt:lpstr>Example 3: Strategy </vt:lpstr>
      <vt:lpstr>Example 4</vt:lpstr>
      <vt:lpstr>Applicability -Strategy</vt:lpstr>
      <vt:lpstr>Example 5 – javax.swing</vt:lpstr>
      <vt:lpstr>Strategy – other examples</vt:lpstr>
      <vt:lpstr>Strategy – another example</vt:lpstr>
      <vt:lpstr>Example 6 </vt:lpstr>
      <vt:lpstr>Example</vt:lpstr>
      <vt:lpstr>Strategy – Consequences-1</vt:lpstr>
      <vt:lpstr>Strategy – Consequences-2</vt:lpstr>
      <vt:lpstr>Implementation issues-1</vt:lpstr>
      <vt:lpstr>Lambda</vt:lpstr>
      <vt:lpstr>Implementation issues -2</vt:lpstr>
      <vt:lpstr>Implementation issues-3</vt:lpstr>
      <vt:lpstr>Implementation issues-4</vt:lpstr>
      <vt:lpstr>Strategy: Key notes</vt:lpstr>
      <vt:lpstr>Question: why not delete?</vt:lpstr>
      <vt:lpstr>Strategy -Related patterns -1 </vt:lpstr>
      <vt:lpstr>Strategy -Related patterns -2 </vt:lpstr>
      <vt:lpstr>Strategy –Known Use</vt:lpstr>
    </vt:vector>
  </TitlesOfParts>
  <Company> 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Patterns</dc:title>
  <dc:creator>Aysu Betin-Can</dc:creator>
  <cp:lastModifiedBy>Microsoft Office User</cp:lastModifiedBy>
  <cp:revision>465</cp:revision>
  <dcterms:created xsi:type="dcterms:W3CDTF">2006-02-28T14:58:56Z</dcterms:created>
  <dcterms:modified xsi:type="dcterms:W3CDTF">2025-10-15T22:16:12Z</dcterms:modified>
</cp:coreProperties>
</file>