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41"/>
  </p:notesMasterIdLst>
  <p:handoutMasterIdLst>
    <p:handoutMasterId r:id="rId42"/>
  </p:handoutMasterIdLst>
  <p:sldIdLst>
    <p:sldId id="412" r:id="rId2"/>
    <p:sldId id="399" r:id="rId3"/>
    <p:sldId id="513" r:id="rId4"/>
    <p:sldId id="371" r:id="rId5"/>
    <p:sldId id="372" r:id="rId6"/>
    <p:sldId id="514" r:id="rId7"/>
    <p:sldId id="515" r:id="rId8"/>
    <p:sldId id="346" r:id="rId9"/>
    <p:sldId id="385" r:id="rId10"/>
    <p:sldId id="261" r:id="rId11"/>
    <p:sldId id="497" r:id="rId12"/>
    <p:sldId id="265" r:id="rId13"/>
    <p:sldId id="341" r:id="rId14"/>
    <p:sldId id="501" r:id="rId15"/>
    <p:sldId id="502" r:id="rId16"/>
    <p:sldId id="282" r:id="rId17"/>
    <p:sldId id="299" r:id="rId18"/>
    <p:sldId id="342" r:id="rId19"/>
    <p:sldId id="503" r:id="rId20"/>
    <p:sldId id="387" r:id="rId21"/>
    <p:sldId id="390" r:id="rId22"/>
    <p:sldId id="389" r:id="rId23"/>
    <p:sldId id="388" r:id="rId24"/>
    <p:sldId id="509" r:id="rId25"/>
    <p:sldId id="348" r:id="rId26"/>
    <p:sldId id="349" r:id="rId27"/>
    <p:sldId id="382" r:id="rId28"/>
    <p:sldId id="383" r:id="rId29"/>
    <p:sldId id="505" r:id="rId30"/>
    <p:sldId id="405" r:id="rId31"/>
    <p:sldId id="507" r:id="rId32"/>
    <p:sldId id="283" r:id="rId33"/>
    <p:sldId id="353" r:id="rId34"/>
    <p:sldId id="384" r:id="rId35"/>
    <p:sldId id="506" r:id="rId36"/>
    <p:sldId id="500" r:id="rId37"/>
    <p:sldId id="314" r:id="rId38"/>
    <p:sldId id="498" r:id="rId39"/>
    <p:sldId id="290" r:id="rId4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8209" autoAdjust="0"/>
  </p:normalViewPr>
  <p:slideViewPr>
    <p:cSldViewPr snapToGrid="0">
      <p:cViewPr varScale="1">
        <p:scale>
          <a:sx n="102" d="100"/>
          <a:sy n="102" d="100"/>
        </p:scale>
        <p:origin x="1920"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B0AB24FC-3020-4837-A1BA-F611EC3D39A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121859" name="Rectangle 3">
            <a:extLst>
              <a:ext uri="{FF2B5EF4-FFF2-40B4-BE49-F238E27FC236}">
                <a16:creationId xmlns:a16="http://schemas.microsoft.com/office/drawing/2014/main" id="{6159ABAE-2A5D-4080-AD8D-063C615DD132}"/>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mn-cs"/>
              </a:defRPr>
            </a:lvl1pPr>
          </a:lstStyle>
          <a:p>
            <a:pPr>
              <a:defRPr/>
            </a:pPr>
            <a:endParaRPr lang="en-US"/>
          </a:p>
        </p:txBody>
      </p:sp>
      <p:sp>
        <p:nvSpPr>
          <p:cNvPr id="121860" name="Rectangle 4">
            <a:extLst>
              <a:ext uri="{FF2B5EF4-FFF2-40B4-BE49-F238E27FC236}">
                <a16:creationId xmlns:a16="http://schemas.microsoft.com/office/drawing/2014/main" id="{B0EE2441-29FD-4661-9FE0-2B3CF4CCEEC9}"/>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121861" name="Rectangle 5">
            <a:extLst>
              <a:ext uri="{FF2B5EF4-FFF2-40B4-BE49-F238E27FC236}">
                <a16:creationId xmlns:a16="http://schemas.microsoft.com/office/drawing/2014/main" id="{B00D7BAF-A71D-46C6-9E1F-A74D342C40A1}"/>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A095A348-F6E2-4A0B-8E12-BA6FB313F0F6}"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0CB7AE6-5602-4147-BF65-77AAF548AFD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36867" name="Rectangle 3">
            <a:extLst>
              <a:ext uri="{FF2B5EF4-FFF2-40B4-BE49-F238E27FC236}">
                <a16:creationId xmlns:a16="http://schemas.microsoft.com/office/drawing/2014/main" id="{2DBDD1EE-204D-492A-B011-E306CC35DF39}"/>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mn-cs"/>
              </a:defRPr>
            </a:lvl1pPr>
          </a:lstStyle>
          <a:p>
            <a:pPr>
              <a:defRPr/>
            </a:pPr>
            <a:endParaRPr lang="en-US"/>
          </a:p>
        </p:txBody>
      </p:sp>
      <p:sp>
        <p:nvSpPr>
          <p:cNvPr id="2052" name="Rectangle 4">
            <a:extLst>
              <a:ext uri="{FF2B5EF4-FFF2-40B4-BE49-F238E27FC236}">
                <a16:creationId xmlns:a16="http://schemas.microsoft.com/office/drawing/2014/main" id="{FF8BBE1E-77F5-CC40-3580-A9CAF54D11C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9" name="Rectangle 5">
            <a:extLst>
              <a:ext uri="{FF2B5EF4-FFF2-40B4-BE49-F238E27FC236}">
                <a16:creationId xmlns:a16="http://schemas.microsoft.com/office/drawing/2014/main" id="{F5EA104A-68CE-481E-95BE-0B54CD680F5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a:extLst>
              <a:ext uri="{FF2B5EF4-FFF2-40B4-BE49-F238E27FC236}">
                <a16:creationId xmlns:a16="http://schemas.microsoft.com/office/drawing/2014/main" id="{0639B473-507A-49A9-AB90-B2C41D4111FF}"/>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lang="en-US"/>
          </a:p>
        </p:txBody>
      </p:sp>
      <p:sp>
        <p:nvSpPr>
          <p:cNvPr id="36871" name="Rectangle 7">
            <a:extLst>
              <a:ext uri="{FF2B5EF4-FFF2-40B4-BE49-F238E27FC236}">
                <a16:creationId xmlns:a16="http://schemas.microsoft.com/office/drawing/2014/main" id="{0E71F631-BAD1-4339-9B99-4F3B8EB6A3FD}"/>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249F679D-6D11-4ED1-A70F-057B76B3F1B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Problems:</a:t>
            </a:r>
            <a:endParaRPr lang="en-US" dirty="0"/>
          </a:p>
          <a:p>
            <a:r>
              <a:rPr lang="en-US" dirty="0"/>
              <a:t>Client code is hard to read and write. It's easy to mistake one </a:t>
            </a:r>
            <a:r>
              <a:rPr lang="en-US" dirty="0" err="1"/>
              <a:t>boolean</a:t>
            </a:r>
            <a:r>
              <a:rPr lang="en-US" dirty="0"/>
              <a:t> for another.</a:t>
            </a:r>
          </a:p>
          <a:p>
            <a:r>
              <a:rPr lang="en-US" dirty="0"/>
              <a:t>The class becomes cluttered with many constructors.</a:t>
            </a:r>
          </a:p>
          <a:p>
            <a:endParaRPr lang="en-US" dirty="0"/>
          </a:p>
        </p:txBody>
      </p:sp>
      <p:sp>
        <p:nvSpPr>
          <p:cNvPr id="4" name="Slide Number Placeholder 3"/>
          <p:cNvSpPr>
            <a:spLocks noGrp="1"/>
          </p:cNvSpPr>
          <p:nvPr>
            <p:ph type="sldNum" sz="quarter" idx="5"/>
          </p:nvPr>
        </p:nvSpPr>
        <p:spPr/>
        <p:txBody>
          <a:bodyPr/>
          <a:lstStyle/>
          <a:p>
            <a:fld id="{249F679D-6D11-4ED1-A70F-057B76B3F1BB}" type="slidenum">
              <a:rPr lang="en-US" altLang="en-US" smtClean="0"/>
              <a:pPr/>
              <a:t>3</a:t>
            </a:fld>
            <a:endParaRPr lang="en-US" altLang="en-US"/>
          </a:p>
        </p:txBody>
      </p:sp>
    </p:spTree>
    <p:extLst>
      <p:ext uri="{BB962C8B-B14F-4D97-AF65-F5344CB8AC3E}">
        <p14:creationId xmlns:p14="http://schemas.microsoft.com/office/powerpoint/2010/main" val="178754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US" b="0" i="1" dirty="0">
                <a:solidFill>
                  <a:srgbClr val="000000"/>
                </a:solidFill>
                <a:effectLst/>
                <a:latin typeface="Times New Roman" panose="02020603050405020304" pitchFamily="18" charset="0"/>
              </a:rPr>
              <a:t>It lets you vary a product's internal representation.</a:t>
            </a:r>
            <a:r>
              <a:rPr lang="en-US" b="0" i="0" dirty="0">
                <a:solidFill>
                  <a:srgbClr val="000000"/>
                </a:solidFill>
                <a:effectLst/>
                <a:latin typeface="Times New Roman" panose="02020603050405020304" pitchFamily="18" charset="0"/>
              </a:rPr>
              <a:t> The Builder object provides the director with an abstract interface for constructing the product. The interface lets the builder hide the representation and internal structure of the product. It also hides how the product gets assembled. Because the product is constructed through an abstract interface, all you have to do to change the product's internal representation is define a new kind of builder.</a:t>
            </a:r>
          </a:p>
          <a:p>
            <a:pPr algn="l">
              <a:buFont typeface="+mj-lt"/>
              <a:buAutoNum type="arabicPeriod"/>
            </a:pPr>
            <a:r>
              <a:rPr lang="en-US" b="0" i="1" dirty="0">
                <a:solidFill>
                  <a:srgbClr val="000000"/>
                </a:solidFill>
                <a:effectLst/>
                <a:latin typeface="Times New Roman" panose="02020603050405020304" pitchFamily="18" charset="0"/>
              </a:rPr>
              <a:t>It isolates code for construction and representation.</a:t>
            </a:r>
            <a:r>
              <a:rPr lang="en-US" b="0" i="0" dirty="0">
                <a:solidFill>
                  <a:srgbClr val="000000"/>
                </a:solidFill>
                <a:effectLst/>
                <a:latin typeface="Times New Roman" panose="02020603050405020304" pitchFamily="18" charset="0"/>
              </a:rPr>
              <a:t> The Builder pattern improves modularity by encapsulating the way a complex object is constructed and represented. Clients needn't know anything about the classes that define the product's internal structure; such classes don't appear in Builder's interface.</a:t>
            </a:r>
          </a:p>
          <a:p>
            <a:pPr algn="l">
              <a:buFont typeface="+mj-lt"/>
              <a:buAutoNum type="arabicPeriod"/>
            </a:pPr>
            <a:r>
              <a:rPr lang="en-US" b="0" i="1" dirty="0">
                <a:solidFill>
                  <a:srgbClr val="000000"/>
                </a:solidFill>
                <a:effectLst/>
                <a:latin typeface="Times New Roman" panose="02020603050405020304" pitchFamily="18" charset="0"/>
              </a:rPr>
              <a:t>It gives you finer control over the construction process.</a:t>
            </a:r>
            <a:r>
              <a:rPr lang="en-US" b="0" i="0" dirty="0">
                <a:solidFill>
                  <a:srgbClr val="000000"/>
                </a:solidFill>
                <a:effectLst/>
                <a:latin typeface="Times New Roman" panose="02020603050405020304" pitchFamily="18" charset="0"/>
              </a:rPr>
              <a:t> Unlike creational patterns that construct products in one shot, the Builder pattern constructs the product step by step under the director's control. Only when the product is finished does the director retrieve it from the builder. Hence the Builder interface reflects the process of constructing the product more than other creational patterns. This gives you finer control over the construction process and consequently the internal structure of the resulting product.</a:t>
            </a:r>
          </a:p>
        </p:txBody>
      </p:sp>
      <p:sp>
        <p:nvSpPr>
          <p:cNvPr id="4" name="Slide Number Placeholder 3"/>
          <p:cNvSpPr>
            <a:spLocks noGrp="1"/>
          </p:cNvSpPr>
          <p:nvPr>
            <p:ph type="sldNum" sz="quarter" idx="5"/>
          </p:nvPr>
        </p:nvSpPr>
        <p:spPr/>
        <p:txBody>
          <a:bodyPr/>
          <a:lstStyle/>
          <a:p>
            <a:fld id="{249F679D-6D11-4ED1-A70F-057B76B3F1BB}" type="slidenum">
              <a:rPr lang="en-US" altLang="en-US" smtClean="0"/>
              <a:pPr/>
              <a:t>32</a:t>
            </a:fld>
            <a:endParaRPr lang="en-US" altLang="en-US"/>
          </a:p>
        </p:txBody>
      </p:sp>
    </p:spTree>
    <p:extLst>
      <p:ext uri="{BB962C8B-B14F-4D97-AF65-F5344CB8AC3E}">
        <p14:creationId xmlns:p14="http://schemas.microsoft.com/office/powerpoint/2010/main" val="602341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FFFFFF"/>
                </a:highlight>
                <a:latin typeface="Times New Roman" panose="02020603050405020304" pitchFamily="18" charset="0"/>
              </a:rPr>
              <a:t>But sometimes you might need access to parts of the product constructed earlier. In the Maze example we present in the Sample Code, the </a:t>
            </a:r>
            <a:r>
              <a:rPr lang="en-US" b="0" i="0" dirty="0" err="1">
                <a:solidFill>
                  <a:srgbClr val="000000"/>
                </a:solidFill>
                <a:effectLst/>
                <a:highlight>
                  <a:srgbClr val="FFFFFF"/>
                </a:highlight>
                <a:latin typeface="Times New Roman" panose="02020603050405020304" pitchFamily="18" charset="0"/>
              </a:rPr>
              <a:t>MazeBuilder</a:t>
            </a:r>
            <a:r>
              <a:rPr lang="en-US" b="0" i="0" dirty="0">
                <a:solidFill>
                  <a:srgbClr val="000000"/>
                </a:solidFill>
                <a:effectLst/>
                <a:highlight>
                  <a:srgbClr val="FFFFFF"/>
                </a:highlight>
                <a:latin typeface="Times New Roman" panose="02020603050405020304" pitchFamily="18" charset="0"/>
              </a:rPr>
              <a:t> interface lets you add a door between existing rooms. Tree structures such as parse trees that are built bottom-up are another example. In that case, the builder would return child nodes to the director, which then would pass them back to the builder to build the parent nodes.</a:t>
            </a:r>
            <a:endParaRPr lang="en-US" dirty="0"/>
          </a:p>
        </p:txBody>
      </p:sp>
      <p:sp>
        <p:nvSpPr>
          <p:cNvPr id="4" name="Slide Number Placeholder 3"/>
          <p:cNvSpPr>
            <a:spLocks noGrp="1"/>
          </p:cNvSpPr>
          <p:nvPr>
            <p:ph type="sldNum" sz="quarter" idx="5"/>
          </p:nvPr>
        </p:nvSpPr>
        <p:spPr/>
        <p:txBody>
          <a:bodyPr/>
          <a:lstStyle/>
          <a:p>
            <a:fld id="{249F679D-6D11-4ED1-A70F-057B76B3F1BB}" type="slidenum">
              <a:rPr lang="en-US" altLang="en-US" smtClean="0"/>
              <a:pPr/>
              <a:t>35</a:t>
            </a:fld>
            <a:endParaRPr lang="en-US" altLang="en-US"/>
          </a:p>
        </p:txBody>
      </p:sp>
    </p:spTree>
    <p:extLst>
      <p:ext uri="{BB962C8B-B14F-4D97-AF65-F5344CB8AC3E}">
        <p14:creationId xmlns:p14="http://schemas.microsoft.com/office/powerpoint/2010/main" val="1481774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Problems:</a:t>
            </a:r>
            <a:endParaRPr lang="en-US" dirty="0"/>
          </a:p>
          <a:p>
            <a:r>
              <a:rPr lang="en-US" b="1" dirty="0"/>
              <a:t>The object is in an inconsistent state during its construction.</a:t>
            </a:r>
            <a:r>
              <a:rPr lang="en-US" dirty="0"/>
              <a:t> It only becomes "complete" after the last setter is called.</a:t>
            </a:r>
          </a:p>
          <a:p>
            <a:r>
              <a:rPr lang="en-US" dirty="0"/>
              <a:t>The class is mutable (it has setters), so we can't create immutable objects.</a:t>
            </a:r>
          </a:p>
          <a:p>
            <a:endParaRPr lang="en-US" dirty="0"/>
          </a:p>
        </p:txBody>
      </p:sp>
      <p:sp>
        <p:nvSpPr>
          <p:cNvPr id="4" name="Slide Number Placeholder 3"/>
          <p:cNvSpPr>
            <a:spLocks noGrp="1"/>
          </p:cNvSpPr>
          <p:nvPr>
            <p:ph type="sldNum" sz="quarter" idx="5"/>
          </p:nvPr>
        </p:nvSpPr>
        <p:spPr/>
        <p:txBody>
          <a:bodyPr/>
          <a:lstStyle/>
          <a:p>
            <a:fld id="{249F679D-6D11-4ED1-A70F-057B76B3F1BB}" type="slidenum">
              <a:rPr lang="en-US" altLang="en-US" smtClean="0"/>
              <a:pPr/>
              <a:t>6</a:t>
            </a:fld>
            <a:endParaRPr lang="en-US" altLang="en-US"/>
          </a:p>
        </p:txBody>
      </p:sp>
    </p:spTree>
    <p:extLst>
      <p:ext uri="{BB962C8B-B14F-4D97-AF65-F5344CB8AC3E}">
        <p14:creationId xmlns:p14="http://schemas.microsoft.com/office/powerpoint/2010/main" val="2377297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latin typeface="Times New Roman" panose="02020603050405020304" pitchFamily="18" charset="0"/>
              </a:rPr>
              <a:t>the algorithm for creating a complex object should be independent of the parts that make up the object and how they're assembled.</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the construction process must allow different representations for the object that's constructed</a:t>
            </a:r>
          </a:p>
          <a:p>
            <a:endParaRPr lang="en-US" dirty="0"/>
          </a:p>
        </p:txBody>
      </p:sp>
      <p:sp>
        <p:nvSpPr>
          <p:cNvPr id="4" name="Slide Number Placeholder 3"/>
          <p:cNvSpPr>
            <a:spLocks noGrp="1"/>
          </p:cNvSpPr>
          <p:nvPr>
            <p:ph type="sldNum" sz="quarter" idx="5"/>
          </p:nvPr>
        </p:nvSpPr>
        <p:spPr/>
        <p:txBody>
          <a:bodyPr/>
          <a:lstStyle/>
          <a:p>
            <a:fld id="{249F679D-6D11-4ED1-A70F-057B76B3F1BB}" type="slidenum">
              <a:rPr lang="en-US" altLang="en-US" smtClean="0"/>
              <a:pPr/>
              <a:t>11</a:t>
            </a:fld>
            <a:endParaRPr lang="en-US" altLang="en-US"/>
          </a:p>
        </p:txBody>
      </p:sp>
    </p:spTree>
    <p:extLst>
      <p:ext uri="{BB962C8B-B14F-4D97-AF65-F5344CB8AC3E}">
        <p14:creationId xmlns:p14="http://schemas.microsoft.com/office/powerpoint/2010/main" val="2471099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31D65C6D-5F2B-09BF-C7F2-8362882FE008}"/>
              </a:ext>
            </a:extLst>
          </p:cNvPr>
          <p:cNvSpPr>
            <a:spLocks noGrp="1" noRot="1" noChangeAspect="1" noChangeArrowheads="1" noTextEdit="1"/>
          </p:cNvSpPr>
          <p:nvPr>
            <p:ph type="sldImg"/>
          </p:nvPr>
        </p:nvSpPr>
        <p:spPr>
          <a:ln/>
        </p:spPr>
      </p:sp>
      <p:sp>
        <p:nvSpPr>
          <p:cNvPr id="33795" name="Notes Placeholder 2">
            <a:extLst>
              <a:ext uri="{FF2B5EF4-FFF2-40B4-BE49-F238E27FC236}">
                <a16:creationId xmlns:a16="http://schemas.microsoft.com/office/drawing/2014/main" id="{E83F6C5B-9E2A-71D1-9CDB-48FE09C8D51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latin typeface="Arial" panose="020B0604020202020204" pitchFamily="34" charset="0"/>
            </a:endParaRPr>
          </a:p>
        </p:txBody>
      </p:sp>
      <p:sp>
        <p:nvSpPr>
          <p:cNvPr id="33796" name="Slide Number Placeholder 3">
            <a:extLst>
              <a:ext uri="{FF2B5EF4-FFF2-40B4-BE49-F238E27FC236}">
                <a16:creationId xmlns:a16="http://schemas.microsoft.com/office/drawing/2014/main" id="{445B7398-7952-1BDF-A779-E4B98957870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B7886E0-0F82-4F17-9C3E-1AA954821E0C}" type="slidenum">
              <a:rPr lang="en-US" altLang="tr-TR"/>
              <a:pPr>
                <a:spcBef>
                  <a:spcPct val="0"/>
                </a:spcBef>
              </a:pPr>
              <a:t>13</a:t>
            </a:fld>
            <a:endParaRPr lang="en-US" alt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0" dirty="0">
                <a:latin typeface="Source Sans Pro" panose="020B0503030403020204" pitchFamily="34" charset="0"/>
                <a:ea typeface="Source Sans Pro" panose="020B0503030403020204" pitchFamily="34" charset="0"/>
              </a:rPr>
              <a:t>return builder-&gt;</a:t>
            </a:r>
            <a:r>
              <a:rPr lang="en-US" sz="1200" kern="0" dirty="0" err="1">
                <a:latin typeface="Source Sans Pro" panose="020B0503030403020204" pitchFamily="34" charset="0"/>
                <a:ea typeface="Source Sans Pro" panose="020B0503030403020204" pitchFamily="34" charset="0"/>
              </a:rPr>
              <a:t>getResult</a:t>
            </a:r>
            <a:r>
              <a:rPr lang="en-US" sz="1200" kern="0" dirty="0">
                <a:latin typeface="Source Sans Pro" panose="020B0503030403020204" pitchFamily="34" charset="0"/>
                <a:ea typeface="Source Sans Pro" panose="020B0503030403020204" pitchFamily="34" charset="0"/>
              </a:rPr>
              <a:t>();</a:t>
            </a:r>
          </a:p>
          <a:p>
            <a:endParaRPr lang="en-US" dirty="0"/>
          </a:p>
        </p:txBody>
      </p:sp>
      <p:sp>
        <p:nvSpPr>
          <p:cNvPr id="4" name="Slide Number Placeholder 3"/>
          <p:cNvSpPr>
            <a:spLocks noGrp="1"/>
          </p:cNvSpPr>
          <p:nvPr>
            <p:ph type="sldNum" sz="quarter" idx="5"/>
          </p:nvPr>
        </p:nvSpPr>
        <p:spPr/>
        <p:txBody>
          <a:bodyPr/>
          <a:lstStyle/>
          <a:p>
            <a:fld id="{249F679D-6D11-4ED1-A70F-057B76B3F1BB}" type="slidenum">
              <a:rPr lang="en-US" altLang="en-US" smtClean="0"/>
              <a:pPr/>
              <a:t>14</a:t>
            </a:fld>
            <a:endParaRPr lang="en-US" altLang="en-US"/>
          </a:p>
        </p:txBody>
      </p:sp>
    </p:spTree>
    <p:extLst>
      <p:ext uri="{BB962C8B-B14F-4D97-AF65-F5344CB8AC3E}">
        <p14:creationId xmlns:p14="http://schemas.microsoft.com/office/powerpoint/2010/main" val="3302266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omitting destructor, copy constructor </a:t>
            </a:r>
            <a:r>
              <a:rPr lang="en-US" dirty="0" err="1"/>
              <a:t>etc</a:t>
            </a:r>
            <a:r>
              <a:rPr lang="en-US" dirty="0"/>
              <a:t> for brevity</a:t>
            </a:r>
          </a:p>
        </p:txBody>
      </p:sp>
      <p:sp>
        <p:nvSpPr>
          <p:cNvPr id="4" name="Slide Number Placeholder 3"/>
          <p:cNvSpPr>
            <a:spLocks noGrp="1"/>
          </p:cNvSpPr>
          <p:nvPr>
            <p:ph type="sldNum" sz="quarter" idx="5"/>
          </p:nvPr>
        </p:nvSpPr>
        <p:spPr/>
        <p:txBody>
          <a:bodyPr/>
          <a:lstStyle/>
          <a:p>
            <a:fld id="{249F679D-6D11-4ED1-A70F-057B76B3F1BB}" type="slidenum">
              <a:rPr lang="en-US" altLang="en-US" smtClean="0"/>
              <a:pPr/>
              <a:t>15</a:t>
            </a:fld>
            <a:endParaRPr lang="en-US" altLang="en-US"/>
          </a:p>
        </p:txBody>
      </p:sp>
    </p:spTree>
    <p:extLst>
      <p:ext uri="{BB962C8B-B14F-4D97-AF65-F5344CB8AC3E}">
        <p14:creationId xmlns:p14="http://schemas.microsoft.com/office/powerpoint/2010/main" val="128764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130555BF-F56B-8E59-8C41-68BD6C722CD0}"/>
              </a:ext>
            </a:extLst>
          </p:cNvPr>
          <p:cNvSpPr>
            <a:spLocks noGrp="1" noRot="1" noChangeAspect="1" noChangeArrowheads="1" noTextEdit="1"/>
          </p:cNvSpPr>
          <p:nvPr>
            <p:ph type="sldImg"/>
          </p:nvPr>
        </p:nvSpPr>
        <p:spPr>
          <a:ln/>
        </p:spPr>
      </p:sp>
      <p:sp>
        <p:nvSpPr>
          <p:cNvPr id="45059" name="Notes Placeholder 2">
            <a:extLst>
              <a:ext uri="{FF2B5EF4-FFF2-40B4-BE49-F238E27FC236}">
                <a16:creationId xmlns:a16="http://schemas.microsoft.com/office/drawing/2014/main" id="{A5CD7EB2-D6A0-2755-E83A-EE9FA44CFA8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tr-TR">
              <a:latin typeface="Arial" panose="020B0604020202020204" pitchFamily="34" charset="0"/>
            </a:endParaRPr>
          </a:p>
          <a:p>
            <a:r>
              <a:rPr lang="en-US" altLang="tr-TR">
                <a:latin typeface="Arial" panose="020B0604020202020204" pitchFamily="34" charset="0"/>
              </a:rPr>
              <a:t> As object creation increases in complexity, managing object creation from within the constructor method can become difficult. </a:t>
            </a:r>
          </a:p>
          <a:p>
            <a:r>
              <a:rPr lang="en-US" altLang="tr-TR">
                <a:latin typeface="Arial" panose="020B0604020202020204" pitchFamily="34" charset="0"/>
              </a:rPr>
              <a:t>This is especially true if the object does not depend exclusively on resources that are under its own control</a:t>
            </a:r>
          </a:p>
          <a:p>
            <a:endParaRPr lang="en-US" altLang="tr-TR">
              <a:latin typeface="Arial" panose="020B0604020202020204" pitchFamily="34" charset="0"/>
            </a:endParaRPr>
          </a:p>
        </p:txBody>
      </p:sp>
      <p:sp>
        <p:nvSpPr>
          <p:cNvPr id="45060" name="Slide Number Placeholder 3">
            <a:extLst>
              <a:ext uri="{FF2B5EF4-FFF2-40B4-BE49-F238E27FC236}">
                <a16:creationId xmlns:a16="http://schemas.microsoft.com/office/drawing/2014/main" id="{54EFD7D5-6431-7DF8-ADF3-A9C92DEDC93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01EEDDC-19F9-45EA-B96E-21F1E35A14D9}" type="slidenum">
              <a:rPr lang="en-US" altLang="tr-TR"/>
              <a:pPr>
                <a:spcBef>
                  <a:spcPct val="0"/>
                </a:spcBef>
              </a:pPr>
              <a:t>25</a:t>
            </a:fld>
            <a:endParaRPr lang="en-US" alt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chaining build functions, return “this” at all builder functions</a:t>
            </a:r>
          </a:p>
        </p:txBody>
      </p:sp>
      <p:sp>
        <p:nvSpPr>
          <p:cNvPr id="4" name="Slide Number Placeholder 3"/>
          <p:cNvSpPr>
            <a:spLocks noGrp="1"/>
          </p:cNvSpPr>
          <p:nvPr>
            <p:ph type="sldNum" sz="quarter" idx="5"/>
          </p:nvPr>
        </p:nvSpPr>
        <p:spPr/>
        <p:txBody>
          <a:bodyPr/>
          <a:lstStyle/>
          <a:p>
            <a:fld id="{249F679D-6D11-4ED1-A70F-057B76B3F1BB}" type="slidenum">
              <a:rPr lang="en-US" altLang="en-US" smtClean="0"/>
              <a:pPr/>
              <a:t>28</a:t>
            </a:fld>
            <a:endParaRPr lang="en-US" altLang="en-US"/>
          </a:p>
        </p:txBody>
      </p:sp>
    </p:spTree>
    <p:extLst>
      <p:ext uri="{BB962C8B-B14F-4D97-AF65-F5344CB8AC3E}">
        <p14:creationId xmlns:p14="http://schemas.microsoft.com/office/powerpoint/2010/main" val="463854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9F679D-6D11-4ED1-A70F-057B76B3F1BB}" type="slidenum">
              <a:rPr lang="en-US" altLang="en-US" smtClean="0"/>
              <a:pPr/>
              <a:t>29</a:t>
            </a:fld>
            <a:endParaRPr lang="en-US" altLang="en-US"/>
          </a:p>
        </p:txBody>
      </p:sp>
    </p:spTree>
    <p:extLst>
      <p:ext uri="{BB962C8B-B14F-4D97-AF65-F5344CB8AC3E}">
        <p14:creationId xmlns:p14="http://schemas.microsoft.com/office/powerpoint/2010/main" val="1888066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A933B59C-C21A-EFF7-079C-36DC23EE087B}"/>
              </a:ext>
            </a:extLst>
          </p:cNvPr>
          <p:cNvGrpSpPr>
            <a:grpSpLocks/>
          </p:cNvGrpSpPr>
          <p:nvPr/>
        </p:nvGrpSpPr>
        <p:grpSpPr bwMode="auto">
          <a:xfrm>
            <a:off x="0" y="0"/>
            <a:ext cx="9144000" cy="6858000"/>
            <a:chOff x="0" y="0"/>
            <a:chExt cx="5760" cy="4320"/>
          </a:xfrm>
        </p:grpSpPr>
        <p:sp>
          <p:nvSpPr>
            <p:cNvPr id="3" name="Rectangle 3">
              <a:extLst>
                <a:ext uri="{FF2B5EF4-FFF2-40B4-BE49-F238E27FC236}">
                  <a16:creationId xmlns:a16="http://schemas.microsoft.com/office/drawing/2014/main" id="{8812F79E-FF62-E510-396A-C6BFF8246D74}"/>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tr-TR" altLang="tr-TR" sz="2400">
                <a:latin typeface="Times New Roman" pitchFamily="18" charset="0"/>
              </a:endParaRPr>
            </a:p>
          </p:txBody>
        </p:sp>
        <p:sp>
          <p:nvSpPr>
            <p:cNvPr id="4" name="Rectangle 4">
              <a:extLst>
                <a:ext uri="{FF2B5EF4-FFF2-40B4-BE49-F238E27FC236}">
                  <a16:creationId xmlns:a16="http://schemas.microsoft.com/office/drawing/2014/main" id="{8384749C-74BF-0084-E8B6-9285624CAF26}"/>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grpSp>
          <p:nvGrpSpPr>
            <p:cNvPr id="5" name="Group 5">
              <a:extLst>
                <a:ext uri="{FF2B5EF4-FFF2-40B4-BE49-F238E27FC236}">
                  <a16:creationId xmlns:a16="http://schemas.microsoft.com/office/drawing/2014/main" id="{164DD8CE-944C-179B-CB16-B5BA3531336C}"/>
                </a:ext>
              </a:extLst>
            </p:cNvPr>
            <p:cNvGrpSpPr>
              <a:grpSpLocks/>
            </p:cNvGrpSpPr>
            <p:nvPr/>
          </p:nvGrpSpPr>
          <p:grpSpPr bwMode="auto">
            <a:xfrm>
              <a:off x="0" y="672"/>
              <a:ext cx="1806" cy="1989"/>
              <a:chOff x="0" y="672"/>
              <a:chExt cx="1806" cy="1989"/>
            </a:xfrm>
          </p:grpSpPr>
          <p:sp>
            <p:nvSpPr>
              <p:cNvPr id="6" name="Rectangle 6">
                <a:extLst>
                  <a:ext uri="{FF2B5EF4-FFF2-40B4-BE49-F238E27FC236}">
                    <a16:creationId xmlns:a16="http://schemas.microsoft.com/office/drawing/2014/main" id="{B05A5323-8585-B6BD-AC93-A049C167CD8C}"/>
                  </a:ext>
                </a:extLst>
              </p:cNvPr>
              <p:cNvSpPr>
                <a:spLocks noChangeArrowheads="1"/>
              </p:cNvSpPr>
              <p:nvPr/>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7" name="Rectangle 7">
                <a:extLst>
                  <a:ext uri="{FF2B5EF4-FFF2-40B4-BE49-F238E27FC236}">
                    <a16:creationId xmlns:a16="http://schemas.microsoft.com/office/drawing/2014/main" id="{AA23FA9B-52FD-2B96-5E71-BB72606D655E}"/>
                  </a:ext>
                </a:extLst>
              </p:cNvPr>
              <p:cNvSpPr>
                <a:spLocks noChangeArrowheads="1"/>
              </p:cNvSpPr>
              <p:nvPr/>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8" name="Rectangle 8">
                <a:extLst>
                  <a:ext uri="{FF2B5EF4-FFF2-40B4-BE49-F238E27FC236}">
                    <a16:creationId xmlns:a16="http://schemas.microsoft.com/office/drawing/2014/main" id="{D8D678C9-6F3B-C7A9-1EAA-9699903B1B76}"/>
                  </a:ext>
                </a:extLst>
              </p:cNvPr>
              <p:cNvSpPr>
                <a:spLocks noChangeArrowheads="1"/>
              </p:cNvSpPr>
              <p:nvPr/>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9" name="Rectangle 9">
                <a:extLst>
                  <a:ext uri="{FF2B5EF4-FFF2-40B4-BE49-F238E27FC236}">
                    <a16:creationId xmlns:a16="http://schemas.microsoft.com/office/drawing/2014/main" id="{5143ABB3-F426-2AC8-BB1F-191FB4CAE0A4}"/>
                  </a:ext>
                </a:extLst>
              </p:cNvPr>
              <p:cNvSpPr>
                <a:spLocks noChangeArrowheads="1"/>
              </p:cNvSpPr>
              <p:nvPr/>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0" name="Rectangle 10">
                <a:extLst>
                  <a:ext uri="{FF2B5EF4-FFF2-40B4-BE49-F238E27FC236}">
                    <a16:creationId xmlns:a16="http://schemas.microsoft.com/office/drawing/2014/main" id="{7AA1FBF0-4FD8-2BB7-4C49-347E1D331F55}"/>
                  </a:ext>
                </a:extLst>
              </p:cNvPr>
              <p:cNvSpPr>
                <a:spLocks noChangeArrowheads="1"/>
              </p:cNvSpPr>
              <p:nvPr/>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1" name="Rectangle 11">
                <a:extLst>
                  <a:ext uri="{FF2B5EF4-FFF2-40B4-BE49-F238E27FC236}">
                    <a16:creationId xmlns:a16="http://schemas.microsoft.com/office/drawing/2014/main" id="{41C0CB80-437C-A2B0-4899-417F6BFD07D6}"/>
                  </a:ext>
                </a:extLst>
              </p:cNvPr>
              <p:cNvSpPr>
                <a:spLocks noChangeArrowheads="1"/>
              </p:cNvSpPr>
              <p:nvPr/>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2" name="Rectangle 12">
                <a:extLst>
                  <a:ext uri="{FF2B5EF4-FFF2-40B4-BE49-F238E27FC236}">
                    <a16:creationId xmlns:a16="http://schemas.microsoft.com/office/drawing/2014/main" id="{E2510295-A619-5795-3ABE-3DEF02A6816C}"/>
                  </a:ext>
                </a:extLst>
              </p:cNvPr>
              <p:cNvSpPr>
                <a:spLocks noChangeArrowheads="1"/>
              </p:cNvSpPr>
              <p:nvPr/>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3" name="Rectangle 13">
                <a:extLst>
                  <a:ext uri="{FF2B5EF4-FFF2-40B4-BE49-F238E27FC236}">
                    <a16:creationId xmlns:a16="http://schemas.microsoft.com/office/drawing/2014/main" id="{4EEE409E-3190-DDAC-3C95-B847DC50C356}"/>
                  </a:ext>
                </a:extLst>
              </p:cNvPr>
              <p:cNvSpPr>
                <a:spLocks noChangeArrowheads="1"/>
              </p:cNvSpPr>
              <p:nvPr/>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4" name="Rectangle 14">
                <a:extLst>
                  <a:ext uri="{FF2B5EF4-FFF2-40B4-BE49-F238E27FC236}">
                    <a16:creationId xmlns:a16="http://schemas.microsoft.com/office/drawing/2014/main" id="{D050F70B-926A-5D79-113A-950E4AB98DC7}"/>
                  </a:ext>
                </a:extLst>
              </p:cNvPr>
              <p:cNvSpPr>
                <a:spLocks noChangeArrowheads="1"/>
              </p:cNvSpPr>
              <p:nvPr/>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5" name="Rectangle 15">
                <a:extLst>
                  <a:ext uri="{FF2B5EF4-FFF2-40B4-BE49-F238E27FC236}">
                    <a16:creationId xmlns:a16="http://schemas.microsoft.com/office/drawing/2014/main" id="{76D42C04-ABE0-77B6-EA6E-681474BFC483}"/>
                  </a:ext>
                </a:extLst>
              </p:cNvPr>
              <p:cNvSpPr>
                <a:spLocks noChangeArrowheads="1"/>
              </p:cNvSpPr>
              <p:nvPr/>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grpSp>
      </p:grpSp>
      <p:sp>
        <p:nvSpPr>
          <p:cNvPr id="27547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27547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6" name="Rectangle 16">
            <a:extLst>
              <a:ext uri="{FF2B5EF4-FFF2-40B4-BE49-F238E27FC236}">
                <a16:creationId xmlns:a16="http://schemas.microsoft.com/office/drawing/2014/main" id="{4F73EBD4-CCE7-9750-88B2-4F42B3E6B5A5}"/>
              </a:ext>
            </a:extLst>
          </p:cNvPr>
          <p:cNvSpPr>
            <a:spLocks noGrp="1" noChangeArrowheads="1"/>
          </p:cNvSpPr>
          <p:nvPr>
            <p:ph type="dt" sz="half" idx="10"/>
          </p:nvPr>
        </p:nvSpPr>
        <p:spPr>
          <a:xfrm>
            <a:off x="457200" y="6248400"/>
            <a:ext cx="2133600" cy="457200"/>
          </a:xfrm>
        </p:spPr>
        <p:txBody>
          <a:bodyPr/>
          <a:lstStyle>
            <a:lvl1pPr>
              <a:defRPr/>
            </a:lvl1pPr>
          </a:lstStyle>
          <a:p>
            <a:pPr>
              <a:defRPr/>
            </a:pPr>
            <a:endParaRPr lang="tr-TR"/>
          </a:p>
        </p:txBody>
      </p:sp>
      <p:sp>
        <p:nvSpPr>
          <p:cNvPr id="17" name="Rectangle 17">
            <a:extLst>
              <a:ext uri="{FF2B5EF4-FFF2-40B4-BE49-F238E27FC236}">
                <a16:creationId xmlns:a16="http://schemas.microsoft.com/office/drawing/2014/main" id="{9D7DF7F7-A2C1-53AF-62C8-9F821F0ABD28}"/>
              </a:ext>
            </a:extLst>
          </p:cNvPr>
          <p:cNvSpPr>
            <a:spLocks noGrp="1" noChangeArrowheads="1"/>
          </p:cNvSpPr>
          <p:nvPr>
            <p:ph type="ftr" sz="quarter" idx="11"/>
          </p:nvPr>
        </p:nvSpPr>
        <p:spPr/>
        <p:txBody>
          <a:bodyPr/>
          <a:lstStyle>
            <a:lvl1pPr>
              <a:defRPr/>
            </a:lvl1pPr>
          </a:lstStyle>
          <a:p>
            <a:pPr>
              <a:defRPr/>
            </a:pPr>
            <a:endParaRPr lang="tr-TR"/>
          </a:p>
        </p:txBody>
      </p:sp>
      <p:sp>
        <p:nvSpPr>
          <p:cNvPr id="18" name="Rectangle 18">
            <a:extLst>
              <a:ext uri="{FF2B5EF4-FFF2-40B4-BE49-F238E27FC236}">
                <a16:creationId xmlns:a16="http://schemas.microsoft.com/office/drawing/2014/main" id="{70CF21F3-917C-9218-B2BE-4E927D4358E1}"/>
              </a:ext>
            </a:extLst>
          </p:cNvPr>
          <p:cNvSpPr>
            <a:spLocks noGrp="1" noChangeArrowheads="1"/>
          </p:cNvSpPr>
          <p:nvPr>
            <p:ph type="sldNum" sz="quarter" idx="12"/>
          </p:nvPr>
        </p:nvSpPr>
        <p:spPr/>
        <p:txBody>
          <a:bodyPr/>
          <a:lstStyle>
            <a:lvl1pPr>
              <a:defRPr/>
            </a:lvl1pPr>
          </a:lstStyle>
          <a:p>
            <a:fld id="{97E6381F-818A-4114-A1CE-A412FA68AB3C}" type="slidenum">
              <a:rPr lang="tr-TR" altLang="en-US" smtClean="0"/>
              <a:pPr/>
              <a:t>‹#›</a:t>
            </a:fld>
            <a:endParaRPr lang="tr-TR" altLang="en-US"/>
          </a:p>
        </p:txBody>
      </p:sp>
    </p:spTree>
    <p:extLst>
      <p:ext uri="{BB962C8B-B14F-4D97-AF65-F5344CB8AC3E}">
        <p14:creationId xmlns:p14="http://schemas.microsoft.com/office/powerpoint/2010/main" val="788060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9CF0EAA2-82E3-02C6-88F1-73BB7BF71727}"/>
              </a:ext>
            </a:extLst>
          </p:cNvPr>
          <p:cNvSpPr>
            <a:spLocks noGrp="1" noChangeArrowheads="1"/>
          </p:cNvSpPr>
          <p:nvPr>
            <p:ph type="ftr" sz="quarter" idx="10"/>
          </p:nvPr>
        </p:nvSpPr>
        <p:spPr>
          <a:ln/>
        </p:spPr>
        <p:txBody>
          <a:bodyPr/>
          <a:lstStyle>
            <a:lvl1pPr>
              <a:defRPr/>
            </a:lvl1pPr>
          </a:lstStyle>
          <a:p>
            <a:pPr>
              <a:defRPr/>
            </a:pPr>
            <a:endParaRPr lang="tr-TR"/>
          </a:p>
        </p:txBody>
      </p:sp>
      <p:sp>
        <p:nvSpPr>
          <p:cNvPr id="5" name="Rectangle 3">
            <a:extLst>
              <a:ext uri="{FF2B5EF4-FFF2-40B4-BE49-F238E27FC236}">
                <a16:creationId xmlns:a16="http://schemas.microsoft.com/office/drawing/2014/main" id="{18EA639E-141C-5355-9BB9-53EDDE383098}"/>
              </a:ext>
            </a:extLst>
          </p:cNvPr>
          <p:cNvSpPr>
            <a:spLocks noGrp="1" noChangeArrowheads="1"/>
          </p:cNvSpPr>
          <p:nvPr>
            <p:ph type="sldNum" sz="quarter" idx="11"/>
          </p:nvPr>
        </p:nvSpPr>
        <p:spPr>
          <a:ln/>
        </p:spPr>
        <p:txBody>
          <a:bodyPr/>
          <a:lstStyle>
            <a:lvl1pPr>
              <a:defRPr/>
            </a:lvl1pPr>
          </a:lstStyle>
          <a:p>
            <a:fld id="{97E6381F-818A-4114-A1CE-A412FA68AB3C}" type="slidenum">
              <a:rPr lang="tr-TR" altLang="en-US" smtClean="0"/>
              <a:pPr/>
              <a:t>‹#›</a:t>
            </a:fld>
            <a:endParaRPr lang="tr-TR" altLang="en-US"/>
          </a:p>
        </p:txBody>
      </p:sp>
      <p:sp>
        <p:nvSpPr>
          <p:cNvPr id="6" name="Rectangle 16">
            <a:extLst>
              <a:ext uri="{FF2B5EF4-FFF2-40B4-BE49-F238E27FC236}">
                <a16:creationId xmlns:a16="http://schemas.microsoft.com/office/drawing/2014/main" id="{40486604-361D-BDC1-D24E-D3F5D2116CB6}"/>
              </a:ext>
            </a:extLst>
          </p:cNvPr>
          <p:cNvSpPr>
            <a:spLocks noGrp="1" noChangeArrowheads="1"/>
          </p:cNvSpPr>
          <p:nvPr>
            <p:ph type="dt" sz="half" idx="12"/>
          </p:nvPr>
        </p:nvSpPr>
        <p:spPr>
          <a:ln/>
        </p:spPr>
        <p:txBody>
          <a:bodyPr/>
          <a:lstStyle>
            <a:lvl1pPr>
              <a:defRPr/>
            </a:lvl1pPr>
          </a:lstStyle>
          <a:p>
            <a:pPr>
              <a:defRPr/>
            </a:pPr>
            <a:endParaRPr lang="tr-TR"/>
          </a:p>
        </p:txBody>
      </p:sp>
      <p:sp>
        <p:nvSpPr>
          <p:cNvPr id="7" name="Rectangle 6">
            <a:extLst>
              <a:ext uri="{FF2B5EF4-FFF2-40B4-BE49-F238E27FC236}">
                <a16:creationId xmlns:a16="http://schemas.microsoft.com/office/drawing/2014/main" id="{BA654C8D-54CF-CA81-68E7-A81525D4F2D8}"/>
              </a:ext>
            </a:extLst>
          </p:cNvPr>
          <p:cNvSpPr/>
          <p:nvPr/>
        </p:nvSpPr>
        <p:spPr>
          <a:xfrm>
            <a:off x="457200" y="148971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8234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617D27DD-053B-89C8-0CDD-8B6FC2AA33E3}"/>
              </a:ext>
            </a:extLst>
          </p:cNvPr>
          <p:cNvSpPr>
            <a:spLocks noGrp="1" noChangeArrowheads="1"/>
          </p:cNvSpPr>
          <p:nvPr>
            <p:ph type="ftr" sz="quarter" idx="10"/>
          </p:nvPr>
        </p:nvSpPr>
        <p:spPr>
          <a:ln/>
        </p:spPr>
        <p:txBody>
          <a:bodyPr/>
          <a:lstStyle>
            <a:lvl1pPr>
              <a:defRPr/>
            </a:lvl1pPr>
          </a:lstStyle>
          <a:p>
            <a:pPr>
              <a:defRPr/>
            </a:pPr>
            <a:endParaRPr lang="tr-TR"/>
          </a:p>
        </p:txBody>
      </p:sp>
      <p:sp>
        <p:nvSpPr>
          <p:cNvPr id="5" name="Rectangle 3">
            <a:extLst>
              <a:ext uri="{FF2B5EF4-FFF2-40B4-BE49-F238E27FC236}">
                <a16:creationId xmlns:a16="http://schemas.microsoft.com/office/drawing/2014/main" id="{91E5CC0D-020C-9B72-2432-4E828F0DC860}"/>
              </a:ext>
            </a:extLst>
          </p:cNvPr>
          <p:cNvSpPr>
            <a:spLocks noGrp="1" noChangeArrowheads="1"/>
          </p:cNvSpPr>
          <p:nvPr>
            <p:ph type="sldNum" sz="quarter" idx="11"/>
          </p:nvPr>
        </p:nvSpPr>
        <p:spPr>
          <a:ln/>
        </p:spPr>
        <p:txBody>
          <a:bodyPr/>
          <a:lstStyle>
            <a:lvl1pPr>
              <a:defRPr/>
            </a:lvl1pPr>
          </a:lstStyle>
          <a:p>
            <a:fld id="{97E6381F-818A-4114-A1CE-A412FA68AB3C}" type="slidenum">
              <a:rPr lang="tr-TR" altLang="en-US" smtClean="0"/>
              <a:pPr/>
              <a:t>‹#›</a:t>
            </a:fld>
            <a:endParaRPr lang="tr-TR" altLang="en-US"/>
          </a:p>
        </p:txBody>
      </p:sp>
      <p:sp>
        <p:nvSpPr>
          <p:cNvPr id="6" name="Rectangle 16">
            <a:extLst>
              <a:ext uri="{FF2B5EF4-FFF2-40B4-BE49-F238E27FC236}">
                <a16:creationId xmlns:a16="http://schemas.microsoft.com/office/drawing/2014/main" id="{9E509658-25AD-20B6-AFBB-7F6CECBCBA90}"/>
              </a:ext>
            </a:extLst>
          </p:cNvPr>
          <p:cNvSpPr>
            <a:spLocks noGrp="1" noChangeArrowheads="1"/>
          </p:cNvSpPr>
          <p:nvPr>
            <p:ph type="dt" sz="half" idx="12"/>
          </p:nvPr>
        </p:nvSpPr>
        <p:spPr>
          <a:ln/>
        </p:spPr>
        <p:txBody>
          <a:bodyPr/>
          <a:lstStyle>
            <a:lvl1pPr>
              <a:defRPr/>
            </a:lvl1pPr>
          </a:lstStyle>
          <a:p>
            <a:pPr>
              <a:defRPr/>
            </a:pPr>
            <a:endParaRPr lang="tr-TR"/>
          </a:p>
        </p:txBody>
      </p:sp>
    </p:spTree>
    <p:extLst>
      <p:ext uri="{BB962C8B-B14F-4D97-AF65-F5344CB8AC3E}">
        <p14:creationId xmlns:p14="http://schemas.microsoft.com/office/powerpoint/2010/main" val="2847939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979"/>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367621"/>
            <a:ext cx="4038600" cy="4499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367621"/>
            <a:ext cx="4038600" cy="4499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2">
            <a:extLst>
              <a:ext uri="{FF2B5EF4-FFF2-40B4-BE49-F238E27FC236}">
                <a16:creationId xmlns:a16="http://schemas.microsoft.com/office/drawing/2014/main" id="{2F719EAA-249E-4846-9B33-E1E9151C6F68}"/>
              </a:ext>
            </a:extLst>
          </p:cNvPr>
          <p:cNvSpPr>
            <a:spLocks noGrp="1" noChangeArrowheads="1"/>
          </p:cNvSpPr>
          <p:nvPr>
            <p:ph type="ftr" sz="quarter" idx="10"/>
          </p:nvPr>
        </p:nvSpPr>
        <p:spPr>
          <a:ln/>
        </p:spPr>
        <p:txBody>
          <a:bodyPr/>
          <a:lstStyle>
            <a:lvl1pPr>
              <a:defRPr/>
            </a:lvl1pPr>
          </a:lstStyle>
          <a:p>
            <a:pPr>
              <a:defRPr/>
            </a:pPr>
            <a:endParaRPr lang="tr-TR"/>
          </a:p>
        </p:txBody>
      </p:sp>
      <p:sp>
        <p:nvSpPr>
          <p:cNvPr id="6" name="Rectangle 3">
            <a:extLst>
              <a:ext uri="{FF2B5EF4-FFF2-40B4-BE49-F238E27FC236}">
                <a16:creationId xmlns:a16="http://schemas.microsoft.com/office/drawing/2014/main" id="{8E8C8794-0110-F974-AD1D-4DCD32757EE5}"/>
              </a:ext>
            </a:extLst>
          </p:cNvPr>
          <p:cNvSpPr>
            <a:spLocks noGrp="1" noChangeArrowheads="1"/>
          </p:cNvSpPr>
          <p:nvPr>
            <p:ph type="sldNum" sz="quarter" idx="11"/>
          </p:nvPr>
        </p:nvSpPr>
        <p:spPr>
          <a:ln/>
        </p:spPr>
        <p:txBody>
          <a:bodyPr/>
          <a:lstStyle>
            <a:lvl1pPr>
              <a:defRPr/>
            </a:lvl1pPr>
          </a:lstStyle>
          <a:p>
            <a:fld id="{97E6381F-818A-4114-A1CE-A412FA68AB3C}" type="slidenum">
              <a:rPr lang="tr-TR" altLang="en-US" smtClean="0"/>
              <a:pPr/>
              <a:t>‹#›</a:t>
            </a:fld>
            <a:endParaRPr lang="tr-TR" altLang="en-US"/>
          </a:p>
        </p:txBody>
      </p:sp>
      <p:sp>
        <p:nvSpPr>
          <p:cNvPr id="7" name="Rectangle 16">
            <a:extLst>
              <a:ext uri="{FF2B5EF4-FFF2-40B4-BE49-F238E27FC236}">
                <a16:creationId xmlns:a16="http://schemas.microsoft.com/office/drawing/2014/main" id="{61220F6A-C0D2-982C-0CC2-BB2367B1A201}"/>
              </a:ext>
            </a:extLst>
          </p:cNvPr>
          <p:cNvSpPr>
            <a:spLocks noGrp="1" noChangeArrowheads="1"/>
          </p:cNvSpPr>
          <p:nvPr>
            <p:ph type="dt" sz="half" idx="12"/>
          </p:nvPr>
        </p:nvSpPr>
        <p:spPr>
          <a:ln/>
        </p:spPr>
        <p:txBody>
          <a:bodyPr/>
          <a:lstStyle>
            <a:lvl1pPr>
              <a:defRPr/>
            </a:lvl1pPr>
          </a:lstStyle>
          <a:p>
            <a:pPr>
              <a:defRPr/>
            </a:pPr>
            <a:endParaRPr lang="tr-TR"/>
          </a:p>
        </p:txBody>
      </p:sp>
      <p:sp>
        <p:nvSpPr>
          <p:cNvPr id="8" name="Rectangle 7">
            <a:extLst>
              <a:ext uri="{FF2B5EF4-FFF2-40B4-BE49-F238E27FC236}">
                <a16:creationId xmlns:a16="http://schemas.microsoft.com/office/drawing/2014/main" id="{FD10BF89-6D8F-274F-4F19-5735B86ED250}"/>
              </a:ext>
            </a:extLst>
          </p:cNvPr>
          <p:cNvSpPr/>
          <p:nvPr/>
        </p:nvSpPr>
        <p:spPr>
          <a:xfrm>
            <a:off x="457200" y="112395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4326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39152"/>
            <a:ext cx="8229600" cy="1371600"/>
          </a:xfrm>
        </p:spPr>
        <p:txBody>
          <a:bodyPr/>
          <a:lstStyle/>
          <a:p>
            <a:r>
              <a:rPr lang="en-US"/>
              <a:t>Click to edit Master title style</a:t>
            </a:r>
          </a:p>
        </p:txBody>
      </p:sp>
      <p:sp>
        <p:nvSpPr>
          <p:cNvPr id="3" name="Content Placeholder 2"/>
          <p:cNvSpPr>
            <a:spLocks noGrp="1"/>
          </p:cNvSpPr>
          <p:nvPr>
            <p:ph idx="1"/>
          </p:nvPr>
        </p:nvSpPr>
        <p:spPr>
          <a:xfrm>
            <a:off x="457200" y="1335291"/>
            <a:ext cx="8229600" cy="45321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2">
            <a:extLst>
              <a:ext uri="{FF2B5EF4-FFF2-40B4-BE49-F238E27FC236}">
                <a16:creationId xmlns:a16="http://schemas.microsoft.com/office/drawing/2014/main" id="{0EC5D840-B6D3-623A-8343-93C530153A97}"/>
              </a:ext>
            </a:extLst>
          </p:cNvPr>
          <p:cNvSpPr>
            <a:spLocks noGrp="1" noChangeArrowheads="1"/>
          </p:cNvSpPr>
          <p:nvPr>
            <p:ph type="ftr" sz="quarter" idx="10"/>
          </p:nvPr>
        </p:nvSpPr>
        <p:spPr>
          <a:ln/>
        </p:spPr>
        <p:txBody>
          <a:bodyPr/>
          <a:lstStyle>
            <a:lvl1pPr>
              <a:defRPr/>
            </a:lvl1pPr>
          </a:lstStyle>
          <a:p>
            <a:pPr>
              <a:defRPr/>
            </a:pPr>
            <a:endParaRPr lang="tr-TR"/>
          </a:p>
        </p:txBody>
      </p:sp>
      <p:sp>
        <p:nvSpPr>
          <p:cNvPr id="5" name="Rectangle 3">
            <a:extLst>
              <a:ext uri="{FF2B5EF4-FFF2-40B4-BE49-F238E27FC236}">
                <a16:creationId xmlns:a16="http://schemas.microsoft.com/office/drawing/2014/main" id="{0E189FA2-29A5-C5CE-0D92-C90FF73CF759}"/>
              </a:ext>
            </a:extLst>
          </p:cNvPr>
          <p:cNvSpPr>
            <a:spLocks noGrp="1" noChangeArrowheads="1"/>
          </p:cNvSpPr>
          <p:nvPr>
            <p:ph type="sldNum" sz="quarter" idx="11"/>
          </p:nvPr>
        </p:nvSpPr>
        <p:spPr>
          <a:ln/>
        </p:spPr>
        <p:txBody>
          <a:bodyPr/>
          <a:lstStyle>
            <a:lvl1pPr>
              <a:defRPr/>
            </a:lvl1pPr>
          </a:lstStyle>
          <a:p>
            <a:fld id="{97E6381F-818A-4114-A1CE-A412FA68AB3C}" type="slidenum">
              <a:rPr lang="tr-TR" altLang="en-US" smtClean="0"/>
              <a:pPr/>
              <a:t>‹#›</a:t>
            </a:fld>
            <a:endParaRPr lang="tr-TR" altLang="en-US"/>
          </a:p>
        </p:txBody>
      </p:sp>
      <p:sp>
        <p:nvSpPr>
          <p:cNvPr id="6" name="Rectangle 16">
            <a:extLst>
              <a:ext uri="{FF2B5EF4-FFF2-40B4-BE49-F238E27FC236}">
                <a16:creationId xmlns:a16="http://schemas.microsoft.com/office/drawing/2014/main" id="{31D4348B-EA71-879E-8203-54391C73D5E5}"/>
              </a:ext>
            </a:extLst>
          </p:cNvPr>
          <p:cNvSpPr>
            <a:spLocks noGrp="1" noChangeArrowheads="1"/>
          </p:cNvSpPr>
          <p:nvPr>
            <p:ph type="dt" sz="half" idx="12"/>
          </p:nvPr>
        </p:nvSpPr>
        <p:spPr>
          <a:ln/>
        </p:spPr>
        <p:txBody>
          <a:bodyPr/>
          <a:lstStyle>
            <a:lvl1pPr>
              <a:defRPr/>
            </a:lvl1pPr>
          </a:lstStyle>
          <a:p>
            <a:pPr>
              <a:defRPr/>
            </a:pPr>
            <a:endParaRPr lang="tr-TR"/>
          </a:p>
        </p:txBody>
      </p:sp>
      <p:sp>
        <p:nvSpPr>
          <p:cNvPr id="7" name="Rectangle 6">
            <a:extLst>
              <a:ext uri="{FF2B5EF4-FFF2-40B4-BE49-F238E27FC236}">
                <a16:creationId xmlns:a16="http://schemas.microsoft.com/office/drawing/2014/main" id="{7447597C-5350-48B6-DCBD-9BF1411017F9}"/>
              </a:ext>
            </a:extLst>
          </p:cNvPr>
          <p:cNvSpPr/>
          <p:nvPr/>
        </p:nvSpPr>
        <p:spPr>
          <a:xfrm>
            <a:off x="457200" y="123527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6230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F9AD54EF-3FC5-3272-FE54-D0E3F9534B35}"/>
              </a:ext>
            </a:extLst>
          </p:cNvPr>
          <p:cNvSpPr>
            <a:spLocks noGrp="1" noChangeArrowheads="1"/>
          </p:cNvSpPr>
          <p:nvPr>
            <p:ph type="ftr" sz="quarter" idx="10"/>
          </p:nvPr>
        </p:nvSpPr>
        <p:spPr>
          <a:ln/>
        </p:spPr>
        <p:txBody>
          <a:bodyPr/>
          <a:lstStyle>
            <a:lvl1pPr>
              <a:defRPr/>
            </a:lvl1pPr>
          </a:lstStyle>
          <a:p>
            <a:pPr>
              <a:defRPr/>
            </a:pPr>
            <a:endParaRPr lang="tr-TR"/>
          </a:p>
        </p:txBody>
      </p:sp>
      <p:sp>
        <p:nvSpPr>
          <p:cNvPr id="5" name="Rectangle 3">
            <a:extLst>
              <a:ext uri="{FF2B5EF4-FFF2-40B4-BE49-F238E27FC236}">
                <a16:creationId xmlns:a16="http://schemas.microsoft.com/office/drawing/2014/main" id="{FC321292-8B6B-0F21-263A-B1B9598BB422}"/>
              </a:ext>
            </a:extLst>
          </p:cNvPr>
          <p:cNvSpPr>
            <a:spLocks noGrp="1" noChangeArrowheads="1"/>
          </p:cNvSpPr>
          <p:nvPr>
            <p:ph type="sldNum" sz="quarter" idx="11"/>
          </p:nvPr>
        </p:nvSpPr>
        <p:spPr>
          <a:ln/>
        </p:spPr>
        <p:txBody>
          <a:bodyPr/>
          <a:lstStyle>
            <a:lvl1pPr>
              <a:defRPr/>
            </a:lvl1pPr>
          </a:lstStyle>
          <a:p>
            <a:fld id="{97E6381F-818A-4114-A1CE-A412FA68AB3C}" type="slidenum">
              <a:rPr lang="tr-TR" altLang="en-US" smtClean="0"/>
              <a:pPr/>
              <a:t>‹#›</a:t>
            </a:fld>
            <a:endParaRPr lang="tr-TR" altLang="en-US"/>
          </a:p>
        </p:txBody>
      </p:sp>
      <p:sp>
        <p:nvSpPr>
          <p:cNvPr id="6" name="Rectangle 16">
            <a:extLst>
              <a:ext uri="{FF2B5EF4-FFF2-40B4-BE49-F238E27FC236}">
                <a16:creationId xmlns:a16="http://schemas.microsoft.com/office/drawing/2014/main" id="{383AEF31-1D37-5B40-3DEC-C3679BA6A474}"/>
              </a:ext>
            </a:extLst>
          </p:cNvPr>
          <p:cNvSpPr>
            <a:spLocks noGrp="1" noChangeArrowheads="1"/>
          </p:cNvSpPr>
          <p:nvPr>
            <p:ph type="dt" sz="half" idx="12"/>
          </p:nvPr>
        </p:nvSpPr>
        <p:spPr>
          <a:ln/>
        </p:spPr>
        <p:txBody>
          <a:bodyPr/>
          <a:lstStyle>
            <a:lvl1pPr>
              <a:defRPr/>
            </a:lvl1pPr>
          </a:lstStyle>
          <a:p>
            <a:pPr>
              <a:defRPr/>
            </a:pPr>
            <a:endParaRPr lang="tr-TR"/>
          </a:p>
        </p:txBody>
      </p:sp>
    </p:spTree>
    <p:extLst>
      <p:ext uri="{BB962C8B-B14F-4D97-AF65-F5344CB8AC3E}">
        <p14:creationId xmlns:p14="http://schemas.microsoft.com/office/powerpoint/2010/main" val="4204120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5"/>
            <a:ext cx="8229600" cy="1371600"/>
          </a:xfrm>
        </p:spPr>
        <p:txBody>
          <a:bodyPr/>
          <a:lstStyle/>
          <a:p>
            <a:r>
              <a:rPr lang="en-US"/>
              <a:t>Click to edit Master title style</a:t>
            </a:r>
          </a:p>
        </p:txBody>
      </p:sp>
      <p:sp>
        <p:nvSpPr>
          <p:cNvPr id="3" name="Content Placeholder 2"/>
          <p:cNvSpPr>
            <a:spLocks noGrp="1"/>
          </p:cNvSpPr>
          <p:nvPr>
            <p:ph sz="half" idx="1"/>
          </p:nvPr>
        </p:nvSpPr>
        <p:spPr>
          <a:xfrm>
            <a:off x="457200" y="1272209"/>
            <a:ext cx="4038600" cy="45951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72209"/>
            <a:ext cx="4038600" cy="45951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2">
            <a:extLst>
              <a:ext uri="{FF2B5EF4-FFF2-40B4-BE49-F238E27FC236}">
                <a16:creationId xmlns:a16="http://schemas.microsoft.com/office/drawing/2014/main" id="{00A05A1D-7095-7E52-0847-E1EB13A8AB9B}"/>
              </a:ext>
            </a:extLst>
          </p:cNvPr>
          <p:cNvSpPr>
            <a:spLocks noGrp="1" noChangeArrowheads="1"/>
          </p:cNvSpPr>
          <p:nvPr>
            <p:ph type="ftr" sz="quarter" idx="10"/>
          </p:nvPr>
        </p:nvSpPr>
        <p:spPr>
          <a:ln/>
        </p:spPr>
        <p:txBody>
          <a:bodyPr/>
          <a:lstStyle>
            <a:lvl1pPr>
              <a:defRPr/>
            </a:lvl1pPr>
          </a:lstStyle>
          <a:p>
            <a:pPr>
              <a:defRPr/>
            </a:pPr>
            <a:endParaRPr lang="tr-TR"/>
          </a:p>
        </p:txBody>
      </p:sp>
      <p:sp>
        <p:nvSpPr>
          <p:cNvPr id="6" name="Rectangle 3">
            <a:extLst>
              <a:ext uri="{FF2B5EF4-FFF2-40B4-BE49-F238E27FC236}">
                <a16:creationId xmlns:a16="http://schemas.microsoft.com/office/drawing/2014/main" id="{E573A413-50AA-E10E-D1C4-54AB2929A249}"/>
              </a:ext>
            </a:extLst>
          </p:cNvPr>
          <p:cNvSpPr>
            <a:spLocks noGrp="1" noChangeArrowheads="1"/>
          </p:cNvSpPr>
          <p:nvPr>
            <p:ph type="sldNum" sz="quarter" idx="11"/>
          </p:nvPr>
        </p:nvSpPr>
        <p:spPr>
          <a:ln/>
        </p:spPr>
        <p:txBody>
          <a:bodyPr/>
          <a:lstStyle>
            <a:lvl1pPr>
              <a:defRPr/>
            </a:lvl1pPr>
          </a:lstStyle>
          <a:p>
            <a:fld id="{97E6381F-818A-4114-A1CE-A412FA68AB3C}" type="slidenum">
              <a:rPr lang="tr-TR" altLang="en-US" smtClean="0"/>
              <a:pPr/>
              <a:t>‹#›</a:t>
            </a:fld>
            <a:endParaRPr lang="tr-TR" altLang="en-US"/>
          </a:p>
        </p:txBody>
      </p:sp>
      <p:sp>
        <p:nvSpPr>
          <p:cNvPr id="7" name="Rectangle 16">
            <a:extLst>
              <a:ext uri="{FF2B5EF4-FFF2-40B4-BE49-F238E27FC236}">
                <a16:creationId xmlns:a16="http://schemas.microsoft.com/office/drawing/2014/main" id="{6DC26CCE-5CF2-05E4-A18F-AF9D89E652A9}"/>
              </a:ext>
            </a:extLst>
          </p:cNvPr>
          <p:cNvSpPr>
            <a:spLocks noGrp="1" noChangeArrowheads="1"/>
          </p:cNvSpPr>
          <p:nvPr>
            <p:ph type="dt" sz="half" idx="12"/>
          </p:nvPr>
        </p:nvSpPr>
        <p:spPr>
          <a:ln/>
        </p:spPr>
        <p:txBody>
          <a:bodyPr/>
          <a:lstStyle>
            <a:lvl1pPr>
              <a:defRPr/>
            </a:lvl1pPr>
          </a:lstStyle>
          <a:p>
            <a:pPr>
              <a:defRPr/>
            </a:pPr>
            <a:endParaRPr lang="tr-TR"/>
          </a:p>
        </p:txBody>
      </p:sp>
      <p:sp>
        <p:nvSpPr>
          <p:cNvPr id="8" name="Rectangle 7">
            <a:extLst>
              <a:ext uri="{FF2B5EF4-FFF2-40B4-BE49-F238E27FC236}">
                <a16:creationId xmlns:a16="http://schemas.microsoft.com/office/drawing/2014/main" id="{DC8178A5-120B-E6E0-32D5-B9979205E616}"/>
              </a:ext>
            </a:extLst>
          </p:cNvPr>
          <p:cNvSpPr/>
          <p:nvPr/>
        </p:nvSpPr>
        <p:spPr>
          <a:xfrm>
            <a:off x="393589" y="111600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3627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596FBAD0-FE05-8FD5-F008-8D91060EE183}"/>
              </a:ext>
            </a:extLst>
          </p:cNvPr>
          <p:cNvSpPr>
            <a:spLocks noGrp="1" noChangeArrowheads="1"/>
          </p:cNvSpPr>
          <p:nvPr>
            <p:ph type="ftr" sz="quarter" idx="10"/>
          </p:nvPr>
        </p:nvSpPr>
        <p:spPr>
          <a:ln/>
        </p:spPr>
        <p:txBody>
          <a:bodyPr/>
          <a:lstStyle>
            <a:lvl1pPr>
              <a:defRPr/>
            </a:lvl1pPr>
          </a:lstStyle>
          <a:p>
            <a:pPr>
              <a:defRPr/>
            </a:pPr>
            <a:endParaRPr lang="tr-TR"/>
          </a:p>
        </p:txBody>
      </p:sp>
      <p:sp>
        <p:nvSpPr>
          <p:cNvPr id="8" name="Rectangle 3">
            <a:extLst>
              <a:ext uri="{FF2B5EF4-FFF2-40B4-BE49-F238E27FC236}">
                <a16:creationId xmlns:a16="http://schemas.microsoft.com/office/drawing/2014/main" id="{D3F60B54-4634-BE12-F781-52C02402AE84}"/>
              </a:ext>
            </a:extLst>
          </p:cNvPr>
          <p:cNvSpPr>
            <a:spLocks noGrp="1" noChangeArrowheads="1"/>
          </p:cNvSpPr>
          <p:nvPr>
            <p:ph type="sldNum" sz="quarter" idx="11"/>
          </p:nvPr>
        </p:nvSpPr>
        <p:spPr>
          <a:ln/>
        </p:spPr>
        <p:txBody>
          <a:bodyPr/>
          <a:lstStyle>
            <a:lvl1pPr>
              <a:defRPr/>
            </a:lvl1pPr>
          </a:lstStyle>
          <a:p>
            <a:fld id="{97E6381F-818A-4114-A1CE-A412FA68AB3C}" type="slidenum">
              <a:rPr lang="tr-TR" altLang="en-US" smtClean="0"/>
              <a:pPr/>
              <a:t>‹#›</a:t>
            </a:fld>
            <a:endParaRPr lang="tr-TR" altLang="en-US"/>
          </a:p>
        </p:txBody>
      </p:sp>
      <p:sp>
        <p:nvSpPr>
          <p:cNvPr id="9" name="Rectangle 16">
            <a:extLst>
              <a:ext uri="{FF2B5EF4-FFF2-40B4-BE49-F238E27FC236}">
                <a16:creationId xmlns:a16="http://schemas.microsoft.com/office/drawing/2014/main" id="{DA344AEB-D089-F4D4-7617-091325A689F7}"/>
              </a:ext>
            </a:extLst>
          </p:cNvPr>
          <p:cNvSpPr>
            <a:spLocks noGrp="1" noChangeArrowheads="1"/>
          </p:cNvSpPr>
          <p:nvPr>
            <p:ph type="dt" sz="half" idx="12"/>
          </p:nvPr>
        </p:nvSpPr>
        <p:spPr>
          <a:ln/>
        </p:spPr>
        <p:txBody>
          <a:bodyPr/>
          <a:lstStyle>
            <a:lvl1pPr>
              <a:defRPr/>
            </a:lvl1pPr>
          </a:lstStyle>
          <a:p>
            <a:pPr>
              <a:defRPr/>
            </a:pPr>
            <a:endParaRPr lang="tr-TR"/>
          </a:p>
        </p:txBody>
      </p:sp>
    </p:spTree>
    <p:extLst>
      <p:ext uri="{BB962C8B-B14F-4D97-AF65-F5344CB8AC3E}">
        <p14:creationId xmlns:p14="http://schemas.microsoft.com/office/powerpoint/2010/main" val="4021955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9631"/>
            <a:ext cx="8229600" cy="1371600"/>
          </a:xfrm>
        </p:spPr>
        <p:txBody>
          <a:bodyPr/>
          <a:lstStyle/>
          <a:p>
            <a:r>
              <a:rPr lang="en-US"/>
              <a:t>Click to edit Master title style</a:t>
            </a:r>
          </a:p>
        </p:txBody>
      </p:sp>
      <p:sp>
        <p:nvSpPr>
          <p:cNvPr id="3" name="Rectangle 2">
            <a:extLst>
              <a:ext uri="{FF2B5EF4-FFF2-40B4-BE49-F238E27FC236}">
                <a16:creationId xmlns:a16="http://schemas.microsoft.com/office/drawing/2014/main" id="{54877D71-2F49-0598-EF2D-EBDFDC849CDC}"/>
              </a:ext>
            </a:extLst>
          </p:cNvPr>
          <p:cNvSpPr>
            <a:spLocks noGrp="1" noChangeArrowheads="1"/>
          </p:cNvSpPr>
          <p:nvPr>
            <p:ph type="ftr" sz="quarter" idx="10"/>
          </p:nvPr>
        </p:nvSpPr>
        <p:spPr>
          <a:ln/>
        </p:spPr>
        <p:txBody>
          <a:bodyPr/>
          <a:lstStyle>
            <a:lvl1pPr>
              <a:defRPr/>
            </a:lvl1pPr>
          </a:lstStyle>
          <a:p>
            <a:pPr>
              <a:defRPr/>
            </a:pPr>
            <a:endParaRPr lang="tr-TR"/>
          </a:p>
        </p:txBody>
      </p:sp>
      <p:sp>
        <p:nvSpPr>
          <p:cNvPr id="4" name="Rectangle 3">
            <a:extLst>
              <a:ext uri="{FF2B5EF4-FFF2-40B4-BE49-F238E27FC236}">
                <a16:creationId xmlns:a16="http://schemas.microsoft.com/office/drawing/2014/main" id="{4366AE2E-7FBB-CFF0-6AB7-FC12419D5308}"/>
              </a:ext>
            </a:extLst>
          </p:cNvPr>
          <p:cNvSpPr>
            <a:spLocks noGrp="1" noChangeArrowheads="1"/>
          </p:cNvSpPr>
          <p:nvPr>
            <p:ph type="sldNum" sz="quarter" idx="11"/>
          </p:nvPr>
        </p:nvSpPr>
        <p:spPr>
          <a:ln/>
        </p:spPr>
        <p:txBody>
          <a:bodyPr/>
          <a:lstStyle>
            <a:lvl1pPr>
              <a:defRPr/>
            </a:lvl1pPr>
          </a:lstStyle>
          <a:p>
            <a:fld id="{97E6381F-818A-4114-A1CE-A412FA68AB3C}" type="slidenum">
              <a:rPr lang="tr-TR" altLang="en-US" smtClean="0"/>
              <a:pPr/>
              <a:t>‹#›</a:t>
            </a:fld>
            <a:endParaRPr lang="tr-TR" altLang="en-US"/>
          </a:p>
        </p:txBody>
      </p:sp>
      <p:sp>
        <p:nvSpPr>
          <p:cNvPr id="5" name="Rectangle 16">
            <a:extLst>
              <a:ext uri="{FF2B5EF4-FFF2-40B4-BE49-F238E27FC236}">
                <a16:creationId xmlns:a16="http://schemas.microsoft.com/office/drawing/2014/main" id="{5F852CBA-CBBB-399C-F561-B565F6D8807B}"/>
              </a:ext>
            </a:extLst>
          </p:cNvPr>
          <p:cNvSpPr>
            <a:spLocks noGrp="1" noChangeArrowheads="1"/>
          </p:cNvSpPr>
          <p:nvPr>
            <p:ph type="dt" sz="half" idx="12"/>
          </p:nvPr>
        </p:nvSpPr>
        <p:spPr>
          <a:ln/>
        </p:spPr>
        <p:txBody>
          <a:bodyPr/>
          <a:lstStyle>
            <a:lvl1pPr>
              <a:defRPr/>
            </a:lvl1pPr>
          </a:lstStyle>
          <a:p>
            <a:pPr>
              <a:defRPr/>
            </a:pPr>
            <a:endParaRPr lang="tr-TR"/>
          </a:p>
        </p:txBody>
      </p:sp>
      <p:sp>
        <p:nvSpPr>
          <p:cNvPr id="6" name="Rectangle 5">
            <a:extLst>
              <a:ext uri="{FF2B5EF4-FFF2-40B4-BE49-F238E27FC236}">
                <a16:creationId xmlns:a16="http://schemas.microsoft.com/office/drawing/2014/main" id="{C1283EA4-DAA1-6A9A-377D-4591821B0A48}"/>
              </a:ext>
            </a:extLst>
          </p:cNvPr>
          <p:cNvSpPr/>
          <p:nvPr/>
        </p:nvSpPr>
        <p:spPr>
          <a:xfrm>
            <a:off x="457200" y="1123965"/>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0186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4475522-F225-2F07-54B2-1A858EEC50CF}"/>
              </a:ext>
            </a:extLst>
          </p:cNvPr>
          <p:cNvSpPr>
            <a:spLocks noGrp="1" noChangeArrowheads="1"/>
          </p:cNvSpPr>
          <p:nvPr>
            <p:ph type="ftr" sz="quarter" idx="10"/>
          </p:nvPr>
        </p:nvSpPr>
        <p:spPr>
          <a:ln/>
        </p:spPr>
        <p:txBody>
          <a:bodyPr/>
          <a:lstStyle>
            <a:lvl1pPr>
              <a:defRPr/>
            </a:lvl1pPr>
          </a:lstStyle>
          <a:p>
            <a:pPr>
              <a:defRPr/>
            </a:pPr>
            <a:endParaRPr lang="tr-TR"/>
          </a:p>
        </p:txBody>
      </p:sp>
      <p:sp>
        <p:nvSpPr>
          <p:cNvPr id="3" name="Rectangle 3">
            <a:extLst>
              <a:ext uri="{FF2B5EF4-FFF2-40B4-BE49-F238E27FC236}">
                <a16:creationId xmlns:a16="http://schemas.microsoft.com/office/drawing/2014/main" id="{93A36220-D3BB-2220-E328-1BDC3ECBD9A3}"/>
              </a:ext>
            </a:extLst>
          </p:cNvPr>
          <p:cNvSpPr>
            <a:spLocks noGrp="1" noChangeArrowheads="1"/>
          </p:cNvSpPr>
          <p:nvPr>
            <p:ph type="sldNum" sz="quarter" idx="11"/>
          </p:nvPr>
        </p:nvSpPr>
        <p:spPr>
          <a:ln/>
        </p:spPr>
        <p:txBody>
          <a:bodyPr/>
          <a:lstStyle>
            <a:lvl1pPr>
              <a:defRPr/>
            </a:lvl1pPr>
          </a:lstStyle>
          <a:p>
            <a:fld id="{97E6381F-818A-4114-A1CE-A412FA68AB3C}" type="slidenum">
              <a:rPr lang="tr-TR" altLang="en-US" smtClean="0"/>
              <a:pPr/>
              <a:t>‹#›</a:t>
            </a:fld>
            <a:endParaRPr lang="tr-TR" altLang="en-US"/>
          </a:p>
        </p:txBody>
      </p:sp>
      <p:sp>
        <p:nvSpPr>
          <p:cNvPr id="4" name="Rectangle 16">
            <a:extLst>
              <a:ext uri="{FF2B5EF4-FFF2-40B4-BE49-F238E27FC236}">
                <a16:creationId xmlns:a16="http://schemas.microsoft.com/office/drawing/2014/main" id="{C69C6519-7D7E-1C39-19BF-6118A091BF04}"/>
              </a:ext>
            </a:extLst>
          </p:cNvPr>
          <p:cNvSpPr>
            <a:spLocks noGrp="1" noChangeArrowheads="1"/>
          </p:cNvSpPr>
          <p:nvPr>
            <p:ph type="dt" sz="half" idx="12"/>
          </p:nvPr>
        </p:nvSpPr>
        <p:spPr>
          <a:ln/>
        </p:spPr>
        <p:txBody>
          <a:bodyPr/>
          <a:lstStyle>
            <a:lvl1pPr>
              <a:defRPr/>
            </a:lvl1pPr>
          </a:lstStyle>
          <a:p>
            <a:pPr>
              <a:defRPr/>
            </a:pPr>
            <a:endParaRPr lang="tr-TR"/>
          </a:p>
        </p:txBody>
      </p:sp>
    </p:spTree>
    <p:extLst>
      <p:ext uri="{BB962C8B-B14F-4D97-AF65-F5344CB8AC3E}">
        <p14:creationId xmlns:p14="http://schemas.microsoft.com/office/powerpoint/2010/main" val="1591456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C22C61B4-AE33-53ED-41FE-79C0EE9343BF}"/>
              </a:ext>
            </a:extLst>
          </p:cNvPr>
          <p:cNvSpPr>
            <a:spLocks noGrp="1" noChangeArrowheads="1"/>
          </p:cNvSpPr>
          <p:nvPr>
            <p:ph type="ftr" sz="quarter" idx="10"/>
          </p:nvPr>
        </p:nvSpPr>
        <p:spPr>
          <a:ln/>
        </p:spPr>
        <p:txBody>
          <a:bodyPr/>
          <a:lstStyle>
            <a:lvl1pPr>
              <a:defRPr/>
            </a:lvl1pPr>
          </a:lstStyle>
          <a:p>
            <a:pPr>
              <a:defRPr/>
            </a:pPr>
            <a:endParaRPr lang="tr-TR"/>
          </a:p>
        </p:txBody>
      </p:sp>
      <p:sp>
        <p:nvSpPr>
          <p:cNvPr id="6" name="Rectangle 3">
            <a:extLst>
              <a:ext uri="{FF2B5EF4-FFF2-40B4-BE49-F238E27FC236}">
                <a16:creationId xmlns:a16="http://schemas.microsoft.com/office/drawing/2014/main" id="{0E4B1558-DE88-2783-2867-4510C41576C6}"/>
              </a:ext>
            </a:extLst>
          </p:cNvPr>
          <p:cNvSpPr>
            <a:spLocks noGrp="1" noChangeArrowheads="1"/>
          </p:cNvSpPr>
          <p:nvPr>
            <p:ph type="sldNum" sz="quarter" idx="11"/>
          </p:nvPr>
        </p:nvSpPr>
        <p:spPr>
          <a:ln/>
        </p:spPr>
        <p:txBody>
          <a:bodyPr/>
          <a:lstStyle>
            <a:lvl1pPr>
              <a:defRPr/>
            </a:lvl1pPr>
          </a:lstStyle>
          <a:p>
            <a:fld id="{97E6381F-818A-4114-A1CE-A412FA68AB3C}" type="slidenum">
              <a:rPr lang="tr-TR" altLang="en-US" smtClean="0"/>
              <a:pPr/>
              <a:t>‹#›</a:t>
            </a:fld>
            <a:endParaRPr lang="tr-TR" altLang="en-US"/>
          </a:p>
        </p:txBody>
      </p:sp>
      <p:sp>
        <p:nvSpPr>
          <p:cNvPr id="7" name="Rectangle 16">
            <a:extLst>
              <a:ext uri="{FF2B5EF4-FFF2-40B4-BE49-F238E27FC236}">
                <a16:creationId xmlns:a16="http://schemas.microsoft.com/office/drawing/2014/main" id="{77726854-7C99-0A3F-EDA6-7BF7556D1817}"/>
              </a:ext>
            </a:extLst>
          </p:cNvPr>
          <p:cNvSpPr>
            <a:spLocks noGrp="1" noChangeArrowheads="1"/>
          </p:cNvSpPr>
          <p:nvPr>
            <p:ph type="dt" sz="half" idx="12"/>
          </p:nvPr>
        </p:nvSpPr>
        <p:spPr>
          <a:ln/>
        </p:spPr>
        <p:txBody>
          <a:bodyPr/>
          <a:lstStyle>
            <a:lvl1pPr>
              <a:defRPr/>
            </a:lvl1pPr>
          </a:lstStyle>
          <a:p>
            <a:pPr>
              <a:defRPr/>
            </a:pPr>
            <a:endParaRPr lang="tr-TR"/>
          </a:p>
        </p:txBody>
      </p:sp>
    </p:spTree>
    <p:extLst>
      <p:ext uri="{BB962C8B-B14F-4D97-AF65-F5344CB8AC3E}">
        <p14:creationId xmlns:p14="http://schemas.microsoft.com/office/powerpoint/2010/main" val="1768460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7D913869-D610-825F-F9E5-B607130B6F12}"/>
              </a:ext>
            </a:extLst>
          </p:cNvPr>
          <p:cNvSpPr>
            <a:spLocks noGrp="1" noChangeArrowheads="1"/>
          </p:cNvSpPr>
          <p:nvPr>
            <p:ph type="ftr" sz="quarter" idx="10"/>
          </p:nvPr>
        </p:nvSpPr>
        <p:spPr>
          <a:ln/>
        </p:spPr>
        <p:txBody>
          <a:bodyPr/>
          <a:lstStyle>
            <a:lvl1pPr>
              <a:defRPr/>
            </a:lvl1pPr>
          </a:lstStyle>
          <a:p>
            <a:pPr>
              <a:defRPr/>
            </a:pPr>
            <a:endParaRPr lang="tr-TR"/>
          </a:p>
        </p:txBody>
      </p:sp>
      <p:sp>
        <p:nvSpPr>
          <p:cNvPr id="6" name="Rectangle 3">
            <a:extLst>
              <a:ext uri="{FF2B5EF4-FFF2-40B4-BE49-F238E27FC236}">
                <a16:creationId xmlns:a16="http://schemas.microsoft.com/office/drawing/2014/main" id="{F017CFA3-154C-A10B-09C3-3B57E49AF1F5}"/>
              </a:ext>
            </a:extLst>
          </p:cNvPr>
          <p:cNvSpPr>
            <a:spLocks noGrp="1" noChangeArrowheads="1"/>
          </p:cNvSpPr>
          <p:nvPr>
            <p:ph type="sldNum" sz="quarter" idx="11"/>
          </p:nvPr>
        </p:nvSpPr>
        <p:spPr>
          <a:ln/>
        </p:spPr>
        <p:txBody>
          <a:bodyPr/>
          <a:lstStyle>
            <a:lvl1pPr>
              <a:defRPr/>
            </a:lvl1pPr>
          </a:lstStyle>
          <a:p>
            <a:fld id="{97E6381F-818A-4114-A1CE-A412FA68AB3C}" type="slidenum">
              <a:rPr lang="tr-TR" altLang="en-US" smtClean="0"/>
              <a:pPr/>
              <a:t>‹#›</a:t>
            </a:fld>
            <a:endParaRPr lang="tr-TR" altLang="en-US"/>
          </a:p>
        </p:txBody>
      </p:sp>
      <p:sp>
        <p:nvSpPr>
          <p:cNvPr id="7" name="Rectangle 16">
            <a:extLst>
              <a:ext uri="{FF2B5EF4-FFF2-40B4-BE49-F238E27FC236}">
                <a16:creationId xmlns:a16="http://schemas.microsoft.com/office/drawing/2014/main" id="{3C3434A0-709E-9E6E-7071-5493364FC1E4}"/>
              </a:ext>
            </a:extLst>
          </p:cNvPr>
          <p:cNvSpPr>
            <a:spLocks noGrp="1" noChangeArrowheads="1"/>
          </p:cNvSpPr>
          <p:nvPr>
            <p:ph type="dt" sz="half" idx="12"/>
          </p:nvPr>
        </p:nvSpPr>
        <p:spPr>
          <a:ln/>
        </p:spPr>
        <p:txBody>
          <a:bodyPr/>
          <a:lstStyle>
            <a:lvl1pPr>
              <a:defRPr/>
            </a:lvl1pPr>
          </a:lstStyle>
          <a:p>
            <a:pPr>
              <a:defRPr/>
            </a:pPr>
            <a:endParaRPr lang="tr-TR"/>
          </a:p>
        </p:txBody>
      </p:sp>
    </p:spTree>
    <p:extLst>
      <p:ext uri="{BB962C8B-B14F-4D97-AF65-F5344CB8AC3E}">
        <p14:creationId xmlns:p14="http://schemas.microsoft.com/office/powerpoint/2010/main" val="4208624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4434" name="Rectangle 2">
            <a:extLst>
              <a:ext uri="{FF2B5EF4-FFF2-40B4-BE49-F238E27FC236}">
                <a16:creationId xmlns:a16="http://schemas.microsoft.com/office/drawing/2014/main" id="{839B0420-276A-4BBA-9B8D-2581239FCA9A}"/>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tr-TR"/>
          </a:p>
        </p:txBody>
      </p:sp>
      <p:sp>
        <p:nvSpPr>
          <p:cNvPr id="274435" name="Rectangle 3">
            <a:extLst>
              <a:ext uri="{FF2B5EF4-FFF2-40B4-BE49-F238E27FC236}">
                <a16:creationId xmlns:a16="http://schemas.microsoft.com/office/drawing/2014/main" id="{C6836D65-D844-48C1-BD51-5896174C9132}"/>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97E6381F-818A-4114-A1CE-A412FA68AB3C}" type="slidenum">
              <a:rPr lang="tr-TR" altLang="en-US" smtClean="0"/>
              <a:pPr/>
              <a:t>‹#›</a:t>
            </a:fld>
            <a:endParaRPr lang="tr-TR" altLang="en-US"/>
          </a:p>
        </p:txBody>
      </p:sp>
      <p:grpSp>
        <p:nvGrpSpPr>
          <p:cNvPr id="1028" name="Group 4">
            <a:extLst>
              <a:ext uri="{FF2B5EF4-FFF2-40B4-BE49-F238E27FC236}">
                <a16:creationId xmlns:a16="http://schemas.microsoft.com/office/drawing/2014/main" id="{FEE57E7A-C80A-0755-2089-2C53E3FA96DB}"/>
              </a:ext>
            </a:extLst>
          </p:cNvPr>
          <p:cNvGrpSpPr>
            <a:grpSpLocks/>
          </p:cNvGrpSpPr>
          <p:nvPr/>
        </p:nvGrpSpPr>
        <p:grpSpPr bwMode="auto">
          <a:xfrm>
            <a:off x="0" y="0"/>
            <a:ext cx="9144000" cy="546100"/>
            <a:chOff x="0" y="0"/>
            <a:chExt cx="5760" cy="344"/>
          </a:xfrm>
        </p:grpSpPr>
        <p:sp>
          <p:nvSpPr>
            <p:cNvPr id="1032" name="Rectangle 5">
              <a:extLst>
                <a:ext uri="{FF2B5EF4-FFF2-40B4-BE49-F238E27FC236}">
                  <a16:creationId xmlns:a16="http://schemas.microsoft.com/office/drawing/2014/main" id="{B653B317-0A87-4CCC-9571-2F709F322035}"/>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tr-TR" altLang="tr-TR" sz="2400">
                <a:latin typeface="Times New Roman" pitchFamily="18" charset="0"/>
              </a:endParaRPr>
            </a:p>
          </p:txBody>
        </p:sp>
        <p:sp>
          <p:nvSpPr>
            <p:cNvPr id="1033" name="Rectangle 6">
              <a:extLst>
                <a:ext uri="{FF2B5EF4-FFF2-40B4-BE49-F238E27FC236}">
                  <a16:creationId xmlns:a16="http://schemas.microsoft.com/office/drawing/2014/main" id="{4A1A39B1-7157-46C7-80EE-A6A6C6068A8C}"/>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034" name="Rectangle 7">
              <a:extLst>
                <a:ext uri="{FF2B5EF4-FFF2-40B4-BE49-F238E27FC236}">
                  <a16:creationId xmlns:a16="http://schemas.microsoft.com/office/drawing/2014/main" id="{DFC27E1E-7B31-4EF5-90FB-EAF7F2E3ACFD}"/>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hlink"/>
                </a:solidFill>
              </a:endParaRPr>
            </a:p>
          </p:txBody>
        </p:sp>
        <p:sp>
          <p:nvSpPr>
            <p:cNvPr id="1035" name="Rectangle 8">
              <a:extLst>
                <a:ext uri="{FF2B5EF4-FFF2-40B4-BE49-F238E27FC236}">
                  <a16:creationId xmlns:a16="http://schemas.microsoft.com/office/drawing/2014/main" id="{85D778C1-1BD5-4A50-8DAF-E49C9C92C5CD}"/>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hlink"/>
                </a:solidFill>
              </a:endParaRPr>
            </a:p>
          </p:txBody>
        </p:sp>
        <p:sp>
          <p:nvSpPr>
            <p:cNvPr id="1036" name="Rectangle 9">
              <a:extLst>
                <a:ext uri="{FF2B5EF4-FFF2-40B4-BE49-F238E27FC236}">
                  <a16:creationId xmlns:a16="http://schemas.microsoft.com/office/drawing/2014/main" id="{FD8969B2-448C-46E3-BC56-5143A8B3FA36}"/>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accent2"/>
                </a:solidFill>
              </a:endParaRPr>
            </a:p>
          </p:txBody>
        </p:sp>
        <p:sp>
          <p:nvSpPr>
            <p:cNvPr id="1037" name="Rectangle 10">
              <a:extLst>
                <a:ext uri="{FF2B5EF4-FFF2-40B4-BE49-F238E27FC236}">
                  <a16:creationId xmlns:a16="http://schemas.microsoft.com/office/drawing/2014/main" id="{B4792188-569F-498A-8387-6928A2C1BBB0}"/>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hlink"/>
                </a:solidFill>
              </a:endParaRPr>
            </a:p>
          </p:txBody>
        </p:sp>
        <p:sp>
          <p:nvSpPr>
            <p:cNvPr id="1038" name="Rectangle 11">
              <a:extLst>
                <a:ext uri="{FF2B5EF4-FFF2-40B4-BE49-F238E27FC236}">
                  <a16:creationId xmlns:a16="http://schemas.microsoft.com/office/drawing/2014/main" id="{3524B95B-5120-4208-9243-49F80DD33196}"/>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039" name="Rectangle 12">
              <a:extLst>
                <a:ext uri="{FF2B5EF4-FFF2-40B4-BE49-F238E27FC236}">
                  <a16:creationId xmlns:a16="http://schemas.microsoft.com/office/drawing/2014/main" id="{53832FA5-0898-4881-A7EA-D17A82CD83D4}"/>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accent2"/>
                </a:solidFill>
              </a:endParaRPr>
            </a:p>
          </p:txBody>
        </p:sp>
        <p:sp>
          <p:nvSpPr>
            <p:cNvPr id="1040" name="Rectangle 13">
              <a:extLst>
                <a:ext uri="{FF2B5EF4-FFF2-40B4-BE49-F238E27FC236}">
                  <a16:creationId xmlns:a16="http://schemas.microsoft.com/office/drawing/2014/main" id="{20A8BA7D-3BED-4998-AB4F-0059C14654B8}"/>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accent2"/>
                </a:solidFill>
              </a:endParaRPr>
            </a:p>
          </p:txBody>
        </p:sp>
      </p:grpSp>
      <p:sp>
        <p:nvSpPr>
          <p:cNvPr id="1029" name="Rectangle 14">
            <a:extLst>
              <a:ext uri="{FF2B5EF4-FFF2-40B4-BE49-F238E27FC236}">
                <a16:creationId xmlns:a16="http://schemas.microsoft.com/office/drawing/2014/main" id="{3CB25864-D50C-C571-C6CD-72975AC5545F}"/>
              </a:ext>
            </a:extLst>
          </p:cNvPr>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tr-TR"/>
              <a:t>Click to edit Master title style</a:t>
            </a:r>
          </a:p>
        </p:txBody>
      </p:sp>
      <p:sp>
        <p:nvSpPr>
          <p:cNvPr id="1030" name="Rectangle 15">
            <a:extLst>
              <a:ext uri="{FF2B5EF4-FFF2-40B4-BE49-F238E27FC236}">
                <a16:creationId xmlns:a16="http://schemas.microsoft.com/office/drawing/2014/main" id="{105057BF-8809-45AA-6DAD-6465C3A20B0B}"/>
              </a:ext>
            </a:extLst>
          </p:cNvPr>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tr-TR"/>
              <a:t>Click to edit Master text styles</a:t>
            </a:r>
          </a:p>
          <a:p>
            <a:pPr lvl="1"/>
            <a:r>
              <a:rPr lang="en-US" altLang="tr-TR"/>
              <a:t>Second level</a:t>
            </a:r>
          </a:p>
          <a:p>
            <a:pPr lvl="2"/>
            <a:r>
              <a:rPr lang="en-US" altLang="tr-TR"/>
              <a:t>Third level</a:t>
            </a:r>
          </a:p>
          <a:p>
            <a:pPr lvl="3"/>
            <a:r>
              <a:rPr lang="en-US" altLang="tr-TR"/>
              <a:t>Fourth level</a:t>
            </a:r>
          </a:p>
          <a:p>
            <a:pPr lvl="4"/>
            <a:r>
              <a:rPr lang="en-US" altLang="tr-TR"/>
              <a:t>Fifth level</a:t>
            </a:r>
          </a:p>
        </p:txBody>
      </p:sp>
      <p:sp>
        <p:nvSpPr>
          <p:cNvPr id="274448" name="Rectangle 16">
            <a:extLst>
              <a:ext uri="{FF2B5EF4-FFF2-40B4-BE49-F238E27FC236}">
                <a16:creationId xmlns:a16="http://schemas.microsoft.com/office/drawing/2014/main" id="{353943DA-78F6-4B90-86EF-119FC03DFEB3}"/>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tr-TR"/>
          </a:p>
        </p:txBody>
      </p:sp>
    </p:spTree>
    <p:extLst>
      <p:ext uri="{BB962C8B-B14F-4D97-AF65-F5344CB8AC3E}">
        <p14:creationId xmlns:p14="http://schemas.microsoft.com/office/powerpoint/2010/main" val="48006871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defRPr>
      </a:lvl2pPr>
      <a:lvl3pPr algn="l" rtl="0" eaLnBrk="1" fontAlgn="base" hangingPunct="1">
        <a:spcBef>
          <a:spcPct val="0"/>
        </a:spcBef>
        <a:spcAft>
          <a:spcPct val="0"/>
        </a:spcAft>
        <a:defRPr sz="4400">
          <a:solidFill>
            <a:schemeClr val="tx1"/>
          </a:solidFill>
          <a:latin typeface="Arial" charset="0"/>
        </a:defRPr>
      </a:lvl3pPr>
      <a:lvl4pPr algn="l" rtl="0" eaLnBrk="1" fontAlgn="base" hangingPunct="1">
        <a:spcBef>
          <a:spcPct val="0"/>
        </a:spcBef>
        <a:spcAft>
          <a:spcPct val="0"/>
        </a:spcAft>
        <a:defRPr sz="4400">
          <a:solidFill>
            <a:schemeClr val="tx1"/>
          </a:solidFill>
          <a:latin typeface="Arial" charset="0"/>
        </a:defRPr>
      </a:lvl4pPr>
      <a:lvl5pPr algn="l" rtl="0" eaLnBrk="1" fontAlgn="base" hangingPunct="1">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cs.unc.edu/~stotts/GOF/hires/pat4cfs.htm"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D59769-62BC-524F-8ECA-F64C9697C5D0}"/>
              </a:ext>
            </a:extLst>
          </p:cNvPr>
          <p:cNvSpPr>
            <a:spLocks noGrp="1"/>
          </p:cNvSpPr>
          <p:nvPr>
            <p:ph type="ctrTitle"/>
          </p:nvPr>
        </p:nvSpPr>
        <p:spPr/>
        <p:txBody>
          <a:bodyPr/>
          <a:lstStyle/>
          <a:p>
            <a:r>
              <a:rPr lang="en-US"/>
              <a:t>Creational Patterns</a:t>
            </a:r>
          </a:p>
        </p:txBody>
      </p:sp>
      <p:sp>
        <p:nvSpPr>
          <p:cNvPr id="5" name="Subtitle 4">
            <a:extLst>
              <a:ext uri="{FF2B5EF4-FFF2-40B4-BE49-F238E27FC236}">
                <a16:creationId xmlns:a16="http://schemas.microsoft.com/office/drawing/2014/main" id="{D62E6B58-2635-79FE-31CB-AE6ECA2A14A4}"/>
              </a:ext>
            </a:extLst>
          </p:cNvPr>
          <p:cNvSpPr>
            <a:spLocks noGrp="1"/>
          </p:cNvSpPr>
          <p:nvPr>
            <p:ph type="subTitle" idx="1"/>
          </p:nvPr>
        </p:nvSpPr>
        <p:spPr/>
        <p:txBody>
          <a:bodyPr/>
          <a:lstStyle/>
          <a:p>
            <a:r>
              <a:rPr lang="en-US"/>
              <a:t>Builder</a:t>
            </a:r>
            <a:endParaRPr lang="en-US" dirty="0"/>
          </a:p>
          <a:p>
            <a:endParaRPr lang="en-US" dirty="0"/>
          </a:p>
        </p:txBody>
      </p:sp>
    </p:spTree>
    <p:extLst>
      <p:ext uri="{BB962C8B-B14F-4D97-AF65-F5344CB8AC3E}">
        <p14:creationId xmlns:p14="http://schemas.microsoft.com/office/powerpoint/2010/main" val="1819807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F11A6C29-515E-9058-D9FB-1C814384C63F}"/>
              </a:ext>
            </a:extLst>
          </p:cNvPr>
          <p:cNvSpPr>
            <a:spLocks noGrp="1" noChangeArrowheads="1"/>
          </p:cNvSpPr>
          <p:nvPr>
            <p:ph type="title"/>
          </p:nvPr>
        </p:nvSpPr>
        <p:spPr/>
        <p:txBody>
          <a:bodyPr/>
          <a:lstStyle/>
          <a:p>
            <a:pPr eaLnBrk="1" hangingPunct="1"/>
            <a:r>
              <a:rPr lang="en-US" altLang="tr-TR"/>
              <a:t>Builder</a:t>
            </a:r>
          </a:p>
        </p:txBody>
      </p:sp>
      <p:sp>
        <p:nvSpPr>
          <p:cNvPr id="30723" name="Rectangle 3">
            <a:extLst>
              <a:ext uri="{FF2B5EF4-FFF2-40B4-BE49-F238E27FC236}">
                <a16:creationId xmlns:a16="http://schemas.microsoft.com/office/drawing/2014/main" id="{3B6C283F-53BD-395A-7E0B-DA55C1D84454}"/>
              </a:ext>
            </a:extLst>
          </p:cNvPr>
          <p:cNvSpPr>
            <a:spLocks noGrp="1" noChangeArrowheads="1"/>
          </p:cNvSpPr>
          <p:nvPr>
            <p:ph idx="1"/>
          </p:nvPr>
        </p:nvSpPr>
        <p:spPr/>
        <p:txBody>
          <a:bodyPr/>
          <a:lstStyle/>
          <a:p>
            <a:pPr eaLnBrk="1" hangingPunct="1"/>
            <a:r>
              <a:rPr lang="en-US" altLang="tr-TR" b="1" dirty="0"/>
              <a:t>Intent: </a:t>
            </a:r>
            <a:r>
              <a:rPr lang="en-US" altLang="tr-TR" dirty="0"/>
              <a:t>Separate the </a:t>
            </a:r>
            <a:r>
              <a:rPr lang="en-US" altLang="tr-TR" b="1" dirty="0"/>
              <a:t>construction</a:t>
            </a:r>
            <a:r>
              <a:rPr lang="en-US" altLang="tr-TR" dirty="0"/>
              <a:t> of a complex object from its </a:t>
            </a:r>
            <a:r>
              <a:rPr lang="en-US" altLang="tr-TR" b="1" dirty="0"/>
              <a:t>representation</a:t>
            </a:r>
            <a:r>
              <a:rPr lang="en-US" altLang="tr-TR" dirty="0"/>
              <a:t> so that the same construction process can create different representations.</a:t>
            </a:r>
          </a:p>
          <a:p>
            <a:pPr lvl="1"/>
            <a:r>
              <a:rPr lang="en-US" altLang="tr-TR" dirty="0"/>
              <a:t> Build different complex objects from the same set of component parts</a:t>
            </a:r>
          </a:p>
          <a:p>
            <a:pPr marL="457200" lvl="1" indent="0" eaLnBrk="1" hangingPunct="1">
              <a:buNone/>
            </a:pPr>
            <a:endParaRPr lang="en-US" altLang="tr-TR" dirty="0"/>
          </a:p>
        </p:txBody>
      </p:sp>
      <p:sp>
        <p:nvSpPr>
          <p:cNvPr id="2" name="TextBox 1">
            <a:extLst>
              <a:ext uri="{FF2B5EF4-FFF2-40B4-BE49-F238E27FC236}">
                <a16:creationId xmlns:a16="http://schemas.microsoft.com/office/drawing/2014/main" id="{02F25C4D-F8FC-203E-F2B1-715F4E33BA21}"/>
              </a:ext>
            </a:extLst>
          </p:cNvPr>
          <p:cNvSpPr txBox="1"/>
          <p:nvPr/>
        </p:nvSpPr>
        <p:spPr>
          <a:xfrm>
            <a:off x="603504" y="6364224"/>
            <a:ext cx="2775119" cy="369332"/>
          </a:xfrm>
          <a:prstGeom prst="rect">
            <a:avLst/>
          </a:prstGeom>
          <a:noFill/>
        </p:spPr>
        <p:txBody>
          <a:bodyPr wrap="none" rtlCol="0">
            <a:spAutoFit/>
          </a:bodyPr>
          <a:lstStyle/>
          <a:p>
            <a:r>
              <a:rPr lang="en-US" dirty="0"/>
              <a:t>Does this sound familiar?</a:t>
            </a:r>
          </a:p>
        </p:txBody>
      </p:sp>
      <p:sp>
        <p:nvSpPr>
          <p:cNvPr id="3" name="TextBox 2">
            <a:extLst>
              <a:ext uri="{FF2B5EF4-FFF2-40B4-BE49-F238E27FC236}">
                <a16:creationId xmlns:a16="http://schemas.microsoft.com/office/drawing/2014/main" id="{6A9AF47C-4F7A-7845-B9DC-8893D6D2A7EA}"/>
              </a:ext>
            </a:extLst>
          </p:cNvPr>
          <p:cNvSpPr txBox="1"/>
          <p:nvPr/>
        </p:nvSpPr>
        <p:spPr>
          <a:xfrm>
            <a:off x="4070958" y="5867400"/>
            <a:ext cx="4296427" cy="646331"/>
          </a:xfrm>
          <a:prstGeom prst="rect">
            <a:avLst/>
          </a:prstGeom>
          <a:noFill/>
        </p:spPr>
        <p:txBody>
          <a:bodyPr wrap="square" rtlCol="0">
            <a:spAutoFit/>
          </a:bodyPr>
          <a:lstStyle/>
          <a:p>
            <a:r>
              <a:rPr lang="en-US" b="1" dirty="0">
                <a:highlight>
                  <a:srgbClr val="FFFF00"/>
                </a:highlight>
              </a:rPr>
              <a:t>Similar to Bridge, but Bridge is not about creating objects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F11A6C29-515E-9058-D9FB-1C814384C63F}"/>
              </a:ext>
            </a:extLst>
          </p:cNvPr>
          <p:cNvSpPr>
            <a:spLocks noGrp="1" noChangeArrowheads="1"/>
          </p:cNvSpPr>
          <p:nvPr>
            <p:ph type="title"/>
          </p:nvPr>
        </p:nvSpPr>
        <p:spPr/>
        <p:txBody>
          <a:bodyPr/>
          <a:lstStyle/>
          <a:p>
            <a:pPr eaLnBrk="1" hangingPunct="1"/>
            <a:r>
              <a:rPr lang="en-US" altLang="tr-TR"/>
              <a:t>Builder</a:t>
            </a:r>
          </a:p>
        </p:txBody>
      </p:sp>
      <p:sp>
        <p:nvSpPr>
          <p:cNvPr id="30723" name="Rectangle 3">
            <a:extLst>
              <a:ext uri="{FF2B5EF4-FFF2-40B4-BE49-F238E27FC236}">
                <a16:creationId xmlns:a16="http://schemas.microsoft.com/office/drawing/2014/main" id="{3B6C283F-53BD-395A-7E0B-DA55C1D84454}"/>
              </a:ext>
            </a:extLst>
          </p:cNvPr>
          <p:cNvSpPr>
            <a:spLocks noGrp="1" noChangeArrowheads="1"/>
          </p:cNvSpPr>
          <p:nvPr>
            <p:ph idx="1"/>
          </p:nvPr>
        </p:nvSpPr>
        <p:spPr/>
        <p:txBody>
          <a:bodyPr/>
          <a:lstStyle/>
          <a:p>
            <a:pPr eaLnBrk="1" hangingPunct="1"/>
            <a:r>
              <a:rPr lang="en-US" altLang="tr-TR" b="1" dirty="0"/>
              <a:t>Applicability</a:t>
            </a:r>
          </a:p>
          <a:p>
            <a:pPr lvl="1" eaLnBrk="1" hangingPunct="1"/>
            <a:r>
              <a:rPr lang="en-US" altLang="tr-TR" dirty="0"/>
              <a:t>The algorithm for creation is independent of the parts and how they are assembled</a:t>
            </a:r>
          </a:p>
          <a:p>
            <a:pPr lvl="1" eaLnBrk="1" hangingPunct="1"/>
            <a:r>
              <a:rPr lang="en-US" altLang="tr-TR" dirty="0"/>
              <a:t>Different construction processes results in different representation</a:t>
            </a:r>
          </a:p>
          <a:p>
            <a:pPr lvl="1" eaLnBrk="1" hangingPunct="1"/>
            <a:endParaRPr lang="en-US" altLang="tr-TR" dirty="0"/>
          </a:p>
          <a:p>
            <a:pPr lvl="1" eaLnBrk="1" hangingPunct="1"/>
            <a:r>
              <a:rPr lang="en-US" altLang="tr-TR" dirty="0"/>
              <a:t>building a complex object from possibly multiple different sources</a:t>
            </a:r>
          </a:p>
          <a:p>
            <a:pPr lvl="1" eaLnBrk="1" hangingPunct="1"/>
            <a:endParaRPr lang="en-US" altLang="tr-TR" dirty="0"/>
          </a:p>
        </p:txBody>
      </p:sp>
    </p:spTree>
    <p:extLst>
      <p:ext uri="{BB962C8B-B14F-4D97-AF65-F5344CB8AC3E}">
        <p14:creationId xmlns:p14="http://schemas.microsoft.com/office/powerpoint/2010/main" val="2332292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a:extLst>
              <a:ext uri="{FF2B5EF4-FFF2-40B4-BE49-F238E27FC236}">
                <a16:creationId xmlns:a16="http://schemas.microsoft.com/office/drawing/2014/main" id="{612ABCC8-ADFC-1E3C-A183-6D6940251412}"/>
              </a:ext>
            </a:extLst>
          </p:cNvPr>
          <p:cNvSpPr>
            <a:spLocks noGrp="1" noChangeArrowheads="1"/>
          </p:cNvSpPr>
          <p:nvPr>
            <p:ph type="title"/>
          </p:nvPr>
        </p:nvSpPr>
        <p:spPr/>
        <p:txBody>
          <a:bodyPr/>
          <a:lstStyle/>
          <a:p>
            <a:pPr eaLnBrk="1" hangingPunct="1"/>
            <a:r>
              <a:rPr lang="en-US" altLang="tr-TR"/>
              <a:t>Builder - Structure</a:t>
            </a:r>
          </a:p>
        </p:txBody>
      </p:sp>
      <p:grpSp>
        <p:nvGrpSpPr>
          <p:cNvPr id="31747" name="Group 49">
            <a:extLst>
              <a:ext uri="{FF2B5EF4-FFF2-40B4-BE49-F238E27FC236}">
                <a16:creationId xmlns:a16="http://schemas.microsoft.com/office/drawing/2014/main" id="{17474741-2E64-E8B8-BE55-430616534909}"/>
              </a:ext>
            </a:extLst>
          </p:cNvPr>
          <p:cNvGrpSpPr>
            <a:grpSpLocks/>
          </p:cNvGrpSpPr>
          <p:nvPr/>
        </p:nvGrpSpPr>
        <p:grpSpPr bwMode="auto">
          <a:xfrm>
            <a:off x="911225" y="1670050"/>
            <a:ext cx="7353300" cy="4465638"/>
            <a:chOff x="401" y="1226"/>
            <a:chExt cx="4632" cy="2813"/>
          </a:xfrm>
        </p:grpSpPr>
        <p:grpSp>
          <p:nvGrpSpPr>
            <p:cNvPr id="31748" name="Group 21">
              <a:extLst>
                <a:ext uri="{FF2B5EF4-FFF2-40B4-BE49-F238E27FC236}">
                  <a16:creationId xmlns:a16="http://schemas.microsoft.com/office/drawing/2014/main" id="{79D131CE-DEFC-554C-1225-07218AE7EF46}"/>
                </a:ext>
              </a:extLst>
            </p:cNvPr>
            <p:cNvGrpSpPr>
              <a:grpSpLocks/>
            </p:cNvGrpSpPr>
            <p:nvPr/>
          </p:nvGrpSpPr>
          <p:grpSpPr bwMode="auto">
            <a:xfrm>
              <a:off x="1645" y="3692"/>
              <a:ext cx="837" cy="347"/>
              <a:chOff x="384" y="2816"/>
              <a:chExt cx="837" cy="347"/>
            </a:xfrm>
          </p:grpSpPr>
          <p:sp>
            <p:nvSpPr>
              <p:cNvPr id="31785" name="Rectangle 14">
                <a:extLst>
                  <a:ext uri="{FF2B5EF4-FFF2-40B4-BE49-F238E27FC236}">
                    <a16:creationId xmlns:a16="http://schemas.microsoft.com/office/drawing/2014/main" id="{7B9E0280-44FA-2C7C-AC67-9FE9CDBBAD42}"/>
                  </a:ext>
                </a:extLst>
              </p:cNvPr>
              <p:cNvSpPr>
                <a:spLocks noChangeArrowheads="1"/>
              </p:cNvSpPr>
              <p:nvPr/>
            </p:nvSpPr>
            <p:spPr bwMode="auto">
              <a:xfrm>
                <a:off x="393" y="2816"/>
                <a:ext cx="814" cy="34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31786" name="Text Box 15">
                <a:extLst>
                  <a:ext uri="{FF2B5EF4-FFF2-40B4-BE49-F238E27FC236}">
                    <a16:creationId xmlns:a16="http://schemas.microsoft.com/office/drawing/2014/main" id="{0C55859F-C9DC-B6C9-9936-7CF1C93D61C2}"/>
                  </a:ext>
                </a:extLst>
              </p:cNvPr>
              <p:cNvSpPr txBox="1">
                <a:spLocks noChangeArrowheads="1"/>
              </p:cNvSpPr>
              <p:nvPr/>
            </p:nvSpPr>
            <p:spPr bwMode="auto">
              <a:xfrm>
                <a:off x="490" y="2836"/>
                <a:ext cx="6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tr-TR" sz="1800" b="1">
                    <a:latin typeface="Tahoma" panose="020B0604030504040204" pitchFamily="34" charset="0"/>
                  </a:rPr>
                  <a:t>Product</a:t>
                </a:r>
              </a:p>
            </p:txBody>
          </p:sp>
          <p:sp>
            <p:nvSpPr>
              <p:cNvPr id="31787" name="Line 19">
                <a:extLst>
                  <a:ext uri="{FF2B5EF4-FFF2-40B4-BE49-F238E27FC236}">
                    <a16:creationId xmlns:a16="http://schemas.microsoft.com/office/drawing/2014/main" id="{A8D5E41E-8713-4B3A-AC08-CC663343B1AD}"/>
                  </a:ext>
                </a:extLst>
              </p:cNvPr>
              <p:cNvSpPr>
                <a:spLocks noChangeShapeType="1"/>
              </p:cNvSpPr>
              <p:nvPr/>
            </p:nvSpPr>
            <p:spPr bwMode="auto">
              <a:xfrm>
                <a:off x="384" y="3045"/>
                <a:ext cx="82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88" name="Line 20">
                <a:extLst>
                  <a:ext uri="{FF2B5EF4-FFF2-40B4-BE49-F238E27FC236}">
                    <a16:creationId xmlns:a16="http://schemas.microsoft.com/office/drawing/2014/main" id="{9E34D84B-0402-72C9-317A-D5C86E239A8A}"/>
                  </a:ext>
                </a:extLst>
              </p:cNvPr>
              <p:cNvSpPr>
                <a:spLocks noChangeShapeType="1"/>
              </p:cNvSpPr>
              <p:nvPr/>
            </p:nvSpPr>
            <p:spPr bwMode="auto">
              <a:xfrm>
                <a:off x="398" y="3105"/>
                <a:ext cx="82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1749" name="Group 28">
              <a:extLst>
                <a:ext uri="{FF2B5EF4-FFF2-40B4-BE49-F238E27FC236}">
                  <a16:creationId xmlns:a16="http://schemas.microsoft.com/office/drawing/2014/main" id="{4D5879C4-2123-7EC6-D42D-A5644C298BD8}"/>
                </a:ext>
              </a:extLst>
            </p:cNvPr>
            <p:cNvGrpSpPr>
              <a:grpSpLocks/>
            </p:cNvGrpSpPr>
            <p:nvPr/>
          </p:nvGrpSpPr>
          <p:grpSpPr bwMode="auto">
            <a:xfrm>
              <a:off x="3542" y="2707"/>
              <a:ext cx="1491" cy="712"/>
              <a:chOff x="2603" y="2999"/>
              <a:chExt cx="1347" cy="712"/>
            </a:xfrm>
          </p:grpSpPr>
          <p:sp>
            <p:nvSpPr>
              <p:cNvPr id="31780" name="Rectangle 11">
                <a:extLst>
                  <a:ext uri="{FF2B5EF4-FFF2-40B4-BE49-F238E27FC236}">
                    <a16:creationId xmlns:a16="http://schemas.microsoft.com/office/drawing/2014/main" id="{1ED3080F-F688-9DC6-CC1A-2F6975B951ED}"/>
                  </a:ext>
                </a:extLst>
              </p:cNvPr>
              <p:cNvSpPr>
                <a:spLocks noChangeArrowheads="1"/>
              </p:cNvSpPr>
              <p:nvPr/>
            </p:nvSpPr>
            <p:spPr bwMode="auto">
              <a:xfrm>
                <a:off x="2624" y="2999"/>
                <a:ext cx="1325" cy="71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31781" name="Text Box 12">
                <a:extLst>
                  <a:ext uri="{FF2B5EF4-FFF2-40B4-BE49-F238E27FC236}">
                    <a16:creationId xmlns:a16="http://schemas.microsoft.com/office/drawing/2014/main" id="{96940D7E-B2F8-6FB6-5B89-E408A43ED94A}"/>
                  </a:ext>
                </a:extLst>
              </p:cNvPr>
              <p:cNvSpPr txBox="1">
                <a:spLocks noChangeArrowheads="1"/>
              </p:cNvSpPr>
              <p:nvPr/>
            </p:nvSpPr>
            <p:spPr bwMode="auto">
              <a:xfrm>
                <a:off x="2629" y="3019"/>
                <a:ext cx="127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tr-TR" sz="1800" b="1">
                    <a:latin typeface="Tahoma" panose="020B0604030504040204" pitchFamily="34" charset="0"/>
                  </a:rPr>
                  <a:t>ConcreteBuilder</a:t>
                </a:r>
              </a:p>
            </p:txBody>
          </p:sp>
          <p:sp>
            <p:nvSpPr>
              <p:cNvPr id="31782" name="Text Box 13">
                <a:extLst>
                  <a:ext uri="{FF2B5EF4-FFF2-40B4-BE49-F238E27FC236}">
                    <a16:creationId xmlns:a16="http://schemas.microsoft.com/office/drawing/2014/main" id="{14702DA8-F8C0-DE4F-11D6-1E3D79B56475}"/>
                  </a:ext>
                </a:extLst>
              </p:cNvPr>
              <p:cNvSpPr txBox="1">
                <a:spLocks noChangeArrowheads="1"/>
              </p:cNvSpPr>
              <p:nvPr/>
            </p:nvSpPr>
            <p:spPr bwMode="auto">
              <a:xfrm>
                <a:off x="2603" y="3292"/>
                <a:ext cx="131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tr-TR" sz="1800">
                    <a:latin typeface="Tahoma" panose="020B0604030504040204" pitchFamily="34" charset="0"/>
                  </a:rPr>
                  <a:t>+buildPart()</a:t>
                </a:r>
              </a:p>
              <a:p>
                <a:pPr>
                  <a:spcBef>
                    <a:spcPct val="0"/>
                  </a:spcBef>
                  <a:buFontTx/>
                  <a:buNone/>
                </a:pPr>
                <a:r>
                  <a:rPr lang="en-US" altLang="tr-TR" sz="1800">
                    <a:latin typeface="Tahoma" panose="020B0604030504040204" pitchFamily="34" charset="0"/>
                  </a:rPr>
                  <a:t>+getResult():Product</a:t>
                </a:r>
              </a:p>
            </p:txBody>
          </p:sp>
          <p:sp>
            <p:nvSpPr>
              <p:cNvPr id="31783" name="Line 26">
                <a:extLst>
                  <a:ext uri="{FF2B5EF4-FFF2-40B4-BE49-F238E27FC236}">
                    <a16:creationId xmlns:a16="http://schemas.microsoft.com/office/drawing/2014/main" id="{A374AB22-49C3-CA6D-541F-DFDA2F7C9206}"/>
                  </a:ext>
                </a:extLst>
              </p:cNvPr>
              <p:cNvSpPr>
                <a:spLocks noChangeShapeType="1"/>
              </p:cNvSpPr>
              <p:nvPr/>
            </p:nvSpPr>
            <p:spPr bwMode="auto">
              <a:xfrm>
                <a:off x="2624" y="3246"/>
                <a:ext cx="13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84" name="Line 27">
                <a:extLst>
                  <a:ext uri="{FF2B5EF4-FFF2-40B4-BE49-F238E27FC236}">
                    <a16:creationId xmlns:a16="http://schemas.microsoft.com/office/drawing/2014/main" id="{C16E4CA9-EC69-182C-6526-0F4BF8F3BDBB}"/>
                  </a:ext>
                </a:extLst>
              </p:cNvPr>
              <p:cNvSpPr>
                <a:spLocks noChangeShapeType="1"/>
              </p:cNvSpPr>
              <p:nvPr/>
            </p:nvSpPr>
            <p:spPr bwMode="auto">
              <a:xfrm>
                <a:off x="2620" y="3297"/>
                <a:ext cx="13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1750" name="Group 30">
              <a:extLst>
                <a:ext uri="{FF2B5EF4-FFF2-40B4-BE49-F238E27FC236}">
                  <a16:creationId xmlns:a16="http://schemas.microsoft.com/office/drawing/2014/main" id="{58FAF0FD-BC75-6706-807B-E7002B147FF0}"/>
                </a:ext>
              </a:extLst>
            </p:cNvPr>
            <p:cNvGrpSpPr>
              <a:grpSpLocks/>
            </p:cNvGrpSpPr>
            <p:nvPr/>
          </p:nvGrpSpPr>
          <p:grpSpPr bwMode="auto">
            <a:xfrm>
              <a:off x="619" y="1244"/>
              <a:ext cx="1374" cy="530"/>
              <a:chOff x="619" y="1253"/>
              <a:chExt cx="1374" cy="530"/>
            </a:xfrm>
          </p:grpSpPr>
          <p:grpSp>
            <p:nvGrpSpPr>
              <p:cNvPr id="31773" name="Group 22">
                <a:extLst>
                  <a:ext uri="{FF2B5EF4-FFF2-40B4-BE49-F238E27FC236}">
                    <a16:creationId xmlns:a16="http://schemas.microsoft.com/office/drawing/2014/main" id="{AB12D014-6ACB-FF62-317F-32072A4DE488}"/>
                  </a:ext>
                </a:extLst>
              </p:cNvPr>
              <p:cNvGrpSpPr>
                <a:grpSpLocks/>
              </p:cNvGrpSpPr>
              <p:nvPr/>
            </p:nvGrpSpPr>
            <p:grpSpPr bwMode="auto">
              <a:xfrm>
                <a:off x="619" y="1253"/>
                <a:ext cx="1072" cy="530"/>
                <a:chOff x="619" y="1253"/>
                <a:chExt cx="1072" cy="530"/>
              </a:xfrm>
            </p:grpSpPr>
            <p:sp>
              <p:nvSpPr>
                <p:cNvPr id="31775" name="Rectangle 5">
                  <a:extLst>
                    <a:ext uri="{FF2B5EF4-FFF2-40B4-BE49-F238E27FC236}">
                      <a16:creationId xmlns:a16="http://schemas.microsoft.com/office/drawing/2014/main" id="{BE518C77-D584-C264-1DFE-B4F841A4EBD0}"/>
                    </a:ext>
                  </a:extLst>
                </p:cNvPr>
                <p:cNvSpPr>
                  <a:spLocks noChangeArrowheads="1"/>
                </p:cNvSpPr>
                <p:nvPr/>
              </p:nvSpPr>
              <p:spPr bwMode="auto">
                <a:xfrm>
                  <a:off x="622" y="1253"/>
                  <a:ext cx="1069" cy="53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31776" name="Text Box 6">
                  <a:extLst>
                    <a:ext uri="{FF2B5EF4-FFF2-40B4-BE49-F238E27FC236}">
                      <a16:creationId xmlns:a16="http://schemas.microsoft.com/office/drawing/2014/main" id="{4C3B2E89-8671-F9B2-3BC5-C15A188519FD}"/>
                    </a:ext>
                  </a:extLst>
                </p:cNvPr>
                <p:cNvSpPr txBox="1">
                  <a:spLocks noChangeArrowheads="1"/>
                </p:cNvSpPr>
                <p:nvPr/>
              </p:nvSpPr>
              <p:spPr bwMode="auto">
                <a:xfrm>
                  <a:off x="812" y="1274"/>
                  <a:ext cx="70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tr-TR" sz="1800" b="1">
                      <a:latin typeface="Tahoma" panose="020B0604030504040204" pitchFamily="34" charset="0"/>
                    </a:rPr>
                    <a:t>Director</a:t>
                  </a:r>
                </a:p>
              </p:txBody>
            </p:sp>
            <p:sp>
              <p:nvSpPr>
                <p:cNvPr id="31777" name="Text Box 7">
                  <a:extLst>
                    <a:ext uri="{FF2B5EF4-FFF2-40B4-BE49-F238E27FC236}">
                      <a16:creationId xmlns:a16="http://schemas.microsoft.com/office/drawing/2014/main" id="{2BAE43E9-D6A2-0CA4-A3A9-4C82FAECECF6}"/>
                    </a:ext>
                  </a:extLst>
                </p:cNvPr>
                <p:cNvSpPr txBox="1">
                  <a:spLocks noChangeArrowheads="1"/>
                </p:cNvSpPr>
                <p:nvPr/>
              </p:nvSpPr>
              <p:spPr bwMode="auto">
                <a:xfrm>
                  <a:off x="619" y="1537"/>
                  <a:ext cx="91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tr-TR" sz="1800">
                      <a:latin typeface="Tahoma" panose="020B0604030504040204" pitchFamily="34" charset="0"/>
                    </a:rPr>
                    <a:t>+construct()</a:t>
                  </a:r>
                </a:p>
              </p:txBody>
            </p:sp>
            <p:sp>
              <p:nvSpPr>
                <p:cNvPr id="31778" name="Line 16">
                  <a:extLst>
                    <a:ext uri="{FF2B5EF4-FFF2-40B4-BE49-F238E27FC236}">
                      <a16:creationId xmlns:a16="http://schemas.microsoft.com/office/drawing/2014/main" id="{DBB2E813-F061-CE39-7DE9-FBB8E18BF983}"/>
                    </a:ext>
                  </a:extLst>
                </p:cNvPr>
                <p:cNvSpPr>
                  <a:spLocks noChangeShapeType="1"/>
                </p:cNvSpPr>
                <p:nvPr/>
              </p:nvSpPr>
              <p:spPr bwMode="auto">
                <a:xfrm>
                  <a:off x="631" y="1563"/>
                  <a:ext cx="105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9" name="Line 17">
                  <a:extLst>
                    <a:ext uri="{FF2B5EF4-FFF2-40B4-BE49-F238E27FC236}">
                      <a16:creationId xmlns:a16="http://schemas.microsoft.com/office/drawing/2014/main" id="{CF5CA9C8-A197-5709-BE3A-2BF21A3EB1E5}"/>
                    </a:ext>
                  </a:extLst>
                </p:cNvPr>
                <p:cNvSpPr>
                  <a:spLocks noChangeShapeType="1"/>
                </p:cNvSpPr>
                <p:nvPr/>
              </p:nvSpPr>
              <p:spPr bwMode="auto">
                <a:xfrm>
                  <a:off x="635" y="1503"/>
                  <a:ext cx="105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774" name="AutoShape 29">
                <a:extLst>
                  <a:ext uri="{FF2B5EF4-FFF2-40B4-BE49-F238E27FC236}">
                    <a16:creationId xmlns:a16="http://schemas.microsoft.com/office/drawing/2014/main" id="{D5E4D84E-D6AF-A933-1DE3-4C2BFB5BA29A}"/>
                  </a:ext>
                </a:extLst>
              </p:cNvPr>
              <p:cNvSpPr>
                <a:spLocks noChangeArrowheads="1"/>
              </p:cNvSpPr>
              <p:nvPr/>
            </p:nvSpPr>
            <p:spPr bwMode="auto">
              <a:xfrm>
                <a:off x="1691" y="1389"/>
                <a:ext cx="302" cy="174"/>
              </a:xfrm>
              <a:prstGeom prst="flowChartDecision">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grpSp>
        <p:cxnSp>
          <p:nvCxnSpPr>
            <p:cNvPr id="31751" name="AutoShape 31">
              <a:extLst>
                <a:ext uri="{FF2B5EF4-FFF2-40B4-BE49-F238E27FC236}">
                  <a16:creationId xmlns:a16="http://schemas.microsoft.com/office/drawing/2014/main" id="{DE203390-894C-B271-1FF2-F7FA48E2DFEC}"/>
                </a:ext>
              </a:extLst>
            </p:cNvPr>
            <p:cNvCxnSpPr>
              <a:cxnSpLocks noChangeShapeType="1"/>
              <a:stCxn id="31774" idx="3"/>
              <a:endCxn id="31772" idx="0"/>
            </p:cNvCxnSpPr>
            <p:nvPr/>
          </p:nvCxnSpPr>
          <p:spPr bwMode="auto">
            <a:xfrm>
              <a:off x="2002" y="1467"/>
              <a:ext cx="1763"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grpSp>
          <p:nvGrpSpPr>
            <p:cNvPr id="31752" name="Group 33">
              <a:extLst>
                <a:ext uri="{FF2B5EF4-FFF2-40B4-BE49-F238E27FC236}">
                  <a16:creationId xmlns:a16="http://schemas.microsoft.com/office/drawing/2014/main" id="{1CB7F710-547D-8EEA-92EA-5C42B4123AB9}"/>
                </a:ext>
              </a:extLst>
            </p:cNvPr>
            <p:cNvGrpSpPr>
              <a:grpSpLocks/>
            </p:cNvGrpSpPr>
            <p:nvPr/>
          </p:nvGrpSpPr>
          <p:grpSpPr bwMode="auto">
            <a:xfrm>
              <a:off x="3765" y="1226"/>
              <a:ext cx="1037" cy="887"/>
              <a:chOff x="3681" y="1235"/>
              <a:chExt cx="1037" cy="887"/>
            </a:xfrm>
          </p:grpSpPr>
          <p:grpSp>
            <p:nvGrpSpPr>
              <p:cNvPr id="31766" name="Group 25">
                <a:extLst>
                  <a:ext uri="{FF2B5EF4-FFF2-40B4-BE49-F238E27FC236}">
                    <a16:creationId xmlns:a16="http://schemas.microsoft.com/office/drawing/2014/main" id="{CBB7B90F-E9C2-A465-84A4-DB315DDB236E}"/>
                  </a:ext>
                </a:extLst>
              </p:cNvPr>
              <p:cNvGrpSpPr>
                <a:grpSpLocks/>
              </p:cNvGrpSpPr>
              <p:nvPr/>
            </p:nvGrpSpPr>
            <p:grpSpPr bwMode="auto">
              <a:xfrm>
                <a:off x="3681" y="1235"/>
                <a:ext cx="1037" cy="734"/>
                <a:chOff x="3681" y="1298"/>
                <a:chExt cx="1037" cy="734"/>
              </a:xfrm>
            </p:grpSpPr>
            <p:sp>
              <p:nvSpPr>
                <p:cNvPr id="31768" name="Rectangle 8">
                  <a:extLst>
                    <a:ext uri="{FF2B5EF4-FFF2-40B4-BE49-F238E27FC236}">
                      <a16:creationId xmlns:a16="http://schemas.microsoft.com/office/drawing/2014/main" id="{3F3EFB27-724C-7F07-3371-6B2A19341D32}"/>
                    </a:ext>
                  </a:extLst>
                </p:cNvPr>
                <p:cNvSpPr>
                  <a:spLocks noChangeArrowheads="1"/>
                </p:cNvSpPr>
                <p:nvPr/>
              </p:nvSpPr>
              <p:spPr bwMode="auto">
                <a:xfrm>
                  <a:off x="3685" y="1298"/>
                  <a:ext cx="1024" cy="734"/>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31769" name="Text Box 9">
                  <a:extLst>
                    <a:ext uri="{FF2B5EF4-FFF2-40B4-BE49-F238E27FC236}">
                      <a16:creationId xmlns:a16="http://schemas.microsoft.com/office/drawing/2014/main" id="{8D66CB4D-9B11-65A5-3D8E-1BC16E344CF0}"/>
                    </a:ext>
                  </a:extLst>
                </p:cNvPr>
                <p:cNvSpPr txBox="1">
                  <a:spLocks noChangeArrowheads="1"/>
                </p:cNvSpPr>
                <p:nvPr/>
              </p:nvSpPr>
              <p:spPr bwMode="auto">
                <a:xfrm>
                  <a:off x="3872" y="1328"/>
                  <a:ext cx="6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tr-TR" sz="1800" b="1" i="1">
                      <a:latin typeface="Tahoma" panose="020B0604030504040204" pitchFamily="34" charset="0"/>
                    </a:rPr>
                    <a:t>Builder</a:t>
                  </a:r>
                </a:p>
              </p:txBody>
            </p:sp>
            <p:sp>
              <p:nvSpPr>
                <p:cNvPr id="31770" name="Text Box 10">
                  <a:extLst>
                    <a:ext uri="{FF2B5EF4-FFF2-40B4-BE49-F238E27FC236}">
                      <a16:creationId xmlns:a16="http://schemas.microsoft.com/office/drawing/2014/main" id="{195C3C54-8F26-D59E-C66B-DAE825997693}"/>
                    </a:ext>
                  </a:extLst>
                </p:cNvPr>
                <p:cNvSpPr txBox="1">
                  <a:spLocks noChangeArrowheads="1"/>
                </p:cNvSpPr>
                <p:nvPr/>
              </p:nvSpPr>
              <p:spPr bwMode="auto">
                <a:xfrm>
                  <a:off x="3683" y="1592"/>
                  <a:ext cx="102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tr-TR" sz="1800" i="1">
                      <a:latin typeface="Tahoma" panose="020B0604030504040204" pitchFamily="34" charset="0"/>
                    </a:rPr>
                    <a:t>+buildPart()</a:t>
                  </a:r>
                  <a:endParaRPr lang="tr-TR" altLang="tr-TR" sz="1800" i="1">
                    <a:latin typeface="Tahoma" panose="020B0604030504040204" pitchFamily="34" charset="0"/>
                  </a:endParaRPr>
                </a:p>
                <a:p>
                  <a:pPr>
                    <a:spcBef>
                      <a:spcPct val="0"/>
                    </a:spcBef>
                    <a:buFontTx/>
                    <a:buNone/>
                  </a:pPr>
                  <a:r>
                    <a:rPr lang="tr-TR" altLang="tr-TR" sz="1800" i="1">
                      <a:latin typeface="Tahoma" panose="020B0604030504040204" pitchFamily="34" charset="0"/>
                    </a:rPr>
                    <a:t>+getResult</a:t>
                  </a:r>
                  <a:endParaRPr lang="en-US" altLang="tr-TR" sz="1800" i="1">
                    <a:latin typeface="Tahoma" panose="020B0604030504040204" pitchFamily="34" charset="0"/>
                  </a:endParaRPr>
                </a:p>
              </p:txBody>
            </p:sp>
            <p:sp>
              <p:nvSpPr>
                <p:cNvPr id="31771" name="Line 23">
                  <a:extLst>
                    <a:ext uri="{FF2B5EF4-FFF2-40B4-BE49-F238E27FC236}">
                      <a16:creationId xmlns:a16="http://schemas.microsoft.com/office/drawing/2014/main" id="{AA5C0818-FFF2-53F6-E056-0A580C9A3423}"/>
                    </a:ext>
                  </a:extLst>
                </p:cNvPr>
                <p:cNvSpPr>
                  <a:spLocks noChangeShapeType="1"/>
                </p:cNvSpPr>
                <p:nvPr/>
              </p:nvSpPr>
              <p:spPr bwMode="auto">
                <a:xfrm>
                  <a:off x="3685" y="1600"/>
                  <a:ext cx="10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2" name="Line 24">
                  <a:extLst>
                    <a:ext uri="{FF2B5EF4-FFF2-40B4-BE49-F238E27FC236}">
                      <a16:creationId xmlns:a16="http://schemas.microsoft.com/office/drawing/2014/main" id="{017444E6-14EB-61BE-F2B5-1162C99CE6C3}"/>
                    </a:ext>
                  </a:extLst>
                </p:cNvPr>
                <p:cNvSpPr>
                  <a:spLocks noChangeShapeType="1"/>
                </p:cNvSpPr>
                <p:nvPr/>
              </p:nvSpPr>
              <p:spPr bwMode="auto">
                <a:xfrm>
                  <a:off x="3681" y="1540"/>
                  <a:ext cx="10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767" name="AutoShape 32">
                <a:extLst>
                  <a:ext uri="{FF2B5EF4-FFF2-40B4-BE49-F238E27FC236}">
                    <a16:creationId xmlns:a16="http://schemas.microsoft.com/office/drawing/2014/main" id="{0F3CDD6E-7DCD-DCC5-E26F-140BEAEC8949}"/>
                  </a:ext>
                </a:extLst>
              </p:cNvPr>
              <p:cNvSpPr>
                <a:spLocks noChangeArrowheads="1"/>
              </p:cNvSpPr>
              <p:nvPr/>
            </p:nvSpPr>
            <p:spPr bwMode="auto">
              <a:xfrm>
                <a:off x="4115" y="1948"/>
                <a:ext cx="192" cy="174"/>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grpSp>
        <p:cxnSp>
          <p:nvCxnSpPr>
            <p:cNvPr id="31753" name="AutoShape 34">
              <a:extLst>
                <a:ext uri="{FF2B5EF4-FFF2-40B4-BE49-F238E27FC236}">
                  <a16:creationId xmlns:a16="http://schemas.microsoft.com/office/drawing/2014/main" id="{5C7D2DC8-118B-DD32-A802-A31D97C57210}"/>
                </a:ext>
              </a:extLst>
            </p:cNvPr>
            <p:cNvCxnSpPr>
              <a:cxnSpLocks noChangeShapeType="1"/>
              <a:stCxn id="31767" idx="3"/>
              <a:endCxn id="31780" idx="0"/>
            </p:cNvCxnSpPr>
            <p:nvPr/>
          </p:nvCxnSpPr>
          <p:spPr bwMode="auto">
            <a:xfrm>
              <a:off x="4295" y="2113"/>
              <a:ext cx="4" cy="594"/>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1754" name="AutoShape 35">
              <a:extLst>
                <a:ext uri="{FF2B5EF4-FFF2-40B4-BE49-F238E27FC236}">
                  <a16:creationId xmlns:a16="http://schemas.microsoft.com/office/drawing/2014/main" id="{1F436596-B602-6B1D-CC22-808CBB89B338}"/>
                </a:ext>
              </a:extLst>
            </p:cNvPr>
            <p:cNvCxnSpPr>
              <a:cxnSpLocks noChangeShapeType="1"/>
              <a:stCxn id="31782" idx="1"/>
              <a:endCxn id="31785" idx="3"/>
            </p:cNvCxnSpPr>
            <p:nvPr/>
          </p:nvCxnSpPr>
          <p:spPr bwMode="auto">
            <a:xfrm rot="10800000" flipV="1">
              <a:off x="2468" y="3202"/>
              <a:ext cx="1074" cy="664"/>
            </a:xfrm>
            <a:prstGeom prst="bentConnector3">
              <a:avLst>
                <a:gd name="adj1" fmla="val 50000"/>
              </a:avLst>
            </a:prstGeom>
            <a:noFill/>
            <a:ln w="9525">
              <a:solidFill>
                <a:schemeClr val="tx1"/>
              </a:solidFill>
              <a:prstDash val="dash"/>
              <a:miter lim="800000"/>
              <a:headEnd/>
              <a:tailEnd type="triangle" w="med" len="med"/>
            </a:ln>
            <a:extLst>
              <a:ext uri="{909E8E84-426E-40DD-AFC4-6F175D3DCCD1}">
                <a14:hiddenFill xmlns:a14="http://schemas.microsoft.com/office/drawing/2010/main">
                  <a:noFill/>
                </a14:hiddenFill>
              </a:ext>
            </a:extLst>
          </p:spPr>
        </p:cxnSp>
        <p:sp>
          <p:nvSpPr>
            <p:cNvPr id="31755" name="Text Box 36">
              <a:extLst>
                <a:ext uri="{FF2B5EF4-FFF2-40B4-BE49-F238E27FC236}">
                  <a16:creationId xmlns:a16="http://schemas.microsoft.com/office/drawing/2014/main" id="{83767749-3147-B184-B879-5E43A6A6094D}"/>
                </a:ext>
              </a:extLst>
            </p:cNvPr>
            <p:cNvSpPr txBox="1">
              <a:spLocks noChangeArrowheads="1"/>
            </p:cNvSpPr>
            <p:nvPr/>
          </p:nvSpPr>
          <p:spPr bwMode="auto">
            <a:xfrm>
              <a:off x="3043" y="3555"/>
              <a:ext cx="5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tr-TR" sz="1600">
                  <a:latin typeface="Tahoma" panose="020B0604030504040204" pitchFamily="34" charset="0"/>
                </a:rPr>
                <a:t>creates</a:t>
              </a:r>
            </a:p>
          </p:txBody>
        </p:sp>
        <p:grpSp>
          <p:nvGrpSpPr>
            <p:cNvPr id="31756" name="Group 47">
              <a:extLst>
                <a:ext uri="{FF2B5EF4-FFF2-40B4-BE49-F238E27FC236}">
                  <a16:creationId xmlns:a16="http://schemas.microsoft.com/office/drawing/2014/main" id="{4496B9DC-3E2B-74C4-354E-BCCEDB53F630}"/>
                </a:ext>
              </a:extLst>
            </p:cNvPr>
            <p:cNvGrpSpPr>
              <a:grpSpLocks/>
            </p:cNvGrpSpPr>
            <p:nvPr/>
          </p:nvGrpSpPr>
          <p:grpSpPr bwMode="auto">
            <a:xfrm>
              <a:off x="401" y="2354"/>
              <a:ext cx="2085" cy="603"/>
              <a:chOff x="401" y="2336"/>
              <a:chExt cx="2085" cy="603"/>
            </a:xfrm>
          </p:grpSpPr>
          <p:sp>
            <p:nvSpPr>
              <p:cNvPr id="31758" name="Text Box 38">
                <a:extLst>
                  <a:ext uri="{FF2B5EF4-FFF2-40B4-BE49-F238E27FC236}">
                    <a16:creationId xmlns:a16="http://schemas.microsoft.com/office/drawing/2014/main" id="{B369C6BC-A219-0FB1-D6F3-65FE7A053661}"/>
                  </a:ext>
                </a:extLst>
              </p:cNvPr>
              <p:cNvSpPr txBox="1">
                <a:spLocks noChangeArrowheads="1"/>
              </p:cNvSpPr>
              <p:nvPr/>
            </p:nvSpPr>
            <p:spPr bwMode="auto">
              <a:xfrm>
                <a:off x="419" y="2357"/>
                <a:ext cx="1881"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tr-TR" sz="1800" dirty="0">
                    <a:latin typeface="Tahoma" panose="020B0604030504040204" pitchFamily="34" charset="0"/>
                  </a:rPr>
                  <a:t>for all objects in structure{</a:t>
                </a:r>
              </a:p>
              <a:p>
                <a:pPr>
                  <a:spcBef>
                    <a:spcPct val="0"/>
                  </a:spcBef>
                  <a:buFontTx/>
                  <a:buNone/>
                </a:pPr>
                <a:r>
                  <a:rPr lang="en-US" altLang="tr-TR" sz="1800" dirty="0">
                    <a:latin typeface="Tahoma" panose="020B0604030504040204" pitchFamily="34" charset="0"/>
                  </a:rPr>
                  <a:t>	</a:t>
                </a:r>
                <a:r>
                  <a:rPr lang="en-US" altLang="tr-TR" sz="1800" dirty="0" err="1">
                    <a:latin typeface="Tahoma" panose="020B0604030504040204" pitchFamily="34" charset="0"/>
                  </a:rPr>
                  <a:t>builder.buildPart</a:t>
                </a:r>
                <a:r>
                  <a:rPr lang="en-US" altLang="tr-TR" sz="1800" dirty="0">
                    <a:latin typeface="Tahoma" panose="020B0604030504040204" pitchFamily="34" charset="0"/>
                  </a:rPr>
                  <a:t>() </a:t>
                </a:r>
              </a:p>
              <a:p>
                <a:pPr>
                  <a:spcBef>
                    <a:spcPct val="0"/>
                  </a:spcBef>
                  <a:buFontTx/>
                  <a:buNone/>
                </a:pPr>
                <a:r>
                  <a:rPr lang="en-US" altLang="tr-TR" sz="1800" dirty="0">
                    <a:latin typeface="Tahoma" panose="020B0604030504040204" pitchFamily="34" charset="0"/>
                  </a:rPr>
                  <a:t>}</a:t>
                </a:r>
              </a:p>
            </p:txBody>
          </p:sp>
          <p:sp>
            <p:nvSpPr>
              <p:cNvPr id="31759" name="Line 39">
                <a:extLst>
                  <a:ext uri="{FF2B5EF4-FFF2-40B4-BE49-F238E27FC236}">
                    <a16:creationId xmlns:a16="http://schemas.microsoft.com/office/drawing/2014/main" id="{85FECD48-ABF5-45DF-721C-66390BF3B960}"/>
                  </a:ext>
                </a:extLst>
              </p:cNvPr>
              <p:cNvSpPr>
                <a:spLocks noChangeShapeType="1"/>
              </p:cNvSpPr>
              <p:nvPr/>
            </p:nvSpPr>
            <p:spPr bwMode="auto">
              <a:xfrm flipV="1">
                <a:off x="425" y="2336"/>
                <a:ext cx="1936"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0" name="Line 40">
                <a:extLst>
                  <a:ext uri="{FF2B5EF4-FFF2-40B4-BE49-F238E27FC236}">
                    <a16:creationId xmlns:a16="http://schemas.microsoft.com/office/drawing/2014/main" id="{4721680D-2612-4B63-07BB-CE233F64DDF8}"/>
                  </a:ext>
                </a:extLst>
              </p:cNvPr>
              <p:cNvSpPr>
                <a:spLocks noChangeShapeType="1"/>
              </p:cNvSpPr>
              <p:nvPr/>
            </p:nvSpPr>
            <p:spPr bwMode="auto">
              <a:xfrm flipV="1">
                <a:off x="401" y="2916"/>
                <a:ext cx="2062"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1" name="Line 41">
                <a:extLst>
                  <a:ext uri="{FF2B5EF4-FFF2-40B4-BE49-F238E27FC236}">
                    <a16:creationId xmlns:a16="http://schemas.microsoft.com/office/drawing/2014/main" id="{838F8147-3128-77F8-5D49-682916FC7AFF}"/>
                  </a:ext>
                </a:extLst>
              </p:cNvPr>
              <p:cNvSpPr>
                <a:spLocks noChangeShapeType="1"/>
              </p:cNvSpPr>
              <p:nvPr/>
            </p:nvSpPr>
            <p:spPr bwMode="auto">
              <a:xfrm>
                <a:off x="2342" y="2336"/>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2" name="Line 42">
                <a:extLst>
                  <a:ext uri="{FF2B5EF4-FFF2-40B4-BE49-F238E27FC236}">
                    <a16:creationId xmlns:a16="http://schemas.microsoft.com/office/drawing/2014/main" id="{9CA482FE-E181-7A81-4894-608EC8DD05F2}"/>
                  </a:ext>
                </a:extLst>
              </p:cNvPr>
              <p:cNvSpPr>
                <a:spLocks noChangeShapeType="1"/>
              </p:cNvSpPr>
              <p:nvPr/>
            </p:nvSpPr>
            <p:spPr bwMode="auto">
              <a:xfrm flipV="1">
                <a:off x="2486" y="2480"/>
                <a:ext cx="0" cy="4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3" name="Line 43">
                <a:extLst>
                  <a:ext uri="{FF2B5EF4-FFF2-40B4-BE49-F238E27FC236}">
                    <a16:creationId xmlns:a16="http://schemas.microsoft.com/office/drawing/2014/main" id="{0E82BEA9-8ECC-A12E-D792-1C3F61B5DF60}"/>
                  </a:ext>
                </a:extLst>
              </p:cNvPr>
              <p:cNvSpPr>
                <a:spLocks noChangeShapeType="1"/>
              </p:cNvSpPr>
              <p:nvPr/>
            </p:nvSpPr>
            <p:spPr bwMode="auto">
              <a:xfrm>
                <a:off x="2342" y="2336"/>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4" name="Line 44">
                <a:extLst>
                  <a:ext uri="{FF2B5EF4-FFF2-40B4-BE49-F238E27FC236}">
                    <a16:creationId xmlns:a16="http://schemas.microsoft.com/office/drawing/2014/main" id="{F904837D-A5C2-39D3-6833-AFCB2DB0772F}"/>
                  </a:ext>
                </a:extLst>
              </p:cNvPr>
              <p:cNvSpPr>
                <a:spLocks noChangeShapeType="1"/>
              </p:cNvSpPr>
              <p:nvPr/>
            </p:nvSpPr>
            <p:spPr bwMode="auto">
              <a:xfrm>
                <a:off x="2342" y="2480"/>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5" name="Line 45">
                <a:extLst>
                  <a:ext uri="{FF2B5EF4-FFF2-40B4-BE49-F238E27FC236}">
                    <a16:creationId xmlns:a16="http://schemas.microsoft.com/office/drawing/2014/main" id="{82B22807-3C5D-687C-6716-0987679FC6D0}"/>
                  </a:ext>
                </a:extLst>
              </p:cNvPr>
              <p:cNvSpPr>
                <a:spLocks noChangeShapeType="1"/>
              </p:cNvSpPr>
              <p:nvPr/>
            </p:nvSpPr>
            <p:spPr bwMode="auto">
              <a:xfrm flipH="1">
                <a:off x="425" y="2336"/>
                <a:ext cx="0" cy="5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757" name="Line 48">
              <a:extLst>
                <a:ext uri="{FF2B5EF4-FFF2-40B4-BE49-F238E27FC236}">
                  <a16:creationId xmlns:a16="http://schemas.microsoft.com/office/drawing/2014/main" id="{FE988F16-D7C2-3130-4B0B-1F7025AA22FF}"/>
                </a:ext>
              </a:extLst>
            </p:cNvPr>
            <p:cNvSpPr>
              <a:spLocks noChangeShapeType="1"/>
            </p:cNvSpPr>
            <p:nvPr/>
          </p:nvSpPr>
          <p:spPr bwMode="auto">
            <a:xfrm>
              <a:off x="1582" y="1792"/>
              <a:ext cx="0" cy="54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a:extLst>
              <a:ext uri="{FF2B5EF4-FFF2-40B4-BE49-F238E27FC236}">
                <a16:creationId xmlns:a16="http://schemas.microsoft.com/office/drawing/2014/main" id="{31FB9DC4-DC39-834B-52E8-F8CF7F7031E8}"/>
              </a:ext>
            </a:extLst>
          </p:cNvPr>
          <p:cNvSpPr>
            <a:spLocks noGrp="1" noChangeArrowheads="1"/>
          </p:cNvSpPr>
          <p:nvPr>
            <p:ph type="title"/>
          </p:nvPr>
        </p:nvSpPr>
        <p:spPr/>
        <p:txBody>
          <a:bodyPr/>
          <a:lstStyle/>
          <a:p>
            <a:r>
              <a:rPr lang="en-US" altLang="tr-TR" dirty="0"/>
              <a:t>Collaborations</a:t>
            </a:r>
            <a:endParaRPr lang="en-GB" altLang="tr-TR" dirty="0"/>
          </a:p>
        </p:txBody>
      </p:sp>
      <p:pic>
        <p:nvPicPr>
          <p:cNvPr id="3" name="Picture 2">
            <a:extLst>
              <a:ext uri="{FF2B5EF4-FFF2-40B4-BE49-F238E27FC236}">
                <a16:creationId xmlns:a16="http://schemas.microsoft.com/office/drawing/2014/main" id="{3FD11DC9-70F1-00EC-2A82-2CFC4A5AB915}"/>
              </a:ext>
            </a:extLst>
          </p:cNvPr>
          <p:cNvPicPr>
            <a:picLocks noChangeAspect="1"/>
          </p:cNvPicPr>
          <p:nvPr/>
        </p:nvPicPr>
        <p:blipFill>
          <a:blip r:embed="rId3"/>
          <a:stretch>
            <a:fillRect/>
          </a:stretch>
        </p:blipFill>
        <p:spPr>
          <a:xfrm>
            <a:off x="574111" y="1431231"/>
            <a:ext cx="7326305" cy="517425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0F9EF-A9DA-3ABD-DA5F-DB903725DBEF}"/>
              </a:ext>
            </a:extLst>
          </p:cNvPr>
          <p:cNvSpPr>
            <a:spLocks noGrp="1"/>
          </p:cNvSpPr>
          <p:nvPr>
            <p:ph type="title"/>
          </p:nvPr>
        </p:nvSpPr>
        <p:spPr/>
        <p:txBody>
          <a:bodyPr/>
          <a:lstStyle/>
          <a:p>
            <a:r>
              <a:rPr lang="en-US" dirty="0"/>
              <a:t>Back to Pizza Example</a:t>
            </a:r>
          </a:p>
        </p:txBody>
      </p:sp>
      <p:sp>
        <p:nvSpPr>
          <p:cNvPr id="4" name="Content Placeholder 3">
            <a:extLst>
              <a:ext uri="{FF2B5EF4-FFF2-40B4-BE49-F238E27FC236}">
                <a16:creationId xmlns:a16="http://schemas.microsoft.com/office/drawing/2014/main" id="{90A8C3A4-6E7F-DB24-4C51-6A5295CD6D5B}"/>
              </a:ext>
            </a:extLst>
          </p:cNvPr>
          <p:cNvSpPr>
            <a:spLocks noGrp="1"/>
          </p:cNvSpPr>
          <p:nvPr>
            <p:ph idx="1"/>
          </p:nvPr>
        </p:nvSpPr>
        <p:spPr>
          <a:xfrm>
            <a:off x="4937760" y="1390155"/>
            <a:ext cx="3831336" cy="3629901"/>
          </a:xfrm>
        </p:spPr>
        <p:txBody>
          <a:bodyPr/>
          <a:lstStyle/>
          <a:p>
            <a:pPr marL="0" indent="0">
              <a:buNone/>
            </a:pPr>
            <a:r>
              <a:rPr lang="en-US" sz="2000" dirty="0">
                <a:latin typeface="Source Sans Pro" panose="020B0503030403020204" pitchFamily="34" charset="0"/>
                <a:ea typeface="Source Sans Pro" panose="020B0503030403020204" pitchFamily="34" charset="0"/>
              </a:rPr>
              <a:t>class </a:t>
            </a:r>
            <a:r>
              <a:rPr lang="en-US" sz="2000" dirty="0" err="1">
                <a:latin typeface="Source Sans Pro" panose="020B0503030403020204" pitchFamily="34" charset="0"/>
                <a:ea typeface="Source Sans Pro" panose="020B0503030403020204" pitchFamily="34" charset="0"/>
              </a:rPr>
              <a:t>PizzaBuilder</a:t>
            </a:r>
            <a:r>
              <a:rPr lang="en-US" sz="2000" dirty="0">
                <a:latin typeface="Source Sans Pro" panose="020B0503030403020204" pitchFamily="34" charset="0"/>
                <a:ea typeface="Source Sans Pro" panose="020B0503030403020204" pitchFamily="34" charset="0"/>
              </a:rPr>
              <a:t>{</a:t>
            </a:r>
          </a:p>
          <a:p>
            <a:pPr marL="0" indent="0">
              <a:buNone/>
            </a:pPr>
            <a:r>
              <a:rPr lang="en-US" sz="2000" dirty="0">
                <a:latin typeface="Source Sans Pro" panose="020B0503030403020204" pitchFamily="34" charset="0"/>
                <a:ea typeface="Source Sans Pro" panose="020B0503030403020204" pitchFamily="34" charset="0"/>
              </a:rPr>
              <a:t> public:</a:t>
            </a:r>
          </a:p>
          <a:p>
            <a:pPr marL="0" indent="0">
              <a:buNone/>
            </a:pPr>
            <a:r>
              <a:rPr lang="en-US" sz="2000" dirty="0">
                <a:latin typeface="Source Sans Pro" panose="020B0503030403020204" pitchFamily="34" charset="0"/>
                <a:ea typeface="Source Sans Pro" panose="020B0503030403020204" pitchFamily="34" charset="0"/>
              </a:rPr>
              <a:t>    </a:t>
            </a:r>
            <a:r>
              <a:rPr lang="en-US" sz="2000" dirty="0" err="1">
                <a:latin typeface="Source Sans Pro" panose="020B0503030403020204" pitchFamily="34" charset="0"/>
                <a:ea typeface="Source Sans Pro" panose="020B0503030403020204" pitchFamily="34" charset="0"/>
              </a:rPr>
              <a:t>PizzaBuilder</a:t>
            </a:r>
            <a:r>
              <a:rPr lang="en-US" sz="2000" dirty="0">
                <a:latin typeface="Source Sans Pro" panose="020B0503030403020204" pitchFamily="34" charset="0"/>
                <a:ea typeface="Source Sans Pro" panose="020B0503030403020204" pitchFamily="34" charset="0"/>
              </a:rPr>
              <a:t>();</a:t>
            </a:r>
          </a:p>
          <a:p>
            <a:pPr marL="0" indent="0">
              <a:buNone/>
            </a:pPr>
            <a:r>
              <a:rPr lang="en-US" sz="2000" dirty="0">
                <a:latin typeface="Source Sans Pro" panose="020B0503030403020204" pitchFamily="34" charset="0"/>
                <a:ea typeface="Source Sans Pro" panose="020B0503030403020204" pitchFamily="34" charset="0"/>
              </a:rPr>
              <a:t>    virtual void </a:t>
            </a:r>
            <a:r>
              <a:rPr lang="en-US" sz="2000" dirty="0" err="1">
                <a:latin typeface="Source Sans Pro" panose="020B0503030403020204" pitchFamily="34" charset="0"/>
                <a:ea typeface="Source Sans Pro" panose="020B0503030403020204" pitchFamily="34" charset="0"/>
              </a:rPr>
              <a:t>buildPizza</a:t>
            </a:r>
            <a:r>
              <a:rPr lang="en-US" sz="2000" dirty="0">
                <a:latin typeface="Source Sans Pro" panose="020B0503030403020204" pitchFamily="34" charset="0"/>
                <a:ea typeface="Source Sans Pro" panose="020B0503030403020204" pitchFamily="34" charset="0"/>
              </a:rPr>
              <a:t>(int size);</a:t>
            </a:r>
          </a:p>
          <a:p>
            <a:pPr marL="0" indent="0">
              <a:buNone/>
            </a:pPr>
            <a:r>
              <a:rPr lang="en-US" sz="2000" dirty="0">
                <a:latin typeface="Source Sans Pro" panose="020B0503030403020204" pitchFamily="34" charset="0"/>
                <a:ea typeface="Source Sans Pro" panose="020B0503030403020204" pitchFamily="34" charset="0"/>
              </a:rPr>
              <a:t>    virtual void </a:t>
            </a:r>
            <a:r>
              <a:rPr lang="en-US" sz="2000" dirty="0" err="1">
                <a:latin typeface="Source Sans Pro" panose="020B0503030403020204" pitchFamily="34" charset="0"/>
                <a:ea typeface="Source Sans Pro" panose="020B0503030403020204" pitchFamily="34" charset="0"/>
              </a:rPr>
              <a:t>addCheese</a:t>
            </a:r>
            <a:r>
              <a:rPr lang="en-US" sz="2000" dirty="0">
                <a:latin typeface="Source Sans Pro" panose="020B0503030403020204" pitchFamily="34" charset="0"/>
                <a:ea typeface="Source Sans Pro" panose="020B0503030403020204" pitchFamily="34" charset="0"/>
              </a:rPr>
              <a:t>(); </a:t>
            </a:r>
          </a:p>
          <a:p>
            <a:pPr marL="0" indent="0">
              <a:buNone/>
            </a:pPr>
            <a:r>
              <a:rPr lang="en-US" sz="2000" dirty="0">
                <a:latin typeface="Source Sans Pro" panose="020B0503030403020204" pitchFamily="34" charset="0"/>
                <a:ea typeface="Source Sans Pro" panose="020B0503030403020204" pitchFamily="34" charset="0"/>
              </a:rPr>
              <a:t>    virtual void </a:t>
            </a:r>
            <a:r>
              <a:rPr lang="en-US" sz="2000" dirty="0" err="1">
                <a:latin typeface="Source Sans Pro" panose="020B0503030403020204" pitchFamily="34" charset="0"/>
                <a:ea typeface="Source Sans Pro" panose="020B0503030403020204" pitchFamily="34" charset="0"/>
              </a:rPr>
              <a:t>addOlives</a:t>
            </a:r>
            <a:r>
              <a:rPr lang="en-US" sz="2000" dirty="0">
                <a:latin typeface="Source Sans Pro" panose="020B0503030403020204" pitchFamily="34" charset="0"/>
                <a:ea typeface="Source Sans Pro" panose="020B0503030403020204" pitchFamily="34" charset="0"/>
              </a:rPr>
              <a:t>();</a:t>
            </a:r>
          </a:p>
          <a:p>
            <a:pPr marL="0" indent="0">
              <a:buNone/>
            </a:pPr>
            <a:r>
              <a:rPr lang="en-US" sz="2000" dirty="0">
                <a:latin typeface="Source Sans Pro" panose="020B0503030403020204" pitchFamily="34" charset="0"/>
                <a:ea typeface="Source Sans Pro" panose="020B0503030403020204" pitchFamily="34" charset="0"/>
              </a:rPr>
              <a:t>    //…</a:t>
            </a:r>
          </a:p>
          <a:p>
            <a:pPr marL="0" indent="0">
              <a:buNone/>
            </a:pPr>
            <a:r>
              <a:rPr lang="en-US" sz="2000" dirty="0">
                <a:latin typeface="Source Sans Pro" panose="020B0503030403020204" pitchFamily="34" charset="0"/>
                <a:ea typeface="Source Sans Pro" panose="020B0503030403020204" pitchFamily="34" charset="0"/>
              </a:rPr>
              <a:t>    virtual Pizza* </a:t>
            </a:r>
            <a:r>
              <a:rPr lang="en-US" sz="2000" dirty="0" err="1">
                <a:latin typeface="Source Sans Pro" panose="020B0503030403020204" pitchFamily="34" charset="0"/>
                <a:ea typeface="Source Sans Pro" panose="020B0503030403020204" pitchFamily="34" charset="0"/>
              </a:rPr>
              <a:t>getResult</a:t>
            </a:r>
            <a:r>
              <a:rPr lang="en-US" sz="2000" dirty="0">
                <a:latin typeface="Source Sans Pro" panose="020B0503030403020204" pitchFamily="34" charset="0"/>
                <a:ea typeface="Source Sans Pro" panose="020B0503030403020204" pitchFamily="34" charset="0"/>
              </a:rPr>
              <a:t>();</a:t>
            </a:r>
          </a:p>
          <a:p>
            <a:pPr marL="0" indent="0">
              <a:buNone/>
            </a:pPr>
            <a:r>
              <a:rPr lang="en-US" sz="2000" dirty="0">
                <a:latin typeface="Source Sans Pro" panose="020B0503030403020204" pitchFamily="34" charset="0"/>
                <a:ea typeface="Source Sans Pro" panose="020B0503030403020204" pitchFamily="34" charset="0"/>
              </a:rPr>
              <a:t>  private: Pizza* pizza;</a:t>
            </a:r>
          </a:p>
          <a:p>
            <a:pPr marL="0" indent="0">
              <a:buNone/>
            </a:pPr>
            <a:r>
              <a:rPr lang="en-US" sz="2000" dirty="0">
                <a:latin typeface="Source Sans Pro" panose="020B0503030403020204" pitchFamily="34" charset="0"/>
                <a:ea typeface="Source Sans Pro" panose="020B0503030403020204" pitchFamily="34" charset="0"/>
              </a:rPr>
              <a:t>}</a:t>
            </a:r>
          </a:p>
        </p:txBody>
      </p:sp>
      <p:sp>
        <p:nvSpPr>
          <p:cNvPr id="3" name="Content Placeholder 3">
            <a:extLst>
              <a:ext uri="{FF2B5EF4-FFF2-40B4-BE49-F238E27FC236}">
                <a16:creationId xmlns:a16="http://schemas.microsoft.com/office/drawing/2014/main" id="{203CA259-F31D-8A00-BC77-80BE1A04E478}"/>
              </a:ext>
            </a:extLst>
          </p:cNvPr>
          <p:cNvSpPr txBox="1">
            <a:spLocks noChangeArrowheads="1"/>
          </p:cNvSpPr>
          <p:nvPr/>
        </p:nvSpPr>
        <p:spPr bwMode="auto">
          <a:xfrm>
            <a:off x="539496" y="5438955"/>
            <a:ext cx="8229600" cy="1279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buFontTx/>
              <a:buNone/>
            </a:pPr>
            <a:r>
              <a:rPr lang="en-US" altLang="tr-TR" sz="2000" kern="0" dirty="0">
                <a:latin typeface="Source Sans Pro" panose="020B0503030403020204" pitchFamily="34" charset="0"/>
                <a:ea typeface="Source Sans Pro" panose="020B0503030403020204" pitchFamily="34" charset="0"/>
              </a:rPr>
              <a:t>Pizza(int size) { ... }                       </a:t>
            </a:r>
            <a:br>
              <a:rPr lang="en-US" altLang="tr-TR" sz="2000" kern="0" dirty="0">
                <a:latin typeface="Source Sans Pro" panose="020B0503030403020204" pitchFamily="34" charset="0"/>
                <a:ea typeface="Source Sans Pro" panose="020B0503030403020204" pitchFamily="34" charset="0"/>
              </a:rPr>
            </a:br>
            <a:r>
              <a:rPr lang="en-US" altLang="tr-TR" sz="2000" kern="0" dirty="0">
                <a:latin typeface="Source Sans Pro" panose="020B0503030403020204" pitchFamily="34" charset="0"/>
                <a:ea typeface="Source Sans Pro" panose="020B0503030403020204" pitchFamily="34" charset="0"/>
              </a:rPr>
              <a:t>Pizza(int size, </a:t>
            </a:r>
            <a:r>
              <a:rPr lang="en-US" altLang="tr-TR" sz="2000" kern="0" dirty="0" err="1">
                <a:latin typeface="Source Sans Pro" panose="020B0503030403020204" pitchFamily="34" charset="0"/>
                <a:ea typeface="Source Sans Pro" panose="020B0503030403020204" pitchFamily="34" charset="0"/>
              </a:rPr>
              <a:t>boolean</a:t>
            </a:r>
            <a:r>
              <a:rPr lang="en-US" altLang="tr-TR" sz="2000" kern="0" dirty="0">
                <a:latin typeface="Source Sans Pro" panose="020B0503030403020204" pitchFamily="34" charset="0"/>
                <a:ea typeface="Source Sans Pro" panose="020B0503030403020204" pitchFamily="34" charset="0"/>
              </a:rPr>
              <a:t> cheese) { ... }    </a:t>
            </a:r>
            <a:br>
              <a:rPr lang="en-US" altLang="tr-TR" sz="2000" kern="0" dirty="0">
                <a:latin typeface="Source Sans Pro" panose="020B0503030403020204" pitchFamily="34" charset="0"/>
                <a:ea typeface="Source Sans Pro" panose="020B0503030403020204" pitchFamily="34" charset="0"/>
              </a:rPr>
            </a:br>
            <a:r>
              <a:rPr lang="en-US" altLang="tr-TR" sz="2000" kern="0" dirty="0">
                <a:latin typeface="Source Sans Pro" panose="020B0503030403020204" pitchFamily="34" charset="0"/>
                <a:ea typeface="Source Sans Pro" panose="020B0503030403020204" pitchFamily="34" charset="0"/>
              </a:rPr>
              <a:t>Pizza(int size, </a:t>
            </a:r>
            <a:r>
              <a:rPr lang="en-US" altLang="tr-TR" sz="2000" kern="0" dirty="0" err="1">
                <a:latin typeface="Source Sans Pro" panose="020B0503030403020204" pitchFamily="34" charset="0"/>
                <a:ea typeface="Source Sans Pro" panose="020B0503030403020204" pitchFamily="34" charset="0"/>
              </a:rPr>
              <a:t>boolean</a:t>
            </a:r>
            <a:r>
              <a:rPr lang="en-US" altLang="tr-TR" sz="2000" kern="0" dirty="0">
                <a:latin typeface="Source Sans Pro" panose="020B0503030403020204" pitchFamily="34" charset="0"/>
                <a:ea typeface="Source Sans Pro" panose="020B0503030403020204" pitchFamily="34" charset="0"/>
              </a:rPr>
              <a:t> cheese, </a:t>
            </a:r>
            <a:r>
              <a:rPr lang="en-US" altLang="tr-TR" sz="2000" kern="0" dirty="0" err="1">
                <a:latin typeface="Source Sans Pro" panose="020B0503030403020204" pitchFamily="34" charset="0"/>
                <a:ea typeface="Source Sans Pro" panose="020B0503030403020204" pitchFamily="34" charset="0"/>
              </a:rPr>
              <a:t>boolean</a:t>
            </a:r>
            <a:r>
              <a:rPr lang="en-US" altLang="tr-TR" sz="2000" kern="0" dirty="0">
                <a:latin typeface="Source Sans Pro" panose="020B0503030403020204" pitchFamily="34" charset="0"/>
                <a:ea typeface="Source Sans Pro" panose="020B0503030403020204" pitchFamily="34" charset="0"/>
              </a:rPr>
              <a:t> pepperoni) { ... }    </a:t>
            </a:r>
            <a:br>
              <a:rPr lang="en-US" altLang="tr-TR" sz="2000" kern="0" dirty="0">
                <a:latin typeface="Source Sans Pro" panose="020B0503030403020204" pitchFamily="34" charset="0"/>
                <a:ea typeface="Source Sans Pro" panose="020B0503030403020204" pitchFamily="34" charset="0"/>
              </a:rPr>
            </a:br>
            <a:r>
              <a:rPr lang="en-US" altLang="tr-TR" sz="2000" kern="0" dirty="0">
                <a:latin typeface="Source Sans Pro" panose="020B0503030403020204" pitchFamily="34" charset="0"/>
                <a:ea typeface="Source Sans Pro" panose="020B0503030403020204" pitchFamily="34" charset="0"/>
              </a:rPr>
              <a:t>Pizza(int size, </a:t>
            </a:r>
            <a:r>
              <a:rPr lang="en-US" altLang="tr-TR" sz="2000" kern="0" dirty="0" err="1">
                <a:latin typeface="Source Sans Pro" panose="020B0503030403020204" pitchFamily="34" charset="0"/>
                <a:ea typeface="Source Sans Pro" panose="020B0503030403020204" pitchFamily="34" charset="0"/>
              </a:rPr>
              <a:t>boolean</a:t>
            </a:r>
            <a:r>
              <a:rPr lang="en-US" altLang="tr-TR" sz="2000" kern="0" dirty="0">
                <a:latin typeface="Source Sans Pro" panose="020B0503030403020204" pitchFamily="34" charset="0"/>
                <a:ea typeface="Source Sans Pro" panose="020B0503030403020204" pitchFamily="34" charset="0"/>
              </a:rPr>
              <a:t> cheese, </a:t>
            </a:r>
            <a:r>
              <a:rPr lang="en-US" altLang="tr-TR" sz="2000" kern="0" dirty="0" err="1">
                <a:latin typeface="Source Sans Pro" panose="020B0503030403020204" pitchFamily="34" charset="0"/>
                <a:ea typeface="Source Sans Pro" panose="020B0503030403020204" pitchFamily="34" charset="0"/>
              </a:rPr>
              <a:t>boolean</a:t>
            </a:r>
            <a:r>
              <a:rPr lang="en-US" altLang="tr-TR" sz="2000" kern="0" dirty="0">
                <a:latin typeface="Source Sans Pro" panose="020B0503030403020204" pitchFamily="34" charset="0"/>
                <a:ea typeface="Source Sans Pro" panose="020B0503030403020204" pitchFamily="34" charset="0"/>
              </a:rPr>
              <a:t> pepperoni,  </a:t>
            </a:r>
            <a:r>
              <a:rPr lang="en-US" altLang="tr-TR" sz="2000" kern="0" dirty="0" err="1">
                <a:latin typeface="Source Sans Pro" panose="020B0503030403020204" pitchFamily="34" charset="0"/>
                <a:ea typeface="Source Sans Pro" panose="020B0503030403020204" pitchFamily="34" charset="0"/>
              </a:rPr>
              <a:t>boolean</a:t>
            </a:r>
            <a:r>
              <a:rPr lang="en-US" altLang="tr-TR" sz="2000" kern="0" dirty="0">
                <a:latin typeface="Source Sans Pro" panose="020B0503030403020204" pitchFamily="34" charset="0"/>
                <a:ea typeface="Source Sans Pro" panose="020B0503030403020204" pitchFamily="34" charset="0"/>
              </a:rPr>
              <a:t> olives) { ... }</a:t>
            </a:r>
          </a:p>
        </p:txBody>
      </p:sp>
      <p:sp>
        <p:nvSpPr>
          <p:cNvPr id="5" name="Content Placeholder 3">
            <a:extLst>
              <a:ext uri="{FF2B5EF4-FFF2-40B4-BE49-F238E27FC236}">
                <a16:creationId xmlns:a16="http://schemas.microsoft.com/office/drawing/2014/main" id="{485143C9-3790-CD12-E24B-5E951A83306C}"/>
              </a:ext>
            </a:extLst>
          </p:cNvPr>
          <p:cNvSpPr txBox="1">
            <a:spLocks/>
          </p:cNvSpPr>
          <p:nvPr/>
        </p:nvSpPr>
        <p:spPr bwMode="auto">
          <a:xfrm>
            <a:off x="637032" y="1390155"/>
            <a:ext cx="3831336" cy="3629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buFont typeface="Wingdings" panose="05000000000000000000" pitchFamily="2" charset="2"/>
              <a:buNone/>
            </a:pPr>
            <a:r>
              <a:rPr lang="en-US" sz="2000" kern="0" dirty="0">
                <a:latin typeface="Source Sans Pro" panose="020B0503030403020204" pitchFamily="34" charset="0"/>
                <a:ea typeface="Source Sans Pro" panose="020B0503030403020204" pitchFamily="34" charset="0"/>
              </a:rPr>
              <a:t>class Recipe{ </a:t>
            </a:r>
            <a:r>
              <a:rPr lang="en-US" sz="2000" kern="0" dirty="0">
                <a:highlight>
                  <a:srgbClr val="FFFF00"/>
                </a:highlight>
                <a:latin typeface="Source Sans Pro" panose="020B0503030403020204" pitchFamily="34" charset="0"/>
                <a:ea typeface="Source Sans Pro" panose="020B0503030403020204" pitchFamily="34" charset="0"/>
              </a:rPr>
              <a:t>// Director</a:t>
            </a:r>
          </a:p>
          <a:p>
            <a:pPr marL="0" indent="0">
              <a:buFont typeface="Wingdings" panose="05000000000000000000" pitchFamily="2" charset="2"/>
              <a:buNone/>
            </a:pPr>
            <a:r>
              <a:rPr lang="en-US" sz="2000" kern="0" dirty="0">
                <a:latin typeface="Source Sans Pro" panose="020B0503030403020204" pitchFamily="34" charset="0"/>
                <a:ea typeface="Source Sans Pro" panose="020B0503030403020204" pitchFamily="34" charset="0"/>
              </a:rPr>
              <a:t> public:</a:t>
            </a:r>
          </a:p>
          <a:p>
            <a:pPr marL="0" indent="0">
              <a:buFont typeface="Wingdings" panose="05000000000000000000" pitchFamily="2" charset="2"/>
              <a:buNone/>
            </a:pPr>
            <a:r>
              <a:rPr lang="en-US" sz="2000" kern="0" dirty="0">
                <a:latin typeface="Source Sans Pro" panose="020B0503030403020204" pitchFamily="34" charset="0"/>
                <a:ea typeface="Source Sans Pro" panose="020B0503030403020204" pitchFamily="34" charset="0"/>
              </a:rPr>
              <a:t>    Recipe(</a:t>
            </a:r>
            <a:r>
              <a:rPr lang="en-US" sz="2000" kern="0" dirty="0" err="1">
                <a:latin typeface="Source Sans Pro" panose="020B0503030403020204" pitchFamily="34" charset="0"/>
                <a:ea typeface="Source Sans Pro" panose="020B0503030403020204" pitchFamily="34" charset="0"/>
              </a:rPr>
              <a:t>PizzaBuilder</a:t>
            </a:r>
            <a:r>
              <a:rPr lang="en-US" sz="2000" kern="0" dirty="0">
                <a:latin typeface="Source Sans Pro" panose="020B0503030403020204" pitchFamily="34" charset="0"/>
                <a:ea typeface="Source Sans Pro" panose="020B0503030403020204" pitchFamily="34" charset="0"/>
              </a:rPr>
              <a:t>* b);</a:t>
            </a:r>
          </a:p>
          <a:p>
            <a:pPr marL="0" indent="0">
              <a:buFont typeface="Wingdings" panose="05000000000000000000" pitchFamily="2" charset="2"/>
              <a:buNone/>
            </a:pPr>
            <a:r>
              <a:rPr lang="en-US" sz="2000" kern="0" dirty="0">
                <a:latin typeface="Source Sans Pro" panose="020B0503030403020204" pitchFamily="34" charset="0"/>
                <a:ea typeface="Source Sans Pro" panose="020B0503030403020204" pitchFamily="34" charset="0"/>
              </a:rPr>
              <a:t>    void </a:t>
            </a:r>
            <a:r>
              <a:rPr lang="en-US" sz="2000" kern="0" dirty="0" err="1">
                <a:latin typeface="Source Sans Pro" panose="020B0503030403020204" pitchFamily="34" charset="0"/>
                <a:ea typeface="Source Sans Pro" panose="020B0503030403020204" pitchFamily="34" charset="0"/>
              </a:rPr>
              <a:t>setBuilder</a:t>
            </a:r>
            <a:r>
              <a:rPr lang="en-US" sz="2000" kern="0" dirty="0">
                <a:latin typeface="Source Sans Pro" panose="020B0503030403020204" pitchFamily="34" charset="0"/>
                <a:ea typeface="Source Sans Pro" panose="020B0503030403020204" pitchFamily="34" charset="0"/>
              </a:rPr>
              <a:t>(</a:t>
            </a:r>
            <a:r>
              <a:rPr lang="en-US" sz="2000" kern="0" dirty="0" err="1">
                <a:latin typeface="Source Sans Pro" panose="020B0503030403020204" pitchFamily="34" charset="0"/>
                <a:ea typeface="Source Sans Pro" panose="020B0503030403020204" pitchFamily="34" charset="0"/>
              </a:rPr>
              <a:t>PizzaBuilder</a:t>
            </a:r>
            <a:r>
              <a:rPr lang="en-US" sz="2000" kern="0" dirty="0">
                <a:latin typeface="Source Sans Pro" panose="020B0503030403020204" pitchFamily="34" charset="0"/>
                <a:ea typeface="Source Sans Pro" panose="020B0503030403020204" pitchFamily="34" charset="0"/>
              </a:rPr>
              <a:t>*b);</a:t>
            </a:r>
          </a:p>
          <a:p>
            <a:pPr marL="0" indent="0">
              <a:buFont typeface="Wingdings" panose="05000000000000000000" pitchFamily="2" charset="2"/>
              <a:buNone/>
            </a:pPr>
            <a:r>
              <a:rPr lang="en-US" sz="2000" kern="0" dirty="0">
                <a:latin typeface="Source Sans Pro" panose="020B0503030403020204" pitchFamily="34" charset="0"/>
                <a:ea typeface="Source Sans Pro" panose="020B0503030403020204" pitchFamily="34" charset="0"/>
              </a:rPr>
              <a:t>    virtual void make(int s) {</a:t>
            </a:r>
          </a:p>
          <a:p>
            <a:pPr marL="0" indent="0">
              <a:buFont typeface="Wingdings" panose="05000000000000000000" pitchFamily="2" charset="2"/>
              <a:buNone/>
            </a:pPr>
            <a:r>
              <a:rPr lang="en-US" sz="2000" kern="0" dirty="0">
                <a:latin typeface="Source Sans Pro" panose="020B0503030403020204" pitchFamily="34" charset="0"/>
                <a:ea typeface="Source Sans Pro" panose="020B0503030403020204" pitchFamily="34" charset="0"/>
              </a:rPr>
              <a:t>         builder-&gt;</a:t>
            </a:r>
            <a:r>
              <a:rPr lang="en-US" sz="2000" kern="0" dirty="0" err="1">
                <a:latin typeface="Source Sans Pro" panose="020B0503030403020204" pitchFamily="34" charset="0"/>
                <a:ea typeface="Source Sans Pro" panose="020B0503030403020204" pitchFamily="34" charset="0"/>
              </a:rPr>
              <a:t>buildPizza</a:t>
            </a:r>
            <a:r>
              <a:rPr lang="en-US" sz="2000" kern="0" dirty="0">
                <a:latin typeface="Source Sans Pro" panose="020B0503030403020204" pitchFamily="34" charset="0"/>
                <a:ea typeface="Source Sans Pro" panose="020B0503030403020204" pitchFamily="34" charset="0"/>
              </a:rPr>
              <a:t>(s);</a:t>
            </a:r>
          </a:p>
          <a:p>
            <a:pPr marL="0" indent="0">
              <a:buFont typeface="Wingdings" panose="05000000000000000000" pitchFamily="2" charset="2"/>
              <a:buNone/>
            </a:pPr>
            <a:r>
              <a:rPr lang="en-US" sz="2000" kern="0" dirty="0">
                <a:latin typeface="Source Sans Pro" panose="020B0503030403020204" pitchFamily="34" charset="0"/>
                <a:ea typeface="Source Sans Pro" panose="020B0503030403020204" pitchFamily="34" charset="0"/>
              </a:rPr>
              <a:t>         builder-&gt;</a:t>
            </a:r>
            <a:r>
              <a:rPr lang="en-US" sz="2000" kern="0" dirty="0" err="1">
                <a:latin typeface="Source Sans Pro" panose="020B0503030403020204" pitchFamily="34" charset="0"/>
                <a:ea typeface="Source Sans Pro" panose="020B0503030403020204" pitchFamily="34" charset="0"/>
              </a:rPr>
              <a:t>addCheese</a:t>
            </a:r>
            <a:r>
              <a:rPr lang="en-US" sz="2000" kern="0" dirty="0">
                <a:latin typeface="Source Sans Pro" panose="020B0503030403020204" pitchFamily="34" charset="0"/>
                <a:ea typeface="Source Sans Pro" panose="020B0503030403020204" pitchFamily="34" charset="0"/>
              </a:rPr>
              <a:t>();</a:t>
            </a:r>
          </a:p>
          <a:p>
            <a:pPr marL="0" indent="0">
              <a:buFont typeface="Wingdings" panose="05000000000000000000" pitchFamily="2" charset="2"/>
              <a:buNone/>
            </a:pPr>
            <a:r>
              <a:rPr lang="en-US" sz="2000" kern="0" dirty="0">
                <a:latin typeface="Source Sans Pro" panose="020B0503030403020204" pitchFamily="34" charset="0"/>
                <a:ea typeface="Source Sans Pro" panose="020B0503030403020204" pitchFamily="34" charset="0"/>
              </a:rPr>
              <a:t>     }</a:t>
            </a:r>
          </a:p>
          <a:p>
            <a:pPr marL="0" indent="0">
              <a:buFont typeface="Wingdings" panose="05000000000000000000" pitchFamily="2" charset="2"/>
              <a:buNone/>
            </a:pPr>
            <a:r>
              <a:rPr lang="en-US" sz="2000" kern="0" dirty="0">
                <a:latin typeface="Source Sans Pro" panose="020B0503030403020204" pitchFamily="34" charset="0"/>
                <a:ea typeface="Source Sans Pro" panose="020B0503030403020204" pitchFamily="34" charset="0"/>
              </a:rPr>
              <a:t>  private: </a:t>
            </a:r>
            <a:r>
              <a:rPr lang="en-US" sz="2000" kern="0" dirty="0" err="1">
                <a:latin typeface="Source Sans Pro" panose="020B0503030403020204" pitchFamily="34" charset="0"/>
                <a:ea typeface="Source Sans Pro" panose="020B0503030403020204" pitchFamily="34" charset="0"/>
              </a:rPr>
              <a:t>PizzaBuilder</a:t>
            </a:r>
            <a:r>
              <a:rPr lang="en-US" sz="2000" kern="0" dirty="0">
                <a:latin typeface="Source Sans Pro" panose="020B0503030403020204" pitchFamily="34" charset="0"/>
                <a:ea typeface="Source Sans Pro" panose="020B0503030403020204" pitchFamily="34" charset="0"/>
              </a:rPr>
              <a:t>* builder;</a:t>
            </a:r>
          </a:p>
          <a:p>
            <a:pPr marL="0" indent="0">
              <a:buFont typeface="Wingdings" panose="05000000000000000000" pitchFamily="2" charset="2"/>
              <a:buNone/>
            </a:pPr>
            <a:r>
              <a:rPr lang="en-US" sz="2000" kern="0" dirty="0">
                <a:latin typeface="Source Sans Pro" panose="020B0503030403020204" pitchFamily="34" charset="0"/>
                <a:ea typeface="Source Sans Pro" panose="020B0503030403020204" pitchFamily="34" charset="0"/>
              </a:rPr>
              <a:t>}</a:t>
            </a:r>
          </a:p>
          <a:p>
            <a:pPr marL="0" indent="0">
              <a:buFont typeface="Wingdings" panose="05000000000000000000" pitchFamily="2" charset="2"/>
              <a:buNone/>
            </a:pPr>
            <a:endParaRPr lang="en-US" sz="2000" kern="0" dirty="0">
              <a:latin typeface="Source Sans Pro" panose="020B0503030403020204" pitchFamily="34" charset="0"/>
              <a:ea typeface="Source Sans Pro" panose="020B0503030403020204" pitchFamily="34" charset="0"/>
            </a:endParaRPr>
          </a:p>
        </p:txBody>
      </p:sp>
      <p:cxnSp>
        <p:nvCxnSpPr>
          <p:cNvPr id="7" name="Straight Connector 6">
            <a:extLst>
              <a:ext uri="{FF2B5EF4-FFF2-40B4-BE49-F238E27FC236}">
                <a16:creationId xmlns:a16="http://schemas.microsoft.com/office/drawing/2014/main" id="{6C101039-D73B-911D-0359-E9277F4DDDD0}"/>
              </a:ext>
            </a:extLst>
          </p:cNvPr>
          <p:cNvCxnSpPr>
            <a:cxnSpLocks/>
          </p:cNvCxnSpPr>
          <p:nvPr/>
        </p:nvCxnSpPr>
        <p:spPr bwMode="auto">
          <a:xfrm flipH="1" flipV="1">
            <a:off x="1179576" y="5467845"/>
            <a:ext cx="4370832" cy="1251003"/>
          </a:xfrm>
          <a:prstGeom prst="line">
            <a:avLst/>
          </a:prstGeom>
          <a:solidFill>
            <a:schemeClr val="accent1"/>
          </a:solidFill>
          <a:ln w="38100" cap="flat" cmpd="sng" algn="ctr">
            <a:solidFill>
              <a:schemeClr val="bg2">
                <a:lumMod val="40000"/>
                <a:lumOff val="60000"/>
              </a:schemeClr>
            </a:solidFill>
            <a:prstDash val="solid"/>
            <a:round/>
            <a:headEnd type="none" w="med" len="med"/>
            <a:tailEnd type="none" w="med" len="med"/>
          </a:ln>
          <a:effectLst/>
        </p:spPr>
      </p:cxnSp>
    </p:spTree>
    <p:extLst>
      <p:ext uri="{BB962C8B-B14F-4D97-AF65-F5344CB8AC3E}">
        <p14:creationId xmlns:p14="http://schemas.microsoft.com/office/powerpoint/2010/main" val="169150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0F9EF-A9DA-3ABD-DA5F-DB903725DBEF}"/>
              </a:ext>
            </a:extLst>
          </p:cNvPr>
          <p:cNvSpPr>
            <a:spLocks noGrp="1"/>
          </p:cNvSpPr>
          <p:nvPr>
            <p:ph type="title"/>
          </p:nvPr>
        </p:nvSpPr>
        <p:spPr/>
        <p:txBody>
          <a:bodyPr/>
          <a:lstStyle/>
          <a:p>
            <a:r>
              <a:rPr lang="en-US" dirty="0"/>
              <a:t>Back to Pizza Example</a:t>
            </a:r>
          </a:p>
        </p:txBody>
      </p:sp>
      <p:sp>
        <p:nvSpPr>
          <p:cNvPr id="4" name="Content Placeholder 3">
            <a:extLst>
              <a:ext uri="{FF2B5EF4-FFF2-40B4-BE49-F238E27FC236}">
                <a16:creationId xmlns:a16="http://schemas.microsoft.com/office/drawing/2014/main" id="{90A8C3A4-6E7F-DB24-4C51-6A5295CD6D5B}"/>
              </a:ext>
            </a:extLst>
          </p:cNvPr>
          <p:cNvSpPr>
            <a:spLocks noGrp="1"/>
          </p:cNvSpPr>
          <p:nvPr>
            <p:ph idx="1"/>
          </p:nvPr>
        </p:nvSpPr>
        <p:spPr>
          <a:xfrm>
            <a:off x="4937760" y="1390155"/>
            <a:ext cx="3831336" cy="3629901"/>
          </a:xfrm>
        </p:spPr>
        <p:txBody>
          <a:bodyPr/>
          <a:lstStyle/>
          <a:p>
            <a:pPr marL="0" indent="0">
              <a:buNone/>
            </a:pPr>
            <a:r>
              <a:rPr lang="en-US" sz="2000" dirty="0">
                <a:latin typeface="Source Sans Pro" panose="020B0503030403020204" pitchFamily="34" charset="0"/>
                <a:ea typeface="Source Sans Pro" panose="020B0503030403020204" pitchFamily="34" charset="0"/>
              </a:rPr>
              <a:t>class </a:t>
            </a:r>
            <a:r>
              <a:rPr lang="en-US" sz="2000" dirty="0" err="1">
                <a:latin typeface="Source Sans Pro" panose="020B0503030403020204" pitchFamily="34" charset="0"/>
                <a:ea typeface="Source Sans Pro" panose="020B0503030403020204" pitchFamily="34" charset="0"/>
              </a:rPr>
              <a:t>PizzaBuilder</a:t>
            </a:r>
            <a:r>
              <a:rPr lang="en-US" sz="2000" dirty="0">
                <a:latin typeface="Source Sans Pro" panose="020B0503030403020204" pitchFamily="34" charset="0"/>
                <a:ea typeface="Source Sans Pro" panose="020B0503030403020204" pitchFamily="34" charset="0"/>
              </a:rPr>
              <a:t>{</a:t>
            </a:r>
          </a:p>
          <a:p>
            <a:pPr marL="0" indent="0">
              <a:buNone/>
            </a:pPr>
            <a:r>
              <a:rPr lang="en-US" sz="2000" dirty="0">
                <a:latin typeface="Source Sans Pro" panose="020B0503030403020204" pitchFamily="34" charset="0"/>
                <a:ea typeface="Source Sans Pro" panose="020B0503030403020204" pitchFamily="34" charset="0"/>
              </a:rPr>
              <a:t> public:</a:t>
            </a:r>
          </a:p>
          <a:p>
            <a:pPr marL="0" indent="0">
              <a:buNone/>
            </a:pPr>
            <a:r>
              <a:rPr lang="en-US" sz="2000" dirty="0">
                <a:latin typeface="Source Sans Pro" panose="020B0503030403020204" pitchFamily="34" charset="0"/>
                <a:ea typeface="Source Sans Pro" panose="020B0503030403020204" pitchFamily="34" charset="0"/>
              </a:rPr>
              <a:t>    </a:t>
            </a:r>
            <a:r>
              <a:rPr lang="en-US" sz="2000" dirty="0" err="1">
                <a:latin typeface="Source Sans Pro" panose="020B0503030403020204" pitchFamily="34" charset="0"/>
                <a:ea typeface="Source Sans Pro" panose="020B0503030403020204" pitchFamily="34" charset="0"/>
              </a:rPr>
              <a:t>PizzaBuilder</a:t>
            </a:r>
            <a:r>
              <a:rPr lang="en-US" sz="2000" dirty="0">
                <a:latin typeface="Source Sans Pro" panose="020B0503030403020204" pitchFamily="34" charset="0"/>
                <a:ea typeface="Source Sans Pro" panose="020B0503030403020204" pitchFamily="34" charset="0"/>
              </a:rPr>
              <a:t>();</a:t>
            </a:r>
          </a:p>
          <a:p>
            <a:pPr marL="0" indent="0">
              <a:buNone/>
            </a:pPr>
            <a:r>
              <a:rPr lang="en-US" sz="2000" dirty="0">
                <a:latin typeface="Source Sans Pro" panose="020B0503030403020204" pitchFamily="34" charset="0"/>
                <a:ea typeface="Source Sans Pro" panose="020B0503030403020204" pitchFamily="34" charset="0"/>
              </a:rPr>
              <a:t>    virtual void </a:t>
            </a:r>
            <a:r>
              <a:rPr lang="en-US" sz="2000" dirty="0" err="1">
                <a:latin typeface="Source Sans Pro" panose="020B0503030403020204" pitchFamily="34" charset="0"/>
                <a:ea typeface="Source Sans Pro" panose="020B0503030403020204" pitchFamily="34" charset="0"/>
              </a:rPr>
              <a:t>buildPizza</a:t>
            </a:r>
            <a:r>
              <a:rPr lang="en-US" sz="2000" dirty="0">
                <a:latin typeface="Source Sans Pro" panose="020B0503030403020204" pitchFamily="34" charset="0"/>
                <a:ea typeface="Source Sans Pro" panose="020B0503030403020204" pitchFamily="34" charset="0"/>
              </a:rPr>
              <a:t>(int size);</a:t>
            </a:r>
          </a:p>
          <a:p>
            <a:pPr marL="0" indent="0">
              <a:buNone/>
            </a:pPr>
            <a:r>
              <a:rPr lang="en-US" sz="2000" dirty="0">
                <a:latin typeface="Source Sans Pro" panose="020B0503030403020204" pitchFamily="34" charset="0"/>
                <a:ea typeface="Source Sans Pro" panose="020B0503030403020204" pitchFamily="34" charset="0"/>
              </a:rPr>
              <a:t>    virtual void </a:t>
            </a:r>
            <a:r>
              <a:rPr lang="en-US" sz="2000" dirty="0" err="1">
                <a:latin typeface="Source Sans Pro" panose="020B0503030403020204" pitchFamily="34" charset="0"/>
                <a:ea typeface="Source Sans Pro" panose="020B0503030403020204" pitchFamily="34" charset="0"/>
              </a:rPr>
              <a:t>addCheese</a:t>
            </a:r>
            <a:r>
              <a:rPr lang="en-US" sz="2000" dirty="0">
                <a:latin typeface="Source Sans Pro" panose="020B0503030403020204" pitchFamily="34" charset="0"/>
                <a:ea typeface="Source Sans Pro" panose="020B0503030403020204" pitchFamily="34" charset="0"/>
              </a:rPr>
              <a:t>(); </a:t>
            </a:r>
          </a:p>
          <a:p>
            <a:pPr marL="0" indent="0">
              <a:buNone/>
            </a:pPr>
            <a:r>
              <a:rPr lang="en-US" sz="2000" dirty="0">
                <a:latin typeface="Source Sans Pro" panose="020B0503030403020204" pitchFamily="34" charset="0"/>
                <a:ea typeface="Source Sans Pro" panose="020B0503030403020204" pitchFamily="34" charset="0"/>
              </a:rPr>
              <a:t>    virtual void </a:t>
            </a:r>
            <a:r>
              <a:rPr lang="en-US" sz="2000" dirty="0" err="1">
                <a:latin typeface="Source Sans Pro" panose="020B0503030403020204" pitchFamily="34" charset="0"/>
                <a:ea typeface="Source Sans Pro" panose="020B0503030403020204" pitchFamily="34" charset="0"/>
              </a:rPr>
              <a:t>addOlives</a:t>
            </a:r>
            <a:r>
              <a:rPr lang="en-US" sz="2000" dirty="0">
                <a:latin typeface="Source Sans Pro" panose="020B0503030403020204" pitchFamily="34" charset="0"/>
                <a:ea typeface="Source Sans Pro" panose="020B0503030403020204" pitchFamily="34" charset="0"/>
              </a:rPr>
              <a:t>();</a:t>
            </a:r>
          </a:p>
          <a:p>
            <a:pPr marL="0" indent="0">
              <a:buNone/>
            </a:pPr>
            <a:r>
              <a:rPr lang="en-US" sz="2000" dirty="0">
                <a:latin typeface="Source Sans Pro" panose="020B0503030403020204" pitchFamily="34" charset="0"/>
                <a:ea typeface="Source Sans Pro" panose="020B0503030403020204" pitchFamily="34" charset="0"/>
              </a:rPr>
              <a:t>    //…</a:t>
            </a:r>
          </a:p>
          <a:p>
            <a:pPr marL="0" indent="0">
              <a:buNone/>
            </a:pPr>
            <a:r>
              <a:rPr lang="en-US" sz="2000" dirty="0">
                <a:latin typeface="Source Sans Pro" panose="020B0503030403020204" pitchFamily="34" charset="0"/>
                <a:ea typeface="Source Sans Pro" panose="020B0503030403020204" pitchFamily="34" charset="0"/>
              </a:rPr>
              <a:t>    virtual Pizza* </a:t>
            </a:r>
            <a:r>
              <a:rPr lang="en-US" sz="2000" dirty="0" err="1">
                <a:latin typeface="Source Sans Pro" panose="020B0503030403020204" pitchFamily="34" charset="0"/>
                <a:ea typeface="Source Sans Pro" panose="020B0503030403020204" pitchFamily="34" charset="0"/>
              </a:rPr>
              <a:t>getResult</a:t>
            </a:r>
            <a:r>
              <a:rPr lang="en-US" sz="2000" dirty="0">
                <a:latin typeface="Source Sans Pro" panose="020B0503030403020204" pitchFamily="34" charset="0"/>
                <a:ea typeface="Source Sans Pro" panose="020B0503030403020204" pitchFamily="34" charset="0"/>
              </a:rPr>
              <a:t>();</a:t>
            </a:r>
          </a:p>
          <a:p>
            <a:pPr marL="0" indent="0">
              <a:buNone/>
            </a:pPr>
            <a:r>
              <a:rPr lang="en-US" sz="2000" dirty="0">
                <a:latin typeface="Source Sans Pro" panose="020B0503030403020204" pitchFamily="34" charset="0"/>
                <a:ea typeface="Source Sans Pro" panose="020B0503030403020204" pitchFamily="34" charset="0"/>
              </a:rPr>
              <a:t>  private: Pizza* pizza;</a:t>
            </a:r>
          </a:p>
          <a:p>
            <a:pPr marL="0" indent="0">
              <a:buNone/>
            </a:pPr>
            <a:r>
              <a:rPr lang="en-US" sz="2000" dirty="0">
                <a:latin typeface="Source Sans Pro" panose="020B0503030403020204" pitchFamily="34" charset="0"/>
                <a:ea typeface="Source Sans Pro" panose="020B0503030403020204" pitchFamily="34" charset="0"/>
              </a:rPr>
              <a:t>}</a:t>
            </a:r>
          </a:p>
        </p:txBody>
      </p:sp>
      <p:sp>
        <p:nvSpPr>
          <p:cNvPr id="3" name="Content Placeholder 3">
            <a:extLst>
              <a:ext uri="{FF2B5EF4-FFF2-40B4-BE49-F238E27FC236}">
                <a16:creationId xmlns:a16="http://schemas.microsoft.com/office/drawing/2014/main" id="{203CA259-F31D-8A00-BC77-80BE1A04E478}"/>
              </a:ext>
            </a:extLst>
          </p:cNvPr>
          <p:cNvSpPr txBox="1">
            <a:spLocks noChangeArrowheads="1"/>
          </p:cNvSpPr>
          <p:nvPr/>
        </p:nvSpPr>
        <p:spPr bwMode="auto">
          <a:xfrm>
            <a:off x="2130552" y="5164635"/>
            <a:ext cx="4937760" cy="1473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buFontTx/>
              <a:buNone/>
            </a:pPr>
            <a:r>
              <a:rPr lang="en-US" altLang="tr-TR" sz="2000" kern="0" dirty="0">
                <a:latin typeface="Source Sans Pro" panose="020B0503030403020204" pitchFamily="34" charset="0"/>
                <a:ea typeface="Source Sans Pro" panose="020B0503030403020204" pitchFamily="34" charset="0"/>
              </a:rPr>
              <a:t>//client code</a:t>
            </a:r>
          </a:p>
          <a:p>
            <a:pPr marL="0" indent="0">
              <a:buFontTx/>
              <a:buNone/>
            </a:pPr>
            <a:r>
              <a:rPr lang="en-US" altLang="tr-TR" sz="2000" kern="0" dirty="0" err="1">
                <a:latin typeface="Source Sans Pro" panose="020B0503030403020204" pitchFamily="34" charset="0"/>
                <a:ea typeface="Source Sans Pro" panose="020B0503030403020204" pitchFamily="34" charset="0"/>
              </a:rPr>
              <a:t>PizzaBuilder</a:t>
            </a:r>
            <a:r>
              <a:rPr lang="en-US" altLang="tr-TR" sz="2000" kern="0" dirty="0">
                <a:latin typeface="Source Sans Pro" panose="020B0503030403020204" pitchFamily="34" charset="0"/>
                <a:ea typeface="Source Sans Pro" panose="020B0503030403020204" pitchFamily="34" charset="0"/>
              </a:rPr>
              <a:t> </a:t>
            </a:r>
            <a:r>
              <a:rPr lang="en-US" altLang="tr-TR" sz="2000" b="1" kern="0" dirty="0">
                <a:latin typeface="Source Sans Pro" panose="020B0503030403020204" pitchFamily="34" charset="0"/>
                <a:ea typeface="Source Sans Pro" panose="020B0503030403020204" pitchFamily="34" charset="0"/>
              </a:rPr>
              <a:t>builder</a:t>
            </a:r>
            <a:r>
              <a:rPr lang="en-US" altLang="tr-TR" sz="2000" kern="0" dirty="0">
                <a:latin typeface="Source Sans Pro" panose="020B0503030403020204" pitchFamily="34" charset="0"/>
                <a:ea typeface="Source Sans Pro" panose="020B0503030403020204" pitchFamily="34" charset="0"/>
              </a:rPr>
              <a:t>=new </a:t>
            </a:r>
            <a:r>
              <a:rPr lang="en-US" altLang="tr-TR" sz="2000" kern="0" dirty="0" err="1">
                <a:latin typeface="Source Sans Pro" panose="020B0503030403020204" pitchFamily="34" charset="0"/>
                <a:ea typeface="Source Sans Pro" panose="020B0503030403020204" pitchFamily="34" charset="0"/>
              </a:rPr>
              <a:t>PizzaBuilder</a:t>
            </a:r>
            <a:r>
              <a:rPr lang="en-US" altLang="tr-TR" sz="2000" kern="0" dirty="0">
                <a:latin typeface="Source Sans Pro" panose="020B0503030403020204" pitchFamily="34" charset="0"/>
                <a:ea typeface="Source Sans Pro" panose="020B0503030403020204" pitchFamily="34" charset="0"/>
              </a:rPr>
              <a:t>();</a:t>
            </a:r>
          </a:p>
          <a:p>
            <a:pPr marL="0" indent="0">
              <a:buFontTx/>
              <a:buNone/>
            </a:pPr>
            <a:r>
              <a:rPr lang="en-US" altLang="tr-TR" sz="2000" b="1" kern="0" dirty="0">
                <a:latin typeface="Source Sans Pro" panose="020B0503030403020204" pitchFamily="34" charset="0"/>
                <a:ea typeface="Source Sans Pro" panose="020B0503030403020204" pitchFamily="34" charset="0"/>
              </a:rPr>
              <a:t>Recipe r (builder</a:t>
            </a:r>
            <a:r>
              <a:rPr lang="en-US" altLang="tr-TR" sz="2000" kern="0" dirty="0">
                <a:latin typeface="Source Sans Pro" panose="020B0503030403020204" pitchFamily="34" charset="0"/>
                <a:ea typeface="Source Sans Pro" panose="020B0503030403020204" pitchFamily="34" charset="0"/>
              </a:rPr>
              <a:t>);         </a:t>
            </a:r>
            <a:r>
              <a:rPr lang="en-US" altLang="tr-TR" sz="2000" b="1" kern="0" dirty="0" err="1">
                <a:latin typeface="Source Sans Pro" panose="020B0503030403020204" pitchFamily="34" charset="0"/>
                <a:ea typeface="Source Sans Pro" panose="020B0503030403020204" pitchFamily="34" charset="0"/>
              </a:rPr>
              <a:t>r.make</a:t>
            </a:r>
            <a:r>
              <a:rPr lang="en-US" altLang="tr-TR" sz="2000" kern="0" dirty="0">
                <a:latin typeface="Source Sans Pro" panose="020B0503030403020204" pitchFamily="34" charset="0"/>
                <a:ea typeface="Source Sans Pro" panose="020B0503030403020204" pitchFamily="34" charset="0"/>
              </a:rPr>
              <a:t>(12);</a:t>
            </a:r>
          </a:p>
          <a:p>
            <a:pPr marL="0" indent="0">
              <a:buNone/>
            </a:pPr>
            <a:r>
              <a:rPr lang="en-US" sz="2000" kern="0" dirty="0">
                <a:latin typeface="Source Sans Pro" panose="020B0503030403020204" pitchFamily="34" charset="0"/>
                <a:ea typeface="Source Sans Pro" panose="020B0503030403020204" pitchFamily="34" charset="0"/>
              </a:rPr>
              <a:t>Pizza* </a:t>
            </a:r>
            <a:r>
              <a:rPr lang="en-US" sz="2000" kern="0" dirty="0" err="1">
                <a:latin typeface="Source Sans Pro" panose="020B0503030403020204" pitchFamily="34" charset="0"/>
                <a:ea typeface="Source Sans Pro" panose="020B0503030403020204" pitchFamily="34" charset="0"/>
              </a:rPr>
              <a:t>cheesepizza</a:t>
            </a:r>
            <a:r>
              <a:rPr lang="en-US" sz="2000" kern="0" dirty="0">
                <a:latin typeface="Source Sans Pro" panose="020B0503030403020204" pitchFamily="34" charset="0"/>
                <a:ea typeface="Source Sans Pro" panose="020B0503030403020204" pitchFamily="34" charset="0"/>
              </a:rPr>
              <a:t>= </a:t>
            </a:r>
            <a:r>
              <a:rPr lang="en-US" sz="2000" b="1" kern="0" dirty="0">
                <a:latin typeface="Source Sans Pro" panose="020B0503030403020204" pitchFamily="34" charset="0"/>
                <a:ea typeface="Source Sans Pro" panose="020B0503030403020204" pitchFamily="34" charset="0"/>
              </a:rPr>
              <a:t>builder-&gt;</a:t>
            </a:r>
            <a:r>
              <a:rPr lang="en-US" sz="2000" b="1" kern="0" dirty="0" err="1">
                <a:latin typeface="Source Sans Pro" panose="020B0503030403020204" pitchFamily="34" charset="0"/>
                <a:ea typeface="Source Sans Pro" panose="020B0503030403020204" pitchFamily="34" charset="0"/>
              </a:rPr>
              <a:t>getResult</a:t>
            </a:r>
            <a:r>
              <a:rPr lang="en-US" sz="2000" kern="0" dirty="0">
                <a:latin typeface="Source Sans Pro" panose="020B0503030403020204" pitchFamily="34" charset="0"/>
                <a:ea typeface="Source Sans Pro" panose="020B0503030403020204" pitchFamily="34" charset="0"/>
              </a:rPr>
              <a:t>();</a:t>
            </a:r>
            <a:endParaRPr lang="en-US" altLang="tr-TR" sz="2000" kern="0" dirty="0">
              <a:latin typeface="Source Sans Pro" panose="020B0503030403020204" pitchFamily="34" charset="0"/>
              <a:ea typeface="Source Sans Pro" panose="020B0503030403020204" pitchFamily="34" charset="0"/>
            </a:endParaRPr>
          </a:p>
          <a:p>
            <a:pPr marL="0" indent="0">
              <a:buFontTx/>
              <a:buNone/>
            </a:pPr>
            <a:endParaRPr lang="en-US" altLang="tr-TR" sz="2000" kern="0" dirty="0">
              <a:latin typeface="Source Sans Pro" panose="020B0503030403020204" pitchFamily="34" charset="0"/>
              <a:ea typeface="Source Sans Pro" panose="020B0503030403020204" pitchFamily="34" charset="0"/>
            </a:endParaRPr>
          </a:p>
        </p:txBody>
      </p:sp>
      <p:sp>
        <p:nvSpPr>
          <p:cNvPr id="5" name="Content Placeholder 3">
            <a:extLst>
              <a:ext uri="{FF2B5EF4-FFF2-40B4-BE49-F238E27FC236}">
                <a16:creationId xmlns:a16="http://schemas.microsoft.com/office/drawing/2014/main" id="{485143C9-3790-CD12-E24B-5E951A83306C}"/>
              </a:ext>
            </a:extLst>
          </p:cNvPr>
          <p:cNvSpPr txBox="1">
            <a:spLocks/>
          </p:cNvSpPr>
          <p:nvPr/>
        </p:nvSpPr>
        <p:spPr bwMode="auto">
          <a:xfrm>
            <a:off x="637032" y="1390155"/>
            <a:ext cx="3831336" cy="3629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buFont typeface="Wingdings" panose="05000000000000000000" pitchFamily="2" charset="2"/>
              <a:buNone/>
            </a:pPr>
            <a:r>
              <a:rPr lang="en-US" sz="2000" kern="0" dirty="0">
                <a:latin typeface="Source Sans Pro" panose="020B0503030403020204" pitchFamily="34" charset="0"/>
                <a:ea typeface="Source Sans Pro" panose="020B0503030403020204" pitchFamily="34" charset="0"/>
              </a:rPr>
              <a:t>class Recipe{</a:t>
            </a:r>
          </a:p>
          <a:p>
            <a:pPr marL="0" indent="0">
              <a:buFont typeface="Wingdings" panose="05000000000000000000" pitchFamily="2" charset="2"/>
              <a:buNone/>
            </a:pPr>
            <a:r>
              <a:rPr lang="en-US" sz="2000" kern="0" dirty="0">
                <a:latin typeface="Source Sans Pro" panose="020B0503030403020204" pitchFamily="34" charset="0"/>
                <a:ea typeface="Source Sans Pro" panose="020B0503030403020204" pitchFamily="34" charset="0"/>
              </a:rPr>
              <a:t> public:</a:t>
            </a:r>
          </a:p>
          <a:p>
            <a:pPr marL="0" indent="0">
              <a:buFont typeface="Wingdings" panose="05000000000000000000" pitchFamily="2" charset="2"/>
              <a:buNone/>
            </a:pPr>
            <a:r>
              <a:rPr lang="en-US" sz="2000" kern="0" dirty="0">
                <a:latin typeface="Source Sans Pro" panose="020B0503030403020204" pitchFamily="34" charset="0"/>
                <a:ea typeface="Source Sans Pro" panose="020B0503030403020204" pitchFamily="34" charset="0"/>
              </a:rPr>
              <a:t>    Recipe(</a:t>
            </a:r>
            <a:r>
              <a:rPr lang="en-US" sz="2000" kern="0" dirty="0" err="1">
                <a:latin typeface="Source Sans Pro" panose="020B0503030403020204" pitchFamily="34" charset="0"/>
                <a:ea typeface="Source Sans Pro" panose="020B0503030403020204" pitchFamily="34" charset="0"/>
              </a:rPr>
              <a:t>PizzaBuilder</a:t>
            </a:r>
            <a:r>
              <a:rPr lang="en-US" sz="2000" kern="0" dirty="0">
                <a:latin typeface="Source Sans Pro" panose="020B0503030403020204" pitchFamily="34" charset="0"/>
                <a:ea typeface="Source Sans Pro" panose="020B0503030403020204" pitchFamily="34" charset="0"/>
              </a:rPr>
              <a:t>* b);</a:t>
            </a:r>
          </a:p>
          <a:p>
            <a:pPr marL="0" indent="0">
              <a:buFont typeface="Wingdings" panose="05000000000000000000" pitchFamily="2" charset="2"/>
              <a:buNone/>
            </a:pPr>
            <a:r>
              <a:rPr lang="en-US" sz="2000" kern="0" dirty="0">
                <a:latin typeface="Source Sans Pro" panose="020B0503030403020204" pitchFamily="34" charset="0"/>
                <a:ea typeface="Source Sans Pro" panose="020B0503030403020204" pitchFamily="34" charset="0"/>
              </a:rPr>
              <a:t>    void </a:t>
            </a:r>
            <a:r>
              <a:rPr lang="en-US" sz="2000" kern="0" dirty="0" err="1">
                <a:latin typeface="Source Sans Pro" panose="020B0503030403020204" pitchFamily="34" charset="0"/>
                <a:ea typeface="Source Sans Pro" panose="020B0503030403020204" pitchFamily="34" charset="0"/>
              </a:rPr>
              <a:t>setBuilder</a:t>
            </a:r>
            <a:r>
              <a:rPr lang="en-US" sz="2000" kern="0" dirty="0">
                <a:latin typeface="Source Sans Pro" panose="020B0503030403020204" pitchFamily="34" charset="0"/>
                <a:ea typeface="Source Sans Pro" panose="020B0503030403020204" pitchFamily="34" charset="0"/>
              </a:rPr>
              <a:t>(</a:t>
            </a:r>
            <a:r>
              <a:rPr lang="en-US" sz="2000" kern="0" dirty="0" err="1">
                <a:latin typeface="Source Sans Pro" panose="020B0503030403020204" pitchFamily="34" charset="0"/>
                <a:ea typeface="Source Sans Pro" panose="020B0503030403020204" pitchFamily="34" charset="0"/>
              </a:rPr>
              <a:t>PizzaBuilder</a:t>
            </a:r>
            <a:r>
              <a:rPr lang="en-US" sz="2000" kern="0" dirty="0">
                <a:latin typeface="Source Sans Pro" panose="020B0503030403020204" pitchFamily="34" charset="0"/>
                <a:ea typeface="Source Sans Pro" panose="020B0503030403020204" pitchFamily="34" charset="0"/>
              </a:rPr>
              <a:t>*b);</a:t>
            </a:r>
          </a:p>
          <a:p>
            <a:pPr marL="0" indent="0">
              <a:buFont typeface="Wingdings" panose="05000000000000000000" pitchFamily="2" charset="2"/>
              <a:buNone/>
            </a:pPr>
            <a:r>
              <a:rPr lang="en-US" sz="2000" kern="0" dirty="0">
                <a:latin typeface="Source Sans Pro" panose="020B0503030403020204" pitchFamily="34" charset="0"/>
                <a:ea typeface="Source Sans Pro" panose="020B0503030403020204" pitchFamily="34" charset="0"/>
              </a:rPr>
              <a:t>    virtual void make(int s) {</a:t>
            </a:r>
          </a:p>
          <a:p>
            <a:pPr marL="0" indent="0">
              <a:buFont typeface="Wingdings" panose="05000000000000000000" pitchFamily="2" charset="2"/>
              <a:buNone/>
            </a:pPr>
            <a:r>
              <a:rPr lang="en-US" sz="2000" kern="0" dirty="0">
                <a:latin typeface="Source Sans Pro" panose="020B0503030403020204" pitchFamily="34" charset="0"/>
                <a:ea typeface="Source Sans Pro" panose="020B0503030403020204" pitchFamily="34" charset="0"/>
              </a:rPr>
              <a:t>         builder-&gt;</a:t>
            </a:r>
            <a:r>
              <a:rPr lang="en-US" sz="2000" kern="0" dirty="0" err="1">
                <a:latin typeface="Source Sans Pro" panose="020B0503030403020204" pitchFamily="34" charset="0"/>
                <a:ea typeface="Source Sans Pro" panose="020B0503030403020204" pitchFamily="34" charset="0"/>
              </a:rPr>
              <a:t>buildPizza</a:t>
            </a:r>
            <a:r>
              <a:rPr lang="en-US" sz="2000" kern="0" dirty="0">
                <a:latin typeface="Source Sans Pro" panose="020B0503030403020204" pitchFamily="34" charset="0"/>
                <a:ea typeface="Source Sans Pro" panose="020B0503030403020204" pitchFamily="34" charset="0"/>
              </a:rPr>
              <a:t>(s);</a:t>
            </a:r>
          </a:p>
          <a:p>
            <a:pPr marL="0" indent="0">
              <a:buFont typeface="Wingdings" panose="05000000000000000000" pitchFamily="2" charset="2"/>
              <a:buNone/>
            </a:pPr>
            <a:r>
              <a:rPr lang="en-US" sz="2000" kern="0" dirty="0">
                <a:latin typeface="Source Sans Pro" panose="020B0503030403020204" pitchFamily="34" charset="0"/>
                <a:ea typeface="Source Sans Pro" panose="020B0503030403020204" pitchFamily="34" charset="0"/>
              </a:rPr>
              <a:t>         builder-&gt;</a:t>
            </a:r>
            <a:r>
              <a:rPr lang="en-US" sz="2000" kern="0" dirty="0" err="1">
                <a:latin typeface="Source Sans Pro" panose="020B0503030403020204" pitchFamily="34" charset="0"/>
                <a:ea typeface="Source Sans Pro" panose="020B0503030403020204" pitchFamily="34" charset="0"/>
              </a:rPr>
              <a:t>addCheese</a:t>
            </a:r>
            <a:r>
              <a:rPr lang="en-US" sz="2000" kern="0" dirty="0">
                <a:latin typeface="Source Sans Pro" panose="020B0503030403020204" pitchFamily="34" charset="0"/>
                <a:ea typeface="Source Sans Pro" panose="020B0503030403020204" pitchFamily="34" charset="0"/>
              </a:rPr>
              <a:t>();</a:t>
            </a:r>
          </a:p>
          <a:p>
            <a:pPr marL="0" indent="0">
              <a:buFont typeface="Wingdings" panose="05000000000000000000" pitchFamily="2" charset="2"/>
              <a:buNone/>
            </a:pPr>
            <a:r>
              <a:rPr lang="en-US" sz="2000" kern="0" dirty="0">
                <a:latin typeface="Source Sans Pro" panose="020B0503030403020204" pitchFamily="34" charset="0"/>
                <a:ea typeface="Source Sans Pro" panose="020B0503030403020204" pitchFamily="34" charset="0"/>
              </a:rPr>
              <a:t>     }</a:t>
            </a:r>
          </a:p>
          <a:p>
            <a:pPr marL="0" indent="0">
              <a:buFont typeface="Wingdings" panose="05000000000000000000" pitchFamily="2" charset="2"/>
              <a:buNone/>
            </a:pPr>
            <a:r>
              <a:rPr lang="en-US" sz="2000" kern="0" dirty="0">
                <a:latin typeface="Source Sans Pro" panose="020B0503030403020204" pitchFamily="34" charset="0"/>
                <a:ea typeface="Source Sans Pro" panose="020B0503030403020204" pitchFamily="34" charset="0"/>
              </a:rPr>
              <a:t>  private: </a:t>
            </a:r>
            <a:r>
              <a:rPr lang="en-US" sz="2000" kern="0" dirty="0" err="1">
                <a:latin typeface="Source Sans Pro" panose="020B0503030403020204" pitchFamily="34" charset="0"/>
                <a:ea typeface="Source Sans Pro" panose="020B0503030403020204" pitchFamily="34" charset="0"/>
              </a:rPr>
              <a:t>PizzaBuilder</a:t>
            </a:r>
            <a:r>
              <a:rPr lang="en-US" sz="2000" kern="0" dirty="0">
                <a:latin typeface="Source Sans Pro" panose="020B0503030403020204" pitchFamily="34" charset="0"/>
                <a:ea typeface="Source Sans Pro" panose="020B0503030403020204" pitchFamily="34" charset="0"/>
              </a:rPr>
              <a:t>* builder;</a:t>
            </a:r>
          </a:p>
          <a:p>
            <a:pPr marL="0" indent="0">
              <a:buFont typeface="Wingdings" panose="05000000000000000000" pitchFamily="2" charset="2"/>
              <a:buNone/>
            </a:pPr>
            <a:r>
              <a:rPr lang="en-US" sz="2000" kern="0" dirty="0">
                <a:latin typeface="Source Sans Pro" panose="020B0503030403020204" pitchFamily="34" charset="0"/>
                <a:ea typeface="Source Sans Pro" panose="020B0503030403020204" pitchFamily="34" charset="0"/>
              </a:rPr>
              <a:t>}</a:t>
            </a:r>
          </a:p>
          <a:p>
            <a:pPr marL="0" indent="0">
              <a:buFont typeface="Wingdings" panose="05000000000000000000" pitchFamily="2" charset="2"/>
              <a:buNone/>
            </a:pPr>
            <a:endParaRPr lang="en-US" sz="2000" kern="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885599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14D330D-F5FF-FBA8-2C7E-6954C51FF696}"/>
              </a:ext>
            </a:extLst>
          </p:cNvPr>
          <p:cNvSpPr>
            <a:spLocks noGrp="1" noChangeArrowheads="1"/>
          </p:cNvSpPr>
          <p:nvPr>
            <p:ph type="title"/>
          </p:nvPr>
        </p:nvSpPr>
        <p:spPr/>
        <p:txBody>
          <a:bodyPr/>
          <a:lstStyle/>
          <a:p>
            <a:pPr eaLnBrk="1" hangingPunct="1"/>
            <a:r>
              <a:rPr lang="en-US" altLang="tr-TR" dirty="0"/>
              <a:t>Exercise: Bike	</a:t>
            </a:r>
          </a:p>
        </p:txBody>
      </p:sp>
      <p:sp>
        <p:nvSpPr>
          <p:cNvPr id="34819" name="Rectangle 3">
            <a:extLst>
              <a:ext uri="{FF2B5EF4-FFF2-40B4-BE49-F238E27FC236}">
                <a16:creationId xmlns:a16="http://schemas.microsoft.com/office/drawing/2014/main" id="{77B6ADDC-1F30-5EFC-8CBA-BDE0E995F14C}"/>
              </a:ext>
            </a:extLst>
          </p:cNvPr>
          <p:cNvSpPr>
            <a:spLocks noGrp="1" noChangeArrowheads="1"/>
          </p:cNvSpPr>
          <p:nvPr>
            <p:ph idx="1"/>
          </p:nvPr>
        </p:nvSpPr>
        <p:spPr/>
        <p:txBody>
          <a:bodyPr/>
          <a:lstStyle/>
          <a:p>
            <a:pPr eaLnBrk="1" hangingPunct="1"/>
            <a:r>
              <a:rPr lang="en-US" altLang="tr-TR" dirty="0"/>
              <a:t>Build a bike</a:t>
            </a:r>
          </a:p>
          <a:p>
            <a:pPr lvl="1" eaLnBrk="1" hangingPunct="1"/>
            <a:r>
              <a:rPr lang="en-US" altLang="tr-TR" dirty="0"/>
              <a:t>Make wheels, steering, etc..</a:t>
            </a:r>
          </a:p>
          <a:p>
            <a:pPr eaLnBrk="1" hangingPunct="1"/>
            <a:r>
              <a:rPr lang="en-US" altLang="tr-TR" dirty="0"/>
              <a:t>Participants</a:t>
            </a:r>
          </a:p>
          <a:p>
            <a:pPr lvl="1" eaLnBrk="1" hangingPunct="1"/>
            <a:r>
              <a:rPr lang="en-US" altLang="tr-TR" dirty="0"/>
              <a:t>Client: asks for a bike</a:t>
            </a:r>
          </a:p>
          <a:p>
            <a:pPr lvl="1" eaLnBrk="1" hangingPunct="1"/>
            <a:r>
              <a:rPr lang="en-US" altLang="tr-TR" dirty="0"/>
              <a:t>Director: instructs how to build the bike</a:t>
            </a:r>
          </a:p>
          <a:p>
            <a:pPr lvl="1" eaLnBrk="1" hangingPunct="1"/>
            <a:r>
              <a:rPr lang="en-US" altLang="tr-TR" dirty="0"/>
              <a:t>Builder: builds the parts </a:t>
            </a: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a:extLst>
              <a:ext uri="{FF2B5EF4-FFF2-40B4-BE49-F238E27FC236}">
                <a16:creationId xmlns:a16="http://schemas.microsoft.com/office/drawing/2014/main" id="{EE8D2ECD-35BB-B542-3DDA-C625DA9B10E1}"/>
              </a:ext>
            </a:extLst>
          </p:cNvPr>
          <p:cNvSpPr>
            <a:spLocks noGrp="1" noChangeArrowheads="1"/>
          </p:cNvSpPr>
          <p:nvPr>
            <p:ph type="title"/>
          </p:nvPr>
        </p:nvSpPr>
        <p:spPr/>
        <p:txBody>
          <a:bodyPr/>
          <a:lstStyle/>
          <a:p>
            <a:pPr eaLnBrk="1" hangingPunct="1"/>
            <a:r>
              <a:rPr lang="en-US" altLang="tr-TR"/>
              <a:t>Building a Bike</a:t>
            </a:r>
          </a:p>
        </p:txBody>
      </p:sp>
      <p:sp>
        <p:nvSpPr>
          <p:cNvPr id="35843" name="Rectangle 3">
            <a:extLst>
              <a:ext uri="{FF2B5EF4-FFF2-40B4-BE49-F238E27FC236}">
                <a16:creationId xmlns:a16="http://schemas.microsoft.com/office/drawing/2014/main" id="{F6C12E28-FB06-59C4-45FB-60CF57614D12}"/>
              </a:ext>
            </a:extLst>
          </p:cNvPr>
          <p:cNvSpPr>
            <a:spLocks noGrp="1" noChangeArrowheads="1"/>
          </p:cNvSpPr>
          <p:nvPr>
            <p:ph sz="half" idx="1"/>
          </p:nvPr>
        </p:nvSpPr>
        <p:spPr>
          <a:xfrm>
            <a:off x="393192" y="1380744"/>
            <a:ext cx="4284663" cy="4525963"/>
          </a:xfrm>
        </p:spPr>
        <p:txBody>
          <a:bodyPr/>
          <a:lstStyle/>
          <a:p>
            <a:pPr eaLnBrk="1" hangingPunct="1">
              <a:lnSpc>
                <a:spcPct val="90000"/>
              </a:lnSpc>
              <a:buFontTx/>
              <a:buNone/>
            </a:pPr>
            <a:r>
              <a:rPr lang="en-US" altLang="tr-TR" sz="2000" dirty="0">
                <a:latin typeface="Source Sans Pro" panose="020B0503030403020204" pitchFamily="34" charset="0"/>
                <a:ea typeface="Source Sans Pro" panose="020B0503030403020204" pitchFamily="34" charset="0"/>
              </a:rPr>
              <a:t>class Client{…</a:t>
            </a:r>
          </a:p>
          <a:p>
            <a:pPr eaLnBrk="1" hangingPunct="1">
              <a:lnSpc>
                <a:spcPct val="90000"/>
              </a:lnSpc>
              <a:buFontTx/>
              <a:buNone/>
            </a:pPr>
            <a:r>
              <a:rPr lang="en-US" altLang="tr-TR" sz="2000" dirty="0">
                <a:latin typeface="Source Sans Pro" panose="020B0503030403020204" pitchFamily="34" charset="0"/>
                <a:ea typeface="Source Sans Pro" panose="020B0503030403020204" pitchFamily="34" charset="0"/>
              </a:rPr>
              <a:t> void </a:t>
            </a:r>
            <a:r>
              <a:rPr lang="en-US" altLang="tr-TR" sz="2000" dirty="0" err="1">
                <a:latin typeface="Source Sans Pro" panose="020B0503030403020204" pitchFamily="34" charset="0"/>
                <a:ea typeface="Source Sans Pro" panose="020B0503030403020204" pitchFamily="34" charset="0"/>
              </a:rPr>
              <a:t>mymethod</a:t>
            </a:r>
            <a:r>
              <a:rPr lang="en-US" altLang="tr-TR" sz="2000" dirty="0">
                <a:latin typeface="Source Sans Pro" panose="020B0503030403020204" pitchFamily="34" charset="0"/>
                <a:ea typeface="Source Sans Pro" panose="020B0503030403020204" pitchFamily="34" charset="0"/>
              </a:rPr>
              <a:t>(Builder* builder){</a:t>
            </a:r>
          </a:p>
          <a:p>
            <a:pPr eaLnBrk="1" hangingPunct="1">
              <a:lnSpc>
                <a:spcPct val="90000"/>
              </a:lnSpc>
              <a:buFontTx/>
              <a:buNone/>
            </a:pPr>
            <a:r>
              <a:rPr lang="en-US" altLang="tr-TR" sz="2000" dirty="0">
                <a:latin typeface="Source Sans Pro" panose="020B0503030403020204" pitchFamily="34" charset="0"/>
                <a:ea typeface="Source Sans Pro" panose="020B0503030403020204" pitchFamily="34" charset="0"/>
              </a:rPr>
              <a:t>   </a:t>
            </a:r>
            <a:r>
              <a:rPr lang="en-US" altLang="tr-TR" sz="2000" dirty="0" err="1">
                <a:latin typeface="Source Sans Pro" panose="020B0503030403020204" pitchFamily="34" charset="0"/>
                <a:ea typeface="Source Sans Pro" panose="020B0503030403020204" pitchFamily="34" charset="0"/>
              </a:rPr>
              <a:t>contractor.construct</a:t>
            </a:r>
            <a:r>
              <a:rPr lang="en-US" altLang="tr-TR" sz="2000" dirty="0">
                <a:latin typeface="Source Sans Pro" panose="020B0503030403020204" pitchFamily="34" charset="0"/>
                <a:ea typeface="Source Sans Pro" panose="020B0503030403020204" pitchFamily="34" charset="0"/>
              </a:rPr>
              <a:t>(builder);</a:t>
            </a:r>
          </a:p>
          <a:p>
            <a:pPr eaLnBrk="1" hangingPunct="1">
              <a:lnSpc>
                <a:spcPct val="90000"/>
              </a:lnSpc>
              <a:buFontTx/>
              <a:buNone/>
            </a:pPr>
            <a:r>
              <a:rPr lang="en-US" altLang="tr-TR" sz="2000" dirty="0">
                <a:latin typeface="Source Sans Pro" panose="020B0503030403020204" pitchFamily="34" charset="0"/>
                <a:ea typeface="Source Sans Pro" panose="020B0503030403020204" pitchFamily="34" charset="0"/>
              </a:rPr>
              <a:t>   Bike* </a:t>
            </a:r>
            <a:r>
              <a:rPr lang="en-US" altLang="tr-TR" sz="2000" dirty="0" err="1">
                <a:latin typeface="Source Sans Pro" panose="020B0503030403020204" pitchFamily="34" charset="0"/>
                <a:ea typeface="Source Sans Pro" panose="020B0503030403020204" pitchFamily="34" charset="0"/>
              </a:rPr>
              <a:t>mybike</a:t>
            </a:r>
            <a:r>
              <a:rPr lang="en-US" altLang="tr-TR" sz="2000" dirty="0">
                <a:latin typeface="Source Sans Pro" panose="020B0503030403020204" pitchFamily="34" charset="0"/>
                <a:ea typeface="Source Sans Pro" panose="020B0503030403020204" pitchFamily="34" charset="0"/>
              </a:rPr>
              <a:t>= builder-&gt;</a:t>
            </a:r>
            <a:r>
              <a:rPr lang="en-US" altLang="tr-TR" sz="2000" dirty="0" err="1">
                <a:latin typeface="Source Sans Pro" panose="020B0503030403020204" pitchFamily="34" charset="0"/>
                <a:ea typeface="Source Sans Pro" panose="020B0503030403020204" pitchFamily="34" charset="0"/>
              </a:rPr>
              <a:t>getResult</a:t>
            </a:r>
            <a:r>
              <a:rPr lang="en-US" altLang="tr-TR" sz="2000" dirty="0">
                <a:latin typeface="Source Sans Pro" panose="020B0503030403020204" pitchFamily="34" charset="0"/>
                <a:ea typeface="Source Sans Pro" panose="020B0503030403020204" pitchFamily="34" charset="0"/>
              </a:rPr>
              <a:t>();</a:t>
            </a:r>
          </a:p>
          <a:p>
            <a:pPr eaLnBrk="1" hangingPunct="1">
              <a:lnSpc>
                <a:spcPct val="90000"/>
              </a:lnSpc>
              <a:buFontTx/>
              <a:buNone/>
            </a:pPr>
            <a:r>
              <a:rPr lang="en-US" altLang="tr-TR" sz="2000" dirty="0">
                <a:latin typeface="Source Sans Pro" panose="020B0503030403020204" pitchFamily="34" charset="0"/>
                <a:ea typeface="Source Sans Pro" panose="020B0503030403020204" pitchFamily="34" charset="0"/>
              </a:rPr>
              <a:t> }</a:t>
            </a:r>
          </a:p>
          <a:p>
            <a:pPr eaLnBrk="1" hangingPunct="1">
              <a:lnSpc>
                <a:spcPct val="90000"/>
              </a:lnSpc>
              <a:buFontTx/>
              <a:buNone/>
            </a:pPr>
            <a:r>
              <a:rPr lang="en-US" altLang="tr-TR" sz="2000" dirty="0">
                <a:latin typeface="Source Sans Pro" panose="020B0503030403020204" pitchFamily="34" charset="0"/>
                <a:ea typeface="Source Sans Pro" panose="020B0503030403020204" pitchFamily="34" charset="0"/>
              </a:rPr>
              <a:t>}</a:t>
            </a:r>
          </a:p>
          <a:p>
            <a:pPr eaLnBrk="1" hangingPunct="1">
              <a:lnSpc>
                <a:spcPct val="90000"/>
              </a:lnSpc>
              <a:buFontTx/>
              <a:buNone/>
            </a:pPr>
            <a:r>
              <a:rPr lang="en-US" altLang="tr-TR" sz="2000" dirty="0">
                <a:latin typeface="Source Sans Pro" panose="020B0503030403020204" pitchFamily="34" charset="0"/>
                <a:ea typeface="Source Sans Pro" panose="020B0503030403020204" pitchFamily="34" charset="0"/>
              </a:rPr>
              <a:t>class Director{</a:t>
            </a:r>
          </a:p>
          <a:p>
            <a:pPr eaLnBrk="1" hangingPunct="1">
              <a:lnSpc>
                <a:spcPct val="90000"/>
              </a:lnSpc>
              <a:buFontTx/>
              <a:buNone/>
            </a:pPr>
            <a:r>
              <a:rPr lang="en-US" altLang="tr-TR" sz="2000" dirty="0">
                <a:latin typeface="Source Sans Pro" panose="020B0503030403020204" pitchFamily="34" charset="0"/>
                <a:ea typeface="Source Sans Pro" panose="020B0503030403020204" pitchFamily="34" charset="0"/>
              </a:rPr>
              <a:t> public:  </a:t>
            </a:r>
          </a:p>
          <a:p>
            <a:pPr eaLnBrk="1" hangingPunct="1">
              <a:lnSpc>
                <a:spcPct val="90000"/>
              </a:lnSpc>
              <a:buFontTx/>
              <a:buNone/>
            </a:pPr>
            <a:r>
              <a:rPr lang="en-US" altLang="tr-TR" sz="2000" dirty="0">
                <a:latin typeface="Source Sans Pro" panose="020B0503030403020204" pitchFamily="34" charset="0"/>
                <a:ea typeface="Source Sans Pro" panose="020B0503030403020204" pitchFamily="34" charset="0"/>
              </a:rPr>
              <a:t> construct(</a:t>
            </a:r>
            <a:r>
              <a:rPr lang="tr-TR" altLang="tr-TR" sz="2000" dirty="0">
                <a:latin typeface="Source Sans Pro" panose="020B0503030403020204" pitchFamily="34" charset="0"/>
                <a:ea typeface="Source Sans Pro" panose="020B0503030403020204" pitchFamily="34" charset="0"/>
              </a:rPr>
              <a:t>Bu</a:t>
            </a:r>
            <a:r>
              <a:rPr lang="en-US" altLang="tr-TR" sz="2000" dirty="0" err="1">
                <a:latin typeface="Source Sans Pro" panose="020B0503030403020204" pitchFamily="34" charset="0"/>
                <a:ea typeface="Source Sans Pro" panose="020B0503030403020204" pitchFamily="34" charset="0"/>
              </a:rPr>
              <a:t>i</a:t>
            </a:r>
            <a:r>
              <a:rPr lang="tr-TR" altLang="tr-TR" sz="2000" dirty="0" err="1">
                <a:latin typeface="Source Sans Pro" panose="020B0503030403020204" pitchFamily="34" charset="0"/>
                <a:ea typeface="Source Sans Pro" panose="020B0503030403020204" pitchFamily="34" charset="0"/>
              </a:rPr>
              <a:t>lder</a:t>
            </a:r>
            <a:r>
              <a:rPr lang="en-US" altLang="tr-TR" sz="2000" dirty="0">
                <a:latin typeface="Source Sans Pro" panose="020B0503030403020204" pitchFamily="34" charset="0"/>
                <a:ea typeface="Source Sans Pro" panose="020B0503030403020204" pitchFamily="34" charset="0"/>
              </a:rPr>
              <a:t>*</a:t>
            </a:r>
            <a:r>
              <a:rPr lang="tr-TR" altLang="tr-TR" sz="2000" dirty="0">
                <a:latin typeface="Source Sans Pro" panose="020B0503030403020204" pitchFamily="34" charset="0"/>
                <a:ea typeface="Source Sans Pro" panose="020B0503030403020204" pitchFamily="34" charset="0"/>
              </a:rPr>
              <a:t> bu</a:t>
            </a:r>
            <a:r>
              <a:rPr lang="en-US" altLang="tr-TR" sz="2000" dirty="0" err="1">
                <a:latin typeface="Source Sans Pro" panose="020B0503030403020204" pitchFamily="34" charset="0"/>
                <a:ea typeface="Source Sans Pro" panose="020B0503030403020204" pitchFamily="34" charset="0"/>
              </a:rPr>
              <a:t>i</a:t>
            </a:r>
            <a:r>
              <a:rPr lang="tr-TR" altLang="tr-TR" sz="2000" dirty="0" err="1">
                <a:latin typeface="Source Sans Pro" panose="020B0503030403020204" pitchFamily="34" charset="0"/>
                <a:ea typeface="Source Sans Pro" panose="020B0503030403020204" pitchFamily="34" charset="0"/>
              </a:rPr>
              <a:t>lder</a:t>
            </a:r>
            <a:r>
              <a:rPr lang="en-US" altLang="tr-TR" sz="2000" dirty="0">
                <a:latin typeface="Source Sans Pro" panose="020B0503030403020204" pitchFamily="34" charset="0"/>
                <a:ea typeface="Source Sans Pro" panose="020B0503030403020204" pitchFamily="34" charset="0"/>
              </a:rPr>
              <a:t>){</a:t>
            </a:r>
          </a:p>
          <a:p>
            <a:pPr eaLnBrk="1" hangingPunct="1">
              <a:lnSpc>
                <a:spcPct val="90000"/>
              </a:lnSpc>
              <a:buFontTx/>
              <a:buNone/>
            </a:pPr>
            <a:r>
              <a:rPr lang="en-US" altLang="tr-TR" sz="2000" dirty="0">
                <a:latin typeface="Source Sans Pro" panose="020B0503030403020204" pitchFamily="34" charset="0"/>
                <a:ea typeface="Source Sans Pro" panose="020B0503030403020204" pitchFamily="34" charset="0"/>
              </a:rPr>
              <a:t>      builder-&gt;</a:t>
            </a:r>
            <a:r>
              <a:rPr lang="en-US" altLang="tr-TR" sz="2000" dirty="0" err="1">
                <a:latin typeface="Source Sans Pro" panose="020B0503030403020204" pitchFamily="34" charset="0"/>
                <a:ea typeface="Source Sans Pro" panose="020B0503030403020204" pitchFamily="34" charset="0"/>
              </a:rPr>
              <a:t>makeBike</a:t>
            </a:r>
            <a:r>
              <a:rPr lang="en-US" altLang="tr-TR" sz="2000" dirty="0">
                <a:latin typeface="Source Sans Pro" panose="020B0503030403020204" pitchFamily="34" charset="0"/>
                <a:ea typeface="Source Sans Pro" panose="020B0503030403020204" pitchFamily="34" charset="0"/>
              </a:rPr>
              <a:t>();</a:t>
            </a:r>
          </a:p>
          <a:p>
            <a:pPr eaLnBrk="1" hangingPunct="1">
              <a:lnSpc>
                <a:spcPct val="90000"/>
              </a:lnSpc>
              <a:buFontTx/>
              <a:buNone/>
            </a:pPr>
            <a:r>
              <a:rPr lang="en-US" altLang="tr-TR" sz="2000" dirty="0">
                <a:latin typeface="Source Sans Pro" panose="020B0503030403020204" pitchFamily="34" charset="0"/>
                <a:ea typeface="Source Sans Pro" panose="020B0503030403020204" pitchFamily="34" charset="0"/>
              </a:rPr>
              <a:t>      builder-&gt;</a:t>
            </a:r>
            <a:r>
              <a:rPr lang="en-US" altLang="tr-TR" sz="2000" dirty="0" err="1">
                <a:latin typeface="Source Sans Pro" panose="020B0503030403020204" pitchFamily="34" charset="0"/>
                <a:ea typeface="Source Sans Pro" panose="020B0503030403020204" pitchFamily="34" charset="0"/>
              </a:rPr>
              <a:t>buildWheel</a:t>
            </a:r>
            <a:r>
              <a:rPr lang="en-US" altLang="tr-TR" sz="2000" dirty="0">
                <a:latin typeface="Source Sans Pro" panose="020B0503030403020204" pitchFamily="34" charset="0"/>
                <a:ea typeface="Source Sans Pro" panose="020B0503030403020204" pitchFamily="34" charset="0"/>
              </a:rPr>
              <a:t>(1);</a:t>
            </a:r>
          </a:p>
          <a:p>
            <a:pPr eaLnBrk="1" hangingPunct="1">
              <a:lnSpc>
                <a:spcPct val="90000"/>
              </a:lnSpc>
              <a:buFontTx/>
              <a:buNone/>
            </a:pPr>
            <a:r>
              <a:rPr lang="en-US" altLang="tr-TR" sz="2000" dirty="0">
                <a:latin typeface="Source Sans Pro" panose="020B0503030403020204" pitchFamily="34" charset="0"/>
                <a:ea typeface="Source Sans Pro" panose="020B0503030403020204" pitchFamily="34" charset="0"/>
              </a:rPr>
              <a:t>      builder-&gt;</a:t>
            </a:r>
            <a:r>
              <a:rPr lang="en-US" altLang="tr-TR" sz="2000" dirty="0" err="1">
                <a:latin typeface="Source Sans Pro" panose="020B0503030403020204" pitchFamily="34" charset="0"/>
                <a:ea typeface="Source Sans Pro" panose="020B0503030403020204" pitchFamily="34" charset="0"/>
              </a:rPr>
              <a:t>buildWheel</a:t>
            </a:r>
            <a:r>
              <a:rPr lang="en-US" altLang="tr-TR" sz="2000" dirty="0">
                <a:latin typeface="Source Sans Pro" panose="020B0503030403020204" pitchFamily="34" charset="0"/>
                <a:ea typeface="Source Sans Pro" panose="020B0503030403020204" pitchFamily="34" charset="0"/>
              </a:rPr>
              <a:t>(2);</a:t>
            </a:r>
          </a:p>
          <a:p>
            <a:pPr eaLnBrk="1" hangingPunct="1">
              <a:lnSpc>
                <a:spcPct val="90000"/>
              </a:lnSpc>
              <a:buFontTx/>
              <a:buNone/>
            </a:pPr>
            <a:r>
              <a:rPr lang="en-US" altLang="tr-TR" sz="2000" dirty="0">
                <a:latin typeface="Source Sans Pro" panose="020B0503030403020204" pitchFamily="34" charset="0"/>
                <a:ea typeface="Source Sans Pro" panose="020B0503030403020204" pitchFamily="34" charset="0"/>
              </a:rPr>
              <a:t>      builder-&gt;</a:t>
            </a:r>
            <a:r>
              <a:rPr lang="en-US" altLang="tr-TR" sz="2000" dirty="0" err="1">
                <a:latin typeface="Source Sans Pro" panose="020B0503030403020204" pitchFamily="34" charset="0"/>
                <a:ea typeface="Source Sans Pro" panose="020B0503030403020204" pitchFamily="34" charset="0"/>
              </a:rPr>
              <a:t>makeSteering</a:t>
            </a:r>
            <a:r>
              <a:rPr lang="en-US" altLang="tr-TR" sz="2000" dirty="0">
                <a:latin typeface="Source Sans Pro" panose="020B0503030403020204" pitchFamily="34" charset="0"/>
                <a:ea typeface="Source Sans Pro" panose="020B0503030403020204" pitchFamily="34" charset="0"/>
              </a:rPr>
              <a:t>(); </a:t>
            </a:r>
          </a:p>
          <a:p>
            <a:pPr eaLnBrk="1" hangingPunct="1">
              <a:lnSpc>
                <a:spcPct val="90000"/>
              </a:lnSpc>
              <a:buFontTx/>
              <a:buNone/>
            </a:pPr>
            <a:r>
              <a:rPr lang="en-US" altLang="tr-TR" sz="2000" dirty="0">
                <a:latin typeface="Source Sans Pro" panose="020B0503030403020204" pitchFamily="34" charset="0"/>
                <a:ea typeface="Source Sans Pro" panose="020B0503030403020204" pitchFamily="34" charset="0"/>
              </a:rPr>
              <a:t> }</a:t>
            </a:r>
          </a:p>
          <a:p>
            <a:pPr eaLnBrk="1" hangingPunct="1">
              <a:lnSpc>
                <a:spcPct val="90000"/>
              </a:lnSpc>
              <a:buFontTx/>
              <a:buNone/>
            </a:pPr>
            <a:r>
              <a:rPr lang="en-US" altLang="tr-TR" sz="2000" dirty="0">
                <a:latin typeface="Source Sans Pro" panose="020B0503030403020204" pitchFamily="34" charset="0"/>
                <a:ea typeface="Source Sans Pro" panose="020B0503030403020204" pitchFamily="34" charset="0"/>
              </a:rPr>
              <a:t>…}</a:t>
            </a:r>
          </a:p>
        </p:txBody>
      </p:sp>
      <p:sp>
        <p:nvSpPr>
          <p:cNvPr id="35844" name="Rectangle 5">
            <a:extLst>
              <a:ext uri="{FF2B5EF4-FFF2-40B4-BE49-F238E27FC236}">
                <a16:creationId xmlns:a16="http://schemas.microsoft.com/office/drawing/2014/main" id="{5E6B5221-7B14-80E2-0612-D8AACD535C80}"/>
              </a:ext>
            </a:extLst>
          </p:cNvPr>
          <p:cNvSpPr>
            <a:spLocks noGrp="1" noChangeArrowheads="1"/>
          </p:cNvSpPr>
          <p:nvPr>
            <p:ph sz="half" idx="2"/>
          </p:nvPr>
        </p:nvSpPr>
        <p:spPr>
          <a:xfrm>
            <a:off x="5192648" y="1410907"/>
            <a:ext cx="4051935" cy="4495800"/>
          </a:xfrm>
        </p:spPr>
        <p:txBody>
          <a:bodyPr/>
          <a:lstStyle/>
          <a:p>
            <a:pPr eaLnBrk="1" hangingPunct="1">
              <a:lnSpc>
                <a:spcPct val="80000"/>
              </a:lnSpc>
              <a:buFontTx/>
              <a:buNone/>
            </a:pPr>
            <a:r>
              <a:rPr lang="en-US" altLang="tr-TR" sz="2000" dirty="0">
                <a:latin typeface="Source Sans Pro" panose="020B0503030403020204" pitchFamily="34" charset="0"/>
                <a:ea typeface="Source Sans Pro" panose="020B0503030403020204" pitchFamily="34" charset="0"/>
              </a:rPr>
              <a:t>class Builder{</a:t>
            </a:r>
          </a:p>
          <a:p>
            <a:pPr eaLnBrk="1" hangingPunct="1">
              <a:lnSpc>
                <a:spcPct val="80000"/>
              </a:lnSpc>
              <a:buFontTx/>
              <a:buNone/>
            </a:pPr>
            <a:r>
              <a:rPr lang="en-US" altLang="tr-TR" sz="2000" dirty="0">
                <a:latin typeface="Source Sans Pro" panose="020B0503030403020204" pitchFamily="34" charset="0"/>
                <a:ea typeface="Source Sans Pro" panose="020B0503030403020204" pitchFamily="34" charset="0"/>
              </a:rPr>
              <a:t>    virtual void </a:t>
            </a:r>
            <a:r>
              <a:rPr lang="en-US" altLang="tr-TR" sz="2000" dirty="0" err="1">
                <a:latin typeface="Source Sans Pro" panose="020B0503030403020204" pitchFamily="34" charset="0"/>
                <a:ea typeface="Source Sans Pro" panose="020B0503030403020204" pitchFamily="34" charset="0"/>
              </a:rPr>
              <a:t>makeBike</a:t>
            </a:r>
            <a:r>
              <a:rPr lang="en-US" altLang="tr-TR" sz="2000" dirty="0">
                <a:latin typeface="Source Sans Pro" panose="020B0503030403020204" pitchFamily="34" charset="0"/>
                <a:ea typeface="Source Sans Pro" panose="020B0503030403020204" pitchFamily="34" charset="0"/>
              </a:rPr>
              <a:t>()=0;</a:t>
            </a:r>
          </a:p>
          <a:p>
            <a:pPr eaLnBrk="1" hangingPunct="1">
              <a:lnSpc>
                <a:spcPct val="80000"/>
              </a:lnSpc>
              <a:buFontTx/>
              <a:buNone/>
            </a:pPr>
            <a:r>
              <a:rPr lang="en-US" altLang="tr-TR" sz="2000" dirty="0">
                <a:latin typeface="Source Sans Pro" panose="020B0503030403020204" pitchFamily="34" charset="0"/>
                <a:ea typeface="Source Sans Pro" panose="020B0503030403020204" pitchFamily="34" charset="0"/>
              </a:rPr>
              <a:t>    virtual void </a:t>
            </a:r>
            <a:r>
              <a:rPr lang="en-US" altLang="tr-TR" sz="2000" dirty="0" err="1">
                <a:latin typeface="Source Sans Pro" panose="020B0503030403020204" pitchFamily="34" charset="0"/>
                <a:ea typeface="Source Sans Pro" panose="020B0503030403020204" pitchFamily="34" charset="0"/>
              </a:rPr>
              <a:t>buildWheel</a:t>
            </a:r>
            <a:r>
              <a:rPr lang="en-US" altLang="tr-TR" sz="2000" dirty="0">
                <a:latin typeface="Source Sans Pro" panose="020B0503030403020204" pitchFamily="34" charset="0"/>
                <a:ea typeface="Source Sans Pro" panose="020B0503030403020204" pitchFamily="34" charset="0"/>
              </a:rPr>
              <a:t>(int)=0;</a:t>
            </a:r>
          </a:p>
          <a:p>
            <a:pPr eaLnBrk="1" hangingPunct="1">
              <a:lnSpc>
                <a:spcPct val="80000"/>
              </a:lnSpc>
              <a:buFontTx/>
              <a:buNone/>
            </a:pPr>
            <a:r>
              <a:rPr lang="en-US" altLang="tr-TR" sz="2000" dirty="0">
                <a:latin typeface="Source Sans Pro" panose="020B0503030403020204" pitchFamily="34" charset="0"/>
                <a:ea typeface="Source Sans Pro" panose="020B0503030403020204" pitchFamily="34" charset="0"/>
              </a:rPr>
              <a:t>    virtual void </a:t>
            </a:r>
            <a:r>
              <a:rPr lang="en-US" altLang="tr-TR" sz="2000" dirty="0" err="1">
                <a:latin typeface="Source Sans Pro" panose="020B0503030403020204" pitchFamily="34" charset="0"/>
                <a:ea typeface="Source Sans Pro" panose="020B0503030403020204" pitchFamily="34" charset="0"/>
              </a:rPr>
              <a:t>makeSteering</a:t>
            </a:r>
            <a:r>
              <a:rPr lang="en-US" altLang="tr-TR" sz="2000" dirty="0">
                <a:latin typeface="Source Sans Pro" panose="020B0503030403020204" pitchFamily="34" charset="0"/>
                <a:ea typeface="Source Sans Pro" panose="020B0503030403020204" pitchFamily="34" charset="0"/>
              </a:rPr>
              <a:t>()=0;</a:t>
            </a:r>
          </a:p>
          <a:p>
            <a:pPr eaLnBrk="1" hangingPunct="1">
              <a:lnSpc>
                <a:spcPct val="80000"/>
              </a:lnSpc>
              <a:buFontTx/>
              <a:buNone/>
            </a:pPr>
            <a:r>
              <a:rPr lang="en-US" altLang="tr-TR" sz="2000" dirty="0">
                <a:latin typeface="Source Sans Pro" panose="020B0503030403020204" pitchFamily="34" charset="0"/>
                <a:ea typeface="Source Sans Pro" panose="020B0503030403020204" pitchFamily="34" charset="0"/>
              </a:rPr>
              <a:t>    virtual void </a:t>
            </a:r>
            <a:r>
              <a:rPr lang="en-US" altLang="tr-TR" sz="2000" dirty="0" err="1">
                <a:latin typeface="Source Sans Pro" panose="020B0503030403020204" pitchFamily="34" charset="0"/>
                <a:ea typeface="Source Sans Pro" panose="020B0503030403020204" pitchFamily="34" charset="0"/>
              </a:rPr>
              <a:t>trainingWheels</a:t>
            </a:r>
            <a:r>
              <a:rPr lang="en-US" altLang="tr-TR" sz="2000" dirty="0">
                <a:latin typeface="Source Sans Pro" panose="020B0503030403020204" pitchFamily="34" charset="0"/>
                <a:ea typeface="Source Sans Pro" panose="020B0503030403020204" pitchFamily="34" charset="0"/>
              </a:rPr>
              <a:t>() =0;</a:t>
            </a:r>
          </a:p>
          <a:p>
            <a:pPr eaLnBrk="1" hangingPunct="1">
              <a:lnSpc>
                <a:spcPct val="80000"/>
              </a:lnSpc>
              <a:buFontTx/>
              <a:buNone/>
            </a:pPr>
            <a:r>
              <a:rPr lang="en-US" altLang="tr-TR" sz="2000" dirty="0">
                <a:latin typeface="Source Sans Pro" panose="020B0503030403020204" pitchFamily="34" charset="0"/>
                <a:ea typeface="Source Sans Pro" panose="020B0503030403020204" pitchFamily="34" charset="0"/>
              </a:rPr>
              <a:t>    virtual Bike* </a:t>
            </a:r>
            <a:r>
              <a:rPr lang="en-US" altLang="tr-TR" sz="2000" dirty="0" err="1">
                <a:latin typeface="Source Sans Pro" panose="020B0503030403020204" pitchFamily="34" charset="0"/>
                <a:ea typeface="Source Sans Pro" panose="020B0503030403020204" pitchFamily="34" charset="0"/>
              </a:rPr>
              <a:t>getResult</a:t>
            </a:r>
            <a:r>
              <a:rPr lang="en-US" altLang="tr-TR" sz="2000" dirty="0">
                <a:latin typeface="Source Sans Pro" panose="020B0503030403020204" pitchFamily="34" charset="0"/>
                <a:ea typeface="Source Sans Pro" panose="020B0503030403020204" pitchFamily="34" charset="0"/>
              </a:rPr>
              <a:t>()=0;</a:t>
            </a:r>
          </a:p>
          <a:p>
            <a:pPr eaLnBrk="1" hangingPunct="1">
              <a:lnSpc>
                <a:spcPct val="80000"/>
              </a:lnSpc>
              <a:buFontTx/>
              <a:buNone/>
            </a:pPr>
            <a:r>
              <a:rPr lang="en-US" altLang="tr-TR" sz="2000" dirty="0">
                <a:latin typeface="Source Sans Pro" panose="020B0503030403020204" pitchFamily="34" charset="0"/>
                <a:ea typeface="Source Sans Pro" panose="020B0503030403020204" pitchFamily="34" charset="0"/>
              </a:rPr>
              <a:t>}</a:t>
            </a:r>
          </a:p>
          <a:p>
            <a:pPr eaLnBrk="1" hangingPunct="1">
              <a:lnSpc>
                <a:spcPct val="80000"/>
              </a:lnSpc>
              <a:buFontTx/>
              <a:buNone/>
            </a:pPr>
            <a:endParaRPr lang="en-US" altLang="tr-TR" sz="2000" dirty="0"/>
          </a:p>
          <a:p>
            <a:pPr>
              <a:lnSpc>
                <a:spcPct val="80000"/>
              </a:lnSpc>
            </a:pPr>
            <a:r>
              <a:rPr lang="en-US" altLang="tr-TR" sz="2000" dirty="0"/>
              <a:t>Builder hides the internal representation of the product</a:t>
            </a:r>
          </a:p>
          <a:p>
            <a:pPr>
              <a:lnSpc>
                <a:spcPct val="80000"/>
              </a:lnSpc>
            </a:pPr>
            <a:r>
              <a:rPr lang="en-US" altLang="tr-TR" sz="2000" dirty="0"/>
              <a:t>You guess that there are classes for wheels and steering</a:t>
            </a:r>
          </a:p>
          <a:p>
            <a:pPr>
              <a:lnSpc>
                <a:spcPct val="80000"/>
              </a:lnSpc>
            </a:pPr>
            <a:r>
              <a:rPr lang="en-US" altLang="tr-TR" sz="2000" dirty="0"/>
              <a:t>But no hint whether there are classes for chains or gears.</a:t>
            </a:r>
            <a:endParaRPr lang="en-GB" altLang="tr-TR" sz="2000" dirty="0"/>
          </a:p>
          <a:p>
            <a:pPr eaLnBrk="1" hangingPunct="1">
              <a:lnSpc>
                <a:spcPct val="80000"/>
              </a:lnSpc>
              <a:buFontTx/>
              <a:buNone/>
            </a:pPr>
            <a:endParaRPr lang="en-US" altLang="tr-TR" sz="2000" dirty="0"/>
          </a:p>
        </p:txBody>
      </p:sp>
      <p:sp>
        <p:nvSpPr>
          <p:cNvPr id="4" name="TextBox 3">
            <a:extLst>
              <a:ext uri="{FF2B5EF4-FFF2-40B4-BE49-F238E27FC236}">
                <a16:creationId xmlns:a16="http://schemas.microsoft.com/office/drawing/2014/main" id="{C4EC08F4-E687-4919-5142-BC219B2C6312}"/>
              </a:ext>
            </a:extLst>
          </p:cNvPr>
          <p:cNvSpPr txBox="1"/>
          <p:nvPr/>
        </p:nvSpPr>
        <p:spPr>
          <a:xfrm>
            <a:off x="110949" y="6458778"/>
            <a:ext cx="4849148" cy="307777"/>
          </a:xfrm>
          <a:prstGeom prst="rect">
            <a:avLst/>
          </a:prstGeom>
          <a:noFill/>
        </p:spPr>
        <p:txBody>
          <a:bodyPr wrap="none" rtlCol="0">
            <a:spAutoFit/>
          </a:bodyPr>
          <a:lstStyle/>
          <a:p>
            <a:r>
              <a:rPr lang="en-US" sz="1400" dirty="0"/>
              <a:t>Note: destructor, copy constructor </a:t>
            </a:r>
            <a:r>
              <a:rPr lang="en-US" sz="1400" dirty="0" err="1"/>
              <a:t>etc</a:t>
            </a:r>
            <a:r>
              <a:rPr lang="en-US" sz="1400" dirty="0"/>
              <a:t> not shown for brevity</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a:extLst>
              <a:ext uri="{FF2B5EF4-FFF2-40B4-BE49-F238E27FC236}">
                <a16:creationId xmlns:a16="http://schemas.microsoft.com/office/drawing/2014/main" id="{F6CEE370-CDE5-F6B1-237E-311CC4E922F8}"/>
              </a:ext>
            </a:extLst>
          </p:cNvPr>
          <p:cNvSpPr>
            <a:spLocks noGrp="1" noChangeArrowheads="1"/>
          </p:cNvSpPr>
          <p:nvPr>
            <p:ph type="title"/>
          </p:nvPr>
        </p:nvSpPr>
        <p:spPr/>
        <p:txBody>
          <a:bodyPr/>
          <a:lstStyle/>
          <a:p>
            <a:pPr eaLnBrk="1" hangingPunct="1"/>
            <a:r>
              <a:rPr lang="en-US" altLang="tr-TR"/>
              <a:t>Building a Bike</a:t>
            </a:r>
          </a:p>
        </p:txBody>
      </p:sp>
      <p:sp>
        <p:nvSpPr>
          <p:cNvPr id="36867" name="Rectangle 3">
            <a:extLst>
              <a:ext uri="{FF2B5EF4-FFF2-40B4-BE49-F238E27FC236}">
                <a16:creationId xmlns:a16="http://schemas.microsoft.com/office/drawing/2014/main" id="{8C7575AA-873E-EBDD-E60A-48DD0C1B8C3F}"/>
              </a:ext>
            </a:extLst>
          </p:cNvPr>
          <p:cNvSpPr>
            <a:spLocks noGrp="1" noChangeArrowheads="1"/>
          </p:cNvSpPr>
          <p:nvPr>
            <p:ph idx="1"/>
          </p:nvPr>
        </p:nvSpPr>
        <p:spPr>
          <a:xfrm>
            <a:off x="457200" y="1335291"/>
            <a:ext cx="5577840" cy="5934189"/>
          </a:xfrm>
        </p:spPr>
        <p:txBody>
          <a:bodyPr/>
          <a:lstStyle/>
          <a:p>
            <a:pPr eaLnBrk="1" hangingPunct="1">
              <a:lnSpc>
                <a:spcPct val="80000"/>
              </a:lnSpc>
              <a:buFontTx/>
              <a:buNone/>
            </a:pPr>
            <a:r>
              <a:rPr lang="en-US" altLang="tr-TR" sz="2000" dirty="0">
                <a:latin typeface="Source Sans Pro" panose="020B0503030403020204" pitchFamily="34" charset="0"/>
                <a:ea typeface="Source Sans Pro" panose="020B0503030403020204" pitchFamily="34" charset="0"/>
              </a:rPr>
              <a:t>class </a:t>
            </a:r>
            <a:r>
              <a:rPr lang="en-US" altLang="tr-TR" sz="2000" dirty="0" err="1">
                <a:latin typeface="Source Sans Pro" panose="020B0503030403020204" pitchFamily="34" charset="0"/>
                <a:ea typeface="Source Sans Pro" panose="020B0503030403020204" pitchFamily="34" charset="0"/>
              </a:rPr>
              <a:t>DefaultBuilder</a:t>
            </a:r>
            <a:r>
              <a:rPr lang="en-US" altLang="tr-TR" sz="2000" dirty="0">
                <a:latin typeface="Source Sans Pro" panose="020B0503030403020204" pitchFamily="34" charset="0"/>
                <a:ea typeface="Source Sans Pro" panose="020B0503030403020204" pitchFamily="34" charset="0"/>
              </a:rPr>
              <a:t>: public Builder{</a:t>
            </a:r>
          </a:p>
          <a:p>
            <a:pPr eaLnBrk="1" hangingPunct="1">
              <a:lnSpc>
                <a:spcPct val="80000"/>
              </a:lnSpc>
              <a:buFontTx/>
              <a:buNone/>
            </a:pPr>
            <a:r>
              <a:rPr lang="en-US" altLang="tr-TR" sz="2000" dirty="0">
                <a:latin typeface="Source Sans Pro" panose="020B0503030403020204" pitchFamily="34" charset="0"/>
                <a:ea typeface="Source Sans Pro" panose="020B0503030403020204" pitchFamily="34" charset="0"/>
              </a:rPr>
              <a:t>  private: Bike* bike;</a:t>
            </a:r>
          </a:p>
          <a:p>
            <a:pPr eaLnBrk="1" hangingPunct="1">
              <a:lnSpc>
                <a:spcPct val="80000"/>
              </a:lnSpc>
              <a:buFontTx/>
              <a:buNone/>
            </a:pPr>
            <a:r>
              <a:rPr lang="en-US" altLang="tr-TR" sz="2000" dirty="0">
                <a:latin typeface="Source Sans Pro" panose="020B0503030403020204" pitchFamily="34" charset="0"/>
                <a:ea typeface="Source Sans Pro" panose="020B0503030403020204" pitchFamily="34" charset="0"/>
              </a:rPr>
              <a:t>  public:</a:t>
            </a:r>
          </a:p>
          <a:p>
            <a:pPr eaLnBrk="1" hangingPunct="1">
              <a:lnSpc>
                <a:spcPct val="80000"/>
              </a:lnSpc>
              <a:buFontTx/>
              <a:buNone/>
            </a:pPr>
            <a:r>
              <a:rPr lang="en-US" altLang="tr-TR" sz="2000" dirty="0">
                <a:latin typeface="Source Sans Pro" panose="020B0503030403020204" pitchFamily="34" charset="0"/>
                <a:ea typeface="Source Sans Pro" panose="020B0503030403020204" pitchFamily="34" charset="0"/>
              </a:rPr>
              <a:t>    void </a:t>
            </a:r>
            <a:r>
              <a:rPr lang="en-US" altLang="tr-TR" sz="2000" dirty="0" err="1">
                <a:latin typeface="Source Sans Pro" panose="020B0503030403020204" pitchFamily="34" charset="0"/>
                <a:ea typeface="Source Sans Pro" panose="020B0503030403020204" pitchFamily="34" charset="0"/>
              </a:rPr>
              <a:t>makeBike</a:t>
            </a:r>
            <a:r>
              <a:rPr lang="en-US" altLang="tr-TR" sz="2000" dirty="0">
                <a:latin typeface="Source Sans Pro" panose="020B0503030403020204" pitchFamily="34" charset="0"/>
                <a:ea typeface="Source Sans Pro" panose="020B0503030403020204" pitchFamily="34" charset="0"/>
              </a:rPr>
              <a:t>() {bike=new Bike();}  //</a:t>
            </a:r>
            <a:r>
              <a:rPr lang="en-US" altLang="tr-TR" sz="2000" dirty="0" err="1">
                <a:latin typeface="Source Sans Pro" panose="020B0503030403020204" pitchFamily="34" charset="0"/>
                <a:ea typeface="Source Sans Pro" panose="020B0503030403020204" pitchFamily="34" charset="0"/>
              </a:rPr>
              <a:t>alt:prototype</a:t>
            </a:r>
            <a:endParaRPr lang="en-US" altLang="tr-TR" sz="2000" dirty="0">
              <a:latin typeface="Source Sans Pro" panose="020B0503030403020204" pitchFamily="34" charset="0"/>
              <a:ea typeface="Source Sans Pro" panose="020B0503030403020204" pitchFamily="34" charset="0"/>
            </a:endParaRPr>
          </a:p>
          <a:p>
            <a:pPr eaLnBrk="1" hangingPunct="1">
              <a:lnSpc>
                <a:spcPct val="80000"/>
              </a:lnSpc>
              <a:buFontTx/>
              <a:buNone/>
            </a:pPr>
            <a:r>
              <a:rPr lang="en-US" altLang="tr-TR" sz="2000" dirty="0">
                <a:latin typeface="Source Sans Pro" panose="020B0503030403020204" pitchFamily="34" charset="0"/>
                <a:ea typeface="Source Sans Pro" panose="020B0503030403020204" pitchFamily="34" charset="0"/>
              </a:rPr>
              <a:t>    void </a:t>
            </a:r>
            <a:r>
              <a:rPr lang="en-US" altLang="tr-TR" sz="2000" dirty="0" err="1">
                <a:latin typeface="Source Sans Pro" panose="020B0503030403020204" pitchFamily="34" charset="0"/>
                <a:ea typeface="Source Sans Pro" panose="020B0503030403020204" pitchFamily="34" charset="0"/>
              </a:rPr>
              <a:t>makeSteering</a:t>
            </a:r>
            <a:r>
              <a:rPr lang="en-US" altLang="tr-TR" sz="2000" dirty="0">
                <a:latin typeface="Source Sans Pro" panose="020B0503030403020204" pitchFamily="34" charset="0"/>
                <a:ea typeface="Source Sans Pro" panose="020B0503030403020204" pitchFamily="34" charset="0"/>
              </a:rPr>
              <a:t> (){…};</a:t>
            </a:r>
          </a:p>
          <a:p>
            <a:pPr eaLnBrk="1" hangingPunct="1">
              <a:lnSpc>
                <a:spcPct val="80000"/>
              </a:lnSpc>
              <a:buFontTx/>
              <a:buNone/>
            </a:pPr>
            <a:r>
              <a:rPr lang="en-US" altLang="tr-TR" sz="2000" dirty="0">
                <a:latin typeface="Source Sans Pro" panose="020B0503030403020204" pitchFamily="34" charset="0"/>
                <a:ea typeface="Source Sans Pro" panose="020B0503030403020204" pitchFamily="34" charset="0"/>
              </a:rPr>
              <a:t>    void </a:t>
            </a:r>
            <a:r>
              <a:rPr lang="en-US" altLang="tr-TR" sz="2000" dirty="0" err="1">
                <a:latin typeface="Source Sans Pro" panose="020B0503030403020204" pitchFamily="34" charset="0"/>
                <a:ea typeface="Source Sans Pro" panose="020B0503030403020204" pitchFamily="34" charset="0"/>
              </a:rPr>
              <a:t>makeHelperWheels</a:t>
            </a:r>
            <a:r>
              <a:rPr lang="en-US" altLang="tr-TR" sz="2000" dirty="0">
                <a:latin typeface="Source Sans Pro" panose="020B0503030403020204" pitchFamily="34" charset="0"/>
                <a:ea typeface="Source Sans Pro" panose="020B0503030403020204" pitchFamily="34" charset="0"/>
              </a:rPr>
              <a:t>(){…};</a:t>
            </a:r>
          </a:p>
          <a:p>
            <a:pPr eaLnBrk="1" hangingPunct="1">
              <a:lnSpc>
                <a:spcPct val="80000"/>
              </a:lnSpc>
              <a:buFontTx/>
              <a:buNone/>
            </a:pPr>
            <a:r>
              <a:rPr lang="en-US" altLang="tr-TR" sz="2000" dirty="0">
                <a:latin typeface="Source Sans Pro" panose="020B0503030403020204" pitchFamily="34" charset="0"/>
                <a:ea typeface="Source Sans Pro" panose="020B0503030403020204" pitchFamily="34" charset="0"/>
              </a:rPr>
              <a:t>    </a:t>
            </a:r>
            <a:r>
              <a:rPr lang="en-US" altLang="tr-TR" sz="2000" dirty="0">
                <a:solidFill>
                  <a:srgbClr val="0070C0"/>
                </a:solidFill>
                <a:latin typeface="Source Sans Pro" panose="020B0503030403020204" pitchFamily="34" charset="0"/>
                <a:ea typeface="Source Sans Pro" panose="020B0503030403020204" pitchFamily="34" charset="0"/>
              </a:rPr>
              <a:t>void </a:t>
            </a:r>
            <a:r>
              <a:rPr lang="en-US" altLang="tr-TR" sz="2000" dirty="0" err="1">
                <a:solidFill>
                  <a:srgbClr val="0070C0"/>
                </a:solidFill>
                <a:latin typeface="Source Sans Pro" panose="020B0503030403020204" pitchFamily="34" charset="0"/>
                <a:ea typeface="Source Sans Pro" panose="020B0503030403020204" pitchFamily="34" charset="0"/>
              </a:rPr>
              <a:t>buildWheel</a:t>
            </a:r>
            <a:r>
              <a:rPr lang="en-US" altLang="tr-TR" sz="2000" dirty="0">
                <a:solidFill>
                  <a:srgbClr val="0070C0"/>
                </a:solidFill>
                <a:latin typeface="Source Sans Pro" panose="020B0503030403020204" pitchFamily="34" charset="0"/>
                <a:ea typeface="Source Sans Pro" panose="020B0503030403020204" pitchFamily="34" charset="0"/>
              </a:rPr>
              <a:t>(int r){</a:t>
            </a:r>
          </a:p>
          <a:p>
            <a:pPr eaLnBrk="1" hangingPunct="1">
              <a:lnSpc>
                <a:spcPct val="80000"/>
              </a:lnSpc>
              <a:buFontTx/>
              <a:buNone/>
            </a:pPr>
            <a:r>
              <a:rPr lang="en-US" altLang="tr-TR" sz="2000" dirty="0">
                <a:solidFill>
                  <a:srgbClr val="0070C0"/>
                </a:solidFill>
                <a:latin typeface="Source Sans Pro" panose="020B0503030403020204" pitchFamily="34" charset="0"/>
                <a:ea typeface="Source Sans Pro" panose="020B0503030403020204" pitchFamily="34" charset="0"/>
              </a:rPr>
              <a:t>        if(bike-&gt;</a:t>
            </a:r>
            <a:r>
              <a:rPr lang="en-US" altLang="tr-TR" sz="2000" dirty="0" err="1">
                <a:solidFill>
                  <a:srgbClr val="0070C0"/>
                </a:solidFill>
                <a:latin typeface="Source Sans Pro" panose="020B0503030403020204" pitchFamily="34" charset="0"/>
                <a:ea typeface="Source Sans Pro" panose="020B0503030403020204" pitchFamily="34" charset="0"/>
              </a:rPr>
              <a:t>hasWheel</a:t>
            </a:r>
            <a:r>
              <a:rPr lang="en-US" altLang="tr-TR" sz="2000" dirty="0">
                <a:solidFill>
                  <a:srgbClr val="0070C0"/>
                </a:solidFill>
                <a:latin typeface="Source Sans Pro" panose="020B0503030403020204" pitchFamily="34" charset="0"/>
                <a:ea typeface="Source Sans Pro" panose="020B0503030403020204" pitchFamily="34" charset="0"/>
              </a:rPr>
              <a:t>(r)) return;</a:t>
            </a:r>
          </a:p>
          <a:p>
            <a:pPr eaLnBrk="1" hangingPunct="1">
              <a:lnSpc>
                <a:spcPct val="80000"/>
              </a:lnSpc>
              <a:buFontTx/>
              <a:buNone/>
            </a:pPr>
            <a:r>
              <a:rPr lang="en-US" altLang="tr-TR" sz="2000" dirty="0">
                <a:solidFill>
                  <a:srgbClr val="0070C0"/>
                </a:solidFill>
                <a:latin typeface="Source Sans Pro" panose="020B0503030403020204" pitchFamily="34" charset="0"/>
                <a:ea typeface="Source Sans Pro" panose="020B0503030403020204" pitchFamily="34" charset="0"/>
              </a:rPr>
              <a:t>        Wheel* w=new Wheel(r);</a:t>
            </a:r>
          </a:p>
          <a:p>
            <a:pPr eaLnBrk="1" hangingPunct="1">
              <a:lnSpc>
                <a:spcPct val="80000"/>
              </a:lnSpc>
              <a:buFontTx/>
              <a:buNone/>
            </a:pPr>
            <a:r>
              <a:rPr lang="en-US" altLang="tr-TR" sz="2000" dirty="0">
                <a:solidFill>
                  <a:srgbClr val="0070C0"/>
                </a:solidFill>
                <a:latin typeface="Source Sans Pro" panose="020B0503030403020204" pitchFamily="34" charset="0"/>
                <a:ea typeface="Source Sans Pro" panose="020B0503030403020204" pitchFamily="34" charset="0"/>
              </a:rPr>
              <a:t>        w-&gt;</a:t>
            </a:r>
            <a:r>
              <a:rPr lang="en-US" altLang="tr-TR" sz="2000" dirty="0" err="1">
                <a:solidFill>
                  <a:srgbClr val="0070C0"/>
                </a:solidFill>
                <a:latin typeface="Source Sans Pro" panose="020B0503030403020204" pitchFamily="34" charset="0"/>
                <a:ea typeface="Source Sans Pro" panose="020B0503030403020204" pitchFamily="34" charset="0"/>
              </a:rPr>
              <a:t>setGear</a:t>
            </a:r>
            <a:r>
              <a:rPr lang="en-US" altLang="tr-TR" sz="2000" dirty="0">
                <a:solidFill>
                  <a:srgbClr val="0070C0"/>
                </a:solidFill>
                <a:latin typeface="Source Sans Pro" panose="020B0503030403020204" pitchFamily="34" charset="0"/>
                <a:ea typeface="Source Sans Pro" panose="020B0503030403020204" pitchFamily="34" charset="0"/>
              </a:rPr>
              <a:t>(new Gear(4));</a:t>
            </a:r>
          </a:p>
          <a:p>
            <a:pPr eaLnBrk="1" hangingPunct="1">
              <a:lnSpc>
                <a:spcPct val="80000"/>
              </a:lnSpc>
              <a:buFontTx/>
              <a:buNone/>
            </a:pPr>
            <a:r>
              <a:rPr lang="en-US" altLang="tr-TR" sz="2000" dirty="0">
                <a:solidFill>
                  <a:srgbClr val="0070C0"/>
                </a:solidFill>
                <a:latin typeface="Source Sans Pro" panose="020B0503030403020204" pitchFamily="34" charset="0"/>
                <a:ea typeface="Source Sans Pro" panose="020B0503030403020204" pitchFamily="34" charset="0"/>
              </a:rPr>
              <a:t>        bike-&gt;add(w);</a:t>
            </a:r>
          </a:p>
          <a:p>
            <a:pPr eaLnBrk="1" hangingPunct="1">
              <a:lnSpc>
                <a:spcPct val="80000"/>
              </a:lnSpc>
              <a:buFontTx/>
              <a:buNone/>
            </a:pPr>
            <a:r>
              <a:rPr lang="en-US" altLang="tr-TR" sz="2000" dirty="0">
                <a:latin typeface="Source Sans Pro" panose="020B0503030403020204" pitchFamily="34" charset="0"/>
                <a:ea typeface="Source Sans Pro" panose="020B0503030403020204" pitchFamily="34" charset="0"/>
              </a:rPr>
              <a:t>    };</a:t>
            </a:r>
          </a:p>
          <a:p>
            <a:pPr eaLnBrk="1" hangingPunct="1">
              <a:lnSpc>
                <a:spcPct val="80000"/>
              </a:lnSpc>
              <a:buFontTx/>
              <a:buNone/>
            </a:pPr>
            <a:endParaRPr lang="en-US" altLang="tr-TR" sz="2000" dirty="0">
              <a:latin typeface="Source Sans Pro" panose="020B0503030403020204" pitchFamily="34" charset="0"/>
              <a:ea typeface="Source Sans Pro" panose="020B0503030403020204" pitchFamily="34" charset="0"/>
            </a:endParaRPr>
          </a:p>
          <a:p>
            <a:pPr eaLnBrk="1" hangingPunct="1">
              <a:lnSpc>
                <a:spcPct val="80000"/>
              </a:lnSpc>
              <a:buFontTx/>
              <a:buNone/>
            </a:pPr>
            <a:r>
              <a:rPr lang="en-US" altLang="tr-TR" sz="2000" dirty="0">
                <a:latin typeface="Source Sans Pro" panose="020B0503030403020204" pitchFamily="34" charset="0"/>
                <a:ea typeface="Source Sans Pro" panose="020B0503030403020204" pitchFamily="34" charset="0"/>
              </a:rPr>
              <a:t>    Bike* </a:t>
            </a:r>
            <a:r>
              <a:rPr lang="en-US" altLang="tr-TR" sz="2000" dirty="0" err="1">
                <a:latin typeface="Source Sans Pro" panose="020B0503030403020204" pitchFamily="34" charset="0"/>
                <a:ea typeface="Source Sans Pro" panose="020B0503030403020204" pitchFamily="34" charset="0"/>
              </a:rPr>
              <a:t>getResult</a:t>
            </a:r>
            <a:r>
              <a:rPr lang="en-US" altLang="tr-TR" sz="2000" dirty="0">
                <a:latin typeface="Source Sans Pro" panose="020B0503030403020204" pitchFamily="34" charset="0"/>
                <a:ea typeface="Source Sans Pro" panose="020B0503030403020204" pitchFamily="34" charset="0"/>
              </a:rPr>
              <a:t>(){return bike; }</a:t>
            </a:r>
          </a:p>
          <a:p>
            <a:pPr eaLnBrk="1" hangingPunct="1">
              <a:lnSpc>
                <a:spcPct val="80000"/>
              </a:lnSpc>
              <a:buFontTx/>
              <a:buNone/>
            </a:pPr>
            <a:r>
              <a:rPr lang="en-US" altLang="tr-TR" sz="2000" dirty="0">
                <a:latin typeface="Source Sans Pro" panose="020B0503030403020204" pitchFamily="34" charset="0"/>
                <a:ea typeface="Source Sans Pro" panose="020B0503030403020204" pitchFamily="34" charset="0"/>
              </a:rPr>
              <a:t>}</a:t>
            </a:r>
          </a:p>
        </p:txBody>
      </p:sp>
      <p:sp>
        <p:nvSpPr>
          <p:cNvPr id="3" name="Rectangle 3">
            <a:extLst>
              <a:ext uri="{FF2B5EF4-FFF2-40B4-BE49-F238E27FC236}">
                <a16:creationId xmlns:a16="http://schemas.microsoft.com/office/drawing/2014/main" id="{CD2D21E9-B98C-6332-AAB9-A8F104FB1CB7}"/>
              </a:ext>
            </a:extLst>
          </p:cNvPr>
          <p:cNvSpPr txBox="1">
            <a:spLocks noChangeArrowheads="1"/>
          </p:cNvSpPr>
          <p:nvPr/>
        </p:nvSpPr>
        <p:spPr bwMode="auto">
          <a:xfrm>
            <a:off x="5824728" y="1697342"/>
            <a:ext cx="2633472" cy="4532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a:lnSpc>
                <a:spcPct val="110000"/>
              </a:lnSpc>
            </a:pPr>
            <a:r>
              <a:rPr lang="en-US" altLang="tr-TR" sz="2400" kern="0" dirty="0"/>
              <a:t>You may guess that there are classes for wheels </a:t>
            </a:r>
            <a:r>
              <a:rPr lang="en-US" altLang="tr-TR" sz="2400" kern="0" dirty="0" err="1"/>
              <a:t>etc</a:t>
            </a:r>
            <a:endParaRPr lang="en-US" altLang="tr-TR" sz="2400" kern="0" dirty="0"/>
          </a:p>
          <a:p>
            <a:pPr marL="0" indent="0">
              <a:lnSpc>
                <a:spcPct val="110000"/>
              </a:lnSpc>
              <a:buNone/>
            </a:pPr>
            <a:endParaRPr lang="en-US" altLang="tr-TR" sz="2400" kern="0" dirty="0"/>
          </a:p>
          <a:p>
            <a:pPr>
              <a:lnSpc>
                <a:spcPct val="110000"/>
              </a:lnSpc>
            </a:pPr>
            <a:r>
              <a:rPr lang="en-US" altLang="tr-TR" sz="2400" kern="0" dirty="0"/>
              <a:t>But no hint whether there are classes for gears.</a:t>
            </a:r>
            <a:endParaRPr lang="en-GB" altLang="tr-TR" sz="2400" kern="0" dirty="0"/>
          </a:p>
          <a:p>
            <a:pPr>
              <a:lnSpc>
                <a:spcPct val="80000"/>
              </a:lnSpc>
              <a:buFontTx/>
              <a:buNone/>
            </a:pPr>
            <a:endParaRPr lang="en-US" altLang="tr-TR" sz="1800" kern="0" dirty="0"/>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378EC6-E2CD-92C5-499A-C3059EFFDACD}"/>
              </a:ext>
            </a:extLst>
          </p:cNvPr>
          <p:cNvSpPr>
            <a:spLocks noGrp="1"/>
          </p:cNvSpPr>
          <p:nvPr>
            <p:ph type="title"/>
          </p:nvPr>
        </p:nvSpPr>
        <p:spPr/>
        <p:txBody>
          <a:bodyPr/>
          <a:lstStyle/>
          <a:p>
            <a:r>
              <a:rPr lang="en-US" dirty="0" err="1"/>
              <a:t>GoF</a:t>
            </a:r>
            <a:r>
              <a:rPr lang="en-US" dirty="0"/>
              <a:t> Doc format converter</a:t>
            </a:r>
          </a:p>
        </p:txBody>
      </p:sp>
      <p:pic>
        <p:nvPicPr>
          <p:cNvPr id="6" name="Picture 5">
            <a:extLst>
              <a:ext uri="{FF2B5EF4-FFF2-40B4-BE49-F238E27FC236}">
                <a16:creationId xmlns:a16="http://schemas.microsoft.com/office/drawing/2014/main" id="{D1BFC795-974B-7C6B-087E-351C7AB89C52}"/>
              </a:ext>
            </a:extLst>
          </p:cNvPr>
          <p:cNvPicPr>
            <a:picLocks noChangeAspect="1"/>
          </p:cNvPicPr>
          <p:nvPr/>
        </p:nvPicPr>
        <p:blipFill>
          <a:blip r:embed="rId2"/>
          <a:stretch>
            <a:fillRect/>
          </a:stretch>
        </p:blipFill>
        <p:spPr>
          <a:xfrm>
            <a:off x="39351" y="1692455"/>
            <a:ext cx="9065297" cy="3931105"/>
          </a:xfrm>
          <a:prstGeom prst="rect">
            <a:avLst/>
          </a:prstGeom>
        </p:spPr>
      </p:pic>
    </p:spTree>
    <p:extLst>
      <p:ext uri="{BB962C8B-B14F-4D97-AF65-F5344CB8AC3E}">
        <p14:creationId xmlns:p14="http://schemas.microsoft.com/office/powerpoint/2010/main" val="3064267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7262FA92-422F-E725-0094-416D45E641D8}"/>
              </a:ext>
            </a:extLst>
          </p:cNvPr>
          <p:cNvSpPr>
            <a:spLocks noGrp="1" noChangeArrowheads="1"/>
          </p:cNvSpPr>
          <p:nvPr>
            <p:ph type="title"/>
          </p:nvPr>
        </p:nvSpPr>
        <p:spPr>
          <a:xfrm>
            <a:off x="594360" y="411480"/>
            <a:ext cx="8092440" cy="740664"/>
          </a:xfrm>
        </p:spPr>
        <p:txBody>
          <a:bodyPr/>
          <a:lstStyle/>
          <a:p>
            <a:r>
              <a:rPr lang="en-US" altLang="tr-TR" dirty="0"/>
              <a:t>Motivation</a:t>
            </a:r>
          </a:p>
        </p:txBody>
      </p:sp>
      <p:sp>
        <p:nvSpPr>
          <p:cNvPr id="24579" name="Content Placeholder 2">
            <a:extLst>
              <a:ext uri="{FF2B5EF4-FFF2-40B4-BE49-F238E27FC236}">
                <a16:creationId xmlns:a16="http://schemas.microsoft.com/office/drawing/2014/main" id="{F9DAD0FF-60C2-E732-F9B8-534EEC5842C2}"/>
              </a:ext>
            </a:extLst>
          </p:cNvPr>
          <p:cNvSpPr>
            <a:spLocks noGrp="1" noChangeArrowheads="1"/>
          </p:cNvSpPr>
          <p:nvPr>
            <p:ph idx="1"/>
          </p:nvPr>
        </p:nvSpPr>
        <p:spPr>
          <a:xfrm>
            <a:off x="457200" y="1335291"/>
            <a:ext cx="8778240" cy="3245853"/>
          </a:xfrm>
        </p:spPr>
        <p:txBody>
          <a:bodyPr/>
          <a:lstStyle/>
          <a:p>
            <a:r>
              <a:rPr lang="en-US" altLang="tr-TR" dirty="0"/>
              <a:t>Create an object that requires too many optional fields</a:t>
            </a:r>
          </a:p>
          <a:p>
            <a:pPr marL="971550" lvl="1" indent="-514350">
              <a:buFont typeface="+mj-lt"/>
              <a:buAutoNum type="arabicPeriod"/>
            </a:pPr>
            <a:r>
              <a:rPr lang="en-US" altLang="tr-TR" dirty="0"/>
              <a:t>Have multiple constructors: with 0,1,2,3,4,.. parameters</a:t>
            </a:r>
          </a:p>
          <a:p>
            <a:pPr lvl="2"/>
            <a:r>
              <a:rPr lang="en-US" altLang="tr-TR" dirty="0"/>
              <a:t>calling logic becomes more complex</a:t>
            </a:r>
          </a:p>
          <a:p>
            <a:pPr lvl="2"/>
            <a:r>
              <a:rPr lang="en-US" altLang="tr-TR" dirty="0"/>
              <a:t>Order of parameters difficult to remember by client programmer</a:t>
            </a:r>
          </a:p>
          <a:p>
            <a:pPr lvl="2"/>
            <a:endParaRPr lang="en-US" altLang="tr-TR" dirty="0"/>
          </a:p>
        </p:txBody>
      </p:sp>
      <p:sp>
        <p:nvSpPr>
          <p:cNvPr id="25603" name="Content Placeholder 3">
            <a:extLst>
              <a:ext uri="{FF2B5EF4-FFF2-40B4-BE49-F238E27FC236}">
                <a16:creationId xmlns:a16="http://schemas.microsoft.com/office/drawing/2014/main" id="{CE850C55-4364-7F39-DF44-2857DE875D62}"/>
              </a:ext>
            </a:extLst>
          </p:cNvPr>
          <p:cNvSpPr txBox="1">
            <a:spLocks noChangeArrowheads="1"/>
          </p:cNvSpPr>
          <p:nvPr/>
        </p:nvSpPr>
        <p:spPr bwMode="auto">
          <a:xfrm>
            <a:off x="283464" y="4581145"/>
            <a:ext cx="9436608" cy="1700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buFontTx/>
              <a:buNone/>
            </a:pPr>
            <a:r>
              <a:rPr lang="en-US" altLang="tr-TR" sz="2400" kern="0" dirty="0">
                <a:latin typeface="Source Sans Pro" panose="020B0503030403020204" pitchFamily="34" charset="0"/>
                <a:ea typeface="Source Sans Pro" panose="020B0503030403020204" pitchFamily="34" charset="0"/>
              </a:rPr>
              <a:t>Pizza(int size) { ... }        </a:t>
            </a:r>
            <a:br>
              <a:rPr lang="en-US" altLang="tr-TR" sz="2400" kern="0" dirty="0">
                <a:latin typeface="Source Sans Pro" panose="020B0503030403020204" pitchFamily="34" charset="0"/>
                <a:ea typeface="Source Sans Pro" panose="020B0503030403020204" pitchFamily="34" charset="0"/>
              </a:rPr>
            </a:br>
            <a:r>
              <a:rPr lang="en-US" altLang="tr-TR" sz="2400" kern="0" dirty="0">
                <a:latin typeface="Source Sans Pro" panose="020B0503030403020204" pitchFamily="34" charset="0"/>
                <a:ea typeface="Source Sans Pro" panose="020B0503030403020204" pitchFamily="34" charset="0"/>
              </a:rPr>
              <a:t>Pizza(int size, </a:t>
            </a:r>
            <a:r>
              <a:rPr lang="en-US" altLang="tr-TR" sz="2400" kern="0" dirty="0" err="1">
                <a:latin typeface="Source Sans Pro" panose="020B0503030403020204" pitchFamily="34" charset="0"/>
                <a:ea typeface="Source Sans Pro" panose="020B0503030403020204" pitchFamily="34" charset="0"/>
              </a:rPr>
              <a:t>boolean</a:t>
            </a:r>
            <a:r>
              <a:rPr lang="en-US" altLang="tr-TR" sz="2400" kern="0" dirty="0">
                <a:latin typeface="Source Sans Pro" panose="020B0503030403020204" pitchFamily="34" charset="0"/>
                <a:ea typeface="Source Sans Pro" panose="020B0503030403020204" pitchFamily="34" charset="0"/>
              </a:rPr>
              <a:t> cheese) { ... }    </a:t>
            </a:r>
            <a:br>
              <a:rPr lang="en-US" altLang="tr-TR" sz="2400" kern="0" dirty="0">
                <a:latin typeface="Source Sans Pro" panose="020B0503030403020204" pitchFamily="34" charset="0"/>
                <a:ea typeface="Source Sans Pro" panose="020B0503030403020204" pitchFamily="34" charset="0"/>
              </a:rPr>
            </a:br>
            <a:r>
              <a:rPr lang="en-US" altLang="tr-TR" sz="2400" kern="0" dirty="0">
                <a:latin typeface="Source Sans Pro" panose="020B0503030403020204" pitchFamily="34" charset="0"/>
                <a:ea typeface="Source Sans Pro" panose="020B0503030403020204" pitchFamily="34" charset="0"/>
              </a:rPr>
              <a:t>Pizza(int size, </a:t>
            </a:r>
            <a:r>
              <a:rPr lang="en-US" altLang="tr-TR" sz="2400" kern="0" dirty="0" err="1">
                <a:latin typeface="Source Sans Pro" panose="020B0503030403020204" pitchFamily="34" charset="0"/>
                <a:ea typeface="Source Sans Pro" panose="020B0503030403020204" pitchFamily="34" charset="0"/>
              </a:rPr>
              <a:t>boolean</a:t>
            </a:r>
            <a:r>
              <a:rPr lang="en-US" altLang="tr-TR" sz="2400" kern="0" dirty="0">
                <a:latin typeface="Source Sans Pro" panose="020B0503030403020204" pitchFamily="34" charset="0"/>
                <a:ea typeface="Source Sans Pro" panose="020B0503030403020204" pitchFamily="34" charset="0"/>
              </a:rPr>
              <a:t> cheese, </a:t>
            </a:r>
            <a:r>
              <a:rPr lang="en-US" altLang="tr-TR" sz="2400" kern="0" dirty="0" err="1">
                <a:latin typeface="Source Sans Pro" panose="020B0503030403020204" pitchFamily="34" charset="0"/>
                <a:ea typeface="Source Sans Pro" panose="020B0503030403020204" pitchFamily="34" charset="0"/>
              </a:rPr>
              <a:t>boolean</a:t>
            </a:r>
            <a:r>
              <a:rPr lang="en-US" altLang="tr-TR" sz="2400" kern="0" dirty="0">
                <a:latin typeface="Source Sans Pro" panose="020B0503030403020204" pitchFamily="34" charset="0"/>
                <a:ea typeface="Source Sans Pro" panose="020B0503030403020204" pitchFamily="34" charset="0"/>
              </a:rPr>
              <a:t> pepperoni) { ... }    </a:t>
            </a:r>
            <a:br>
              <a:rPr lang="en-US" altLang="tr-TR" sz="2400" kern="0" dirty="0">
                <a:latin typeface="Source Sans Pro" panose="020B0503030403020204" pitchFamily="34" charset="0"/>
                <a:ea typeface="Source Sans Pro" panose="020B0503030403020204" pitchFamily="34" charset="0"/>
              </a:rPr>
            </a:br>
            <a:r>
              <a:rPr lang="en-US" altLang="tr-TR" sz="2400" kern="0" dirty="0">
                <a:latin typeface="Source Sans Pro" panose="020B0503030403020204" pitchFamily="34" charset="0"/>
                <a:ea typeface="Source Sans Pro" panose="020B0503030403020204" pitchFamily="34" charset="0"/>
              </a:rPr>
              <a:t>Pizza(int size, </a:t>
            </a:r>
            <a:r>
              <a:rPr lang="en-US" altLang="tr-TR" sz="2400" kern="0" dirty="0" err="1">
                <a:latin typeface="Source Sans Pro" panose="020B0503030403020204" pitchFamily="34" charset="0"/>
                <a:ea typeface="Source Sans Pro" panose="020B0503030403020204" pitchFamily="34" charset="0"/>
              </a:rPr>
              <a:t>boolean</a:t>
            </a:r>
            <a:r>
              <a:rPr lang="en-US" altLang="tr-TR" sz="2400" kern="0" dirty="0">
                <a:latin typeface="Source Sans Pro" panose="020B0503030403020204" pitchFamily="34" charset="0"/>
                <a:ea typeface="Source Sans Pro" panose="020B0503030403020204" pitchFamily="34" charset="0"/>
              </a:rPr>
              <a:t> cheese, </a:t>
            </a:r>
            <a:r>
              <a:rPr lang="en-US" altLang="tr-TR" sz="2400" kern="0" dirty="0" err="1">
                <a:latin typeface="Source Sans Pro" panose="020B0503030403020204" pitchFamily="34" charset="0"/>
                <a:ea typeface="Source Sans Pro" panose="020B0503030403020204" pitchFamily="34" charset="0"/>
              </a:rPr>
              <a:t>boolean</a:t>
            </a:r>
            <a:r>
              <a:rPr lang="en-US" altLang="tr-TR" sz="2400" kern="0" dirty="0">
                <a:latin typeface="Source Sans Pro" panose="020B0503030403020204" pitchFamily="34" charset="0"/>
                <a:ea typeface="Source Sans Pro" panose="020B0503030403020204" pitchFamily="34" charset="0"/>
              </a:rPr>
              <a:t> pepperoni, </a:t>
            </a:r>
            <a:r>
              <a:rPr lang="en-US" altLang="tr-TR" sz="2400" kern="0" dirty="0" err="1">
                <a:latin typeface="Source Sans Pro" panose="020B0503030403020204" pitchFamily="34" charset="0"/>
                <a:ea typeface="Source Sans Pro" panose="020B0503030403020204" pitchFamily="34" charset="0"/>
              </a:rPr>
              <a:t>boolean</a:t>
            </a:r>
            <a:r>
              <a:rPr lang="en-US" altLang="tr-TR" sz="2400" kern="0" dirty="0">
                <a:latin typeface="Source Sans Pro" panose="020B0503030403020204" pitchFamily="34" charset="0"/>
                <a:ea typeface="Source Sans Pro" panose="020B0503030403020204" pitchFamily="34" charset="0"/>
              </a:rPr>
              <a:t> olives) { ... }</a:t>
            </a:r>
          </a:p>
          <a:p>
            <a:pPr marL="0" indent="0">
              <a:buFontTx/>
              <a:buNone/>
            </a:pPr>
            <a:r>
              <a:rPr lang="en-US" sz="2400" dirty="0">
                <a:latin typeface="Source Sans Pro" panose="020B0503030403020204" pitchFamily="34" charset="0"/>
                <a:ea typeface="Source Sans Pro" panose="020B0503030403020204" pitchFamily="34" charset="0"/>
              </a:rPr>
              <a:t>/*Client code*/ Pizza </a:t>
            </a:r>
            <a:r>
              <a:rPr lang="en-US" sz="2400" dirty="0" err="1">
                <a:latin typeface="Source Sans Pro" panose="020B0503030403020204" pitchFamily="34" charset="0"/>
                <a:ea typeface="Source Sans Pro" panose="020B0503030403020204" pitchFamily="34" charset="0"/>
              </a:rPr>
              <a:t>myPizza</a:t>
            </a:r>
            <a:r>
              <a:rPr lang="en-US" sz="2400" dirty="0">
                <a:latin typeface="Source Sans Pro" panose="020B0503030403020204" pitchFamily="34" charset="0"/>
                <a:ea typeface="Source Sans Pro" panose="020B0503030403020204" pitchFamily="34" charset="0"/>
              </a:rPr>
              <a:t> = </a:t>
            </a:r>
            <a:r>
              <a:rPr lang="en-US" sz="2400" b="1" dirty="0">
                <a:latin typeface="Source Sans Pro" panose="020B0503030403020204" pitchFamily="34" charset="0"/>
                <a:ea typeface="Source Sans Pro" panose="020B0503030403020204" pitchFamily="34" charset="0"/>
              </a:rPr>
              <a:t>new Pizza(12, true, false, true); //?? </a:t>
            </a:r>
            <a:endParaRPr lang="en-US" altLang="tr-TR" sz="2400" kern="0" dirty="0">
              <a:latin typeface="Source Sans Pro" panose="020B0503030403020204" pitchFamily="34" charset="0"/>
              <a:ea typeface="Source Sans Pro" panose="020B0503030403020204"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DC691A1D-70A1-4194-2BC2-B09DF039D344}"/>
              </a:ext>
            </a:extLst>
          </p:cNvPr>
          <p:cNvSpPr>
            <a:spLocks noGrp="1" noChangeArrowheads="1"/>
          </p:cNvSpPr>
          <p:nvPr>
            <p:ph type="title"/>
          </p:nvPr>
        </p:nvSpPr>
        <p:spPr>
          <a:xfrm>
            <a:off x="457200" y="139152"/>
            <a:ext cx="8513064" cy="1371600"/>
          </a:xfrm>
        </p:spPr>
        <p:txBody>
          <a:bodyPr/>
          <a:lstStyle/>
          <a:p>
            <a:r>
              <a:rPr lang="en-US" altLang="en-US" dirty="0"/>
              <a:t>Example 3: Doc format converter</a:t>
            </a:r>
            <a:endParaRPr lang="tr-TR" altLang="en-US" dirty="0"/>
          </a:p>
        </p:txBody>
      </p:sp>
      <p:sp>
        <p:nvSpPr>
          <p:cNvPr id="39939" name="Content Placeholder 2">
            <a:extLst>
              <a:ext uri="{FF2B5EF4-FFF2-40B4-BE49-F238E27FC236}">
                <a16:creationId xmlns:a16="http://schemas.microsoft.com/office/drawing/2014/main" id="{67437B74-B43F-6DBB-8613-076A9CD42E6F}"/>
              </a:ext>
            </a:extLst>
          </p:cNvPr>
          <p:cNvSpPr>
            <a:spLocks noGrp="1" noChangeArrowheads="1"/>
          </p:cNvSpPr>
          <p:nvPr>
            <p:ph idx="1"/>
          </p:nvPr>
        </p:nvSpPr>
        <p:spPr/>
        <p:txBody>
          <a:bodyPr/>
          <a:lstStyle/>
          <a:p>
            <a:r>
              <a:rPr lang="en-US" altLang="en-US" dirty="0"/>
              <a:t>Get an RTF document, transform it </a:t>
            </a:r>
          </a:p>
        </p:txBody>
      </p:sp>
      <p:sp>
        <p:nvSpPr>
          <p:cNvPr id="2" name="TextBox 1">
            <a:extLst>
              <a:ext uri="{FF2B5EF4-FFF2-40B4-BE49-F238E27FC236}">
                <a16:creationId xmlns:a16="http://schemas.microsoft.com/office/drawing/2014/main" id="{DE3040D9-506C-F0AB-7303-F5EE8E1DDC96}"/>
              </a:ext>
            </a:extLst>
          </p:cNvPr>
          <p:cNvSpPr txBox="1"/>
          <p:nvPr/>
        </p:nvSpPr>
        <p:spPr>
          <a:xfrm>
            <a:off x="4727342" y="6413410"/>
            <a:ext cx="3948389" cy="338554"/>
          </a:xfrm>
          <a:prstGeom prst="rect">
            <a:avLst/>
          </a:prstGeom>
          <a:noFill/>
        </p:spPr>
        <p:txBody>
          <a:bodyPr wrap="none" rtlCol="0">
            <a:spAutoFit/>
          </a:bodyPr>
          <a:lstStyle/>
          <a:p>
            <a:r>
              <a:rPr lang="en-US" sz="1600" dirty="0"/>
              <a:t>https://www.oodesign.com/builder-pattern</a:t>
            </a:r>
          </a:p>
        </p:txBody>
      </p:sp>
      <p:pic>
        <p:nvPicPr>
          <p:cNvPr id="3" name="Picture 2">
            <a:extLst>
              <a:ext uri="{FF2B5EF4-FFF2-40B4-BE49-F238E27FC236}">
                <a16:creationId xmlns:a16="http://schemas.microsoft.com/office/drawing/2014/main" id="{AB488B66-ABB0-26F5-C33E-4FD51A54EC95}"/>
              </a:ext>
            </a:extLst>
          </p:cNvPr>
          <p:cNvPicPr>
            <a:picLocks noChangeAspect="1"/>
          </p:cNvPicPr>
          <p:nvPr/>
        </p:nvPicPr>
        <p:blipFill>
          <a:blip r:embed="rId2"/>
          <a:stretch>
            <a:fillRect/>
          </a:stretch>
        </p:blipFill>
        <p:spPr>
          <a:xfrm>
            <a:off x="635508" y="2322577"/>
            <a:ext cx="7872984" cy="31293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0160A6CE-A555-0F59-5D25-B909FD1F5BF5}"/>
              </a:ext>
            </a:extLst>
          </p:cNvPr>
          <p:cNvSpPr>
            <a:spLocks noGrp="1" noChangeArrowheads="1"/>
          </p:cNvSpPr>
          <p:nvPr>
            <p:ph type="title"/>
          </p:nvPr>
        </p:nvSpPr>
        <p:spPr/>
        <p:txBody>
          <a:bodyPr/>
          <a:lstStyle/>
          <a:p>
            <a:r>
              <a:rPr lang="en-US" altLang="en-US" dirty="0"/>
              <a:t>Example 3: Client code use</a:t>
            </a:r>
            <a:endParaRPr lang="tr-TR" altLang="en-US" dirty="0"/>
          </a:p>
        </p:txBody>
      </p:sp>
      <p:sp>
        <p:nvSpPr>
          <p:cNvPr id="43011" name="Content Placeholder 2">
            <a:extLst>
              <a:ext uri="{FF2B5EF4-FFF2-40B4-BE49-F238E27FC236}">
                <a16:creationId xmlns:a16="http://schemas.microsoft.com/office/drawing/2014/main" id="{473881AC-63E1-BAC9-9E15-E8EC449936BA}"/>
              </a:ext>
            </a:extLst>
          </p:cNvPr>
          <p:cNvSpPr>
            <a:spLocks noGrp="1" noChangeArrowheads="1"/>
          </p:cNvSpPr>
          <p:nvPr>
            <p:ph idx="1"/>
          </p:nvPr>
        </p:nvSpPr>
        <p:spPr>
          <a:xfrm>
            <a:off x="457200" y="1335291"/>
            <a:ext cx="8229600" cy="2002269"/>
          </a:xfrm>
        </p:spPr>
        <p:txBody>
          <a:bodyPr/>
          <a:lstStyle/>
          <a:p>
            <a:pPr marL="0" indent="0">
              <a:buNone/>
            </a:pPr>
            <a:r>
              <a:rPr kumimoji="0" lang="en-US" altLang="en-US" sz="2400" b="0" i="0" u="none" strike="noStrike" cap="none" normalizeH="0" baseline="0" dirty="0">
                <a:ln>
                  <a:noFill/>
                </a:ln>
                <a:solidFill>
                  <a:srgbClr val="222222"/>
                </a:solidFill>
                <a:effectLst/>
                <a:latin typeface="Source Sans Pro" panose="020B0503030403020204" pitchFamily="34" charset="0"/>
                <a:ea typeface="Source Sans Pro" panose="020B0503030403020204" pitchFamily="34" charset="0"/>
              </a:rPr>
              <a:t>void </a:t>
            </a:r>
            <a:r>
              <a:rPr kumimoji="0" lang="en-US" altLang="en-US" sz="2400" b="0" i="0" u="none" strike="noStrike" cap="none" normalizeH="0" baseline="0" dirty="0" err="1">
                <a:ln>
                  <a:noFill/>
                </a:ln>
                <a:solidFill>
                  <a:srgbClr val="222222"/>
                </a:solidFill>
                <a:effectLst/>
                <a:latin typeface="Source Sans Pro" panose="020B0503030403020204" pitchFamily="34" charset="0"/>
                <a:ea typeface="Source Sans Pro" panose="020B0503030403020204" pitchFamily="34" charset="0"/>
              </a:rPr>
              <a:t>createASCIIText</a:t>
            </a:r>
            <a:r>
              <a:rPr kumimoji="0" lang="en-US" altLang="en-US" sz="2400" b="0" i="0" u="none" strike="noStrike" cap="none" normalizeH="0" baseline="0" dirty="0">
                <a:ln>
                  <a:noFill/>
                </a:ln>
                <a:solidFill>
                  <a:srgbClr val="222222"/>
                </a:solidFill>
                <a:effectLst/>
                <a:latin typeface="Source Sans Pro" panose="020B0503030403020204" pitchFamily="34" charset="0"/>
                <a:ea typeface="Source Sans Pro" panose="020B0503030403020204" pitchFamily="34" charset="0"/>
              </a:rPr>
              <a:t>(Document doc){</a:t>
            </a:r>
          </a:p>
          <a:p>
            <a:pPr marL="0" indent="0">
              <a:buFontTx/>
              <a:buNone/>
            </a:pPr>
            <a:r>
              <a:rPr lang="en-US" altLang="en-US" sz="2400" dirty="0">
                <a:latin typeface="Source Sans Pro" panose="020B0503030403020204" pitchFamily="34" charset="0"/>
                <a:ea typeface="Source Sans Pro" panose="020B0503030403020204" pitchFamily="34" charset="0"/>
              </a:rPr>
              <a:t>	</a:t>
            </a:r>
            <a:r>
              <a:rPr lang="tr-TR" altLang="en-US" sz="2400" dirty="0" err="1">
                <a:latin typeface="Source Sans Pro" panose="020B0503030403020204" pitchFamily="34" charset="0"/>
                <a:ea typeface="Source Sans Pro" panose="020B0503030403020204" pitchFamily="34" charset="0"/>
              </a:rPr>
              <a:t>ASCIIConverter</a:t>
            </a:r>
            <a:r>
              <a:rPr lang="tr-TR" altLang="en-US" sz="2400" dirty="0">
                <a:latin typeface="Source Sans Pro" panose="020B0503030403020204" pitchFamily="34" charset="0"/>
                <a:ea typeface="Source Sans Pro" panose="020B0503030403020204" pitchFamily="34" charset="0"/>
              </a:rPr>
              <a:t> </a:t>
            </a:r>
            <a:r>
              <a:rPr lang="tr-TR" altLang="en-US" sz="2400" dirty="0" err="1">
                <a:latin typeface="Source Sans Pro" panose="020B0503030403020204" pitchFamily="34" charset="0"/>
                <a:ea typeface="Source Sans Pro" panose="020B0503030403020204" pitchFamily="34" charset="0"/>
              </a:rPr>
              <a:t>asciiBuilder</a:t>
            </a:r>
            <a:r>
              <a:rPr lang="tr-TR" altLang="en-US" sz="2400" dirty="0">
                <a:latin typeface="Source Sans Pro" panose="020B0503030403020204" pitchFamily="34" charset="0"/>
                <a:ea typeface="Source Sans Pro" panose="020B0503030403020204" pitchFamily="34" charset="0"/>
              </a:rPr>
              <a:t> = </a:t>
            </a:r>
            <a:r>
              <a:rPr lang="tr-TR" altLang="en-US" sz="2400" dirty="0" err="1">
                <a:latin typeface="Source Sans Pro" panose="020B0503030403020204" pitchFamily="34" charset="0"/>
                <a:ea typeface="Source Sans Pro" panose="020B0503030403020204" pitchFamily="34" charset="0"/>
              </a:rPr>
              <a:t>new</a:t>
            </a:r>
            <a:r>
              <a:rPr lang="tr-TR" altLang="en-US" sz="2400" dirty="0">
                <a:latin typeface="Source Sans Pro" panose="020B0503030403020204" pitchFamily="34" charset="0"/>
                <a:ea typeface="Source Sans Pro" panose="020B0503030403020204" pitchFamily="34" charset="0"/>
              </a:rPr>
              <a:t> </a:t>
            </a:r>
            <a:r>
              <a:rPr lang="tr-TR" altLang="en-US" sz="2400" b="1" dirty="0" err="1">
                <a:latin typeface="Source Sans Pro" panose="020B0503030403020204" pitchFamily="34" charset="0"/>
                <a:ea typeface="Source Sans Pro" panose="020B0503030403020204" pitchFamily="34" charset="0"/>
              </a:rPr>
              <a:t>ASCIIConverter</a:t>
            </a:r>
            <a:r>
              <a:rPr lang="tr-TR" altLang="en-US" sz="2400" b="1" dirty="0">
                <a:latin typeface="Source Sans Pro" panose="020B0503030403020204" pitchFamily="34" charset="0"/>
                <a:ea typeface="Source Sans Pro" panose="020B0503030403020204" pitchFamily="34" charset="0"/>
              </a:rPr>
              <a:t>();</a:t>
            </a:r>
            <a:endParaRPr lang="en-US" altLang="en-US" sz="2400" b="1" dirty="0">
              <a:latin typeface="Source Sans Pro" panose="020B0503030403020204" pitchFamily="34" charset="0"/>
              <a:ea typeface="Source Sans Pro" panose="020B0503030403020204" pitchFamily="34" charset="0"/>
            </a:endParaRPr>
          </a:p>
          <a:p>
            <a:pPr marL="0" indent="0">
              <a:buFontTx/>
              <a:buNone/>
            </a:pPr>
            <a:r>
              <a:rPr lang="en-US" altLang="en-US" sz="2400" dirty="0">
                <a:latin typeface="Source Sans Pro" panose="020B0503030403020204" pitchFamily="34" charset="0"/>
                <a:ea typeface="Source Sans Pro" panose="020B0503030403020204" pitchFamily="34" charset="0"/>
              </a:rPr>
              <a:t>	</a:t>
            </a:r>
            <a:r>
              <a:rPr lang="tr-TR" altLang="en-US" sz="2400" dirty="0" err="1">
                <a:latin typeface="Source Sans Pro" panose="020B0503030403020204" pitchFamily="34" charset="0"/>
                <a:ea typeface="Source Sans Pro" panose="020B0503030403020204" pitchFamily="34" charset="0"/>
              </a:rPr>
              <a:t>RTFReader</a:t>
            </a:r>
            <a:r>
              <a:rPr lang="tr-TR" altLang="en-US" sz="2400" dirty="0">
                <a:latin typeface="Source Sans Pro" panose="020B0503030403020204" pitchFamily="34" charset="0"/>
                <a:ea typeface="Source Sans Pro" panose="020B0503030403020204" pitchFamily="34" charset="0"/>
              </a:rPr>
              <a:t> </a:t>
            </a:r>
            <a:r>
              <a:rPr lang="tr-TR" altLang="en-US" sz="2400" dirty="0" err="1">
                <a:latin typeface="Source Sans Pro" panose="020B0503030403020204" pitchFamily="34" charset="0"/>
                <a:ea typeface="Source Sans Pro" panose="020B0503030403020204" pitchFamily="34" charset="0"/>
              </a:rPr>
              <a:t>rtfReader</a:t>
            </a:r>
            <a:r>
              <a:rPr lang="tr-TR" altLang="en-US" sz="2400" dirty="0">
                <a:latin typeface="Source Sans Pro" panose="020B0503030403020204" pitchFamily="34" charset="0"/>
                <a:ea typeface="Source Sans Pro" panose="020B0503030403020204" pitchFamily="34" charset="0"/>
              </a:rPr>
              <a:t> = </a:t>
            </a:r>
            <a:r>
              <a:rPr lang="tr-TR" altLang="en-US" sz="2400" dirty="0" err="1">
                <a:latin typeface="Source Sans Pro" panose="020B0503030403020204" pitchFamily="34" charset="0"/>
                <a:ea typeface="Source Sans Pro" panose="020B0503030403020204" pitchFamily="34" charset="0"/>
              </a:rPr>
              <a:t>new</a:t>
            </a:r>
            <a:r>
              <a:rPr lang="tr-TR" altLang="en-US" sz="2400" dirty="0">
                <a:latin typeface="Source Sans Pro" panose="020B0503030403020204" pitchFamily="34" charset="0"/>
                <a:ea typeface="Source Sans Pro" panose="020B0503030403020204" pitchFamily="34" charset="0"/>
              </a:rPr>
              <a:t> </a:t>
            </a:r>
            <a:r>
              <a:rPr lang="tr-TR" altLang="en-US" sz="2400" dirty="0" err="1">
                <a:latin typeface="Source Sans Pro" panose="020B0503030403020204" pitchFamily="34" charset="0"/>
                <a:ea typeface="Source Sans Pro" panose="020B0503030403020204" pitchFamily="34" charset="0"/>
              </a:rPr>
              <a:t>RTFReader</a:t>
            </a:r>
            <a:r>
              <a:rPr lang="tr-TR" altLang="en-US" sz="2400" dirty="0">
                <a:latin typeface="Source Sans Pro" panose="020B0503030403020204" pitchFamily="34" charset="0"/>
                <a:ea typeface="Source Sans Pro" panose="020B0503030403020204" pitchFamily="34" charset="0"/>
              </a:rPr>
              <a:t>(</a:t>
            </a:r>
            <a:r>
              <a:rPr lang="tr-TR" altLang="en-US" sz="2400" dirty="0" err="1">
                <a:latin typeface="Source Sans Pro" panose="020B0503030403020204" pitchFamily="34" charset="0"/>
                <a:ea typeface="Source Sans Pro" panose="020B0503030403020204" pitchFamily="34" charset="0"/>
              </a:rPr>
              <a:t>asciiBuilder</a:t>
            </a:r>
            <a:r>
              <a:rPr lang="tr-TR" altLang="en-US" sz="2400" dirty="0">
                <a:latin typeface="Source Sans Pro" panose="020B0503030403020204" pitchFamily="34" charset="0"/>
                <a:ea typeface="Source Sans Pro" panose="020B0503030403020204" pitchFamily="34" charset="0"/>
              </a:rPr>
              <a:t>);</a:t>
            </a:r>
            <a:endParaRPr lang="en-US" altLang="en-US" sz="2400" dirty="0">
              <a:latin typeface="Source Sans Pro" panose="020B0503030403020204" pitchFamily="34" charset="0"/>
              <a:ea typeface="Source Sans Pro" panose="020B0503030403020204" pitchFamily="34" charset="0"/>
            </a:endParaRPr>
          </a:p>
          <a:p>
            <a:pPr marL="0" indent="0">
              <a:buFontTx/>
              <a:buNone/>
            </a:pPr>
            <a:r>
              <a:rPr lang="en-US" altLang="en-US" sz="2400" b="1" dirty="0">
                <a:latin typeface="Source Sans Pro" panose="020B0503030403020204" pitchFamily="34" charset="0"/>
                <a:ea typeface="Source Sans Pro" panose="020B0503030403020204" pitchFamily="34" charset="0"/>
              </a:rPr>
              <a:t>	</a:t>
            </a:r>
            <a:r>
              <a:rPr lang="tr-TR" altLang="en-US" sz="2400" b="1" dirty="0" err="1">
                <a:latin typeface="Source Sans Pro" panose="020B0503030403020204" pitchFamily="34" charset="0"/>
                <a:ea typeface="Source Sans Pro" panose="020B0503030403020204" pitchFamily="34" charset="0"/>
              </a:rPr>
              <a:t>rtfReader</a:t>
            </a:r>
            <a:r>
              <a:rPr lang="tr-TR" altLang="en-US" sz="2400" dirty="0" err="1">
                <a:latin typeface="Source Sans Pro" panose="020B0503030403020204" pitchFamily="34" charset="0"/>
                <a:ea typeface="Source Sans Pro" panose="020B0503030403020204" pitchFamily="34" charset="0"/>
              </a:rPr>
              <a:t>.parseRTF</a:t>
            </a:r>
            <a:r>
              <a:rPr lang="tr-TR" altLang="en-US" sz="2400" dirty="0">
                <a:latin typeface="Source Sans Pro" panose="020B0503030403020204" pitchFamily="34" charset="0"/>
                <a:ea typeface="Source Sans Pro" panose="020B0503030403020204" pitchFamily="34" charset="0"/>
              </a:rPr>
              <a:t>(</a:t>
            </a:r>
            <a:r>
              <a:rPr lang="tr-TR" altLang="en-US" sz="2400" dirty="0" err="1">
                <a:latin typeface="Source Sans Pro" panose="020B0503030403020204" pitchFamily="34" charset="0"/>
                <a:ea typeface="Source Sans Pro" panose="020B0503030403020204" pitchFamily="34" charset="0"/>
              </a:rPr>
              <a:t>doc</a:t>
            </a:r>
            <a:r>
              <a:rPr lang="tr-TR" altLang="en-US" sz="2400" dirty="0">
                <a:latin typeface="Source Sans Pro" panose="020B0503030403020204" pitchFamily="34" charset="0"/>
                <a:ea typeface="Source Sans Pro" panose="020B0503030403020204" pitchFamily="34" charset="0"/>
              </a:rPr>
              <a:t>);</a:t>
            </a:r>
          </a:p>
          <a:p>
            <a:pPr marL="0" indent="0">
              <a:buFontTx/>
              <a:buNone/>
            </a:pPr>
            <a:r>
              <a:rPr lang="en-US" altLang="en-US" sz="2400" dirty="0">
                <a:latin typeface="Source Sans Pro" panose="020B0503030403020204" pitchFamily="34" charset="0"/>
                <a:ea typeface="Source Sans Pro" panose="020B0503030403020204" pitchFamily="34" charset="0"/>
              </a:rPr>
              <a:t>	</a:t>
            </a:r>
            <a:r>
              <a:rPr lang="tr-TR" altLang="en-US" sz="2400" dirty="0" err="1">
                <a:latin typeface="Source Sans Pro" panose="020B0503030403020204" pitchFamily="34" charset="0"/>
                <a:ea typeface="Source Sans Pro" panose="020B0503030403020204" pitchFamily="34" charset="0"/>
              </a:rPr>
              <a:t>ASCIIText</a:t>
            </a:r>
            <a:r>
              <a:rPr lang="tr-TR" altLang="en-US" sz="2400" dirty="0">
                <a:latin typeface="Source Sans Pro" panose="020B0503030403020204" pitchFamily="34" charset="0"/>
                <a:ea typeface="Source Sans Pro" panose="020B0503030403020204" pitchFamily="34" charset="0"/>
              </a:rPr>
              <a:t> </a:t>
            </a:r>
            <a:r>
              <a:rPr lang="tr-TR" altLang="en-US" sz="2400" dirty="0" err="1">
                <a:latin typeface="Source Sans Pro" panose="020B0503030403020204" pitchFamily="34" charset="0"/>
                <a:ea typeface="Source Sans Pro" panose="020B0503030403020204" pitchFamily="34" charset="0"/>
              </a:rPr>
              <a:t>asciiText</a:t>
            </a:r>
            <a:r>
              <a:rPr lang="tr-TR" altLang="en-US" sz="2400" dirty="0">
                <a:latin typeface="Source Sans Pro" panose="020B0503030403020204" pitchFamily="34" charset="0"/>
                <a:ea typeface="Source Sans Pro" panose="020B0503030403020204" pitchFamily="34" charset="0"/>
              </a:rPr>
              <a:t> = </a:t>
            </a:r>
            <a:r>
              <a:rPr lang="tr-TR" altLang="en-US" sz="2400" dirty="0" err="1">
                <a:latin typeface="Source Sans Pro" panose="020B0503030403020204" pitchFamily="34" charset="0"/>
                <a:ea typeface="Source Sans Pro" panose="020B0503030403020204" pitchFamily="34" charset="0"/>
              </a:rPr>
              <a:t>asciiBuilder.</a:t>
            </a:r>
            <a:r>
              <a:rPr lang="tr-TR" altLang="en-US" sz="2400" b="1" dirty="0" err="1">
                <a:latin typeface="Source Sans Pro" panose="020B0503030403020204" pitchFamily="34" charset="0"/>
                <a:ea typeface="Source Sans Pro" panose="020B0503030403020204" pitchFamily="34" charset="0"/>
              </a:rPr>
              <a:t>getResult</a:t>
            </a:r>
            <a:r>
              <a:rPr lang="tr-TR" altLang="en-US" sz="2400" b="1" dirty="0">
                <a:latin typeface="Source Sans Pro" panose="020B0503030403020204" pitchFamily="34" charset="0"/>
                <a:ea typeface="Source Sans Pro" panose="020B0503030403020204" pitchFamily="34" charset="0"/>
              </a:rPr>
              <a:t>()</a:t>
            </a:r>
            <a:r>
              <a:rPr lang="tr-TR" altLang="en-US" sz="2400" dirty="0">
                <a:latin typeface="Source Sans Pro" panose="020B0503030403020204" pitchFamily="34" charset="0"/>
                <a:ea typeface="Source Sans Pro" panose="020B0503030403020204" pitchFamily="34" charset="0"/>
              </a:rPr>
              <a:t>;</a:t>
            </a:r>
            <a:r>
              <a:rPr lang="en-US" altLang="en-US" sz="2400" dirty="0">
                <a:latin typeface="Source Sans Pro" panose="020B0503030403020204" pitchFamily="34" charset="0"/>
                <a:ea typeface="Source Sans Pro" panose="020B0503030403020204" pitchFamily="34" charset="0"/>
              </a:rPr>
              <a:t>}</a:t>
            </a:r>
            <a:endParaRPr lang="tr-TR" altLang="en-US" sz="2400" dirty="0">
              <a:latin typeface="Source Sans Pro" panose="020B0503030403020204" pitchFamily="34" charset="0"/>
              <a:ea typeface="Source Sans Pro" panose="020B0503030403020204" pitchFamily="34" charset="0"/>
            </a:endParaRPr>
          </a:p>
        </p:txBody>
      </p:sp>
      <p:pic>
        <p:nvPicPr>
          <p:cNvPr id="4" name="Picture 3">
            <a:extLst>
              <a:ext uri="{FF2B5EF4-FFF2-40B4-BE49-F238E27FC236}">
                <a16:creationId xmlns:a16="http://schemas.microsoft.com/office/drawing/2014/main" id="{498D7ABB-BB52-7A4A-19E1-A46A4FB93CBF}"/>
              </a:ext>
            </a:extLst>
          </p:cNvPr>
          <p:cNvPicPr>
            <a:picLocks noChangeAspect="1"/>
          </p:cNvPicPr>
          <p:nvPr/>
        </p:nvPicPr>
        <p:blipFill>
          <a:blip r:embed="rId2"/>
          <a:stretch>
            <a:fillRect/>
          </a:stretch>
        </p:blipFill>
        <p:spPr>
          <a:xfrm>
            <a:off x="521208" y="3589523"/>
            <a:ext cx="7872984" cy="3129325"/>
          </a:xfrm>
          <a:prstGeom prst="rect">
            <a:avLst/>
          </a:prstGeom>
        </p:spPr>
      </p:pic>
    </p:spTree>
    <p:extLst>
      <p:ext uri="{BB962C8B-B14F-4D97-AF65-F5344CB8AC3E}">
        <p14:creationId xmlns:p14="http://schemas.microsoft.com/office/powerpoint/2010/main" val="492025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a:extLst>
              <a:ext uri="{FF2B5EF4-FFF2-40B4-BE49-F238E27FC236}">
                <a16:creationId xmlns:a16="http://schemas.microsoft.com/office/drawing/2014/main" id="{8B4B3207-502F-CC3E-44A6-424753777520}"/>
              </a:ext>
            </a:extLst>
          </p:cNvPr>
          <p:cNvSpPr>
            <a:spLocks noGrp="1" noChangeArrowheads="1"/>
          </p:cNvSpPr>
          <p:nvPr>
            <p:ph idx="4294967295"/>
          </p:nvPr>
        </p:nvSpPr>
        <p:spPr>
          <a:xfrm>
            <a:off x="339344" y="1558227"/>
            <a:ext cx="7332472" cy="4577398"/>
          </a:xfrm>
        </p:spPr>
        <p:txBody>
          <a:bodyPr/>
          <a:lstStyle/>
          <a:p>
            <a:pPr marL="0" indent="0">
              <a:buFontTx/>
              <a:buNone/>
            </a:pPr>
            <a:r>
              <a:rPr lang="tr-TR" altLang="en-US" sz="2000" dirty="0">
                <a:latin typeface="Source Sans Pro" panose="020B0503030403020204" pitchFamily="34" charset="0"/>
                <a:ea typeface="Source Sans Pro" panose="020B0503030403020204" pitchFamily="34" charset="0"/>
              </a:rPr>
              <a:t>//</a:t>
            </a:r>
            <a:r>
              <a:rPr lang="tr-TR" altLang="en-US" sz="2000" dirty="0" err="1">
                <a:latin typeface="Source Sans Pro" panose="020B0503030403020204" pitchFamily="34" charset="0"/>
                <a:ea typeface="Source Sans Pro" panose="020B0503030403020204" pitchFamily="34" charset="0"/>
              </a:rPr>
              <a:t>Director</a:t>
            </a:r>
            <a:endParaRPr lang="tr-TR" altLang="en-US" sz="2000" dirty="0">
              <a:latin typeface="Source Sans Pro" panose="020B0503030403020204" pitchFamily="34" charset="0"/>
              <a:ea typeface="Source Sans Pro" panose="020B0503030403020204" pitchFamily="34" charset="0"/>
            </a:endParaRPr>
          </a:p>
          <a:p>
            <a:pPr marL="0" indent="0">
              <a:buFontTx/>
              <a:buNone/>
            </a:pPr>
            <a:r>
              <a:rPr lang="tr-TR" altLang="en-US" sz="2000" dirty="0" err="1">
                <a:latin typeface="Source Sans Pro" panose="020B0503030403020204" pitchFamily="34" charset="0"/>
                <a:ea typeface="Source Sans Pro" panose="020B0503030403020204" pitchFamily="34" charset="0"/>
              </a:rPr>
              <a:t>class</a:t>
            </a:r>
            <a:r>
              <a:rPr lang="tr-TR"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RTFReader</a:t>
            </a:r>
            <a:r>
              <a:rPr lang="tr-TR" altLang="en-US" sz="2000" dirty="0">
                <a:latin typeface="Source Sans Pro" panose="020B0503030403020204" pitchFamily="34" charset="0"/>
                <a:ea typeface="Source Sans Pro" panose="020B0503030403020204" pitchFamily="34" charset="0"/>
              </a:rPr>
              <a:t>{</a:t>
            </a:r>
          </a:p>
          <a:p>
            <a:pPr marL="0" indent="0">
              <a:buFontTx/>
              <a:buNone/>
            </a:pPr>
            <a:r>
              <a:rPr lang="en-US"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private</a:t>
            </a:r>
            <a:r>
              <a:rPr lang="tr-TR"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static</a:t>
            </a:r>
            <a:r>
              <a:rPr lang="tr-TR" altLang="en-US" sz="2000" dirty="0">
                <a:latin typeface="Source Sans Pro" panose="020B0503030403020204" pitchFamily="34" charset="0"/>
                <a:ea typeface="Source Sans Pro" panose="020B0503030403020204" pitchFamily="34" charset="0"/>
              </a:rPr>
              <a:t> final </a:t>
            </a:r>
            <a:r>
              <a:rPr lang="tr-TR" altLang="en-US" sz="2000" dirty="0" err="1">
                <a:latin typeface="Source Sans Pro" panose="020B0503030403020204" pitchFamily="34" charset="0"/>
                <a:ea typeface="Source Sans Pro" panose="020B0503030403020204" pitchFamily="34" charset="0"/>
              </a:rPr>
              <a:t>char</a:t>
            </a:r>
            <a:r>
              <a:rPr lang="tr-TR" altLang="en-US" sz="2000" dirty="0">
                <a:latin typeface="Source Sans Pro" panose="020B0503030403020204" pitchFamily="34" charset="0"/>
                <a:ea typeface="Source Sans Pro" panose="020B0503030403020204" pitchFamily="34" charset="0"/>
              </a:rPr>
              <a:t> EOF='0’;</a:t>
            </a:r>
            <a:endParaRPr lang="en-US" altLang="en-US" sz="2000" dirty="0">
              <a:latin typeface="Source Sans Pro" panose="020B0503030403020204" pitchFamily="34" charset="0"/>
              <a:ea typeface="Source Sans Pro" panose="020B0503030403020204" pitchFamily="34" charset="0"/>
            </a:endParaRPr>
          </a:p>
          <a:p>
            <a:pPr marL="0" indent="0">
              <a:buFontTx/>
              <a:buNone/>
            </a:pPr>
            <a:r>
              <a:rPr lang="en-US" altLang="en-US" sz="2000" dirty="0">
                <a:latin typeface="Source Sans Pro" panose="020B0503030403020204" pitchFamily="34" charset="0"/>
                <a:ea typeface="Source Sans Pro" panose="020B0503030403020204" pitchFamily="34" charset="0"/>
              </a:rPr>
              <a:t>    f</a:t>
            </a:r>
            <a:r>
              <a:rPr lang="tr-TR" altLang="en-US" sz="2000" dirty="0">
                <a:latin typeface="Source Sans Pro" panose="020B0503030403020204" pitchFamily="34" charset="0"/>
                <a:ea typeface="Source Sans Pro" panose="020B0503030403020204" pitchFamily="34" charset="0"/>
              </a:rPr>
              <a:t>inal </a:t>
            </a:r>
            <a:r>
              <a:rPr lang="tr-TR" altLang="en-US" sz="2000" dirty="0" err="1">
                <a:latin typeface="Source Sans Pro" panose="020B0503030403020204" pitchFamily="34" charset="0"/>
                <a:ea typeface="Source Sans Pro" panose="020B0503030403020204" pitchFamily="34" charset="0"/>
              </a:rPr>
              <a:t>char</a:t>
            </a:r>
            <a:r>
              <a:rPr lang="tr-TR" altLang="en-US" sz="2000" dirty="0">
                <a:latin typeface="Source Sans Pro" panose="020B0503030403020204" pitchFamily="34" charset="0"/>
                <a:ea typeface="Source Sans Pro" panose="020B0503030403020204" pitchFamily="34" charset="0"/>
              </a:rPr>
              <a:t> CHAR='c';</a:t>
            </a:r>
            <a:r>
              <a:rPr lang="en-US" altLang="en-US" sz="2000" dirty="0">
                <a:latin typeface="Source Sans Pro" panose="020B0503030403020204" pitchFamily="34" charset="0"/>
                <a:ea typeface="Source Sans Pro" panose="020B0503030403020204" pitchFamily="34" charset="0"/>
              </a:rPr>
              <a:t>  f</a:t>
            </a:r>
            <a:r>
              <a:rPr lang="tr-TR" altLang="en-US" sz="2000" dirty="0">
                <a:latin typeface="Source Sans Pro" panose="020B0503030403020204" pitchFamily="34" charset="0"/>
                <a:ea typeface="Source Sans Pro" panose="020B0503030403020204" pitchFamily="34" charset="0"/>
              </a:rPr>
              <a:t>inal </a:t>
            </a:r>
            <a:r>
              <a:rPr lang="tr-TR" altLang="en-US" sz="2000" dirty="0" err="1">
                <a:latin typeface="Source Sans Pro" panose="020B0503030403020204" pitchFamily="34" charset="0"/>
                <a:ea typeface="Source Sans Pro" panose="020B0503030403020204" pitchFamily="34" charset="0"/>
              </a:rPr>
              <a:t>char</a:t>
            </a:r>
            <a:r>
              <a:rPr lang="tr-TR" altLang="en-US" sz="2000" dirty="0">
                <a:latin typeface="Source Sans Pro" panose="020B0503030403020204" pitchFamily="34" charset="0"/>
                <a:ea typeface="Source Sans Pro" panose="020B0503030403020204" pitchFamily="34" charset="0"/>
              </a:rPr>
              <a:t> PARA='p';</a:t>
            </a:r>
            <a:r>
              <a:rPr lang="en-US"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char</a:t>
            </a:r>
            <a:r>
              <a:rPr lang="tr-TR" altLang="en-US" sz="2000" dirty="0">
                <a:latin typeface="Source Sans Pro" panose="020B0503030403020204" pitchFamily="34" charset="0"/>
                <a:ea typeface="Source Sans Pro" panose="020B0503030403020204" pitchFamily="34" charset="0"/>
              </a:rPr>
              <a:t> t;</a:t>
            </a:r>
          </a:p>
          <a:p>
            <a:pPr marL="0" indent="0">
              <a:buFontTx/>
              <a:buNone/>
            </a:pPr>
            <a:r>
              <a:rPr lang="en-US" altLang="en-US" sz="2000" dirty="0">
                <a:latin typeface="Source Sans Pro" panose="020B0503030403020204" pitchFamily="34" charset="0"/>
                <a:ea typeface="Source Sans Pro" panose="020B0503030403020204" pitchFamily="34" charset="0"/>
              </a:rPr>
              <a:t>    private </a:t>
            </a:r>
            <a:r>
              <a:rPr lang="tr-TR" altLang="en-US" sz="2000" b="1" dirty="0" err="1">
                <a:latin typeface="Source Sans Pro" panose="020B0503030403020204" pitchFamily="34" charset="0"/>
                <a:ea typeface="Source Sans Pro" panose="020B0503030403020204" pitchFamily="34" charset="0"/>
              </a:rPr>
              <a:t>TextConverter</a:t>
            </a:r>
            <a:r>
              <a:rPr lang="tr-TR" altLang="en-US" sz="2000" b="1" dirty="0">
                <a:latin typeface="Source Sans Pro" panose="020B0503030403020204" pitchFamily="34" charset="0"/>
                <a:ea typeface="Source Sans Pro" panose="020B0503030403020204" pitchFamily="34" charset="0"/>
              </a:rPr>
              <a:t> </a:t>
            </a:r>
            <a:r>
              <a:rPr lang="tr-TR" altLang="en-US" sz="2000" b="1" dirty="0" err="1">
                <a:latin typeface="Source Sans Pro" panose="020B0503030403020204" pitchFamily="34" charset="0"/>
                <a:ea typeface="Source Sans Pro" panose="020B0503030403020204" pitchFamily="34" charset="0"/>
              </a:rPr>
              <a:t>builder</a:t>
            </a:r>
            <a:r>
              <a:rPr lang="tr-TR" altLang="en-US" sz="2000" b="1" dirty="0">
                <a:latin typeface="Source Sans Pro" panose="020B0503030403020204" pitchFamily="34" charset="0"/>
                <a:ea typeface="Source Sans Pro" panose="020B0503030403020204" pitchFamily="34" charset="0"/>
              </a:rPr>
              <a:t>;</a:t>
            </a:r>
          </a:p>
          <a:p>
            <a:pPr marL="0" indent="0">
              <a:buFontTx/>
              <a:buNone/>
            </a:pPr>
            <a:r>
              <a:rPr lang="en-US" altLang="en-US" sz="2000" dirty="0">
                <a:latin typeface="Source Sans Pro" panose="020B0503030403020204" pitchFamily="34" charset="0"/>
                <a:ea typeface="Source Sans Pro" panose="020B0503030403020204" pitchFamily="34" charset="0"/>
              </a:rPr>
              <a:t>    public </a:t>
            </a:r>
            <a:r>
              <a:rPr lang="tr-TR" altLang="en-US" sz="2000" dirty="0" err="1">
                <a:latin typeface="Source Sans Pro" panose="020B0503030403020204" pitchFamily="34" charset="0"/>
                <a:ea typeface="Source Sans Pro" panose="020B0503030403020204" pitchFamily="34" charset="0"/>
              </a:rPr>
              <a:t>RTFReader</a:t>
            </a:r>
            <a:r>
              <a:rPr lang="tr-TR" altLang="en-US" sz="2000" dirty="0">
                <a:latin typeface="Source Sans Pro" panose="020B0503030403020204" pitchFamily="34" charset="0"/>
                <a:ea typeface="Source Sans Pro" panose="020B0503030403020204" pitchFamily="34" charset="0"/>
              </a:rPr>
              <a:t>(</a:t>
            </a:r>
            <a:r>
              <a:rPr lang="tr-TR" altLang="en-US" sz="2000" dirty="0" err="1">
                <a:latin typeface="Source Sans Pro" panose="020B0503030403020204" pitchFamily="34" charset="0"/>
                <a:ea typeface="Source Sans Pro" panose="020B0503030403020204" pitchFamily="34" charset="0"/>
              </a:rPr>
              <a:t>TextConverter</a:t>
            </a:r>
            <a:r>
              <a:rPr lang="tr-TR"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obj</a:t>
            </a:r>
            <a:r>
              <a:rPr lang="tr-TR" altLang="en-US" sz="2000" dirty="0">
                <a:latin typeface="Source Sans Pro" panose="020B0503030403020204" pitchFamily="34" charset="0"/>
                <a:ea typeface="Source Sans Pro" panose="020B0503030403020204" pitchFamily="34" charset="0"/>
              </a:rPr>
              <a:t>){</a:t>
            </a:r>
            <a:r>
              <a:rPr lang="en-US" altLang="en-US" sz="2000" dirty="0">
                <a:latin typeface="Source Sans Pro" panose="020B0503030403020204" pitchFamily="34" charset="0"/>
                <a:ea typeface="Source Sans Pro" panose="020B0503030403020204" pitchFamily="34" charset="0"/>
              </a:rPr>
              <a:t>   </a:t>
            </a:r>
            <a:r>
              <a:rPr lang="tr-TR" altLang="en-US" sz="2000" b="1" dirty="0" err="1">
                <a:latin typeface="Source Sans Pro" panose="020B0503030403020204" pitchFamily="34" charset="0"/>
                <a:ea typeface="Source Sans Pro" panose="020B0503030403020204" pitchFamily="34" charset="0"/>
              </a:rPr>
              <a:t>builder</a:t>
            </a:r>
            <a:r>
              <a:rPr lang="tr-TR" altLang="en-US" sz="2000" b="1" dirty="0">
                <a:latin typeface="Source Sans Pro" panose="020B0503030403020204" pitchFamily="34" charset="0"/>
                <a:ea typeface="Source Sans Pro" panose="020B0503030403020204" pitchFamily="34" charset="0"/>
              </a:rPr>
              <a:t>=</a:t>
            </a:r>
            <a:r>
              <a:rPr lang="tr-TR" altLang="en-US" sz="2000" b="1" dirty="0" err="1">
                <a:latin typeface="Source Sans Pro" panose="020B0503030403020204" pitchFamily="34" charset="0"/>
                <a:ea typeface="Source Sans Pro" panose="020B0503030403020204" pitchFamily="34" charset="0"/>
              </a:rPr>
              <a:t>obj</a:t>
            </a:r>
            <a:r>
              <a:rPr lang="tr-TR" altLang="en-US" sz="2000" b="1" dirty="0">
                <a:latin typeface="Source Sans Pro" panose="020B0503030403020204" pitchFamily="34" charset="0"/>
                <a:ea typeface="Source Sans Pro" panose="020B0503030403020204" pitchFamily="34" charset="0"/>
              </a:rPr>
              <a:t>;</a:t>
            </a:r>
            <a:r>
              <a:rPr lang="en-US" altLang="en-US" sz="2000" b="1" dirty="0">
                <a:latin typeface="Source Sans Pro" panose="020B0503030403020204" pitchFamily="34" charset="0"/>
                <a:ea typeface="Source Sans Pro" panose="020B0503030403020204" pitchFamily="34" charset="0"/>
              </a:rPr>
              <a:t> </a:t>
            </a:r>
            <a:r>
              <a:rPr lang="tr-TR" altLang="en-US" sz="2000" dirty="0">
                <a:latin typeface="Source Sans Pro" panose="020B0503030403020204" pitchFamily="34" charset="0"/>
                <a:ea typeface="Source Sans Pro" panose="020B0503030403020204" pitchFamily="34" charset="0"/>
              </a:rPr>
              <a:t>}</a:t>
            </a:r>
            <a:endParaRPr lang="en-US" altLang="en-US" sz="2000" dirty="0">
              <a:latin typeface="Source Sans Pro" panose="020B0503030403020204" pitchFamily="34" charset="0"/>
              <a:ea typeface="Source Sans Pro" panose="020B0503030403020204" pitchFamily="34" charset="0"/>
            </a:endParaRPr>
          </a:p>
          <a:p>
            <a:pPr marL="0" indent="0">
              <a:buFontTx/>
              <a:buNone/>
            </a:pPr>
            <a:r>
              <a:rPr lang="en-US" altLang="en-US" sz="2000" dirty="0">
                <a:latin typeface="Source Sans Pro" panose="020B0503030403020204" pitchFamily="34" charset="0"/>
                <a:ea typeface="Source Sans Pro" panose="020B0503030403020204" pitchFamily="34" charset="0"/>
              </a:rPr>
              <a:t>    public </a:t>
            </a:r>
            <a:r>
              <a:rPr lang="tr-TR" altLang="en-US" sz="2000" dirty="0" err="1">
                <a:latin typeface="Source Sans Pro" panose="020B0503030403020204" pitchFamily="34" charset="0"/>
                <a:ea typeface="Source Sans Pro" panose="020B0503030403020204" pitchFamily="34" charset="0"/>
              </a:rPr>
              <a:t>void</a:t>
            </a:r>
            <a:r>
              <a:rPr lang="tr-TR"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parseRTF</a:t>
            </a:r>
            <a:r>
              <a:rPr lang="tr-TR" altLang="en-US" sz="2000" dirty="0">
                <a:latin typeface="Source Sans Pro" panose="020B0503030403020204" pitchFamily="34" charset="0"/>
                <a:ea typeface="Source Sans Pro" panose="020B0503030403020204" pitchFamily="34" charset="0"/>
              </a:rPr>
              <a:t>(</a:t>
            </a:r>
            <a:r>
              <a:rPr lang="tr-TR" altLang="en-US" sz="2000" dirty="0" err="1">
                <a:latin typeface="Source Sans Pro" panose="020B0503030403020204" pitchFamily="34" charset="0"/>
                <a:ea typeface="Source Sans Pro" panose="020B0503030403020204" pitchFamily="34" charset="0"/>
              </a:rPr>
              <a:t>Document</a:t>
            </a:r>
            <a:r>
              <a:rPr lang="tr-TR"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doc</a:t>
            </a:r>
            <a:r>
              <a:rPr lang="tr-TR" altLang="en-US" sz="2000" dirty="0">
                <a:latin typeface="Source Sans Pro" panose="020B0503030403020204" pitchFamily="34" charset="0"/>
                <a:ea typeface="Source Sans Pro" panose="020B0503030403020204" pitchFamily="34" charset="0"/>
              </a:rPr>
              <a:t>){</a:t>
            </a:r>
          </a:p>
          <a:p>
            <a:pPr marL="0" indent="0">
              <a:buFontTx/>
              <a:buNone/>
            </a:pPr>
            <a:r>
              <a:rPr lang="en-US"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while</a:t>
            </a:r>
            <a:r>
              <a:rPr lang="tr-TR" altLang="en-US" sz="2000" dirty="0">
                <a:latin typeface="Source Sans Pro" panose="020B0503030403020204" pitchFamily="34" charset="0"/>
                <a:ea typeface="Source Sans Pro" panose="020B0503030403020204" pitchFamily="34" charset="0"/>
              </a:rPr>
              <a:t> ((t=</a:t>
            </a:r>
            <a:r>
              <a:rPr lang="tr-TR" altLang="en-US" sz="2000" dirty="0" err="1">
                <a:latin typeface="Source Sans Pro" panose="020B0503030403020204" pitchFamily="34" charset="0"/>
                <a:ea typeface="Source Sans Pro" panose="020B0503030403020204" pitchFamily="34" charset="0"/>
              </a:rPr>
              <a:t>doc.getNextToken</a:t>
            </a:r>
            <a:r>
              <a:rPr lang="tr-TR" altLang="en-US" sz="2000" dirty="0">
                <a:latin typeface="Source Sans Pro" panose="020B0503030403020204" pitchFamily="34" charset="0"/>
                <a:ea typeface="Source Sans Pro" panose="020B0503030403020204" pitchFamily="34" charset="0"/>
              </a:rPr>
              <a:t>())!= EOF){</a:t>
            </a:r>
          </a:p>
          <a:p>
            <a:pPr marL="0" indent="0">
              <a:buFontTx/>
              <a:buNone/>
            </a:pPr>
            <a:r>
              <a:rPr lang="en-US"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switch</a:t>
            </a:r>
            <a:r>
              <a:rPr lang="tr-TR" altLang="en-US" sz="2000" dirty="0">
                <a:latin typeface="Source Sans Pro" panose="020B0503030403020204" pitchFamily="34" charset="0"/>
                <a:ea typeface="Source Sans Pro" panose="020B0503030403020204" pitchFamily="34" charset="0"/>
              </a:rPr>
              <a:t> (t){</a:t>
            </a:r>
          </a:p>
          <a:p>
            <a:pPr marL="0" indent="0">
              <a:buFontTx/>
              <a:buNone/>
            </a:pPr>
            <a:r>
              <a:rPr lang="en-US" altLang="en-US" sz="2000" dirty="0">
                <a:latin typeface="Source Sans Pro" panose="020B0503030403020204" pitchFamily="34" charset="0"/>
                <a:ea typeface="Source Sans Pro" panose="020B0503030403020204" pitchFamily="34" charset="0"/>
              </a:rPr>
              <a:t>  </a:t>
            </a:r>
            <a:r>
              <a:rPr lang="tr-TR"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case</a:t>
            </a:r>
            <a:r>
              <a:rPr lang="tr-TR" altLang="en-US" sz="2000" dirty="0">
                <a:latin typeface="Source Sans Pro" panose="020B0503030403020204" pitchFamily="34" charset="0"/>
                <a:ea typeface="Source Sans Pro" panose="020B0503030403020204" pitchFamily="34" charset="0"/>
              </a:rPr>
              <a:t> CHAR: </a:t>
            </a:r>
            <a:r>
              <a:rPr lang="tr-TR" altLang="en-US" sz="2000" b="1" dirty="0" err="1">
                <a:latin typeface="Source Sans Pro" panose="020B0503030403020204" pitchFamily="34" charset="0"/>
                <a:ea typeface="Source Sans Pro" panose="020B0503030403020204" pitchFamily="34" charset="0"/>
              </a:rPr>
              <a:t>builder.convertCharacter</a:t>
            </a:r>
            <a:r>
              <a:rPr lang="tr-TR" altLang="en-US" sz="2000" b="1" dirty="0">
                <a:latin typeface="Source Sans Pro" panose="020B0503030403020204" pitchFamily="34" charset="0"/>
                <a:ea typeface="Source Sans Pro" panose="020B0503030403020204" pitchFamily="34" charset="0"/>
              </a:rPr>
              <a:t>(</a:t>
            </a:r>
            <a:r>
              <a:rPr lang="tr-TR" altLang="en-US" sz="2000" dirty="0">
                <a:latin typeface="Source Sans Pro" panose="020B0503030403020204" pitchFamily="34" charset="0"/>
                <a:ea typeface="Source Sans Pro" panose="020B0503030403020204" pitchFamily="34" charset="0"/>
              </a:rPr>
              <a:t>t);</a:t>
            </a:r>
            <a:r>
              <a:rPr lang="en-US" altLang="en-US" sz="2000" dirty="0">
                <a:latin typeface="Source Sans Pro" panose="020B0503030403020204" pitchFamily="34" charset="0"/>
                <a:ea typeface="Source Sans Pro" panose="020B0503030403020204" pitchFamily="34" charset="0"/>
              </a:rPr>
              <a:t> break;</a:t>
            </a:r>
            <a:endParaRPr lang="tr-TR" altLang="en-US" sz="2000" dirty="0">
              <a:latin typeface="Source Sans Pro" panose="020B0503030403020204" pitchFamily="34" charset="0"/>
              <a:ea typeface="Source Sans Pro" panose="020B0503030403020204" pitchFamily="34" charset="0"/>
            </a:endParaRPr>
          </a:p>
          <a:p>
            <a:pPr marL="0" indent="0">
              <a:buFontTx/>
              <a:buNone/>
            </a:pPr>
            <a:r>
              <a:rPr lang="tr-TR"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case</a:t>
            </a:r>
            <a:r>
              <a:rPr lang="tr-TR" altLang="en-US" sz="2000" dirty="0">
                <a:latin typeface="Source Sans Pro" panose="020B0503030403020204" pitchFamily="34" charset="0"/>
                <a:ea typeface="Source Sans Pro" panose="020B0503030403020204" pitchFamily="34" charset="0"/>
              </a:rPr>
              <a:t> PARA:</a:t>
            </a:r>
            <a:r>
              <a:rPr lang="tr-TR" altLang="en-US" sz="2000" b="1" dirty="0">
                <a:latin typeface="Source Sans Pro" panose="020B0503030403020204" pitchFamily="34" charset="0"/>
                <a:ea typeface="Source Sans Pro" panose="020B0503030403020204" pitchFamily="34" charset="0"/>
              </a:rPr>
              <a:t> </a:t>
            </a:r>
            <a:r>
              <a:rPr lang="tr-TR" altLang="en-US" sz="2000" b="1" dirty="0" err="1">
                <a:latin typeface="Source Sans Pro" panose="020B0503030403020204" pitchFamily="34" charset="0"/>
                <a:ea typeface="Source Sans Pro" panose="020B0503030403020204" pitchFamily="34" charset="0"/>
              </a:rPr>
              <a:t>builder.convertParagraph</a:t>
            </a:r>
            <a:r>
              <a:rPr lang="tr-TR" altLang="en-US" sz="2000" b="1" dirty="0">
                <a:latin typeface="Source Sans Pro" panose="020B0503030403020204" pitchFamily="34" charset="0"/>
                <a:ea typeface="Source Sans Pro" panose="020B0503030403020204" pitchFamily="34" charset="0"/>
              </a:rPr>
              <a:t>();</a:t>
            </a:r>
            <a:r>
              <a:rPr lang="en-US" altLang="en-US" sz="2000" b="1" dirty="0">
                <a:latin typeface="Source Sans Pro" panose="020B0503030403020204" pitchFamily="34" charset="0"/>
                <a:ea typeface="Source Sans Pro" panose="020B0503030403020204" pitchFamily="34" charset="0"/>
              </a:rPr>
              <a:t> </a:t>
            </a:r>
            <a:r>
              <a:rPr lang="en-US" altLang="en-US" sz="2000" dirty="0">
                <a:latin typeface="Source Sans Pro" panose="020B0503030403020204" pitchFamily="34" charset="0"/>
                <a:ea typeface="Source Sans Pro" panose="020B0503030403020204" pitchFamily="34" charset="0"/>
              </a:rPr>
              <a:t>break;</a:t>
            </a:r>
            <a:endParaRPr lang="tr-TR" altLang="en-US" sz="2000" b="1" dirty="0">
              <a:latin typeface="Source Sans Pro" panose="020B0503030403020204" pitchFamily="34" charset="0"/>
              <a:ea typeface="Source Sans Pro" panose="020B0503030403020204" pitchFamily="34" charset="0"/>
            </a:endParaRPr>
          </a:p>
          <a:p>
            <a:pPr marL="0" indent="0">
              <a:buFontTx/>
              <a:buNone/>
            </a:pPr>
            <a:r>
              <a:rPr lang="en-US" altLang="en-US" sz="2000" dirty="0">
                <a:latin typeface="Source Sans Pro" panose="020B0503030403020204" pitchFamily="34" charset="0"/>
                <a:ea typeface="Source Sans Pro" panose="020B0503030403020204" pitchFamily="34" charset="0"/>
              </a:rPr>
              <a:t>           </a:t>
            </a:r>
            <a:r>
              <a:rPr lang="tr-TR" altLang="en-US" sz="2000" dirty="0">
                <a:latin typeface="Source Sans Pro" panose="020B0503030403020204" pitchFamily="34" charset="0"/>
                <a:ea typeface="Source Sans Pro" panose="020B0503030403020204" pitchFamily="34" charset="0"/>
              </a:rPr>
              <a:t>}</a:t>
            </a:r>
          </a:p>
          <a:p>
            <a:pPr marL="0" indent="0">
              <a:buFontTx/>
              <a:buNone/>
            </a:pPr>
            <a:r>
              <a:rPr lang="en-US" altLang="en-US" sz="2000" dirty="0">
                <a:latin typeface="Source Sans Pro" panose="020B0503030403020204" pitchFamily="34" charset="0"/>
                <a:ea typeface="Source Sans Pro" panose="020B0503030403020204" pitchFamily="34" charset="0"/>
              </a:rPr>
              <a:t>     </a:t>
            </a:r>
            <a:r>
              <a:rPr lang="tr-TR" altLang="en-US" sz="2000" dirty="0">
                <a:latin typeface="Source Sans Pro" panose="020B0503030403020204" pitchFamily="34" charset="0"/>
                <a:ea typeface="Source Sans Pro" panose="020B0503030403020204" pitchFamily="34" charset="0"/>
              </a:rPr>
              <a:t>}</a:t>
            </a:r>
            <a:endParaRPr lang="en-US" altLang="en-US" sz="2000" dirty="0">
              <a:latin typeface="Source Sans Pro" panose="020B0503030403020204" pitchFamily="34" charset="0"/>
              <a:ea typeface="Source Sans Pro" panose="020B0503030403020204" pitchFamily="34" charset="0"/>
            </a:endParaRPr>
          </a:p>
          <a:p>
            <a:pPr marL="0" indent="0">
              <a:buFontTx/>
              <a:buNone/>
            </a:pPr>
            <a:r>
              <a:rPr lang="tr-TR" altLang="en-US" sz="2000" dirty="0">
                <a:latin typeface="Source Sans Pro" panose="020B0503030403020204" pitchFamily="34" charset="0"/>
                <a:ea typeface="Source Sans Pro" panose="020B0503030403020204" pitchFamily="34" charset="0"/>
              </a:rPr>
              <a:t>}</a:t>
            </a:r>
          </a:p>
        </p:txBody>
      </p:sp>
      <p:sp>
        <p:nvSpPr>
          <p:cNvPr id="2" name="Content Placeholder 2">
            <a:extLst>
              <a:ext uri="{FF2B5EF4-FFF2-40B4-BE49-F238E27FC236}">
                <a16:creationId xmlns:a16="http://schemas.microsoft.com/office/drawing/2014/main" id="{3B3E0151-B9E6-11B8-81DC-A18EA461D5B6}"/>
              </a:ext>
            </a:extLst>
          </p:cNvPr>
          <p:cNvSpPr txBox="1">
            <a:spLocks noChangeArrowheads="1"/>
          </p:cNvSpPr>
          <p:nvPr/>
        </p:nvSpPr>
        <p:spPr bwMode="auto">
          <a:xfrm>
            <a:off x="4572000" y="415226"/>
            <a:ext cx="4299712" cy="14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marL="0" indent="0">
              <a:buFontTx/>
              <a:buNone/>
            </a:pPr>
            <a:r>
              <a:rPr lang="tr-TR" altLang="en-US" sz="2000" kern="0" dirty="0">
                <a:latin typeface="Source Sans Pro" panose="020B0503030403020204" pitchFamily="34" charset="0"/>
                <a:ea typeface="Source Sans Pro" panose="020B0503030403020204" pitchFamily="34" charset="0"/>
              </a:rPr>
              <a:t>//</a:t>
            </a:r>
            <a:r>
              <a:rPr lang="tr-TR" altLang="en-US" sz="2000" kern="0" dirty="0" err="1">
                <a:latin typeface="Source Sans Pro" panose="020B0503030403020204" pitchFamily="34" charset="0"/>
                <a:ea typeface="Source Sans Pro" panose="020B0503030403020204" pitchFamily="34" charset="0"/>
              </a:rPr>
              <a:t>Abstract</a:t>
            </a:r>
            <a:r>
              <a:rPr lang="tr-TR" altLang="en-US" sz="2000" kern="0" dirty="0">
                <a:latin typeface="Source Sans Pro" panose="020B0503030403020204" pitchFamily="34" charset="0"/>
                <a:ea typeface="Source Sans Pro" panose="020B0503030403020204" pitchFamily="34" charset="0"/>
              </a:rPr>
              <a:t> Builder</a:t>
            </a:r>
            <a:endParaRPr lang="en-US" altLang="en-US" sz="2000" kern="0" dirty="0">
              <a:latin typeface="Source Sans Pro" panose="020B0503030403020204" pitchFamily="34" charset="0"/>
              <a:ea typeface="Source Sans Pro" panose="020B0503030403020204" pitchFamily="34" charset="0"/>
            </a:endParaRPr>
          </a:p>
          <a:p>
            <a:pPr marL="0" indent="0">
              <a:buFontTx/>
              <a:buNone/>
            </a:pPr>
            <a:r>
              <a:rPr lang="en-US" altLang="en-US" sz="2000" b="1" kern="0" dirty="0">
                <a:latin typeface="Source Sans Pro" panose="020B0503030403020204" pitchFamily="34" charset="0"/>
                <a:ea typeface="Source Sans Pro" panose="020B0503030403020204" pitchFamily="34" charset="0"/>
              </a:rPr>
              <a:t>public interface </a:t>
            </a:r>
            <a:r>
              <a:rPr lang="tr-TR" altLang="en-US" sz="2000" b="1" kern="0" dirty="0" err="1">
                <a:latin typeface="Source Sans Pro" panose="020B0503030403020204" pitchFamily="34" charset="0"/>
                <a:ea typeface="Source Sans Pro" panose="020B0503030403020204" pitchFamily="34" charset="0"/>
              </a:rPr>
              <a:t>TextConverter</a:t>
            </a:r>
            <a:r>
              <a:rPr lang="tr-TR" altLang="en-US" sz="2000" b="1" kern="0" dirty="0">
                <a:latin typeface="Source Sans Pro" panose="020B0503030403020204" pitchFamily="34" charset="0"/>
                <a:ea typeface="Source Sans Pro" panose="020B0503030403020204" pitchFamily="34" charset="0"/>
              </a:rPr>
              <a:t>{ </a:t>
            </a:r>
            <a:endParaRPr lang="en-US" altLang="en-US" sz="2000" b="1" kern="0" dirty="0">
              <a:latin typeface="Source Sans Pro" panose="020B0503030403020204" pitchFamily="34" charset="0"/>
              <a:ea typeface="Source Sans Pro" panose="020B0503030403020204" pitchFamily="34" charset="0"/>
            </a:endParaRPr>
          </a:p>
          <a:p>
            <a:pPr marL="0" indent="0">
              <a:buFontTx/>
              <a:buNone/>
            </a:pPr>
            <a:r>
              <a:rPr lang="en-US" altLang="en-US" sz="2000" kern="0" dirty="0">
                <a:latin typeface="Source Sans Pro" panose="020B0503030403020204" pitchFamily="34" charset="0"/>
                <a:ea typeface="Source Sans Pro" panose="020B0503030403020204" pitchFamily="34" charset="0"/>
              </a:rPr>
              <a:t>  public </a:t>
            </a:r>
            <a:r>
              <a:rPr lang="tr-TR" altLang="en-US" sz="2000" kern="0" dirty="0" err="1">
                <a:latin typeface="Source Sans Pro" panose="020B0503030403020204" pitchFamily="34" charset="0"/>
                <a:ea typeface="Source Sans Pro" panose="020B0503030403020204" pitchFamily="34" charset="0"/>
              </a:rPr>
              <a:t>void</a:t>
            </a:r>
            <a:r>
              <a:rPr lang="tr-TR" altLang="en-US" sz="2000" kern="0" dirty="0">
                <a:latin typeface="Source Sans Pro" panose="020B0503030403020204" pitchFamily="34" charset="0"/>
                <a:ea typeface="Source Sans Pro" panose="020B0503030403020204" pitchFamily="34" charset="0"/>
              </a:rPr>
              <a:t> </a:t>
            </a:r>
            <a:r>
              <a:rPr lang="tr-TR" altLang="en-US" sz="2000" kern="0" dirty="0" err="1">
                <a:latin typeface="Source Sans Pro" panose="020B0503030403020204" pitchFamily="34" charset="0"/>
                <a:ea typeface="Source Sans Pro" panose="020B0503030403020204" pitchFamily="34" charset="0"/>
              </a:rPr>
              <a:t>convertCharacter</a:t>
            </a:r>
            <a:r>
              <a:rPr lang="tr-TR" altLang="en-US" sz="2000" kern="0" dirty="0">
                <a:latin typeface="Source Sans Pro" panose="020B0503030403020204" pitchFamily="34" charset="0"/>
                <a:ea typeface="Source Sans Pro" panose="020B0503030403020204" pitchFamily="34" charset="0"/>
              </a:rPr>
              <a:t>(</a:t>
            </a:r>
            <a:r>
              <a:rPr lang="tr-TR" altLang="en-US" sz="2000" kern="0" dirty="0" err="1">
                <a:latin typeface="Source Sans Pro" panose="020B0503030403020204" pitchFamily="34" charset="0"/>
                <a:ea typeface="Source Sans Pro" panose="020B0503030403020204" pitchFamily="34" charset="0"/>
              </a:rPr>
              <a:t>char</a:t>
            </a:r>
            <a:r>
              <a:rPr lang="tr-TR" altLang="en-US" sz="2000" kern="0" dirty="0">
                <a:latin typeface="Source Sans Pro" panose="020B0503030403020204" pitchFamily="34" charset="0"/>
                <a:ea typeface="Source Sans Pro" panose="020B0503030403020204" pitchFamily="34" charset="0"/>
              </a:rPr>
              <a:t> c); </a:t>
            </a:r>
            <a:endParaRPr lang="en-US" altLang="en-US" sz="2000" kern="0" dirty="0">
              <a:latin typeface="Source Sans Pro" panose="020B0503030403020204" pitchFamily="34" charset="0"/>
              <a:ea typeface="Source Sans Pro" panose="020B0503030403020204" pitchFamily="34" charset="0"/>
            </a:endParaRPr>
          </a:p>
          <a:p>
            <a:pPr marL="0" indent="0">
              <a:buFontTx/>
              <a:buNone/>
            </a:pPr>
            <a:r>
              <a:rPr lang="en-US" altLang="en-US" sz="2000" kern="0" dirty="0">
                <a:latin typeface="Source Sans Pro" panose="020B0503030403020204" pitchFamily="34" charset="0"/>
                <a:ea typeface="Source Sans Pro" panose="020B0503030403020204" pitchFamily="34" charset="0"/>
              </a:rPr>
              <a:t>  public</a:t>
            </a:r>
            <a:r>
              <a:rPr lang="tr-TR" altLang="en-US" sz="2000" kern="0" dirty="0">
                <a:latin typeface="Source Sans Pro" panose="020B0503030403020204" pitchFamily="34" charset="0"/>
                <a:ea typeface="Source Sans Pro" panose="020B0503030403020204" pitchFamily="34" charset="0"/>
              </a:rPr>
              <a:t> </a:t>
            </a:r>
            <a:r>
              <a:rPr lang="tr-TR" altLang="en-US" sz="2000" kern="0" dirty="0" err="1">
                <a:latin typeface="Source Sans Pro" panose="020B0503030403020204" pitchFamily="34" charset="0"/>
                <a:ea typeface="Source Sans Pro" panose="020B0503030403020204" pitchFamily="34" charset="0"/>
              </a:rPr>
              <a:t>void</a:t>
            </a:r>
            <a:r>
              <a:rPr lang="tr-TR" altLang="en-US" sz="2000" kern="0" dirty="0">
                <a:latin typeface="Source Sans Pro" panose="020B0503030403020204" pitchFamily="34" charset="0"/>
                <a:ea typeface="Source Sans Pro" panose="020B0503030403020204" pitchFamily="34" charset="0"/>
              </a:rPr>
              <a:t> </a:t>
            </a:r>
            <a:r>
              <a:rPr lang="tr-TR" altLang="en-US" sz="2000" kern="0" dirty="0" err="1">
                <a:latin typeface="Source Sans Pro" panose="020B0503030403020204" pitchFamily="34" charset="0"/>
                <a:ea typeface="Source Sans Pro" panose="020B0503030403020204" pitchFamily="34" charset="0"/>
              </a:rPr>
              <a:t>convertParagraph</a:t>
            </a:r>
            <a:r>
              <a:rPr lang="tr-TR" altLang="en-US" sz="2000" kern="0" dirty="0">
                <a:latin typeface="Source Sans Pro" panose="020B0503030403020204" pitchFamily="34" charset="0"/>
                <a:ea typeface="Source Sans Pro" panose="020B0503030403020204" pitchFamily="34" charset="0"/>
              </a:rPr>
              <a:t>(); </a:t>
            </a:r>
            <a:endParaRPr lang="en-US" altLang="en-US" sz="2000" kern="0" dirty="0">
              <a:latin typeface="Source Sans Pro" panose="020B0503030403020204" pitchFamily="34" charset="0"/>
              <a:ea typeface="Source Sans Pro" panose="020B0503030403020204" pitchFamily="34" charset="0"/>
            </a:endParaRPr>
          </a:p>
          <a:p>
            <a:pPr marL="0" indent="0">
              <a:buFontTx/>
              <a:buNone/>
            </a:pPr>
            <a:r>
              <a:rPr lang="tr-TR" altLang="en-US" sz="2000" kern="0" dirty="0">
                <a:latin typeface="Source Sans Pro" panose="020B0503030403020204" pitchFamily="34" charset="0"/>
                <a:ea typeface="Source Sans Pro" panose="020B0503030403020204" pitchFamily="34" charset="0"/>
              </a:rPr>
              <a:t>} </a:t>
            </a:r>
            <a:endParaRPr lang="en-US" altLang="en-US" sz="2000" kern="0" dirty="0">
              <a:latin typeface="Source Sans Pro" panose="020B0503030403020204" pitchFamily="34" charset="0"/>
              <a:ea typeface="Source Sans Pro" panose="020B0503030403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a:extLst>
              <a:ext uri="{FF2B5EF4-FFF2-40B4-BE49-F238E27FC236}">
                <a16:creationId xmlns:a16="http://schemas.microsoft.com/office/drawing/2014/main" id="{CBB6781C-E128-08D8-E15B-81201A99469E}"/>
              </a:ext>
            </a:extLst>
          </p:cNvPr>
          <p:cNvSpPr>
            <a:spLocks noGrp="1" noChangeArrowheads="1"/>
          </p:cNvSpPr>
          <p:nvPr>
            <p:ph idx="4294967295"/>
          </p:nvPr>
        </p:nvSpPr>
        <p:spPr>
          <a:xfrm>
            <a:off x="520764" y="429324"/>
            <a:ext cx="8431212" cy="5870575"/>
          </a:xfrm>
        </p:spPr>
        <p:txBody>
          <a:bodyPr/>
          <a:lstStyle/>
          <a:p>
            <a:pPr marL="0" indent="0">
              <a:buFontTx/>
              <a:buNone/>
            </a:pPr>
            <a:r>
              <a:rPr lang="tr-TR" altLang="en-US" sz="2000" dirty="0">
                <a:latin typeface="Source Sans Pro" panose="020B0503030403020204" pitchFamily="34" charset="0"/>
                <a:ea typeface="Source Sans Pro" panose="020B0503030403020204" pitchFamily="34" charset="0"/>
              </a:rPr>
              <a:t>//</a:t>
            </a:r>
            <a:r>
              <a:rPr lang="tr-TR" altLang="en-US" sz="2000" dirty="0" err="1">
                <a:latin typeface="Source Sans Pro" panose="020B0503030403020204" pitchFamily="34" charset="0"/>
                <a:ea typeface="Source Sans Pro" panose="020B0503030403020204" pitchFamily="34" charset="0"/>
              </a:rPr>
              <a:t>Concrete</a:t>
            </a:r>
            <a:r>
              <a:rPr lang="tr-TR" altLang="en-US" sz="2000" dirty="0">
                <a:latin typeface="Source Sans Pro" panose="020B0503030403020204" pitchFamily="34" charset="0"/>
                <a:ea typeface="Source Sans Pro" panose="020B0503030403020204" pitchFamily="34" charset="0"/>
              </a:rPr>
              <a:t> Builder</a:t>
            </a:r>
            <a:endParaRPr lang="en-US" altLang="en-US" sz="2000" dirty="0">
              <a:latin typeface="Source Sans Pro" panose="020B0503030403020204" pitchFamily="34" charset="0"/>
              <a:ea typeface="Source Sans Pro" panose="020B0503030403020204" pitchFamily="34" charset="0"/>
            </a:endParaRPr>
          </a:p>
          <a:p>
            <a:pPr marL="0" indent="0">
              <a:buFontTx/>
              <a:buNone/>
            </a:pPr>
            <a:r>
              <a:rPr lang="en-US" altLang="en-US" sz="2000" dirty="0">
                <a:latin typeface="Source Sans Pro" panose="020B0503030403020204" pitchFamily="34" charset="0"/>
                <a:ea typeface="Source Sans Pro" panose="020B0503030403020204" pitchFamily="34" charset="0"/>
              </a:rPr>
              <a:t>public </a:t>
            </a:r>
            <a:r>
              <a:rPr lang="tr-TR" altLang="en-US" sz="2000" dirty="0" err="1">
                <a:latin typeface="Source Sans Pro" panose="020B0503030403020204" pitchFamily="34" charset="0"/>
                <a:ea typeface="Source Sans Pro" panose="020B0503030403020204" pitchFamily="34" charset="0"/>
              </a:rPr>
              <a:t>class</a:t>
            </a:r>
            <a:r>
              <a:rPr lang="tr-TR"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ASCIIConverter</a:t>
            </a:r>
            <a:r>
              <a:rPr lang="tr-TR" altLang="en-US" sz="2000" dirty="0">
                <a:latin typeface="Source Sans Pro" panose="020B0503030403020204" pitchFamily="34" charset="0"/>
                <a:ea typeface="Source Sans Pro" panose="020B0503030403020204" pitchFamily="34" charset="0"/>
              </a:rPr>
              <a:t> </a:t>
            </a:r>
            <a:r>
              <a:rPr lang="en-US" altLang="en-US" sz="2000" dirty="0">
                <a:latin typeface="Source Sans Pro" panose="020B0503030403020204" pitchFamily="34" charset="0"/>
                <a:ea typeface="Source Sans Pro" panose="020B0503030403020204" pitchFamily="34" charset="0"/>
              </a:rPr>
              <a:t>implements</a:t>
            </a:r>
            <a:r>
              <a:rPr lang="tr-TR"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TextConverter</a:t>
            </a:r>
            <a:r>
              <a:rPr lang="tr-TR" altLang="en-US" sz="2000" dirty="0">
                <a:latin typeface="Source Sans Pro" panose="020B0503030403020204" pitchFamily="34" charset="0"/>
                <a:ea typeface="Source Sans Pro" panose="020B0503030403020204" pitchFamily="34" charset="0"/>
              </a:rPr>
              <a:t>{</a:t>
            </a:r>
          </a:p>
          <a:p>
            <a:pPr marL="0" indent="0">
              <a:buFontTx/>
              <a:buNone/>
            </a:pPr>
            <a:r>
              <a:rPr lang="en-US" altLang="en-US" sz="2000" dirty="0">
                <a:latin typeface="Source Sans Pro" panose="020B0503030403020204" pitchFamily="34" charset="0"/>
                <a:ea typeface="Source Sans Pro" panose="020B0503030403020204" pitchFamily="34" charset="0"/>
              </a:rPr>
              <a:t>     private </a:t>
            </a:r>
            <a:r>
              <a:rPr lang="tr-TR" altLang="en-US" sz="2000" dirty="0" err="1">
                <a:latin typeface="Source Sans Pro" panose="020B0503030403020204" pitchFamily="34" charset="0"/>
                <a:ea typeface="Source Sans Pro" panose="020B0503030403020204" pitchFamily="34" charset="0"/>
              </a:rPr>
              <a:t>ASCIIText</a:t>
            </a:r>
            <a:r>
              <a:rPr lang="tr-TR"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asciiTextObj</a:t>
            </a:r>
            <a:r>
              <a:rPr lang="tr-TR" altLang="en-US" sz="2000" dirty="0">
                <a:latin typeface="Source Sans Pro" panose="020B0503030403020204" pitchFamily="34" charset="0"/>
                <a:ea typeface="Source Sans Pro" panose="020B0503030403020204" pitchFamily="34" charset="0"/>
              </a:rPr>
              <a:t>;//</a:t>
            </a:r>
            <a:r>
              <a:rPr lang="tr-TR" altLang="en-US" sz="2000" dirty="0" err="1">
                <a:latin typeface="Source Sans Pro" panose="020B0503030403020204" pitchFamily="34" charset="0"/>
                <a:ea typeface="Source Sans Pro" panose="020B0503030403020204" pitchFamily="34" charset="0"/>
              </a:rPr>
              <a:t>resulting</a:t>
            </a:r>
            <a:r>
              <a:rPr lang="tr-TR"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product</a:t>
            </a:r>
            <a:endParaRPr lang="tr-TR" altLang="en-US" sz="2000" dirty="0">
              <a:latin typeface="Source Sans Pro" panose="020B0503030403020204" pitchFamily="34" charset="0"/>
              <a:ea typeface="Source Sans Pro" panose="020B0503030403020204" pitchFamily="34" charset="0"/>
            </a:endParaRPr>
          </a:p>
          <a:p>
            <a:pPr marL="0" indent="0">
              <a:buFontTx/>
              <a:buNone/>
            </a:pPr>
            <a:endParaRPr lang="tr-TR" altLang="en-US" sz="2000" dirty="0">
              <a:latin typeface="Source Sans Pro" panose="020B0503030403020204" pitchFamily="34" charset="0"/>
              <a:ea typeface="Source Sans Pro" panose="020B0503030403020204" pitchFamily="34" charset="0"/>
            </a:endParaRPr>
          </a:p>
          <a:p>
            <a:pPr marL="0" indent="0">
              <a:buFontTx/>
              <a:buNone/>
            </a:pPr>
            <a:r>
              <a:rPr lang="en-US" altLang="en-US" sz="2000" dirty="0">
                <a:latin typeface="Source Sans Pro" panose="020B0503030403020204" pitchFamily="34" charset="0"/>
                <a:ea typeface="Source Sans Pro" panose="020B0503030403020204" pitchFamily="34" charset="0"/>
              </a:rPr>
              <a:t>    </a:t>
            </a:r>
            <a:r>
              <a:rPr lang="tr-TR" altLang="en-US" sz="2000" dirty="0">
                <a:latin typeface="Source Sans Pro" panose="020B0503030403020204" pitchFamily="34" charset="0"/>
                <a:ea typeface="Source Sans Pro" panose="020B0503030403020204" pitchFamily="34" charset="0"/>
              </a:rPr>
              <a:t>/*</a:t>
            </a:r>
            <a:r>
              <a:rPr lang="tr-TR" altLang="en-US" sz="2000" i="1" dirty="0" err="1">
                <a:latin typeface="Source Sans Pro" panose="020B0503030403020204" pitchFamily="34" charset="0"/>
                <a:ea typeface="Source Sans Pro" panose="020B0503030403020204" pitchFamily="34" charset="0"/>
              </a:rPr>
              <a:t>converts</a:t>
            </a:r>
            <a:r>
              <a:rPr lang="tr-TR" altLang="en-US" sz="2000" i="1" dirty="0">
                <a:latin typeface="Source Sans Pro" panose="020B0503030403020204" pitchFamily="34" charset="0"/>
                <a:ea typeface="Source Sans Pro" panose="020B0503030403020204" pitchFamily="34" charset="0"/>
              </a:rPr>
              <a:t> a </a:t>
            </a:r>
            <a:r>
              <a:rPr lang="tr-TR" altLang="en-US" sz="2000" i="1" dirty="0" err="1">
                <a:latin typeface="Source Sans Pro" panose="020B0503030403020204" pitchFamily="34" charset="0"/>
                <a:ea typeface="Source Sans Pro" panose="020B0503030403020204" pitchFamily="34" charset="0"/>
              </a:rPr>
              <a:t>character</a:t>
            </a:r>
            <a:r>
              <a:rPr lang="tr-TR" altLang="en-US" sz="2000" i="1" dirty="0">
                <a:latin typeface="Source Sans Pro" panose="020B0503030403020204" pitchFamily="34" charset="0"/>
                <a:ea typeface="Source Sans Pro" panose="020B0503030403020204" pitchFamily="34" charset="0"/>
              </a:rPr>
              <a:t> </a:t>
            </a:r>
            <a:r>
              <a:rPr lang="tr-TR" altLang="en-US" sz="2000" i="1" dirty="0" err="1">
                <a:latin typeface="Source Sans Pro" panose="020B0503030403020204" pitchFamily="34" charset="0"/>
                <a:ea typeface="Source Sans Pro" panose="020B0503030403020204" pitchFamily="34" charset="0"/>
              </a:rPr>
              <a:t>to</a:t>
            </a:r>
            <a:r>
              <a:rPr lang="tr-TR" altLang="en-US" sz="2000" i="1" dirty="0">
                <a:latin typeface="Source Sans Pro" panose="020B0503030403020204" pitchFamily="34" charset="0"/>
                <a:ea typeface="Source Sans Pro" panose="020B0503030403020204" pitchFamily="34" charset="0"/>
              </a:rPr>
              <a:t> </a:t>
            </a:r>
            <a:r>
              <a:rPr lang="tr-TR" altLang="en-US" sz="2000" i="1" dirty="0" err="1">
                <a:latin typeface="Source Sans Pro" panose="020B0503030403020204" pitchFamily="34" charset="0"/>
                <a:ea typeface="Source Sans Pro" panose="020B0503030403020204" pitchFamily="34" charset="0"/>
              </a:rPr>
              <a:t>target</a:t>
            </a:r>
            <a:r>
              <a:rPr lang="tr-TR" altLang="en-US" sz="2000" i="1" dirty="0">
                <a:latin typeface="Source Sans Pro" panose="020B0503030403020204" pitchFamily="34" charset="0"/>
                <a:ea typeface="Source Sans Pro" panose="020B0503030403020204" pitchFamily="34" charset="0"/>
              </a:rPr>
              <a:t> </a:t>
            </a:r>
            <a:r>
              <a:rPr lang="tr-TR" altLang="en-US" sz="2000" i="1" dirty="0" err="1">
                <a:latin typeface="Source Sans Pro" panose="020B0503030403020204" pitchFamily="34" charset="0"/>
                <a:ea typeface="Source Sans Pro" panose="020B0503030403020204" pitchFamily="34" charset="0"/>
              </a:rPr>
              <a:t>representation</a:t>
            </a:r>
            <a:r>
              <a:rPr lang="tr-TR" altLang="en-US" sz="2000" i="1" dirty="0">
                <a:latin typeface="Source Sans Pro" panose="020B0503030403020204" pitchFamily="34" charset="0"/>
                <a:ea typeface="Source Sans Pro" panose="020B0503030403020204" pitchFamily="34" charset="0"/>
              </a:rPr>
              <a:t> </a:t>
            </a:r>
            <a:endParaRPr lang="en-US" altLang="en-US" sz="2000" i="1" dirty="0">
              <a:latin typeface="Source Sans Pro" panose="020B0503030403020204" pitchFamily="34" charset="0"/>
              <a:ea typeface="Source Sans Pro" panose="020B0503030403020204" pitchFamily="34" charset="0"/>
            </a:endParaRPr>
          </a:p>
          <a:p>
            <a:pPr marL="0" indent="0">
              <a:buFontTx/>
              <a:buNone/>
            </a:pPr>
            <a:r>
              <a:rPr lang="en-US" altLang="en-US" sz="2000" i="1" dirty="0">
                <a:latin typeface="Source Sans Pro" panose="020B0503030403020204" pitchFamily="34" charset="0"/>
                <a:ea typeface="Source Sans Pro" panose="020B0503030403020204" pitchFamily="34" charset="0"/>
              </a:rPr>
              <a:t>     </a:t>
            </a:r>
            <a:r>
              <a:rPr lang="tr-TR" altLang="en-US" sz="2000" i="1" dirty="0" err="1">
                <a:latin typeface="Source Sans Pro" panose="020B0503030403020204" pitchFamily="34" charset="0"/>
                <a:ea typeface="Source Sans Pro" panose="020B0503030403020204" pitchFamily="34" charset="0"/>
              </a:rPr>
              <a:t>and</a:t>
            </a:r>
            <a:r>
              <a:rPr lang="tr-TR" altLang="en-US" sz="2000" i="1" dirty="0">
                <a:latin typeface="Source Sans Pro" panose="020B0503030403020204" pitchFamily="34" charset="0"/>
                <a:ea typeface="Source Sans Pro" panose="020B0503030403020204" pitchFamily="34" charset="0"/>
              </a:rPr>
              <a:t> </a:t>
            </a:r>
            <a:r>
              <a:rPr lang="tr-TR" altLang="en-US" sz="2000" i="1" dirty="0" err="1">
                <a:latin typeface="Source Sans Pro" panose="020B0503030403020204" pitchFamily="34" charset="0"/>
                <a:ea typeface="Source Sans Pro" panose="020B0503030403020204" pitchFamily="34" charset="0"/>
              </a:rPr>
              <a:t>appends</a:t>
            </a:r>
            <a:r>
              <a:rPr lang="tr-TR" altLang="en-US" sz="2000" i="1" dirty="0">
                <a:latin typeface="Source Sans Pro" panose="020B0503030403020204" pitchFamily="34" charset="0"/>
                <a:ea typeface="Source Sans Pro" panose="020B0503030403020204" pitchFamily="34" charset="0"/>
              </a:rPr>
              <a:t> </a:t>
            </a:r>
            <a:r>
              <a:rPr lang="tr-TR" altLang="en-US" sz="2000" i="1" dirty="0" err="1">
                <a:latin typeface="Source Sans Pro" panose="020B0503030403020204" pitchFamily="34" charset="0"/>
                <a:ea typeface="Source Sans Pro" panose="020B0503030403020204" pitchFamily="34" charset="0"/>
              </a:rPr>
              <a:t>to</a:t>
            </a:r>
            <a:r>
              <a:rPr lang="tr-TR" altLang="en-US" sz="2000" i="1" dirty="0">
                <a:latin typeface="Source Sans Pro" panose="020B0503030403020204" pitchFamily="34" charset="0"/>
                <a:ea typeface="Source Sans Pro" panose="020B0503030403020204" pitchFamily="34" charset="0"/>
              </a:rPr>
              <a:t> </a:t>
            </a:r>
            <a:r>
              <a:rPr lang="tr-TR" altLang="en-US" sz="2000" i="1" dirty="0" err="1">
                <a:latin typeface="Source Sans Pro" panose="020B0503030403020204" pitchFamily="34" charset="0"/>
                <a:ea typeface="Source Sans Pro" panose="020B0503030403020204" pitchFamily="34" charset="0"/>
              </a:rPr>
              <a:t>the</a:t>
            </a:r>
            <a:r>
              <a:rPr lang="tr-TR" altLang="en-US" sz="2000" i="1" dirty="0">
                <a:latin typeface="Source Sans Pro" panose="020B0503030403020204" pitchFamily="34" charset="0"/>
                <a:ea typeface="Source Sans Pro" panose="020B0503030403020204" pitchFamily="34" charset="0"/>
              </a:rPr>
              <a:t> </a:t>
            </a:r>
            <a:r>
              <a:rPr lang="tr-TR" altLang="en-US" sz="2000" i="1" dirty="0" err="1">
                <a:latin typeface="Source Sans Pro" panose="020B0503030403020204" pitchFamily="34" charset="0"/>
                <a:ea typeface="Source Sans Pro" panose="020B0503030403020204" pitchFamily="34" charset="0"/>
              </a:rPr>
              <a:t>resulting</a:t>
            </a:r>
            <a:r>
              <a:rPr lang="tr-TR" altLang="en-US" sz="2000" i="1" dirty="0">
                <a:latin typeface="Source Sans Pro" panose="020B0503030403020204" pitchFamily="34" charset="0"/>
                <a:ea typeface="Source Sans Pro" panose="020B0503030403020204" pitchFamily="34" charset="0"/>
              </a:rPr>
              <a:t>*/</a:t>
            </a:r>
          </a:p>
          <a:p>
            <a:pPr marL="0" indent="0">
              <a:buFontTx/>
              <a:buNone/>
            </a:pPr>
            <a:r>
              <a:rPr lang="en-US" altLang="en-US" sz="2000" dirty="0">
                <a:latin typeface="Source Sans Pro" panose="020B0503030403020204" pitchFamily="34" charset="0"/>
                <a:ea typeface="Source Sans Pro" panose="020B0503030403020204" pitchFamily="34" charset="0"/>
              </a:rPr>
              <a:t>     public  </a:t>
            </a:r>
            <a:r>
              <a:rPr lang="tr-TR" altLang="en-US" sz="2000" dirty="0" err="1">
                <a:latin typeface="Source Sans Pro" panose="020B0503030403020204" pitchFamily="34" charset="0"/>
                <a:ea typeface="Source Sans Pro" panose="020B0503030403020204" pitchFamily="34" charset="0"/>
              </a:rPr>
              <a:t>void</a:t>
            </a:r>
            <a:r>
              <a:rPr lang="tr-TR"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convertCharacter</a:t>
            </a:r>
            <a:r>
              <a:rPr lang="tr-TR" altLang="en-US" sz="2000" dirty="0">
                <a:latin typeface="Source Sans Pro" panose="020B0503030403020204" pitchFamily="34" charset="0"/>
                <a:ea typeface="Source Sans Pro" panose="020B0503030403020204" pitchFamily="34" charset="0"/>
              </a:rPr>
              <a:t>(</a:t>
            </a:r>
            <a:r>
              <a:rPr lang="tr-TR" altLang="en-US" sz="2000" dirty="0" err="1">
                <a:latin typeface="Source Sans Pro" panose="020B0503030403020204" pitchFamily="34" charset="0"/>
                <a:ea typeface="Source Sans Pro" panose="020B0503030403020204" pitchFamily="34" charset="0"/>
              </a:rPr>
              <a:t>char</a:t>
            </a:r>
            <a:r>
              <a:rPr lang="tr-TR" altLang="en-US" sz="2000" dirty="0">
                <a:latin typeface="Source Sans Pro" panose="020B0503030403020204" pitchFamily="34" charset="0"/>
                <a:ea typeface="Source Sans Pro" panose="020B0503030403020204" pitchFamily="34" charset="0"/>
              </a:rPr>
              <a:t> c){</a:t>
            </a:r>
          </a:p>
          <a:p>
            <a:pPr marL="0" indent="0">
              <a:buFontTx/>
              <a:buNone/>
            </a:pPr>
            <a:r>
              <a:rPr lang="tr-TR"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char</a:t>
            </a:r>
            <a:r>
              <a:rPr lang="tr-TR"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asciiChar</a:t>
            </a:r>
            <a:r>
              <a:rPr lang="tr-TR" altLang="en-US" sz="2000" dirty="0">
                <a:latin typeface="Source Sans Pro" panose="020B0503030403020204" pitchFamily="34" charset="0"/>
                <a:ea typeface="Source Sans Pro" panose="020B0503030403020204" pitchFamily="34" charset="0"/>
              </a:rPr>
              <a:t> = </a:t>
            </a:r>
            <a:r>
              <a:rPr lang="tr-TR" altLang="en-US" sz="2000" dirty="0" err="1">
                <a:latin typeface="Source Sans Pro" panose="020B0503030403020204" pitchFamily="34" charset="0"/>
                <a:ea typeface="Source Sans Pro" panose="020B0503030403020204" pitchFamily="34" charset="0"/>
              </a:rPr>
              <a:t>new</a:t>
            </a:r>
            <a:r>
              <a:rPr lang="tr-TR"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Character</a:t>
            </a:r>
            <a:r>
              <a:rPr lang="tr-TR" altLang="en-US" sz="2000" dirty="0">
                <a:latin typeface="Source Sans Pro" panose="020B0503030403020204" pitchFamily="34" charset="0"/>
                <a:ea typeface="Source Sans Pro" panose="020B0503030403020204" pitchFamily="34" charset="0"/>
              </a:rPr>
              <a:t>(c).</a:t>
            </a:r>
            <a:r>
              <a:rPr lang="tr-TR" altLang="en-US" sz="2000" dirty="0" err="1">
                <a:latin typeface="Source Sans Pro" panose="020B0503030403020204" pitchFamily="34" charset="0"/>
                <a:ea typeface="Source Sans Pro" panose="020B0503030403020204" pitchFamily="34" charset="0"/>
              </a:rPr>
              <a:t>charValue</a:t>
            </a:r>
            <a:r>
              <a:rPr lang="tr-TR" altLang="en-US" sz="2000" dirty="0">
                <a:latin typeface="Source Sans Pro" panose="020B0503030403020204" pitchFamily="34" charset="0"/>
                <a:ea typeface="Source Sans Pro" panose="020B0503030403020204" pitchFamily="34" charset="0"/>
              </a:rPr>
              <a:t>();</a:t>
            </a:r>
            <a:r>
              <a:rPr lang="en-US" altLang="en-US" sz="2000" dirty="0">
                <a:latin typeface="Source Sans Pro" panose="020B0503030403020204" pitchFamily="34" charset="0"/>
                <a:ea typeface="Source Sans Pro" panose="020B0503030403020204" pitchFamily="34" charset="0"/>
              </a:rPr>
              <a:t> //get char value </a:t>
            </a:r>
          </a:p>
          <a:p>
            <a:pPr marL="0" indent="0">
              <a:buFontTx/>
              <a:buNone/>
            </a:pPr>
            <a:r>
              <a:rPr lang="tr-TR"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asciiTextObj.append</a:t>
            </a:r>
            <a:r>
              <a:rPr lang="tr-TR" altLang="en-US" sz="2000" dirty="0">
                <a:latin typeface="Source Sans Pro" panose="020B0503030403020204" pitchFamily="34" charset="0"/>
                <a:ea typeface="Source Sans Pro" panose="020B0503030403020204" pitchFamily="34" charset="0"/>
              </a:rPr>
              <a:t>(</a:t>
            </a:r>
            <a:r>
              <a:rPr lang="tr-TR" altLang="en-US" sz="2000" dirty="0" err="1">
                <a:latin typeface="Source Sans Pro" panose="020B0503030403020204" pitchFamily="34" charset="0"/>
                <a:ea typeface="Source Sans Pro" panose="020B0503030403020204" pitchFamily="34" charset="0"/>
              </a:rPr>
              <a:t>asciiChar</a:t>
            </a:r>
            <a:r>
              <a:rPr lang="tr-TR" altLang="en-US" sz="2000" dirty="0">
                <a:latin typeface="Source Sans Pro" panose="020B0503030403020204" pitchFamily="34" charset="0"/>
                <a:ea typeface="Source Sans Pro" panose="020B0503030403020204" pitchFamily="34" charset="0"/>
              </a:rPr>
              <a:t>);</a:t>
            </a:r>
            <a:endParaRPr lang="en-US" altLang="en-US" sz="2000" dirty="0">
              <a:latin typeface="Source Sans Pro" panose="020B0503030403020204" pitchFamily="34" charset="0"/>
              <a:ea typeface="Source Sans Pro" panose="020B0503030403020204" pitchFamily="34" charset="0"/>
            </a:endParaRPr>
          </a:p>
          <a:p>
            <a:pPr marL="0" indent="0">
              <a:buNone/>
            </a:pPr>
            <a:r>
              <a:rPr lang="en-US" altLang="en-US" sz="2000" dirty="0">
                <a:latin typeface="Source Sans Pro" panose="020B0503030403020204" pitchFamily="34" charset="0"/>
                <a:ea typeface="Source Sans Pro" panose="020B0503030403020204" pitchFamily="34" charset="0"/>
              </a:rPr>
              <a:t>             </a:t>
            </a:r>
            <a:r>
              <a:rPr lang="tr-TR" altLang="en-US" sz="2000" dirty="0">
                <a:latin typeface="Source Sans Pro" panose="020B0503030403020204" pitchFamily="34" charset="0"/>
                <a:ea typeface="Source Sans Pro" panose="020B0503030403020204" pitchFamily="34" charset="0"/>
              </a:rPr>
              <a:t>}</a:t>
            </a:r>
          </a:p>
          <a:p>
            <a:pPr marL="0" indent="0">
              <a:buFontTx/>
              <a:buNone/>
            </a:pPr>
            <a:r>
              <a:rPr lang="en-US" altLang="en-US" sz="2000" dirty="0">
                <a:latin typeface="Source Sans Pro" panose="020B0503030403020204" pitchFamily="34" charset="0"/>
                <a:ea typeface="Source Sans Pro" panose="020B0503030403020204" pitchFamily="34" charset="0"/>
              </a:rPr>
              <a:t>    public </a:t>
            </a:r>
            <a:r>
              <a:rPr lang="tr-TR" altLang="en-US" sz="2000" dirty="0" err="1">
                <a:latin typeface="Source Sans Pro" panose="020B0503030403020204" pitchFamily="34" charset="0"/>
                <a:ea typeface="Source Sans Pro" panose="020B0503030403020204" pitchFamily="34" charset="0"/>
              </a:rPr>
              <a:t>void</a:t>
            </a:r>
            <a:r>
              <a:rPr lang="tr-TR"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convertParagraph</a:t>
            </a:r>
            <a:r>
              <a:rPr lang="tr-TR" altLang="en-US" sz="2000" dirty="0">
                <a:latin typeface="Source Sans Pro" panose="020B0503030403020204" pitchFamily="34" charset="0"/>
                <a:ea typeface="Source Sans Pro" panose="020B0503030403020204" pitchFamily="34" charset="0"/>
              </a:rPr>
              <a:t>(){</a:t>
            </a:r>
            <a:r>
              <a:rPr lang="en-US" altLang="en-US" sz="2000" dirty="0">
                <a:latin typeface="Source Sans Pro" panose="020B0503030403020204" pitchFamily="34" charset="0"/>
                <a:ea typeface="Source Sans Pro" panose="020B0503030403020204" pitchFamily="34" charset="0"/>
              </a:rPr>
              <a:t>/*nothing to do*/</a:t>
            </a:r>
            <a:r>
              <a:rPr lang="tr-TR" altLang="en-US" sz="2000" dirty="0">
                <a:latin typeface="Source Sans Pro" panose="020B0503030403020204" pitchFamily="34" charset="0"/>
                <a:ea typeface="Source Sans Pro" panose="020B0503030403020204" pitchFamily="34" charset="0"/>
              </a:rPr>
              <a:t>}</a:t>
            </a:r>
            <a:endParaRPr lang="en-US" altLang="en-US" sz="2000" dirty="0">
              <a:latin typeface="Source Sans Pro" panose="020B0503030403020204" pitchFamily="34" charset="0"/>
              <a:ea typeface="Source Sans Pro" panose="020B0503030403020204" pitchFamily="34" charset="0"/>
            </a:endParaRPr>
          </a:p>
          <a:p>
            <a:pPr marL="0" indent="0">
              <a:buNone/>
            </a:pPr>
            <a:r>
              <a:rPr lang="en-US" altLang="en-US" sz="2000" dirty="0">
                <a:latin typeface="Source Sans Pro" panose="020B0503030403020204" pitchFamily="34" charset="0"/>
                <a:ea typeface="Source Sans Pro" panose="020B0503030403020204" pitchFamily="34" charset="0"/>
              </a:rPr>
              <a:t>    //</a:t>
            </a:r>
            <a:r>
              <a:rPr lang="en-US" altLang="en-US" sz="2000" b="1" dirty="0"/>
              <a:t>These details are hidden from the Director.</a:t>
            </a:r>
            <a:endParaRPr lang="tr-TR" altLang="en-US" sz="2000" dirty="0">
              <a:latin typeface="Source Sans Pro" panose="020B0503030403020204" pitchFamily="34" charset="0"/>
              <a:ea typeface="Source Sans Pro" panose="020B0503030403020204" pitchFamily="34" charset="0"/>
            </a:endParaRPr>
          </a:p>
          <a:p>
            <a:pPr marL="0" indent="0">
              <a:buFontTx/>
              <a:buNone/>
            </a:pPr>
            <a:endParaRPr lang="tr-TR" altLang="en-US" sz="2000" dirty="0">
              <a:latin typeface="Source Sans Pro" panose="020B0503030403020204" pitchFamily="34" charset="0"/>
              <a:ea typeface="Source Sans Pro" panose="020B0503030403020204" pitchFamily="34" charset="0"/>
            </a:endParaRPr>
          </a:p>
          <a:p>
            <a:pPr marL="0" indent="0">
              <a:buFontTx/>
              <a:buNone/>
            </a:pPr>
            <a:r>
              <a:rPr lang="en-US" altLang="en-US" sz="2000" dirty="0">
                <a:latin typeface="Source Sans Pro" panose="020B0503030403020204" pitchFamily="34" charset="0"/>
                <a:ea typeface="Source Sans Pro" panose="020B0503030403020204" pitchFamily="34" charset="0"/>
              </a:rPr>
              <a:t>    public </a:t>
            </a:r>
            <a:r>
              <a:rPr lang="tr-TR" altLang="en-US" sz="2000" dirty="0" err="1">
                <a:latin typeface="Source Sans Pro" panose="020B0503030403020204" pitchFamily="34" charset="0"/>
                <a:ea typeface="Source Sans Pro" panose="020B0503030403020204" pitchFamily="34" charset="0"/>
              </a:rPr>
              <a:t>ASCIIText</a:t>
            </a:r>
            <a:r>
              <a:rPr lang="tr-TR"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getResult</a:t>
            </a:r>
            <a:r>
              <a:rPr lang="tr-TR" altLang="en-US" sz="2000" dirty="0">
                <a:latin typeface="Source Sans Pro" panose="020B0503030403020204" pitchFamily="34" charset="0"/>
                <a:ea typeface="Source Sans Pro" panose="020B0503030403020204" pitchFamily="34" charset="0"/>
              </a:rPr>
              <a:t>(){</a:t>
            </a:r>
            <a:r>
              <a:rPr lang="en-US" altLang="en-US" sz="2000" dirty="0">
                <a:latin typeface="Source Sans Pro" panose="020B0503030403020204" pitchFamily="34" charset="0"/>
                <a:ea typeface="Source Sans Pro" panose="020B0503030403020204" pitchFamily="34" charset="0"/>
              </a:rPr>
              <a:t>  r</a:t>
            </a:r>
            <a:r>
              <a:rPr lang="tr-TR" altLang="en-US" sz="2000" dirty="0" err="1">
                <a:latin typeface="Source Sans Pro" panose="020B0503030403020204" pitchFamily="34" charset="0"/>
                <a:ea typeface="Source Sans Pro" panose="020B0503030403020204" pitchFamily="34" charset="0"/>
              </a:rPr>
              <a:t>eturn</a:t>
            </a:r>
            <a:r>
              <a:rPr lang="tr-TR" altLang="en-US" sz="2000" dirty="0">
                <a:latin typeface="Source Sans Pro" panose="020B0503030403020204" pitchFamily="34" charset="0"/>
                <a:ea typeface="Source Sans Pro" panose="020B0503030403020204" pitchFamily="34" charset="0"/>
              </a:rPr>
              <a:t> </a:t>
            </a:r>
            <a:r>
              <a:rPr lang="tr-TR" altLang="en-US" sz="2000" dirty="0" err="1">
                <a:latin typeface="Source Sans Pro" panose="020B0503030403020204" pitchFamily="34" charset="0"/>
                <a:ea typeface="Source Sans Pro" panose="020B0503030403020204" pitchFamily="34" charset="0"/>
              </a:rPr>
              <a:t>asciiTextObj</a:t>
            </a:r>
            <a:r>
              <a:rPr lang="tr-TR" altLang="en-US" sz="2000" dirty="0">
                <a:latin typeface="Source Sans Pro" panose="020B0503030403020204" pitchFamily="34" charset="0"/>
                <a:ea typeface="Source Sans Pro" panose="020B0503030403020204" pitchFamily="34" charset="0"/>
              </a:rPr>
              <a:t>;	}</a:t>
            </a:r>
          </a:p>
          <a:p>
            <a:pPr marL="0" indent="0">
              <a:buFontTx/>
              <a:buNone/>
            </a:pPr>
            <a:r>
              <a:rPr lang="tr-TR" altLang="en-US" sz="2000" dirty="0">
                <a:latin typeface="Source Sans Pro" panose="020B0503030403020204" pitchFamily="34" charset="0"/>
                <a:ea typeface="Source Sans Pro" panose="020B0503030403020204" pitchFamily="34" charset="0"/>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378EC6-E2CD-92C5-499A-C3059EFFDACD}"/>
              </a:ext>
            </a:extLst>
          </p:cNvPr>
          <p:cNvSpPr>
            <a:spLocks noGrp="1"/>
          </p:cNvSpPr>
          <p:nvPr>
            <p:ph type="title"/>
          </p:nvPr>
        </p:nvSpPr>
        <p:spPr/>
        <p:txBody>
          <a:bodyPr/>
          <a:lstStyle/>
          <a:p>
            <a:r>
              <a:rPr lang="en-US" dirty="0" err="1"/>
              <a:t>GoF</a:t>
            </a:r>
            <a:r>
              <a:rPr lang="en-US" dirty="0"/>
              <a:t> Doc format converter</a:t>
            </a:r>
          </a:p>
        </p:txBody>
      </p:sp>
      <p:pic>
        <p:nvPicPr>
          <p:cNvPr id="6" name="Picture 5">
            <a:extLst>
              <a:ext uri="{FF2B5EF4-FFF2-40B4-BE49-F238E27FC236}">
                <a16:creationId xmlns:a16="http://schemas.microsoft.com/office/drawing/2014/main" id="{D1BFC795-974B-7C6B-087E-351C7AB89C52}"/>
              </a:ext>
            </a:extLst>
          </p:cNvPr>
          <p:cNvPicPr>
            <a:picLocks noChangeAspect="1"/>
          </p:cNvPicPr>
          <p:nvPr/>
        </p:nvPicPr>
        <p:blipFill>
          <a:blip r:embed="rId2"/>
          <a:stretch>
            <a:fillRect/>
          </a:stretch>
        </p:blipFill>
        <p:spPr>
          <a:xfrm>
            <a:off x="39351" y="1692455"/>
            <a:ext cx="9065297" cy="3931105"/>
          </a:xfrm>
          <a:prstGeom prst="rect">
            <a:avLst/>
          </a:prstGeom>
        </p:spPr>
      </p:pic>
    </p:spTree>
    <p:extLst>
      <p:ext uri="{BB962C8B-B14F-4D97-AF65-F5344CB8AC3E}">
        <p14:creationId xmlns:p14="http://schemas.microsoft.com/office/powerpoint/2010/main" val="3580048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FE040B8D-464C-AF8E-F767-D56F23039598}"/>
              </a:ext>
            </a:extLst>
          </p:cNvPr>
          <p:cNvSpPr>
            <a:spLocks noGrp="1" noChangeArrowheads="1"/>
          </p:cNvSpPr>
          <p:nvPr>
            <p:ph type="title"/>
          </p:nvPr>
        </p:nvSpPr>
        <p:spPr/>
        <p:txBody>
          <a:bodyPr/>
          <a:lstStyle/>
          <a:p>
            <a:r>
              <a:rPr lang="en-US" altLang="tr-TR"/>
              <a:t>Use builder when a class</a:t>
            </a:r>
          </a:p>
        </p:txBody>
      </p:sp>
      <p:sp>
        <p:nvSpPr>
          <p:cNvPr id="44035" name="Content Placeholder 2">
            <a:extLst>
              <a:ext uri="{FF2B5EF4-FFF2-40B4-BE49-F238E27FC236}">
                <a16:creationId xmlns:a16="http://schemas.microsoft.com/office/drawing/2014/main" id="{9D760B3E-85F5-2416-D30F-9EB871F2F39C}"/>
              </a:ext>
            </a:extLst>
          </p:cNvPr>
          <p:cNvSpPr>
            <a:spLocks noGrp="1" noChangeArrowheads="1"/>
          </p:cNvSpPr>
          <p:nvPr>
            <p:ph idx="1"/>
          </p:nvPr>
        </p:nvSpPr>
        <p:spPr/>
        <p:txBody>
          <a:bodyPr/>
          <a:lstStyle/>
          <a:p>
            <a:r>
              <a:rPr lang="en-US" altLang="tr-TR"/>
              <a:t>Has complex internal structure	</a:t>
            </a:r>
          </a:p>
          <a:p>
            <a:pPr lvl="1"/>
            <a:r>
              <a:rPr lang="en-US" altLang="tr-TR"/>
              <a:t>especially one with a variable set of related objects</a:t>
            </a:r>
          </a:p>
          <a:p>
            <a:r>
              <a:rPr lang="en-US" altLang="tr-TR"/>
              <a:t>Has attributes that depend on each other. </a:t>
            </a:r>
          </a:p>
          <a:p>
            <a:pPr lvl="1"/>
            <a:r>
              <a:rPr lang="en-US" altLang="tr-TR"/>
              <a:t>E.g. while building an order, set the country before billing since it may change the pricing</a:t>
            </a:r>
          </a:p>
          <a:p>
            <a:pPr lvl="1"/>
            <a:r>
              <a:rPr lang="en-US" altLang="tr-TR"/>
              <a:t>Builder can enforce </a:t>
            </a:r>
            <a:r>
              <a:rPr lang="en-US" altLang="tr-TR" b="1"/>
              <a:t>staged construction </a:t>
            </a:r>
            <a:r>
              <a:rPr lang="en-US" altLang="tr-TR"/>
              <a:t>of a complex object. </a:t>
            </a:r>
          </a:p>
          <a:p>
            <a:pPr lvl="1"/>
            <a:r>
              <a:rPr lang="en-US" altLang="tr-TR"/>
              <a:t>This would be required when the Product attributes depend on one another.</a:t>
            </a:r>
          </a:p>
          <a:p>
            <a:endParaRPr lang="en-US" altLang="tr-T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Content Placeholder 2">
            <a:extLst>
              <a:ext uri="{FF2B5EF4-FFF2-40B4-BE49-F238E27FC236}">
                <a16:creationId xmlns:a16="http://schemas.microsoft.com/office/drawing/2014/main" id="{64B2B7CB-4929-9AA8-B906-48BDC75F89AB}"/>
              </a:ext>
            </a:extLst>
          </p:cNvPr>
          <p:cNvSpPr>
            <a:spLocks noGrp="1" noChangeArrowheads="1"/>
          </p:cNvSpPr>
          <p:nvPr>
            <p:ph idx="4294967295"/>
          </p:nvPr>
        </p:nvSpPr>
        <p:spPr>
          <a:xfrm>
            <a:off x="457200" y="594424"/>
            <a:ext cx="8229600" cy="4532312"/>
          </a:xfrm>
        </p:spPr>
        <p:txBody>
          <a:bodyPr/>
          <a:lstStyle/>
          <a:p>
            <a:r>
              <a:rPr lang="en-US" altLang="tr-TR" sz="2800" dirty="0"/>
              <a:t>The Builder coordinates the assembly of the product object:</a:t>
            </a:r>
          </a:p>
          <a:p>
            <a:pPr lvl="1"/>
            <a:r>
              <a:rPr lang="en-US" altLang="tr-TR" sz="2400" dirty="0"/>
              <a:t>creating resources,</a:t>
            </a:r>
          </a:p>
          <a:p>
            <a:pPr lvl="1"/>
            <a:r>
              <a:rPr lang="en-US" altLang="tr-TR" sz="2400" dirty="0"/>
              <a:t> storing intermediate results,</a:t>
            </a:r>
          </a:p>
          <a:p>
            <a:pPr lvl="1"/>
            <a:r>
              <a:rPr lang="en-US" altLang="tr-TR" sz="2400" dirty="0"/>
              <a:t> and providing functional structure for the creation. </a:t>
            </a:r>
          </a:p>
          <a:p>
            <a:r>
              <a:rPr lang="en-US" altLang="tr-TR" sz="2800" dirty="0"/>
              <a:t>Additionally, the Builder can acquire system resources required for construction of the product object.</a:t>
            </a:r>
          </a:p>
          <a:p>
            <a:r>
              <a:rPr lang="en-US" altLang="tr-TR" sz="2800" dirty="0"/>
              <a:t>Example: Business objects </a:t>
            </a:r>
          </a:p>
          <a:p>
            <a:pPr lvl="1"/>
            <a:r>
              <a:rPr lang="en-US" altLang="tr-TR" sz="2400" dirty="0"/>
              <a:t>frequently require data from a database for initialization </a:t>
            </a:r>
          </a:p>
          <a:p>
            <a:pPr lvl="1"/>
            <a:r>
              <a:rPr lang="en-US" altLang="tr-TR" sz="2400" dirty="0"/>
              <a:t>might need to associate with several other business objects to accurately represent the business model as soon as it’s created.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031D724F-7C8B-2A1A-A688-FE909F0D2096}"/>
              </a:ext>
            </a:extLst>
          </p:cNvPr>
          <p:cNvSpPr>
            <a:spLocks noGrp="1" noChangeArrowheads="1"/>
          </p:cNvSpPr>
          <p:nvPr>
            <p:ph type="title"/>
          </p:nvPr>
        </p:nvSpPr>
        <p:spPr>
          <a:xfrm>
            <a:off x="457200" y="139152"/>
            <a:ext cx="8439912" cy="1371600"/>
          </a:xfrm>
        </p:spPr>
        <p:txBody>
          <a:bodyPr/>
          <a:lstStyle/>
          <a:p>
            <a:pPr marL="0" indent="0">
              <a:buNone/>
            </a:pPr>
            <a:r>
              <a:rPr lang="en-US" altLang="tr-TR" dirty="0"/>
              <a:t>Immutable Complex Objects</a:t>
            </a:r>
          </a:p>
        </p:txBody>
      </p:sp>
      <p:sp>
        <p:nvSpPr>
          <p:cNvPr id="48131" name="Content Placeholder 2">
            <a:extLst>
              <a:ext uri="{FF2B5EF4-FFF2-40B4-BE49-F238E27FC236}">
                <a16:creationId xmlns:a16="http://schemas.microsoft.com/office/drawing/2014/main" id="{E90C6FD3-AA98-C426-8DC1-1095C529F4C8}"/>
              </a:ext>
            </a:extLst>
          </p:cNvPr>
          <p:cNvSpPr>
            <a:spLocks noGrp="1" noChangeArrowheads="1"/>
          </p:cNvSpPr>
          <p:nvPr>
            <p:ph idx="1"/>
          </p:nvPr>
        </p:nvSpPr>
        <p:spPr/>
        <p:txBody>
          <a:bodyPr/>
          <a:lstStyle/>
          <a:p>
            <a:r>
              <a:rPr lang="en-US" altLang="tr-TR" b="1" dirty="0"/>
              <a:t>Immutable</a:t>
            </a:r>
            <a:r>
              <a:rPr lang="en-US" altLang="tr-TR" dirty="0"/>
              <a:t>: once created the fields cannot be reassigned</a:t>
            </a:r>
          </a:p>
          <a:p>
            <a:pPr lvl="2"/>
            <a:r>
              <a:rPr lang="en-US" altLang="tr-TR" dirty="0"/>
              <a:t>No setters</a:t>
            </a:r>
          </a:p>
          <a:p>
            <a:r>
              <a:rPr lang="en-US" altLang="tr-TR" dirty="0"/>
              <a:t>Builder helps creating immutable complex objects</a:t>
            </a:r>
          </a:p>
          <a:p>
            <a:r>
              <a:rPr lang="en-US" altLang="tr-TR" dirty="0"/>
              <a:t>Mechanism: Have a static builder class as an </a:t>
            </a:r>
            <a:r>
              <a:rPr lang="en-US" altLang="tr-TR" u="sng" dirty="0"/>
              <a:t>inner </a:t>
            </a:r>
            <a:r>
              <a:rPr lang="en-US" altLang="tr-TR" dirty="0"/>
              <a:t>class of the Product.</a:t>
            </a:r>
          </a:p>
          <a:p>
            <a:pPr lvl="1"/>
            <a:r>
              <a:rPr lang="en-US" altLang="tr-TR" dirty="0"/>
              <a:t>Caution: not as flexible as the presented version of builder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a:extLst>
              <a:ext uri="{FF2B5EF4-FFF2-40B4-BE49-F238E27FC236}">
                <a16:creationId xmlns:a16="http://schemas.microsoft.com/office/drawing/2014/main" id="{69DACF26-921D-72D9-B246-CBF62A93E666}"/>
              </a:ext>
            </a:extLst>
          </p:cNvPr>
          <p:cNvSpPr>
            <a:spLocks noGrp="1" noChangeArrowheads="1"/>
          </p:cNvSpPr>
          <p:nvPr>
            <p:ph sz="half" idx="4294967295"/>
          </p:nvPr>
        </p:nvSpPr>
        <p:spPr>
          <a:xfrm>
            <a:off x="320040" y="350711"/>
            <a:ext cx="4617720" cy="4525962"/>
          </a:xfrm>
        </p:spPr>
        <p:txBody>
          <a:bodyPr/>
          <a:lstStyle/>
          <a:p>
            <a:pPr marL="0" indent="0">
              <a:buFontTx/>
              <a:buNone/>
            </a:pPr>
            <a:r>
              <a:rPr lang="en-US" altLang="tr-TR" sz="2000" b="1" dirty="0">
                <a:latin typeface="Source Sans Pro" panose="020B0503030403020204" pitchFamily="34" charset="0"/>
                <a:ea typeface="Source Sans Pro" panose="020B0503030403020204" pitchFamily="34" charset="0"/>
              </a:rPr>
              <a:t>class</a:t>
            </a:r>
            <a:r>
              <a:rPr lang="en-US" altLang="tr-TR" sz="2000" dirty="0">
                <a:latin typeface="Source Sans Pro" panose="020B0503030403020204" pitchFamily="34" charset="0"/>
                <a:ea typeface="Source Sans Pro" panose="020B0503030403020204" pitchFamily="34" charset="0"/>
              </a:rPr>
              <a:t> Entity{</a:t>
            </a:r>
          </a:p>
          <a:p>
            <a:pPr marL="0" indent="0">
              <a:buFontTx/>
              <a:buNone/>
            </a:pPr>
            <a:r>
              <a:rPr lang="en-US" altLang="tr-TR" sz="2000" dirty="0">
                <a:latin typeface="Source Sans Pro" panose="020B0503030403020204" pitchFamily="34" charset="0"/>
                <a:ea typeface="Source Sans Pro" panose="020B0503030403020204" pitchFamily="34" charset="0"/>
              </a:rPr>
              <a:t>  private final int f1, f2;</a:t>
            </a:r>
          </a:p>
          <a:p>
            <a:pPr marL="0" indent="0">
              <a:buFontTx/>
              <a:buNone/>
            </a:pPr>
            <a:r>
              <a:rPr lang="en-US" altLang="tr-TR" sz="2000" dirty="0">
                <a:latin typeface="Source Sans Pro" panose="020B0503030403020204" pitchFamily="34" charset="0"/>
                <a:ea typeface="Source Sans Pro" panose="020B0503030403020204" pitchFamily="34" charset="0"/>
              </a:rPr>
              <a:t>  </a:t>
            </a:r>
            <a:r>
              <a:rPr lang="en-US" altLang="tr-TR" sz="2000" b="1" dirty="0">
                <a:latin typeface="Source Sans Pro" panose="020B0503030403020204" pitchFamily="34" charset="0"/>
                <a:ea typeface="Source Sans Pro" panose="020B0503030403020204" pitchFamily="34" charset="0"/>
              </a:rPr>
              <a:t>public</a:t>
            </a:r>
            <a:r>
              <a:rPr lang="en-US" altLang="tr-TR" sz="2000" dirty="0">
                <a:latin typeface="Source Sans Pro" panose="020B0503030403020204" pitchFamily="34" charset="0"/>
                <a:ea typeface="Source Sans Pro" panose="020B0503030403020204" pitchFamily="34" charset="0"/>
              </a:rPr>
              <a:t> </a:t>
            </a:r>
            <a:r>
              <a:rPr lang="en-US" altLang="tr-TR" sz="2000" b="1" dirty="0">
                <a:latin typeface="Source Sans Pro" panose="020B0503030403020204" pitchFamily="34" charset="0"/>
                <a:ea typeface="Source Sans Pro" panose="020B0503030403020204" pitchFamily="34" charset="0"/>
              </a:rPr>
              <a:t>static class Builder</a:t>
            </a:r>
            <a:r>
              <a:rPr lang="en-US" altLang="tr-TR" sz="2000" dirty="0">
                <a:latin typeface="Source Sans Pro" panose="020B0503030403020204" pitchFamily="34" charset="0"/>
                <a:ea typeface="Source Sans Pro" panose="020B0503030403020204" pitchFamily="34" charset="0"/>
              </a:rPr>
              <a:t>{</a:t>
            </a:r>
          </a:p>
          <a:p>
            <a:pPr marL="0" indent="0">
              <a:buFontTx/>
              <a:buNone/>
            </a:pPr>
            <a:r>
              <a:rPr lang="en-US" altLang="tr-TR" sz="2000" dirty="0">
                <a:latin typeface="Source Sans Pro" panose="020B0503030403020204" pitchFamily="34" charset="0"/>
                <a:ea typeface="Source Sans Pro" panose="020B0503030403020204" pitchFamily="34" charset="0"/>
              </a:rPr>
              <a:t>     private int </a:t>
            </a:r>
            <a:r>
              <a:rPr lang="en-US" altLang="tr-TR" sz="2000" dirty="0" err="1">
                <a:latin typeface="Source Sans Pro" panose="020B0503030403020204" pitchFamily="34" charset="0"/>
                <a:ea typeface="Source Sans Pro" panose="020B0503030403020204" pitchFamily="34" charset="0"/>
              </a:rPr>
              <a:t>requiredField</a:t>
            </a:r>
            <a:r>
              <a:rPr lang="en-US" altLang="tr-TR" sz="2000" dirty="0">
                <a:latin typeface="Source Sans Pro" panose="020B0503030403020204" pitchFamily="34" charset="0"/>
                <a:ea typeface="Source Sans Pro" panose="020B0503030403020204" pitchFamily="34" charset="0"/>
              </a:rPr>
              <a:t>;</a:t>
            </a:r>
          </a:p>
          <a:p>
            <a:pPr marL="0" indent="0">
              <a:buFontTx/>
              <a:buNone/>
            </a:pPr>
            <a:r>
              <a:rPr lang="en-US" altLang="tr-TR" sz="2000" dirty="0">
                <a:latin typeface="Source Sans Pro" panose="020B0503030403020204" pitchFamily="34" charset="0"/>
                <a:ea typeface="Source Sans Pro" panose="020B0503030403020204" pitchFamily="34" charset="0"/>
              </a:rPr>
              <a:t>     private int </a:t>
            </a:r>
            <a:r>
              <a:rPr lang="en-US" altLang="tr-TR" sz="2000" dirty="0" err="1">
                <a:latin typeface="Source Sans Pro" panose="020B0503030403020204" pitchFamily="34" charset="0"/>
                <a:ea typeface="Source Sans Pro" panose="020B0503030403020204" pitchFamily="34" charset="0"/>
              </a:rPr>
              <a:t>optionalField</a:t>
            </a:r>
            <a:r>
              <a:rPr lang="en-US" altLang="tr-TR" sz="2000" dirty="0">
                <a:latin typeface="Source Sans Pro" panose="020B0503030403020204" pitchFamily="34" charset="0"/>
                <a:ea typeface="Source Sans Pro" panose="020B0503030403020204" pitchFamily="34" charset="0"/>
              </a:rPr>
              <a:t>;</a:t>
            </a:r>
          </a:p>
          <a:p>
            <a:pPr marL="0" indent="0">
              <a:buFontTx/>
              <a:buNone/>
            </a:pPr>
            <a:r>
              <a:rPr lang="en-US" altLang="tr-TR" sz="2000" dirty="0">
                <a:latin typeface="Source Sans Pro" panose="020B0503030403020204" pitchFamily="34" charset="0"/>
                <a:ea typeface="Source Sans Pro" panose="020B0503030403020204" pitchFamily="34" charset="0"/>
              </a:rPr>
              <a:t>     public Builder (int required){</a:t>
            </a:r>
          </a:p>
          <a:p>
            <a:pPr marL="0" indent="0">
              <a:buFontTx/>
              <a:buNone/>
            </a:pPr>
            <a:r>
              <a:rPr lang="en-US" altLang="tr-TR" sz="2000" dirty="0">
                <a:latin typeface="Source Sans Pro" panose="020B0503030403020204" pitchFamily="34" charset="0"/>
                <a:ea typeface="Source Sans Pro" panose="020B0503030403020204" pitchFamily="34" charset="0"/>
              </a:rPr>
              <a:t>           </a:t>
            </a:r>
            <a:r>
              <a:rPr lang="en-US" altLang="tr-TR" sz="2000" dirty="0" err="1">
                <a:latin typeface="Source Sans Pro" panose="020B0503030403020204" pitchFamily="34" charset="0"/>
                <a:ea typeface="Source Sans Pro" panose="020B0503030403020204" pitchFamily="34" charset="0"/>
              </a:rPr>
              <a:t>this.requiredField</a:t>
            </a:r>
            <a:r>
              <a:rPr lang="en-US" altLang="tr-TR" sz="2000" dirty="0">
                <a:latin typeface="Source Sans Pro" panose="020B0503030403020204" pitchFamily="34" charset="0"/>
                <a:ea typeface="Source Sans Pro" panose="020B0503030403020204" pitchFamily="34" charset="0"/>
              </a:rPr>
              <a:t>=required;}</a:t>
            </a:r>
          </a:p>
          <a:p>
            <a:pPr marL="0" indent="0">
              <a:buFontTx/>
              <a:buNone/>
            </a:pPr>
            <a:r>
              <a:rPr lang="en-US" altLang="tr-TR" sz="2000" dirty="0">
                <a:latin typeface="Source Sans Pro" panose="020B0503030403020204" pitchFamily="34" charset="0"/>
                <a:ea typeface="Source Sans Pro" panose="020B0503030403020204" pitchFamily="34" charset="0"/>
              </a:rPr>
              <a:t>    public </a:t>
            </a:r>
            <a:r>
              <a:rPr lang="en-US" altLang="tr-TR" sz="2000" b="1" dirty="0">
                <a:latin typeface="Source Sans Pro" panose="020B0503030403020204" pitchFamily="34" charset="0"/>
                <a:ea typeface="Source Sans Pro" panose="020B0503030403020204" pitchFamily="34" charset="0"/>
              </a:rPr>
              <a:t>Builder</a:t>
            </a:r>
            <a:r>
              <a:rPr lang="en-US" altLang="tr-TR" sz="2000" dirty="0">
                <a:latin typeface="Source Sans Pro" panose="020B0503030403020204" pitchFamily="34" charset="0"/>
                <a:ea typeface="Source Sans Pro" panose="020B0503030403020204" pitchFamily="34" charset="0"/>
              </a:rPr>
              <a:t> option1(int </a:t>
            </a:r>
            <a:r>
              <a:rPr lang="en-US" altLang="tr-TR" sz="2000" dirty="0" err="1">
                <a:latin typeface="Source Sans Pro" panose="020B0503030403020204" pitchFamily="34" charset="0"/>
                <a:ea typeface="Source Sans Pro" panose="020B0503030403020204" pitchFamily="34" charset="0"/>
              </a:rPr>
              <a:t>optionalVal</a:t>
            </a:r>
            <a:r>
              <a:rPr lang="en-US" altLang="tr-TR" sz="2000" dirty="0">
                <a:latin typeface="Source Sans Pro" panose="020B0503030403020204" pitchFamily="34" charset="0"/>
                <a:ea typeface="Source Sans Pro" panose="020B0503030403020204" pitchFamily="34" charset="0"/>
              </a:rPr>
              <a:t>){</a:t>
            </a:r>
          </a:p>
          <a:p>
            <a:pPr marL="0" indent="0">
              <a:buFontTx/>
              <a:buNone/>
            </a:pPr>
            <a:r>
              <a:rPr lang="en-US" altLang="tr-TR" sz="2000" dirty="0">
                <a:latin typeface="Source Sans Pro" panose="020B0503030403020204" pitchFamily="34" charset="0"/>
                <a:ea typeface="Source Sans Pro" panose="020B0503030403020204" pitchFamily="34" charset="0"/>
              </a:rPr>
              <a:t>           </a:t>
            </a:r>
            <a:r>
              <a:rPr lang="en-US" altLang="tr-TR" sz="2000" dirty="0" err="1">
                <a:latin typeface="Source Sans Pro" panose="020B0503030403020204" pitchFamily="34" charset="0"/>
                <a:ea typeface="Source Sans Pro" panose="020B0503030403020204" pitchFamily="34" charset="0"/>
              </a:rPr>
              <a:t>optionalField</a:t>
            </a:r>
            <a:r>
              <a:rPr lang="en-US" altLang="tr-TR" sz="2000" dirty="0">
                <a:latin typeface="Source Sans Pro" panose="020B0503030403020204" pitchFamily="34" charset="0"/>
                <a:ea typeface="Source Sans Pro" panose="020B0503030403020204" pitchFamily="34" charset="0"/>
              </a:rPr>
              <a:t>=</a:t>
            </a:r>
            <a:r>
              <a:rPr lang="en-US" altLang="tr-TR" sz="2000" dirty="0" err="1">
                <a:latin typeface="Source Sans Pro" panose="020B0503030403020204" pitchFamily="34" charset="0"/>
                <a:ea typeface="Source Sans Pro" panose="020B0503030403020204" pitchFamily="34" charset="0"/>
              </a:rPr>
              <a:t>optionalVal</a:t>
            </a:r>
            <a:r>
              <a:rPr lang="en-US" altLang="tr-TR" sz="2000" dirty="0">
                <a:latin typeface="Source Sans Pro" panose="020B0503030403020204" pitchFamily="34" charset="0"/>
                <a:ea typeface="Source Sans Pro" panose="020B0503030403020204" pitchFamily="34" charset="0"/>
              </a:rPr>
              <a:t>;</a:t>
            </a:r>
          </a:p>
          <a:p>
            <a:pPr marL="0" indent="0">
              <a:buFontTx/>
              <a:buNone/>
            </a:pPr>
            <a:r>
              <a:rPr lang="en-US" altLang="tr-TR" sz="2000" dirty="0">
                <a:latin typeface="Source Sans Pro" panose="020B0503030403020204" pitchFamily="34" charset="0"/>
                <a:ea typeface="Source Sans Pro" panose="020B0503030403020204" pitchFamily="34" charset="0"/>
              </a:rPr>
              <a:t>           </a:t>
            </a:r>
            <a:r>
              <a:rPr lang="en-US" altLang="tr-TR" sz="2000" b="1" dirty="0">
                <a:latin typeface="Source Sans Pro" panose="020B0503030403020204" pitchFamily="34" charset="0"/>
                <a:ea typeface="Source Sans Pro" panose="020B0503030403020204" pitchFamily="34" charset="0"/>
              </a:rPr>
              <a:t>return this</a:t>
            </a:r>
            <a:r>
              <a:rPr lang="en-US" altLang="tr-TR" sz="2000" dirty="0">
                <a:latin typeface="Source Sans Pro" panose="020B0503030403020204" pitchFamily="34" charset="0"/>
                <a:ea typeface="Source Sans Pro" panose="020B0503030403020204" pitchFamily="34" charset="0"/>
              </a:rPr>
              <a:t>;</a:t>
            </a:r>
          </a:p>
          <a:p>
            <a:pPr marL="0" indent="0">
              <a:buFontTx/>
              <a:buNone/>
            </a:pPr>
            <a:r>
              <a:rPr lang="en-US" altLang="tr-TR" sz="2000" dirty="0">
                <a:latin typeface="Source Sans Pro" panose="020B0503030403020204" pitchFamily="34" charset="0"/>
                <a:ea typeface="Source Sans Pro" panose="020B0503030403020204" pitchFamily="34" charset="0"/>
              </a:rPr>
              <a:t>     }</a:t>
            </a:r>
          </a:p>
          <a:p>
            <a:pPr marL="0" indent="0">
              <a:buFontTx/>
              <a:buNone/>
            </a:pPr>
            <a:r>
              <a:rPr lang="en-US" altLang="tr-TR" sz="2000" dirty="0">
                <a:latin typeface="Source Sans Pro" panose="020B0503030403020204" pitchFamily="34" charset="0"/>
                <a:ea typeface="Source Sans Pro" panose="020B0503030403020204" pitchFamily="34" charset="0"/>
              </a:rPr>
              <a:t>     public Entity </a:t>
            </a:r>
            <a:r>
              <a:rPr lang="en-US" altLang="tr-TR" sz="2000" dirty="0">
                <a:solidFill>
                  <a:srgbClr val="0070C0"/>
                </a:solidFill>
                <a:latin typeface="Source Sans Pro" panose="020B0503030403020204" pitchFamily="34" charset="0"/>
                <a:ea typeface="Source Sans Pro" panose="020B0503030403020204" pitchFamily="34" charset="0"/>
              </a:rPr>
              <a:t>build</a:t>
            </a:r>
            <a:r>
              <a:rPr lang="en-US" altLang="tr-TR" sz="2000" dirty="0">
                <a:latin typeface="Source Sans Pro" panose="020B0503030403020204" pitchFamily="34" charset="0"/>
                <a:ea typeface="Source Sans Pro" panose="020B0503030403020204" pitchFamily="34" charset="0"/>
              </a:rPr>
              <a:t>(){</a:t>
            </a:r>
          </a:p>
          <a:p>
            <a:pPr marL="0" indent="0">
              <a:buFontTx/>
              <a:buNone/>
            </a:pPr>
            <a:r>
              <a:rPr lang="en-US" altLang="tr-TR" sz="2000" dirty="0">
                <a:latin typeface="Source Sans Pro" panose="020B0503030403020204" pitchFamily="34" charset="0"/>
                <a:ea typeface="Source Sans Pro" panose="020B0503030403020204" pitchFamily="34" charset="0"/>
              </a:rPr>
              <a:t>       return new Entity(this);}</a:t>
            </a:r>
          </a:p>
          <a:p>
            <a:pPr marL="0" indent="0">
              <a:buFontTx/>
              <a:buNone/>
            </a:pPr>
            <a:r>
              <a:rPr lang="en-US" altLang="tr-TR" sz="2000" dirty="0">
                <a:latin typeface="Source Sans Pro" panose="020B0503030403020204" pitchFamily="34" charset="0"/>
                <a:ea typeface="Source Sans Pro" panose="020B0503030403020204" pitchFamily="34" charset="0"/>
              </a:rPr>
              <a:t>  }</a:t>
            </a:r>
          </a:p>
          <a:p>
            <a:pPr marL="0" indent="0">
              <a:buFontTx/>
              <a:buNone/>
            </a:pPr>
            <a:r>
              <a:rPr lang="en-US" altLang="tr-TR" sz="2000" dirty="0">
                <a:latin typeface="Source Sans Pro" panose="020B0503030403020204" pitchFamily="34" charset="0"/>
                <a:ea typeface="Source Sans Pro" panose="020B0503030403020204" pitchFamily="34" charset="0"/>
              </a:rPr>
              <a:t> </a:t>
            </a:r>
            <a:r>
              <a:rPr lang="en-US" altLang="tr-TR" sz="2000" dirty="0">
                <a:solidFill>
                  <a:srgbClr val="0070C0"/>
                </a:solidFill>
                <a:latin typeface="Source Sans Pro" panose="020B0503030403020204" pitchFamily="34" charset="0"/>
                <a:ea typeface="Source Sans Pro" panose="020B0503030403020204" pitchFamily="34" charset="0"/>
              </a:rPr>
              <a:t>private Entity(Builder builder</a:t>
            </a:r>
            <a:r>
              <a:rPr lang="en-US" altLang="tr-TR" sz="2000" dirty="0">
                <a:latin typeface="Source Sans Pro" panose="020B0503030403020204" pitchFamily="34" charset="0"/>
                <a:ea typeface="Source Sans Pro" panose="020B0503030403020204" pitchFamily="34" charset="0"/>
              </a:rPr>
              <a:t>){</a:t>
            </a:r>
          </a:p>
          <a:p>
            <a:pPr marL="0" indent="0">
              <a:buFontTx/>
              <a:buNone/>
            </a:pPr>
            <a:r>
              <a:rPr lang="en-US" altLang="tr-TR" sz="2000" dirty="0">
                <a:latin typeface="Source Sans Pro" panose="020B0503030403020204" pitchFamily="34" charset="0"/>
                <a:ea typeface="Source Sans Pro" panose="020B0503030403020204" pitchFamily="34" charset="0"/>
              </a:rPr>
              <a:t>         f1=</a:t>
            </a:r>
            <a:r>
              <a:rPr lang="en-US" altLang="tr-TR" sz="2000" dirty="0" err="1">
                <a:latin typeface="Source Sans Pro" panose="020B0503030403020204" pitchFamily="34" charset="0"/>
                <a:ea typeface="Source Sans Pro" panose="020B0503030403020204" pitchFamily="34" charset="0"/>
              </a:rPr>
              <a:t>builder.requiredField</a:t>
            </a:r>
            <a:r>
              <a:rPr lang="en-US" altLang="tr-TR" sz="2000" dirty="0">
                <a:latin typeface="Source Sans Pro" panose="020B0503030403020204" pitchFamily="34" charset="0"/>
                <a:ea typeface="Source Sans Pro" panose="020B0503030403020204" pitchFamily="34" charset="0"/>
              </a:rPr>
              <a:t>;</a:t>
            </a:r>
          </a:p>
          <a:p>
            <a:pPr marL="0" indent="0">
              <a:buFontTx/>
              <a:buNone/>
            </a:pPr>
            <a:r>
              <a:rPr lang="en-US" altLang="tr-TR" sz="2000" dirty="0">
                <a:latin typeface="Source Sans Pro" panose="020B0503030403020204" pitchFamily="34" charset="0"/>
                <a:ea typeface="Source Sans Pro" panose="020B0503030403020204" pitchFamily="34" charset="0"/>
              </a:rPr>
              <a:t>         f2=</a:t>
            </a:r>
            <a:r>
              <a:rPr lang="en-US" altLang="tr-TR" sz="2000" dirty="0" err="1">
                <a:latin typeface="Source Sans Pro" panose="020B0503030403020204" pitchFamily="34" charset="0"/>
                <a:ea typeface="Source Sans Pro" panose="020B0503030403020204" pitchFamily="34" charset="0"/>
              </a:rPr>
              <a:t>builder.optionalField</a:t>
            </a:r>
            <a:r>
              <a:rPr lang="en-US" altLang="tr-TR" sz="2000" dirty="0">
                <a:latin typeface="Source Sans Pro" panose="020B0503030403020204" pitchFamily="34" charset="0"/>
                <a:ea typeface="Source Sans Pro" panose="020B0503030403020204" pitchFamily="34" charset="0"/>
              </a:rPr>
              <a:t>;   }</a:t>
            </a:r>
          </a:p>
          <a:p>
            <a:pPr marL="0" indent="0">
              <a:buFontTx/>
              <a:buNone/>
            </a:pPr>
            <a:r>
              <a:rPr lang="en-US" altLang="tr-TR" sz="2000" dirty="0">
                <a:latin typeface="Source Sans Pro" panose="020B0503030403020204" pitchFamily="34" charset="0"/>
                <a:ea typeface="Source Sans Pro" panose="020B0503030403020204" pitchFamily="34" charset="0"/>
              </a:rPr>
              <a:t>} </a:t>
            </a:r>
            <a:r>
              <a:rPr lang="en-US" altLang="tr-TR" sz="2000" b="1" dirty="0">
                <a:latin typeface="Source Sans Pro" panose="020B0503030403020204" pitchFamily="34" charset="0"/>
                <a:ea typeface="Source Sans Pro" panose="020B0503030403020204" pitchFamily="34" charset="0"/>
              </a:rPr>
              <a:t>//no setter methods!</a:t>
            </a:r>
            <a:endParaRPr lang="tr-TR" altLang="tr-TR" sz="2000" b="1" dirty="0">
              <a:latin typeface="Source Sans Pro" panose="020B0503030403020204" pitchFamily="34" charset="0"/>
              <a:ea typeface="Source Sans Pro" panose="020B0503030403020204" pitchFamily="34" charset="0"/>
            </a:endParaRPr>
          </a:p>
        </p:txBody>
      </p:sp>
      <p:sp>
        <p:nvSpPr>
          <p:cNvPr id="5" name="Content Placeholder 4">
            <a:extLst>
              <a:ext uri="{FF2B5EF4-FFF2-40B4-BE49-F238E27FC236}">
                <a16:creationId xmlns:a16="http://schemas.microsoft.com/office/drawing/2014/main" id="{38001C15-ECEA-488C-9447-648D918EFAAC}"/>
              </a:ext>
            </a:extLst>
          </p:cNvPr>
          <p:cNvSpPr>
            <a:spLocks noGrp="1"/>
          </p:cNvSpPr>
          <p:nvPr>
            <p:ph sz="half" idx="4294967295"/>
          </p:nvPr>
        </p:nvSpPr>
        <p:spPr>
          <a:xfrm>
            <a:off x="5004816" y="787336"/>
            <a:ext cx="4038600" cy="5924359"/>
          </a:xfrm>
        </p:spPr>
        <p:txBody>
          <a:bodyPr/>
          <a:lstStyle/>
          <a:p>
            <a:pPr>
              <a:defRPr/>
            </a:pPr>
            <a:r>
              <a:rPr lang="en-US" sz="2800" dirty="0"/>
              <a:t>Usage</a:t>
            </a:r>
          </a:p>
          <a:p>
            <a:pPr>
              <a:defRPr/>
            </a:pPr>
            <a:endParaRPr lang="en-US" sz="2800" dirty="0"/>
          </a:p>
          <a:p>
            <a:pPr marL="0" indent="0">
              <a:buFontTx/>
              <a:buNone/>
              <a:defRPr/>
            </a:pPr>
            <a:r>
              <a:rPr lang="en-US" sz="2800" dirty="0">
                <a:latin typeface="Source Sans Pro" panose="020B0503030403020204" pitchFamily="34" charset="0"/>
                <a:ea typeface="Source Sans Pro" panose="020B0503030403020204" pitchFamily="34" charset="0"/>
              </a:rPr>
              <a:t>Entity p1=new </a:t>
            </a:r>
          </a:p>
          <a:p>
            <a:pPr marL="0" indent="0">
              <a:buFontTx/>
              <a:buNone/>
              <a:defRPr/>
            </a:pPr>
            <a:r>
              <a:rPr lang="en-US" sz="2800" dirty="0">
                <a:latin typeface="Source Sans Pro" panose="020B0503030403020204" pitchFamily="34" charset="0"/>
                <a:ea typeface="Source Sans Pro" panose="020B0503030403020204" pitchFamily="34" charset="0"/>
              </a:rPr>
              <a:t>       </a:t>
            </a:r>
            <a:r>
              <a:rPr lang="en-US" sz="2800" dirty="0" err="1">
                <a:latin typeface="Source Sans Pro" panose="020B0503030403020204" pitchFamily="34" charset="0"/>
                <a:ea typeface="Source Sans Pro" panose="020B0503030403020204" pitchFamily="34" charset="0"/>
              </a:rPr>
              <a:t>Entity.Builder</a:t>
            </a:r>
            <a:r>
              <a:rPr lang="en-US" sz="2800" dirty="0">
                <a:latin typeface="Source Sans Pro" panose="020B0503030403020204" pitchFamily="34" charset="0"/>
                <a:ea typeface="Source Sans Pro" panose="020B0503030403020204" pitchFamily="34" charset="0"/>
              </a:rPr>
              <a:t>(12)</a:t>
            </a:r>
          </a:p>
          <a:p>
            <a:pPr marL="0" indent="0">
              <a:buFontTx/>
              <a:buNone/>
              <a:defRPr/>
            </a:pPr>
            <a:r>
              <a:rPr lang="en-US" sz="2800" dirty="0">
                <a:latin typeface="Source Sans Pro" panose="020B0503030403020204" pitchFamily="34" charset="0"/>
                <a:ea typeface="Source Sans Pro" panose="020B0503030403020204" pitchFamily="34" charset="0"/>
              </a:rPr>
              <a:t>       .option1(3)</a:t>
            </a:r>
          </a:p>
          <a:p>
            <a:pPr marL="0" indent="0">
              <a:buFontTx/>
              <a:buNone/>
              <a:defRPr/>
            </a:pPr>
            <a:r>
              <a:rPr lang="en-US" sz="2800" dirty="0">
                <a:latin typeface="Source Sans Pro" panose="020B0503030403020204" pitchFamily="34" charset="0"/>
                <a:ea typeface="Source Sans Pro" panose="020B0503030403020204" pitchFamily="34" charset="0"/>
              </a:rPr>
              <a:t>       .build();</a:t>
            </a:r>
          </a:p>
          <a:p>
            <a:pPr marL="0" indent="0">
              <a:buFontTx/>
              <a:buNone/>
              <a:defRPr/>
            </a:pPr>
            <a:endParaRPr lang="en-US" sz="2800" dirty="0"/>
          </a:p>
          <a:p>
            <a:pPr marL="0" indent="0">
              <a:buFontTx/>
              <a:buNone/>
              <a:defRPr/>
            </a:pPr>
            <a:r>
              <a:rPr lang="en-US" sz="2800" dirty="0"/>
              <a:t>No one can set/change the fields of this object</a:t>
            </a:r>
          </a:p>
          <a:p>
            <a:pPr marL="0" indent="0">
              <a:buFontTx/>
              <a:buNone/>
              <a:defRPr/>
            </a:pPr>
            <a:endParaRPr lang="en-US" sz="2800" dirty="0"/>
          </a:p>
          <a:p>
            <a:pPr>
              <a:defRPr/>
            </a:pPr>
            <a:r>
              <a:rPr lang="en-US" sz="2400" dirty="0"/>
              <a:t>Did anyone used the StringBuilder?</a:t>
            </a:r>
            <a:endParaRPr lang="tr-TR" sz="2400" dirty="0"/>
          </a:p>
        </p:txBody>
      </p:sp>
      <p:sp>
        <p:nvSpPr>
          <p:cNvPr id="2" name="TextBox 1">
            <a:extLst>
              <a:ext uri="{FF2B5EF4-FFF2-40B4-BE49-F238E27FC236}">
                <a16:creationId xmlns:a16="http://schemas.microsoft.com/office/drawing/2014/main" id="{48F519E0-4A3D-0A9C-A054-AD2984FCA376}"/>
              </a:ext>
            </a:extLst>
          </p:cNvPr>
          <p:cNvSpPr txBox="1"/>
          <p:nvPr/>
        </p:nvSpPr>
        <p:spPr>
          <a:xfrm>
            <a:off x="7626096" y="350711"/>
            <a:ext cx="789383" cy="400110"/>
          </a:xfrm>
          <a:prstGeom prst="rect">
            <a:avLst/>
          </a:prstGeom>
          <a:noFill/>
        </p:spPr>
        <p:txBody>
          <a:bodyPr wrap="none" rtlCol="0">
            <a:spAutoFit/>
          </a:bodyPr>
          <a:lstStyle/>
          <a:p>
            <a:r>
              <a:rPr lang="en-US" sz="2000" dirty="0">
                <a:solidFill>
                  <a:srgbClr val="C00000"/>
                </a:solidFill>
              </a:rPr>
              <a:t>JAVA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a:extLst>
              <a:ext uri="{FF2B5EF4-FFF2-40B4-BE49-F238E27FC236}">
                <a16:creationId xmlns:a16="http://schemas.microsoft.com/office/drawing/2014/main" id="{69DACF26-921D-72D9-B246-CBF62A93E666}"/>
              </a:ext>
            </a:extLst>
          </p:cNvPr>
          <p:cNvSpPr>
            <a:spLocks noGrp="1" noChangeArrowheads="1"/>
          </p:cNvSpPr>
          <p:nvPr>
            <p:ph sz="half" idx="4294967295"/>
          </p:nvPr>
        </p:nvSpPr>
        <p:spPr>
          <a:xfrm>
            <a:off x="320040" y="350711"/>
            <a:ext cx="4956048" cy="4525962"/>
          </a:xfrm>
        </p:spPr>
        <p:txBody>
          <a:bodyPr/>
          <a:lstStyle/>
          <a:p>
            <a:pPr marL="0" indent="0">
              <a:buFontTx/>
              <a:buNone/>
            </a:pPr>
            <a:r>
              <a:rPr lang="en-US" sz="2000" b="1" dirty="0">
                <a:latin typeface="Source Sans Pro" panose="020B0503030403020204" pitchFamily="34" charset="0"/>
                <a:ea typeface="Source Sans Pro" panose="020B0503030403020204" pitchFamily="34" charset="0"/>
              </a:rPr>
              <a:t>class</a:t>
            </a:r>
            <a:r>
              <a:rPr lang="en-US" sz="2000" dirty="0">
                <a:latin typeface="Source Sans Pro" panose="020B0503030403020204" pitchFamily="34" charset="0"/>
                <a:ea typeface="Source Sans Pro" panose="020B0503030403020204" pitchFamily="34" charset="0"/>
              </a:rPr>
              <a:t> Entity {</a:t>
            </a:r>
          </a:p>
          <a:p>
            <a:pPr marL="0" indent="0">
              <a:buFontTx/>
              <a:buNone/>
            </a:pPr>
            <a:r>
              <a:rPr lang="en-US" sz="2000" dirty="0">
                <a:latin typeface="Source Sans Pro" panose="020B0503030403020204" pitchFamily="34" charset="0"/>
                <a:ea typeface="Source Sans Pro" panose="020B0503030403020204" pitchFamily="34" charset="0"/>
              </a:rPr>
              <a:t>  public: </a:t>
            </a:r>
          </a:p>
          <a:p>
            <a:pPr marL="0" indent="0">
              <a:buFontTx/>
              <a:buNone/>
            </a:pPr>
            <a:r>
              <a:rPr lang="en-US" sz="2000" dirty="0">
                <a:latin typeface="Source Sans Pro" panose="020B0503030403020204" pitchFamily="34" charset="0"/>
                <a:ea typeface="Source Sans Pro" panose="020B0503030403020204" pitchFamily="34" charset="0"/>
              </a:rPr>
              <a:t>     </a:t>
            </a:r>
            <a:r>
              <a:rPr lang="en-US" sz="2000" b="1" dirty="0">
                <a:latin typeface="Source Sans Pro" panose="020B0503030403020204" pitchFamily="34" charset="0"/>
                <a:ea typeface="Source Sans Pro" panose="020B0503030403020204" pitchFamily="34" charset="0"/>
              </a:rPr>
              <a:t>class</a:t>
            </a:r>
            <a:r>
              <a:rPr lang="en-US" sz="2000" dirty="0">
                <a:latin typeface="Source Sans Pro" panose="020B0503030403020204" pitchFamily="34" charset="0"/>
                <a:ea typeface="Source Sans Pro" panose="020B0503030403020204" pitchFamily="34" charset="0"/>
              </a:rPr>
              <a:t> Builder {</a:t>
            </a:r>
          </a:p>
          <a:p>
            <a:pPr marL="0" indent="0">
              <a:buFontTx/>
              <a:buNone/>
            </a:pPr>
            <a:r>
              <a:rPr lang="en-US" sz="2000" dirty="0">
                <a:latin typeface="Source Sans Pro" panose="020B0503030403020204" pitchFamily="34" charset="0"/>
                <a:ea typeface="Source Sans Pro" panose="020B0503030403020204" pitchFamily="34" charset="0"/>
              </a:rPr>
              <a:t>         private:  int </a:t>
            </a:r>
            <a:r>
              <a:rPr lang="en-US" sz="2000" dirty="0" err="1">
                <a:latin typeface="Source Sans Pro" panose="020B0503030403020204" pitchFamily="34" charset="0"/>
                <a:ea typeface="Source Sans Pro" panose="020B0503030403020204" pitchFamily="34" charset="0"/>
              </a:rPr>
              <a:t>requiredField</a:t>
            </a:r>
            <a:r>
              <a:rPr lang="en-US" sz="2000" dirty="0">
                <a:latin typeface="Source Sans Pro" panose="020B0503030403020204" pitchFamily="34" charset="0"/>
                <a:ea typeface="Source Sans Pro" panose="020B0503030403020204" pitchFamily="34" charset="0"/>
              </a:rPr>
              <a:t>, </a:t>
            </a:r>
            <a:r>
              <a:rPr lang="en-US" sz="2000" dirty="0" err="1">
                <a:latin typeface="Source Sans Pro" panose="020B0503030403020204" pitchFamily="34" charset="0"/>
                <a:ea typeface="Source Sans Pro" panose="020B0503030403020204" pitchFamily="34" charset="0"/>
              </a:rPr>
              <a:t>optionalField</a:t>
            </a:r>
            <a:r>
              <a:rPr lang="en-US" sz="2000" dirty="0">
                <a:latin typeface="Source Sans Pro" panose="020B0503030403020204" pitchFamily="34" charset="0"/>
                <a:ea typeface="Source Sans Pro" panose="020B0503030403020204" pitchFamily="34" charset="0"/>
              </a:rPr>
              <a:t>; </a:t>
            </a:r>
          </a:p>
          <a:p>
            <a:pPr marL="0" indent="0">
              <a:buFontTx/>
              <a:buNone/>
            </a:pPr>
            <a:r>
              <a:rPr lang="en-US" sz="2000" dirty="0">
                <a:latin typeface="Source Sans Pro" panose="020B0503030403020204" pitchFamily="34" charset="0"/>
                <a:ea typeface="Source Sans Pro" panose="020B0503030403020204" pitchFamily="34" charset="0"/>
              </a:rPr>
              <a:t>        public: </a:t>
            </a:r>
          </a:p>
          <a:p>
            <a:pPr marL="0" indent="0">
              <a:buFontTx/>
              <a:buNone/>
            </a:pPr>
            <a:r>
              <a:rPr lang="en-US" sz="2000" dirty="0">
                <a:latin typeface="Source Sans Pro" panose="020B0503030403020204" pitchFamily="34" charset="0"/>
                <a:ea typeface="Source Sans Pro" panose="020B0503030403020204" pitchFamily="34" charset="0"/>
              </a:rPr>
              <a:t>             Builder(int required) : </a:t>
            </a:r>
          </a:p>
          <a:p>
            <a:pPr marL="0" indent="0">
              <a:buFontTx/>
              <a:buNone/>
            </a:pPr>
            <a:r>
              <a:rPr lang="en-US" sz="2000" dirty="0">
                <a:latin typeface="Source Sans Pro" panose="020B0503030403020204" pitchFamily="34" charset="0"/>
                <a:ea typeface="Source Sans Pro" panose="020B0503030403020204" pitchFamily="34" charset="0"/>
              </a:rPr>
              <a:t>                    </a:t>
            </a:r>
            <a:r>
              <a:rPr lang="en-US" sz="2000" dirty="0" err="1">
                <a:latin typeface="Source Sans Pro" panose="020B0503030403020204" pitchFamily="34" charset="0"/>
                <a:ea typeface="Source Sans Pro" panose="020B0503030403020204" pitchFamily="34" charset="0"/>
              </a:rPr>
              <a:t>requiredField</a:t>
            </a:r>
            <a:r>
              <a:rPr lang="en-US" sz="2000" dirty="0">
                <a:latin typeface="Source Sans Pro" panose="020B0503030403020204" pitchFamily="34" charset="0"/>
                <a:ea typeface="Source Sans Pro" panose="020B0503030403020204" pitchFamily="34" charset="0"/>
              </a:rPr>
              <a:t>(required) {} </a:t>
            </a:r>
          </a:p>
          <a:p>
            <a:pPr marL="0" indent="0">
              <a:buFontTx/>
              <a:buNone/>
            </a:pPr>
            <a:r>
              <a:rPr lang="en-US" sz="2000" dirty="0">
                <a:latin typeface="Source Sans Pro" panose="020B0503030403020204" pitchFamily="34" charset="0"/>
                <a:ea typeface="Source Sans Pro" panose="020B0503030403020204" pitchFamily="34" charset="0"/>
              </a:rPr>
              <a:t>             </a:t>
            </a:r>
            <a:r>
              <a:rPr lang="en-US" sz="2000" b="1" dirty="0">
                <a:latin typeface="Source Sans Pro" panose="020B0503030403020204" pitchFamily="34" charset="0"/>
                <a:ea typeface="Source Sans Pro" panose="020B0503030403020204" pitchFamily="34" charset="0"/>
              </a:rPr>
              <a:t>Builder</a:t>
            </a:r>
            <a:r>
              <a:rPr lang="en-US" sz="2000" dirty="0">
                <a:latin typeface="Source Sans Pro" panose="020B0503030403020204" pitchFamily="34" charset="0"/>
                <a:ea typeface="Source Sans Pro" panose="020B0503030403020204" pitchFamily="34" charset="0"/>
              </a:rPr>
              <a:t>&amp; option1(int </a:t>
            </a:r>
            <a:r>
              <a:rPr lang="en-US" sz="2000" dirty="0" err="1">
                <a:latin typeface="Source Sans Pro" panose="020B0503030403020204" pitchFamily="34" charset="0"/>
                <a:ea typeface="Source Sans Pro" panose="020B0503030403020204" pitchFamily="34" charset="0"/>
              </a:rPr>
              <a:t>optionalVal</a:t>
            </a:r>
            <a:r>
              <a:rPr lang="en-US" sz="2000" dirty="0">
                <a:latin typeface="Source Sans Pro" panose="020B0503030403020204" pitchFamily="34" charset="0"/>
                <a:ea typeface="Source Sans Pro" panose="020B0503030403020204" pitchFamily="34" charset="0"/>
              </a:rPr>
              <a:t>) {</a:t>
            </a:r>
          </a:p>
          <a:p>
            <a:pPr marL="0" indent="0">
              <a:buFontTx/>
              <a:buNone/>
            </a:pPr>
            <a:r>
              <a:rPr lang="en-US" sz="2000" dirty="0">
                <a:latin typeface="Source Sans Pro" panose="020B0503030403020204" pitchFamily="34" charset="0"/>
                <a:ea typeface="Source Sans Pro" panose="020B0503030403020204" pitchFamily="34" charset="0"/>
              </a:rPr>
              <a:t>               </a:t>
            </a:r>
            <a:r>
              <a:rPr lang="en-US" sz="2000" dirty="0" err="1">
                <a:latin typeface="Source Sans Pro" panose="020B0503030403020204" pitchFamily="34" charset="0"/>
                <a:ea typeface="Source Sans Pro" panose="020B0503030403020204" pitchFamily="34" charset="0"/>
              </a:rPr>
              <a:t>optionalField</a:t>
            </a:r>
            <a:r>
              <a:rPr lang="en-US" sz="2000" dirty="0">
                <a:latin typeface="Source Sans Pro" panose="020B0503030403020204" pitchFamily="34" charset="0"/>
                <a:ea typeface="Source Sans Pro" panose="020B0503030403020204" pitchFamily="34" charset="0"/>
              </a:rPr>
              <a:t> = </a:t>
            </a:r>
            <a:r>
              <a:rPr lang="en-US" sz="2000" dirty="0" err="1">
                <a:latin typeface="Source Sans Pro" panose="020B0503030403020204" pitchFamily="34" charset="0"/>
                <a:ea typeface="Source Sans Pro" panose="020B0503030403020204" pitchFamily="34" charset="0"/>
              </a:rPr>
              <a:t>optionalVal</a:t>
            </a:r>
            <a:r>
              <a:rPr lang="en-US" sz="2000" dirty="0">
                <a:latin typeface="Source Sans Pro" panose="020B0503030403020204" pitchFamily="34" charset="0"/>
                <a:ea typeface="Source Sans Pro" panose="020B0503030403020204" pitchFamily="34" charset="0"/>
              </a:rPr>
              <a:t>; </a:t>
            </a:r>
          </a:p>
          <a:p>
            <a:pPr marL="0" indent="0">
              <a:buFontTx/>
              <a:buNone/>
            </a:pPr>
            <a:r>
              <a:rPr lang="en-US" sz="2000" dirty="0">
                <a:latin typeface="Source Sans Pro" panose="020B0503030403020204" pitchFamily="34" charset="0"/>
                <a:ea typeface="Source Sans Pro" panose="020B0503030403020204" pitchFamily="34" charset="0"/>
              </a:rPr>
              <a:t>               </a:t>
            </a:r>
            <a:r>
              <a:rPr lang="en-US" sz="2000" b="1" dirty="0">
                <a:latin typeface="Source Sans Pro" panose="020B0503030403020204" pitchFamily="34" charset="0"/>
                <a:ea typeface="Source Sans Pro" panose="020B0503030403020204" pitchFamily="34" charset="0"/>
              </a:rPr>
              <a:t>return *this</a:t>
            </a:r>
            <a:r>
              <a:rPr lang="en-US" sz="2000" dirty="0">
                <a:latin typeface="Source Sans Pro" panose="020B0503030403020204" pitchFamily="34" charset="0"/>
                <a:ea typeface="Source Sans Pro" panose="020B0503030403020204" pitchFamily="34" charset="0"/>
              </a:rPr>
              <a:t>; } </a:t>
            </a:r>
          </a:p>
          <a:p>
            <a:pPr marL="0" indent="0">
              <a:buFontTx/>
              <a:buNone/>
            </a:pPr>
            <a:r>
              <a:rPr lang="en-US" sz="2000" dirty="0">
                <a:latin typeface="Source Sans Pro" panose="020B0503030403020204" pitchFamily="34" charset="0"/>
                <a:ea typeface="Source Sans Pro" panose="020B0503030403020204" pitchFamily="34" charset="0"/>
              </a:rPr>
              <a:t>             </a:t>
            </a:r>
            <a:r>
              <a:rPr lang="en-US" sz="2000" dirty="0">
                <a:solidFill>
                  <a:srgbClr val="0070C0"/>
                </a:solidFill>
                <a:latin typeface="Source Sans Pro" panose="020B0503030403020204" pitchFamily="34" charset="0"/>
                <a:ea typeface="Source Sans Pro" panose="020B0503030403020204" pitchFamily="34" charset="0"/>
              </a:rPr>
              <a:t>Entity build() </a:t>
            </a:r>
            <a:r>
              <a:rPr lang="en-US" sz="2000" dirty="0">
                <a:latin typeface="Source Sans Pro" panose="020B0503030403020204" pitchFamily="34" charset="0"/>
                <a:ea typeface="Source Sans Pro" panose="020B0503030403020204" pitchFamily="34" charset="0"/>
              </a:rPr>
              <a:t>{ return Entity(*this); }</a:t>
            </a:r>
          </a:p>
          <a:p>
            <a:pPr marL="0" indent="0">
              <a:buFontTx/>
              <a:buNone/>
            </a:pPr>
            <a:r>
              <a:rPr lang="en-US" sz="2000" dirty="0">
                <a:latin typeface="Source Sans Pro" panose="020B0503030403020204" pitchFamily="34" charset="0"/>
                <a:ea typeface="Source Sans Pro" panose="020B0503030403020204" pitchFamily="34" charset="0"/>
              </a:rPr>
              <a:t>        }; </a:t>
            </a:r>
          </a:p>
          <a:p>
            <a:pPr marL="0" indent="0">
              <a:buNone/>
            </a:pPr>
            <a:r>
              <a:rPr lang="en-US" sz="2000" dirty="0">
                <a:latin typeface="Source Sans Pro" panose="020B0503030403020204" pitchFamily="34" charset="0"/>
                <a:ea typeface="Source Sans Pro" panose="020B0503030403020204" pitchFamily="34" charset="0"/>
              </a:rPr>
              <a:t>  private: const int f1; const int f2;</a:t>
            </a:r>
          </a:p>
          <a:p>
            <a:pPr marL="0" indent="0">
              <a:buFontTx/>
              <a:buNone/>
            </a:pPr>
            <a:r>
              <a:rPr lang="en-US" sz="2000" dirty="0">
                <a:latin typeface="Source Sans Pro" panose="020B0503030403020204" pitchFamily="34" charset="0"/>
                <a:ea typeface="Source Sans Pro" panose="020B0503030403020204" pitchFamily="34" charset="0"/>
              </a:rPr>
              <a:t>  </a:t>
            </a:r>
            <a:r>
              <a:rPr lang="en-US" sz="2000" dirty="0">
                <a:solidFill>
                  <a:srgbClr val="0070C0"/>
                </a:solidFill>
                <a:latin typeface="Source Sans Pro" panose="020B0503030403020204" pitchFamily="34" charset="0"/>
                <a:ea typeface="Source Sans Pro" panose="020B0503030403020204" pitchFamily="34" charset="0"/>
              </a:rPr>
              <a:t>Entity(const Builder&amp; builder) </a:t>
            </a:r>
            <a:r>
              <a:rPr lang="en-US" sz="2000" dirty="0">
                <a:latin typeface="Source Sans Pro" panose="020B0503030403020204" pitchFamily="34" charset="0"/>
                <a:ea typeface="Source Sans Pro" panose="020B0503030403020204" pitchFamily="34" charset="0"/>
              </a:rPr>
              <a:t>:</a:t>
            </a:r>
          </a:p>
          <a:p>
            <a:pPr marL="0" indent="0">
              <a:buFontTx/>
              <a:buNone/>
            </a:pPr>
            <a:r>
              <a:rPr lang="en-US" sz="2000" dirty="0">
                <a:latin typeface="Source Sans Pro" panose="020B0503030403020204" pitchFamily="34" charset="0"/>
                <a:ea typeface="Source Sans Pro" panose="020B0503030403020204" pitchFamily="34" charset="0"/>
              </a:rPr>
              <a:t>               f1(</a:t>
            </a:r>
            <a:r>
              <a:rPr lang="en-US" sz="2000" dirty="0" err="1">
                <a:latin typeface="Source Sans Pro" panose="020B0503030403020204" pitchFamily="34" charset="0"/>
                <a:ea typeface="Source Sans Pro" panose="020B0503030403020204" pitchFamily="34" charset="0"/>
              </a:rPr>
              <a:t>builder.requiredField</a:t>
            </a:r>
            <a:r>
              <a:rPr lang="en-US" sz="2000" dirty="0">
                <a:latin typeface="Source Sans Pro" panose="020B0503030403020204" pitchFamily="34" charset="0"/>
                <a:ea typeface="Source Sans Pro" panose="020B0503030403020204" pitchFamily="34" charset="0"/>
              </a:rPr>
              <a:t>),</a:t>
            </a:r>
          </a:p>
          <a:p>
            <a:pPr marL="0" indent="0">
              <a:buFontTx/>
              <a:buNone/>
            </a:pPr>
            <a:r>
              <a:rPr lang="en-US" sz="2000" dirty="0">
                <a:latin typeface="Source Sans Pro" panose="020B0503030403020204" pitchFamily="34" charset="0"/>
                <a:ea typeface="Source Sans Pro" panose="020B0503030403020204" pitchFamily="34" charset="0"/>
              </a:rPr>
              <a:t>                f2(</a:t>
            </a:r>
            <a:r>
              <a:rPr lang="en-US" sz="2000" dirty="0" err="1">
                <a:latin typeface="Source Sans Pro" panose="020B0503030403020204" pitchFamily="34" charset="0"/>
                <a:ea typeface="Source Sans Pro" panose="020B0503030403020204" pitchFamily="34" charset="0"/>
              </a:rPr>
              <a:t>builder.optionalField</a:t>
            </a:r>
            <a:r>
              <a:rPr lang="en-US" sz="2000" dirty="0">
                <a:latin typeface="Source Sans Pro" panose="020B0503030403020204" pitchFamily="34" charset="0"/>
                <a:ea typeface="Source Sans Pro" panose="020B0503030403020204" pitchFamily="34" charset="0"/>
              </a:rPr>
              <a:t>) {} </a:t>
            </a:r>
          </a:p>
          <a:p>
            <a:pPr marL="0" indent="0">
              <a:buFontTx/>
              <a:buNone/>
            </a:pPr>
            <a:r>
              <a:rPr lang="en-US" sz="2000" dirty="0">
                <a:latin typeface="Source Sans Pro" panose="020B0503030403020204" pitchFamily="34" charset="0"/>
                <a:ea typeface="Source Sans Pro" panose="020B0503030403020204" pitchFamily="34" charset="0"/>
              </a:rPr>
              <a:t>}</a:t>
            </a:r>
            <a:endParaRPr lang="tr-TR" altLang="tr-TR" sz="2000" dirty="0">
              <a:latin typeface="Source Sans Pro" panose="020B0503030403020204" pitchFamily="34" charset="0"/>
              <a:ea typeface="Source Sans Pro" panose="020B0503030403020204" pitchFamily="34" charset="0"/>
            </a:endParaRPr>
          </a:p>
        </p:txBody>
      </p:sp>
      <p:sp>
        <p:nvSpPr>
          <p:cNvPr id="5" name="Content Placeholder 4">
            <a:extLst>
              <a:ext uri="{FF2B5EF4-FFF2-40B4-BE49-F238E27FC236}">
                <a16:creationId xmlns:a16="http://schemas.microsoft.com/office/drawing/2014/main" id="{38001C15-ECEA-488C-9447-648D918EFAAC}"/>
              </a:ext>
            </a:extLst>
          </p:cNvPr>
          <p:cNvSpPr>
            <a:spLocks noGrp="1"/>
          </p:cNvSpPr>
          <p:nvPr>
            <p:ph sz="half" idx="4294967295"/>
          </p:nvPr>
        </p:nvSpPr>
        <p:spPr>
          <a:xfrm>
            <a:off x="5105400" y="1223963"/>
            <a:ext cx="4038600" cy="4525962"/>
          </a:xfrm>
        </p:spPr>
        <p:txBody>
          <a:bodyPr/>
          <a:lstStyle/>
          <a:p>
            <a:pPr>
              <a:defRPr/>
            </a:pPr>
            <a:r>
              <a:rPr lang="en-US" sz="2800" dirty="0"/>
              <a:t>Usage</a:t>
            </a:r>
          </a:p>
          <a:p>
            <a:pPr>
              <a:defRPr/>
            </a:pPr>
            <a:endParaRPr lang="en-US" sz="2800" dirty="0"/>
          </a:p>
          <a:p>
            <a:pPr marL="0" indent="0">
              <a:buFontTx/>
              <a:buNone/>
              <a:defRPr/>
            </a:pPr>
            <a:r>
              <a:rPr lang="en-US" sz="2800" dirty="0">
                <a:latin typeface="Source Sans Pro" panose="020B0503030403020204" pitchFamily="34" charset="0"/>
                <a:ea typeface="Source Sans Pro" panose="020B0503030403020204" pitchFamily="34" charset="0"/>
              </a:rPr>
              <a:t>Entity p1=</a:t>
            </a:r>
          </a:p>
          <a:p>
            <a:pPr marL="0" indent="0">
              <a:buFontTx/>
              <a:buNone/>
              <a:defRPr/>
            </a:pPr>
            <a:r>
              <a:rPr lang="en-US" sz="2800" dirty="0">
                <a:latin typeface="Source Sans Pro" panose="020B0503030403020204" pitchFamily="34" charset="0"/>
                <a:ea typeface="Source Sans Pro" panose="020B0503030403020204" pitchFamily="34" charset="0"/>
              </a:rPr>
              <a:t>       Entity::Builder(12)</a:t>
            </a:r>
          </a:p>
          <a:p>
            <a:pPr marL="0" indent="0">
              <a:buFontTx/>
              <a:buNone/>
              <a:defRPr/>
            </a:pPr>
            <a:r>
              <a:rPr lang="en-US" sz="2800" dirty="0">
                <a:latin typeface="Source Sans Pro" panose="020B0503030403020204" pitchFamily="34" charset="0"/>
                <a:ea typeface="Source Sans Pro" panose="020B0503030403020204" pitchFamily="34" charset="0"/>
              </a:rPr>
              <a:t>       .option1(3)</a:t>
            </a:r>
          </a:p>
          <a:p>
            <a:pPr marL="0" indent="0">
              <a:buFontTx/>
              <a:buNone/>
              <a:defRPr/>
            </a:pPr>
            <a:r>
              <a:rPr lang="en-US" sz="2800" dirty="0">
                <a:latin typeface="Source Sans Pro" panose="020B0503030403020204" pitchFamily="34" charset="0"/>
                <a:ea typeface="Source Sans Pro" panose="020B0503030403020204" pitchFamily="34" charset="0"/>
              </a:rPr>
              <a:t>       .build();</a:t>
            </a:r>
          </a:p>
          <a:p>
            <a:pPr marL="0" indent="0">
              <a:buFontTx/>
              <a:buNone/>
              <a:defRPr/>
            </a:pPr>
            <a:endParaRPr lang="en-US" sz="2800" dirty="0"/>
          </a:p>
          <a:p>
            <a:pPr marL="0" indent="0">
              <a:buFontTx/>
              <a:buNone/>
              <a:defRPr/>
            </a:pPr>
            <a:r>
              <a:rPr lang="en-US" sz="2800" dirty="0"/>
              <a:t>No one can set/change the fields of this object</a:t>
            </a:r>
            <a:endParaRPr lang="tr-TR" sz="2800" dirty="0"/>
          </a:p>
        </p:txBody>
      </p:sp>
      <p:sp>
        <p:nvSpPr>
          <p:cNvPr id="2" name="TextBox 1">
            <a:extLst>
              <a:ext uri="{FF2B5EF4-FFF2-40B4-BE49-F238E27FC236}">
                <a16:creationId xmlns:a16="http://schemas.microsoft.com/office/drawing/2014/main" id="{48F519E0-4A3D-0A9C-A054-AD2984FCA376}"/>
              </a:ext>
            </a:extLst>
          </p:cNvPr>
          <p:cNvSpPr txBox="1"/>
          <p:nvPr/>
        </p:nvSpPr>
        <p:spPr>
          <a:xfrm>
            <a:off x="7626096" y="350711"/>
            <a:ext cx="668773" cy="400110"/>
          </a:xfrm>
          <a:prstGeom prst="rect">
            <a:avLst/>
          </a:prstGeom>
          <a:noFill/>
        </p:spPr>
        <p:txBody>
          <a:bodyPr wrap="none" rtlCol="0">
            <a:spAutoFit/>
          </a:bodyPr>
          <a:lstStyle/>
          <a:p>
            <a:r>
              <a:rPr lang="en-US" sz="2000" dirty="0">
                <a:solidFill>
                  <a:schemeClr val="accent5">
                    <a:lumMod val="75000"/>
                  </a:schemeClr>
                </a:solidFill>
              </a:rPr>
              <a:t>C++</a:t>
            </a:r>
          </a:p>
        </p:txBody>
      </p:sp>
    </p:spTree>
    <p:extLst>
      <p:ext uri="{BB962C8B-B14F-4D97-AF65-F5344CB8AC3E}">
        <p14:creationId xmlns:p14="http://schemas.microsoft.com/office/powerpoint/2010/main" val="2661981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EC47BB-A1A3-54D4-C3CD-FC801AEBB814}"/>
            </a:ext>
          </a:extLst>
        </p:cNvPr>
        <p:cNvGrpSpPr/>
        <p:nvPr/>
      </p:nvGrpSpPr>
      <p:grpSpPr>
        <a:xfrm>
          <a:off x="0" y="0"/>
          <a:ext cx="0" cy="0"/>
          <a:chOff x="0" y="0"/>
          <a:chExt cx="0" cy="0"/>
        </a:xfrm>
      </p:grpSpPr>
      <p:sp>
        <p:nvSpPr>
          <p:cNvPr id="24578" name="Title 1">
            <a:extLst>
              <a:ext uri="{FF2B5EF4-FFF2-40B4-BE49-F238E27FC236}">
                <a16:creationId xmlns:a16="http://schemas.microsoft.com/office/drawing/2014/main" id="{A92D343C-DCF4-5027-6535-C47BE30AA2CC}"/>
              </a:ext>
            </a:extLst>
          </p:cNvPr>
          <p:cNvSpPr>
            <a:spLocks noGrp="1" noChangeArrowheads="1"/>
          </p:cNvSpPr>
          <p:nvPr>
            <p:ph type="title"/>
          </p:nvPr>
        </p:nvSpPr>
        <p:spPr/>
        <p:txBody>
          <a:bodyPr/>
          <a:lstStyle/>
          <a:p>
            <a:r>
              <a:rPr lang="en-US" altLang="tr-TR" dirty="0"/>
              <a:t>Motivation</a:t>
            </a:r>
          </a:p>
        </p:txBody>
      </p:sp>
      <p:sp>
        <p:nvSpPr>
          <p:cNvPr id="24579" name="Content Placeholder 2">
            <a:extLst>
              <a:ext uri="{FF2B5EF4-FFF2-40B4-BE49-F238E27FC236}">
                <a16:creationId xmlns:a16="http://schemas.microsoft.com/office/drawing/2014/main" id="{BC748C44-FC77-C178-EBE8-C1B48046DDD6}"/>
              </a:ext>
            </a:extLst>
          </p:cNvPr>
          <p:cNvSpPr>
            <a:spLocks noGrp="1" noChangeArrowheads="1"/>
          </p:cNvSpPr>
          <p:nvPr>
            <p:ph idx="1"/>
          </p:nvPr>
        </p:nvSpPr>
        <p:spPr>
          <a:xfrm>
            <a:off x="246888" y="1362723"/>
            <a:ext cx="8759952" cy="4532109"/>
          </a:xfrm>
        </p:spPr>
        <p:txBody>
          <a:bodyPr/>
          <a:lstStyle/>
          <a:p>
            <a:r>
              <a:rPr lang="en-US" altLang="tr-TR" dirty="0"/>
              <a:t>Create an object that requires too many optional fields</a:t>
            </a:r>
          </a:p>
          <a:p>
            <a:pPr marL="971550" lvl="1" indent="-514350">
              <a:buFont typeface="+mj-lt"/>
              <a:buAutoNum type="arabicPeriod"/>
            </a:pPr>
            <a:r>
              <a:rPr lang="en-US" altLang="tr-TR" dirty="0"/>
              <a:t>Have multiple constructors: with 0,1,2,3,4,.. parameters</a:t>
            </a:r>
          </a:p>
          <a:p>
            <a:pPr marL="0" indent="0">
              <a:buFontTx/>
              <a:buNone/>
            </a:pPr>
            <a:r>
              <a:rPr lang="en-US" altLang="tr-TR" sz="2400" dirty="0">
                <a:latin typeface="Source Sans Pro" panose="020B0503030403020204" pitchFamily="34" charset="0"/>
                <a:ea typeface="Source Sans Pro" panose="020B0503030403020204" pitchFamily="34" charset="0"/>
              </a:rPr>
              <a:t>Pizza(int size) { ... }        </a:t>
            </a:r>
            <a:br>
              <a:rPr lang="en-US" altLang="tr-TR" sz="2400" dirty="0">
                <a:latin typeface="Source Sans Pro" panose="020B0503030403020204" pitchFamily="34" charset="0"/>
                <a:ea typeface="Source Sans Pro" panose="020B0503030403020204" pitchFamily="34" charset="0"/>
              </a:rPr>
            </a:br>
            <a:r>
              <a:rPr lang="en-US" altLang="tr-TR" sz="2400" dirty="0">
                <a:latin typeface="Source Sans Pro" panose="020B0503030403020204" pitchFamily="34" charset="0"/>
                <a:ea typeface="Source Sans Pro" panose="020B0503030403020204" pitchFamily="34" charset="0"/>
              </a:rPr>
              <a:t>Pizza(int size, </a:t>
            </a:r>
            <a:r>
              <a:rPr lang="en-US" altLang="tr-TR" sz="2400" dirty="0" err="1">
                <a:latin typeface="Source Sans Pro" panose="020B0503030403020204" pitchFamily="34" charset="0"/>
                <a:ea typeface="Source Sans Pro" panose="020B0503030403020204" pitchFamily="34" charset="0"/>
              </a:rPr>
              <a:t>boolean</a:t>
            </a:r>
            <a:r>
              <a:rPr lang="en-US" altLang="tr-TR" sz="2400" dirty="0">
                <a:latin typeface="Source Sans Pro" panose="020B0503030403020204" pitchFamily="34" charset="0"/>
                <a:ea typeface="Source Sans Pro" panose="020B0503030403020204" pitchFamily="34" charset="0"/>
              </a:rPr>
              <a:t> cheese) { ... }    </a:t>
            </a:r>
            <a:br>
              <a:rPr lang="en-US" altLang="tr-TR" sz="2400" dirty="0">
                <a:latin typeface="Source Sans Pro" panose="020B0503030403020204" pitchFamily="34" charset="0"/>
                <a:ea typeface="Source Sans Pro" panose="020B0503030403020204" pitchFamily="34" charset="0"/>
              </a:rPr>
            </a:br>
            <a:r>
              <a:rPr lang="en-US" altLang="tr-TR" sz="2400" dirty="0">
                <a:latin typeface="Source Sans Pro" panose="020B0503030403020204" pitchFamily="34" charset="0"/>
                <a:ea typeface="Source Sans Pro" panose="020B0503030403020204" pitchFamily="34" charset="0"/>
              </a:rPr>
              <a:t>Pizza(int size, </a:t>
            </a:r>
            <a:r>
              <a:rPr lang="en-US" altLang="tr-TR" sz="2400" dirty="0" err="1">
                <a:latin typeface="Source Sans Pro" panose="020B0503030403020204" pitchFamily="34" charset="0"/>
                <a:ea typeface="Source Sans Pro" panose="020B0503030403020204" pitchFamily="34" charset="0"/>
              </a:rPr>
              <a:t>boolean</a:t>
            </a:r>
            <a:r>
              <a:rPr lang="en-US" altLang="tr-TR" sz="2400" dirty="0">
                <a:latin typeface="Source Sans Pro" panose="020B0503030403020204" pitchFamily="34" charset="0"/>
                <a:ea typeface="Source Sans Pro" panose="020B0503030403020204" pitchFamily="34" charset="0"/>
              </a:rPr>
              <a:t> cheese, </a:t>
            </a:r>
            <a:r>
              <a:rPr lang="en-US" altLang="tr-TR" sz="2400" dirty="0" err="1">
                <a:latin typeface="Source Sans Pro" panose="020B0503030403020204" pitchFamily="34" charset="0"/>
                <a:ea typeface="Source Sans Pro" panose="020B0503030403020204" pitchFamily="34" charset="0"/>
              </a:rPr>
              <a:t>boolean</a:t>
            </a:r>
            <a:r>
              <a:rPr lang="en-US" altLang="tr-TR" sz="2400" dirty="0">
                <a:latin typeface="Source Sans Pro" panose="020B0503030403020204" pitchFamily="34" charset="0"/>
                <a:ea typeface="Source Sans Pro" panose="020B0503030403020204" pitchFamily="34" charset="0"/>
              </a:rPr>
              <a:t> pepperoni) { ... }    </a:t>
            </a:r>
          </a:p>
          <a:p>
            <a:pPr marL="0" indent="0">
              <a:buFontTx/>
              <a:buNone/>
            </a:pPr>
            <a:r>
              <a:rPr lang="en-US" sz="2400" dirty="0">
                <a:latin typeface="Source Sans Pro" panose="020B0503030403020204" pitchFamily="34" charset="0"/>
                <a:ea typeface="Source Sans Pro" panose="020B0503030403020204" pitchFamily="34" charset="0"/>
              </a:rPr>
              <a:t>// Client Code is hard to read:</a:t>
            </a:r>
          </a:p>
          <a:p>
            <a:pPr marL="0" indent="0">
              <a:buFontTx/>
              <a:buNone/>
            </a:pPr>
            <a:r>
              <a:rPr lang="en-US" sz="2400" dirty="0">
                <a:latin typeface="Source Sans Pro" panose="020B0503030403020204" pitchFamily="34" charset="0"/>
                <a:ea typeface="Source Sans Pro" panose="020B0503030403020204" pitchFamily="34" charset="0"/>
              </a:rPr>
              <a:t> Pizza </a:t>
            </a:r>
            <a:r>
              <a:rPr lang="en-US" sz="2400" dirty="0" err="1">
                <a:latin typeface="Source Sans Pro" panose="020B0503030403020204" pitchFamily="34" charset="0"/>
                <a:ea typeface="Source Sans Pro" panose="020B0503030403020204" pitchFamily="34" charset="0"/>
              </a:rPr>
              <a:t>myPizza</a:t>
            </a:r>
            <a:r>
              <a:rPr lang="en-US" sz="2400" dirty="0">
                <a:latin typeface="Source Sans Pro" panose="020B0503030403020204" pitchFamily="34" charset="0"/>
                <a:ea typeface="Source Sans Pro" panose="020B0503030403020204" pitchFamily="34" charset="0"/>
              </a:rPr>
              <a:t> = </a:t>
            </a:r>
            <a:r>
              <a:rPr lang="en-US" sz="2400" b="1" dirty="0">
                <a:latin typeface="Source Sans Pro" panose="020B0503030403020204" pitchFamily="34" charset="0"/>
                <a:ea typeface="Source Sans Pro" panose="020B0503030403020204" pitchFamily="34" charset="0"/>
              </a:rPr>
              <a:t>new Pizza(12, true, false, true); </a:t>
            </a:r>
          </a:p>
          <a:p>
            <a:pPr marL="0" indent="0">
              <a:buFontTx/>
              <a:buNone/>
            </a:pPr>
            <a:r>
              <a:rPr lang="en-US" sz="2400" dirty="0">
                <a:latin typeface="Source Sans Pro" panose="020B0503030403020204" pitchFamily="34" charset="0"/>
                <a:ea typeface="Source Sans Pro" panose="020B0503030403020204" pitchFamily="34" charset="0"/>
              </a:rPr>
              <a:t>                                           </a:t>
            </a:r>
            <a:r>
              <a:rPr lang="en-US" sz="2400" i="1" dirty="0">
                <a:latin typeface="Source Sans Pro" panose="020B0503030403020204" pitchFamily="34" charset="0"/>
                <a:ea typeface="Source Sans Pro" panose="020B0503030403020204" pitchFamily="34" charset="0"/>
              </a:rPr>
              <a:t>// What do these </a:t>
            </a:r>
            <a:r>
              <a:rPr lang="en-US" sz="2400" i="1" dirty="0" err="1">
                <a:latin typeface="Source Sans Pro" panose="020B0503030403020204" pitchFamily="34" charset="0"/>
                <a:ea typeface="Source Sans Pro" panose="020B0503030403020204" pitchFamily="34" charset="0"/>
              </a:rPr>
              <a:t>booleans</a:t>
            </a:r>
            <a:r>
              <a:rPr lang="en-US" sz="2400" i="1" dirty="0">
                <a:latin typeface="Source Sans Pro" panose="020B0503030403020204" pitchFamily="34" charset="0"/>
                <a:ea typeface="Source Sans Pro" panose="020B0503030403020204" pitchFamily="34" charset="0"/>
              </a:rPr>
              <a:t> mean?</a:t>
            </a:r>
            <a:endParaRPr lang="en-US" altLang="tr-TR" sz="2400" i="1" dirty="0">
              <a:latin typeface="Source Sans Pro" panose="020B0503030403020204" pitchFamily="34" charset="0"/>
              <a:ea typeface="Source Sans Pro" panose="020B0503030403020204" pitchFamily="34" charset="0"/>
            </a:endParaRPr>
          </a:p>
          <a:p>
            <a:pPr marL="914400" lvl="1" indent="-457200"/>
            <a:r>
              <a:rPr lang="en-US" altLang="tr-TR" dirty="0"/>
              <a:t>cluttered class and a hard to read client code</a:t>
            </a:r>
          </a:p>
        </p:txBody>
      </p:sp>
    </p:spTree>
    <p:extLst>
      <p:ext uri="{BB962C8B-B14F-4D97-AF65-F5344CB8AC3E}">
        <p14:creationId xmlns:p14="http://schemas.microsoft.com/office/powerpoint/2010/main" val="428882640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4">
            <a:extLst>
              <a:ext uri="{FF2B5EF4-FFF2-40B4-BE49-F238E27FC236}">
                <a16:creationId xmlns:a16="http://schemas.microsoft.com/office/drawing/2014/main" id="{2144E291-1691-342D-8A49-44FB6AD03750}"/>
              </a:ext>
            </a:extLst>
          </p:cNvPr>
          <p:cNvSpPr>
            <a:spLocks noGrp="1" noChangeArrowheads="1"/>
          </p:cNvSpPr>
          <p:nvPr>
            <p:ph type="title"/>
          </p:nvPr>
        </p:nvSpPr>
        <p:spPr/>
        <p:txBody>
          <a:bodyPr/>
          <a:lstStyle/>
          <a:p>
            <a:pPr algn="l"/>
            <a:r>
              <a:rPr lang="en-US" altLang="en-US" dirty="0"/>
              <a:t>Side note: testing</a:t>
            </a:r>
          </a:p>
        </p:txBody>
      </p:sp>
      <p:sp>
        <p:nvSpPr>
          <p:cNvPr id="6" name="Content Placeholder 5">
            <a:extLst>
              <a:ext uri="{FF2B5EF4-FFF2-40B4-BE49-F238E27FC236}">
                <a16:creationId xmlns:a16="http://schemas.microsoft.com/office/drawing/2014/main" id="{E78EA825-C2E2-4318-AFB2-D059779C5DE0}"/>
              </a:ext>
            </a:extLst>
          </p:cNvPr>
          <p:cNvSpPr>
            <a:spLocks noGrp="1"/>
          </p:cNvSpPr>
          <p:nvPr>
            <p:ph idx="1"/>
          </p:nvPr>
        </p:nvSpPr>
        <p:spPr/>
        <p:txBody>
          <a:bodyPr/>
          <a:lstStyle/>
          <a:p>
            <a:pPr>
              <a:defRPr/>
            </a:pPr>
            <a:r>
              <a:rPr lang="en-US" dirty="0"/>
              <a:t>Have you seen such code in testing?</a:t>
            </a:r>
          </a:p>
          <a:p>
            <a:pPr marL="0" indent="0">
              <a:buFontTx/>
              <a:buNone/>
              <a:defRPr/>
            </a:pPr>
            <a:r>
              <a:rPr lang="en-US" sz="2800" dirty="0" err="1">
                <a:latin typeface="Comic Sans MS" panose="030F0702030302020204" pitchFamily="66" charset="0"/>
              </a:rPr>
              <a:t>m.expects</a:t>
            </a:r>
            <a:r>
              <a:rPr lang="en-US" sz="2800" dirty="0">
                <a:latin typeface="Comic Sans MS" panose="030F0702030302020204" pitchFamily="66" charset="0"/>
              </a:rPr>
              <a:t>(once())</a:t>
            </a:r>
          </a:p>
          <a:p>
            <a:pPr marL="0" indent="0">
              <a:buFontTx/>
              <a:buNone/>
              <a:defRPr/>
            </a:pPr>
            <a:r>
              <a:rPr lang="en-US" sz="2800" dirty="0">
                <a:latin typeface="Comic Sans MS" panose="030F0702030302020204" pitchFamily="66" charset="0"/>
              </a:rPr>
              <a:t>    .method(“</a:t>
            </a:r>
            <a:r>
              <a:rPr lang="en-US" sz="2800" dirty="0" err="1">
                <a:latin typeface="Comic Sans MS" panose="030F0702030302020204" pitchFamily="66" charset="0"/>
              </a:rPr>
              <a:t>someMethod</a:t>
            </a:r>
            <a:r>
              <a:rPr lang="en-US" sz="2800" dirty="0">
                <a:latin typeface="Comic Sans MS" panose="030F0702030302020204" pitchFamily="66" charset="0"/>
              </a:rPr>
              <a:t>")</a:t>
            </a:r>
          </a:p>
          <a:p>
            <a:pPr marL="0" indent="0">
              <a:buFontTx/>
              <a:buNone/>
              <a:defRPr/>
            </a:pPr>
            <a:r>
              <a:rPr lang="en-US" sz="2800" dirty="0">
                <a:latin typeface="Comic Sans MS" panose="030F0702030302020204" pitchFamily="66" charset="0"/>
              </a:rPr>
              <a:t>    .with(</a:t>
            </a:r>
            <a:r>
              <a:rPr lang="en-US" sz="2800" dirty="0" err="1">
                <a:latin typeface="Comic Sans MS" panose="030F0702030302020204" pitchFamily="66" charset="0"/>
              </a:rPr>
              <a:t>eq</a:t>
            </a:r>
            <a:r>
              <a:rPr lang="en-US" sz="2800" dirty="0">
                <a:latin typeface="Comic Sans MS" panose="030F0702030302020204" pitchFamily="66" charset="0"/>
              </a:rPr>
              <a:t>(1), </a:t>
            </a:r>
            <a:r>
              <a:rPr lang="en-US" sz="2800" dirty="0" err="1">
                <a:latin typeface="Comic Sans MS" panose="030F0702030302020204" pitchFamily="66" charset="0"/>
              </a:rPr>
              <a:t>eq</a:t>
            </a:r>
            <a:r>
              <a:rPr lang="en-US" sz="2800" dirty="0">
                <a:latin typeface="Comic Sans MS" panose="030F0702030302020204" pitchFamily="66" charset="0"/>
              </a:rPr>
              <a:t>(2))</a:t>
            </a:r>
          </a:p>
          <a:p>
            <a:pPr marL="0" indent="0">
              <a:buFontTx/>
              <a:buNone/>
              <a:defRPr/>
            </a:pPr>
            <a:r>
              <a:rPr lang="en-US" sz="2800" dirty="0">
                <a:latin typeface="Comic Sans MS" panose="030F0702030302020204" pitchFamily="66" charset="0"/>
              </a:rPr>
              <a:t>    .returns("</a:t>
            </a:r>
            <a:r>
              <a:rPr lang="en-US" sz="2800" dirty="0" err="1">
                <a:latin typeface="Comic Sans MS" panose="030F0702030302020204" pitchFamily="66" charset="0"/>
              </a:rPr>
              <a:t>someResponse</a:t>
            </a:r>
            <a:r>
              <a:rPr lang="en-US" sz="2800" dirty="0">
                <a:latin typeface="Comic Sans MS" panose="030F0702030302020204" pitchFamily="66" charset="0"/>
              </a:rPr>
              <a:t>");</a:t>
            </a:r>
          </a:p>
          <a:p>
            <a:pPr marL="0" indent="0">
              <a:buFontTx/>
              <a:buNone/>
              <a:defRPr/>
            </a:pPr>
            <a:endParaRPr lang="en-US" sz="2800" dirty="0"/>
          </a:p>
          <a:p>
            <a:pPr marL="0" indent="0">
              <a:buFontTx/>
              <a:buNone/>
              <a:defRPr/>
            </a:pPr>
            <a:r>
              <a:rPr lang="en-US" sz="2800" dirty="0"/>
              <a:t>This is </a:t>
            </a:r>
            <a:r>
              <a:rPr lang="en-US" sz="2800" dirty="0" err="1"/>
              <a:t>jmock</a:t>
            </a:r>
            <a:r>
              <a:rPr lang="en-US" sz="2800" dirty="0"/>
              <a:t> recording a scenario to be executed while testing a function.</a:t>
            </a:r>
          </a:p>
          <a:p>
            <a:pPr marL="0" indent="0">
              <a:buFontTx/>
              <a:buNone/>
              <a:defRPr/>
            </a:pPr>
            <a:r>
              <a:rPr lang="en-US" sz="2800" dirty="0">
                <a:latin typeface="Comic Sans MS" panose="030F0702030302020204" pitchFamily="66" charset="0"/>
              </a:rPr>
              <a:t>Builder in action!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4">
            <a:extLst>
              <a:ext uri="{FF2B5EF4-FFF2-40B4-BE49-F238E27FC236}">
                <a16:creationId xmlns:a16="http://schemas.microsoft.com/office/drawing/2014/main" id="{2144E291-1691-342D-8A49-44FB6AD03750}"/>
              </a:ext>
            </a:extLst>
          </p:cNvPr>
          <p:cNvSpPr>
            <a:spLocks noGrp="1" noChangeArrowheads="1"/>
          </p:cNvSpPr>
          <p:nvPr>
            <p:ph type="title"/>
          </p:nvPr>
        </p:nvSpPr>
        <p:spPr/>
        <p:txBody>
          <a:bodyPr/>
          <a:lstStyle/>
          <a:p>
            <a:pPr algn="l"/>
            <a:r>
              <a:rPr lang="en-US" altLang="en-US" dirty="0"/>
              <a:t>Build method chaining</a:t>
            </a:r>
          </a:p>
        </p:txBody>
      </p:sp>
      <p:sp>
        <p:nvSpPr>
          <p:cNvPr id="6" name="Content Placeholder 5">
            <a:extLst>
              <a:ext uri="{FF2B5EF4-FFF2-40B4-BE49-F238E27FC236}">
                <a16:creationId xmlns:a16="http://schemas.microsoft.com/office/drawing/2014/main" id="{E78EA825-C2E2-4318-AFB2-D059779C5DE0}"/>
              </a:ext>
            </a:extLst>
          </p:cNvPr>
          <p:cNvSpPr>
            <a:spLocks noGrp="1"/>
          </p:cNvSpPr>
          <p:nvPr>
            <p:ph idx="1"/>
          </p:nvPr>
        </p:nvSpPr>
        <p:spPr/>
        <p:txBody>
          <a:bodyPr/>
          <a:lstStyle/>
          <a:p>
            <a:pPr>
              <a:defRPr/>
            </a:pPr>
            <a:r>
              <a:rPr lang="en-US" dirty="0"/>
              <a:t>Example:</a:t>
            </a:r>
          </a:p>
          <a:p>
            <a:pPr marL="0" indent="0">
              <a:buFontTx/>
              <a:buNone/>
              <a:defRPr/>
            </a:pPr>
            <a:r>
              <a:rPr lang="en-US" sz="2800" dirty="0" err="1">
                <a:latin typeface="Comic Sans MS" panose="030F0702030302020204" pitchFamily="66" charset="0"/>
              </a:rPr>
              <a:t>m.expects</a:t>
            </a:r>
            <a:r>
              <a:rPr lang="en-US" sz="2800" dirty="0">
                <a:latin typeface="Comic Sans MS" panose="030F0702030302020204" pitchFamily="66" charset="0"/>
              </a:rPr>
              <a:t>(once())      </a:t>
            </a:r>
          </a:p>
          <a:p>
            <a:pPr marL="0" indent="0">
              <a:buFontTx/>
              <a:buNone/>
              <a:defRPr/>
            </a:pPr>
            <a:r>
              <a:rPr lang="en-US" sz="2800" dirty="0">
                <a:latin typeface="Comic Sans MS" panose="030F0702030302020204" pitchFamily="66" charset="0"/>
              </a:rPr>
              <a:t>    .method(“</a:t>
            </a:r>
            <a:r>
              <a:rPr lang="en-US" sz="2800" dirty="0" err="1">
                <a:latin typeface="Comic Sans MS" panose="030F0702030302020204" pitchFamily="66" charset="0"/>
              </a:rPr>
              <a:t>someMethod</a:t>
            </a:r>
            <a:r>
              <a:rPr lang="en-US" sz="2800" dirty="0">
                <a:latin typeface="Comic Sans MS" panose="030F0702030302020204" pitchFamily="66" charset="0"/>
              </a:rPr>
              <a:t>")</a:t>
            </a:r>
          </a:p>
          <a:p>
            <a:pPr marL="0" indent="0">
              <a:buFontTx/>
              <a:buNone/>
              <a:defRPr/>
            </a:pPr>
            <a:r>
              <a:rPr lang="en-US" sz="2800" dirty="0">
                <a:latin typeface="Comic Sans MS" panose="030F0702030302020204" pitchFamily="66" charset="0"/>
              </a:rPr>
              <a:t>    .with(eq(1), eq(2))</a:t>
            </a:r>
          </a:p>
          <a:p>
            <a:pPr marL="0" indent="0">
              <a:buFontTx/>
              <a:buNone/>
              <a:defRPr/>
            </a:pPr>
            <a:r>
              <a:rPr lang="en-US" sz="2800" dirty="0">
                <a:latin typeface="Comic Sans MS" panose="030F0702030302020204" pitchFamily="66" charset="0"/>
              </a:rPr>
              <a:t>    .returns("</a:t>
            </a:r>
            <a:r>
              <a:rPr lang="en-US" sz="2800" dirty="0" err="1">
                <a:latin typeface="Comic Sans MS" panose="030F0702030302020204" pitchFamily="66" charset="0"/>
              </a:rPr>
              <a:t>someResponse</a:t>
            </a:r>
            <a:r>
              <a:rPr lang="en-US" sz="2800" dirty="0">
                <a:latin typeface="Comic Sans MS" panose="030F0702030302020204" pitchFamily="66" charset="0"/>
              </a:rPr>
              <a:t>");</a:t>
            </a:r>
          </a:p>
          <a:p>
            <a:pPr>
              <a:lnSpc>
                <a:spcPct val="110000"/>
              </a:lnSpc>
              <a:defRPr/>
            </a:pPr>
            <a:r>
              <a:rPr lang="en-US" sz="2800" dirty="0">
                <a:latin typeface="+mj-lt"/>
              </a:rPr>
              <a:t>Currently, most Builder implementations make their methods to return the builder object itself for method chaining</a:t>
            </a:r>
          </a:p>
          <a:p>
            <a:pPr lvl="1">
              <a:lnSpc>
                <a:spcPct val="110000"/>
              </a:lnSpc>
              <a:defRPr/>
            </a:pPr>
            <a:r>
              <a:rPr lang="en-US" sz="2400" dirty="0">
                <a:latin typeface="+mj-lt"/>
              </a:rPr>
              <a:t>public StringBuilder append(String); //in StringBuilder</a:t>
            </a:r>
          </a:p>
        </p:txBody>
      </p:sp>
    </p:spTree>
    <p:extLst>
      <p:ext uri="{BB962C8B-B14F-4D97-AF65-F5344CB8AC3E}">
        <p14:creationId xmlns:p14="http://schemas.microsoft.com/office/powerpoint/2010/main" val="1021694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4F75AE0-E9FD-6AEA-DD25-3C205E74732C}"/>
              </a:ext>
            </a:extLst>
          </p:cNvPr>
          <p:cNvSpPr>
            <a:spLocks noGrp="1" noChangeArrowheads="1"/>
          </p:cNvSpPr>
          <p:nvPr>
            <p:ph type="title"/>
          </p:nvPr>
        </p:nvSpPr>
        <p:spPr/>
        <p:txBody>
          <a:bodyPr/>
          <a:lstStyle/>
          <a:p>
            <a:pPr eaLnBrk="1" hangingPunct="1"/>
            <a:r>
              <a:rPr lang="en-US" altLang="tr-TR" dirty="0"/>
              <a:t>Builder Consequences -1</a:t>
            </a:r>
          </a:p>
        </p:txBody>
      </p:sp>
      <p:sp>
        <p:nvSpPr>
          <p:cNvPr id="51203" name="Rectangle 3">
            <a:extLst>
              <a:ext uri="{FF2B5EF4-FFF2-40B4-BE49-F238E27FC236}">
                <a16:creationId xmlns:a16="http://schemas.microsoft.com/office/drawing/2014/main" id="{C8DDCF0C-F1A8-DD26-6552-286FF3115FD9}"/>
              </a:ext>
            </a:extLst>
          </p:cNvPr>
          <p:cNvSpPr>
            <a:spLocks noGrp="1" noChangeArrowheads="1"/>
          </p:cNvSpPr>
          <p:nvPr>
            <p:ph idx="1"/>
          </p:nvPr>
        </p:nvSpPr>
        <p:spPr>
          <a:xfrm>
            <a:off x="457200" y="1357313"/>
            <a:ext cx="8449056" cy="5257800"/>
          </a:xfrm>
        </p:spPr>
        <p:txBody>
          <a:bodyPr/>
          <a:lstStyle/>
          <a:p>
            <a:pPr eaLnBrk="1" hangingPunct="1">
              <a:lnSpc>
                <a:spcPct val="90000"/>
              </a:lnSpc>
            </a:pPr>
            <a:r>
              <a:rPr lang="en-US" altLang="tr-TR" sz="2800" dirty="0"/>
              <a:t>Enables to vary a product’s internal representation</a:t>
            </a:r>
          </a:p>
          <a:p>
            <a:pPr lvl="1" eaLnBrk="1" hangingPunct="1">
              <a:lnSpc>
                <a:spcPct val="90000"/>
              </a:lnSpc>
            </a:pPr>
            <a:r>
              <a:rPr lang="en-US" altLang="tr-TR" sz="2400" dirty="0"/>
              <a:t>Change the Builder, get a Product with different representation</a:t>
            </a:r>
          </a:p>
          <a:p>
            <a:pPr eaLnBrk="1" hangingPunct="1">
              <a:lnSpc>
                <a:spcPct val="90000"/>
              </a:lnSpc>
            </a:pPr>
            <a:r>
              <a:rPr lang="en-US" altLang="tr-TR" sz="2800" dirty="0"/>
              <a:t>Isolates code for construction and representation</a:t>
            </a:r>
          </a:p>
          <a:p>
            <a:pPr lvl="1" eaLnBrk="1" hangingPunct="1">
              <a:lnSpc>
                <a:spcPct val="90000"/>
              </a:lnSpc>
            </a:pPr>
            <a:r>
              <a:rPr lang="en-US" altLang="tr-TR" sz="2400" dirty="0"/>
              <a:t>Clients do not know component classes that does not appear in the interface</a:t>
            </a:r>
          </a:p>
          <a:p>
            <a:pPr lvl="1" eaLnBrk="1" hangingPunct="1">
              <a:lnSpc>
                <a:spcPct val="90000"/>
              </a:lnSpc>
            </a:pPr>
            <a:r>
              <a:rPr lang="en-US" altLang="tr-TR" sz="2400" dirty="0"/>
              <a:t>Different directors can reuse Builder to create Product variants from the same parts</a:t>
            </a:r>
          </a:p>
          <a:p>
            <a:pPr eaLnBrk="1" hangingPunct="1">
              <a:lnSpc>
                <a:spcPct val="90000"/>
              </a:lnSpc>
            </a:pPr>
            <a:r>
              <a:rPr lang="en-US" altLang="tr-TR" sz="2800" dirty="0"/>
              <a:t>Fine control over the construction process	</a:t>
            </a:r>
          </a:p>
          <a:p>
            <a:pPr lvl="1" eaLnBrk="1" hangingPunct="1">
              <a:lnSpc>
                <a:spcPct val="90000"/>
              </a:lnSpc>
            </a:pPr>
            <a:r>
              <a:rPr lang="en-US" altLang="tr-TR" sz="2400" dirty="0"/>
              <a:t>Construct step by step and retrieve the product Only when it is finished</a:t>
            </a:r>
          </a:p>
          <a:p>
            <a:pPr lvl="2">
              <a:lnSpc>
                <a:spcPct val="90000"/>
              </a:lnSpc>
            </a:pPr>
            <a:r>
              <a:rPr lang="en-US" altLang="tr-TR" sz="2000" dirty="0"/>
              <a:t>Director has fine control over which steps to execute</a:t>
            </a:r>
          </a:p>
          <a:p>
            <a:pPr marL="457200" lvl="1" indent="0" eaLnBrk="1" hangingPunct="1">
              <a:lnSpc>
                <a:spcPct val="90000"/>
              </a:lnSpc>
              <a:buNone/>
            </a:pPr>
            <a:endParaRPr lang="en-US" altLang="tr-TR"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92925BE8-69F5-E490-A602-EEC31546C007}"/>
              </a:ext>
            </a:extLst>
          </p:cNvPr>
          <p:cNvSpPr>
            <a:spLocks noGrp="1" noChangeArrowheads="1"/>
          </p:cNvSpPr>
          <p:nvPr>
            <p:ph type="title"/>
          </p:nvPr>
        </p:nvSpPr>
        <p:spPr/>
        <p:txBody>
          <a:bodyPr/>
          <a:lstStyle/>
          <a:p>
            <a:r>
              <a:rPr lang="en-US" altLang="tr-TR" dirty="0"/>
              <a:t>Consequence -2</a:t>
            </a:r>
          </a:p>
        </p:txBody>
      </p:sp>
      <p:sp>
        <p:nvSpPr>
          <p:cNvPr id="52227" name="Content Placeholder 2">
            <a:extLst>
              <a:ext uri="{FF2B5EF4-FFF2-40B4-BE49-F238E27FC236}">
                <a16:creationId xmlns:a16="http://schemas.microsoft.com/office/drawing/2014/main" id="{FFD9655B-CC61-F554-3B9E-F5CC8AB285AB}"/>
              </a:ext>
            </a:extLst>
          </p:cNvPr>
          <p:cNvSpPr>
            <a:spLocks noGrp="1" noChangeArrowheads="1"/>
          </p:cNvSpPr>
          <p:nvPr>
            <p:ph idx="1"/>
          </p:nvPr>
        </p:nvSpPr>
        <p:spPr/>
        <p:txBody>
          <a:bodyPr/>
          <a:lstStyle/>
          <a:p>
            <a:pPr>
              <a:lnSpc>
                <a:spcPct val="110000"/>
              </a:lnSpc>
            </a:pPr>
            <a:r>
              <a:rPr lang="en-US" altLang="tr-TR" sz="2400" dirty="0"/>
              <a:t>For objects that require phased creation the Builder acts as a higher-level object to oversee the process. It can coordinate and validate the creation of all resources and if necessary, provide a fallback strategy if errors occur.</a:t>
            </a:r>
          </a:p>
          <a:p>
            <a:pPr>
              <a:lnSpc>
                <a:spcPct val="110000"/>
              </a:lnSpc>
            </a:pPr>
            <a:r>
              <a:rPr lang="en-US" altLang="tr-TR" sz="2400" dirty="0"/>
              <a:t>For objects that need existing system resources during creation, such as database connections or existing business objects, the Builder provides a central point to manage these resources. </a:t>
            </a:r>
          </a:p>
          <a:p>
            <a:pPr lvl="1">
              <a:lnSpc>
                <a:spcPct val="110000"/>
              </a:lnSpc>
            </a:pPr>
            <a:r>
              <a:rPr lang="en-US" altLang="tr-TR" sz="2000" dirty="0"/>
              <a:t>a single point of creational control for its product,</a:t>
            </a:r>
          </a:p>
          <a:p>
            <a:pPr lvl="1">
              <a:lnSpc>
                <a:spcPct val="110000"/>
              </a:lnSpc>
            </a:pPr>
            <a:r>
              <a:rPr lang="en-US" altLang="tr-TR" sz="2000" dirty="0"/>
              <a:t>easier for clients: since they need only access the Builder object to produce a resource.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7A3A8AC3-C6DB-F5E8-9A1B-7C6D5DB00E74}"/>
              </a:ext>
            </a:extLst>
          </p:cNvPr>
          <p:cNvSpPr>
            <a:spLocks noGrp="1" noChangeArrowheads="1"/>
          </p:cNvSpPr>
          <p:nvPr>
            <p:ph type="title"/>
          </p:nvPr>
        </p:nvSpPr>
        <p:spPr/>
        <p:txBody>
          <a:bodyPr/>
          <a:lstStyle/>
          <a:p>
            <a:r>
              <a:rPr lang="en-US" altLang="tr-TR" dirty="0"/>
              <a:t>Consequence -3</a:t>
            </a:r>
          </a:p>
        </p:txBody>
      </p:sp>
      <p:sp>
        <p:nvSpPr>
          <p:cNvPr id="53251" name="Content Placeholder 2">
            <a:extLst>
              <a:ext uri="{FF2B5EF4-FFF2-40B4-BE49-F238E27FC236}">
                <a16:creationId xmlns:a16="http://schemas.microsoft.com/office/drawing/2014/main" id="{B1601E06-1A78-FFA9-C692-2566F759DE97}"/>
              </a:ext>
            </a:extLst>
          </p:cNvPr>
          <p:cNvSpPr>
            <a:spLocks noGrp="1" noChangeArrowheads="1"/>
          </p:cNvSpPr>
          <p:nvPr>
            <p:ph idx="1"/>
          </p:nvPr>
        </p:nvSpPr>
        <p:spPr/>
        <p:txBody>
          <a:bodyPr/>
          <a:lstStyle/>
          <a:p>
            <a:r>
              <a:rPr lang="en-US" altLang="tr-TR"/>
              <a:t>Drawback: tight coupling among the Builder, its product, and any other creational delegates used </a:t>
            </a:r>
          </a:p>
          <a:p>
            <a:pPr lvl="1"/>
            <a:r>
              <a:rPr lang="en-US" altLang="tr-TR"/>
              <a:t>Changes that occur for the product created by the Builder often result in modifications for both the Builder and its delegates.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675C7-3617-C8B8-0CFC-2D115B3383F6}"/>
              </a:ext>
            </a:extLst>
          </p:cNvPr>
          <p:cNvSpPr>
            <a:spLocks noGrp="1"/>
          </p:cNvSpPr>
          <p:nvPr>
            <p:ph type="title"/>
          </p:nvPr>
        </p:nvSpPr>
        <p:spPr/>
        <p:txBody>
          <a:bodyPr/>
          <a:lstStyle/>
          <a:p>
            <a:r>
              <a:rPr lang="en-US" dirty="0"/>
              <a:t>Implementation issues</a:t>
            </a:r>
          </a:p>
        </p:txBody>
      </p:sp>
      <p:sp>
        <p:nvSpPr>
          <p:cNvPr id="3" name="Content Placeholder 2">
            <a:extLst>
              <a:ext uri="{FF2B5EF4-FFF2-40B4-BE49-F238E27FC236}">
                <a16:creationId xmlns:a16="http://schemas.microsoft.com/office/drawing/2014/main" id="{F8DAB78B-6ACB-CB53-064A-A2CA2B11462A}"/>
              </a:ext>
            </a:extLst>
          </p:cNvPr>
          <p:cNvSpPr>
            <a:spLocks noGrp="1"/>
          </p:cNvSpPr>
          <p:nvPr>
            <p:ph idx="1"/>
          </p:nvPr>
        </p:nvSpPr>
        <p:spPr>
          <a:xfrm>
            <a:off x="457200" y="1362723"/>
            <a:ext cx="8229600" cy="4532109"/>
          </a:xfrm>
        </p:spPr>
        <p:txBody>
          <a:bodyPr/>
          <a:lstStyle/>
          <a:p>
            <a:r>
              <a:rPr lang="en-US" sz="2800" dirty="0"/>
              <a:t>Which methods to be in the Builder class?</a:t>
            </a:r>
          </a:p>
          <a:p>
            <a:pPr lvl="1"/>
            <a:r>
              <a:rPr lang="en-US" sz="2400" dirty="0"/>
              <a:t>general enough to allow the construction of products for all kinds of concrete builders.</a:t>
            </a:r>
          </a:p>
          <a:p>
            <a:r>
              <a:rPr lang="en-US" sz="2800" dirty="0"/>
              <a:t>Assembly: </a:t>
            </a:r>
            <a:r>
              <a:rPr lang="en-US" sz="2400" dirty="0"/>
              <a:t>Simple append mostly</a:t>
            </a:r>
          </a:p>
          <a:p>
            <a:pPr lvl="1"/>
            <a:r>
              <a:rPr lang="en-US" sz="2400" dirty="0"/>
              <a:t>Construction process may require previous parts</a:t>
            </a:r>
          </a:p>
          <a:p>
            <a:pPr lvl="2"/>
            <a:r>
              <a:rPr lang="en-US" sz="2000" dirty="0"/>
              <a:t>E.g. </a:t>
            </a:r>
            <a:r>
              <a:rPr lang="en-US" sz="2000" dirty="0" err="1"/>
              <a:t>buildnode</a:t>
            </a:r>
            <a:r>
              <a:rPr lang="en-US" sz="2000" dirty="0"/>
              <a:t>() returns the node created so that process can ask </a:t>
            </a:r>
            <a:r>
              <a:rPr lang="en-US" sz="2000" dirty="0" err="1"/>
              <a:t>buildParent</a:t>
            </a:r>
            <a:r>
              <a:rPr lang="en-US" sz="2000" dirty="0"/>
              <a:t>(node) </a:t>
            </a:r>
          </a:p>
          <a:p>
            <a:r>
              <a:rPr lang="en-US" sz="2800" dirty="0"/>
              <a:t>Chaining build methods via returning the Builder</a:t>
            </a:r>
          </a:p>
          <a:p>
            <a:r>
              <a:rPr lang="en-US" sz="2800" dirty="0"/>
              <a:t>Builder interface or class with empty methods</a:t>
            </a:r>
          </a:p>
          <a:p>
            <a:pPr lvl="1"/>
            <a:r>
              <a:rPr lang="en-US" sz="2400" dirty="0"/>
              <a:t>Have empty methods, subclass overrides only the supported build methods</a:t>
            </a:r>
          </a:p>
          <a:p>
            <a:r>
              <a:rPr lang="en-US" sz="2800" dirty="0"/>
              <a:t>No Product interface: </a:t>
            </a:r>
            <a:r>
              <a:rPr lang="en-US" sz="2400" dirty="0"/>
              <a:t>Not very similar, no need</a:t>
            </a:r>
          </a:p>
        </p:txBody>
      </p:sp>
    </p:spTree>
    <p:extLst>
      <p:ext uri="{BB962C8B-B14F-4D97-AF65-F5344CB8AC3E}">
        <p14:creationId xmlns:p14="http://schemas.microsoft.com/office/powerpoint/2010/main" val="25670719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13839-0023-5F5A-DA2D-CA620824954B}"/>
              </a:ext>
            </a:extLst>
          </p:cNvPr>
          <p:cNvSpPr>
            <a:spLocks noGrp="1"/>
          </p:cNvSpPr>
          <p:nvPr>
            <p:ph type="title"/>
          </p:nvPr>
        </p:nvSpPr>
        <p:spPr/>
        <p:txBody>
          <a:bodyPr/>
          <a:lstStyle/>
          <a:p>
            <a:r>
              <a:rPr lang="en-US" dirty="0"/>
              <a:t>Known uses</a:t>
            </a:r>
          </a:p>
        </p:txBody>
      </p:sp>
      <p:sp>
        <p:nvSpPr>
          <p:cNvPr id="3" name="Content Placeholder 2">
            <a:extLst>
              <a:ext uri="{FF2B5EF4-FFF2-40B4-BE49-F238E27FC236}">
                <a16:creationId xmlns:a16="http://schemas.microsoft.com/office/drawing/2014/main" id="{4F422C26-F9D0-6044-D9D5-73DD1697ECFC}"/>
              </a:ext>
            </a:extLst>
          </p:cNvPr>
          <p:cNvSpPr>
            <a:spLocks noGrp="1"/>
          </p:cNvSpPr>
          <p:nvPr>
            <p:ph idx="1"/>
          </p:nvPr>
        </p:nvSpPr>
        <p:spPr/>
        <p:txBody>
          <a:bodyPr/>
          <a:lstStyle/>
          <a:p>
            <a:r>
              <a:rPr lang="en-US" dirty="0" err="1"/>
              <a:t>java.lang.StringBuilder</a:t>
            </a:r>
            <a:endParaRPr lang="en-US" dirty="0"/>
          </a:p>
          <a:p>
            <a:pPr lvl="1"/>
            <a:r>
              <a:rPr lang="en-US" dirty="0"/>
              <a:t>append() and </a:t>
            </a:r>
            <a:r>
              <a:rPr lang="en-US" dirty="0" err="1"/>
              <a:t>toString</a:t>
            </a:r>
            <a:r>
              <a:rPr lang="en-US" dirty="0"/>
              <a:t>() methods</a:t>
            </a:r>
          </a:p>
          <a:p>
            <a:r>
              <a:rPr lang="en-US" dirty="0" err="1"/>
              <a:t>java.lang.StringBuffer</a:t>
            </a:r>
            <a:endParaRPr lang="en-US" dirty="0"/>
          </a:p>
          <a:p>
            <a:r>
              <a:rPr lang="en-US" dirty="0" err="1"/>
              <a:t>java.util.stream.Stream.Builder</a:t>
            </a:r>
            <a:endParaRPr lang="en-US" dirty="0"/>
          </a:p>
        </p:txBody>
      </p:sp>
    </p:spTree>
    <p:extLst>
      <p:ext uri="{BB962C8B-B14F-4D97-AF65-F5344CB8AC3E}">
        <p14:creationId xmlns:p14="http://schemas.microsoft.com/office/powerpoint/2010/main" val="1528016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5AA1F36C-83E9-CD81-B2AF-6728A97B4FC5}"/>
              </a:ext>
            </a:extLst>
          </p:cNvPr>
          <p:cNvSpPr>
            <a:spLocks noGrp="1" noChangeArrowheads="1"/>
          </p:cNvSpPr>
          <p:nvPr>
            <p:ph type="title"/>
          </p:nvPr>
        </p:nvSpPr>
        <p:spPr/>
        <p:txBody>
          <a:bodyPr/>
          <a:lstStyle/>
          <a:p>
            <a:r>
              <a:rPr lang="en-US" altLang="tr-TR" dirty="0"/>
              <a:t>Builder vs Abstract Factory</a:t>
            </a:r>
          </a:p>
        </p:txBody>
      </p:sp>
      <p:sp>
        <p:nvSpPr>
          <p:cNvPr id="54275" name="Rectangle 3">
            <a:extLst>
              <a:ext uri="{FF2B5EF4-FFF2-40B4-BE49-F238E27FC236}">
                <a16:creationId xmlns:a16="http://schemas.microsoft.com/office/drawing/2014/main" id="{90C62C91-A947-82AA-6E9A-436B0B644EE1}"/>
              </a:ext>
            </a:extLst>
          </p:cNvPr>
          <p:cNvSpPr>
            <a:spLocks noGrp="1" noChangeArrowheads="1"/>
          </p:cNvSpPr>
          <p:nvPr>
            <p:ph idx="1"/>
          </p:nvPr>
        </p:nvSpPr>
        <p:spPr>
          <a:xfrm>
            <a:off x="457200" y="1574800"/>
            <a:ext cx="8229600" cy="5040313"/>
          </a:xfrm>
        </p:spPr>
        <p:txBody>
          <a:bodyPr/>
          <a:lstStyle/>
          <a:p>
            <a:pPr eaLnBrk="1" hangingPunct="1">
              <a:lnSpc>
                <a:spcPct val="110000"/>
              </a:lnSpc>
            </a:pPr>
            <a:r>
              <a:rPr lang="en-US" altLang="tr-TR" sz="2800" dirty="0"/>
              <a:t>Builder construct objects step by step</a:t>
            </a:r>
          </a:p>
          <a:p>
            <a:pPr lvl="1" eaLnBrk="1" hangingPunct="1">
              <a:lnSpc>
                <a:spcPct val="110000"/>
              </a:lnSpc>
            </a:pPr>
            <a:r>
              <a:rPr lang="en-US" altLang="tr-TR" sz="2400" dirty="0"/>
              <a:t>instruct the builder how to create the object and then asks for the result. </a:t>
            </a:r>
          </a:p>
          <a:p>
            <a:pPr lvl="1" eaLnBrk="1" hangingPunct="1">
              <a:lnSpc>
                <a:spcPct val="110000"/>
              </a:lnSpc>
            </a:pPr>
            <a:r>
              <a:rPr lang="en-US" altLang="tr-TR" sz="2400" dirty="0"/>
              <a:t>How the class is put together is up to the Builder </a:t>
            </a:r>
          </a:p>
          <a:p>
            <a:pPr lvl="1" eaLnBrk="1" hangingPunct="1">
              <a:lnSpc>
                <a:spcPct val="110000"/>
              </a:lnSpc>
            </a:pPr>
            <a:r>
              <a:rPr lang="en-US" altLang="tr-TR" sz="2400" dirty="0"/>
              <a:t>Returns the product as final step</a:t>
            </a:r>
          </a:p>
          <a:p>
            <a:pPr eaLnBrk="1" hangingPunct="1">
              <a:lnSpc>
                <a:spcPct val="110000"/>
              </a:lnSpc>
            </a:pPr>
            <a:r>
              <a:rPr lang="en-US" altLang="tr-TR" sz="2800" dirty="0"/>
              <a:t>Abstract Factory returns the object in 1 shot</a:t>
            </a:r>
          </a:p>
          <a:p>
            <a:pPr lvl="1" eaLnBrk="1" hangingPunct="1">
              <a:lnSpc>
                <a:spcPct val="110000"/>
              </a:lnSpc>
            </a:pPr>
            <a:r>
              <a:rPr lang="en-US" altLang="tr-TR" sz="2400" dirty="0"/>
              <a:t>is focused on family of product objects</a:t>
            </a:r>
          </a:p>
          <a:p>
            <a:pPr lvl="1" eaLnBrk="1" hangingPunct="1">
              <a:lnSpc>
                <a:spcPct val="110000"/>
              </a:lnSpc>
            </a:pPr>
            <a:r>
              <a:rPr lang="en-US" altLang="tr-TR" sz="2400" dirty="0"/>
              <a:t>Product is returned immediately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F11A6C29-515E-9058-D9FB-1C814384C63F}"/>
              </a:ext>
            </a:extLst>
          </p:cNvPr>
          <p:cNvSpPr>
            <a:spLocks noGrp="1" noChangeArrowheads="1"/>
          </p:cNvSpPr>
          <p:nvPr>
            <p:ph type="title"/>
          </p:nvPr>
        </p:nvSpPr>
        <p:spPr/>
        <p:txBody>
          <a:bodyPr/>
          <a:lstStyle/>
          <a:p>
            <a:pPr eaLnBrk="1" hangingPunct="1"/>
            <a:r>
              <a:rPr lang="en-US" altLang="tr-TR" dirty="0"/>
              <a:t>Related Patterns</a:t>
            </a:r>
          </a:p>
        </p:txBody>
      </p:sp>
      <p:sp>
        <p:nvSpPr>
          <p:cNvPr id="30723" name="Rectangle 3">
            <a:extLst>
              <a:ext uri="{FF2B5EF4-FFF2-40B4-BE49-F238E27FC236}">
                <a16:creationId xmlns:a16="http://schemas.microsoft.com/office/drawing/2014/main" id="{3B6C283F-53BD-395A-7E0B-DA55C1D84454}"/>
              </a:ext>
            </a:extLst>
          </p:cNvPr>
          <p:cNvSpPr>
            <a:spLocks noGrp="1" noChangeArrowheads="1"/>
          </p:cNvSpPr>
          <p:nvPr>
            <p:ph idx="1"/>
          </p:nvPr>
        </p:nvSpPr>
        <p:spPr/>
        <p:txBody>
          <a:bodyPr/>
          <a:lstStyle/>
          <a:p>
            <a:r>
              <a:rPr lang="en-US" altLang="tr-TR" sz="3200" dirty="0"/>
              <a:t>Create </a:t>
            </a:r>
            <a:r>
              <a:rPr lang="en-US" sz="3200" b="0" i="0" dirty="0">
                <a:effectLst/>
                <a:highlight>
                  <a:srgbClr val="FFFFFF"/>
                </a:highlight>
                <a:latin typeface="Times New Roman" panose="02020603050405020304" pitchFamily="18" charset="0"/>
                <a:hlinkClick r:id="rId2"/>
              </a:rPr>
              <a:t>Composite </a:t>
            </a:r>
            <a:r>
              <a:rPr lang="en-US" sz="3200" b="0" i="0" dirty="0">
                <a:solidFill>
                  <a:srgbClr val="000000"/>
                </a:solidFill>
                <a:effectLst/>
                <a:highlight>
                  <a:srgbClr val="FFFFFF"/>
                </a:highlight>
                <a:latin typeface="Times New Roman" panose="02020603050405020304" pitchFamily="18" charset="0"/>
              </a:rPr>
              <a:t>pattern objects w</a:t>
            </a:r>
            <a:r>
              <a:rPr lang="en-US" sz="3200" dirty="0">
                <a:solidFill>
                  <a:srgbClr val="000000"/>
                </a:solidFill>
                <a:highlight>
                  <a:srgbClr val="FFFFFF"/>
                </a:highlight>
                <a:latin typeface="Times New Roman" panose="02020603050405020304" pitchFamily="18" charset="0"/>
              </a:rPr>
              <a:t>ith </a:t>
            </a:r>
            <a:r>
              <a:rPr lang="en-US" sz="3200" b="0" i="0" dirty="0">
                <a:solidFill>
                  <a:srgbClr val="000000"/>
                </a:solidFill>
                <a:effectLst/>
                <a:highlight>
                  <a:srgbClr val="FFFFFF"/>
                </a:highlight>
                <a:latin typeface="Times New Roman" panose="02020603050405020304" pitchFamily="18" charset="0"/>
              </a:rPr>
              <a:t>builder</a:t>
            </a:r>
          </a:p>
          <a:p>
            <a:pPr marL="0" indent="0">
              <a:buNone/>
            </a:pPr>
            <a:endParaRPr lang="en-US" sz="3200" dirty="0"/>
          </a:p>
          <a:p>
            <a:pPr marL="0" indent="0" eaLnBrk="1" hangingPunct="1">
              <a:buNone/>
            </a:pPr>
            <a:r>
              <a:rPr lang="en-US" altLang="tr-TR" b="1" dirty="0"/>
              <a:t>Builder </a:t>
            </a:r>
          </a:p>
          <a:p>
            <a:pPr eaLnBrk="1" hangingPunct="1"/>
            <a:r>
              <a:rPr lang="en-US" altLang="tr-TR" b="1" dirty="0"/>
              <a:t>Intent: </a:t>
            </a:r>
            <a:r>
              <a:rPr lang="en-US" altLang="tr-TR" dirty="0"/>
              <a:t>Separate the </a:t>
            </a:r>
            <a:r>
              <a:rPr lang="en-US" altLang="tr-TR" b="1" dirty="0"/>
              <a:t>construction</a:t>
            </a:r>
            <a:r>
              <a:rPr lang="en-US" altLang="tr-TR" dirty="0"/>
              <a:t> of a complex object from its </a:t>
            </a:r>
            <a:r>
              <a:rPr lang="en-US" altLang="tr-TR" b="1" dirty="0"/>
              <a:t>representation</a:t>
            </a:r>
            <a:r>
              <a:rPr lang="en-US" altLang="tr-TR" dirty="0"/>
              <a:t> so that the same construction process can create different representations.</a:t>
            </a:r>
          </a:p>
        </p:txBody>
      </p:sp>
    </p:spTree>
    <p:extLst>
      <p:ext uri="{BB962C8B-B14F-4D97-AF65-F5344CB8AC3E}">
        <p14:creationId xmlns:p14="http://schemas.microsoft.com/office/powerpoint/2010/main" val="14058770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9A1C6E2B-179B-3AFD-3B8D-A1D71D458DB6}"/>
              </a:ext>
            </a:extLst>
          </p:cNvPr>
          <p:cNvSpPr>
            <a:spLocks noGrp="1" noChangeArrowheads="1"/>
          </p:cNvSpPr>
          <p:nvPr>
            <p:ph type="title"/>
          </p:nvPr>
        </p:nvSpPr>
        <p:spPr/>
        <p:txBody>
          <a:bodyPr/>
          <a:lstStyle/>
          <a:p>
            <a:pPr eaLnBrk="1" hangingPunct="1"/>
            <a:r>
              <a:rPr lang="en-US" altLang="tr-TR" dirty="0"/>
              <a:t>Creational Pattern Comparison</a:t>
            </a:r>
          </a:p>
        </p:txBody>
      </p:sp>
      <p:sp>
        <p:nvSpPr>
          <p:cNvPr id="55299" name="Rectangle 3">
            <a:extLst>
              <a:ext uri="{FF2B5EF4-FFF2-40B4-BE49-F238E27FC236}">
                <a16:creationId xmlns:a16="http://schemas.microsoft.com/office/drawing/2014/main" id="{5CE30B5E-7C79-F373-0BA0-DAE54F2F3384}"/>
              </a:ext>
            </a:extLst>
          </p:cNvPr>
          <p:cNvSpPr>
            <a:spLocks noGrp="1" noChangeArrowheads="1"/>
          </p:cNvSpPr>
          <p:nvPr>
            <p:ph idx="1"/>
          </p:nvPr>
        </p:nvSpPr>
        <p:spPr/>
        <p:txBody>
          <a:bodyPr/>
          <a:lstStyle/>
          <a:p>
            <a:pPr eaLnBrk="1" hangingPunct="1">
              <a:lnSpc>
                <a:spcPct val="80000"/>
              </a:lnSpc>
            </a:pPr>
            <a:r>
              <a:rPr lang="en-US" altLang="tr-TR" sz="2800" dirty="0"/>
              <a:t>Abstract Factory</a:t>
            </a:r>
          </a:p>
          <a:p>
            <a:pPr lvl="1" eaLnBrk="1" hangingPunct="1">
              <a:lnSpc>
                <a:spcPct val="80000"/>
              </a:lnSpc>
            </a:pPr>
            <a:r>
              <a:rPr lang="en-US" altLang="tr-TR" sz="2400" dirty="0"/>
              <a:t>Emphasis on families of product objects</a:t>
            </a:r>
          </a:p>
          <a:p>
            <a:pPr eaLnBrk="1" hangingPunct="1">
              <a:lnSpc>
                <a:spcPct val="80000"/>
              </a:lnSpc>
            </a:pPr>
            <a:r>
              <a:rPr lang="en-US" altLang="tr-TR" sz="2800" dirty="0"/>
              <a:t>Builder</a:t>
            </a:r>
          </a:p>
          <a:p>
            <a:pPr lvl="1" eaLnBrk="1" hangingPunct="1">
              <a:lnSpc>
                <a:spcPct val="80000"/>
              </a:lnSpc>
            </a:pPr>
            <a:r>
              <a:rPr lang="en-US" altLang="tr-TR" sz="2400" dirty="0"/>
              <a:t>A director instructs step by step construction</a:t>
            </a:r>
          </a:p>
          <a:p>
            <a:pPr eaLnBrk="1" hangingPunct="1">
              <a:lnSpc>
                <a:spcPct val="80000"/>
              </a:lnSpc>
            </a:pPr>
            <a:r>
              <a:rPr lang="en-US" altLang="tr-TR" sz="2800" dirty="0"/>
              <a:t>Prototype</a:t>
            </a:r>
          </a:p>
          <a:p>
            <a:pPr lvl="1" eaLnBrk="1" hangingPunct="1">
              <a:lnSpc>
                <a:spcPct val="80000"/>
              </a:lnSpc>
            </a:pPr>
            <a:r>
              <a:rPr lang="en-US" altLang="tr-TR" sz="2400" dirty="0"/>
              <a:t>Cloning and filling in the details of the cloned class to behave as desired</a:t>
            </a:r>
          </a:p>
          <a:p>
            <a:pPr lvl="2" eaLnBrk="1" hangingPunct="1">
              <a:lnSpc>
                <a:spcPct val="80000"/>
              </a:lnSpc>
            </a:pPr>
            <a:r>
              <a:rPr lang="en-US" altLang="tr-TR" sz="2000" dirty="0"/>
              <a:t>you need to do cloning of the same object and may want try out different operation</a:t>
            </a:r>
          </a:p>
          <a:p>
            <a:pPr eaLnBrk="1" hangingPunct="1">
              <a:lnSpc>
                <a:spcPct val="80000"/>
              </a:lnSpc>
            </a:pPr>
            <a:r>
              <a:rPr lang="en-US" altLang="tr-TR" sz="2800" dirty="0"/>
              <a:t>Factory method</a:t>
            </a:r>
          </a:p>
          <a:p>
            <a:pPr lvl="1" eaLnBrk="1" hangingPunct="1">
              <a:lnSpc>
                <a:spcPct val="80000"/>
              </a:lnSpc>
            </a:pPr>
            <a:r>
              <a:rPr lang="en-US" altLang="tr-TR" sz="2400" dirty="0"/>
              <a:t>moves the object creation required by a class to its subclass </a:t>
            </a:r>
          </a:p>
          <a:p>
            <a:pPr>
              <a:lnSpc>
                <a:spcPct val="80000"/>
              </a:lnSpc>
            </a:pPr>
            <a:r>
              <a:rPr lang="en-US" altLang="tr-TR" sz="2800" dirty="0"/>
              <a:t>Singleton</a:t>
            </a:r>
          </a:p>
          <a:p>
            <a:pPr lvl="1">
              <a:lnSpc>
                <a:spcPct val="80000"/>
              </a:lnSpc>
            </a:pPr>
            <a:r>
              <a:rPr lang="en-US" altLang="tr-TR" sz="2400" dirty="0"/>
              <a:t>Only one object with global access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9DF8175F-4D9A-3F75-A108-AE6844FA83AB}"/>
              </a:ext>
            </a:extLst>
          </p:cNvPr>
          <p:cNvSpPr>
            <a:spLocks noGrp="1" noChangeArrowheads="1"/>
          </p:cNvSpPr>
          <p:nvPr>
            <p:ph type="title"/>
          </p:nvPr>
        </p:nvSpPr>
        <p:spPr/>
        <p:txBody>
          <a:bodyPr/>
          <a:lstStyle/>
          <a:p>
            <a:r>
              <a:rPr lang="en-US" altLang="tr-TR" dirty="0"/>
              <a:t>Motivation Example</a:t>
            </a:r>
          </a:p>
        </p:txBody>
      </p:sp>
      <p:sp>
        <p:nvSpPr>
          <p:cNvPr id="26627" name="Content Placeholder 2">
            <a:extLst>
              <a:ext uri="{FF2B5EF4-FFF2-40B4-BE49-F238E27FC236}">
                <a16:creationId xmlns:a16="http://schemas.microsoft.com/office/drawing/2014/main" id="{F740355C-1F0A-9D5F-908B-DFFB40E19499}"/>
              </a:ext>
            </a:extLst>
          </p:cNvPr>
          <p:cNvSpPr>
            <a:spLocks noGrp="1" noChangeArrowheads="1"/>
          </p:cNvSpPr>
          <p:nvPr>
            <p:ph idx="1"/>
          </p:nvPr>
        </p:nvSpPr>
        <p:spPr/>
        <p:txBody>
          <a:bodyPr/>
          <a:lstStyle/>
          <a:p>
            <a:r>
              <a:rPr lang="en-US" altLang="tr-TR" sz="2800" dirty="0"/>
              <a:t>Create an object that requires too many optional fields</a:t>
            </a:r>
          </a:p>
          <a:p>
            <a:pPr marL="571500" indent="-514350">
              <a:buFont typeface="+mj-lt"/>
              <a:buAutoNum type="arabicPeriod"/>
            </a:pPr>
            <a:r>
              <a:rPr lang="en-US" altLang="tr-TR" sz="2400" dirty="0">
                <a:solidFill>
                  <a:schemeClr val="tx1">
                    <a:lumMod val="50000"/>
                    <a:lumOff val="50000"/>
                  </a:schemeClr>
                </a:solidFill>
              </a:rPr>
              <a:t>Have multiple constructors: with 0,1,2,3,4,.. Parameters</a:t>
            </a:r>
          </a:p>
          <a:p>
            <a:pPr lvl="2"/>
            <a:r>
              <a:rPr lang="en-US" altLang="tr-TR" dirty="0">
                <a:solidFill>
                  <a:schemeClr val="tx1">
                    <a:lumMod val="50000"/>
                    <a:lumOff val="50000"/>
                  </a:schemeClr>
                </a:solidFill>
              </a:rPr>
              <a:t> calling logic becomes more complex</a:t>
            </a:r>
          </a:p>
          <a:p>
            <a:pPr marL="571500" indent="-514350">
              <a:buFont typeface="+mj-lt"/>
              <a:buAutoNum type="arabicPeriod"/>
            </a:pPr>
            <a:r>
              <a:rPr lang="en-US" altLang="tr-TR" sz="2800" dirty="0"/>
              <a:t>Write an enormous constructor with a lot of functional logic. </a:t>
            </a:r>
          </a:p>
          <a:p>
            <a:pPr lvl="2"/>
            <a:r>
              <a:rPr lang="en-US" altLang="tr-TR" dirty="0"/>
              <a:t>too many ifs to check existence of valid parameter values</a:t>
            </a:r>
          </a:p>
          <a:p>
            <a:pPr lvl="2"/>
            <a:r>
              <a:rPr lang="en-US" altLang="tr-TR" dirty="0"/>
              <a:t>the code becomes more complex and harder to debug</a:t>
            </a:r>
          </a:p>
          <a:p>
            <a:pPr lvl="2"/>
            <a:r>
              <a:rPr lang="en-US" altLang="tr-TR" dirty="0"/>
              <a:t>Problems subclassing due to selection logic</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73DC96A2-E2E0-48F0-D8AA-CE5961BDBC57}"/>
              </a:ext>
            </a:extLst>
          </p:cNvPr>
          <p:cNvSpPr>
            <a:spLocks noGrp="1" noChangeArrowheads="1"/>
          </p:cNvSpPr>
          <p:nvPr>
            <p:ph type="title"/>
          </p:nvPr>
        </p:nvSpPr>
        <p:spPr/>
        <p:txBody>
          <a:bodyPr/>
          <a:lstStyle/>
          <a:p>
            <a:r>
              <a:rPr lang="en-US" altLang="tr-TR" dirty="0"/>
              <a:t>Motivation Example</a:t>
            </a:r>
          </a:p>
        </p:txBody>
      </p:sp>
      <p:sp>
        <p:nvSpPr>
          <p:cNvPr id="3" name="Content Placeholder 2">
            <a:extLst>
              <a:ext uri="{FF2B5EF4-FFF2-40B4-BE49-F238E27FC236}">
                <a16:creationId xmlns:a16="http://schemas.microsoft.com/office/drawing/2014/main" id="{03364DDF-067C-462B-BF1C-C2BAA9E168AD}"/>
              </a:ext>
            </a:extLst>
          </p:cNvPr>
          <p:cNvSpPr>
            <a:spLocks noGrp="1" noChangeArrowheads="1"/>
          </p:cNvSpPr>
          <p:nvPr>
            <p:ph idx="1"/>
          </p:nvPr>
        </p:nvSpPr>
        <p:spPr>
          <a:xfrm>
            <a:off x="457200" y="1188720"/>
            <a:ext cx="8476488" cy="5257800"/>
          </a:xfrm>
        </p:spPr>
        <p:txBody>
          <a:bodyPr/>
          <a:lstStyle/>
          <a:p>
            <a:r>
              <a:rPr lang="en-US" altLang="tr-TR" sz="2800" dirty="0"/>
              <a:t>Create an object that requires too many optional fields</a:t>
            </a:r>
          </a:p>
          <a:p>
            <a:pPr marL="514350" indent="-457200">
              <a:buFont typeface="+mj-lt"/>
              <a:buAutoNum type="arabicPeriod"/>
            </a:pPr>
            <a:r>
              <a:rPr lang="en-US" altLang="tr-TR" sz="2000" dirty="0"/>
              <a:t>Have multiple constructors: with 0,1,2,3,4,.. Parameters</a:t>
            </a:r>
          </a:p>
          <a:p>
            <a:pPr marL="514350" indent="-457200">
              <a:buFont typeface="+mj-lt"/>
              <a:buAutoNum type="arabicPeriod"/>
            </a:pPr>
            <a:r>
              <a:rPr lang="en-US" altLang="tr-TR" sz="2000" dirty="0"/>
              <a:t>Write an enormous constructor with a lot of selection logic. </a:t>
            </a:r>
          </a:p>
          <a:p>
            <a:pPr marL="571500" indent="-514350">
              <a:buFont typeface="+mj-lt"/>
              <a:buAutoNum type="arabicPeriod"/>
            </a:pPr>
            <a:r>
              <a:rPr lang="en-US" altLang="tr-TR" sz="2800" dirty="0"/>
              <a:t>Have a null constructor and setter methods</a:t>
            </a:r>
          </a:p>
          <a:p>
            <a:pPr lvl="1"/>
            <a:r>
              <a:rPr lang="en-US" altLang="tr-TR" sz="2400" dirty="0"/>
              <a:t>Better than before but….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5C37B-7EDF-5961-0D98-3291A872A01B}"/>
              </a:ext>
            </a:extLst>
          </p:cNvPr>
          <p:cNvSpPr>
            <a:spLocks noGrp="1"/>
          </p:cNvSpPr>
          <p:nvPr>
            <p:ph type="title"/>
          </p:nvPr>
        </p:nvSpPr>
        <p:spPr/>
        <p:txBody>
          <a:bodyPr/>
          <a:lstStyle/>
          <a:p>
            <a:r>
              <a:rPr lang="en-US" altLang="tr-TR" dirty="0"/>
              <a:t>Motivation Example</a:t>
            </a:r>
            <a:endParaRPr lang="en-US" dirty="0"/>
          </a:p>
        </p:txBody>
      </p:sp>
      <p:sp>
        <p:nvSpPr>
          <p:cNvPr id="3" name="Content Placeholder 2">
            <a:extLst>
              <a:ext uri="{FF2B5EF4-FFF2-40B4-BE49-F238E27FC236}">
                <a16:creationId xmlns:a16="http://schemas.microsoft.com/office/drawing/2014/main" id="{6C69A39A-171C-7EDA-7571-F3D32E23C1BF}"/>
              </a:ext>
            </a:extLst>
          </p:cNvPr>
          <p:cNvSpPr>
            <a:spLocks noGrp="1"/>
          </p:cNvSpPr>
          <p:nvPr>
            <p:ph idx="1"/>
          </p:nvPr>
        </p:nvSpPr>
        <p:spPr>
          <a:xfrm>
            <a:off x="457200" y="1335291"/>
            <a:ext cx="9015984" cy="4532109"/>
          </a:xfrm>
        </p:spPr>
        <p:txBody>
          <a:bodyPr/>
          <a:lstStyle/>
          <a:p>
            <a:pPr marL="457200" indent="-457200">
              <a:buFont typeface="+mj-lt"/>
              <a:buAutoNum type="arabicPeriod" startAt="3"/>
            </a:pPr>
            <a:r>
              <a:rPr lang="en-US" altLang="tr-TR" sz="2400" dirty="0"/>
              <a:t>Have a null constructor and setter methods</a:t>
            </a:r>
          </a:p>
          <a:p>
            <a:pPr marL="0" indent="0">
              <a:buNone/>
            </a:pPr>
            <a:r>
              <a:rPr lang="en-US" sz="2000" dirty="0">
                <a:latin typeface="Source Sans Pro" panose="020B0503030403020204" pitchFamily="34" charset="0"/>
                <a:ea typeface="Source Sans Pro" panose="020B0503030403020204" pitchFamily="34" charset="0"/>
              </a:rPr>
              <a:t>public class Pizza { </a:t>
            </a:r>
          </a:p>
          <a:p>
            <a:pPr marL="0" indent="0">
              <a:buNone/>
            </a:pPr>
            <a:r>
              <a:rPr lang="en-US" sz="2000" dirty="0">
                <a:latin typeface="Source Sans Pro" panose="020B0503030403020204" pitchFamily="34" charset="0"/>
                <a:ea typeface="Source Sans Pro" panose="020B0503030403020204" pitchFamily="34" charset="0"/>
              </a:rPr>
              <a:t>public Pizza() { } // Default constructor </a:t>
            </a:r>
          </a:p>
          <a:p>
            <a:pPr marL="0" indent="0">
              <a:buNone/>
            </a:pPr>
            <a:r>
              <a:rPr lang="en-US" sz="2000" dirty="0">
                <a:latin typeface="Source Sans Pro" panose="020B0503030403020204" pitchFamily="34" charset="0"/>
                <a:ea typeface="Source Sans Pro" panose="020B0503030403020204" pitchFamily="34" charset="0"/>
              </a:rPr>
              <a:t>public void </a:t>
            </a:r>
            <a:r>
              <a:rPr lang="en-US" sz="2000" dirty="0" err="1">
                <a:latin typeface="Source Sans Pro" panose="020B0503030403020204" pitchFamily="34" charset="0"/>
                <a:ea typeface="Source Sans Pro" panose="020B0503030403020204" pitchFamily="34" charset="0"/>
              </a:rPr>
              <a:t>setSize</a:t>
            </a:r>
            <a:r>
              <a:rPr lang="en-US" sz="2000" dirty="0">
                <a:latin typeface="Source Sans Pro" panose="020B0503030403020204" pitchFamily="34" charset="0"/>
                <a:ea typeface="Source Sans Pro" panose="020B0503030403020204" pitchFamily="34" charset="0"/>
              </a:rPr>
              <a:t>(int size) { ... }</a:t>
            </a:r>
          </a:p>
          <a:p>
            <a:pPr marL="0" indent="0">
              <a:buNone/>
            </a:pPr>
            <a:r>
              <a:rPr lang="en-US" sz="2000" dirty="0">
                <a:latin typeface="Source Sans Pro" panose="020B0503030403020204" pitchFamily="34" charset="0"/>
                <a:ea typeface="Source Sans Pro" panose="020B0503030403020204" pitchFamily="34" charset="0"/>
              </a:rPr>
              <a:t>public void </a:t>
            </a:r>
            <a:r>
              <a:rPr lang="en-US" sz="2000" dirty="0" err="1">
                <a:latin typeface="Source Sans Pro" panose="020B0503030403020204" pitchFamily="34" charset="0"/>
                <a:ea typeface="Source Sans Pro" panose="020B0503030403020204" pitchFamily="34" charset="0"/>
              </a:rPr>
              <a:t>setCheese</a:t>
            </a:r>
            <a:r>
              <a:rPr lang="en-US" sz="2000" dirty="0">
                <a:latin typeface="Source Sans Pro" panose="020B0503030403020204" pitchFamily="34" charset="0"/>
                <a:ea typeface="Source Sans Pro" panose="020B0503030403020204" pitchFamily="34" charset="0"/>
              </a:rPr>
              <a:t>(</a:t>
            </a:r>
            <a:r>
              <a:rPr lang="en-US" sz="2000" dirty="0" err="1">
                <a:latin typeface="Source Sans Pro" panose="020B0503030403020204" pitchFamily="34" charset="0"/>
                <a:ea typeface="Source Sans Pro" panose="020B0503030403020204" pitchFamily="34" charset="0"/>
              </a:rPr>
              <a:t>boolean</a:t>
            </a:r>
            <a:r>
              <a:rPr lang="en-US" sz="2000" dirty="0">
                <a:latin typeface="Source Sans Pro" panose="020B0503030403020204" pitchFamily="34" charset="0"/>
                <a:ea typeface="Source Sans Pro" panose="020B0503030403020204" pitchFamily="34" charset="0"/>
              </a:rPr>
              <a:t> </a:t>
            </a:r>
            <a:r>
              <a:rPr lang="en-US" sz="2000" dirty="0" err="1">
                <a:latin typeface="Source Sans Pro" panose="020B0503030403020204" pitchFamily="34" charset="0"/>
                <a:ea typeface="Source Sans Pro" panose="020B0503030403020204" pitchFamily="34" charset="0"/>
              </a:rPr>
              <a:t>hasCheese</a:t>
            </a:r>
            <a:r>
              <a:rPr lang="en-US" sz="2000" dirty="0">
                <a:latin typeface="Source Sans Pro" panose="020B0503030403020204" pitchFamily="34" charset="0"/>
                <a:ea typeface="Source Sans Pro" panose="020B0503030403020204" pitchFamily="34" charset="0"/>
              </a:rPr>
              <a:t>) { ... }</a:t>
            </a:r>
          </a:p>
          <a:p>
            <a:pPr marL="0" indent="0">
              <a:buNone/>
            </a:pPr>
            <a:r>
              <a:rPr lang="en-US" sz="2000" dirty="0">
                <a:latin typeface="Source Sans Pro" panose="020B0503030403020204" pitchFamily="34" charset="0"/>
                <a:ea typeface="Source Sans Pro" panose="020B0503030403020204" pitchFamily="34" charset="0"/>
              </a:rPr>
              <a:t>public void </a:t>
            </a:r>
            <a:r>
              <a:rPr lang="en-US" sz="2000" dirty="0" err="1">
                <a:latin typeface="Source Sans Pro" panose="020B0503030403020204" pitchFamily="34" charset="0"/>
                <a:ea typeface="Source Sans Pro" panose="020B0503030403020204" pitchFamily="34" charset="0"/>
              </a:rPr>
              <a:t>setPineapple</a:t>
            </a:r>
            <a:r>
              <a:rPr lang="en-US" sz="2000" dirty="0">
                <a:latin typeface="Source Sans Pro" panose="020B0503030403020204" pitchFamily="34" charset="0"/>
                <a:ea typeface="Source Sans Pro" panose="020B0503030403020204" pitchFamily="34" charset="0"/>
              </a:rPr>
              <a:t>(</a:t>
            </a:r>
            <a:r>
              <a:rPr lang="en-US" sz="2000" dirty="0" err="1">
                <a:latin typeface="Source Sans Pro" panose="020B0503030403020204" pitchFamily="34" charset="0"/>
                <a:ea typeface="Source Sans Pro" panose="020B0503030403020204" pitchFamily="34" charset="0"/>
              </a:rPr>
              <a:t>boolean</a:t>
            </a:r>
            <a:r>
              <a:rPr lang="en-US" sz="2000" dirty="0">
                <a:latin typeface="Source Sans Pro" panose="020B0503030403020204" pitchFamily="34" charset="0"/>
                <a:ea typeface="Source Sans Pro" panose="020B0503030403020204" pitchFamily="34" charset="0"/>
              </a:rPr>
              <a:t> </a:t>
            </a:r>
            <a:r>
              <a:rPr lang="en-US" sz="2000" dirty="0" err="1">
                <a:latin typeface="Source Sans Pro" panose="020B0503030403020204" pitchFamily="34" charset="0"/>
                <a:ea typeface="Source Sans Pro" panose="020B0503030403020204" pitchFamily="34" charset="0"/>
              </a:rPr>
              <a:t>hasPineapple</a:t>
            </a:r>
            <a:r>
              <a:rPr lang="en-US" sz="2000" dirty="0">
                <a:latin typeface="Source Sans Pro" panose="020B0503030403020204" pitchFamily="34" charset="0"/>
                <a:ea typeface="Source Sans Pro" panose="020B0503030403020204" pitchFamily="34" charset="0"/>
              </a:rPr>
              <a:t>) { ... }</a:t>
            </a:r>
          </a:p>
          <a:p>
            <a:pPr marL="0" indent="0">
              <a:buNone/>
            </a:pPr>
            <a:r>
              <a:rPr lang="en-US" sz="2000" dirty="0">
                <a:latin typeface="Source Sans Pro" panose="020B0503030403020204" pitchFamily="34" charset="0"/>
                <a:ea typeface="Source Sans Pro" panose="020B0503030403020204" pitchFamily="34" charset="0"/>
              </a:rPr>
              <a:t>….</a:t>
            </a:r>
          </a:p>
          <a:p>
            <a:pPr marL="0" indent="0">
              <a:buNone/>
            </a:pPr>
            <a:r>
              <a:rPr lang="en-US" sz="2000" dirty="0">
                <a:latin typeface="Source Sans Pro" panose="020B0503030403020204" pitchFamily="34" charset="0"/>
                <a:ea typeface="Source Sans Pro" panose="020B0503030403020204" pitchFamily="34" charset="0"/>
              </a:rPr>
              <a:t>// Client Code:</a:t>
            </a:r>
          </a:p>
          <a:p>
            <a:pPr marL="0" indent="0">
              <a:buNone/>
            </a:pPr>
            <a:r>
              <a:rPr lang="en-US" sz="2000" dirty="0">
                <a:latin typeface="Source Sans Pro" panose="020B0503030403020204" pitchFamily="34" charset="0"/>
                <a:ea typeface="Source Sans Pro" panose="020B0503030403020204" pitchFamily="34" charset="0"/>
              </a:rPr>
              <a:t>Pizza </a:t>
            </a:r>
            <a:r>
              <a:rPr lang="en-US" sz="2000" dirty="0" err="1">
                <a:latin typeface="Source Sans Pro" panose="020B0503030403020204" pitchFamily="34" charset="0"/>
                <a:ea typeface="Source Sans Pro" panose="020B0503030403020204" pitchFamily="34" charset="0"/>
              </a:rPr>
              <a:t>myPizza</a:t>
            </a:r>
            <a:r>
              <a:rPr lang="en-US" sz="2000" dirty="0">
                <a:latin typeface="Source Sans Pro" panose="020B0503030403020204" pitchFamily="34" charset="0"/>
                <a:ea typeface="Source Sans Pro" panose="020B0503030403020204" pitchFamily="34" charset="0"/>
              </a:rPr>
              <a:t> = new Pizza(); </a:t>
            </a:r>
            <a:r>
              <a:rPr lang="en-US" sz="2000" dirty="0" err="1">
                <a:latin typeface="Source Sans Pro" panose="020B0503030403020204" pitchFamily="34" charset="0"/>
                <a:ea typeface="Source Sans Pro" panose="020B0503030403020204" pitchFamily="34" charset="0"/>
              </a:rPr>
              <a:t>myPizza.setSize</a:t>
            </a:r>
            <a:r>
              <a:rPr lang="en-US" sz="2000" dirty="0">
                <a:latin typeface="Source Sans Pro" panose="020B0503030403020204" pitchFamily="34" charset="0"/>
                <a:ea typeface="Source Sans Pro" panose="020B0503030403020204" pitchFamily="34" charset="0"/>
              </a:rPr>
              <a:t>(12); </a:t>
            </a:r>
          </a:p>
          <a:p>
            <a:pPr marL="0" indent="0">
              <a:buNone/>
            </a:pPr>
            <a:r>
              <a:rPr lang="en-US" sz="2000" dirty="0" err="1">
                <a:latin typeface="Source Sans Pro" panose="020B0503030403020204" pitchFamily="34" charset="0"/>
                <a:ea typeface="Source Sans Pro" panose="020B0503030403020204" pitchFamily="34" charset="0"/>
              </a:rPr>
              <a:t>myPizza.setCheese</a:t>
            </a:r>
            <a:r>
              <a:rPr lang="en-US" sz="2000" dirty="0">
                <a:latin typeface="Source Sans Pro" panose="020B0503030403020204" pitchFamily="34" charset="0"/>
                <a:ea typeface="Source Sans Pro" panose="020B0503030403020204" pitchFamily="34" charset="0"/>
              </a:rPr>
              <a:t>(true);</a:t>
            </a:r>
          </a:p>
          <a:p>
            <a:pPr marL="0" indent="0">
              <a:buNone/>
            </a:pPr>
            <a:r>
              <a:rPr lang="en-US" sz="2000" dirty="0">
                <a:latin typeface="Source Sans Pro" panose="020B0503030403020204" pitchFamily="34" charset="0"/>
                <a:ea typeface="Source Sans Pro" panose="020B0503030403020204" pitchFamily="34" charset="0"/>
              </a:rPr>
              <a:t> // </a:t>
            </a:r>
            <a:r>
              <a:rPr lang="en-US" sz="2000" i="1" dirty="0">
                <a:latin typeface="Source Sans Pro" panose="020B0503030403020204" pitchFamily="34" charset="0"/>
                <a:ea typeface="Source Sans Pro" panose="020B0503030403020204" pitchFamily="34" charset="0"/>
              </a:rPr>
              <a:t>What if the pizza is passed to another method here? It's incomplete! </a:t>
            </a:r>
          </a:p>
          <a:p>
            <a:pPr marL="0" indent="0">
              <a:buNone/>
            </a:pPr>
            <a:r>
              <a:rPr lang="en-US" sz="2000" dirty="0" err="1">
                <a:latin typeface="Source Sans Pro" panose="020B0503030403020204" pitchFamily="34" charset="0"/>
                <a:ea typeface="Source Sans Pro" panose="020B0503030403020204" pitchFamily="34" charset="0"/>
              </a:rPr>
              <a:t>myPizza.setOlive</a:t>
            </a:r>
            <a:r>
              <a:rPr lang="en-US" sz="2000" dirty="0">
                <a:latin typeface="Source Sans Pro" panose="020B0503030403020204" pitchFamily="34" charset="0"/>
                <a:ea typeface="Source Sans Pro" panose="020B0503030403020204" pitchFamily="34" charset="0"/>
              </a:rPr>
              <a:t>(true); //now complete</a:t>
            </a:r>
            <a:endParaRPr lang="en-US" altLang="tr-TR" sz="2000" dirty="0">
              <a:latin typeface="Source Sans Pro" panose="020B0503030403020204" pitchFamily="34" charset="0"/>
              <a:ea typeface="Source Sans Pro" panose="020B0503030403020204" pitchFamily="34" charset="0"/>
            </a:endParaRPr>
          </a:p>
          <a:p>
            <a:r>
              <a:rPr lang="en-US" sz="2400" dirty="0"/>
              <a:t>The object is in an inconsistent state during its construction</a:t>
            </a:r>
          </a:p>
          <a:p>
            <a:r>
              <a:rPr lang="en-US" sz="2400" dirty="0"/>
              <a:t>since the class has setters, we can't create immutable objects</a:t>
            </a:r>
          </a:p>
        </p:txBody>
      </p:sp>
    </p:spTree>
    <p:extLst>
      <p:ext uri="{BB962C8B-B14F-4D97-AF65-F5344CB8AC3E}">
        <p14:creationId xmlns:p14="http://schemas.microsoft.com/office/powerpoint/2010/main" val="173826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51F93-428E-B090-95B3-5C3C382A999A}"/>
            </a:ext>
          </a:extLst>
        </p:cNvPr>
        <p:cNvGrpSpPr/>
        <p:nvPr/>
      </p:nvGrpSpPr>
      <p:grpSpPr>
        <a:xfrm>
          <a:off x="0" y="0"/>
          <a:ext cx="0" cy="0"/>
          <a:chOff x="0" y="0"/>
          <a:chExt cx="0" cy="0"/>
        </a:xfrm>
      </p:grpSpPr>
      <p:sp>
        <p:nvSpPr>
          <p:cNvPr id="27650" name="Title 1">
            <a:extLst>
              <a:ext uri="{FF2B5EF4-FFF2-40B4-BE49-F238E27FC236}">
                <a16:creationId xmlns:a16="http://schemas.microsoft.com/office/drawing/2014/main" id="{345B7D9F-DCD2-A730-2BE0-E943D6E3A2CB}"/>
              </a:ext>
            </a:extLst>
          </p:cNvPr>
          <p:cNvSpPr>
            <a:spLocks noGrp="1" noChangeArrowheads="1"/>
          </p:cNvSpPr>
          <p:nvPr>
            <p:ph type="title"/>
          </p:nvPr>
        </p:nvSpPr>
        <p:spPr/>
        <p:txBody>
          <a:bodyPr/>
          <a:lstStyle/>
          <a:p>
            <a:r>
              <a:rPr lang="en-US" altLang="tr-TR" dirty="0"/>
              <a:t>Motivation Example</a:t>
            </a:r>
          </a:p>
        </p:txBody>
      </p:sp>
      <p:sp>
        <p:nvSpPr>
          <p:cNvPr id="3" name="Content Placeholder 2">
            <a:extLst>
              <a:ext uri="{FF2B5EF4-FFF2-40B4-BE49-F238E27FC236}">
                <a16:creationId xmlns:a16="http://schemas.microsoft.com/office/drawing/2014/main" id="{6C7C82B0-F416-BEA6-B1A3-E77F1EA08DDA}"/>
              </a:ext>
            </a:extLst>
          </p:cNvPr>
          <p:cNvSpPr>
            <a:spLocks noGrp="1" noChangeArrowheads="1"/>
          </p:cNvSpPr>
          <p:nvPr>
            <p:ph idx="1"/>
          </p:nvPr>
        </p:nvSpPr>
        <p:spPr>
          <a:xfrm>
            <a:off x="457200" y="1188720"/>
            <a:ext cx="8476488" cy="5257800"/>
          </a:xfrm>
        </p:spPr>
        <p:txBody>
          <a:bodyPr/>
          <a:lstStyle/>
          <a:p>
            <a:r>
              <a:rPr lang="en-US" altLang="tr-TR" sz="2800" dirty="0"/>
              <a:t>Create an object that requires too many optional fields</a:t>
            </a:r>
          </a:p>
          <a:p>
            <a:pPr marL="514350" indent="-457200">
              <a:buFont typeface="+mj-lt"/>
              <a:buAutoNum type="arabicPeriod"/>
            </a:pPr>
            <a:r>
              <a:rPr lang="en-US" altLang="tr-TR" sz="2000" dirty="0"/>
              <a:t>Have multiple constructors: with 0,1,2,3,4,.. Parameters</a:t>
            </a:r>
          </a:p>
          <a:p>
            <a:pPr marL="514350" indent="-457200">
              <a:buFont typeface="+mj-lt"/>
              <a:buAutoNum type="arabicPeriod"/>
            </a:pPr>
            <a:r>
              <a:rPr lang="en-US" altLang="tr-TR" sz="2000" dirty="0"/>
              <a:t>Write an enormous constructor with a lot of selection logic. </a:t>
            </a:r>
          </a:p>
          <a:p>
            <a:pPr marL="571500" indent="-514350">
              <a:buFont typeface="+mj-lt"/>
              <a:buAutoNum type="arabicPeriod"/>
            </a:pPr>
            <a:r>
              <a:rPr lang="en-US" altLang="tr-TR" sz="2800" dirty="0"/>
              <a:t>Have a null constructor and setter methods</a:t>
            </a:r>
          </a:p>
          <a:p>
            <a:pPr lvl="1"/>
            <a:r>
              <a:rPr lang="en-US" altLang="tr-TR" sz="2400" dirty="0"/>
              <a:t>Better than before but….</a:t>
            </a:r>
          </a:p>
          <a:p>
            <a:pPr lvl="1"/>
            <a:r>
              <a:rPr lang="en-US" altLang="tr-TR" sz="2400" dirty="0"/>
              <a:t>Object in an unstable state may be used causing errors</a:t>
            </a:r>
          </a:p>
          <a:p>
            <a:pPr lvl="2"/>
            <a:r>
              <a:rPr lang="en-US" altLang="tr-TR" sz="2000" dirty="0"/>
              <a:t>Assume 5th value is required. Before the 5</a:t>
            </a:r>
            <a:r>
              <a:rPr lang="en-US" altLang="tr-TR" sz="2000" baseline="30000" dirty="0"/>
              <a:t>th</a:t>
            </a:r>
            <a:r>
              <a:rPr lang="en-US" altLang="tr-TR" sz="2000" dirty="0"/>
              <a:t> set, the object is in unstable state. Some part of client might see the objects in 4</a:t>
            </a:r>
            <a:r>
              <a:rPr lang="en-US" altLang="tr-TR" sz="2000" baseline="30000" dirty="0"/>
              <a:t>th</a:t>
            </a:r>
            <a:r>
              <a:rPr lang="en-US" altLang="tr-TR" sz="2000" dirty="0"/>
              <a:t> state and assume it is done.</a:t>
            </a:r>
          </a:p>
          <a:p>
            <a:pPr lvl="1"/>
            <a:r>
              <a:rPr lang="en-US" altLang="tr-TR" sz="2400" dirty="0"/>
              <a:t>Need extra effort in concurrency to ensure thread safety</a:t>
            </a:r>
          </a:p>
          <a:p>
            <a:pPr lvl="1"/>
            <a:r>
              <a:rPr lang="en-US" altLang="tr-TR" sz="2400" dirty="0"/>
              <a:t>What if order of set methods is important?</a:t>
            </a:r>
          </a:p>
          <a:p>
            <a:pPr lvl="1"/>
            <a:r>
              <a:rPr lang="en-US" altLang="tr-TR" sz="2400" dirty="0"/>
              <a:t>Cannot create immutable objects</a:t>
            </a:r>
          </a:p>
        </p:txBody>
      </p:sp>
    </p:spTree>
    <p:extLst>
      <p:ext uri="{BB962C8B-B14F-4D97-AF65-F5344CB8AC3E}">
        <p14:creationId xmlns:p14="http://schemas.microsoft.com/office/powerpoint/2010/main" val="17711189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BDAC0009-1297-2A85-2914-016977EFE42E}"/>
              </a:ext>
            </a:extLst>
          </p:cNvPr>
          <p:cNvSpPr>
            <a:spLocks noGrp="1" noChangeArrowheads="1"/>
          </p:cNvSpPr>
          <p:nvPr>
            <p:ph type="title"/>
          </p:nvPr>
        </p:nvSpPr>
        <p:spPr/>
        <p:txBody>
          <a:bodyPr/>
          <a:lstStyle/>
          <a:p>
            <a:r>
              <a:rPr lang="en-US" altLang="tr-TR"/>
              <a:t>How about..</a:t>
            </a:r>
          </a:p>
        </p:txBody>
      </p:sp>
      <p:sp>
        <p:nvSpPr>
          <p:cNvPr id="28675" name="Content Placeholder 2">
            <a:extLst>
              <a:ext uri="{FF2B5EF4-FFF2-40B4-BE49-F238E27FC236}">
                <a16:creationId xmlns:a16="http://schemas.microsoft.com/office/drawing/2014/main" id="{48A33A24-684D-26D4-F101-2C44E6E3959C}"/>
              </a:ext>
            </a:extLst>
          </p:cNvPr>
          <p:cNvSpPr>
            <a:spLocks noGrp="1" noChangeArrowheads="1"/>
          </p:cNvSpPr>
          <p:nvPr>
            <p:ph idx="1"/>
          </p:nvPr>
        </p:nvSpPr>
        <p:spPr/>
        <p:txBody>
          <a:bodyPr/>
          <a:lstStyle/>
          <a:p>
            <a:r>
              <a:rPr lang="en-US" altLang="tr-TR" dirty="0"/>
              <a:t>Construct the object step by step </a:t>
            </a:r>
          </a:p>
          <a:p>
            <a:r>
              <a:rPr lang="en-US" altLang="tr-TR" dirty="0"/>
              <a:t>But hide the object during the creation and reveal only after the object is in a stable state</a:t>
            </a:r>
          </a:p>
          <a:p>
            <a:r>
              <a:rPr lang="en-US" altLang="tr-TR" dirty="0"/>
              <a:t>i.e. encapsulate the creation </a:t>
            </a:r>
          </a:p>
          <a:p>
            <a:endParaRPr lang="en-US" altLang="tr-TR" dirty="0"/>
          </a:p>
          <a:p>
            <a:endParaRPr lang="en-US" altLang="tr-TR" dirty="0"/>
          </a:p>
          <a:p>
            <a:r>
              <a:rPr lang="en-US" altLang="tr-TR" u="sng" dirty="0"/>
              <a:t>Motivation1: staged object creation</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2DD08-832B-2801-7923-E99FD157F5C2}"/>
              </a:ext>
            </a:extLst>
          </p:cNvPr>
          <p:cNvSpPr>
            <a:spLocks noGrp="1"/>
          </p:cNvSpPr>
          <p:nvPr>
            <p:ph type="title"/>
          </p:nvPr>
        </p:nvSpPr>
        <p:spPr/>
        <p:txBody>
          <a:bodyPr/>
          <a:lstStyle/>
          <a:p>
            <a:r>
              <a:rPr lang="en-US" dirty="0"/>
              <a:t>Complex objects</a:t>
            </a:r>
          </a:p>
        </p:txBody>
      </p:sp>
      <p:sp>
        <p:nvSpPr>
          <p:cNvPr id="29698" name="Content Placeholder 2">
            <a:extLst>
              <a:ext uri="{FF2B5EF4-FFF2-40B4-BE49-F238E27FC236}">
                <a16:creationId xmlns:a16="http://schemas.microsoft.com/office/drawing/2014/main" id="{D56B3DF8-8667-EEF0-BF57-CE114CBCE0F7}"/>
              </a:ext>
            </a:extLst>
          </p:cNvPr>
          <p:cNvSpPr>
            <a:spLocks noGrp="1" noChangeArrowheads="1"/>
          </p:cNvSpPr>
          <p:nvPr>
            <p:ph idx="1"/>
          </p:nvPr>
        </p:nvSpPr>
        <p:spPr/>
        <p:txBody>
          <a:bodyPr/>
          <a:lstStyle/>
          <a:p>
            <a:r>
              <a:rPr lang="en-US" altLang="en-US" sz="2800" u="sng" dirty="0"/>
              <a:t>Complex objects</a:t>
            </a:r>
            <a:r>
              <a:rPr lang="en-US" altLang="en-US" sz="2800" dirty="0"/>
              <a:t> are made of parts made of other objects that need special care when being built.</a:t>
            </a:r>
          </a:p>
          <a:p>
            <a:r>
              <a:rPr lang="en-US" altLang="en-US" sz="2800" dirty="0"/>
              <a:t> An application might need a mechanism for building complex objects that is independent from the ones that make up the object</a:t>
            </a:r>
          </a:p>
          <a:p>
            <a:endParaRPr lang="en-US" altLang="en-US" sz="2800" dirty="0"/>
          </a:p>
          <a:p>
            <a:r>
              <a:rPr lang="en-US" altLang="en-US" sz="2800" dirty="0"/>
              <a:t>Motivation2 : </a:t>
            </a:r>
            <a:r>
              <a:rPr lang="en-US" altLang="en-US" sz="2800" u="sng" dirty="0"/>
              <a:t>complex object</a:t>
            </a:r>
          </a:p>
          <a:p>
            <a:endParaRPr lang="en-US" altLang="en-US" sz="2800" dirty="0"/>
          </a:p>
          <a:p>
            <a:r>
              <a:rPr lang="en-US" altLang="en-US" sz="2800" dirty="0"/>
              <a:t>The same parts, in a different assembly may result in different complex object</a:t>
            </a:r>
          </a:p>
          <a:p>
            <a:endParaRPr lang="tr-TR" altLang="en-US" sz="2800" dirty="0"/>
          </a:p>
        </p:txBody>
      </p:sp>
    </p:spTree>
  </p:cSld>
  <p:clrMapOvr>
    <a:masterClrMapping/>
  </p:clrMapOvr>
</p:sld>
</file>

<file path=ppt/theme/theme1.xml><?xml version="1.0" encoding="utf-8"?>
<a:theme xmlns:a="http://schemas.openxmlformats.org/drawingml/2006/main" name="Theme1">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393727C7-4C0B-4C8A-960B-21573C88EF42}" vid="{72BF777F-C220-4904-8C2B-017C5ED9CE62}"/>
    </a:ext>
  </a:ext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12278</TotalTime>
  <Words>2619</Words>
  <Application>Microsoft Macintosh PowerPoint</Application>
  <PresentationFormat>On-screen Show (4:3)</PresentationFormat>
  <Paragraphs>422</Paragraphs>
  <Slides>39</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Source Sans Pro</vt:lpstr>
      <vt:lpstr>Arial</vt:lpstr>
      <vt:lpstr>Arial Black</vt:lpstr>
      <vt:lpstr>Comic Sans MS</vt:lpstr>
      <vt:lpstr>Tahoma</vt:lpstr>
      <vt:lpstr>Times New Roman</vt:lpstr>
      <vt:lpstr>Wingdings</vt:lpstr>
      <vt:lpstr>Theme1</vt:lpstr>
      <vt:lpstr>Creational Patterns</vt:lpstr>
      <vt:lpstr>Motivation</vt:lpstr>
      <vt:lpstr>Motivation</vt:lpstr>
      <vt:lpstr>Motivation Example</vt:lpstr>
      <vt:lpstr>Motivation Example</vt:lpstr>
      <vt:lpstr>Motivation Example</vt:lpstr>
      <vt:lpstr>Motivation Example</vt:lpstr>
      <vt:lpstr>How about..</vt:lpstr>
      <vt:lpstr>Complex objects</vt:lpstr>
      <vt:lpstr>Builder</vt:lpstr>
      <vt:lpstr>Builder</vt:lpstr>
      <vt:lpstr>Builder - Structure</vt:lpstr>
      <vt:lpstr>Collaborations</vt:lpstr>
      <vt:lpstr>Back to Pizza Example</vt:lpstr>
      <vt:lpstr>Back to Pizza Example</vt:lpstr>
      <vt:lpstr>Exercise: Bike </vt:lpstr>
      <vt:lpstr>Building a Bike</vt:lpstr>
      <vt:lpstr>Building a Bike</vt:lpstr>
      <vt:lpstr>GoF Doc format converter</vt:lpstr>
      <vt:lpstr>Example 3: Doc format converter</vt:lpstr>
      <vt:lpstr>Example 3: Client code use</vt:lpstr>
      <vt:lpstr>PowerPoint Presentation</vt:lpstr>
      <vt:lpstr>PowerPoint Presentation</vt:lpstr>
      <vt:lpstr>GoF Doc format converter</vt:lpstr>
      <vt:lpstr>Use builder when a class</vt:lpstr>
      <vt:lpstr>PowerPoint Presentation</vt:lpstr>
      <vt:lpstr>Immutable Complex Objects</vt:lpstr>
      <vt:lpstr>PowerPoint Presentation</vt:lpstr>
      <vt:lpstr>PowerPoint Presentation</vt:lpstr>
      <vt:lpstr>Side note: testing</vt:lpstr>
      <vt:lpstr>Build method chaining</vt:lpstr>
      <vt:lpstr>Builder Consequences -1</vt:lpstr>
      <vt:lpstr>Consequence -2</vt:lpstr>
      <vt:lpstr>Consequence -3</vt:lpstr>
      <vt:lpstr>Implementation issues</vt:lpstr>
      <vt:lpstr>Known uses</vt:lpstr>
      <vt:lpstr>Builder vs Abstract Factory</vt:lpstr>
      <vt:lpstr>Related Patterns</vt:lpstr>
      <vt:lpstr>Creational Pattern Comparison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aysutolga</dc:creator>
  <cp:lastModifiedBy>Microsoft Office User</cp:lastModifiedBy>
  <cp:revision>430</cp:revision>
  <cp:lastPrinted>1601-01-01T00:00:00Z</cp:lastPrinted>
  <dcterms:created xsi:type="dcterms:W3CDTF">1601-01-01T00:00:00Z</dcterms:created>
  <dcterms:modified xsi:type="dcterms:W3CDTF">2025-10-13T21:21:22Z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