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6"/>
  </p:notesMasterIdLst>
  <p:handoutMasterIdLst>
    <p:handoutMasterId r:id="rId47"/>
  </p:handoutMasterIdLst>
  <p:sldIdLst>
    <p:sldId id="380" r:id="rId2"/>
    <p:sldId id="377" r:id="rId3"/>
    <p:sldId id="273" r:id="rId4"/>
    <p:sldId id="275" r:id="rId5"/>
    <p:sldId id="393" r:id="rId6"/>
    <p:sldId id="392" r:id="rId7"/>
    <p:sldId id="394" r:id="rId8"/>
    <p:sldId id="321" r:id="rId9"/>
    <p:sldId id="404" r:id="rId10"/>
    <p:sldId id="324" r:id="rId11"/>
    <p:sldId id="378" r:id="rId12"/>
    <p:sldId id="325" r:id="rId13"/>
    <p:sldId id="306" r:id="rId14"/>
    <p:sldId id="307" r:id="rId15"/>
    <p:sldId id="397" r:id="rId16"/>
    <p:sldId id="398" r:id="rId17"/>
    <p:sldId id="326" r:id="rId18"/>
    <p:sldId id="329" r:id="rId19"/>
    <p:sldId id="309" r:id="rId20"/>
    <p:sldId id="330" r:id="rId21"/>
    <p:sldId id="399" r:id="rId22"/>
    <p:sldId id="322" r:id="rId23"/>
    <p:sldId id="391" r:id="rId24"/>
    <p:sldId id="336" r:id="rId25"/>
    <p:sldId id="312" r:id="rId26"/>
    <p:sldId id="313" r:id="rId27"/>
    <p:sldId id="400" r:id="rId28"/>
    <p:sldId id="339" r:id="rId29"/>
    <p:sldId id="338" r:id="rId30"/>
    <p:sldId id="402" r:id="rId31"/>
    <p:sldId id="335" r:id="rId32"/>
    <p:sldId id="401" r:id="rId33"/>
    <p:sldId id="403" r:id="rId34"/>
    <p:sldId id="311" r:id="rId35"/>
    <p:sldId id="310" r:id="rId36"/>
    <p:sldId id="382" r:id="rId37"/>
    <p:sldId id="383" r:id="rId38"/>
    <p:sldId id="384" r:id="rId39"/>
    <p:sldId id="386" r:id="rId40"/>
    <p:sldId id="315" r:id="rId41"/>
    <p:sldId id="396" r:id="rId42"/>
    <p:sldId id="379" r:id="rId43"/>
    <p:sldId id="270" r:id="rId44"/>
    <p:sldId id="376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7" autoAdjust="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0AB24FC-3020-4837-A1BA-F611EC3D39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6159ABAE-2A5D-4080-AD8D-063C615DD1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B0EE2441-29FD-4661-9FE0-2B3CF4CCEE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B00D7BAF-A71D-46C6-9E1F-A74D342C40A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095A348-F6E2-4A0B-8E12-BA6FB313F0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0CB7AE6-5602-4147-BF65-77AAF548AF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DBDD1EE-204D-492A-B011-E306CC35DF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8BBE1E-77F5-CC40-3580-A9CAF54D11C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F5EA104A-68CE-481E-95BE-0B54CD680F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0639B473-507A-49A9-AB90-B2C41D4111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0E71F631-BAD1-4339-9B99-4F3B8EB6A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49F679D-6D11-4ED1-A70F-057B76B3F1B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Enum 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291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Initialize </a:t>
            </a:r>
            <a:r>
              <a:rPr lang="en-US" dirty="0" err="1"/>
              <a:t>konacak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97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code from </a:t>
            </a:r>
          </a:p>
          <a:p>
            <a:r>
              <a:rPr lang="en-US" dirty="0"/>
              <a:t>https://www.cs.toronto.edu/~penny/teaching/csc407/lectures/08creational.pdf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13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unordered_map</a:t>
            </a:r>
            <a:r>
              <a:rPr lang="en-US" dirty="0"/>
              <a:t>&lt;</a:t>
            </a:r>
            <a:r>
              <a:rPr lang="en-US" dirty="0">
                <a:effectLst/>
              </a:rPr>
              <a:t>int</a:t>
            </a:r>
            <a:r>
              <a:rPr lang="en-US" dirty="0"/>
              <a:t>, Room*&gt; rooms;</a:t>
            </a:r>
          </a:p>
          <a:p>
            <a:r>
              <a:rPr lang="en-US" dirty="0">
                <a:effectLst/>
              </a:rPr>
              <a:t>Room* </a:t>
            </a:r>
            <a:r>
              <a:rPr lang="en-US" dirty="0" err="1">
                <a:effectLst/>
              </a:rPr>
              <a:t>getRoom</a:t>
            </a:r>
            <a:r>
              <a:rPr lang="en-US" dirty="0">
                <a:effectLst/>
              </a:rPr>
              <a:t>(int </a:t>
            </a:r>
            <a:r>
              <a:rPr lang="en-US" dirty="0" err="1">
                <a:effectLst/>
              </a:rPr>
              <a:t>roomNo</a:t>
            </a:r>
            <a:r>
              <a:rPr lang="en-US" dirty="0">
                <a:effectLst/>
              </a:rPr>
              <a:t>) </a:t>
            </a:r>
            <a:r>
              <a:rPr lang="en-US" dirty="0"/>
              <a:t>{ </a:t>
            </a:r>
            <a:r>
              <a:rPr lang="en-US" dirty="0">
                <a:effectLst/>
              </a:rPr>
              <a:t>auto</a:t>
            </a:r>
            <a:r>
              <a:rPr lang="en-US" dirty="0"/>
              <a:t> </a:t>
            </a:r>
            <a:r>
              <a:rPr lang="en-US" dirty="0" err="1"/>
              <a:t>foundRoomIter</a:t>
            </a:r>
            <a:r>
              <a:rPr lang="en-US" dirty="0"/>
              <a:t> = </a:t>
            </a:r>
            <a:r>
              <a:rPr lang="en-US" dirty="0" err="1"/>
              <a:t>rooms.</a:t>
            </a:r>
            <a:r>
              <a:rPr lang="en-US" dirty="0" err="1">
                <a:effectLst/>
              </a:rPr>
              <a:t>find</a:t>
            </a:r>
            <a:r>
              <a:rPr lang="en-US" dirty="0"/>
              <a:t>(</a:t>
            </a:r>
            <a:r>
              <a:rPr lang="en-US" dirty="0" err="1"/>
              <a:t>roomNo</a:t>
            </a:r>
            <a:r>
              <a:rPr lang="en-US" dirty="0"/>
              <a:t>); </a:t>
            </a:r>
            <a:r>
              <a:rPr lang="en-US" dirty="0">
                <a:effectLst/>
              </a:rPr>
              <a:t>if</a:t>
            </a:r>
            <a:r>
              <a:rPr lang="en-US" dirty="0"/>
              <a:t> (</a:t>
            </a:r>
            <a:r>
              <a:rPr lang="en-US" dirty="0" err="1"/>
              <a:t>foundRoomIter</a:t>
            </a:r>
            <a:r>
              <a:rPr lang="en-US" dirty="0"/>
              <a:t> != </a:t>
            </a:r>
            <a:r>
              <a:rPr lang="en-US" dirty="0" err="1"/>
              <a:t>rooms.</a:t>
            </a:r>
            <a:r>
              <a:rPr lang="en-US" dirty="0" err="1">
                <a:effectLst/>
              </a:rPr>
              <a:t>end</a:t>
            </a:r>
            <a:r>
              <a:rPr lang="en-US" dirty="0"/>
              <a:t>()) { </a:t>
            </a:r>
            <a:r>
              <a:rPr lang="en-US" dirty="0"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/>
              <a:t>foundRoomIter</a:t>
            </a:r>
            <a:r>
              <a:rPr lang="en-US" dirty="0"/>
              <a:t>-&gt;second; } </a:t>
            </a:r>
            <a:r>
              <a:rPr lang="en-US" dirty="0"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nullptr</a:t>
            </a:r>
            <a:r>
              <a:rPr lang="en-US" dirty="0"/>
              <a:t>; </a:t>
            </a:r>
            <a:r>
              <a:rPr lang="en-US" dirty="0">
                <a:effectLst/>
              </a:rPr>
              <a:t>// Room not found</a:t>
            </a:r>
            <a:r>
              <a:rPr lang="en-US" dirty="0"/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402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unordered_map</a:t>
            </a:r>
            <a:r>
              <a:rPr lang="en-US" dirty="0"/>
              <a:t>&lt;</a:t>
            </a:r>
            <a:r>
              <a:rPr lang="en-US" dirty="0">
                <a:effectLst/>
              </a:rPr>
              <a:t>int</a:t>
            </a:r>
            <a:r>
              <a:rPr lang="en-US" dirty="0"/>
              <a:t>, Room*&gt; rooms;</a:t>
            </a:r>
          </a:p>
          <a:p>
            <a:r>
              <a:rPr lang="en-US" dirty="0">
                <a:effectLst/>
              </a:rPr>
              <a:t>Room* </a:t>
            </a:r>
            <a:r>
              <a:rPr lang="en-US" dirty="0" err="1">
                <a:effectLst/>
              </a:rPr>
              <a:t>getRoom</a:t>
            </a:r>
            <a:r>
              <a:rPr lang="en-US" dirty="0">
                <a:effectLst/>
              </a:rPr>
              <a:t>(int </a:t>
            </a:r>
            <a:r>
              <a:rPr lang="en-US" dirty="0" err="1">
                <a:effectLst/>
              </a:rPr>
              <a:t>roomNo</a:t>
            </a:r>
            <a:r>
              <a:rPr lang="en-US" dirty="0">
                <a:effectLst/>
              </a:rPr>
              <a:t>) </a:t>
            </a:r>
            <a:r>
              <a:rPr lang="en-US" dirty="0"/>
              <a:t>{ </a:t>
            </a:r>
            <a:r>
              <a:rPr lang="en-US" dirty="0">
                <a:effectLst/>
              </a:rPr>
              <a:t>auto</a:t>
            </a:r>
            <a:r>
              <a:rPr lang="en-US" dirty="0"/>
              <a:t> </a:t>
            </a:r>
            <a:r>
              <a:rPr lang="en-US" dirty="0" err="1"/>
              <a:t>foundRoomIter</a:t>
            </a:r>
            <a:r>
              <a:rPr lang="en-US" dirty="0"/>
              <a:t> = </a:t>
            </a:r>
            <a:r>
              <a:rPr lang="en-US" dirty="0" err="1"/>
              <a:t>rooms.</a:t>
            </a:r>
            <a:r>
              <a:rPr lang="en-US" dirty="0" err="1">
                <a:effectLst/>
              </a:rPr>
              <a:t>find</a:t>
            </a:r>
            <a:r>
              <a:rPr lang="en-US" dirty="0"/>
              <a:t>(</a:t>
            </a:r>
            <a:r>
              <a:rPr lang="en-US" dirty="0" err="1"/>
              <a:t>roomNo</a:t>
            </a:r>
            <a:r>
              <a:rPr lang="en-US" dirty="0"/>
              <a:t>); </a:t>
            </a:r>
            <a:r>
              <a:rPr lang="en-US" dirty="0">
                <a:effectLst/>
              </a:rPr>
              <a:t>if</a:t>
            </a:r>
            <a:r>
              <a:rPr lang="en-US" dirty="0"/>
              <a:t> (</a:t>
            </a:r>
            <a:r>
              <a:rPr lang="en-US" dirty="0" err="1"/>
              <a:t>foundRoomIter</a:t>
            </a:r>
            <a:r>
              <a:rPr lang="en-US" dirty="0"/>
              <a:t> != </a:t>
            </a:r>
            <a:r>
              <a:rPr lang="en-US" dirty="0" err="1"/>
              <a:t>rooms.</a:t>
            </a:r>
            <a:r>
              <a:rPr lang="en-US" dirty="0" err="1">
                <a:effectLst/>
              </a:rPr>
              <a:t>end</a:t>
            </a:r>
            <a:r>
              <a:rPr lang="en-US" dirty="0"/>
              <a:t>()) { </a:t>
            </a:r>
            <a:r>
              <a:rPr lang="en-US" dirty="0"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/>
              <a:t>foundRoomIter</a:t>
            </a:r>
            <a:r>
              <a:rPr lang="en-US" dirty="0"/>
              <a:t>-&gt;second; } </a:t>
            </a:r>
            <a:r>
              <a:rPr lang="en-US" dirty="0"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nullptr</a:t>
            </a:r>
            <a:r>
              <a:rPr lang="en-US" dirty="0"/>
              <a:t>; </a:t>
            </a:r>
            <a:r>
              <a:rPr lang="en-US" dirty="0">
                <a:effectLst/>
              </a:rPr>
              <a:t>// Room not found</a:t>
            </a:r>
            <a:r>
              <a:rPr lang="en-US" dirty="0"/>
              <a:t>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211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choices: main (String </a:t>
            </a:r>
            <a:r>
              <a:rPr lang="en-US" dirty="0" err="1"/>
              <a:t>args</a:t>
            </a:r>
            <a:r>
              <a:rPr lang="en-US" dirty="0"/>
              <a:t>) { lookup the </a:t>
            </a:r>
            <a:r>
              <a:rPr lang="en-US" dirty="0" err="1"/>
              <a:t>args</a:t>
            </a:r>
            <a:r>
              <a:rPr lang="en-US" dirty="0"/>
              <a:t> and then Maze maze=new </a:t>
            </a:r>
            <a:r>
              <a:rPr lang="en-US" dirty="0" err="1"/>
              <a:t>BombedMazeGame</a:t>
            </a:r>
            <a:r>
              <a:rPr lang="en-US" dirty="0"/>
              <a:t>().</a:t>
            </a:r>
            <a:r>
              <a:rPr lang="en-US" dirty="0" err="1"/>
              <a:t>createMaze</a:t>
            </a:r>
            <a:r>
              <a:rPr lang="en-US" dirty="0"/>
              <a:t>();}</a:t>
            </a:r>
          </a:p>
          <a:p>
            <a:r>
              <a:rPr lang="en-US" dirty="0"/>
              <a:t>Or: make the </a:t>
            </a:r>
            <a:r>
              <a:rPr lang="en-US" dirty="0" err="1"/>
              <a:t>mazegame</a:t>
            </a:r>
            <a:r>
              <a:rPr lang="en-US" dirty="0"/>
              <a:t> a framework and sell each game separately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72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5747EE3-5C4B-AFD1-F772-0BA3F2F6F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F0C427-F48E-476C-916F-CAA27519334B}" type="slidenum">
              <a:rPr lang="en-US" altLang="tr-TR"/>
              <a:pPr>
                <a:spcBef>
                  <a:spcPct val="0"/>
                </a:spcBef>
              </a:pPr>
              <a:t>19</a:t>
            </a:fld>
            <a:endParaRPr lang="en-US" altLang="tr-TR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909822B5-CFA2-A050-D39B-A732C7FB06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40F5283-78F2-DEB5-35B2-0BB89DE26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 b="1" dirty="0">
                <a:latin typeface="Arial" panose="020B0604020202020204" pitchFamily="34" charset="0"/>
              </a:rPr>
              <a:t>Write</a:t>
            </a:r>
            <a:r>
              <a:rPr lang="en-US" altLang="tr-TR" dirty="0">
                <a:latin typeface="Arial" panose="020B0604020202020204" pitchFamily="34" charset="0"/>
              </a:rPr>
              <a:t> code for the factories, product interfaces, how does the player uses it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1FA9EC4-4019-4930-ACB6-B92FE07146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0A1EC41-5A05-D1E0-0964-E8346B01D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tr-TR">
                <a:latin typeface="Arial" panose="020B0604020202020204" pitchFamily="34" charset="0"/>
              </a:rPr>
              <a:t>If createMaze() uses an object that can create new a maze using operations for adding components to the maze it builds</a:t>
            </a:r>
          </a:p>
          <a:p>
            <a:endParaRPr lang="en-GB" altLang="tr-T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commonWall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is a utility operation that determines the direction of the common wall between two rooms.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302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how would you create 5 rooms and make the </a:t>
            </a:r>
            <a:r>
              <a:rPr lang="en-US" dirty="0" err="1"/>
              <a:t>MAzeGame</a:t>
            </a:r>
            <a:r>
              <a:rPr lang="en-US" dirty="0"/>
              <a:t> choose.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86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CommonWall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is a utility operation that determines the direction of the common wall between two rooms.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9F679D-6D11-4ED1-A70F-057B76B3F1B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81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933B59C-C21A-EFF7-079C-36DC23EE087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812F79E-FF62-E510-396A-C6BFF8246D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384749C-74BF-0084-E8B6-9285624CAF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64DD8CE-944C-179B-CB16-B5BA35313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B05A5323-8585-B6BD-AC93-A049C167C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AA23FA9B-52FD-2B96-5E71-BB72606D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D8D678C9-6F3B-C7A9-1EAA-9699903B1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5143ABB3-F426-2AC8-BB1F-191FB4CA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7AA1FBF0-4FD8-2BB7-4C49-347E1D33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1C0CB80-437C-A2B0-4899-417F6BFD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E2510295-A619-5795-3ABE-3DEF02A68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4EEE409E-3190-DDAC-3C95-B847DC50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050F70B-926A-5D79-113A-950E4AB9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76D42C04-ABE0-77B6-EA6E-681474BF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F73EBD4-CCE7-9750-88B2-4F42B3E6B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D7DF7F7-A2C1-53AF-62C8-9F821F0AB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0CF21F3-917C-9218-B2BE-4E927D435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5174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0EAA2-82E3-02C6-88F1-73BB7BF717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EA639E-141C-5355-9BB9-53EDDE3830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0486604-361D-BDC1-D24E-D3F5D211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54C8D-54CF-CA81-68E7-A81525D4F2D8}"/>
              </a:ext>
            </a:extLst>
          </p:cNvPr>
          <p:cNvSpPr/>
          <p:nvPr/>
        </p:nvSpPr>
        <p:spPr>
          <a:xfrm>
            <a:off x="457200" y="148971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8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7D27DD-053B-89C8-0CDD-8B6FC2AA33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E5CC0D-020C-9B72-2432-4E828F0DC8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509658-25AD-20B6-AFBB-7F6CECBCB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604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79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7621"/>
            <a:ext cx="40386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719EAA-249E-4846-9B33-E1E9151C6F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8C8794-0110-F974-AD1D-4DCD32757E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1220F6A-C0D2-982C-0CC2-BB2367B1A2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0BF89-6D8F-274F-4F19-5735B86ED250}"/>
              </a:ext>
            </a:extLst>
          </p:cNvPr>
          <p:cNvSpPr/>
          <p:nvPr/>
        </p:nvSpPr>
        <p:spPr>
          <a:xfrm>
            <a:off x="457200" y="112395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152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291"/>
            <a:ext cx="8229600" cy="4532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C5D840-B6D3-623A-8343-93C530153A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189FA2-29A5-C5CE-0D92-C90FF73CF7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1D4348B-EA71-879E-8203-54391C73D5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7597C-5350-48B6-DCBD-9BF1411017F9}"/>
              </a:ext>
            </a:extLst>
          </p:cNvPr>
          <p:cNvSpPr/>
          <p:nvPr/>
        </p:nvSpPr>
        <p:spPr>
          <a:xfrm>
            <a:off x="457200" y="123527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AD54EF-3FC5-3272-FE54-D0E3F9534B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321292-8B6B-0F21-263A-B1B9598BB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83AEF31-1D37-5B40-3DEC-C3679BA6A4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628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5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2209"/>
            <a:ext cx="40386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2209"/>
            <a:ext cx="40386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A05A1D-7095-7E52-0847-E1EB13A8AB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73A413-50AA-E10E-D1C4-54AB2929A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DC26CCE-5CF2-05E4-A18F-AF9D89E652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178A5-120B-E6E0-32D5-B9979205E616}"/>
              </a:ext>
            </a:extLst>
          </p:cNvPr>
          <p:cNvSpPr/>
          <p:nvPr/>
        </p:nvSpPr>
        <p:spPr>
          <a:xfrm>
            <a:off x="393589" y="1116008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6FBAD0-FE05-8FD5-F008-8D91060EE1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60B54-4634-BE12-F781-52C02402AE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A344AEB-D089-F4D4-7617-091325A689F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6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31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77D71-2F49-0598-EF2D-EBDFDC849C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6AE2E-7FBB-CFF0-6AB7-FC12419D53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F852CBA-CBBB-399C-F561-B565F6D8807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83EA4-DAA1-6A9A-377D-4591821B0A48}"/>
              </a:ext>
            </a:extLst>
          </p:cNvPr>
          <p:cNvSpPr/>
          <p:nvPr/>
        </p:nvSpPr>
        <p:spPr>
          <a:xfrm>
            <a:off x="457200" y="1123965"/>
            <a:ext cx="8370500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7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475522-F225-2F07-54B2-1A858EEC50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A36220-D3BB-2220-E328-1BDC3ECBD9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69C6519-7D7E-1C39-19BF-6118A091BF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025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2C61B4-AE33-53ED-41FE-79C0EE9343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4B1558-DE88-2783-2867-4510C4157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726854-7C99-0A3F-EDA6-7BF7556D18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677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13869-D610-825F-F9E5-B607130B6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17CFA3-154C-A10B-09C3-3B57E49AF1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C3434A0-709E-9E6E-7071-5493364FC1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674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839B0420-276A-4BBA-9B8D-2581239FCA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C6836D65-D844-48C1-BD51-5896174C91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97E6381F-818A-4114-A1CE-A412FA68AB3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EE57E7A-C80A-0755-2089-2C53E3FA96D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B653B317-0A87-4CCC-9571-2F709F32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4A1A39B1-7157-46C7-80EE-A6A6C606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FC27E1E-7B31-4EF5-90FB-EAF7F2E3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85D778C1-1BD5-4A50-8DAF-E49C9C92C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FD8969B2-448C-46E3-BC56-5143A8B3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4792188-569F-498A-8387-6928A2C1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3524B95B-5120-4208-9243-49F80DD3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3832FA5-0898-4881-A7EA-D17A82CD8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20A8BA7D-3BED-4998-AB4F-0059C146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3CB25864-D50C-C571-C6CD-72975AC55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105057BF-8809-45AA-6DAD-6465C3A20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274448" name="Rectangle 16">
            <a:extLst>
              <a:ext uri="{FF2B5EF4-FFF2-40B4-BE49-F238E27FC236}">
                <a16:creationId xmlns:a16="http://schemas.microsoft.com/office/drawing/2014/main" id="{353943DA-78F6-4B90-86EF-119FC03DFE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952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E95F83-F305-A761-D03D-E7004931E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Creational Patterns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BAF828-DA37-D312-533D-AEFBEA568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 : Maze</a:t>
            </a:r>
          </a:p>
        </p:txBody>
      </p:sp>
    </p:spTree>
    <p:extLst>
      <p:ext uri="{BB962C8B-B14F-4D97-AF65-F5344CB8AC3E}">
        <p14:creationId xmlns:p14="http://schemas.microsoft.com/office/powerpoint/2010/main" val="331564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8D9F69F-B72B-E18B-3659-98D75F03F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Creating the Maze</a:t>
            </a:r>
            <a:endParaRPr lang="en-GB" altLang="tr-TR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191C69B-F20B-5B32-2685-4194280624E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374904" y="1307592"/>
            <a:ext cx="487045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// Create the maze.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Maze </a:t>
            </a:r>
            <a:r>
              <a:rPr lang="en-GB" altLang="tr-TR" sz="18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Maze 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Maze.SOLE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Room r1 = new Room(1);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Room r2 = new Room(2);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Door 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door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new Door(r1, r2);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maze.addRoom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maze.addRoom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Direction.North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Direction.East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door);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Direction.South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Direction.West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Direction.North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Direction.East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Direction.South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Direction.West</a:t>
            </a: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door);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return maze;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en-GB" altLang="tr-TR" sz="1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070BDB54-FC48-45D7-C2D5-5408621F4BC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89500" y="1600200"/>
            <a:ext cx="40386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tr-TR" sz="2400" dirty="0"/>
              <a:t>What is the problem here?</a:t>
            </a:r>
          </a:p>
          <a:p>
            <a:pPr lvl="1">
              <a:lnSpc>
                <a:spcPct val="80000"/>
              </a:lnSpc>
            </a:pPr>
            <a:r>
              <a:rPr lang="en-US" altLang="tr-TR" sz="2000" dirty="0"/>
              <a:t>Inflexible</a:t>
            </a:r>
          </a:p>
          <a:p>
            <a:pPr lvl="1">
              <a:lnSpc>
                <a:spcPct val="80000"/>
              </a:lnSpc>
            </a:pPr>
            <a:endParaRPr lang="en-US" altLang="tr-TR" sz="2000" dirty="0"/>
          </a:p>
          <a:p>
            <a:pPr lvl="1">
              <a:lnSpc>
                <a:spcPct val="80000"/>
              </a:lnSpc>
            </a:pPr>
            <a:endParaRPr lang="en-US" altLang="tr-TR" sz="2000" dirty="0"/>
          </a:p>
          <a:p>
            <a:pPr>
              <a:lnSpc>
                <a:spcPct val="80000"/>
              </a:lnSpc>
            </a:pPr>
            <a:r>
              <a:rPr lang="en-GB" altLang="tr-TR" sz="2400" dirty="0"/>
              <a:t>How can we redesign things to make it easier for </a:t>
            </a:r>
            <a:r>
              <a:rPr lang="en-GB" altLang="tr-TR" sz="2400" dirty="0" err="1"/>
              <a:t>createMaze</a:t>
            </a:r>
            <a:r>
              <a:rPr lang="en-GB" altLang="tr-TR" sz="2400" dirty="0"/>
              <a:t>() to be able to create mazes with</a:t>
            </a:r>
          </a:p>
          <a:p>
            <a:pPr lvl="1">
              <a:lnSpc>
                <a:spcPct val="80000"/>
              </a:lnSpc>
            </a:pPr>
            <a:r>
              <a:rPr lang="en-GB" altLang="tr-TR" sz="2000" dirty="0"/>
              <a:t> new types of objects?</a:t>
            </a:r>
          </a:p>
          <a:p>
            <a:pPr lvl="1">
              <a:lnSpc>
                <a:spcPct val="80000"/>
              </a:lnSpc>
            </a:pPr>
            <a:r>
              <a:rPr lang="en-GB" altLang="tr-TR" sz="2000" dirty="0"/>
              <a:t>Different layouts  (later)</a:t>
            </a:r>
          </a:p>
          <a:p>
            <a:pPr lvl="1">
              <a:lnSpc>
                <a:spcPct val="80000"/>
              </a:lnSpc>
            </a:pPr>
            <a:endParaRPr lang="en-GB" altLang="tr-TR" sz="1400" dirty="0"/>
          </a:p>
        </p:txBody>
      </p:sp>
    </p:spTree>
    <p:extLst>
      <p:ext uri="{BB962C8B-B14F-4D97-AF65-F5344CB8AC3E}">
        <p14:creationId xmlns:p14="http://schemas.microsoft.com/office/powerpoint/2010/main" val="10723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1EBBDCD-4F29-558C-F077-C6C21497F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Maze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1805AB8-4FE1-6374-B2EE-06F5801204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tr-TR" sz="2800" dirty="0"/>
              <a:t>This is hardcoded. 1 layout. 1 type of rooms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z="2800" dirty="0"/>
              <a:t>I want to use the same layout with different parts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z="2800" dirty="0"/>
              <a:t>Different Mazes with different parts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z="2400" dirty="0"/>
              <a:t>Rooms: </a:t>
            </a:r>
            <a:r>
              <a:rPr lang="en-US" altLang="tr-TR" sz="2400" dirty="0" err="1"/>
              <a:t>BombedRoom</a:t>
            </a:r>
            <a:r>
              <a:rPr lang="en-US" altLang="tr-TR" sz="2400" dirty="0"/>
              <a:t>, </a:t>
            </a:r>
            <a:r>
              <a:rPr lang="en-US" altLang="tr-TR" sz="2400" dirty="0" err="1"/>
              <a:t>EnchantedRoom</a:t>
            </a:r>
            <a:endParaRPr lang="en-US" altLang="tr-TR" sz="2400" dirty="0"/>
          </a:p>
          <a:p>
            <a:pPr marL="514350" lvl="1" indent="0">
              <a:lnSpc>
                <a:spcPct val="110000"/>
              </a:lnSpc>
              <a:buNone/>
            </a:pP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BombedRoom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::enter() { if 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hasBomb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lose() else Room::enter()}</a:t>
            </a:r>
          </a:p>
          <a:p>
            <a:pPr marL="514350" lvl="1" indent="0">
              <a:lnSpc>
                <a:spcPct val="110000"/>
              </a:lnSpc>
              <a:buNone/>
            </a:pP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EnchantedRoom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::enter() { if 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hasSpell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castspell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else Room::enter()}</a:t>
            </a:r>
          </a:p>
          <a:p>
            <a:pPr marL="514350" lvl="1" indent="0">
              <a:lnSpc>
                <a:spcPct val="110000"/>
              </a:lnSpc>
              <a:buNone/>
            </a:pPr>
            <a:endParaRPr lang="en-US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tr-TR" sz="2400" dirty="0"/>
              <a:t>Walls: </a:t>
            </a:r>
            <a:r>
              <a:rPr lang="en-US" altLang="tr-TR" sz="2400" dirty="0" err="1"/>
              <a:t>BombedWalls</a:t>
            </a:r>
            <a:r>
              <a:rPr lang="en-US" altLang="tr-TR" sz="2400" dirty="0"/>
              <a:t> --explode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z="2400" dirty="0"/>
              <a:t>Doors: </a:t>
            </a:r>
            <a:r>
              <a:rPr lang="en-US" altLang="tr-TR" sz="2400" dirty="0" err="1"/>
              <a:t>DoorWithSpell</a:t>
            </a:r>
            <a:r>
              <a:rPr lang="en-US" altLang="tr-TR" sz="2400" dirty="0"/>
              <a:t> –needs spell to open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F81F280-B492-5B2A-E0EF-5A3ACB603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1445"/>
            <a:ext cx="8686800" cy="1371600"/>
          </a:xfrm>
        </p:spPr>
        <p:txBody>
          <a:bodyPr/>
          <a:lstStyle/>
          <a:p>
            <a:r>
              <a:rPr lang="en-US" altLang="tr-TR" dirty="0"/>
              <a:t>Factory methods to hide creation</a:t>
            </a:r>
            <a:endParaRPr lang="en-GB" altLang="tr-TR" dirty="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2D69806-38C9-1EC2-FAB4-336C1006E1A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09728" y="1273400"/>
            <a:ext cx="7507224" cy="4595191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Maze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Maze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GB" altLang="tr-TR" sz="2000" b="1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makeMaze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Room r1 = </a:t>
            </a:r>
            <a:r>
              <a:rPr lang="en-GB" altLang="tr-TR" sz="2000" b="1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makeRoom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Room r2 = </a:t>
            </a:r>
            <a:r>
              <a:rPr lang="en-GB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makeRoom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Door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door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GB" altLang="tr-TR" sz="2000" b="1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makeDoor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 r2);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maze.addRoom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maze.addRoom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Direction.North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altLang="tr-TR" sz="2000" b="1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makeWal</a:t>
            </a:r>
            <a:r>
              <a:rPr lang="en-GB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…….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return maze;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altLang="tr-T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public Maze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makeMaze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(){ return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Maze.SOLE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public Room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makeRoom</a:t>
            </a: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(int 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){ return new Room(r);}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public Door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makeDoor</a:t>
            </a: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(Room r1, room r2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){ return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newDoor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public Wall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makeWall</a:t>
            </a: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(){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return new Wall();}</a:t>
            </a:r>
            <a:endParaRPr lang="en-GB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Factory methods with default implementations</a:t>
            </a:r>
            <a:endParaRPr lang="en-GB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3492" name="Rectangle 5">
            <a:extLst>
              <a:ext uri="{FF2B5EF4-FFF2-40B4-BE49-F238E27FC236}">
                <a16:creationId xmlns:a16="http://schemas.microsoft.com/office/drawing/2014/main" id="{2A289C24-E911-43E9-7639-C043C6332D1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95088" y="1272208"/>
            <a:ext cx="4312920" cy="4595191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tr-TR" sz="2400" dirty="0">
                <a:solidFill>
                  <a:srgbClr val="0070C0"/>
                </a:solidFill>
              </a:rPr>
              <a:t>What actually created is hidden in the FM</a:t>
            </a:r>
          </a:p>
          <a:p>
            <a:pPr>
              <a:lnSpc>
                <a:spcPct val="110000"/>
              </a:lnSpc>
            </a:pPr>
            <a:r>
              <a:rPr lang="en-US" altLang="tr-TR" sz="2400" dirty="0"/>
              <a:t>More flexible</a:t>
            </a:r>
          </a:p>
          <a:p>
            <a:pPr>
              <a:lnSpc>
                <a:spcPct val="110000"/>
              </a:lnSpc>
            </a:pPr>
            <a:r>
              <a:rPr lang="en-US" altLang="tr-TR" sz="2400" dirty="0"/>
              <a:t>Gives hooks where I can extend to new types of rooms, walls, and doors</a:t>
            </a:r>
          </a:p>
          <a:p>
            <a:pPr lvl="1">
              <a:lnSpc>
                <a:spcPct val="110000"/>
              </a:lnSpc>
            </a:pPr>
            <a:r>
              <a:rPr lang="en-US" altLang="tr-TR" sz="2000" i="1" dirty="0"/>
              <a:t>How would you create a Bombed maze without changing </a:t>
            </a:r>
            <a:r>
              <a:rPr lang="en-US" altLang="tr-TR" sz="2000" i="1" dirty="0" err="1"/>
              <a:t>createMaze</a:t>
            </a:r>
            <a:r>
              <a:rPr lang="en-US" altLang="tr-TR" sz="2000" i="1" dirty="0"/>
              <a:t>()?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altLang="tr-T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7757F0C-C2E8-FE2D-AF0F-751C10A80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Factory Method in Maze</a:t>
            </a:r>
          </a:p>
        </p:txBody>
      </p:sp>
      <p:sp>
        <p:nvSpPr>
          <p:cNvPr id="64515" name="Rectangle 5">
            <a:extLst>
              <a:ext uri="{FF2B5EF4-FFF2-40B4-BE49-F238E27FC236}">
                <a16:creationId xmlns:a16="http://schemas.microsoft.com/office/drawing/2014/main" id="{029FC186-751D-C77F-CD50-52FC5341F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88" y="2184400"/>
            <a:ext cx="2090737" cy="15811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64516" name="Text Box 6">
            <a:extLst>
              <a:ext uri="{FF2B5EF4-FFF2-40B4-BE49-F238E27FC236}">
                <a16:creationId xmlns:a16="http://schemas.microsoft.com/office/drawing/2014/main" id="{430666E1-C56F-EEC1-A5BE-E01984660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913" y="2173288"/>
            <a:ext cx="1506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MazeGame</a:t>
            </a:r>
          </a:p>
        </p:txBody>
      </p:sp>
      <p:sp>
        <p:nvSpPr>
          <p:cNvPr id="64517" name="Text Box 7">
            <a:extLst>
              <a:ext uri="{FF2B5EF4-FFF2-40B4-BE49-F238E27FC236}">
                <a16:creationId xmlns:a16="http://schemas.microsoft.com/office/drawing/2014/main" id="{07B5ECA3-C8E4-359A-A7BC-992C234B3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2579688"/>
            <a:ext cx="1971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i="1" dirty="0">
                <a:latin typeface="Tahoma" panose="020B0604030504040204" pitchFamily="34" charset="0"/>
              </a:rPr>
              <a:t>+</a:t>
            </a:r>
            <a:r>
              <a:rPr lang="en-US" altLang="tr-TR" sz="1800" dirty="0" err="1">
                <a:latin typeface="Tahoma" panose="020B0604030504040204" pitchFamily="34" charset="0"/>
              </a:rPr>
              <a:t>makeMaze</a:t>
            </a:r>
            <a:r>
              <a:rPr lang="en-US" altLang="tr-TR" sz="1800" dirty="0">
                <a:latin typeface="Tahoma" panose="020B0604030504040204" pitchFamily="34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Tahoma" panose="020B0604030504040204" pitchFamily="34" charset="0"/>
              </a:rPr>
              <a:t>+</a:t>
            </a:r>
            <a:r>
              <a:rPr lang="en-US" altLang="tr-TR" sz="1800" dirty="0" err="1">
                <a:latin typeface="Tahoma" panose="020B0604030504040204" pitchFamily="34" charset="0"/>
              </a:rPr>
              <a:t>makeRoom</a:t>
            </a:r>
            <a:r>
              <a:rPr lang="en-US" altLang="tr-TR" sz="1800" dirty="0">
                <a:latin typeface="Tahoma" panose="020B0604030504040204" pitchFamily="34" charset="0"/>
              </a:rPr>
              <a:t>(int)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Tahoma" panose="020B0604030504040204" pitchFamily="34" charset="0"/>
              </a:rPr>
              <a:t>+</a:t>
            </a:r>
            <a:r>
              <a:rPr lang="en-US" altLang="tr-TR" sz="1800" dirty="0" err="1">
                <a:latin typeface="Tahoma" panose="020B0604030504040204" pitchFamily="34" charset="0"/>
              </a:rPr>
              <a:t>makeWall</a:t>
            </a:r>
            <a:r>
              <a:rPr lang="en-US" altLang="tr-TR" sz="1800" dirty="0">
                <a:latin typeface="Tahoma" panose="020B0604030504040204" pitchFamily="34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Tahoma" panose="020B0604030504040204" pitchFamily="34" charset="0"/>
              </a:rPr>
              <a:t>+</a:t>
            </a:r>
            <a:r>
              <a:rPr lang="en-US" altLang="tr-TR" sz="1800" dirty="0" err="1">
                <a:latin typeface="Tahoma" panose="020B0604030504040204" pitchFamily="34" charset="0"/>
              </a:rPr>
              <a:t>makeDoor</a:t>
            </a:r>
            <a:r>
              <a:rPr lang="en-US" altLang="tr-TR" sz="1800" dirty="0">
                <a:latin typeface="Tahoma" panose="020B0604030504040204" pitchFamily="34" charset="0"/>
              </a:rPr>
              <a:t>(…)</a:t>
            </a:r>
          </a:p>
        </p:txBody>
      </p:sp>
      <p:sp>
        <p:nvSpPr>
          <p:cNvPr id="64518" name="Line 8">
            <a:extLst>
              <a:ext uri="{FF2B5EF4-FFF2-40B4-BE49-F238E27FC236}">
                <a16:creationId xmlns:a16="http://schemas.microsoft.com/office/drawing/2014/main" id="{1D4171AA-5927-C155-285E-2CB457F76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5713" y="2517775"/>
            <a:ext cx="211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9" name="Line 9">
            <a:extLst>
              <a:ext uri="{FF2B5EF4-FFF2-40B4-BE49-F238E27FC236}">
                <a16:creationId xmlns:a16="http://schemas.microsoft.com/office/drawing/2014/main" id="{2C113A4D-A34D-1266-1CDC-FCC2DE3DB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6350" y="2611438"/>
            <a:ext cx="2119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0" name="Rectangle 11">
            <a:extLst>
              <a:ext uri="{FF2B5EF4-FFF2-40B4-BE49-F238E27FC236}">
                <a16:creationId xmlns:a16="http://schemas.microsoft.com/office/drawing/2014/main" id="{B922A9DD-FC4B-57BF-A71B-6170791E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557713"/>
            <a:ext cx="2387600" cy="11668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64521" name="Text Box 12">
            <a:extLst>
              <a:ext uri="{FF2B5EF4-FFF2-40B4-BE49-F238E27FC236}">
                <a16:creationId xmlns:a16="http://schemas.microsoft.com/office/drawing/2014/main" id="{DA785936-3220-F6F6-8314-8A615494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546600"/>
            <a:ext cx="2497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BombedMazeGame</a:t>
            </a:r>
          </a:p>
        </p:txBody>
      </p:sp>
      <p:sp>
        <p:nvSpPr>
          <p:cNvPr id="64522" name="Text Box 13">
            <a:extLst>
              <a:ext uri="{FF2B5EF4-FFF2-40B4-BE49-F238E27FC236}">
                <a16:creationId xmlns:a16="http://schemas.microsoft.com/office/drawing/2014/main" id="{FC0F863D-1766-AFCE-C1ED-18EE4A39D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4953000"/>
            <a:ext cx="2251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Tahoma" panose="020B0604030504040204" pitchFamily="34" charset="0"/>
              </a:rPr>
              <a:t>+</a:t>
            </a:r>
            <a:r>
              <a:rPr lang="en-US" altLang="tr-TR" sz="1800" dirty="0" err="1">
                <a:latin typeface="Tahoma" panose="020B0604030504040204" pitchFamily="34" charset="0"/>
              </a:rPr>
              <a:t>makeWall</a:t>
            </a:r>
            <a:r>
              <a:rPr lang="en-US" altLang="tr-TR" sz="1800" dirty="0">
                <a:latin typeface="Tahoma" panose="020B0604030504040204" pitchFamily="34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 dirty="0">
                <a:latin typeface="Tahoma" panose="020B0604030504040204" pitchFamily="34" charset="0"/>
              </a:rPr>
              <a:t>+</a:t>
            </a:r>
            <a:r>
              <a:rPr lang="en-US" altLang="tr-TR" sz="1800" dirty="0" err="1">
                <a:latin typeface="Tahoma" panose="020B0604030504040204" pitchFamily="34" charset="0"/>
              </a:rPr>
              <a:t>makeRoom</a:t>
            </a:r>
            <a:r>
              <a:rPr lang="en-US" altLang="tr-TR" sz="1800" dirty="0">
                <a:latin typeface="Tahoma" panose="020B0604030504040204" pitchFamily="34" charset="0"/>
              </a:rPr>
              <a:t>(int)</a:t>
            </a:r>
          </a:p>
        </p:txBody>
      </p:sp>
      <p:sp>
        <p:nvSpPr>
          <p:cNvPr id="64523" name="Line 14">
            <a:extLst>
              <a:ext uri="{FF2B5EF4-FFF2-40B4-BE49-F238E27FC236}">
                <a16:creationId xmlns:a16="http://schemas.microsoft.com/office/drawing/2014/main" id="{A50127B6-DF5C-19AE-C060-C222513C3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8" y="4891088"/>
            <a:ext cx="242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Line 15">
            <a:extLst>
              <a:ext uri="{FF2B5EF4-FFF2-40B4-BE49-F238E27FC236}">
                <a16:creationId xmlns:a16="http://schemas.microsoft.com/office/drawing/2014/main" id="{B85F06E7-BC3C-7871-97D5-001A983AA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" y="4984750"/>
            <a:ext cx="2419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4525" name="Group 16">
            <a:extLst>
              <a:ext uri="{FF2B5EF4-FFF2-40B4-BE49-F238E27FC236}">
                <a16:creationId xmlns:a16="http://schemas.microsoft.com/office/drawing/2014/main" id="{FB725967-8E23-5C94-959F-5F2ECB9721EE}"/>
              </a:ext>
            </a:extLst>
          </p:cNvPr>
          <p:cNvGrpSpPr>
            <a:grpSpLocks/>
          </p:cNvGrpSpPr>
          <p:nvPr/>
        </p:nvGrpSpPr>
        <p:grpSpPr bwMode="auto">
          <a:xfrm>
            <a:off x="5584825" y="4651375"/>
            <a:ext cx="2292350" cy="638175"/>
            <a:chOff x="3365" y="2231"/>
            <a:chExt cx="1444" cy="402"/>
          </a:xfrm>
        </p:grpSpPr>
        <p:sp>
          <p:nvSpPr>
            <p:cNvPr id="64539" name="Rectangle 17">
              <a:extLst>
                <a:ext uri="{FF2B5EF4-FFF2-40B4-BE49-F238E27FC236}">
                  <a16:creationId xmlns:a16="http://schemas.microsoft.com/office/drawing/2014/main" id="{16EC18EC-F5CF-D4A0-56C8-52D67274E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231"/>
              <a:ext cx="1444" cy="4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64540" name="Text Box 18">
              <a:extLst>
                <a:ext uri="{FF2B5EF4-FFF2-40B4-BE49-F238E27FC236}">
                  <a16:creationId xmlns:a16="http://schemas.microsoft.com/office/drawing/2014/main" id="{7055E65C-C9A4-7BA1-250E-673241886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2279"/>
              <a:ext cx="10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BombedMaze</a:t>
              </a:r>
            </a:p>
          </p:txBody>
        </p:sp>
        <p:sp>
          <p:nvSpPr>
            <p:cNvPr id="64541" name="Line 19">
              <a:extLst>
                <a:ext uri="{FF2B5EF4-FFF2-40B4-BE49-F238E27FC236}">
                  <a16:creationId xmlns:a16="http://schemas.microsoft.com/office/drawing/2014/main" id="{9097C227-D383-A089-2FFA-6E88F30A0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3" y="2514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42" name="Line 20">
              <a:extLst>
                <a:ext uri="{FF2B5EF4-FFF2-40B4-BE49-F238E27FC236}">
                  <a16:creationId xmlns:a16="http://schemas.microsoft.com/office/drawing/2014/main" id="{EA1156D1-5823-FBDA-50F7-D71B0EBEA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573"/>
              <a:ext cx="14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26" name="Group 21">
            <a:extLst>
              <a:ext uri="{FF2B5EF4-FFF2-40B4-BE49-F238E27FC236}">
                <a16:creationId xmlns:a16="http://schemas.microsoft.com/office/drawing/2014/main" id="{A48A48CC-8452-1A11-C2B9-AB797D6E65E5}"/>
              </a:ext>
            </a:extLst>
          </p:cNvPr>
          <p:cNvGrpSpPr>
            <a:grpSpLocks/>
          </p:cNvGrpSpPr>
          <p:nvPr/>
        </p:nvGrpSpPr>
        <p:grpSpPr bwMode="auto">
          <a:xfrm>
            <a:off x="6073775" y="3071813"/>
            <a:ext cx="1219200" cy="563562"/>
            <a:chOff x="750" y="3741"/>
            <a:chExt cx="768" cy="355"/>
          </a:xfrm>
        </p:grpSpPr>
        <p:sp>
          <p:nvSpPr>
            <p:cNvPr id="64535" name="Rectangle 22">
              <a:extLst>
                <a:ext uri="{FF2B5EF4-FFF2-40B4-BE49-F238E27FC236}">
                  <a16:creationId xmlns:a16="http://schemas.microsoft.com/office/drawing/2014/main" id="{166AF5D0-6166-2FEB-4BBB-A8DB5746A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758"/>
              <a:ext cx="768" cy="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64536" name="Text Box 23">
              <a:extLst>
                <a:ext uri="{FF2B5EF4-FFF2-40B4-BE49-F238E27FC236}">
                  <a16:creationId xmlns:a16="http://schemas.microsoft.com/office/drawing/2014/main" id="{3928E433-9701-3FC6-F120-56328E5E4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3741"/>
              <a:ext cx="4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>
                  <a:latin typeface="Tahoma" panose="020B0604030504040204" pitchFamily="34" charset="0"/>
                </a:rPr>
                <a:t>Maze</a:t>
              </a:r>
            </a:p>
          </p:txBody>
        </p:sp>
        <p:sp>
          <p:nvSpPr>
            <p:cNvPr id="64537" name="Line 24">
              <a:extLst>
                <a:ext uri="{FF2B5EF4-FFF2-40B4-BE49-F238E27FC236}">
                  <a16:creationId xmlns:a16="http://schemas.microsoft.com/office/drawing/2014/main" id="{45641DF0-5221-D103-272D-204EA9C25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3968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38" name="Line 25">
              <a:extLst>
                <a:ext uri="{FF2B5EF4-FFF2-40B4-BE49-F238E27FC236}">
                  <a16:creationId xmlns:a16="http://schemas.microsoft.com/office/drawing/2014/main" id="{3D328157-F6AB-C80B-6722-071FDF65C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4027"/>
              <a:ext cx="7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27" name="AutoShape 26">
            <a:extLst>
              <a:ext uri="{FF2B5EF4-FFF2-40B4-BE49-F238E27FC236}">
                <a16:creationId xmlns:a16="http://schemas.microsoft.com/office/drawing/2014/main" id="{4E8840C5-8C1C-C032-2C1F-E53CDF99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3663950"/>
            <a:ext cx="304800" cy="26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64528" name="AutoShape 27">
            <a:extLst>
              <a:ext uri="{FF2B5EF4-FFF2-40B4-BE49-F238E27FC236}">
                <a16:creationId xmlns:a16="http://schemas.microsoft.com/office/drawing/2014/main" id="{F6E445DC-2868-D804-1C12-3F6845D75CA2}"/>
              </a:ext>
            </a:extLst>
          </p:cNvPr>
          <p:cNvCxnSpPr>
            <a:cxnSpLocks noChangeShapeType="1"/>
            <a:stCxn id="64527" idx="3"/>
            <a:endCxn id="64539" idx="0"/>
          </p:cNvCxnSpPr>
          <p:nvPr/>
        </p:nvCxnSpPr>
        <p:spPr bwMode="auto">
          <a:xfrm flipH="1">
            <a:off x="6731000" y="3925888"/>
            <a:ext cx="3175" cy="72548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9" name="AutoShape 28">
            <a:extLst>
              <a:ext uri="{FF2B5EF4-FFF2-40B4-BE49-F238E27FC236}">
                <a16:creationId xmlns:a16="http://schemas.microsoft.com/office/drawing/2014/main" id="{66E01086-10FB-3B40-21AF-4E2B265A7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3771900"/>
            <a:ext cx="304800" cy="2619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64530" name="AutoShape 29">
            <a:extLst>
              <a:ext uri="{FF2B5EF4-FFF2-40B4-BE49-F238E27FC236}">
                <a16:creationId xmlns:a16="http://schemas.microsoft.com/office/drawing/2014/main" id="{83B44C6E-8229-28E7-D4B5-F0D398E2D54D}"/>
              </a:ext>
            </a:extLst>
          </p:cNvPr>
          <p:cNvCxnSpPr>
            <a:cxnSpLocks noChangeShapeType="1"/>
            <a:stCxn id="64529" idx="3"/>
            <a:endCxn id="64521" idx="0"/>
          </p:cNvCxnSpPr>
          <p:nvPr/>
        </p:nvCxnSpPr>
        <p:spPr bwMode="auto">
          <a:xfrm flipH="1">
            <a:off x="2178050" y="4033838"/>
            <a:ext cx="6350" cy="512762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31" name="AutoShape 30">
            <a:extLst>
              <a:ext uri="{FF2B5EF4-FFF2-40B4-BE49-F238E27FC236}">
                <a16:creationId xmlns:a16="http://schemas.microsoft.com/office/drawing/2014/main" id="{F3E2EDD1-77D9-42D6-DE2B-598871F6D042}"/>
              </a:ext>
            </a:extLst>
          </p:cNvPr>
          <p:cNvCxnSpPr>
            <a:cxnSpLocks noChangeShapeType="1"/>
            <a:stCxn id="64524" idx="1"/>
            <a:endCxn id="64539" idx="1"/>
          </p:cNvCxnSpPr>
          <p:nvPr/>
        </p:nvCxnSpPr>
        <p:spPr bwMode="auto">
          <a:xfrm flipV="1">
            <a:off x="3308350" y="4970463"/>
            <a:ext cx="2276475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32" name="Text Box 31">
            <a:extLst>
              <a:ext uri="{FF2B5EF4-FFF2-40B4-BE49-F238E27FC236}">
                <a16:creationId xmlns:a16="http://schemas.microsoft.com/office/drawing/2014/main" id="{CE1D369C-75B8-924C-F8E4-694C5E0D8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238" y="4562475"/>
            <a:ext cx="828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>
                <a:latin typeface="Tahoma" panose="020B0604030504040204" pitchFamily="34" charset="0"/>
              </a:rPr>
              <a:t>creates</a:t>
            </a:r>
          </a:p>
        </p:txBody>
      </p:sp>
      <p:sp>
        <p:nvSpPr>
          <p:cNvPr id="64533" name="Text Box 42">
            <a:extLst>
              <a:ext uri="{FF2B5EF4-FFF2-40B4-BE49-F238E27FC236}">
                <a16:creationId xmlns:a16="http://schemas.microsoft.com/office/drawing/2014/main" id="{ACC23D2E-022D-694D-830B-C3B5DD3B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6100763"/>
            <a:ext cx="3911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Returns rooms of type BombedRoom</a:t>
            </a:r>
          </a:p>
        </p:txBody>
      </p:sp>
      <p:sp>
        <p:nvSpPr>
          <p:cNvPr id="64534" name="Line 43">
            <a:extLst>
              <a:ext uri="{FF2B5EF4-FFF2-40B4-BE49-F238E27FC236}">
                <a16:creationId xmlns:a16="http://schemas.microsoft.com/office/drawing/2014/main" id="{F66107FE-3A1A-7F3A-720C-E9820FD41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1100" y="5530850"/>
            <a:ext cx="566738" cy="5667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70E2B72-CB86-96FB-5109-CEBCA4C58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Factory Method In Maze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74C0470-A0DD-862A-D7C1-4AFB2642A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80331"/>
            <a:ext cx="7808976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abstract class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Maze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Maze m=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makeMaze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Room r=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makeRoom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r.setSide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(east,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makeWall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m.addRoom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… return m;}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abstract Wall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makeWall</a:t>
            </a: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abstract Room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makeRoom</a:t>
            </a: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(int n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abstract Maze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makeMaze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abstract Door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makeDoor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 r1, Room r2);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BombedMazeGame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extends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Wall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makeWall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(){ return new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BombedWall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Room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makeRoom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n){ return new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BombedRoom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(n);}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}</a:t>
            </a:r>
          </a:p>
        </p:txBody>
      </p:sp>
      <p:sp>
        <p:nvSpPr>
          <p:cNvPr id="65540" name="Text Box 5">
            <a:extLst>
              <a:ext uri="{FF2B5EF4-FFF2-40B4-BE49-F238E27FC236}">
                <a16:creationId xmlns:a16="http://schemas.microsoft.com/office/drawing/2014/main" id="{91C51F29-C91B-0596-B882-8F5B4998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38" y="2613025"/>
            <a:ext cx="17303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>
                <a:latin typeface="Tahoma" panose="020B0604030504040204" pitchFamily="34" charset="0"/>
              </a:rPr>
              <a:t>Factory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>
                <a:latin typeface="Tahoma" panose="020B0604030504040204" pitchFamily="34" charset="0"/>
              </a:rPr>
              <a:t>methods</a:t>
            </a:r>
          </a:p>
        </p:txBody>
      </p:sp>
      <p:sp>
        <p:nvSpPr>
          <p:cNvPr id="65541" name="Line 6">
            <a:extLst>
              <a:ext uri="{FF2B5EF4-FFF2-40B4-BE49-F238E27FC236}">
                <a16:creationId xmlns:a16="http://schemas.microsoft.com/office/drawing/2014/main" id="{5965BA6D-090C-4185-0676-10035C80F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3904" y="2959099"/>
            <a:ext cx="2438146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Line 7">
            <a:extLst>
              <a:ext uri="{FF2B5EF4-FFF2-40B4-BE49-F238E27FC236}">
                <a16:creationId xmlns:a16="http://schemas.microsoft.com/office/drawing/2014/main" id="{17A8D544-07F8-A575-7498-17DD455602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0325" y="3106737"/>
            <a:ext cx="2370138" cy="8380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3" name="Line 8">
            <a:extLst>
              <a:ext uri="{FF2B5EF4-FFF2-40B4-BE49-F238E27FC236}">
                <a16:creationId xmlns:a16="http://schemas.microsoft.com/office/drawing/2014/main" id="{7C289AB3-3292-D5AA-23C9-9264C8B68A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4938" y="3395662"/>
            <a:ext cx="2224088" cy="8380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5" name="Line 10">
            <a:extLst>
              <a:ext uri="{FF2B5EF4-FFF2-40B4-BE49-F238E27FC236}">
                <a16:creationId xmlns:a16="http://schemas.microsoft.com/office/drawing/2014/main" id="{26DC412F-A62B-B51E-73AD-648AFE4B5C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4350" y="3548063"/>
            <a:ext cx="727075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2775-21B8-03E9-82FF-0759981E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780B-AD28-5734-A7C7-916B6AFF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5291"/>
            <a:ext cx="8686800" cy="453210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public:     Maze* </a:t>
            </a:r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// factory methods: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virtual Maze*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const   { return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Maze.getInstance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virtual Room*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MakeRoom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n) const  { return new Room(n);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virtual Wall*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MakeWall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const  { return new Wall;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virtual Door*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MakeDoor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(Room* r1, Room* r2) const { return new Door(r1, r2);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};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</a:t>
            </a:r>
            <a:r>
              <a:rPr 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: public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  //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comes free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public:     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virtual Wall*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MakeWall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const { return 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BombedWall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virtual Room*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MakeRoom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n) const { return 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BombedRoom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(n);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};      </a:t>
            </a:r>
            <a:r>
              <a:rPr lang="en-US" sz="2000" dirty="0">
                <a:latin typeface="+mj-lt"/>
                <a:ea typeface="Source Sans Pro" panose="020B0503030403020204" pitchFamily="34" charset="0"/>
              </a:rPr>
              <a:t>//</a:t>
            </a:r>
            <a:r>
              <a:rPr lang="en-US" sz="2000" b="1" dirty="0">
                <a:latin typeface="Aptos" panose="020B0004020202020204" pitchFamily="34" charset="0"/>
                <a:ea typeface="Source Sans Pro" panose="020B0503030403020204" pitchFamily="34" charset="0"/>
              </a:rPr>
              <a:t>Exercise: Write the </a:t>
            </a:r>
            <a:r>
              <a:rPr lang="en-US" sz="2000" b="1" dirty="0" err="1">
                <a:latin typeface="Aptos" panose="020B0004020202020204" pitchFamily="34" charset="0"/>
                <a:ea typeface="Source Sans Pro" panose="020B0503030403020204" pitchFamily="34" charset="0"/>
              </a:rPr>
              <a:t>EnchantedMazeGame</a:t>
            </a:r>
            <a:endParaRPr lang="en-US" sz="2000" b="1" dirty="0">
              <a:latin typeface="Aptos" panose="020B0004020202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9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5E36-BD4E-1310-86EE-D583C672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3FEF-3B63-6188-1580-A5910181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 //Java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static void main(String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[]){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game;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//choose the type from the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if(….) {game=new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();}…..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Maze maze=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game.createMaze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main(int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argc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char*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argv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]){ //C++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 game;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if(….) {game=new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();}…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Maze  maze=game-&gt;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 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ea typeface="Source Sans Pro" panose="020B0503030403020204" pitchFamily="34" charset="0"/>
              </a:rPr>
              <a:t>/*or each game is sold separately </a:t>
            </a:r>
            <a:r>
              <a:rPr lang="en-US" sz="2800" dirty="0">
                <a:latin typeface="+mj-lt"/>
                <a:ea typeface="Source Sans Pro" panose="020B0503030403020204" pitchFamily="34" charset="0"/>
                <a:sym typeface="Wingdings" panose="05000000000000000000" pitchFamily="2" charset="2"/>
              </a:rPr>
              <a:t></a:t>
            </a:r>
            <a:r>
              <a:rPr lang="en-US" sz="2800" dirty="0">
                <a:latin typeface="+mj-lt"/>
                <a:ea typeface="Source Sans Pro" panose="020B0503030403020204" pitchFamily="3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77658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41EB6B3-A8F0-B802-A9BA-D775B6096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Solution 2: Maze Variants</a:t>
            </a:r>
            <a:endParaRPr lang="en-GB" altLang="tr-TR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66E6822-53AC-981A-B451-EB28F2F01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dirty="0"/>
              <a:t>The </a:t>
            </a:r>
            <a:r>
              <a:rPr lang="en-US" altLang="tr-TR" sz="2800" dirty="0" err="1"/>
              <a:t>MazeGame</a:t>
            </a:r>
            <a:r>
              <a:rPr lang="en-US" altLang="tr-TR" sz="2800" dirty="0"/>
              <a:t> is too crowded with factory methods. Let’s delegate the object creation to another class</a:t>
            </a:r>
            <a:endParaRPr lang="en-US" altLang="tr-TR" sz="2400" dirty="0"/>
          </a:p>
          <a:p>
            <a:r>
              <a:rPr lang="en-US" altLang="tr-TR" sz="2800" dirty="0"/>
              <a:t>Consider also that a maze is a family of products. </a:t>
            </a:r>
          </a:p>
          <a:p>
            <a:pPr lvl="1"/>
            <a:r>
              <a:rPr lang="en-US" altLang="tr-TR" sz="2400" dirty="0" err="1"/>
              <a:t>BombedMaze</a:t>
            </a:r>
            <a:r>
              <a:rPr lang="en-US" altLang="tr-TR" sz="2400" dirty="0"/>
              <a:t> family has bombed rooms and bombed walls.</a:t>
            </a:r>
          </a:p>
          <a:p>
            <a:pPr lvl="1"/>
            <a:r>
              <a:rPr lang="en-US" altLang="tr-TR" sz="2400" dirty="0" err="1"/>
              <a:t>EnchantedMaze</a:t>
            </a:r>
            <a:r>
              <a:rPr lang="en-US" altLang="tr-TR" sz="2400" dirty="0"/>
              <a:t> family has enchanted rooms and doors with spells.</a:t>
            </a:r>
          </a:p>
          <a:p>
            <a:r>
              <a:rPr lang="en-US" altLang="tr-TR" sz="2800" dirty="0"/>
              <a:t>Enforce the rule that you cannot mix enchanted rooms with bombed rooms.</a:t>
            </a:r>
            <a:endParaRPr lang="en-GB" altLang="tr-TR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573628A5-C61D-3D41-8AC8-EE96325FF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Abstract Factory in Maze</a:t>
            </a:r>
            <a:endParaRPr lang="en-GB" altLang="tr-TR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A7CDDC3-4D80-17BD-0F7B-70227F446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8942832" cy="4532109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/>
              <a:t>// </a:t>
            </a:r>
            <a:r>
              <a:rPr lang="en-GB" altLang="tr-TR" sz="2400" dirty="0" err="1"/>
              <a:t>MazeFactory</a:t>
            </a:r>
            <a:r>
              <a:rPr lang="en-GB" altLang="tr-TR" sz="2400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class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MazeFactory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public Maze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makeMaze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 {return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Maze.SOLE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public Room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makeRoom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(int n) {return new Room(n);}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public Wall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makeWall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 {return new Wall();}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public Door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makeDoor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(Room r1, Room r2)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return new Door(r1, r2);}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400" dirty="0"/>
          </a:p>
          <a:p>
            <a:pPr eaLnBrk="1" hangingPunct="1">
              <a:lnSpc>
                <a:spcPct val="110000"/>
              </a:lnSpc>
            </a:pPr>
            <a:r>
              <a:rPr lang="en-US" altLang="tr-TR" sz="2800" dirty="0" err="1"/>
              <a:t>MazeFactory</a:t>
            </a:r>
            <a:r>
              <a:rPr lang="en-US" altLang="tr-TR" sz="2800" dirty="0"/>
              <a:t> is a collection of factory methods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z="2800" dirty="0"/>
              <a:t>Different </a:t>
            </a:r>
            <a:r>
              <a:rPr lang="en-US" altLang="tr-TR" sz="2800" dirty="0" err="1"/>
              <a:t>MazeFactory</a:t>
            </a:r>
            <a:r>
              <a:rPr lang="en-US" altLang="tr-TR" sz="2800" dirty="0"/>
              <a:t> subclasses create different mazes</a:t>
            </a:r>
          </a:p>
          <a:p>
            <a:pPr>
              <a:lnSpc>
                <a:spcPct val="110000"/>
              </a:lnSpc>
            </a:pPr>
            <a:r>
              <a:rPr lang="en-US" altLang="tr-TR" sz="2000" dirty="0"/>
              <a:t>In this example, Abstract Factory has the default implementation. It is not that “abstract”. See the maze variants for this design choice. Why?</a:t>
            </a:r>
            <a:endParaRPr lang="en-GB" altLang="tr-TR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75">
            <a:extLst>
              <a:ext uri="{FF2B5EF4-FFF2-40B4-BE49-F238E27FC236}">
                <a16:creationId xmlns:a16="http://schemas.microsoft.com/office/drawing/2014/main" id="{257A2FAE-C798-7747-9B0E-CCE67D3FD671}"/>
              </a:ext>
            </a:extLst>
          </p:cNvPr>
          <p:cNvGrpSpPr>
            <a:grpSpLocks/>
          </p:cNvGrpSpPr>
          <p:nvPr/>
        </p:nvGrpSpPr>
        <p:grpSpPr bwMode="auto">
          <a:xfrm>
            <a:off x="5661025" y="2501900"/>
            <a:ext cx="1123950" cy="838200"/>
            <a:chOff x="3566" y="1576"/>
            <a:chExt cx="845" cy="528"/>
          </a:xfrm>
        </p:grpSpPr>
        <p:sp>
          <p:nvSpPr>
            <p:cNvPr id="68654" name="Rectangle 50">
              <a:extLst>
                <a:ext uri="{FF2B5EF4-FFF2-40B4-BE49-F238E27FC236}">
                  <a16:creationId xmlns:a16="http://schemas.microsoft.com/office/drawing/2014/main" id="{3E91C993-C684-970E-CA84-C3696922A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" y="1576"/>
              <a:ext cx="845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68655" name="Line 52">
              <a:extLst>
                <a:ext uri="{FF2B5EF4-FFF2-40B4-BE49-F238E27FC236}">
                  <a16:creationId xmlns:a16="http://schemas.microsoft.com/office/drawing/2014/main" id="{52548190-151F-E8E0-A10F-C24BC1EB0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1816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6" name="Line 53">
              <a:extLst>
                <a:ext uri="{FF2B5EF4-FFF2-40B4-BE49-F238E27FC236}">
                  <a16:creationId xmlns:a16="http://schemas.microsoft.com/office/drawing/2014/main" id="{59F6A7A9-F46A-E020-BD36-362834148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6" y="1864"/>
              <a:ext cx="8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7" name="AutoShape 54">
              <a:extLst>
                <a:ext uri="{FF2B5EF4-FFF2-40B4-BE49-F238E27FC236}">
                  <a16:creationId xmlns:a16="http://schemas.microsoft.com/office/drawing/2014/main" id="{58CC5D91-324D-5282-3C72-FFAE5FF4D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912"/>
              <a:ext cx="211" cy="19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</p:grpSp>
      <p:grpSp>
        <p:nvGrpSpPr>
          <p:cNvPr id="68611" name="Group 6">
            <a:extLst>
              <a:ext uri="{FF2B5EF4-FFF2-40B4-BE49-F238E27FC236}">
                <a16:creationId xmlns:a16="http://schemas.microsoft.com/office/drawing/2014/main" id="{A2988045-BAE8-CAB1-16AE-89BEEB7D5DAB}"/>
              </a:ext>
            </a:extLst>
          </p:cNvPr>
          <p:cNvGrpSpPr>
            <a:grpSpLocks/>
          </p:cNvGrpSpPr>
          <p:nvPr/>
        </p:nvGrpSpPr>
        <p:grpSpPr bwMode="auto">
          <a:xfrm>
            <a:off x="6659563" y="4525963"/>
            <a:ext cx="1973262" cy="485775"/>
            <a:chOff x="4286" y="2330"/>
            <a:chExt cx="384" cy="288"/>
          </a:xfrm>
        </p:grpSpPr>
        <p:sp>
          <p:nvSpPr>
            <p:cNvPr id="68651" name="Rectangle 7">
              <a:extLst>
                <a:ext uri="{FF2B5EF4-FFF2-40B4-BE49-F238E27FC236}">
                  <a16:creationId xmlns:a16="http://schemas.microsoft.com/office/drawing/2014/main" id="{C041C244-9C7D-6E95-3842-CA51E4EED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330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68652" name="Line 8">
              <a:extLst>
                <a:ext uri="{FF2B5EF4-FFF2-40B4-BE49-F238E27FC236}">
                  <a16:creationId xmlns:a16="http://schemas.microsoft.com/office/drawing/2014/main" id="{ABFCEFD4-C7BA-52F3-2F38-C5DC8E98D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2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3" name="Line 9">
              <a:extLst>
                <a:ext uri="{FF2B5EF4-FFF2-40B4-BE49-F238E27FC236}">
                  <a16:creationId xmlns:a16="http://schemas.microsoft.com/office/drawing/2014/main" id="{47A86784-25C2-2DFF-1846-267EB3EA9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257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612" name="Group 10">
            <a:extLst>
              <a:ext uri="{FF2B5EF4-FFF2-40B4-BE49-F238E27FC236}">
                <a16:creationId xmlns:a16="http://schemas.microsoft.com/office/drawing/2014/main" id="{D9FD1CB3-15F3-0AE3-900B-13B47F54FFF2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4057650"/>
            <a:ext cx="1800225" cy="487363"/>
            <a:chOff x="3212" y="2355"/>
            <a:chExt cx="384" cy="288"/>
          </a:xfrm>
        </p:grpSpPr>
        <p:sp>
          <p:nvSpPr>
            <p:cNvPr id="68648" name="Rectangle 11">
              <a:extLst>
                <a:ext uri="{FF2B5EF4-FFF2-40B4-BE49-F238E27FC236}">
                  <a16:creationId xmlns:a16="http://schemas.microsoft.com/office/drawing/2014/main" id="{3FC8DC9A-5CC6-7114-D0C8-F141B7EDC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2355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68649" name="Line 12">
              <a:extLst>
                <a:ext uri="{FF2B5EF4-FFF2-40B4-BE49-F238E27FC236}">
                  <a16:creationId xmlns:a16="http://schemas.microsoft.com/office/drawing/2014/main" id="{308639F2-2F94-39CB-F82C-F049931E9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547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50" name="Line 13">
              <a:extLst>
                <a:ext uri="{FF2B5EF4-FFF2-40B4-BE49-F238E27FC236}">
                  <a16:creationId xmlns:a16="http://schemas.microsoft.com/office/drawing/2014/main" id="{0B60CB54-A197-BD66-1088-76F4DF29E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2" y="2595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13" name="Rectangle 14">
            <a:extLst>
              <a:ext uri="{FF2B5EF4-FFF2-40B4-BE49-F238E27FC236}">
                <a16:creationId xmlns:a16="http://schemas.microsoft.com/office/drawing/2014/main" id="{69F255EB-5185-17F5-84C0-74E5E73BD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Abstract Factory in Maze</a:t>
            </a:r>
          </a:p>
        </p:txBody>
      </p:sp>
      <p:sp>
        <p:nvSpPr>
          <p:cNvPr id="68614" name="Rectangle 16">
            <a:extLst>
              <a:ext uri="{FF2B5EF4-FFF2-40B4-BE49-F238E27FC236}">
                <a16:creationId xmlns:a16="http://schemas.microsoft.com/office/drawing/2014/main" id="{AE4813EE-001F-F8CC-E3A7-28C63780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3729038"/>
            <a:ext cx="2816225" cy="1298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68615" name="Text Box 17">
            <a:extLst>
              <a:ext uri="{FF2B5EF4-FFF2-40B4-BE49-F238E27FC236}">
                <a16:creationId xmlns:a16="http://schemas.microsoft.com/office/drawing/2014/main" id="{5CFC90F4-62B9-8460-8BCD-77BEC443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3729038"/>
            <a:ext cx="2582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BombedMazeFactory</a:t>
            </a:r>
          </a:p>
        </p:txBody>
      </p:sp>
      <p:sp>
        <p:nvSpPr>
          <p:cNvPr id="68616" name="Text Box 18">
            <a:extLst>
              <a:ext uri="{FF2B5EF4-FFF2-40B4-BE49-F238E27FC236}">
                <a16:creationId xmlns:a16="http://schemas.microsoft.com/office/drawing/2014/main" id="{F8D5EB91-3B80-F914-6BE4-6AD6AFCC3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4195763"/>
            <a:ext cx="2082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>
                <a:latin typeface="Tahoma" panose="020B0604030504040204" pitchFamily="34" charset="0"/>
              </a:rPr>
              <a:t>+</a:t>
            </a:r>
            <a:r>
              <a:rPr lang="en-US" altLang="tr-TR" sz="1600" dirty="0" err="1">
                <a:latin typeface="Tahoma" panose="020B0604030504040204" pitchFamily="34" charset="0"/>
              </a:rPr>
              <a:t>makeWall</a:t>
            </a:r>
            <a:r>
              <a:rPr lang="en-US" altLang="tr-TR" sz="1600" dirty="0">
                <a:latin typeface="Tahoma" panose="020B0604030504040204" pitchFamily="34" charset="0"/>
              </a:rPr>
              <a:t>():Wall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>
                <a:latin typeface="Tahoma" panose="020B0604030504040204" pitchFamily="34" charset="0"/>
              </a:rPr>
              <a:t>+</a:t>
            </a:r>
            <a:r>
              <a:rPr lang="en-US" altLang="tr-TR" sz="1600" dirty="0" err="1">
                <a:latin typeface="Tahoma" panose="020B0604030504040204" pitchFamily="34" charset="0"/>
              </a:rPr>
              <a:t>makeRoom</a:t>
            </a:r>
            <a:r>
              <a:rPr lang="en-US" altLang="tr-TR" sz="1600" dirty="0">
                <a:latin typeface="Tahoma" panose="020B0604030504040204" pitchFamily="34" charset="0"/>
              </a:rPr>
              <a:t>():Room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>
                <a:latin typeface="Tahoma" panose="020B0604030504040204" pitchFamily="34" charset="0"/>
              </a:rPr>
              <a:t>+</a:t>
            </a:r>
            <a:r>
              <a:rPr lang="en-US" altLang="tr-TR" sz="1600" dirty="0" err="1">
                <a:latin typeface="Tahoma" panose="020B0604030504040204" pitchFamily="34" charset="0"/>
              </a:rPr>
              <a:t>makeDoor</a:t>
            </a:r>
            <a:r>
              <a:rPr lang="en-US" altLang="tr-TR" sz="1600" dirty="0">
                <a:latin typeface="Tahoma" panose="020B0604030504040204" pitchFamily="34" charset="0"/>
              </a:rPr>
              <a:t>():Door</a:t>
            </a:r>
          </a:p>
        </p:txBody>
      </p:sp>
      <p:sp>
        <p:nvSpPr>
          <p:cNvPr id="68617" name="Line 19">
            <a:extLst>
              <a:ext uri="{FF2B5EF4-FFF2-40B4-BE49-F238E27FC236}">
                <a16:creationId xmlns:a16="http://schemas.microsoft.com/office/drawing/2014/main" id="{889F0AAB-DE4C-7792-350A-C81412B20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4110038"/>
            <a:ext cx="281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8" name="Line 20">
            <a:extLst>
              <a:ext uri="{FF2B5EF4-FFF2-40B4-BE49-F238E27FC236}">
                <a16:creationId xmlns:a16="http://schemas.microsoft.com/office/drawing/2014/main" id="{22A71494-DD7B-7471-6E03-ADF63F640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4186238"/>
            <a:ext cx="281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9" name="Rectangle 22">
            <a:extLst>
              <a:ext uri="{FF2B5EF4-FFF2-40B4-BE49-F238E27FC236}">
                <a16:creationId xmlns:a16="http://schemas.microsoft.com/office/drawing/2014/main" id="{80A1C627-CB61-6053-12C0-8100904A1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5314950"/>
            <a:ext cx="3254375" cy="1298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68620" name="Text Box 23">
            <a:extLst>
              <a:ext uri="{FF2B5EF4-FFF2-40B4-BE49-F238E27FC236}">
                <a16:creationId xmlns:a16="http://schemas.microsoft.com/office/drawing/2014/main" id="{78D39A1E-745C-EB3F-D857-03FC2CB18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5314950"/>
            <a:ext cx="3392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EnchantedMazeFactory</a:t>
            </a:r>
          </a:p>
        </p:txBody>
      </p:sp>
      <p:sp>
        <p:nvSpPr>
          <p:cNvPr id="68621" name="Text Box 24">
            <a:extLst>
              <a:ext uri="{FF2B5EF4-FFF2-40B4-BE49-F238E27FC236}">
                <a16:creationId xmlns:a16="http://schemas.microsoft.com/office/drawing/2014/main" id="{FC483B63-3183-1AE1-4C3B-B752E31DD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5767388"/>
            <a:ext cx="2082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>
                <a:latin typeface="Tahoma" panose="020B0604030504040204" pitchFamily="34" charset="0"/>
              </a:rPr>
              <a:t>+</a:t>
            </a:r>
            <a:r>
              <a:rPr lang="en-US" altLang="tr-TR" sz="1600" dirty="0" err="1">
                <a:latin typeface="Tahoma" panose="020B0604030504040204" pitchFamily="34" charset="0"/>
              </a:rPr>
              <a:t>makeWall</a:t>
            </a:r>
            <a:r>
              <a:rPr lang="en-US" altLang="tr-TR" sz="1600" dirty="0">
                <a:latin typeface="Tahoma" panose="020B0604030504040204" pitchFamily="34" charset="0"/>
              </a:rPr>
              <a:t>():Wall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>
                <a:latin typeface="Tahoma" panose="020B0604030504040204" pitchFamily="34" charset="0"/>
              </a:rPr>
              <a:t>+</a:t>
            </a:r>
            <a:r>
              <a:rPr lang="en-US" altLang="tr-TR" sz="1600" dirty="0" err="1">
                <a:latin typeface="Tahoma" panose="020B0604030504040204" pitchFamily="34" charset="0"/>
              </a:rPr>
              <a:t>makeDoor</a:t>
            </a:r>
            <a:r>
              <a:rPr lang="en-US" altLang="tr-TR" sz="1600" dirty="0">
                <a:latin typeface="Tahoma" panose="020B0604030504040204" pitchFamily="34" charset="0"/>
              </a:rPr>
              <a:t>():Door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600" dirty="0">
                <a:latin typeface="Tahoma" panose="020B0604030504040204" pitchFamily="34" charset="0"/>
              </a:rPr>
              <a:t>+</a:t>
            </a:r>
            <a:r>
              <a:rPr lang="en-US" altLang="tr-TR" sz="1600" dirty="0" err="1">
                <a:latin typeface="Tahoma" panose="020B0604030504040204" pitchFamily="34" charset="0"/>
              </a:rPr>
              <a:t>makeRoom</a:t>
            </a:r>
            <a:r>
              <a:rPr lang="en-US" altLang="tr-TR" sz="1600" dirty="0">
                <a:latin typeface="Tahoma" panose="020B0604030504040204" pitchFamily="34" charset="0"/>
              </a:rPr>
              <a:t>():Room</a:t>
            </a:r>
          </a:p>
        </p:txBody>
      </p:sp>
      <p:sp>
        <p:nvSpPr>
          <p:cNvPr id="68622" name="Line 25">
            <a:extLst>
              <a:ext uri="{FF2B5EF4-FFF2-40B4-BE49-F238E27FC236}">
                <a16:creationId xmlns:a16="http://schemas.microsoft.com/office/drawing/2014/main" id="{5B8B3997-E753-0305-4042-AE7D826B58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5695950"/>
            <a:ext cx="325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23" name="Line 26">
            <a:extLst>
              <a:ext uri="{FF2B5EF4-FFF2-40B4-BE49-F238E27FC236}">
                <a16:creationId xmlns:a16="http://schemas.microsoft.com/office/drawing/2014/main" id="{BAA24392-42A0-D310-A96F-863152CCA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663" y="5772150"/>
            <a:ext cx="3254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8624" name="Group 27">
            <a:extLst>
              <a:ext uri="{FF2B5EF4-FFF2-40B4-BE49-F238E27FC236}">
                <a16:creationId xmlns:a16="http://schemas.microsoft.com/office/drawing/2014/main" id="{34EF410F-5236-1110-F437-A49B6C1BAB5D}"/>
              </a:ext>
            </a:extLst>
          </p:cNvPr>
          <p:cNvGrpSpPr>
            <a:grpSpLocks/>
          </p:cNvGrpSpPr>
          <p:nvPr/>
        </p:nvGrpSpPr>
        <p:grpSpPr bwMode="auto">
          <a:xfrm>
            <a:off x="6665913" y="1512888"/>
            <a:ext cx="1830387" cy="533400"/>
            <a:chOff x="3888" y="1200"/>
            <a:chExt cx="624" cy="336"/>
          </a:xfrm>
        </p:grpSpPr>
        <p:sp>
          <p:nvSpPr>
            <p:cNvPr id="68644" name="Rectangle 28">
              <a:extLst>
                <a:ext uri="{FF2B5EF4-FFF2-40B4-BE49-F238E27FC236}">
                  <a16:creationId xmlns:a16="http://schemas.microsoft.com/office/drawing/2014/main" id="{1D767600-A195-3416-6EDA-4E2C9AC1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200"/>
              <a:ext cx="62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68645" name="Text Box 29">
              <a:extLst>
                <a:ext uri="{FF2B5EF4-FFF2-40B4-BE49-F238E27FC236}">
                  <a16:creationId xmlns:a16="http://schemas.microsoft.com/office/drawing/2014/main" id="{BF583345-0D4D-C54F-5B4C-11E83ABCA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00"/>
              <a:ext cx="4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MazeGame</a:t>
              </a:r>
            </a:p>
          </p:txBody>
        </p:sp>
        <p:sp>
          <p:nvSpPr>
            <p:cNvPr id="68646" name="Line 30">
              <a:extLst>
                <a:ext uri="{FF2B5EF4-FFF2-40B4-BE49-F238E27FC236}">
                  <a16:creationId xmlns:a16="http://schemas.microsoft.com/office/drawing/2014/main" id="{D91D2FC7-17BE-61C0-4A5F-E151858E8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4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47" name="Line 31">
              <a:extLst>
                <a:ext uri="{FF2B5EF4-FFF2-40B4-BE49-F238E27FC236}">
                  <a16:creationId xmlns:a16="http://schemas.microsoft.com/office/drawing/2014/main" id="{20997A37-90F8-CB16-F700-EB3C04F62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25" name="Text Box 32">
            <a:extLst>
              <a:ext uri="{FF2B5EF4-FFF2-40B4-BE49-F238E27FC236}">
                <a16:creationId xmlns:a16="http://schemas.microsoft.com/office/drawing/2014/main" id="{86AA7789-73E8-5771-FF06-CCA809F50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25" y="4497388"/>
            <a:ext cx="20826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EnchantedRoom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sp>
        <p:nvSpPr>
          <p:cNvPr id="68626" name="Text Box 33">
            <a:extLst>
              <a:ext uri="{FF2B5EF4-FFF2-40B4-BE49-F238E27FC236}">
                <a16:creationId xmlns:a16="http://schemas.microsoft.com/office/drawing/2014/main" id="{D5437691-CDC0-484B-B981-15A1CB397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963" y="4043363"/>
            <a:ext cx="1808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dirty="0" err="1">
                <a:latin typeface="Tahoma" panose="020B0604030504040204" pitchFamily="34" charset="0"/>
              </a:rPr>
              <a:t>BombedRoom</a:t>
            </a:r>
            <a:endParaRPr lang="en-US" altLang="tr-TR" sz="1800" b="1" dirty="0">
              <a:latin typeface="Tahoma" panose="020B0604030504040204" pitchFamily="34" charset="0"/>
            </a:endParaRPr>
          </a:p>
        </p:txBody>
      </p:sp>
      <p:sp>
        <p:nvSpPr>
          <p:cNvPr id="68627" name="Rectangle 37">
            <a:extLst>
              <a:ext uri="{FF2B5EF4-FFF2-40B4-BE49-F238E27FC236}">
                <a16:creationId xmlns:a16="http://schemas.microsoft.com/office/drawing/2014/main" id="{01753C85-103E-6162-68C3-64E25D523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390650"/>
            <a:ext cx="2189163" cy="1592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68628" name="Text Box 38">
            <a:extLst>
              <a:ext uri="{FF2B5EF4-FFF2-40B4-BE49-F238E27FC236}">
                <a16:creationId xmlns:a16="http://schemas.microsoft.com/office/drawing/2014/main" id="{CCE1CFF1-5015-5FDF-57EE-06C6467A5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390650"/>
            <a:ext cx="1639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MazeFactory</a:t>
            </a:r>
          </a:p>
        </p:txBody>
      </p:sp>
      <p:sp>
        <p:nvSpPr>
          <p:cNvPr id="68629" name="Text Box 39">
            <a:extLst>
              <a:ext uri="{FF2B5EF4-FFF2-40B4-BE49-F238E27FC236}">
                <a16:creationId xmlns:a16="http://schemas.microsoft.com/office/drawing/2014/main" id="{6CF9729A-B215-EC7D-A840-C6542BAAF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847850"/>
            <a:ext cx="16541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+makeMaze()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+makeWall()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+makeRoom()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+makeDoor</a:t>
            </a:r>
          </a:p>
        </p:txBody>
      </p:sp>
      <p:sp>
        <p:nvSpPr>
          <p:cNvPr id="68630" name="Line 40">
            <a:extLst>
              <a:ext uri="{FF2B5EF4-FFF2-40B4-BE49-F238E27FC236}">
                <a16:creationId xmlns:a16="http://schemas.microsoft.com/office/drawing/2014/main" id="{244FBB4A-0FC8-5652-D489-A45F1F553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1771650"/>
            <a:ext cx="2189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1" name="Line 41">
            <a:extLst>
              <a:ext uri="{FF2B5EF4-FFF2-40B4-BE49-F238E27FC236}">
                <a16:creationId xmlns:a16="http://schemas.microsoft.com/office/drawing/2014/main" id="{2EB13DC5-B1BD-EE5C-3EE2-E0971B844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1847850"/>
            <a:ext cx="2189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32" name="AutoShape 42">
            <a:extLst>
              <a:ext uri="{FF2B5EF4-FFF2-40B4-BE49-F238E27FC236}">
                <a16:creationId xmlns:a16="http://schemas.microsoft.com/office/drawing/2014/main" id="{DC3FBE99-9D0C-7FB8-CD39-D80406A08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363" y="2955925"/>
            <a:ext cx="247650" cy="26035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68633" name="Text Box 51">
            <a:extLst>
              <a:ext uri="{FF2B5EF4-FFF2-40B4-BE49-F238E27FC236}">
                <a16:creationId xmlns:a16="http://schemas.microsoft.com/office/drawing/2014/main" id="{8ED67664-1271-7C71-3F65-FBB7B1425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2560638"/>
            <a:ext cx="8579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 i="1" dirty="0">
                <a:latin typeface="Tahoma" panose="020B0604030504040204" pitchFamily="34" charset="0"/>
              </a:rPr>
              <a:t>Room</a:t>
            </a:r>
          </a:p>
        </p:txBody>
      </p:sp>
      <p:cxnSp>
        <p:nvCxnSpPr>
          <p:cNvPr id="68634" name="AutoShape 55">
            <a:extLst>
              <a:ext uri="{FF2B5EF4-FFF2-40B4-BE49-F238E27FC236}">
                <a16:creationId xmlns:a16="http://schemas.microsoft.com/office/drawing/2014/main" id="{3630EA27-EB9C-CFA6-DBDC-514C85AD246A}"/>
              </a:ext>
            </a:extLst>
          </p:cNvPr>
          <p:cNvCxnSpPr>
            <a:cxnSpLocks noChangeShapeType="1"/>
            <a:stCxn id="68632" idx="3"/>
            <a:endCxn id="68615" idx="0"/>
          </p:cNvCxnSpPr>
          <p:nvPr/>
        </p:nvCxnSpPr>
        <p:spPr bwMode="auto">
          <a:xfrm rot="16200000" flipH="1">
            <a:off x="2095500" y="2874963"/>
            <a:ext cx="512763" cy="1195387"/>
          </a:xfrm>
          <a:prstGeom prst="bentConnector3">
            <a:avLst>
              <a:gd name="adj1" fmla="val 67181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5" name="AutoShape 56">
            <a:extLst>
              <a:ext uri="{FF2B5EF4-FFF2-40B4-BE49-F238E27FC236}">
                <a16:creationId xmlns:a16="http://schemas.microsoft.com/office/drawing/2014/main" id="{458EC009-3B59-4ACD-4116-03254432B0B0}"/>
              </a:ext>
            </a:extLst>
          </p:cNvPr>
          <p:cNvCxnSpPr>
            <a:cxnSpLocks noChangeShapeType="1"/>
            <a:stCxn id="68632" idx="3"/>
          </p:cNvCxnSpPr>
          <p:nvPr/>
        </p:nvCxnSpPr>
        <p:spPr bwMode="auto">
          <a:xfrm rot="5400000">
            <a:off x="364332" y="3839368"/>
            <a:ext cx="2012950" cy="766763"/>
          </a:xfrm>
          <a:prstGeom prst="bentConnector3">
            <a:avLst>
              <a:gd name="adj1" fmla="val 16167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6" name="AutoShape 57">
            <a:extLst>
              <a:ext uri="{FF2B5EF4-FFF2-40B4-BE49-F238E27FC236}">
                <a16:creationId xmlns:a16="http://schemas.microsoft.com/office/drawing/2014/main" id="{76FDD925-8E67-9F50-5281-C4AD16C5A591}"/>
              </a:ext>
            </a:extLst>
          </p:cNvPr>
          <p:cNvCxnSpPr>
            <a:cxnSpLocks noChangeShapeType="1"/>
            <a:stCxn id="68657" idx="3"/>
            <a:endCxn id="68625" idx="0"/>
          </p:cNvCxnSpPr>
          <p:nvPr/>
        </p:nvCxnSpPr>
        <p:spPr bwMode="auto">
          <a:xfrm rot="16200000" flipH="1">
            <a:off x="6392024" y="3171076"/>
            <a:ext cx="1157288" cy="1495335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7" name="AutoShape 58">
            <a:extLst>
              <a:ext uri="{FF2B5EF4-FFF2-40B4-BE49-F238E27FC236}">
                <a16:creationId xmlns:a16="http://schemas.microsoft.com/office/drawing/2014/main" id="{BFC94D1E-2416-ADAB-D063-0BCDEB35858A}"/>
              </a:ext>
            </a:extLst>
          </p:cNvPr>
          <p:cNvCxnSpPr>
            <a:cxnSpLocks noChangeShapeType="1"/>
            <a:stCxn id="68657" idx="3"/>
            <a:endCxn id="68626" idx="0"/>
          </p:cNvCxnSpPr>
          <p:nvPr/>
        </p:nvCxnSpPr>
        <p:spPr bwMode="auto">
          <a:xfrm rot="5400000">
            <a:off x="5538478" y="3358839"/>
            <a:ext cx="703263" cy="665784"/>
          </a:xfrm>
          <a:prstGeom prst="bentConnector3">
            <a:avLst>
              <a:gd name="adj1" fmla="val 50000"/>
            </a:avLst>
          </a:prstGeom>
          <a:noFill/>
          <a:ln w="222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8" name="AutoShape 61">
            <a:extLst>
              <a:ext uri="{FF2B5EF4-FFF2-40B4-BE49-F238E27FC236}">
                <a16:creationId xmlns:a16="http://schemas.microsoft.com/office/drawing/2014/main" id="{CE5216A7-6CA5-6F44-DB0F-C3D53DED0632}"/>
              </a:ext>
            </a:extLst>
          </p:cNvPr>
          <p:cNvCxnSpPr>
            <a:cxnSpLocks noChangeShapeType="1"/>
            <a:stCxn id="68644" idx="1"/>
            <a:endCxn id="68630" idx="1"/>
          </p:cNvCxnSpPr>
          <p:nvPr/>
        </p:nvCxnSpPr>
        <p:spPr bwMode="auto">
          <a:xfrm flipH="1" flipV="1">
            <a:off x="3001963" y="1771650"/>
            <a:ext cx="3663950" cy="7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39" name="AutoShape 62">
            <a:extLst>
              <a:ext uri="{FF2B5EF4-FFF2-40B4-BE49-F238E27FC236}">
                <a16:creationId xmlns:a16="http://schemas.microsoft.com/office/drawing/2014/main" id="{371F183B-B4FE-429D-7935-57A6AD26AF45}"/>
              </a:ext>
            </a:extLst>
          </p:cNvPr>
          <p:cNvCxnSpPr>
            <a:cxnSpLocks noChangeShapeType="1"/>
            <a:stCxn id="68644" idx="2"/>
            <a:endCxn id="68654" idx="3"/>
          </p:cNvCxnSpPr>
          <p:nvPr/>
        </p:nvCxnSpPr>
        <p:spPr bwMode="auto">
          <a:xfrm rot="5400000">
            <a:off x="6822282" y="2008981"/>
            <a:ext cx="722312" cy="7969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0" name="AutoShape 65">
            <a:extLst>
              <a:ext uri="{FF2B5EF4-FFF2-40B4-BE49-F238E27FC236}">
                <a16:creationId xmlns:a16="http://schemas.microsoft.com/office/drawing/2014/main" id="{9A44D5E3-A1E9-9DDF-900E-2745B3100E04}"/>
              </a:ext>
            </a:extLst>
          </p:cNvPr>
          <p:cNvCxnSpPr>
            <a:cxnSpLocks noChangeShapeType="1"/>
            <a:stCxn id="68619" idx="3"/>
            <a:endCxn id="68651" idx="2"/>
          </p:cNvCxnSpPr>
          <p:nvPr/>
        </p:nvCxnSpPr>
        <p:spPr bwMode="auto">
          <a:xfrm flipV="1">
            <a:off x="3602038" y="5011738"/>
            <a:ext cx="4044950" cy="95250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41" name="AutoShape 67">
            <a:extLst>
              <a:ext uri="{FF2B5EF4-FFF2-40B4-BE49-F238E27FC236}">
                <a16:creationId xmlns:a16="http://schemas.microsoft.com/office/drawing/2014/main" id="{17194233-CBF6-5C8C-8FA7-C7566C8CD846}"/>
              </a:ext>
            </a:extLst>
          </p:cNvPr>
          <p:cNvCxnSpPr>
            <a:cxnSpLocks noChangeShapeType="1"/>
            <a:stCxn id="68614" idx="2"/>
            <a:endCxn id="68648" idx="2"/>
          </p:cNvCxnSpPr>
          <p:nvPr/>
        </p:nvCxnSpPr>
        <p:spPr bwMode="auto">
          <a:xfrm rot="5400000" flipH="1" flipV="1">
            <a:off x="4025901" y="3489325"/>
            <a:ext cx="482600" cy="2593975"/>
          </a:xfrm>
          <a:prstGeom prst="bentConnector3">
            <a:avLst>
              <a:gd name="adj1" fmla="val -3519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42" name="Text Box 76">
            <a:extLst>
              <a:ext uri="{FF2B5EF4-FFF2-40B4-BE49-F238E27FC236}">
                <a16:creationId xmlns:a16="http://schemas.microsoft.com/office/drawing/2014/main" id="{D3555B85-6C3E-C387-AEA1-3C1FEEC3C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6229350"/>
            <a:ext cx="426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Returns rooms of type EnchantedRooom</a:t>
            </a:r>
          </a:p>
        </p:txBody>
      </p:sp>
      <p:sp>
        <p:nvSpPr>
          <p:cNvPr id="68643" name="Line 77">
            <a:extLst>
              <a:ext uri="{FF2B5EF4-FFF2-40B4-BE49-F238E27FC236}">
                <a16:creationId xmlns:a16="http://schemas.microsoft.com/office/drawing/2014/main" id="{9225E68F-4B96-CCBC-1A57-1A648AD75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825" y="6415088"/>
            <a:ext cx="1524000" cy="28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6BB13275-5345-A3AE-7E98-136DD3925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Case study: Maze Game	</a:t>
            </a:r>
            <a:endParaRPr lang="tr-TR" altLang="tr-TR" dirty="0"/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4E6C18C9-52C4-C9EF-23EC-D0A618D88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8229600" cy="3730485"/>
          </a:xfrm>
        </p:spPr>
        <p:txBody>
          <a:bodyPr/>
          <a:lstStyle/>
          <a:p>
            <a:r>
              <a:rPr lang="en-US" altLang="tr-TR" sz="2800" dirty="0"/>
              <a:t>Only focus on how the maze gets created</a:t>
            </a:r>
          </a:p>
          <a:p>
            <a:pPr lvl="1"/>
            <a:r>
              <a:rPr lang="en-US" altLang="tr-TR" sz="2400" dirty="0"/>
              <a:t>Don’t consider the players, the rules of the game etc.</a:t>
            </a:r>
          </a:p>
          <a:p>
            <a:r>
              <a:rPr lang="en-US" altLang="tr-TR" sz="2800" dirty="0"/>
              <a:t>A maze is a set of rooms. </a:t>
            </a:r>
          </a:p>
          <a:p>
            <a:pPr lvl="1" eaLnBrk="1" hangingPunct="1"/>
            <a:r>
              <a:rPr lang="en-US" altLang="tr-TR" sz="2400" dirty="0"/>
              <a:t>Rooms have walls and doors</a:t>
            </a:r>
          </a:p>
          <a:p>
            <a:pPr lvl="1" eaLnBrk="1" hangingPunct="1"/>
            <a:r>
              <a:rPr lang="en-US" altLang="tr-TR" sz="2400" dirty="0"/>
              <a:t>Doors connect rooms, can be open or closed</a:t>
            </a:r>
          </a:p>
          <a:p>
            <a:pPr lvl="1"/>
            <a:r>
              <a:rPr lang="en-US" altLang="tr-TR" sz="2400" dirty="0"/>
              <a:t>A room knows its neighbors : another room, a wall , a door</a:t>
            </a:r>
          </a:p>
          <a:p>
            <a:endParaRPr lang="en-US" altLang="tr-TR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D0150-388F-517B-4CCA-81A83BC61906}"/>
              </a:ext>
            </a:extLst>
          </p:cNvPr>
          <p:cNvSpPr/>
          <p:nvPr/>
        </p:nvSpPr>
        <p:spPr bwMode="auto">
          <a:xfrm>
            <a:off x="2185416" y="5248656"/>
            <a:ext cx="2121408" cy="109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DC9810-8A56-3118-0861-4BA9CA263017}"/>
              </a:ext>
            </a:extLst>
          </p:cNvPr>
          <p:cNvSpPr/>
          <p:nvPr/>
        </p:nvSpPr>
        <p:spPr bwMode="auto">
          <a:xfrm>
            <a:off x="2185416" y="6406896"/>
            <a:ext cx="2121408" cy="109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A9E79D-096B-0353-6D9D-0773981AE23C}"/>
              </a:ext>
            </a:extLst>
          </p:cNvPr>
          <p:cNvSpPr/>
          <p:nvPr/>
        </p:nvSpPr>
        <p:spPr bwMode="auto">
          <a:xfrm rot="16200000">
            <a:off x="1737360" y="5839968"/>
            <a:ext cx="1005840" cy="109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E46E1F-A541-D091-9FC2-B4843E9B6A17}"/>
              </a:ext>
            </a:extLst>
          </p:cNvPr>
          <p:cNvSpPr/>
          <p:nvPr/>
        </p:nvSpPr>
        <p:spPr bwMode="auto">
          <a:xfrm rot="16200000">
            <a:off x="3773424" y="5815584"/>
            <a:ext cx="1005840" cy="109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CD4FAB-7F37-9C4B-3021-371DB1A1472B}"/>
              </a:ext>
            </a:extLst>
          </p:cNvPr>
          <p:cNvSpPr/>
          <p:nvPr/>
        </p:nvSpPr>
        <p:spPr bwMode="auto">
          <a:xfrm>
            <a:off x="4164944" y="5618069"/>
            <a:ext cx="207264" cy="46634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1DD959-6180-0167-817E-A49D16C0E1A7}"/>
              </a:ext>
            </a:extLst>
          </p:cNvPr>
          <p:cNvSpPr txBox="1"/>
          <p:nvPr/>
        </p:nvSpPr>
        <p:spPr>
          <a:xfrm>
            <a:off x="2889504" y="57332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8632EB-1643-6D52-86B6-076507D3D8B8}"/>
              </a:ext>
            </a:extLst>
          </p:cNvPr>
          <p:cNvSpPr/>
          <p:nvPr/>
        </p:nvSpPr>
        <p:spPr bwMode="auto">
          <a:xfrm>
            <a:off x="4306824" y="5236465"/>
            <a:ext cx="2121408" cy="109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8D49FD-2FA1-D20F-642C-B4BCE9CD188D}"/>
              </a:ext>
            </a:extLst>
          </p:cNvPr>
          <p:cNvSpPr/>
          <p:nvPr/>
        </p:nvSpPr>
        <p:spPr bwMode="auto">
          <a:xfrm>
            <a:off x="4270248" y="6394702"/>
            <a:ext cx="2121408" cy="109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3ADAF-6E28-C6FE-F6DC-D534B1A9BBC5}"/>
              </a:ext>
            </a:extLst>
          </p:cNvPr>
          <p:cNvSpPr/>
          <p:nvPr/>
        </p:nvSpPr>
        <p:spPr bwMode="auto">
          <a:xfrm rot="16200000">
            <a:off x="5856585" y="5806440"/>
            <a:ext cx="1005840" cy="1097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6770D4-2071-9055-47DE-C8FA2A2FF523}"/>
              </a:ext>
            </a:extLst>
          </p:cNvPr>
          <p:cNvSpPr/>
          <p:nvPr/>
        </p:nvSpPr>
        <p:spPr bwMode="auto">
          <a:xfrm rot="5400000">
            <a:off x="5276087" y="6236208"/>
            <a:ext cx="109729" cy="41452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A1913E-9DE9-251A-4C73-879414FEE671}"/>
              </a:ext>
            </a:extLst>
          </p:cNvPr>
          <p:cNvSpPr txBox="1"/>
          <p:nvPr/>
        </p:nvSpPr>
        <p:spPr>
          <a:xfrm>
            <a:off x="4941102" y="57099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99D32E-237E-0545-0D94-0A29F7DD73B6}"/>
              </a:ext>
            </a:extLst>
          </p:cNvPr>
          <p:cNvSpPr/>
          <p:nvPr/>
        </p:nvSpPr>
        <p:spPr bwMode="auto">
          <a:xfrm>
            <a:off x="5473372" y="6037829"/>
            <a:ext cx="207264" cy="46634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AECE0E0-9D05-AF9F-2128-2A605E06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Solution 2: using Factories</a:t>
            </a:r>
            <a:endParaRPr lang="en-GB" altLang="tr-TR" dirty="0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B3F6556-F46A-5459-965D-97FDABEE6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GB" altLang="tr-TR" sz="2400" dirty="0" err="1"/>
              <a:t>createMaze</a:t>
            </a:r>
            <a:r>
              <a:rPr lang="en-GB" altLang="tr-TR" sz="2400" dirty="0"/>
              <a:t>() delegates the responsibility for creating maze objects to the </a:t>
            </a:r>
            <a:r>
              <a:rPr lang="en-GB" altLang="tr-TR" sz="2400" dirty="0" err="1"/>
              <a:t>MazeFactory</a:t>
            </a:r>
            <a:r>
              <a:rPr lang="en-GB" altLang="tr-TR" sz="2400" dirty="0"/>
              <a:t> object.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altLang="tr-TR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public Maze </a:t>
            </a:r>
            <a:r>
              <a:rPr lang="en-GB" altLang="tr-TR" sz="24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altLang="tr-TR" sz="2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factory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Maze 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GB" altLang="tr-TR" sz="24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factory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.makeMaze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Room r1 = </a:t>
            </a:r>
            <a:r>
              <a:rPr lang="en-GB" altLang="tr-TR" sz="24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factory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.makeRoom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Room r2 = </a:t>
            </a:r>
            <a:r>
              <a:rPr lang="en-GB" altLang="tr-TR" sz="24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factory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.makeRoom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Door 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door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GB" altLang="tr-TR" sz="24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factory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.makeDoor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 r2);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maze.addRoom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maze.addRoom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r1.setSide(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Direction.North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factory.makeWall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r1.setSide(</a:t>
            </a:r>
            <a:r>
              <a:rPr lang="en-GB" altLang="tr-TR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Direction.East</a:t>
            </a:r>
            <a:r>
              <a:rPr lang="en-GB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door);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tr-TR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4E878-72D4-91F5-E3AA-337967DC44E3}"/>
              </a:ext>
            </a:extLst>
          </p:cNvPr>
          <p:cNvSpPr txBox="1"/>
          <p:nvPr/>
        </p:nvSpPr>
        <p:spPr>
          <a:xfrm>
            <a:off x="6129392" y="6488668"/>
            <a:ext cx="301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Write the code for Factories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5E36-BD4E-1310-86EE-D583C672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3FEF-3B63-6188-1580-A5910181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 //Java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static void main(String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[]){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factory;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//choose the type from the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if(….) {factory=new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BombedMazeFactory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();}…..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Maze maze=new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(factory);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main(int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argc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char*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argv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]){ //C++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 factory;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game;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if(….) {factory=new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BombedMazeFactory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();}…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Maze  maze=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game.createMaze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(factory);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 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ea typeface="Source Sans Pro" panose="020B0503030403020204" pitchFamily="34" charset="0"/>
              </a:rPr>
              <a:t>/*or each factory is another level*/</a:t>
            </a:r>
          </a:p>
        </p:txBody>
      </p:sp>
    </p:spTree>
    <p:extLst>
      <p:ext uri="{BB962C8B-B14F-4D97-AF65-F5344CB8AC3E}">
        <p14:creationId xmlns:p14="http://schemas.microsoft.com/office/powerpoint/2010/main" val="318390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63EC2628-F65D-FC36-51D7-18D5CE2E3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Alternative: Singleton Factory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5ABEB0A-EAAA-6A8C-C971-A6D88FD2A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9665208" cy="4532109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static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theInstance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null;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static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synchronized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getInstance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if(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theInstance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== null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String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mazeKind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AppConfig.getProperties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getProperty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("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maze.kind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");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if(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mazeKind.equals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("bombed")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theInstance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new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} else if(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mazeKind.equals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("enchanted")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theInstance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new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EnchantedMazeFactory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} else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theInstance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new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return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theInstance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protected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…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// Maze maze=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MazeFactory.getInstance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8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6B3D-23EB-DF31-7766-4EBA78AE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issue…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B8CD-4624-7E36-53CA-E69D187A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extend the maze for different levels or different types of maze</a:t>
            </a:r>
          </a:p>
          <a:p>
            <a:r>
              <a:rPr lang="en-US" dirty="0"/>
              <a:t>But the layout is still hard coded….</a:t>
            </a:r>
          </a:p>
        </p:txBody>
      </p:sp>
    </p:spTree>
    <p:extLst>
      <p:ext uri="{BB962C8B-B14F-4D97-AF65-F5344CB8AC3E}">
        <p14:creationId xmlns:p14="http://schemas.microsoft.com/office/powerpoint/2010/main" val="352341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5DA4D47-FF12-565B-544D-CA26577E0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Solution 3</a:t>
            </a:r>
            <a:endParaRPr lang="en-GB" altLang="tr-TR" dirty="0"/>
          </a:p>
        </p:txBody>
      </p:sp>
      <p:sp>
        <p:nvSpPr>
          <p:cNvPr id="71683" name="Rectangle 4">
            <a:extLst>
              <a:ext uri="{FF2B5EF4-FFF2-40B4-BE49-F238E27FC236}">
                <a16:creationId xmlns:a16="http://schemas.microsoft.com/office/drawing/2014/main" id="{ED8CA635-87A9-8301-E185-C7BBAA76916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09823" y="1738553"/>
            <a:ext cx="4038600" cy="4595191"/>
          </a:xfrm>
        </p:spPr>
        <p:txBody>
          <a:bodyPr/>
          <a:lstStyle/>
          <a:p>
            <a:pPr eaLnBrk="1" hangingPunct="1"/>
            <a:r>
              <a:rPr lang="en-US" altLang="tr-TR" dirty="0"/>
              <a:t>Creating the maze has an algorithm</a:t>
            </a:r>
          </a:p>
          <a:p>
            <a:pPr lvl="1" eaLnBrk="1" hangingPunct="1"/>
            <a:r>
              <a:rPr lang="en-US" altLang="tr-TR" dirty="0"/>
              <a:t>Step by step construction</a:t>
            </a:r>
          </a:p>
          <a:p>
            <a:pPr lvl="2" eaLnBrk="1" hangingPunct="1"/>
            <a:r>
              <a:rPr lang="en-US" altLang="tr-TR" dirty="0"/>
              <a:t>Build rooms, add walls, build doors,…</a:t>
            </a:r>
          </a:p>
          <a:p>
            <a:r>
              <a:rPr lang="en-US" altLang="tr-TR" dirty="0"/>
              <a:t>What does it call for?</a:t>
            </a:r>
            <a:endParaRPr lang="en-GB" altLang="tr-TR" dirty="0"/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CE2B958A-691A-633E-6803-71503F87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750" y="1166019"/>
            <a:ext cx="581844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// Create the maze.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Maze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Maze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Maze.SOLE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Room r1 = new Room(1);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Room r2 = new Room(2);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Door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door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new Door(r1, r2);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maze.addRoom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maze.addRoom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Direction.North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Direction.East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door);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Direction.South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Direction.West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Direction.North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Direction.East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Direction.South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Direction.West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door);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return maze;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en-GB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A2A7FCE-C1A1-8C52-46DE-F1B88A29D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Solution 3: Builder for Maze 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2C3D2AB-4C7F-F992-C472-AE56B4235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Creating the maze has an algorithm</a:t>
            </a:r>
          </a:p>
          <a:p>
            <a:pPr lvl="1" eaLnBrk="1" hangingPunct="1"/>
            <a:r>
              <a:rPr lang="en-US" altLang="tr-TR" dirty="0"/>
              <a:t>Use a Builder </a:t>
            </a:r>
          </a:p>
          <a:p>
            <a:pPr lvl="2" eaLnBrk="1" hangingPunct="1"/>
            <a:r>
              <a:rPr lang="en-US" altLang="tr-TR" dirty="0"/>
              <a:t>Build rooms, build doors, add doors, etc.</a:t>
            </a:r>
          </a:p>
          <a:p>
            <a:pPr marL="0" indent="0">
              <a:buNone/>
            </a:pPr>
            <a:endParaRPr lang="en-US" altLang="tr-TR" dirty="0"/>
          </a:p>
          <a:p>
            <a:pPr eaLnBrk="1" hangingPunct="1"/>
            <a:r>
              <a:rPr lang="en-US" altLang="tr-TR" dirty="0"/>
              <a:t>Flexibility?</a:t>
            </a:r>
          </a:p>
          <a:p>
            <a:pPr lvl="1" eaLnBrk="1" hangingPunct="1"/>
            <a:r>
              <a:rPr lang="en-US" altLang="tr-TR" dirty="0"/>
              <a:t>different layouts are possible –how?</a:t>
            </a:r>
          </a:p>
          <a:p>
            <a:pPr lvl="1" eaLnBrk="1" hangingPunct="1"/>
            <a:r>
              <a:rPr lang="en-US" altLang="tr-TR" dirty="0"/>
              <a:t>Different components in the same layout are possible –how? </a:t>
            </a:r>
          </a:p>
          <a:p>
            <a:r>
              <a:rPr lang="en-US" altLang="tr-TR" dirty="0" err="1"/>
              <a:t>MazeGame</a:t>
            </a:r>
            <a:r>
              <a:rPr lang="en-US" altLang="tr-TR" dirty="0"/>
              <a:t> can direct the creation algorithm to create different maze layouts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741012D-C88A-0492-2D04-597454AD5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Builder Pattern for Maze</a:t>
            </a:r>
          </a:p>
        </p:txBody>
      </p:sp>
      <p:grpSp>
        <p:nvGrpSpPr>
          <p:cNvPr id="76803" name="Group 4">
            <a:extLst>
              <a:ext uri="{FF2B5EF4-FFF2-40B4-BE49-F238E27FC236}">
                <a16:creationId xmlns:a16="http://schemas.microsoft.com/office/drawing/2014/main" id="{EEE77E18-AE4B-896C-6540-2BF1308B93CD}"/>
              </a:ext>
            </a:extLst>
          </p:cNvPr>
          <p:cNvGrpSpPr>
            <a:grpSpLocks/>
          </p:cNvGrpSpPr>
          <p:nvPr/>
        </p:nvGrpSpPr>
        <p:grpSpPr bwMode="auto">
          <a:xfrm>
            <a:off x="2741613" y="5353050"/>
            <a:ext cx="1328737" cy="550863"/>
            <a:chOff x="384" y="2816"/>
            <a:chExt cx="837" cy="347"/>
          </a:xfrm>
        </p:grpSpPr>
        <p:sp>
          <p:nvSpPr>
            <p:cNvPr id="76835" name="Rectangle 5">
              <a:extLst>
                <a:ext uri="{FF2B5EF4-FFF2-40B4-BE49-F238E27FC236}">
                  <a16:creationId xmlns:a16="http://schemas.microsoft.com/office/drawing/2014/main" id="{A9450C77-4E92-23E4-A9D4-7BF1B7877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" y="2816"/>
              <a:ext cx="814" cy="3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6836" name="Text Box 6">
              <a:extLst>
                <a:ext uri="{FF2B5EF4-FFF2-40B4-BE49-F238E27FC236}">
                  <a16:creationId xmlns:a16="http://schemas.microsoft.com/office/drawing/2014/main" id="{73F89289-01BE-08EF-76E0-F09A310ED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" y="2836"/>
              <a:ext cx="4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Maze</a:t>
              </a:r>
            </a:p>
          </p:txBody>
        </p:sp>
        <p:sp>
          <p:nvSpPr>
            <p:cNvPr id="76837" name="Line 7">
              <a:extLst>
                <a:ext uri="{FF2B5EF4-FFF2-40B4-BE49-F238E27FC236}">
                  <a16:creationId xmlns:a16="http://schemas.microsoft.com/office/drawing/2014/main" id="{0FB7D0B8-E60E-E4D5-06ED-A76888093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04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Line 8">
              <a:extLst>
                <a:ext uri="{FF2B5EF4-FFF2-40B4-BE49-F238E27FC236}">
                  <a16:creationId xmlns:a16="http://schemas.microsoft.com/office/drawing/2014/main" id="{9168291B-994C-172D-7DCD-5A7464F6E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" y="3105"/>
              <a:ext cx="8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04" name="Group 45">
            <a:extLst>
              <a:ext uri="{FF2B5EF4-FFF2-40B4-BE49-F238E27FC236}">
                <a16:creationId xmlns:a16="http://schemas.microsoft.com/office/drawing/2014/main" id="{C9F00BC2-819E-3A95-191A-071DB8644F1B}"/>
              </a:ext>
            </a:extLst>
          </p:cNvPr>
          <p:cNvGrpSpPr>
            <a:grpSpLocks/>
          </p:cNvGrpSpPr>
          <p:nvPr/>
        </p:nvGrpSpPr>
        <p:grpSpPr bwMode="auto">
          <a:xfrm>
            <a:off x="5740400" y="4006850"/>
            <a:ext cx="2643188" cy="1681163"/>
            <a:chOff x="3541" y="2533"/>
            <a:chExt cx="1665" cy="1059"/>
          </a:xfrm>
        </p:grpSpPr>
        <p:sp>
          <p:nvSpPr>
            <p:cNvPr id="76830" name="Rectangle 10">
              <a:extLst>
                <a:ext uri="{FF2B5EF4-FFF2-40B4-BE49-F238E27FC236}">
                  <a16:creationId xmlns:a16="http://schemas.microsoft.com/office/drawing/2014/main" id="{F98CD009-4955-5F88-09C4-1DC866025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533"/>
              <a:ext cx="1640" cy="105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6831" name="Text Box 11">
              <a:extLst>
                <a:ext uri="{FF2B5EF4-FFF2-40B4-BE49-F238E27FC236}">
                  <a16:creationId xmlns:a16="http://schemas.microsoft.com/office/drawing/2014/main" id="{CDF2C1E8-6643-A795-535B-4CE8DF1A0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553"/>
              <a:ext cx="15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DefaultMazeBuilder</a:t>
              </a:r>
            </a:p>
          </p:txBody>
        </p:sp>
        <p:sp>
          <p:nvSpPr>
            <p:cNvPr id="76832" name="Text Box 12">
              <a:extLst>
                <a:ext uri="{FF2B5EF4-FFF2-40B4-BE49-F238E27FC236}">
                  <a16:creationId xmlns:a16="http://schemas.microsoft.com/office/drawing/2014/main" id="{9B38E664-044D-F471-06AB-54352EEF5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" y="2835"/>
              <a:ext cx="124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+buildMaze()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+buildRoom()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+buildDoor()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+getMaze():Maze</a:t>
              </a:r>
            </a:p>
          </p:txBody>
        </p:sp>
        <p:sp>
          <p:nvSpPr>
            <p:cNvPr id="76833" name="Line 13">
              <a:extLst>
                <a:ext uri="{FF2B5EF4-FFF2-40B4-BE49-F238E27FC236}">
                  <a16:creationId xmlns:a16="http://schemas.microsoft.com/office/drawing/2014/main" id="{7AB42741-7562-0A56-19C4-236FDBE56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" y="2780"/>
              <a:ext cx="16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Line 14">
              <a:extLst>
                <a:ext uri="{FF2B5EF4-FFF2-40B4-BE49-F238E27FC236}">
                  <a16:creationId xmlns:a16="http://schemas.microsoft.com/office/drawing/2014/main" id="{5A468F55-7A0B-5E65-0580-DBBD9F970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831"/>
              <a:ext cx="1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05" name="Rectangle 17">
            <a:extLst>
              <a:ext uri="{FF2B5EF4-FFF2-40B4-BE49-F238E27FC236}">
                <a16:creationId xmlns:a16="http://schemas.microsoft.com/office/drawing/2014/main" id="{339EE51C-B1C1-7C60-B820-0CC5D8EEE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63" y="1698625"/>
            <a:ext cx="1697037" cy="841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sp>
        <p:nvSpPr>
          <p:cNvPr id="76806" name="Text Box 18">
            <a:extLst>
              <a:ext uri="{FF2B5EF4-FFF2-40B4-BE49-F238E27FC236}">
                <a16:creationId xmlns:a16="http://schemas.microsoft.com/office/drawing/2014/main" id="{BE79A0D9-DB22-81E3-303E-D92358D6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6200" y="1731963"/>
            <a:ext cx="1443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MazeGame</a:t>
            </a:r>
          </a:p>
        </p:txBody>
      </p:sp>
      <p:sp>
        <p:nvSpPr>
          <p:cNvPr id="76807" name="Text Box 19">
            <a:extLst>
              <a:ext uri="{FF2B5EF4-FFF2-40B4-BE49-F238E27FC236}">
                <a16:creationId xmlns:a16="http://schemas.microsoft.com/office/drawing/2014/main" id="{9ED63CA5-30A6-A211-8C28-3854EF5A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149475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+createMaze()</a:t>
            </a:r>
          </a:p>
        </p:txBody>
      </p:sp>
      <p:sp>
        <p:nvSpPr>
          <p:cNvPr id="76808" name="Line 20">
            <a:extLst>
              <a:ext uri="{FF2B5EF4-FFF2-40B4-BE49-F238E27FC236}">
                <a16:creationId xmlns:a16="http://schemas.microsoft.com/office/drawing/2014/main" id="{278478A6-11E1-020E-F877-DB101BB31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6350" y="2190750"/>
            <a:ext cx="1668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09" name="Line 21">
            <a:extLst>
              <a:ext uri="{FF2B5EF4-FFF2-40B4-BE49-F238E27FC236}">
                <a16:creationId xmlns:a16="http://schemas.microsoft.com/office/drawing/2014/main" id="{EBA9B464-410E-EDDD-BF48-FDC4505FA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700" y="2095500"/>
            <a:ext cx="1668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0" name="AutoShape 22">
            <a:extLst>
              <a:ext uri="{FF2B5EF4-FFF2-40B4-BE49-F238E27FC236}">
                <a16:creationId xmlns:a16="http://schemas.microsoft.com/office/drawing/2014/main" id="{BAB8AA5C-C020-4286-3119-54EA3451B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1914525"/>
            <a:ext cx="479425" cy="276225"/>
          </a:xfrm>
          <a:prstGeom prst="flowChartDecision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76811" name="AutoShape 23">
            <a:extLst>
              <a:ext uri="{FF2B5EF4-FFF2-40B4-BE49-F238E27FC236}">
                <a16:creationId xmlns:a16="http://schemas.microsoft.com/office/drawing/2014/main" id="{02EE960B-A0FB-E636-1F29-23893FB58663}"/>
              </a:ext>
            </a:extLst>
          </p:cNvPr>
          <p:cNvCxnSpPr>
            <a:cxnSpLocks noChangeShapeType="1"/>
            <a:stCxn id="76810" idx="3"/>
            <a:endCxn id="76829" idx="0"/>
          </p:cNvCxnSpPr>
          <p:nvPr/>
        </p:nvCxnSpPr>
        <p:spPr bwMode="auto">
          <a:xfrm>
            <a:off x="3452813" y="2052638"/>
            <a:ext cx="2798762" cy="15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6812" name="Group 46">
            <a:extLst>
              <a:ext uri="{FF2B5EF4-FFF2-40B4-BE49-F238E27FC236}">
                <a16:creationId xmlns:a16="http://schemas.microsoft.com/office/drawing/2014/main" id="{F4AE4901-8427-965D-0990-D22D55706C92}"/>
              </a:ext>
            </a:extLst>
          </p:cNvPr>
          <p:cNvGrpSpPr>
            <a:grpSpLocks/>
          </p:cNvGrpSpPr>
          <p:nvPr/>
        </p:nvGrpSpPr>
        <p:grpSpPr bwMode="auto">
          <a:xfrm>
            <a:off x="6251575" y="1670050"/>
            <a:ext cx="1649413" cy="1408113"/>
            <a:chOff x="3938" y="1052"/>
            <a:chExt cx="1039" cy="887"/>
          </a:xfrm>
        </p:grpSpPr>
        <p:sp>
          <p:nvSpPr>
            <p:cNvPr id="76825" name="Rectangle 26">
              <a:extLst>
                <a:ext uri="{FF2B5EF4-FFF2-40B4-BE49-F238E27FC236}">
                  <a16:creationId xmlns:a16="http://schemas.microsoft.com/office/drawing/2014/main" id="{D3FA364C-4E17-D458-7476-D7A91B1C2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1052"/>
              <a:ext cx="1024" cy="8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6826" name="Text Box 27">
              <a:extLst>
                <a:ext uri="{FF2B5EF4-FFF2-40B4-BE49-F238E27FC236}">
                  <a16:creationId xmlns:a16="http://schemas.microsoft.com/office/drawing/2014/main" id="{1A9FC4EF-33EE-8CCC-22F0-B7ABF5600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8" y="1063"/>
              <a:ext cx="10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>
                  <a:latin typeface="Tahoma" panose="020B0604030504040204" pitchFamily="34" charset="0"/>
                </a:rPr>
                <a:t>MazeBuilder</a:t>
              </a:r>
            </a:p>
          </p:txBody>
        </p:sp>
        <p:sp>
          <p:nvSpPr>
            <p:cNvPr id="76827" name="Text Box 28">
              <a:extLst>
                <a:ext uri="{FF2B5EF4-FFF2-40B4-BE49-F238E27FC236}">
                  <a16:creationId xmlns:a16="http://schemas.microsoft.com/office/drawing/2014/main" id="{CB4FA763-EF21-3302-6AE7-9E562F31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" y="1346"/>
              <a:ext cx="102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i="1">
                  <a:latin typeface="Tahoma" panose="020B0604030504040204" pitchFamily="34" charset="0"/>
                </a:rPr>
                <a:t>+buildMaze()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i="1">
                  <a:latin typeface="Tahoma" panose="020B0604030504040204" pitchFamily="34" charset="0"/>
                </a:rPr>
                <a:t>+buildRoom()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i="1">
                  <a:latin typeface="Tahoma" panose="020B0604030504040204" pitchFamily="34" charset="0"/>
                </a:rPr>
                <a:t>+buildDoor()</a:t>
              </a:r>
            </a:p>
          </p:txBody>
        </p:sp>
        <p:sp>
          <p:nvSpPr>
            <p:cNvPr id="76828" name="Line 29">
              <a:extLst>
                <a:ext uri="{FF2B5EF4-FFF2-40B4-BE49-F238E27FC236}">
                  <a16:creationId xmlns:a16="http://schemas.microsoft.com/office/drawing/2014/main" id="{CB45C306-7C3C-2C61-7DEE-8A7E3EC7C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2" y="1354"/>
              <a:ext cx="1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Line 30">
              <a:extLst>
                <a:ext uri="{FF2B5EF4-FFF2-40B4-BE49-F238E27FC236}">
                  <a16:creationId xmlns:a16="http://schemas.microsoft.com/office/drawing/2014/main" id="{F2CF6D03-7C89-B659-912B-041B88892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" y="1294"/>
              <a:ext cx="10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3" name="AutoShape 31">
            <a:extLst>
              <a:ext uri="{FF2B5EF4-FFF2-40B4-BE49-F238E27FC236}">
                <a16:creationId xmlns:a16="http://schemas.microsoft.com/office/drawing/2014/main" id="{AD1D2277-5D8C-8151-D509-42E906CDC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138" y="3119438"/>
            <a:ext cx="304800" cy="2762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76814" name="AutoShape 32">
            <a:extLst>
              <a:ext uri="{FF2B5EF4-FFF2-40B4-BE49-F238E27FC236}">
                <a16:creationId xmlns:a16="http://schemas.microsoft.com/office/drawing/2014/main" id="{71A84E13-36F1-64EA-86DF-268802EF24C4}"/>
              </a:ext>
            </a:extLst>
          </p:cNvPr>
          <p:cNvCxnSpPr>
            <a:cxnSpLocks noChangeShapeType="1"/>
            <a:stCxn id="76813" idx="3"/>
            <a:endCxn id="76830" idx="0"/>
          </p:cNvCxnSpPr>
          <p:nvPr/>
        </p:nvCxnSpPr>
        <p:spPr bwMode="auto">
          <a:xfrm flipH="1">
            <a:off x="7078663" y="3395663"/>
            <a:ext cx="15875" cy="6111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5" name="AutoShape 33">
            <a:extLst>
              <a:ext uri="{FF2B5EF4-FFF2-40B4-BE49-F238E27FC236}">
                <a16:creationId xmlns:a16="http://schemas.microsoft.com/office/drawing/2014/main" id="{4F96C2FB-BB52-5F09-42D2-93EE81E533E8}"/>
              </a:ext>
            </a:extLst>
          </p:cNvPr>
          <p:cNvCxnSpPr>
            <a:cxnSpLocks noChangeShapeType="1"/>
            <a:stCxn id="76832" idx="1"/>
            <a:endCxn id="76835" idx="3"/>
          </p:cNvCxnSpPr>
          <p:nvPr/>
        </p:nvCxnSpPr>
        <p:spPr bwMode="auto">
          <a:xfrm rot="10800000" flipV="1">
            <a:off x="4048125" y="5081588"/>
            <a:ext cx="1692275" cy="5476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6" name="Text Box 36">
            <a:extLst>
              <a:ext uri="{FF2B5EF4-FFF2-40B4-BE49-F238E27FC236}">
                <a16:creationId xmlns:a16="http://schemas.microsoft.com/office/drawing/2014/main" id="{95E76557-6F55-255B-7278-8E699F241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3508375"/>
            <a:ext cx="3333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builder.buildMaze();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builder.buildRoom(1);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builder.buildRoom(2);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builder.buildDoor(1,2);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Maze maze=builder.getMaze();</a:t>
            </a:r>
          </a:p>
        </p:txBody>
      </p:sp>
      <p:sp>
        <p:nvSpPr>
          <p:cNvPr id="76817" name="Line 37">
            <a:extLst>
              <a:ext uri="{FF2B5EF4-FFF2-40B4-BE49-F238E27FC236}">
                <a16:creationId xmlns:a16="http://schemas.microsoft.com/office/drawing/2014/main" id="{293A06DC-69B1-DE3B-1865-D90F7F3DE1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8" y="3359150"/>
            <a:ext cx="31321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8" name="Line 38">
            <a:extLst>
              <a:ext uri="{FF2B5EF4-FFF2-40B4-BE49-F238E27FC236}">
                <a16:creationId xmlns:a16="http://schemas.microsoft.com/office/drawing/2014/main" id="{4857F0D8-3609-2481-1D39-4CC2B4AA33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188" y="4992688"/>
            <a:ext cx="3403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19" name="Line 39">
            <a:extLst>
              <a:ext uri="{FF2B5EF4-FFF2-40B4-BE49-F238E27FC236}">
                <a16:creationId xmlns:a16="http://schemas.microsoft.com/office/drawing/2014/main" id="{A59B092B-38A3-8D9E-5BAB-080073910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335915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0" name="Line 40">
            <a:extLst>
              <a:ext uri="{FF2B5EF4-FFF2-40B4-BE49-F238E27FC236}">
                <a16:creationId xmlns:a16="http://schemas.microsoft.com/office/drawing/2014/main" id="{784E3B19-C5F0-0189-5E40-BA39FAD401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3500" y="3587750"/>
            <a:ext cx="0" cy="140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1" name="Line 41">
            <a:extLst>
              <a:ext uri="{FF2B5EF4-FFF2-40B4-BE49-F238E27FC236}">
                <a16:creationId xmlns:a16="http://schemas.microsoft.com/office/drawing/2014/main" id="{23BD43A3-0C51-B6A1-EF4D-3A31DC00E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33591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2" name="Line 42">
            <a:extLst>
              <a:ext uri="{FF2B5EF4-FFF2-40B4-BE49-F238E27FC236}">
                <a16:creationId xmlns:a16="http://schemas.microsoft.com/office/drawing/2014/main" id="{413EB517-A96F-2665-BFD7-E82D494C7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4900" y="35877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823" name="Line 43">
            <a:extLst>
              <a:ext uri="{FF2B5EF4-FFF2-40B4-BE49-F238E27FC236}">
                <a16:creationId xmlns:a16="http://schemas.microsoft.com/office/drawing/2014/main" id="{BD46CDE9-A747-7A3F-87C8-742F242FF1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3" y="3359150"/>
            <a:ext cx="14287" cy="161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6824" name="AutoShape 47">
            <a:extLst>
              <a:ext uri="{FF2B5EF4-FFF2-40B4-BE49-F238E27FC236}">
                <a16:creationId xmlns:a16="http://schemas.microsoft.com/office/drawing/2014/main" id="{AE35DC2B-E36F-E7E7-2833-F0863D9FA22C}"/>
              </a:ext>
            </a:extLst>
          </p:cNvPr>
          <p:cNvCxnSpPr>
            <a:cxnSpLocks noChangeShapeType="1"/>
            <a:stCxn id="76807" idx="1"/>
            <a:endCxn id="76817" idx="0"/>
          </p:cNvCxnSpPr>
          <p:nvPr/>
        </p:nvCxnSpPr>
        <p:spPr bwMode="auto">
          <a:xfrm rot="10800000" flipV="1">
            <a:off x="528638" y="2333625"/>
            <a:ext cx="728662" cy="1028700"/>
          </a:xfrm>
          <a:prstGeom prst="bentConnector4">
            <a:avLst>
              <a:gd name="adj1" fmla="val 31370"/>
              <a:gd name="adj2" fmla="val 39815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3A5B-F1F6-E3B3-8F7F-E5D959CA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build methods?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342DC-8154-9A07-C351-588824FF4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72209"/>
            <a:ext cx="3298126" cy="4595191"/>
          </a:xfrm>
        </p:spPr>
        <p:txBody>
          <a:bodyPr/>
          <a:lstStyle/>
          <a:p>
            <a:r>
              <a:rPr lang="en-US" dirty="0"/>
              <a:t>What should be the Builder interface?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3BCF16A-CB52-72F1-136D-5134DD36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5326" y="1166019"/>
            <a:ext cx="581844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// Create the maze.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Maze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Maze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Maze.SOLE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Room r1 = new Room(1);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Room r2 = new Room(2);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Door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door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new Door(r1, r2);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maze.addRoom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maze.addRoom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Direction.North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Direction.East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door);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Direction.South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r1.setSide(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Direction.West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Direction.North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Direction.East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Direction.South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new Wall());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r2.setSide(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Direction.West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door);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return maze;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en-GB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F8B9B74-B7E3-3864-49A1-A0D6563B2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Builder Abstraction</a:t>
            </a:r>
            <a:endParaRPr lang="en-GB" altLang="tr-TR" dirty="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07EE7263-AE3D-E4DD-6043-87EC79BD6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07592"/>
            <a:ext cx="6620256" cy="493553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DefaultMazeBuilder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implementd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MazeBuilder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protected Maze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currentMaze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=null;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altLang="tr-T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void </a:t>
            </a:r>
            <a:r>
              <a:rPr lang="en-US" altLang="tr-TR" sz="2000" b="1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buildMaze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(){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currentMaze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Maze.SOLE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</a:t>
            </a:r>
            <a:r>
              <a:rPr lang="en-US" altLang="tr-T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void </a:t>
            </a:r>
            <a:r>
              <a:rPr lang="en-US" altLang="tr-TR" sz="2000" b="1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no){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Room r=new Room(n);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currentMaze.</a:t>
            </a:r>
            <a:r>
              <a:rPr lang="en-US" altLang="tr-TR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addRoom</a:t>
            </a:r>
            <a:r>
              <a:rPr lang="en-US" altLang="tr-TR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r); //</a:t>
            </a:r>
            <a:r>
              <a:rPr lang="en-US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todo</a:t>
            </a:r>
            <a:r>
              <a:rPr lang="en-US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check if room n exists</a:t>
            </a:r>
            <a:endParaRPr lang="en-US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r.</a:t>
            </a:r>
            <a:r>
              <a:rPr lang="en-US" altLang="tr-TR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(North, new Wall());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r.</a:t>
            </a:r>
            <a:r>
              <a:rPr lang="en-US" altLang="tr-TR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(South, new Wall());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r.</a:t>
            </a:r>
            <a:r>
              <a:rPr lang="en-US" altLang="tr-TR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(East, new Wall());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r.</a:t>
            </a:r>
            <a:r>
              <a:rPr lang="en-US" altLang="tr-TR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(West, new Wall());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public void </a:t>
            </a:r>
            <a:r>
              <a:rPr lang="en-US" altLang="tr-TR" sz="2000" b="1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buildDoor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from, int to){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Room r1=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currentMaze.getRoom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(from);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Room r2=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currentMaze.getRoom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(to);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Door d=new Door(r1,r2); //</a:t>
            </a:r>
            <a:r>
              <a:rPr lang="en-US" altLang="tr-TR" sz="1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todo</a:t>
            </a:r>
            <a:r>
              <a:rPr lang="en-US" altLang="tr-TR" sz="1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check r1 and r2 exists</a:t>
            </a:r>
            <a:endParaRPr lang="en-US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r1.</a:t>
            </a:r>
            <a:r>
              <a:rPr lang="en-US" altLang="tr-TR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r2.</a:t>
            </a:r>
            <a:r>
              <a:rPr lang="en-US" altLang="tr-TR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commonWall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(r1,r2),d);}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public void Maze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(){return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currentMaze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  <a:endParaRPr lang="en-GB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GB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D7FB6-F850-F9CD-70C6-26BC126DD657}"/>
              </a:ext>
            </a:extLst>
          </p:cNvPr>
          <p:cNvSpPr txBox="1"/>
          <p:nvPr/>
        </p:nvSpPr>
        <p:spPr>
          <a:xfrm>
            <a:off x="6364224" y="2006747"/>
            <a:ext cx="27797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Internal representation and how parts are connected are hidden.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Gives us more flexibility to alter them.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Relieve the client/director from representation details.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D9C926D-8BD2-7CD7-1001-44B1366DD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Solution 3: coding Director</a:t>
            </a:r>
            <a:endParaRPr lang="en-GB" altLang="tr-TR" dirty="0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E6D4B89-1F59-5B12-C5C4-895092AD2B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8449056" cy="4532109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public class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MazeGame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private void make2RoomMaze(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MazeBuilder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builder)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builder.buildMaze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builder.buildRoom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builder.buildRoom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</a:t>
            </a:r>
            <a:r>
              <a:rPr lang="en-GB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builder.buildDoor</a:t>
            </a: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(1, 2);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//high level process 👍</a:t>
            </a:r>
            <a:endParaRPr lang="en-US" altLang="tr-TR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public Maze </a:t>
            </a:r>
            <a:r>
              <a:rPr lang="en-US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createMaze</a:t>
            </a:r>
            <a:r>
              <a:rPr lang="en-US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MazeBuilder</a:t>
            </a:r>
            <a:r>
              <a:rPr lang="en-US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builder){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make2RoomMaze(builder); </a:t>
            </a:r>
            <a:r>
              <a:rPr lang="en-US" altLang="tr-TR" sz="2000" dirty="0">
                <a:latin typeface="+mj-lt"/>
                <a:ea typeface="Source Code Pro" panose="020B0509030403020204" pitchFamily="49" charset="0"/>
              </a:rPr>
              <a:t>//using this method to direct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return </a:t>
            </a:r>
            <a:r>
              <a:rPr lang="en-US" altLang="tr-TR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builder.getMaze</a:t>
            </a:r>
            <a:r>
              <a:rPr lang="en-US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tr-TR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tr-TR" sz="2000" dirty="0"/>
          </a:p>
          <a:p>
            <a:pPr>
              <a:lnSpc>
                <a:spcPct val="90000"/>
              </a:lnSpc>
            </a:pPr>
            <a:r>
              <a:rPr lang="en-US" altLang="tr-TR" sz="2400" dirty="0"/>
              <a:t>Builder hides the internal representation of Maze.</a:t>
            </a:r>
          </a:p>
          <a:p>
            <a:pPr lvl="1">
              <a:lnSpc>
                <a:spcPct val="90000"/>
              </a:lnSpc>
            </a:pPr>
            <a:r>
              <a:rPr lang="en-US" altLang="tr-TR" sz="2000" dirty="0"/>
              <a:t>There are classes for rooms and doors</a:t>
            </a:r>
          </a:p>
          <a:p>
            <a:pPr lvl="1">
              <a:lnSpc>
                <a:spcPct val="90000"/>
              </a:lnSpc>
            </a:pPr>
            <a:r>
              <a:rPr lang="en-US" altLang="tr-TR" sz="2000" dirty="0"/>
              <a:t>But no hint that there are classes for walls.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tr-T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FBEAC50-C401-0FBC-34F9-753735A60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Case Study: Maze Game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C52F97F-C93B-9C42-751B-6006E9BFF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57300"/>
            <a:ext cx="8229600" cy="990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tr-TR" sz="2400" dirty="0"/>
              <a:t>The </a:t>
            </a:r>
            <a:r>
              <a:rPr lang="en-US" altLang="tr-TR" sz="2400" dirty="0" err="1"/>
              <a:t>MazeGame</a:t>
            </a:r>
            <a:r>
              <a:rPr lang="en-US" altLang="tr-TR" sz="2400" dirty="0"/>
              <a:t> class is the entry point</a:t>
            </a:r>
            <a:endParaRPr lang="en-US" altLang="tr-TR" sz="2000" dirty="0"/>
          </a:p>
          <a:p>
            <a:pPr lvl="1" eaLnBrk="1" hangingPunct="1">
              <a:lnSpc>
                <a:spcPct val="110000"/>
              </a:lnSpc>
            </a:pPr>
            <a:r>
              <a:rPr lang="en-US" altLang="tr-TR" sz="2000" dirty="0"/>
              <a:t>initializes the Maze object in </a:t>
            </a:r>
            <a:r>
              <a:rPr lang="en-US" altLang="tr-TR" sz="2000" dirty="0" err="1"/>
              <a:t>createMaze</a:t>
            </a:r>
            <a:r>
              <a:rPr lang="en-US" altLang="tr-TR" sz="2000" dirty="0"/>
              <a:t>()</a:t>
            </a:r>
          </a:p>
          <a:p>
            <a:pPr>
              <a:spcBef>
                <a:spcPct val="0"/>
              </a:spcBef>
            </a:pPr>
            <a:r>
              <a:rPr lang="en-US" altLang="tr-TR" sz="2400" dirty="0"/>
              <a:t>The Maze class stores a collection of rooms, which constitute the maze</a:t>
            </a:r>
          </a:p>
          <a:p>
            <a:pPr>
              <a:spcBef>
                <a:spcPct val="0"/>
              </a:spcBef>
            </a:pPr>
            <a:r>
              <a:rPr lang="en-US" altLang="tr-TR" sz="2400" dirty="0" err="1"/>
              <a:t>MapSite</a:t>
            </a:r>
            <a:r>
              <a:rPr lang="en-US" altLang="tr-TR" sz="2400" dirty="0"/>
              <a:t> is an abstraction for parts of the maze</a:t>
            </a:r>
          </a:p>
        </p:txBody>
      </p: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B2B6FD9C-8BA5-4376-11DE-400D846C3D6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246056"/>
            <a:ext cx="1468437" cy="841375"/>
            <a:chOff x="3070" y="942"/>
            <a:chExt cx="925" cy="530"/>
          </a:xfrm>
        </p:grpSpPr>
        <p:sp>
          <p:nvSpPr>
            <p:cNvPr id="58414" name="Rectangle 8">
              <a:extLst>
                <a:ext uri="{FF2B5EF4-FFF2-40B4-BE49-F238E27FC236}">
                  <a16:creationId xmlns:a16="http://schemas.microsoft.com/office/drawing/2014/main" id="{79C65CF2-8645-83A7-57FD-248E3C54D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942"/>
              <a:ext cx="905" cy="5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8415" name="Text Box 9">
              <a:extLst>
                <a:ext uri="{FF2B5EF4-FFF2-40B4-BE49-F238E27FC236}">
                  <a16:creationId xmlns:a16="http://schemas.microsoft.com/office/drawing/2014/main" id="{7AF1E9E1-7FE4-46C3-998A-2963EE628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" y="980"/>
              <a:ext cx="7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 dirty="0" err="1">
                  <a:latin typeface="Tahoma" panose="020B0604030504040204" pitchFamily="34" charset="0"/>
                </a:rPr>
                <a:t>MapSite</a:t>
              </a:r>
              <a:endParaRPr lang="en-US" altLang="tr-TR" sz="1800" b="1" i="1" dirty="0">
                <a:latin typeface="Tahoma" panose="020B0604030504040204" pitchFamily="34" charset="0"/>
              </a:endParaRPr>
            </a:p>
          </p:txBody>
        </p:sp>
        <p:sp>
          <p:nvSpPr>
            <p:cNvPr id="58416" name="Text Box 10">
              <a:extLst>
                <a:ext uri="{FF2B5EF4-FFF2-40B4-BE49-F238E27FC236}">
                  <a16:creationId xmlns:a16="http://schemas.microsoft.com/office/drawing/2014/main" id="{3A75087E-EA82-5617-8F27-775D0040A4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1218"/>
              <a:ext cx="6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+enter()</a:t>
              </a:r>
            </a:p>
          </p:txBody>
        </p:sp>
        <p:sp>
          <p:nvSpPr>
            <p:cNvPr id="58417" name="Line 11">
              <a:extLst>
                <a:ext uri="{FF2B5EF4-FFF2-40B4-BE49-F238E27FC236}">
                  <a16:creationId xmlns:a16="http://schemas.microsoft.com/office/drawing/2014/main" id="{E69EAE81-1086-0390-0D0D-FDB7C0A5B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" y="118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8" name="Line 12">
              <a:extLst>
                <a:ext uri="{FF2B5EF4-FFF2-40B4-BE49-F238E27FC236}">
                  <a16:creationId xmlns:a16="http://schemas.microsoft.com/office/drawing/2014/main" id="{68AA0472-DBCD-0363-93E0-E68924AEC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24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3" name="Group 13">
            <a:extLst>
              <a:ext uri="{FF2B5EF4-FFF2-40B4-BE49-F238E27FC236}">
                <a16:creationId xmlns:a16="http://schemas.microsoft.com/office/drawing/2014/main" id="{D3BE4CB8-53C3-BE41-D4B9-2CED91E773BA}"/>
              </a:ext>
            </a:extLst>
          </p:cNvPr>
          <p:cNvGrpSpPr>
            <a:grpSpLocks/>
          </p:cNvGrpSpPr>
          <p:nvPr/>
        </p:nvGrpSpPr>
        <p:grpSpPr bwMode="auto">
          <a:xfrm>
            <a:off x="7459662" y="5054219"/>
            <a:ext cx="1192213" cy="841375"/>
            <a:chOff x="3070" y="942"/>
            <a:chExt cx="925" cy="530"/>
          </a:xfrm>
        </p:grpSpPr>
        <p:sp>
          <p:nvSpPr>
            <p:cNvPr id="58409" name="Rectangle 14">
              <a:extLst>
                <a:ext uri="{FF2B5EF4-FFF2-40B4-BE49-F238E27FC236}">
                  <a16:creationId xmlns:a16="http://schemas.microsoft.com/office/drawing/2014/main" id="{FD3C4052-77EB-4245-FDCD-A19ADAFFE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942"/>
              <a:ext cx="905" cy="5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8410" name="Text Box 15">
              <a:extLst>
                <a:ext uri="{FF2B5EF4-FFF2-40B4-BE49-F238E27FC236}">
                  <a16:creationId xmlns:a16="http://schemas.microsoft.com/office/drawing/2014/main" id="{8BAC59C3-A022-2452-B373-836333A51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" y="980"/>
              <a:ext cx="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Wall</a:t>
              </a:r>
            </a:p>
          </p:txBody>
        </p:sp>
        <p:sp>
          <p:nvSpPr>
            <p:cNvPr id="58411" name="Text Box 16">
              <a:extLst>
                <a:ext uri="{FF2B5EF4-FFF2-40B4-BE49-F238E27FC236}">
                  <a16:creationId xmlns:a16="http://schemas.microsoft.com/office/drawing/2014/main" id="{646E3E9A-A071-4FD8-97E3-5C68A6C11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1218"/>
              <a:ext cx="8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+enter()</a:t>
              </a:r>
            </a:p>
          </p:txBody>
        </p:sp>
        <p:sp>
          <p:nvSpPr>
            <p:cNvPr id="58412" name="Line 17">
              <a:extLst>
                <a:ext uri="{FF2B5EF4-FFF2-40B4-BE49-F238E27FC236}">
                  <a16:creationId xmlns:a16="http://schemas.microsoft.com/office/drawing/2014/main" id="{FEC6E133-723F-1EF0-B78C-8DA9205FF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" y="118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13" name="Line 18">
              <a:extLst>
                <a:ext uri="{FF2B5EF4-FFF2-40B4-BE49-F238E27FC236}">
                  <a16:creationId xmlns:a16="http://schemas.microsoft.com/office/drawing/2014/main" id="{DDA36AA3-D1E5-2431-FB73-28D57B233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24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4" name="Group 19">
            <a:extLst>
              <a:ext uri="{FF2B5EF4-FFF2-40B4-BE49-F238E27FC236}">
                <a16:creationId xmlns:a16="http://schemas.microsoft.com/office/drawing/2014/main" id="{54F9C066-2CE7-AEF2-117D-C0DD14CAC6C3}"/>
              </a:ext>
            </a:extLst>
          </p:cNvPr>
          <p:cNvGrpSpPr>
            <a:grpSpLocks/>
          </p:cNvGrpSpPr>
          <p:nvPr/>
        </p:nvGrpSpPr>
        <p:grpSpPr bwMode="auto">
          <a:xfrm>
            <a:off x="5151437" y="4979606"/>
            <a:ext cx="1758950" cy="1030288"/>
            <a:chOff x="2334" y="1568"/>
            <a:chExt cx="1108" cy="649"/>
          </a:xfrm>
        </p:grpSpPr>
        <p:sp>
          <p:nvSpPr>
            <p:cNvPr id="58404" name="Rectangle 20">
              <a:extLst>
                <a:ext uri="{FF2B5EF4-FFF2-40B4-BE49-F238E27FC236}">
                  <a16:creationId xmlns:a16="http://schemas.microsoft.com/office/drawing/2014/main" id="{5DD15F54-AEFA-4DC5-3CA4-D947008FB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1568"/>
              <a:ext cx="1088" cy="6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8405" name="Text Box 21">
              <a:extLst>
                <a:ext uri="{FF2B5EF4-FFF2-40B4-BE49-F238E27FC236}">
                  <a16:creationId xmlns:a16="http://schemas.microsoft.com/office/drawing/2014/main" id="{35B93CCD-E5B3-A69F-0A76-7827F2E53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" y="1588"/>
              <a:ext cx="4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Door</a:t>
              </a:r>
            </a:p>
          </p:txBody>
        </p:sp>
        <p:sp>
          <p:nvSpPr>
            <p:cNvPr id="58406" name="Text Box 22">
              <a:extLst>
                <a:ext uri="{FF2B5EF4-FFF2-40B4-BE49-F238E27FC236}">
                  <a16:creationId xmlns:a16="http://schemas.microsoft.com/office/drawing/2014/main" id="{24E0095D-EB8C-BB78-D6D9-619C65E1C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4" y="1788"/>
              <a:ext cx="110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isOpen:boolean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+enter()</a:t>
              </a:r>
            </a:p>
          </p:txBody>
        </p:sp>
        <p:sp>
          <p:nvSpPr>
            <p:cNvPr id="58407" name="Line 23">
              <a:extLst>
                <a:ext uri="{FF2B5EF4-FFF2-40B4-BE49-F238E27FC236}">
                  <a16:creationId xmlns:a16="http://schemas.microsoft.com/office/drawing/2014/main" id="{762AD413-7CD7-9BF5-48E6-166CC78DA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4" y="1815"/>
              <a:ext cx="10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8" name="Line 24">
              <a:extLst>
                <a:ext uri="{FF2B5EF4-FFF2-40B4-BE49-F238E27FC236}">
                  <a16:creationId xmlns:a16="http://schemas.microsoft.com/office/drawing/2014/main" id="{2573DEDC-5CD3-A36D-2664-00AB07EAC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2020"/>
              <a:ext cx="1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5" name="Group 25">
            <a:extLst>
              <a:ext uri="{FF2B5EF4-FFF2-40B4-BE49-F238E27FC236}">
                <a16:creationId xmlns:a16="http://schemas.microsoft.com/office/drawing/2014/main" id="{67FA4353-CB97-7398-F63A-84D9C880CD74}"/>
              </a:ext>
            </a:extLst>
          </p:cNvPr>
          <p:cNvGrpSpPr>
            <a:grpSpLocks/>
          </p:cNvGrpSpPr>
          <p:nvPr/>
        </p:nvGrpSpPr>
        <p:grpSpPr bwMode="auto">
          <a:xfrm>
            <a:off x="3263900" y="4936744"/>
            <a:ext cx="1476375" cy="1566862"/>
            <a:chOff x="4217" y="1266"/>
            <a:chExt cx="930" cy="987"/>
          </a:xfrm>
        </p:grpSpPr>
        <p:sp>
          <p:nvSpPr>
            <p:cNvPr id="58399" name="Rectangle 26">
              <a:extLst>
                <a:ext uri="{FF2B5EF4-FFF2-40B4-BE49-F238E27FC236}">
                  <a16:creationId xmlns:a16="http://schemas.microsoft.com/office/drawing/2014/main" id="{8601D1E7-5D15-1D49-1BFB-E90541BE1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1266"/>
              <a:ext cx="905" cy="9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8400" name="Text Box 27">
              <a:extLst>
                <a:ext uri="{FF2B5EF4-FFF2-40B4-BE49-F238E27FC236}">
                  <a16:creationId xmlns:a16="http://schemas.microsoft.com/office/drawing/2014/main" id="{396B236A-2C45-832B-0F7D-7D7239BA6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1304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Room</a:t>
              </a:r>
            </a:p>
          </p:txBody>
        </p:sp>
        <p:sp>
          <p:nvSpPr>
            <p:cNvPr id="58401" name="Text Box 28">
              <a:extLst>
                <a:ext uri="{FF2B5EF4-FFF2-40B4-BE49-F238E27FC236}">
                  <a16:creationId xmlns:a16="http://schemas.microsoft.com/office/drawing/2014/main" id="{E6471958-E055-1962-36BA-4DB0424AD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7" y="1479"/>
              <a:ext cx="883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-roomNo:int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+enter()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+setSide()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+getSide()</a:t>
              </a:r>
            </a:p>
          </p:txBody>
        </p:sp>
        <p:sp>
          <p:nvSpPr>
            <p:cNvPr id="58402" name="Line 29">
              <a:extLst>
                <a:ext uri="{FF2B5EF4-FFF2-40B4-BE49-F238E27FC236}">
                  <a16:creationId xmlns:a16="http://schemas.microsoft.com/office/drawing/2014/main" id="{0F74B3B5-2179-3472-1916-67897EA8BF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1513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403" name="Line 30">
              <a:extLst>
                <a:ext uri="{FF2B5EF4-FFF2-40B4-BE49-F238E27FC236}">
                  <a16:creationId xmlns:a16="http://schemas.microsoft.com/office/drawing/2014/main" id="{9AF22215-07FF-0273-8923-4B3FC61AC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1700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76" name="Group 31">
            <a:extLst>
              <a:ext uri="{FF2B5EF4-FFF2-40B4-BE49-F238E27FC236}">
                <a16:creationId xmlns:a16="http://schemas.microsoft.com/office/drawing/2014/main" id="{EAC8AA33-5490-DC03-63EF-4F2A52E9CA4E}"/>
              </a:ext>
            </a:extLst>
          </p:cNvPr>
          <p:cNvGrpSpPr>
            <a:grpSpLocks/>
          </p:cNvGrpSpPr>
          <p:nvPr/>
        </p:nvGrpSpPr>
        <p:grpSpPr bwMode="auto">
          <a:xfrm>
            <a:off x="506413" y="5460619"/>
            <a:ext cx="1481137" cy="841375"/>
            <a:chOff x="3070" y="942"/>
            <a:chExt cx="933" cy="530"/>
          </a:xfrm>
        </p:grpSpPr>
        <p:sp>
          <p:nvSpPr>
            <p:cNvPr id="58394" name="Rectangle 32">
              <a:extLst>
                <a:ext uri="{FF2B5EF4-FFF2-40B4-BE49-F238E27FC236}">
                  <a16:creationId xmlns:a16="http://schemas.microsoft.com/office/drawing/2014/main" id="{1AC266F4-7B15-08A3-ABA9-86659997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942"/>
              <a:ext cx="905" cy="53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8395" name="Text Box 33">
              <a:extLst>
                <a:ext uri="{FF2B5EF4-FFF2-40B4-BE49-F238E27FC236}">
                  <a16:creationId xmlns:a16="http://schemas.microsoft.com/office/drawing/2014/main" id="{21DF7C6F-2C08-8DFF-DF56-4D4D366E9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" y="980"/>
              <a:ext cx="4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Maze</a:t>
              </a:r>
            </a:p>
          </p:txBody>
        </p:sp>
        <p:sp>
          <p:nvSpPr>
            <p:cNvPr id="58396" name="Text Box 34">
              <a:extLst>
                <a:ext uri="{FF2B5EF4-FFF2-40B4-BE49-F238E27FC236}">
                  <a16:creationId xmlns:a16="http://schemas.microsoft.com/office/drawing/2014/main" id="{A000FDF1-8326-C6D1-136A-8BEA40D60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0" y="1218"/>
              <a:ext cx="9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+addRoom()</a:t>
              </a:r>
            </a:p>
          </p:txBody>
        </p:sp>
        <p:sp>
          <p:nvSpPr>
            <p:cNvPr id="58397" name="Line 35">
              <a:extLst>
                <a:ext uri="{FF2B5EF4-FFF2-40B4-BE49-F238E27FC236}">
                  <a16:creationId xmlns:a16="http://schemas.microsoft.com/office/drawing/2014/main" id="{5D525D07-5CA6-39DE-6E8C-02495A638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0" y="118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8" name="Line 36">
              <a:extLst>
                <a:ext uri="{FF2B5EF4-FFF2-40B4-BE49-F238E27FC236}">
                  <a16:creationId xmlns:a16="http://schemas.microsoft.com/office/drawing/2014/main" id="{38E528B2-5F74-2CFD-2795-35A7CE948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1249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8377" name="AutoShape 37">
            <a:extLst>
              <a:ext uri="{FF2B5EF4-FFF2-40B4-BE49-F238E27FC236}">
                <a16:creationId xmlns:a16="http://schemas.microsoft.com/office/drawing/2014/main" id="{F35D9F59-309A-EC1F-CCA8-DE97AC37A1F4}"/>
              </a:ext>
            </a:extLst>
          </p:cNvPr>
          <p:cNvCxnSpPr>
            <a:cxnSpLocks noChangeShapeType="1"/>
            <a:stCxn id="58394" idx="3"/>
            <a:endCxn id="58401" idx="1"/>
          </p:cNvCxnSpPr>
          <p:nvPr/>
        </p:nvCxnSpPr>
        <p:spPr bwMode="auto">
          <a:xfrm flipV="1">
            <a:off x="1974850" y="5870194"/>
            <a:ext cx="1289050" cy="11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8" name="AutoShape 38">
            <a:extLst>
              <a:ext uri="{FF2B5EF4-FFF2-40B4-BE49-F238E27FC236}">
                <a16:creationId xmlns:a16="http://schemas.microsoft.com/office/drawing/2014/main" id="{6B780104-523E-8A79-C55B-CD1587B8FD29}"/>
              </a:ext>
            </a:extLst>
          </p:cNvPr>
          <p:cNvCxnSpPr>
            <a:cxnSpLocks noChangeShapeType="1"/>
            <a:stCxn id="58399" idx="1"/>
            <a:endCxn id="58414" idx="1"/>
          </p:cNvCxnSpPr>
          <p:nvPr/>
        </p:nvCxnSpPr>
        <p:spPr bwMode="auto">
          <a:xfrm rot="10800000" flipH="1">
            <a:off x="3295650" y="3666744"/>
            <a:ext cx="1765300" cy="2054225"/>
          </a:xfrm>
          <a:prstGeom prst="bentConnector3">
            <a:avLst>
              <a:gd name="adj1" fmla="val -1294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9" name="AutoShape 39">
            <a:extLst>
              <a:ext uri="{FF2B5EF4-FFF2-40B4-BE49-F238E27FC236}">
                <a16:creationId xmlns:a16="http://schemas.microsoft.com/office/drawing/2014/main" id="{E6555D59-E7D3-6D11-2BA4-9158F80E5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4073144"/>
            <a:ext cx="260350" cy="2746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58380" name="AutoShape 40">
            <a:extLst>
              <a:ext uri="{FF2B5EF4-FFF2-40B4-BE49-F238E27FC236}">
                <a16:creationId xmlns:a16="http://schemas.microsoft.com/office/drawing/2014/main" id="{BA7DDB14-CE83-5345-47CF-74B2F77E4D54}"/>
              </a:ext>
            </a:extLst>
          </p:cNvPr>
          <p:cNvCxnSpPr>
            <a:cxnSpLocks noChangeShapeType="1"/>
            <a:stCxn id="58379" idx="3"/>
            <a:endCxn id="58399" idx="0"/>
          </p:cNvCxnSpPr>
          <p:nvPr/>
        </p:nvCxnSpPr>
        <p:spPr bwMode="auto">
          <a:xfrm rot="5400000">
            <a:off x="4598987" y="3763581"/>
            <a:ext cx="588963" cy="1757363"/>
          </a:xfrm>
          <a:prstGeom prst="bentConnector3">
            <a:avLst>
              <a:gd name="adj1" fmla="val 49866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1" name="AutoShape 41">
            <a:extLst>
              <a:ext uri="{FF2B5EF4-FFF2-40B4-BE49-F238E27FC236}">
                <a16:creationId xmlns:a16="http://schemas.microsoft.com/office/drawing/2014/main" id="{FBD3CC5E-BD75-6AFD-A69A-AF468724A503}"/>
              </a:ext>
            </a:extLst>
          </p:cNvPr>
          <p:cNvCxnSpPr>
            <a:cxnSpLocks noChangeShapeType="1"/>
            <a:stCxn id="58379" idx="3"/>
            <a:endCxn id="58404" idx="0"/>
          </p:cNvCxnSpPr>
          <p:nvPr/>
        </p:nvCxnSpPr>
        <p:spPr bwMode="auto">
          <a:xfrm rot="16200000" flipH="1">
            <a:off x="5593556" y="4526375"/>
            <a:ext cx="631825" cy="274637"/>
          </a:xfrm>
          <a:prstGeom prst="bentConnector3">
            <a:avLst>
              <a:gd name="adj1" fmla="val 49750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2" name="AutoShape 42">
            <a:extLst>
              <a:ext uri="{FF2B5EF4-FFF2-40B4-BE49-F238E27FC236}">
                <a16:creationId xmlns:a16="http://schemas.microsoft.com/office/drawing/2014/main" id="{32D41661-2672-AF9C-77CB-5A235ACD3AFD}"/>
              </a:ext>
            </a:extLst>
          </p:cNvPr>
          <p:cNvCxnSpPr>
            <a:cxnSpLocks noChangeShapeType="1"/>
            <a:stCxn id="58379" idx="3"/>
            <a:endCxn id="58409" idx="0"/>
          </p:cNvCxnSpPr>
          <p:nvPr/>
        </p:nvCxnSpPr>
        <p:spPr bwMode="auto">
          <a:xfrm rot="16200000" flipH="1">
            <a:off x="6567487" y="3552444"/>
            <a:ext cx="706438" cy="2297112"/>
          </a:xfrm>
          <a:prstGeom prst="bentConnector3">
            <a:avLst>
              <a:gd name="adj1" fmla="val 43819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3" name="Text Box 43">
            <a:extLst>
              <a:ext uri="{FF2B5EF4-FFF2-40B4-BE49-F238E27FC236}">
                <a16:creationId xmlns:a16="http://schemas.microsoft.com/office/drawing/2014/main" id="{08C7845F-56FD-64E5-FBB0-C8FE4D0E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7" y="5947981"/>
            <a:ext cx="808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rooms</a:t>
            </a:r>
          </a:p>
        </p:txBody>
      </p:sp>
      <p:sp>
        <p:nvSpPr>
          <p:cNvPr id="58384" name="Text Box 44">
            <a:extLst>
              <a:ext uri="{FF2B5EF4-FFF2-40B4-BE49-F238E27FC236}">
                <a16:creationId xmlns:a16="http://schemas.microsoft.com/office/drawing/2014/main" id="{F8B72B28-DD25-EF9D-49B0-3937C13CA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275" y="4017581"/>
            <a:ext cx="687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sides</a:t>
            </a:r>
          </a:p>
        </p:txBody>
      </p:sp>
      <p:grpSp>
        <p:nvGrpSpPr>
          <p:cNvPr id="58385" name="Group 52">
            <a:extLst>
              <a:ext uri="{FF2B5EF4-FFF2-40B4-BE49-F238E27FC236}">
                <a16:creationId xmlns:a16="http://schemas.microsoft.com/office/drawing/2014/main" id="{FFA0DE61-4906-88BE-6456-75030DD0C74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941381"/>
            <a:ext cx="1485900" cy="804863"/>
            <a:chOff x="225" y="2580"/>
            <a:chExt cx="936" cy="507"/>
          </a:xfrm>
        </p:grpSpPr>
        <p:sp>
          <p:nvSpPr>
            <p:cNvPr id="58389" name="Rectangle 47">
              <a:extLst>
                <a:ext uri="{FF2B5EF4-FFF2-40B4-BE49-F238E27FC236}">
                  <a16:creationId xmlns:a16="http://schemas.microsoft.com/office/drawing/2014/main" id="{8743C322-8C52-F060-B2F6-CF3709F91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" y="2580"/>
              <a:ext cx="905" cy="3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58390" name="Text Box 48">
              <a:extLst>
                <a:ext uri="{FF2B5EF4-FFF2-40B4-BE49-F238E27FC236}">
                  <a16:creationId xmlns:a16="http://schemas.microsoft.com/office/drawing/2014/main" id="{8065CD1E-D509-45CA-1A08-044571B51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2618"/>
              <a:ext cx="90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MazeGame</a:t>
              </a:r>
            </a:p>
          </p:txBody>
        </p:sp>
        <p:sp>
          <p:nvSpPr>
            <p:cNvPr id="58391" name="Text Box 49">
              <a:extLst>
                <a:ext uri="{FF2B5EF4-FFF2-40B4-BE49-F238E27FC236}">
                  <a16:creationId xmlns:a16="http://schemas.microsoft.com/office/drawing/2014/main" id="{16BF0BE7-86F7-AF17-FD1C-8C0DD75F3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" y="285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tr-TR" sz="1800">
                <a:latin typeface="Tahoma" panose="020B0604030504040204" pitchFamily="34" charset="0"/>
              </a:endParaRPr>
            </a:p>
          </p:txBody>
        </p:sp>
        <p:sp>
          <p:nvSpPr>
            <p:cNvPr id="58392" name="Line 50">
              <a:extLst>
                <a:ext uri="{FF2B5EF4-FFF2-40B4-BE49-F238E27FC236}">
                  <a16:creationId xmlns:a16="http://schemas.microsoft.com/office/drawing/2014/main" id="{8D0F6E8D-EB71-AA8B-6745-4EE524962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" y="2827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3" name="Line 51">
              <a:extLst>
                <a:ext uri="{FF2B5EF4-FFF2-40B4-BE49-F238E27FC236}">
                  <a16:creationId xmlns:a16="http://schemas.microsoft.com/office/drawing/2014/main" id="{A6C531FC-318E-DCED-C3C2-BEF26F749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" y="2887"/>
              <a:ext cx="8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386" name="Line 53">
            <a:extLst>
              <a:ext uri="{FF2B5EF4-FFF2-40B4-BE49-F238E27FC236}">
                <a16:creationId xmlns:a16="http://schemas.microsoft.com/office/drawing/2014/main" id="{4A0E7054-4F7C-376B-A1E9-392A66CD1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412" y="4547806"/>
            <a:ext cx="0" cy="8715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Box 49">
            <a:extLst>
              <a:ext uri="{FF2B5EF4-FFF2-40B4-BE49-F238E27FC236}">
                <a16:creationId xmlns:a16="http://schemas.microsoft.com/office/drawing/2014/main" id="{86F58B0B-1269-C865-1538-65A35C0B8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986" y="3370834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tr-TR" sz="1800" dirty="0"/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57E9-298A-C17A-92C3-F55503CC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6DDF-A27D-19CB-7489-67950B688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4435"/>
            <a:ext cx="8229600" cy="4532109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interface </a:t>
            </a:r>
            <a:r>
              <a:rPr lang="en-GB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MazeBuilder</a:t>
            </a: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void </a:t>
            </a:r>
            <a:r>
              <a:rPr lang="en-GB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buildMaze</a:t>
            </a: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void </a:t>
            </a:r>
            <a:r>
              <a:rPr lang="en-GB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</a:t>
            </a:r>
            <a:r>
              <a:rPr lang="en-GB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roomNo</a:t>
            </a: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void </a:t>
            </a:r>
            <a:r>
              <a:rPr lang="en-GB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buildDoor</a:t>
            </a: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room1, int 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Maze </a:t>
            </a:r>
            <a:r>
              <a:rPr lang="en-GB" altLang="tr-TR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getMaze</a:t>
            </a: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//</a:t>
            </a:r>
            <a:r>
              <a:rPr lang="en-GB" altLang="tr-TR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How to add variations like </a:t>
            </a:r>
            <a:r>
              <a:rPr lang="en-GB" altLang="tr-TR" sz="2200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</a:t>
            </a:r>
            <a:r>
              <a:rPr lang="en-GB" altLang="tr-TR" sz="2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BombedMazeBuilder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implements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MazeBuilder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void </a:t>
            </a:r>
            <a:r>
              <a:rPr lang="en-GB" altLang="tr-TR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buildRoom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roomNo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if(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currentMaze.getRoom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roomNo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)==null) return;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Room r=</a:t>
            </a:r>
            <a:r>
              <a:rPr lang="en-US" altLang="tr-TR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new </a:t>
            </a:r>
            <a:r>
              <a:rPr lang="en-US" altLang="tr-TR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BombedRoom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roomNo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currentMaze.addRoom</a:t>
            </a:r>
            <a:r>
              <a:rPr lang="en-US" altLang="tr-TR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r.setSide</a:t>
            </a: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(North, new Wall()); //…set all sides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  <a:endParaRPr lang="en-GB" altLang="tr-TR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void </a:t>
            </a:r>
            <a:r>
              <a:rPr lang="en-GB" altLang="tr-TR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buildDoor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room1,int room2) {…new </a:t>
            </a:r>
            <a:r>
              <a:rPr lang="en-GB" altLang="tr-TR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BomdedDoor</a:t>
            </a: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(r1,r2)...}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tr-TR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  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tr-TR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0E13E-302A-B281-0756-93D3956F1519}"/>
              </a:ext>
            </a:extLst>
          </p:cNvPr>
          <p:cNvSpPr txBox="1"/>
          <p:nvPr/>
        </p:nvSpPr>
        <p:spPr>
          <a:xfrm>
            <a:off x="7424928" y="4590288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</a:t>
            </a:r>
          </a:p>
          <a:p>
            <a:r>
              <a:rPr lang="en-US" sz="2400" dirty="0"/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12723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5075C5B0-A547-34E1-960A-EA775D52A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DefaultBuilder</a:t>
            </a:r>
            <a:r>
              <a:rPr lang="en-US" altLang="en-US" dirty="0"/>
              <a:t> –no repetition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64EF382-0606-2EFC-BFBA-14066378A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dirty="0" err="1">
                <a:latin typeface="Courier New" panose="02070309020205020404" pitchFamily="49" charset="0"/>
              </a:rPr>
              <a:t>DefaultMazeBuilder</a:t>
            </a:r>
            <a:r>
              <a:rPr lang="en-US" altLang="en-US" sz="1400" dirty="0">
                <a:latin typeface="Courier New" panose="02070309020205020404" pitchFamily="49" charset="0"/>
              </a:rPr>
              <a:t> implements </a:t>
            </a:r>
            <a:r>
              <a:rPr lang="en-US" altLang="en-US" sz="1400" dirty="0" err="1">
                <a:latin typeface="Courier New" panose="02070309020205020404" pitchFamily="49" charset="0"/>
              </a:rPr>
              <a:t>MazeBuilder</a:t>
            </a: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{  //…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protected Door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makeDoor</a:t>
            </a:r>
            <a:r>
              <a:rPr lang="en-US" altLang="en-US" sz="1400" dirty="0">
                <a:latin typeface="Courier New" panose="02070309020205020404" pitchFamily="49" charset="0"/>
              </a:rPr>
              <a:t>(Room r1, Room r2)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return new Door(room1, 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public void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buildDoor</a:t>
            </a:r>
            <a:r>
              <a:rPr lang="en-US" altLang="en-US" sz="1400" b="1" dirty="0">
                <a:latin typeface="Courier New" panose="02070309020205020404" pitchFamily="49" charset="0"/>
              </a:rPr>
              <a:t>(</a:t>
            </a:r>
            <a:r>
              <a:rPr lang="en-US" altLang="en-US" sz="1400" dirty="0">
                <a:latin typeface="Courier New" panose="02070309020205020404" pitchFamily="49" charset="0"/>
              </a:rPr>
              <a:t>int r1, int r2)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Room room1 = </a:t>
            </a:r>
            <a:r>
              <a:rPr lang="en-US" altLang="en-US" sz="1400" dirty="0" err="1">
                <a:latin typeface="Courier New" panose="02070309020205020404" pitchFamily="49" charset="0"/>
              </a:rPr>
              <a:t>getMaze</a:t>
            </a:r>
            <a:r>
              <a:rPr lang="en-US" altLang="en-US" sz="1400" dirty="0">
                <a:latin typeface="Courier New" panose="02070309020205020404" pitchFamily="49" charset="0"/>
              </a:rPr>
              <a:t>().</a:t>
            </a:r>
            <a:r>
              <a:rPr lang="en-US" altLang="en-US" sz="1400" dirty="0" err="1">
                <a:latin typeface="Courier New" panose="02070309020205020404" pitchFamily="49" charset="0"/>
              </a:rPr>
              <a:t>getRoom</a:t>
            </a:r>
            <a:r>
              <a:rPr lang="en-US" altLang="en-US" sz="1400" dirty="0">
                <a:latin typeface="Courier New" panose="02070309020205020404" pitchFamily="49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Room room2 = </a:t>
            </a:r>
            <a:r>
              <a:rPr lang="en-US" altLang="en-US" sz="1400" dirty="0" err="1">
                <a:latin typeface="Courier New" panose="02070309020205020404" pitchFamily="49" charset="0"/>
              </a:rPr>
              <a:t>getMaze</a:t>
            </a:r>
            <a:r>
              <a:rPr lang="en-US" altLang="en-US" sz="1400" dirty="0">
                <a:latin typeface="Courier New" panose="02070309020205020404" pitchFamily="49" charset="0"/>
              </a:rPr>
              <a:t>().</a:t>
            </a:r>
            <a:r>
              <a:rPr lang="en-US" altLang="en-US" sz="1400" dirty="0" err="1">
                <a:latin typeface="Courier New" panose="02070309020205020404" pitchFamily="49" charset="0"/>
              </a:rPr>
              <a:t>getRoom</a:t>
            </a:r>
            <a:r>
              <a:rPr lang="en-US" altLang="en-US" sz="1400" dirty="0">
                <a:latin typeface="Courier New" panose="02070309020205020404" pitchFamily="49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if( room1 == null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buildRoom</a:t>
            </a:r>
            <a:r>
              <a:rPr lang="en-US" altLang="en-US" sz="1400" dirty="0">
                <a:latin typeface="Courier New" panose="02070309020205020404" pitchFamily="49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room1 = </a:t>
            </a:r>
            <a:r>
              <a:rPr lang="en-US" altLang="en-US" sz="1400" dirty="0" err="1">
                <a:latin typeface="Courier New" panose="02070309020205020404" pitchFamily="49" charset="0"/>
              </a:rPr>
              <a:t>getMaze</a:t>
            </a:r>
            <a:r>
              <a:rPr lang="en-US" altLang="en-US" sz="1400" dirty="0">
                <a:latin typeface="Courier New" panose="02070309020205020404" pitchFamily="49" charset="0"/>
              </a:rPr>
              <a:t>().</a:t>
            </a:r>
            <a:r>
              <a:rPr lang="en-US" altLang="en-US" sz="1400" dirty="0" err="1">
                <a:latin typeface="Courier New" panose="02070309020205020404" pitchFamily="49" charset="0"/>
              </a:rPr>
              <a:t>getRoom</a:t>
            </a:r>
            <a:r>
              <a:rPr lang="en-US" altLang="en-US" sz="1400" dirty="0">
                <a:latin typeface="Courier New" panose="02070309020205020404" pitchFamily="49" charset="0"/>
              </a:rPr>
              <a:t>(r1);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if( room2 == null 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buildRoom</a:t>
            </a:r>
            <a:r>
              <a:rPr lang="en-US" altLang="en-US" sz="1400" dirty="0">
                <a:latin typeface="Courier New" panose="02070309020205020404" pitchFamily="49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room2 = </a:t>
            </a:r>
            <a:r>
              <a:rPr lang="en-US" altLang="en-US" sz="1400" dirty="0" err="1">
                <a:latin typeface="Courier New" panose="02070309020205020404" pitchFamily="49" charset="0"/>
              </a:rPr>
              <a:t>getMaze</a:t>
            </a:r>
            <a:r>
              <a:rPr lang="en-US" altLang="en-US" sz="1400" dirty="0">
                <a:latin typeface="Courier New" panose="02070309020205020404" pitchFamily="49" charset="0"/>
              </a:rPr>
              <a:t>().</a:t>
            </a:r>
            <a:r>
              <a:rPr lang="en-US" altLang="en-US" sz="1400" dirty="0" err="1">
                <a:latin typeface="Courier New" panose="02070309020205020404" pitchFamily="49" charset="0"/>
              </a:rPr>
              <a:t>getRoom</a:t>
            </a:r>
            <a:r>
              <a:rPr lang="en-US" altLang="en-US" sz="1400" dirty="0">
                <a:latin typeface="Courier New" panose="02070309020205020404" pitchFamily="49" charset="0"/>
              </a:rPr>
              <a:t>(r2);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Door </a:t>
            </a:r>
            <a:r>
              <a:rPr lang="en-US" altLang="en-US" sz="1400" dirty="0" err="1">
                <a:latin typeface="Courier New" panose="02070309020205020404" pitchFamily="49" charset="0"/>
              </a:rPr>
              <a:t>door</a:t>
            </a: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latin typeface="Courier New" panose="02070309020205020404" pitchFamily="49" charset="0"/>
              </a:rPr>
              <a:t>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makeDoor</a:t>
            </a:r>
            <a:r>
              <a:rPr lang="en-US" altLang="en-US" sz="1400" b="1" dirty="0">
                <a:latin typeface="Courier New" panose="02070309020205020404" pitchFamily="49" charset="0"/>
              </a:rPr>
              <a:t>(room1, room2);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room1.setSide(</a:t>
            </a:r>
            <a:r>
              <a:rPr lang="en-US" altLang="en-US" sz="1400" dirty="0" err="1">
                <a:latin typeface="Courier New" panose="02070309020205020404" pitchFamily="49" charset="0"/>
              </a:rPr>
              <a:t>commonWall</a:t>
            </a:r>
            <a:r>
              <a:rPr lang="en-US" altLang="en-US" sz="1400" dirty="0">
                <a:latin typeface="Courier New" panose="02070309020205020404" pitchFamily="49" charset="0"/>
              </a:rPr>
              <a:t>(r1,r2), door);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room2.setSide(</a:t>
            </a:r>
            <a:r>
              <a:rPr lang="en-US" altLang="en-US" sz="1400" dirty="0" err="1">
                <a:latin typeface="Courier New" panose="02070309020205020404" pitchFamily="49" charset="0"/>
              </a:rPr>
              <a:t>commonWall</a:t>
            </a:r>
            <a:r>
              <a:rPr lang="en-US" altLang="en-US" sz="1400" dirty="0">
                <a:latin typeface="Courier New" panose="02070309020205020404" pitchFamily="49" charset="0"/>
              </a:rPr>
              <a:t>(r1,r2), door);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private Direction </a:t>
            </a:r>
            <a:r>
              <a:rPr lang="en-US" altLang="en-US" sz="1400" dirty="0" err="1">
                <a:latin typeface="Courier New" panose="02070309020205020404" pitchFamily="49" charset="0"/>
              </a:rPr>
              <a:t>commonWall</a:t>
            </a:r>
            <a:r>
              <a:rPr lang="en-US" altLang="en-US" sz="1400" dirty="0">
                <a:latin typeface="Courier New" panose="02070309020205020404" pitchFamily="49" charset="0"/>
              </a:rPr>
              <a:t>(Room r1, room r2) {…}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A4E06-AB49-E6C8-4808-D93B622A5E61}"/>
              </a:ext>
            </a:extLst>
          </p:cNvPr>
          <p:cNvSpPr txBox="1"/>
          <p:nvPr/>
        </p:nvSpPr>
        <p:spPr>
          <a:xfrm>
            <a:off x="6903720" y="2478024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 method</a:t>
            </a:r>
          </a:p>
          <a:p>
            <a:r>
              <a:rPr lang="en-US" dirty="0"/>
              <a:t>Again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79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5E36-BD4E-1310-86EE-D583C672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3FEF-3B63-6188-1580-A59101816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 //Java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static void main(String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[]){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MazeBuilder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builder;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//choose the type from the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if(….) {builder=new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BombedMazeBuilder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();}…..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Maze maze=new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(builder);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 main(int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argc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char*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argv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]){ //C++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MazeBuilder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 builder;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game;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if(….) {builder=new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BombedMazeBuilder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();}…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Maze  maze=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game.createMaze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(builder);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…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  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ea typeface="Source Sans Pro" panose="020B0503030403020204" pitchFamily="34" charset="0"/>
              </a:rPr>
              <a:t>/*or each builder is another level*/</a:t>
            </a:r>
          </a:p>
        </p:txBody>
      </p:sp>
    </p:spTree>
    <p:extLst>
      <p:ext uri="{BB962C8B-B14F-4D97-AF65-F5344CB8AC3E}">
        <p14:creationId xmlns:p14="http://schemas.microsoft.com/office/powerpoint/2010/main" val="1764437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0EBB-68A7-887A-EA32-106D82F9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4BC6-AB1A-A38D-4C5C-08129FF4A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reduce the number of factory subclasses? </a:t>
            </a:r>
          </a:p>
          <a:p>
            <a:r>
              <a:rPr lang="en-US" dirty="0"/>
              <a:t>Can I reduce the number of builder subclasses written for maze component type variation?</a:t>
            </a:r>
          </a:p>
          <a:p>
            <a:r>
              <a:rPr lang="en-US" dirty="0"/>
              <a:t>Can I get rid of inheritance for creation? </a:t>
            </a:r>
          </a:p>
        </p:txBody>
      </p:sp>
    </p:spTree>
    <p:extLst>
      <p:ext uri="{BB962C8B-B14F-4D97-AF65-F5344CB8AC3E}">
        <p14:creationId xmlns:p14="http://schemas.microsoft.com/office/powerpoint/2010/main" val="907865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73C6F0E-2D38-CC0D-959A-A05496E7C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Solution 4: Prototype for Maze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03D930E-B9AE-7D55-E67B-519E1C153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There are few types of rooms, walls, and doors</a:t>
            </a:r>
          </a:p>
          <a:p>
            <a:pPr lvl="1" eaLnBrk="1" hangingPunct="1"/>
            <a:r>
              <a:rPr lang="en-US" altLang="tr-TR" dirty="0"/>
              <a:t>We can have prototypes of these components </a:t>
            </a:r>
          </a:p>
          <a:p>
            <a:pPr eaLnBrk="1" hangingPunct="1"/>
            <a:r>
              <a:rPr lang="en-US" altLang="tr-TR" dirty="0"/>
              <a:t>We will use a maze factory</a:t>
            </a:r>
          </a:p>
          <a:p>
            <a:pPr eaLnBrk="1" hangingPunct="1"/>
            <a:r>
              <a:rPr lang="en-US" altLang="tr-TR" dirty="0"/>
              <a:t>Let the maze factory have prototypes and create instances by copying them</a:t>
            </a:r>
          </a:p>
          <a:p>
            <a:pPr lvl="1"/>
            <a:r>
              <a:rPr lang="en-US" altLang="tr-TR" dirty="0"/>
              <a:t>No need for different factory for different variants</a:t>
            </a:r>
          </a:p>
          <a:p>
            <a:pPr lvl="1"/>
            <a:r>
              <a:rPr lang="en-US" altLang="tr-TR" dirty="0"/>
              <a:t>Run-time configurable Factory</a:t>
            </a:r>
          </a:p>
          <a:p>
            <a:pPr eaLnBrk="1" hangingPunct="1">
              <a:buFontTx/>
              <a:buNone/>
            </a:pPr>
            <a:endParaRPr lang="en-US" altLang="tr-T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69">
            <a:extLst>
              <a:ext uri="{FF2B5EF4-FFF2-40B4-BE49-F238E27FC236}">
                <a16:creationId xmlns:a16="http://schemas.microsoft.com/office/drawing/2014/main" id="{B2F8B675-D6DF-9F60-762E-661C927B459F}"/>
              </a:ext>
            </a:extLst>
          </p:cNvPr>
          <p:cNvGrpSpPr>
            <a:grpSpLocks/>
          </p:cNvGrpSpPr>
          <p:nvPr/>
        </p:nvGrpSpPr>
        <p:grpSpPr bwMode="auto">
          <a:xfrm>
            <a:off x="1152238" y="1282797"/>
            <a:ext cx="1778000" cy="581025"/>
            <a:chOff x="222" y="607"/>
            <a:chExt cx="973" cy="366"/>
          </a:xfrm>
        </p:grpSpPr>
        <p:sp>
          <p:nvSpPr>
            <p:cNvPr id="78899" name="Rectangle 53">
              <a:extLst>
                <a:ext uri="{FF2B5EF4-FFF2-40B4-BE49-F238E27FC236}">
                  <a16:creationId xmlns:a16="http://schemas.microsoft.com/office/drawing/2014/main" id="{9156E525-0F0E-C99F-62EB-674FF19C3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607"/>
              <a:ext cx="951" cy="3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8900" name="Line 56">
              <a:extLst>
                <a:ext uri="{FF2B5EF4-FFF2-40B4-BE49-F238E27FC236}">
                  <a16:creationId xmlns:a16="http://schemas.microsoft.com/office/drawing/2014/main" id="{7F8FB009-31B2-1073-2702-9B7BD3158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" y="827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901" name="Line 57">
              <a:extLst>
                <a:ext uri="{FF2B5EF4-FFF2-40B4-BE49-F238E27FC236}">
                  <a16:creationId xmlns:a16="http://schemas.microsoft.com/office/drawing/2014/main" id="{1500969B-6949-05C3-32A1-B4D2523F7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" y="87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851" name="Group 66">
            <a:extLst>
              <a:ext uri="{FF2B5EF4-FFF2-40B4-BE49-F238E27FC236}">
                <a16:creationId xmlns:a16="http://schemas.microsoft.com/office/drawing/2014/main" id="{7E1D0CD4-C010-C1CD-0866-ED878E7EA86B}"/>
              </a:ext>
            </a:extLst>
          </p:cNvPr>
          <p:cNvGrpSpPr>
            <a:grpSpLocks/>
          </p:cNvGrpSpPr>
          <p:nvPr/>
        </p:nvGrpSpPr>
        <p:grpSpPr bwMode="auto">
          <a:xfrm>
            <a:off x="308829" y="2553494"/>
            <a:ext cx="3025775" cy="2830512"/>
            <a:chOff x="661" y="1361"/>
            <a:chExt cx="1906" cy="1783"/>
          </a:xfrm>
        </p:grpSpPr>
        <p:sp>
          <p:nvSpPr>
            <p:cNvPr id="78892" name="Rectangle 22">
              <a:extLst>
                <a:ext uri="{FF2B5EF4-FFF2-40B4-BE49-F238E27FC236}">
                  <a16:creationId xmlns:a16="http://schemas.microsoft.com/office/drawing/2014/main" id="{37FC2261-EAC2-855E-C4EF-34F62D855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" y="1361"/>
              <a:ext cx="1883" cy="17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tr-TR" altLang="tr-TR" sz="1800"/>
            </a:p>
          </p:txBody>
        </p:sp>
        <p:sp>
          <p:nvSpPr>
            <p:cNvPr id="78893" name="Text Box 23">
              <a:extLst>
                <a:ext uri="{FF2B5EF4-FFF2-40B4-BE49-F238E27FC236}">
                  <a16:creationId xmlns:a16="http://schemas.microsoft.com/office/drawing/2014/main" id="{C2E36259-29A3-CD10-1B5A-79EF0EE25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1381"/>
              <a:ext cx="17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MazePrototypeFactory</a:t>
              </a:r>
            </a:p>
          </p:txBody>
        </p:sp>
        <p:sp>
          <p:nvSpPr>
            <p:cNvPr id="78894" name="Line 26">
              <a:extLst>
                <a:ext uri="{FF2B5EF4-FFF2-40B4-BE49-F238E27FC236}">
                  <a16:creationId xmlns:a16="http://schemas.microsoft.com/office/drawing/2014/main" id="{F2E425BA-2DFB-704A-F310-34B1B103A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1" y="1632"/>
              <a:ext cx="19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5" name="Text Box 31">
              <a:extLst>
                <a:ext uri="{FF2B5EF4-FFF2-40B4-BE49-F238E27FC236}">
                  <a16:creationId xmlns:a16="http://schemas.microsoft.com/office/drawing/2014/main" id="{0E0D9D2A-9043-61B4-DA72-E07A20220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" y="2366"/>
              <a:ext cx="1459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+makeMaze():Maze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+makeRoom():Room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+makeDoor():Door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+makeWall():Wall</a:t>
              </a:r>
            </a:p>
          </p:txBody>
        </p:sp>
        <p:sp>
          <p:nvSpPr>
            <p:cNvPr id="78896" name="Text Box 59">
              <a:extLst>
                <a:ext uri="{FF2B5EF4-FFF2-40B4-BE49-F238E27FC236}">
                  <a16:creationId xmlns:a16="http://schemas.microsoft.com/office/drawing/2014/main" id="{BC710DB3-C7CE-7B33-7A6B-6354A9651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730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tr-TR" altLang="tr-TR" sz="1800">
                <a:latin typeface="Tahoma" panose="020B0604030504040204" pitchFamily="34" charset="0"/>
              </a:endParaRPr>
            </a:p>
          </p:txBody>
        </p:sp>
        <p:sp>
          <p:nvSpPr>
            <p:cNvPr id="78897" name="Line 64">
              <a:extLst>
                <a:ext uri="{FF2B5EF4-FFF2-40B4-BE49-F238E27FC236}">
                  <a16:creationId xmlns:a16="http://schemas.microsoft.com/office/drawing/2014/main" id="{FC6F90EA-9D9A-5AEA-99DD-F200698A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" y="2377"/>
              <a:ext cx="19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8" name="Text Box 65">
              <a:extLst>
                <a:ext uri="{FF2B5EF4-FFF2-40B4-BE49-F238E27FC236}">
                  <a16:creationId xmlns:a16="http://schemas.microsoft.com/office/drawing/2014/main" id="{D0AE47B9-75DC-0580-06E2-8FF1AA1DF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" y="1611"/>
              <a:ext cx="1563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-prototypeMaze:Maze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-prototypeRoom:Room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-prototypeDoor:Door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-prototypeWall:Wall</a:t>
              </a:r>
            </a:p>
          </p:txBody>
        </p:sp>
      </p:grpSp>
      <p:sp>
        <p:nvSpPr>
          <p:cNvPr id="78852" name="Rectangle 2">
            <a:extLst>
              <a:ext uri="{FF2B5EF4-FFF2-40B4-BE49-F238E27FC236}">
                <a16:creationId xmlns:a16="http://schemas.microsoft.com/office/drawing/2014/main" id="{E8AB627A-2C9F-BF6C-8E24-2484E9251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Prototype in Maze</a:t>
            </a:r>
          </a:p>
        </p:txBody>
      </p:sp>
      <p:grpSp>
        <p:nvGrpSpPr>
          <p:cNvPr id="78853" name="Group 68">
            <a:extLst>
              <a:ext uri="{FF2B5EF4-FFF2-40B4-BE49-F238E27FC236}">
                <a16:creationId xmlns:a16="http://schemas.microsoft.com/office/drawing/2014/main" id="{6FDE4F05-B135-7052-4744-B844826B03CD}"/>
              </a:ext>
            </a:extLst>
          </p:cNvPr>
          <p:cNvGrpSpPr>
            <a:grpSpLocks/>
          </p:cNvGrpSpPr>
          <p:nvPr/>
        </p:nvGrpSpPr>
        <p:grpSpPr bwMode="auto">
          <a:xfrm>
            <a:off x="493713" y="5945188"/>
            <a:ext cx="4165600" cy="485775"/>
            <a:chOff x="311" y="3799"/>
            <a:chExt cx="2624" cy="306"/>
          </a:xfrm>
        </p:grpSpPr>
        <p:sp>
          <p:nvSpPr>
            <p:cNvPr id="78884" name="Text Box 4">
              <a:extLst>
                <a:ext uri="{FF2B5EF4-FFF2-40B4-BE49-F238E27FC236}">
                  <a16:creationId xmlns:a16="http://schemas.microsoft.com/office/drawing/2014/main" id="{9AC6ADE5-44A2-4765-AA05-2172AF29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3845"/>
              <a:ext cx="25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Courier New" panose="02070309020205020404" pitchFamily="49" charset="0"/>
                </a:rPr>
                <a:t>return prototypeRoom.clone()</a:t>
              </a:r>
            </a:p>
          </p:txBody>
        </p:sp>
        <p:sp>
          <p:nvSpPr>
            <p:cNvPr id="78885" name="Line 5">
              <a:extLst>
                <a:ext uri="{FF2B5EF4-FFF2-40B4-BE49-F238E27FC236}">
                  <a16:creationId xmlns:a16="http://schemas.microsoft.com/office/drawing/2014/main" id="{22EC3AB7-0817-6D32-C732-42D1B6480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" y="3799"/>
              <a:ext cx="245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6" name="Line 6">
              <a:extLst>
                <a:ext uri="{FF2B5EF4-FFF2-40B4-BE49-F238E27FC236}">
                  <a16:creationId xmlns:a16="http://schemas.microsoft.com/office/drawing/2014/main" id="{CD379F29-F7B8-5B6A-AC84-3E100138A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" y="4095"/>
              <a:ext cx="2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7" name="Line 7">
              <a:extLst>
                <a:ext uri="{FF2B5EF4-FFF2-40B4-BE49-F238E27FC236}">
                  <a16:creationId xmlns:a16="http://schemas.microsoft.com/office/drawing/2014/main" id="{AF54A210-30A2-509C-EFC4-1E9EDB171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1" y="3807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Line 8">
              <a:extLst>
                <a:ext uri="{FF2B5EF4-FFF2-40B4-BE49-F238E27FC236}">
                  <a16:creationId xmlns:a16="http://schemas.microsoft.com/office/drawing/2014/main" id="{8836E21A-4FB8-68CE-F775-B726D1B82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5" y="395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9">
              <a:extLst>
                <a:ext uri="{FF2B5EF4-FFF2-40B4-BE49-F238E27FC236}">
                  <a16:creationId xmlns:a16="http://schemas.microsoft.com/office/drawing/2014/main" id="{C842B7A9-BD91-A0E1-7E6B-C0613D4B5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1" y="380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0" name="Line 10">
              <a:extLst>
                <a:ext uri="{FF2B5EF4-FFF2-40B4-BE49-F238E27FC236}">
                  <a16:creationId xmlns:a16="http://schemas.microsoft.com/office/drawing/2014/main" id="{6272A662-4B86-C77D-F308-5E352CA8B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1" y="395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91" name="Line 11">
              <a:extLst>
                <a:ext uri="{FF2B5EF4-FFF2-40B4-BE49-F238E27FC236}">
                  <a16:creationId xmlns:a16="http://schemas.microsoft.com/office/drawing/2014/main" id="{998DF8A8-188E-C9C9-CFB8-DB1F58351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" y="381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54" name="AutoShape 28">
            <a:extLst>
              <a:ext uri="{FF2B5EF4-FFF2-40B4-BE49-F238E27FC236}">
                <a16:creationId xmlns:a16="http://schemas.microsoft.com/office/drawing/2014/main" id="{524C5A2E-05FD-74FA-F83B-D5DA8DAE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0" y="2960688"/>
            <a:ext cx="304800" cy="2619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grpSp>
        <p:nvGrpSpPr>
          <p:cNvPr id="78855" name="Group 60">
            <a:extLst>
              <a:ext uri="{FF2B5EF4-FFF2-40B4-BE49-F238E27FC236}">
                <a16:creationId xmlns:a16="http://schemas.microsoft.com/office/drawing/2014/main" id="{F63E0595-686F-1C52-44FF-F72CA35481F3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173538"/>
            <a:ext cx="1851025" cy="747712"/>
            <a:chOff x="2020" y="2527"/>
            <a:chExt cx="1166" cy="471"/>
          </a:xfrm>
        </p:grpSpPr>
        <p:grpSp>
          <p:nvGrpSpPr>
            <p:cNvPr id="78878" name="Group 34">
              <a:extLst>
                <a:ext uri="{FF2B5EF4-FFF2-40B4-BE49-F238E27FC236}">
                  <a16:creationId xmlns:a16="http://schemas.microsoft.com/office/drawing/2014/main" id="{41026667-245C-4AB5-9860-BBC195E205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2527"/>
              <a:ext cx="1166" cy="471"/>
              <a:chOff x="2427" y="2198"/>
              <a:chExt cx="973" cy="471"/>
            </a:xfrm>
          </p:grpSpPr>
          <p:sp>
            <p:nvSpPr>
              <p:cNvPr id="78880" name="Rectangle 35">
                <a:extLst>
                  <a:ext uri="{FF2B5EF4-FFF2-40B4-BE49-F238E27FC236}">
                    <a16:creationId xmlns:a16="http://schemas.microsoft.com/office/drawing/2014/main" id="{C6D80ABE-FE5C-19B9-C236-0918DF5EA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198"/>
                <a:ext cx="951" cy="4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8881" name="Text Box 36">
                <a:extLst>
                  <a:ext uri="{FF2B5EF4-FFF2-40B4-BE49-F238E27FC236}">
                    <a16:creationId xmlns:a16="http://schemas.microsoft.com/office/drawing/2014/main" id="{D86B804F-16EB-8CE2-9A9F-58B553BD6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3" y="2438"/>
                <a:ext cx="55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>
                    <a:latin typeface="Tahoma" panose="020B0604030504040204" pitchFamily="34" charset="0"/>
                  </a:rPr>
                  <a:t>+clone()</a:t>
                </a:r>
              </a:p>
            </p:txBody>
          </p:sp>
          <p:sp>
            <p:nvSpPr>
              <p:cNvPr id="78882" name="Line 37">
                <a:extLst>
                  <a:ext uri="{FF2B5EF4-FFF2-40B4-BE49-F238E27FC236}">
                    <a16:creationId xmlns:a16="http://schemas.microsoft.com/office/drawing/2014/main" id="{38177C37-74BB-CAFB-AA68-4D15D4BB8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7" y="241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83" name="Line 38">
                <a:extLst>
                  <a:ext uri="{FF2B5EF4-FFF2-40B4-BE49-F238E27FC236}">
                    <a16:creationId xmlns:a16="http://schemas.microsoft.com/office/drawing/2014/main" id="{2AC1415C-5346-4153-8E58-904651718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0" y="2469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879" name="Text Box 39">
              <a:extLst>
                <a:ext uri="{FF2B5EF4-FFF2-40B4-BE49-F238E27FC236}">
                  <a16:creationId xmlns:a16="http://schemas.microsoft.com/office/drawing/2014/main" id="{1BBDC6C0-017F-AA7F-C407-7C34C78CA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2538"/>
              <a:ext cx="100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>
                  <a:latin typeface="Tahoma" panose="020B0604030504040204" pitchFamily="34" charset="0"/>
                </a:rPr>
                <a:t>BombedRoom</a:t>
              </a:r>
            </a:p>
          </p:txBody>
        </p:sp>
      </p:grpSp>
      <p:grpSp>
        <p:nvGrpSpPr>
          <p:cNvPr id="78856" name="Group 40">
            <a:extLst>
              <a:ext uri="{FF2B5EF4-FFF2-40B4-BE49-F238E27FC236}">
                <a16:creationId xmlns:a16="http://schemas.microsoft.com/office/drawing/2014/main" id="{E785F22B-54F8-A194-FE11-0E6E62EB56E7}"/>
              </a:ext>
            </a:extLst>
          </p:cNvPr>
          <p:cNvGrpSpPr>
            <a:grpSpLocks/>
          </p:cNvGrpSpPr>
          <p:nvPr/>
        </p:nvGrpSpPr>
        <p:grpSpPr bwMode="auto">
          <a:xfrm>
            <a:off x="6423025" y="4338638"/>
            <a:ext cx="2270125" cy="747712"/>
            <a:chOff x="2427" y="2198"/>
            <a:chExt cx="1659" cy="471"/>
          </a:xfrm>
        </p:grpSpPr>
        <p:grpSp>
          <p:nvGrpSpPr>
            <p:cNvPr id="78872" name="Group 41">
              <a:extLst>
                <a:ext uri="{FF2B5EF4-FFF2-40B4-BE49-F238E27FC236}">
                  <a16:creationId xmlns:a16="http://schemas.microsoft.com/office/drawing/2014/main" id="{6B164D06-4080-BF3D-FB09-4369859AB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" y="2198"/>
              <a:ext cx="1659" cy="471"/>
              <a:chOff x="2427" y="2198"/>
              <a:chExt cx="973" cy="471"/>
            </a:xfrm>
          </p:grpSpPr>
          <p:sp>
            <p:nvSpPr>
              <p:cNvPr id="78874" name="Rectangle 42">
                <a:extLst>
                  <a:ext uri="{FF2B5EF4-FFF2-40B4-BE49-F238E27FC236}">
                    <a16:creationId xmlns:a16="http://schemas.microsoft.com/office/drawing/2014/main" id="{9803B7E6-8B00-6D46-16FF-4F0FCB942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198"/>
                <a:ext cx="951" cy="4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tr-TR" altLang="tr-TR" sz="1800"/>
              </a:p>
            </p:txBody>
          </p:sp>
          <p:sp>
            <p:nvSpPr>
              <p:cNvPr id="78875" name="Text Box 43">
                <a:extLst>
                  <a:ext uri="{FF2B5EF4-FFF2-40B4-BE49-F238E27FC236}">
                    <a16:creationId xmlns:a16="http://schemas.microsoft.com/office/drawing/2014/main" id="{B17006B0-D9DC-648C-5435-7DCD373B07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3" y="2438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tr-TR" sz="1800">
                    <a:latin typeface="Tahoma" panose="020B0604030504040204" pitchFamily="34" charset="0"/>
                  </a:rPr>
                  <a:t>+clone()</a:t>
                </a:r>
              </a:p>
            </p:txBody>
          </p:sp>
          <p:sp>
            <p:nvSpPr>
              <p:cNvPr id="78876" name="Line 44">
                <a:extLst>
                  <a:ext uri="{FF2B5EF4-FFF2-40B4-BE49-F238E27FC236}">
                    <a16:creationId xmlns:a16="http://schemas.microsoft.com/office/drawing/2014/main" id="{92AFDCB9-9D48-0CC0-4A14-AD038006E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7" y="241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77" name="Line 45">
                <a:extLst>
                  <a:ext uri="{FF2B5EF4-FFF2-40B4-BE49-F238E27FC236}">
                    <a16:creationId xmlns:a16="http://schemas.microsoft.com/office/drawing/2014/main" id="{E055EA78-8338-D777-F108-B92909816C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0" y="2469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873" name="Text Box 46">
              <a:extLst>
                <a:ext uri="{FF2B5EF4-FFF2-40B4-BE49-F238E27FC236}">
                  <a16:creationId xmlns:a16="http://schemas.microsoft.com/office/drawing/2014/main" id="{4011267D-0A50-4D65-D246-F3C2EC67AA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2209"/>
              <a:ext cx="1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>
                  <a:latin typeface="Tahoma" panose="020B0604030504040204" pitchFamily="34" charset="0"/>
                </a:rPr>
                <a:t>EnchantedRoom</a:t>
              </a:r>
              <a:endParaRPr lang="en-US" altLang="tr-TR" sz="1800">
                <a:latin typeface="Tahoma" panose="020B0604030504040204" pitchFamily="34" charset="0"/>
              </a:endParaRPr>
            </a:p>
          </p:txBody>
        </p:sp>
      </p:grpSp>
      <p:cxnSp>
        <p:nvCxnSpPr>
          <p:cNvPr id="78857" name="AutoShape 47">
            <a:extLst>
              <a:ext uri="{FF2B5EF4-FFF2-40B4-BE49-F238E27FC236}">
                <a16:creationId xmlns:a16="http://schemas.microsoft.com/office/drawing/2014/main" id="{88C50DF6-8A21-8B5E-BCDA-8754ED408185}"/>
              </a:ext>
            </a:extLst>
          </p:cNvPr>
          <p:cNvCxnSpPr>
            <a:cxnSpLocks noChangeShapeType="1"/>
            <a:stCxn id="78854" idx="3"/>
            <a:endCxn id="78880" idx="0"/>
          </p:cNvCxnSpPr>
          <p:nvPr/>
        </p:nvCxnSpPr>
        <p:spPr bwMode="auto">
          <a:xfrm rot="5400000">
            <a:off x="5230018" y="3313907"/>
            <a:ext cx="950913" cy="768350"/>
          </a:xfrm>
          <a:prstGeom prst="bentConnector3">
            <a:avLst>
              <a:gd name="adj1" fmla="val 49917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8" name="AutoShape 48">
            <a:extLst>
              <a:ext uri="{FF2B5EF4-FFF2-40B4-BE49-F238E27FC236}">
                <a16:creationId xmlns:a16="http://schemas.microsoft.com/office/drawing/2014/main" id="{B1794E8C-58E9-D851-FAFA-09830E2E1403}"/>
              </a:ext>
            </a:extLst>
          </p:cNvPr>
          <p:cNvCxnSpPr>
            <a:cxnSpLocks noChangeShapeType="1"/>
            <a:stCxn id="78854" idx="3"/>
            <a:endCxn id="78873" idx="0"/>
          </p:cNvCxnSpPr>
          <p:nvPr/>
        </p:nvCxnSpPr>
        <p:spPr bwMode="auto">
          <a:xfrm rot="16200000" flipH="1">
            <a:off x="6248400" y="3063875"/>
            <a:ext cx="1133475" cy="1450975"/>
          </a:xfrm>
          <a:prstGeom prst="bentConnector3">
            <a:avLst>
              <a:gd name="adj1" fmla="val 42296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9" name="AutoShape 49">
            <a:extLst>
              <a:ext uri="{FF2B5EF4-FFF2-40B4-BE49-F238E27FC236}">
                <a16:creationId xmlns:a16="http://schemas.microsoft.com/office/drawing/2014/main" id="{ACF29878-B625-AD8C-B059-8184297070E2}"/>
              </a:ext>
            </a:extLst>
          </p:cNvPr>
          <p:cNvCxnSpPr>
            <a:cxnSpLocks noChangeShapeType="1"/>
            <a:stCxn id="78892" idx="3"/>
            <a:endCxn id="78869" idx="1"/>
          </p:cNvCxnSpPr>
          <p:nvPr/>
        </p:nvCxnSpPr>
        <p:spPr bwMode="auto">
          <a:xfrm flipV="1">
            <a:off x="3320317" y="2553495"/>
            <a:ext cx="2347710" cy="141525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0" name="AutoShape 51">
            <a:extLst>
              <a:ext uri="{FF2B5EF4-FFF2-40B4-BE49-F238E27FC236}">
                <a16:creationId xmlns:a16="http://schemas.microsoft.com/office/drawing/2014/main" id="{08CB5F66-3B71-C25B-8348-C4633516F48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505840" y="4817594"/>
            <a:ext cx="1366396" cy="998330"/>
          </a:xfrm>
          <a:prstGeom prst="bentConnector3">
            <a:avLst>
              <a:gd name="adj1" fmla="val 248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1" name="Text Box 54">
            <a:extLst>
              <a:ext uri="{FF2B5EF4-FFF2-40B4-BE49-F238E27FC236}">
                <a16:creationId xmlns:a16="http://schemas.microsoft.com/office/drawing/2014/main" id="{601DAD0F-C722-FC74-B5D0-2D16523FF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130" y="1355028"/>
            <a:ext cx="16398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 b="1">
                <a:latin typeface="Tahoma" panose="020B0604030504040204" pitchFamily="34" charset="0"/>
              </a:rPr>
              <a:t>MazeFactory</a:t>
            </a:r>
          </a:p>
        </p:txBody>
      </p:sp>
      <p:grpSp>
        <p:nvGrpSpPr>
          <p:cNvPr id="78862" name="Group 63">
            <a:extLst>
              <a:ext uri="{FF2B5EF4-FFF2-40B4-BE49-F238E27FC236}">
                <a16:creationId xmlns:a16="http://schemas.microsoft.com/office/drawing/2014/main" id="{453ED9AA-50A3-4771-6898-BE9139DE1D60}"/>
              </a:ext>
            </a:extLst>
          </p:cNvPr>
          <p:cNvGrpSpPr>
            <a:grpSpLocks/>
          </p:cNvGrpSpPr>
          <p:nvPr/>
        </p:nvGrpSpPr>
        <p:grpSpPr bwMode="auto">
          <a:xfrm>
            <a:off x="5640388" y="2182813"/>
            <a:ext cx="1487487" cy="755650"/>
            <a:chOff x="3278" y="1375"/>
            <a:chExt cx="937" cy="476"/>
          </a:xfrm>
        </p:grpSpPr>
        <p:grpSp>
          <p:nvGrpSpPr>
            <p:cNvPr id="78866" name="Group 62">
              <a:extLst>
                <a:ext uri="{FF2B5EF4-FFF2-40B4-BE49-F238E27FC236}">
                  <a16:creationId xmlns:a16="http://schemas.microsoft.com/office/drawing/2014/main" id="{CF8C6BF6-25AE-EF4A-90DC-0BFBFF41B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375"/>
              <a:ext cx="937" cy="467"/>
              <a:chOff x="3278" y="1375"/>
              <a:chExt cx="1184" cy="467"/>
            </a:xfrm>
          </p:grpSpPr>
          <p:sp>
            <p:nvSpPr>
              <p:cNvPr id="78869" name="Rectangle 29">
                <a:extLst>
                  <a:ext uri="{FF2B5EF4-FFF2-40B4-BE49-F238E27FC236}">
                    <a16:creationId xmlns:a16="http://schemas.microsoft.com/office/drawing/2014/main" id="{3F82B7D7-8932-5F8A-C583-02321B2806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375"/>
                <a:ext cx="1157" cy="4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78870" name="Line 32">
                <a:extLst>
                  <a:ext uri="{FF2B5EF4-FFF2-40B4-BE49-F238E27FC236}">
                    <a16:creationId xmlns:a16="http://schemas.microsoft.com/office/drawing/2014/main" id="{EFA7A7DB-57A5-B879-2E7E-6A6414667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8" y="1595"/>
                <a:ext cx="1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71" name="Line 33">
                <a:extLst>
                  <a:ext uri="{FF2B5EF4-FFF2-40B4-BE49-F238E27FC236}">
                    <a16:creationId xmlns:a16="http://schemas.microsoft.com/office/drawing/2014/main" id="{E991C6CE-ECA8-32FF-135F-9E034E5C4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4" y="1646"/>
                <a:ext cx="11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867" name="Text Box 30">
              <a:extLst>
                <a:ext uri="{FF2B5EF4-FFF2-40B4-BE49-F238E27FC236}">
                  <a16:creationId xmlns:a16="http://schemas.microsoft.com/office/drawing/2014/main" id="{67219C7A-743F-B42D-82F0-408A7F171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" y="1386"/>
              <a:ext cx="5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b="1" i="1">
                  <a:latin typeface="Tahoma" panose="020B0604030504040204" pitchFamily="34" charset="0"/>
                </a:rPr>
                <a:t>Room</a:t>
              </a:r>
            </a:p>
          </p:txBody>
        </p:sp>
        <p:sp>
          <p:nvSpPr>
            <p:cNvPr id="78868" name="Text Box 61">
              <a:extLst>
                <a:ext uri="{FF2B5EF4-FFF2-40B4-BE49-F238E27FC236}">
                  <a16:creationId xmlns:a16="http://schemas.microsoft.com/office/drawing/2014/main" id="{75720480-75E5-1B0B-6972-C77518262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620"/>
              <a:ext cx="6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tr-TR" sz="1800" i="1">
                  <a:latin typeface="Tahoma" panose="020B0604030504040204" pitchFamily="34" charset="0"/>
                </a:rPr>
                <a:t>+clone()</a:t>
              </a:r>
            </a:p>
          </p:txBody>
        </p:sp>
      </p:grpSp>
      <p:sp>
        <p:nvSpPr>
          <p:cNvPr id="78863" name="AutoShape 70">
            <a:extLst>
              <a:ext uri="{FF2B5EF4-FFF2-40B4-BE49-F238E27FC236}">
                <a16:creationId xmlns:a16="http://schemas.microsoft.com/office/drawing/2014/main" id="{339EDEC9-4B39-6F09-58CA-32A41249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967" y="1866809"/>
            <a:ext cx="304800" cy="2619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/>
          </a:p>
        </p:txBody>
      </p:sp>
      <p:cxnSp>
        <p:nvCxnSpPr>
          <p:cNvPr id="78864" name="AutoShape 71">
            <a:extLst>
              <a:ext uri="{FF2B5EF4-FFF2-40B4-BE49-F238E27FC236}">
                <a16:creationId xmlns:a16="http://schemas.microsoft.com/office/drawing/2014/main" id="{7970AC44-1B63-604B-D434-FA4335BBFA33}"/>
              </a:ext>
            </a:extLst>
          </p:cNvPr>
          <p:cNvCxnSpPr>
            <a:cxnSpLocks noChangeShapeType="1"/>
            <a:stCxn id="78863" idx="3"/>
            <a:endCxn id="78892" idx="0"/>
          </p:cNvCxnSpPr>
          <p:nvPr/>
        </p:nvCxnSpPr>
        <p:spPr bwMode="auto">
          <a:xfrm rot="16200000" flipH="1">
            <a:off x="1608152" y="2335960"/>
            <a:ext cx="424748" cy="1031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65" name="Text Box 72">
            <a:extLst>
              <a:ext uri="{FF2B5EF4-FFF2-40B4-BE49-F238E27FC236}">
                <a16:creationId xmlns:a16="http://schemas.microsoft.com/office/drawing/2014/main" id="{313DC351-30B8-16A1-DDDC-C66A5A31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5938838"/>
            <a:ext cx="2659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There are prototypes for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1800">
                <a:latin typeface="Tahoma" panose="020B0604030504040204" pitchFamily="34" charset="0"/>
              </a:rPr>
              <a:t>Doors and Walls as well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9F81160-F168-C5EF-C533-7ECD36203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Prototype Factory -1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4AB117D9-B926-4A39-0B3C-27B1EF5F7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MazePrototypeFactory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extends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Maze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prototypeMaze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Wall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prototypeWall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Room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prototypeRoom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Door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prototypeDoor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>
              <a:buFontTx/>
              <a:buNone/>
            </a:pPr>
            <a:endParaRPr lang="en-US" alt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MazePrototypeFactory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(Maze pm, Wall pw, Room pr, Door pd)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prototypeMaze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pm;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prototypeWall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pw;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prototypeRoom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pr;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prototypeDoor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pd;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//this setup makes the Factory configurable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//..continues next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57FBD-409B-3C51-9848-CBD4E0D3541A}"/>
              </a:ext>
            </a:extLst>
          </p:cNvPr>
          <p:cNvSpPr txBox="1"/>
          <p:nvPr/>
        </p:nvSpPr>
        <p:spPr>
          <a:xfrm>
            <a:off x="5605272" y="644652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the </a:t>
            </a:r>
            <a:r>
              <a:rPr lang="en-US" dirty="0" err="1"/>
              <a:t>GoF</a:t>
            </a:r>
            <a:r>
              <a:rPr lang="en-US" dirty="0"/>
              <a:t> book for C++ </a:t>
            </a:r>
            <a:r>
              <a:rPr lang="en-US" dirty="0" err="1"/>
              <a:t>impl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ADA8E335-29B4-F1F8-8C48-00F1AC736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Prototype Factory -2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E64D3DE7-5304-8C72-AB47-EFD6AE3435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public Wall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makeWall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Wall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wall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null;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try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wall = (Wall)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prototypeWall.</a:t>
            </a:r>
            <a:r>
              <a:rPr lang="en-US" alt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clone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} catch(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CloneNotSupportedException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e) { throw new Error();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return wall;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Room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makeRoom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r)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Room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null;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try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room = (Room)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prototypeRoom.</a:t>
            </a:r>
            <a:r>
              <a:rPr lang="en-US" alt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clone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} catch(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CloneNotSupportedException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e) { throw new Error();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en-US" sz="2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room.initialize</a:t>
            </a:r>
            <a:r>
              <a:rPr lang="en-US" alt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(r);  //adjust the room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return room;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…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D30ACD26-BEFD-677B-3C38-FD3A46560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Mapsite</a:t>
            </a:r>
            <a:r>
              <a:rPr lang="en-US" altLang="en-US" dirty="0"/>
              <a:t> as a Prototype 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5BE6208-D3CB-EFD1-5212-84B7B81D8A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abstract class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implements Cloneable{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public abstract void enter();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public Object clone() throws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CloneNotSupportedException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return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super.clone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Door extends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Door(Room s1, Room s2) {  initialize(s1,s2);  } 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  <a:r>
              <a:rPr lang="en-US" altLang="en-US" sz="2000" i="1" dirty="0">
                <a:latin typeface="+mj-lt"/>
                <a:ea typeface="Source Sans Pro" panose="020B0503030403020204" pitchFamily="34" charset="0"/>
              </a:rPr>
              <a:t>//clone doesn’t take parameters, use initialize instead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void initialize(Room s1, Room s2) { //for adjustments after cloning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side1 = s1;  side2 = s2;   open = true;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Room side1;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Room side2;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boolean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open;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//…other methods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buFontTx/>
              <a:buNone/>
            </a:pPr>
            <a:endParaRPr lang="en-US" alt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C03D19F-7B68-1FB6-0ED9-C42B5B8AA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Mapsite</a:t>
            </a:r>
            <a:r>
              <a:rPr lang="en-US" altLang="en-US" dirty="0"/>
              <a:t> parts as Cloneable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E5133DB-9525-FDC8-3BE7-4ADDB9FC7F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Room extends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Room(int r) {  initialize(r);   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void initialize(int r) {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room_no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r;   }</a:t>
            </a:r>
          </a:p>
          <a:p>
            <a:pPr>
              <a:buFontTx/>
              <a:buNone/>
            </a:pPr>
            <a:endParaRPr lang="en-US" alt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Object clone() throws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CloneNotSupportedException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Room r = (Room)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super.clone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r.side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new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Direction.Num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];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return r;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//..other methods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int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room_no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[] side = new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[4];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buFontTx/>
              <a:buNone/>
            </a:pPr>
            <a:endParaRPr lang="en-US" alt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3528DF1-92AC-DF2E-4DCC-8C2996DAE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Maze Game Components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6EE4DD7-AFB7-3C98-4A83-5AD50E34FE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35291"/>
            <a:ext cx="8229600" cy="274293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tr-TR" sz="2800" dirty="0" err="1"/>
              <a:t>MapSite</a:t>
            </a:r>
            <a:r>
              <a:rPr lang="en-US" altLang="tr-TR" sz="2800" dirty="0"/>
              <a:t> provides a general abstraction for parts of the maze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z="2400" dirty="0"/>
              <a:t>enter():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tr-TR" sz="2000" dirty="0"/>
              <a:t>enter a room your location changes;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tr-TR" sz="2000" dirty="0"/>
              <a:t>enter a door means open it and get in;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tr-TR" sz="2000" dirty="0"/>
              <a:t>enter a wall means hit the wall </a:t>
            </a:r>
            <a:r>
              <a:rPr lang="en-US" altLang="tr-TR" sz="2000" dirty="0">
                <a:sym typeface="Wingdings" panose="05000000000000000000" pitchFamily="2" charset="2"/>
              </a:rPr>
              <a:t></a:t>
            </a:r>
            <a:endParaRPr lang="tr-TR" altLang="tr-TR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BE362-0F32-8413-E03D-2112F095BBA1}"/>
              </a:ext>
            </a:extLst>
          </p:cNvPr>
          <p:cNvSpPr txBox="1"/>
          <p:nvPr/>
        </p:nvSpPr>
        <p:spPr>
          <a:xfrm>
            <a:off x="333018" y="4553213"/>
            <a:ext cx="53607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class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public: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virtual void enter() = 0;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};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enum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Direction{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North,South,East.West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0282E-16DC-94C3-64DA-C7D583B3E5FD}"/>
              </a:ext>
            </a:extLst>
          </p:cNvPr>
          <p:cNvSpPr txBox="1"/>
          <p:nvPr/>
        </p:nvSpPr>
        <p:spPr>
          <a:xfrm>
            <a:off x="5465064" y="4425525"/>
            <a:ext cx="35189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public interface 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 void enter() ;</a:t>
            </a:r>
          </a:p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313F6818-899B-8E20-0DE9-5D92D1B44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4: initialize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3474518E-4EFF-FDA4-93E6-8AD277B9C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static void main(String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[])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factory  = new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MazePrototypeFactory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new Maze(), new Wall(),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new Room(0), new Door(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null,null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));        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Maze m = new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(factory);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//the other maze game</a:t>
            </a:r>
          </a:p>
          <a:p>
            <a:pPr>
              <a:buFontTx/>
              <a:buNone/>
            </a:pPr>
            <a:endParaRPr lang="en-US" alt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static void main(String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args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[]) {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factory = new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MazePrototypeFactory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</a:p>
          <a:p>
            <a:pPr>
              <a:buFontTx/>
              <a:buNone/>
            </a:pPr>
            <a:r>
              <a:rPr lang="en-CA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new Maze(), </a:t>
            </a:r>
            <a:r>
              <a:rPr lang="en-CA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new Wall(),		  </a:t>
            </a:r>
          </a:p>
          <a:p>
            <a:pPr>
              <a:buFontTx/>
              <a:buNone/>
            </a:pPr>
            <a:r>
              <a:rPr lang="en-CA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(Room)</a:t>
            </a:r>
            <a:r>
              <a:rPr lang="en-CA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Class.forName</a:t>
            </a:r>
            <a:r>
              <a:rPr lang="en-CA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("</a:t>
            </a:r>
            <a:r>
              <a:rPr lang="en-CA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EnchantedRoom</a:t>
            </a:r>
            <a:r>
              <a:rPr lang="en-CA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").</a:t>
            </a:r>
            <a:r>
              <a:rPr lang="en-CA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newInstance</a:t>
            </a:r>
            <a:r>
              <a:rPr lang="en-CA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(),</a:t>
            </a:r>
          </a:p>
          <a:p>
            <a:pPr>
              <a:buFontTx/>
              <a:buNone/>
            </a:pPr>
            <a:r>
              <a:rPr lang="en-CA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(Door)</a:t>
            </a:r>
            <a:r>
              <a:rPr lang="en-CA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Class.forName</a:t>
            </a:r>
            <a:r>
              <a:rPr lang="en-CA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("</a:t>
            </a:r>
            <a:r>
              <a:rPr lang="en-CA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DoorNeedingSpell</a:t>
            </a:r>
            <a:r>
              <a:rPr lang="en-CA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").</a:t>
            </a:r>
            <a:r>
              <a:rPr lang="en-CA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newInstance</a:t>
            </a:r>
            <a:r>
              <a:rPr lang="en-CA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());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Maze m = new 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().</a:t>
            </a:r>
            <a:r>
              <a:rPr lang="en-US" alt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(factory);</a:t>
            </a:r>
          </a:p>
          <a:p>
            <a:pPr>
              <a:buFontTx/>
              <a:buNone/>
            </a:pPr>
            <a:r>
              <a:rPr lang="en-US" alt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>
              <a:buFontTx/>
              <a:buNone/>
            </a:pPr>
            <a:endParaRPr lang="en-US" alt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72A88-DB83-3D96-354D-10D033A82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60E8E-781E-552F-1AFC-729224358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8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AA8659E-DED2-5355-7422-29EDE7986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Use of Creational Patterns 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7B8CEAD-F510-9742-0ACD-59B4FF650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1312" y="1250950"/>
            <a:ext cx="8921559" cy="53816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tr-TR" sz="2000" dirty="0">
                <a:latin typeface="+mj-lt"/>
              </a:rPr>
              <a:t>If </a:t>
            </a:r>
            <a:r>
              <a:rPr lang="en-US" altLang="tr-TR" sz="2000" dirty="0" err="1">
                <a:latin typeface="+mj-lt"/>
              </a:rPr>
              <a:t>createMaze</a:t>
            </a:r>
            <a:r>
              <a:rPr lang="en-US" altLang="tr-TR" sz="2000" dirty="0">
                <a:latin typeface="+mj-lt"/>
              </a:rPr>
              <a:t>() calls abstract (virtual) functions to construct components</a:t>
            </a:r>
          </a:p>
          <a:p>
            <a:pPr lvl="1">
              <a:lnSpc>
                <a:spcPct val="110000"/>
              </a:lnSpc>
            </a:pPr>
            <a:r>
              <a:rPr lang="en-US" altLang="tr-TR" sz="2000" dirty="0">
                <a:latin typeface="+mj-lt"/>
              </a:rPr>
              <a:t>Factory Method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z="2000" dirty="0">
                <a:latin typeface="+mj-lt"/>
              </a:rPr>
              <a:t>If </a:t>
            </a:r>
            <a:r>
              <a:rPr lang="en-US" altLang="tr-TR" sz="2000" dirty="0" err="1">
                <a:latin typeface="+mj-lt"/>
              </a:rPr>
              <a:t>createMaze</a:t>
            </a:r>
            <a:r>
              <a:rPr lang="en-US" altLang="tr-TR" sz="2000" dirty="0">
                <a:latin typeface="+mj-lt"/>
              </a:rPr>
              <a:t>() is passed a parameter object to create  components (different parameters for different rooms)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z="2000" dirty="0">
                <a:latin typeface="+mj-lt"/>
              </a:rPr>
              <a:t>Abstract Factory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z="2000" dirty="0">
                <a:latin typeface="+mj-lt"/>
              </a:rPr>
              <a:t>If </a:t>
            </a:r>
            <a:r>
              <a:rPr lang="en-US" altLang="tr-TR" sz="2000" dirty="0" err="1">
                <a:latin typeface="+mj-lt"/>
              </a:rPr>
              <a:t>createMaze</a:t>
            </a:r>
            <a:r>
              <a:rPr lang="en-US" altLang="tr-TR" sz="2000" dirty="0">
                <a:latin typeface="+mj-lt"/>
              </a:rPr>
              <a:t>() uses an object that can create new a maze using operations for adding components to the maze it builds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z="2000" dirty="0">
                <a:latin typeface="+mj-lt"/>
              </a:rPr>
              <a:t>Builder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z="2000" dirty="0">
                <a:latin typeface="+mj-lt"/>
              </a:rPr>
              <a:t>If </a:t>
            </a:r>
            <a:r>
              <a:rPr lang="en-US" altLang="tr-TR" sz="2000" dirty="0" err="1">
                <a:latin typeface="+mj-lt"/>
              </a:rPr>
              <a:t>createMaze</a:t>
            </a:r>
            <a:r>
              <a:rPr lang="en-US" altLang="tr-TR" sz="2000" dirty="0">
                <a:latin typeface="+mj-lt"/>
              </a:rPr>
              <a:t>() is parameterized with various prototypical  components which it copies and then adds to the maze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z="2000" dirty="0">
                <a:latin typeface="+mj-lt"/>
              </a:rPr>
              <a:t>Prototype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tr-TR" sz="2000" dirty="0">
                <a:latin typeface="+mj-lt"/>
              </a:rPr>
              <a:t>Need to ensure there is only one maze per game, and everybody can access it, and can extend or replace the maze without touching other code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tr-TR" sz="2000" dirty="0">
                <a:latin typeface="+mj-lt"/>
              </a:rPr>
              <a:t>Singleton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9FE7A5B-2FDA-8C1C-FC59-D50DA3F2F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9152"/>
            <a:ext cx="9308592" cy="1371600"/>
          </a:xfrm>
        </p:spPr>
        <p:txBody>
          <a:bodyPr/>
          <a:lstStyle/>
          <a:p>
            <a:pPr eaLnBrk="1" hangingPunct="1"/>
            <a:r>
              <a:rPr lang="en-US" altLang="tr-TR" dirty="0"/>
              <a:t>Comments on Creational Patterns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E90261A-51FD-4EDC-5B5A-CDBDFB74A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/>
              <a:t>Often, designs start out using Factory Method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less complicated, more customizable, subclasses proliferate (increase in number)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/>
              <a:t>As the designer discovers where more flexibility is needed , designs evolve toward Abstract Factory, Prototype, or Builder [GoF, page 136]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/>
              <a:t>more flexible, more complex designs</a:t>
            </a:r>
          </a:p>
        </p:txBody>
      </p:sp>
    </p:spTree>
    <p:extLst>
      <p:ext uri="{BB962C8B-B14F-4D97-AF65-F5344CB8AC3E}">
        <p14:creationId xmlns:p14="http://schemas.microsoft.com/office/powerpoint/2010/main" val="11396624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4D454F8-47CF-BA7F-8930-10E3E5C8C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Creational patterns</a:t>
            </a:r>
            <a:endParaRPr lang="tr-TR" altLang="tr-TR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2E4D664E-96EF-EEFF-1563-453FC9FFC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/>
              <a:t>Make the system independent  of how its objects are created, composed and represented</a:t>
            </a:r>
          </a:p>
          <a:p>
            <a:r>
              <a:rPr lang="en-US" altLang="tr-TR"/>
              <a:t>Hide knowledge about which concrete class the system uses</a:t>
            </a:r>
          </a:p>
          <a:p>
            <a:r>
              <a:rPr lang="en-US" altLang="tr-TR"/>
              <a:t>Hide how instances of these classes are created and put together</a:t>
            </a:r>
          </a:p>
          <a:p>
            <a:r>
              <a:rPr lang="en-US" altLang="tr-TR"/>
              <a:t>They let you configure a system with “product” objects</a:t>
            </a:r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7562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5FF0-0289-A1C4-89BB-2D0D0E5B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Game Components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9CE4D-22D9-5857-C235-5203FC4A3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312" y="1282544"/>
            <a:ext cx="4270247" cy="459519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Room : public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public: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Room(int no);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~Room();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getSide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(Direction) const;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(Direction,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*);</a:t>
            </a:r>
          </a:p>
          <a:p>
            <a:pPr marL="0" indent="0">
              <a:buNone/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virtual void enter();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 sides[4];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int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roomNo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};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BBAC8-6E57-073C-050F-AC45DB16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5088" y="1272208"/>
            <a:ext cx="4248912" cy="459519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Room implements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Room(int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roomNo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{..}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getSide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(Direction d)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{…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setSide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(Direction d,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     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side)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sides[direction] = side;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void enter() {…   }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[ ] sides;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int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roomNo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C82AA0-4E37-630D-EB44-C5C28533DDB4}"/>
              </a:ext>
            </a:extLst>
          </p:cNvPr>
          <p:cNvSpPr/>
          <p:nvPr/>
        </p:nvSpPr>
        <p:spPr bwMode="auto">
          <a:xfrm>
            <a:off x="4495800" y="1272208"/>
            <a:ext cx="76200" cy="55857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92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DFEDAE-4D99-9F96-8855-B984CA49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Game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6D12D-DA74-D271-820B-C5271FC7D5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class Wall : public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Wall(); ~Wall();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virtual void enter();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};</a:t>
            </a:r>
          </a:p>
          <a:p>
            <a:pPr marL="0" indent="0">
              <a:buNone/>
            </a:pPr>
            <a:r>
              <a:rPr lang="en-US" sz="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class Door : public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Door(Room* = 0, Room* = 0);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~Door();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virtual void enter();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Room*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otherSideFrom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(Room*);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Room* room1,   room2;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bool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isOpen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};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2EAF55-99E6-5755-C456-A7C69FA3C998}"/>
              </a:ext>
            </a:extLst>
          </p:cNvPr>
          <p:cNvSpPr txBox="1">
            <a:spLocks/>
          </p:cNvSpPr>
          <p:nvPr/>
        </p:nvSpPr>
        <p:spPr bwMode="auto">
          <a:xfrm>
            <a:off x="4843272" y="1272208"/>
            <a:ext cx="4447032" cy="459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public class Wall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   implements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public  Wall(){…}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public void enter(){//hit the wall…}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8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public  class Door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              implements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MapSite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Door(Room from, Room to)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{room1=from;room2=to;}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public void enter(){//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isOpen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?…}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public Room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otherSideFrom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 r)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{…}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Room room1,   room2;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bool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isOpen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};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9BA17-2412-BA0C-BE59-630906645B87}"/>
              </a:ext>
            </a:extLst>
          </p:cNvPr>
          <p:cNvSpPr/>
          <p:nvPr/>
        </p:nvSpPr>
        <p:spPr bwMode="auto">
          <a:xfrm>
            <a:off x="4495800" y="1272208"/>
            <a:ext cx="76200" cy="558579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6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0A9069-2A2E-D08D-0C9C-485DB1EE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Maze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BB630-7E93-85AF-D9C4-1E936BF0B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" y="1264256"/>
            <a:ext cx="4632960" cy="459519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Maze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Maze(); ~Maze();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addRoom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(Room*);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Room*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(int) const;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private: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unordered_map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&lt;int, Room*&gt; rooms;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Maze* </a:t>
            </a:r>
            <a:r>
              <a:rPr lang="en-US" sz="200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//….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7D5809B-B6CD-D7C0-56FE-87381C749CBA}"/>
              </a:ext>
            </a:extLst>
          </p:cNvPr>
          <p:cNvSpPr txBox="1">
            <a:spLocks/>
          </p:cNvSpPr>
          <p:nvPr/>
        </p:nvSpPr>
        <p:spPr bwMode="auto">
          <a:xfrm>
            <a:off x="4824984" y="1272208"/>
            <a:ext cx="4456176" cy="459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Maze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Maze(){…}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 void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addRoom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 r){..}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 Room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rno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{/*return the room with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rno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*/…}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Map&lt;Integer, Room&gt;   rooms;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class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MazeGame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Maze </a:t>
            </a:r>
            <a:r>
              <a:rPr lang="en-US" sz="2000" kern="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createMaze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{...}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//….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22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E604-2238-AB3A-861E-D6072CC8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Maze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15BF18E3-AEDB-98C1-000F-B02FB5E7C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tr-TR" sz="2400" dirty="0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tr-TR" sz="2800" dirty="0"/>
              <a:t>Need to ensure that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tr-TR" sz="2800" dirty="0"/>
              <a:t>there is only one Maze,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tr-TR" sz="2800" dirty="0"/>
              <a:t>everybody accesses the same Maze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tr-TR" sz="2800" dirty="0"/>
              <a:t>and we can extend or replace the Maze code without touching other parts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tr-TR" sz="2400" dirty="0"/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92921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0A9069-2A2E-D08D-0C9C-485DB1EE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Maze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BBB630-7E93-85AF-D9C4-1E936BF0B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4" y="1264256"/>
            <a:ext cx="4632960" cy="459519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class Maze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public: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static Maze*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getInstance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 </a:t>
            </a:r>
            <a:r>
              <a:rPr lang="en-US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static Maze* instance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=new Maze();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return instance;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}</a:t>
            </a:r>
          </a:p>
          <a:p>
            <a:pPr marL="0" indent="0">
              <a:buNone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void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addRoom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(Room*);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Room*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(int) const;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private: 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</a:t>
            </a:r>
            <a:r>
              <a:rPr lang="en-US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Maze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</a:t>
            </a:r>
            <a:r>
              <a:rPr lang="en-US" sz="2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unordered_map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&lt;int, Room*&gt; rooms;</a:t>
            </a:r>
          </a:p>
          <a:p>
            <a:pPr marL="0" indent="0">
              <a:buNone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};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7D5809B-B6CD-D7C0-56FE-87381C749CBA}"/>
              </a:ext>
            </a:extLst>
          </p:cNvPr>
          <p:cNvSpPr txBox="1">
            <a:spLocks/>
          </p:cNvSpPr>
          <p:nvPr/>
        </p:nvSpPr>
        <p:spPr bwMode="auto">
          <a:xfrm>
            <a:off x="4824984" y="1272208"/>
            <a:ext cx="4456176" cy="459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public </a:t>
            </a:r>
            <a:r>
              <a:rPr lang="en-US" sz="2000" kern="0" dirty="0" err="1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enum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Maze {</a:t>
            </a:r>
          </a:p>
          <a:p>
            <a:pPr marL="0" indent="0"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SOLE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; //unique instance</a:t>
            </a:r>
            <a:endParaRPr lang="en-US" sz="200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</a:t>
            </a:r>
            <a:r>
              <a:rPr lang="en-US" sz="2000" kern="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private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Maze(){…}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 void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addRoom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(Room r){..}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public  Room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getRoom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(int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rno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       {/*return the room with </a:t>
            </a:r>
            <a:r>
              <a:rPr lang="en-US" sz="2000" kern="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rno</a:t>
            </a: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*/…}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 private Map&lt;Integer, Room&gt;   rooms;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kern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 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kern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367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393727C7-4C0B-4C8A-960B-21573C88EF42}" vid="{72BF777F-C220-4904-8C2B-017C5ED9CE62}"/>
    </a:ext>
  </a:ext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8444</TotalTime>
  <Words>4533</Words>
  <Application>Microsoft Office PowerPoint</Application>
  <PresentationFormat>On-screen Show (4:3)</PresentationFormat>
  <Paragraphs>708</Paragraphs>
  <Slides>44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Aptos</vt:lpstr>
      <vt:lpstr>Arial</vt:lpstr>
      <vt:lpstr>Arial Black</vt:lpstr>
      <vt:lpstr>Courier New</vt:lpstr>
      <vt:lpstr>Source Code Pro</vt:lpstr>
      <vt:lpstr>Source Sans Pro</vt:lpstr>
      <vt:lpstr>Tahoma</vt:lpstr>
      <vt:lpstr>Times New Roman</vt:lpstr>
      <vt:lpstr>Wingdings</vt:lpstr>
      <vt:lpstr>Theme1</vt:lpstr>
      <vt:lpstr>Creational Patterns</vt:lpstr>
      <vt:lpstr>Case study: Maze Game </vt:lpstr>
      <vt:lpstr>Case Study: Maze Game</vt:lpstr>
      <vt:lpstr>Maze Game Components</vt:lpstr>
      <vt:lpstr>Maze Game Components</vt:lpstr>
      <vt:lpstr>Maze Game Components</vt:lpstr>
      <vt:lpstr>the Maze</vt:lpstr>
      <vt:lpstr>The Maze</vt:lpstr>
      <vt:lpstr>the Maze</vt:lpstr>
      <vt:lpstr>Creating the Maze</vt:lpstr>
      <vt:lpstr>Maze</vt:lpstr>
      <vt:lpstr>Factory methods to hide creation</vt:lpstr>
      <vt:lpstr>Factory Method in Maze</vt:lpstr>
      <vt:lpstr>Factory Method In Maze</vt:lpstr>
      <vt:lpstr>Factory Methods</vt:lpstr>
      <vt:lpstr>Solution 1: initialization</vt:lpstr>
      <vt:lpstr>Solution 2: Maze Variants</vt:lpstr>
      <vt:lpstr>Abstract Factory in Maze</vt:lpstr>
      <vt:lpstr>Abstract Factory in Maze</vt:lpstr>
      <vt:lpstr>Solution 2: using Factories</vt:lpstr>
      <vt:lpstr>Solution 2: initialization</vt:lpstr>
      <vt:lpstr>Alternative: Singleton Factory</vt:lpstr>
      <vt:lpstr>Flexibility issue…</vt:lpstr>
      <vt:lpstr>Solution 3</vt:lpstr>
      <vt:lpstr>Solution 3: Builder for Maze </vt:lpstr>
      <vt:lpstr>Builder Pattern for Maze</vt:lpstr>
      <vt:lpstr>Which build methods?</vt:lpstr>
      <vt:lpstr>Builder Abstraction</vt:lpstr>
      <vt:lpstr>Solution 3: coding Director</vt:lpstr>
      <vt:lpstr>Builders</vt:lpstr>
      <vt:lpstr>DefaultBuilder –no repetition</vt:lpstr>
      <vt:lpstr>Solution 3: initialization</vt:lpstr>
      <vt:lpstr>Solution 4:  </vt:lpstr>
      <vt:lpstr>Solution 4: Prototype for Maze</vt:lpstr>
      <vt:lpstr>Prototype in Maze</vt:lpstr>
      <vt:lpstr>Prototype Factory -1</vt:lpstr>
      <vt:lpstr>Prototype Factory -2</vt:lpstr>
      <vt:lpstr>Mapsite as a Prototype </vt:lpstr>
      <vt:lpstr>Mapsite parts as Cloneable</vt:lpstr>
      <vt:lpstr>Solution 4: initialize</vt:lpstr>
      <vt:lpstr>discussion</vt:lpstr>
      <vt:lpstr>Use of Creational Patterns </vt:lpstr>
      <vt:lpstr>Comments on Creational Patterns</vt:lpstr>
      <vt:lpstr>Creational patterns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aysutolga</dc:creator>
  <cp:lastModifiedBy>Aysu Betin Can</cp:lastModifiedBy>
  <cp:revision>405</cp:revision>
  <cp:lastPrinted>1601-01-01T00:00:00Z</cp:lastPrinted>
  <dcterms:created xsi:type="dcterms:W3CDTF">1601-01-01T00:00:00Z</dcterms:created>
  <dcterms:modified xsi:type="dcterms:W3CDTF">2024-10-07T05:39:35Z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