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6"/>
  </p:notesMasterIdLst>
  <p:handoutMasterIdLst>
    <p:handoutMasterId r:id="rId27"/>
  </p:handoutMasterIdLst>
  <p:sldIdLst>
    <p:sldId id="412" r:id="rId2"/>
    <p:sldId id="406" r:id="rId3"/>
    <p:sldId id="392" r:id="rId4"/>
    <p:sldId id="393" r:id="rId5"/>
    <p:sldId id="407" r:id="rId6"/>
    <p:sldId id="508" r:id="rId7"/>
    <p:sldId id="413" r:id="rId8"/>
    <p:sldId id="523" r:id="rId9"/>
    <p:sldId id="414" r:id="rId10"/>
    <p:sldId id="395" r:id="rId11"/>
    <p:sldId id="415" r:id="rId12"/>
    <p:sldId id="489" r:id="rId13"/>
    <p:sldId id="492" r:id="rId14"/>
    <p:sldId id="396" r:id="rId15"/>
    <p:sldId id="402" r:id="rId16"/>
    <p:sldId id="401" r:id="rId17"/>
    <p:sldId id="403" r:id="rId18"/>
    <p:sldId id="493" r:id="rId19"/>
    <p:sldId id="517" r:id="rId20"/>
    <p:sldId id="494" r:id="rId21"/>
    <p:sldId id="512" r:id="rId22"/>
    <p:sldId id="398" r:id="rId23"/>
    <p:sldId id="496" r:id="rId24"/>
    <p:sldId id="404"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209" autoAdjust="0"/>
  </p:normalViewPr>
  <p:slideViewPr>
    <p:cSldViewPr snapToGrid="0">
      <p:cViewPr varScale="1">
        <p:scale>
          <a:sx n="102" d="100"/>
          <a:sy n="102" d="100"/>
        </p:scale>
        <p:origin x="192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0AB24FC-3020-4837-A1BA-F611EC3D39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59" name="Rectangle 3">
            <a:extLst>
              <a:ext uri="{FF2B5EF4-FFF2-40B4-BE49-F238E27FC236}">
                <a16:creationId xmlns:a16="http://schemas.microsoft.com/office/drawing/2014/main" id="{6159ABAE-2A5D-4080-AD8D-063C615DD13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21860" name="Rectangle 4">
            <a:extLst>
              <a:ext uri="{FF2B5EF4-FFF2-40B4-BE49-F238E27FC236}">
                <a16:creationId xmlns:a16="http://schemas.microsoft.com/office/drawing/2014/main" id="{B0EE2441-29FD-4661-9FE0-2B3CF4CCEEC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61" name="Rectangle 5">
            <a:extLst>
              <a:ext uri="{FF2B5EF4-FFF2-40B4-BE49-F238E27FC236}">
                <a16:creationId xmlns:a16="http://schemas.microsoft.com/office/drawing/2014/main" id="{B00D7BAF-A71D-46C6-9E1F-A74D342C40A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095A348-F6E2-4A0B-8E12-BA6FB313F0F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0CB7AE6-5602-4147-BF65-77AAF548AF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67" name="Rectangle 3">
            <a:extLst>
              <a:ext uri="{FF2B5EF4-FFF2-40B4-BE49-F238E27FC236}">
                <a16:creationId xmlns:a16="http://schemas.microsoft.com/office/drawing/2014/main" id="{2DBDD1EE-204D-492A-B011-E306CC35DF3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FF8BBE1E-77F5-CC40-3580-A9CAF54D11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F5EA104A-68CE-481E-95BE-0B54CD680F5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0639B473-507A-49A9-AB90-B2C41D4111F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71" name="Rectangle 7">
            <a:extLst>
              <a:ext uri="{FF2B5EF4-FFF2-40B4-BE49-F238E27FC236}">
                <a16:creationId xmlns:a16="http://schemas.microsoft.com/office/drawing/2014/main" id="{0E71F631-BAD1-4339-9B99-4F3B8EB6A3F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49F679D-6D11-4ED1-A70F-057B76B3F1B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s.unc.edu/~stotts/GOF/hires/pat3d.htm#footnote1"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i="0" dirty="0">
                <a:solidFill>
                  <a:srgbClr val="282523"/>
                </a:solidFill>
                <a:effectLst/>
              </a:rPr>
              <a:t>Implementing complex financial instruments:  stocks, bonds, portfolios.</a:t>
            </a:r>
            <a:endParaRPr lang="en-US" sz="1200" dirty="0">
              <a:solidFill>
                <a:srgbClr val="282523"/>
              </a:solidFill>
            </a:endParaRPr>
          </a:p>
          <a:p>
            <a:pPr eaLnBrk="1" hangingPunct="1"/>
            <a:r>
              <a:rPr lang="en-US" sz="1200" b="0" i="0" dirty="0">
                <a:solidFill>
                  <a:srgbClr val="282523"/>
                </a:solidFill>
                <a:effectLst/>
              </a:rPr>
              <a:t>Each portfolio consists of a diverse mix of these instruments, with specific strategies, risk profiles, and performance metrics.</a:t>
            </a:r>
          </a:p>
          <a:p>
            <a:pPr eaLnBrk="1" hangingPunct="1"/>
            <a:r>
              <a:rPr lang="en-US" sz="1200" b="0" i="0" dirty="0">
                <a:solidFill>
                  <a:srgbClr val="282523"/>
                </a:solidFill>
                <a:effectLst/>
              </a:rPr>
              <a:t>Creating and managing new portfolio instances from scratch every time would be inefficient and prone to errors.</a:t>
            </a:r>
          </a:p>
          <a:p>
            <a:pPr eaLnBrk="1" hangingPunct="1"/>
            <a:r>
              <a:rPr lang="en-US" sz="1200" b="0" i="0" dirty="0">
                <a:solidFill>
                  <a:srgbClr val="282523"/>
                </a:solidFill>
                <a:effectLst/>
              </a:rPr>
              <a:t>Each of these instruments has a myriad of attributes like strike prices, maturity dates, interest rates, and risk factors. </a:t>
            </a:r>
          </a:p>
          <a:p>
            <a:pPr eaLnBrk="1" hangingPunct="1"/>
            <a:r>
              <a:rPr lang="en-US" sz="1200" b="0" i="0" dirty="0">
                <a:solidFill>
                  <a:srgbClr val="282523"/>
                </a:solidFill>
                <a:effectLst/>
              </a:rPr>
              <a:t>Creating new instances of these financial instruments from scratch every time a trade is made would be incredibly inefficient and prone to errors.</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a:t>
            </a:fld>
            <a:endParaRPr lang="en-US" altLang="en-US"/>
          </a:p>
        </p:txBody>
      </p:sp>
    </p:spTree>
    <p:extLst>
      <p:ext uri="{BB962C8B-B14F-4D97-AF65-F5344CB8AC3E}">
        <p14:creationId xmlns:p14="http://schemas.microsoft.com/office/powerpoint/2010/main" val="3230132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use the same idea for Factory Method pattern.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Is there another way to achieve the same effect? YES &lt;T&gt;</a:t>
            </a:r>
          </a:p>
          <a:p>
            <a:endParaRPr lang="en-US" dirty="0"/>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13</a:t>
            </a:fld>
            <a:endParaRPr lang="en-US" altLang="en-US"/>
          </a:p>
        </p:txBody>
      </p:sp>
    </p:spTree>
    <p:extLst>
      <p:ext uri="{BB962C8B-B14F-4D97-AF65-F5344CB8AC3E}">
        <p14:creationId xmlns:p14="http://schemas.microsoft.com/office/powerpoint/2010/main" val="1721982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tr-TR" dirty="0"/>
              <a:t>When the classes to instantiate are specified at run-time</a:t>
            </a:r>
          </a:p>
          <a:p>
            <a:r>
              <a:rPr lang="en-US" dirty="0"/>
              <a:t>prototypes are great when classes are specified at runtime. We don’t need to know the concrete class, just ask the object to clone itself.</a:t>
            </a:r>
          </a:p>
          <a:p>
            <a:r>
              <a:rPr lang="en-US" dirty="0"/>
              <a:t>you're handed an object at runtime, and you need to create a similar one. You don’t know how it was built or what its internal structure is. But if it supports cloning, you can simply ask it to duplicate itself. This is powerful because it decouples the client from the object's implementation. All you need is the interface.”</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14</a:t>
            </a:fld>
            <a:endParaRPr lang="en-US" altLang="en-US"/>
          </a:p>
        </p:txBody>
      </p:sp>
    </p:spTree>
    <p:extLst>
      <p:ext uri="{BB962C8B-B14F-4D97-AF65-F5344CB8AC3E}">
        <p14:creationId xmlns:p14="http://schemas.microsoft.com/office/powerpoint/2010/main" val="248357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tr-TR" dirty="0"/>
              <a:t>user-driven copy,</a:t>
            </a:r>
          </a:p>
          <a:p>
            <a:pPr lvl="2"/>
            <a:r>
              <a:rPr lang="en-US" altLang="tr-TR" dirty="0"/>
              <a:t>E.g. copying a custom shape drawn by the user and pasting it to a new location within the canvas.</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15</a:t>
            </a:fld>
            <a:endParaRPr lang="en-US" altLang="en-US"/>
          </a:p>
        </p:txBody>
      </p:sp>
    </p:spTree>
    <p:extLst>
      <p:ext uri="{BB962C8B-B14F-4D97-AF65-F5344CB8AC3E}">
        <p14:creationId xmlns:p14="http://schemas.microsoft.com/office/powerpoint/2010/main" val="3214725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Template factories use generics to create new instances. Prototype clones existing instances. Both reduce subclassing but serve different purposes</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21</a:t>
            </a:fld>
            <a:endParaRPr lang="en-US" altLang="en-US"/>
          </a:p>
        </p:txBody>
      </p:sp>
    </p:spTree>
    <p:extLst>
      <p:ext uri="{BB962C8B-B14F-4D97-AF65-F5344CB8AC3E}">
        <p14:creationId xmlns:p14="http://schemas.microsoft.com/office/powerpoint/2010/main" val="100404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000000"/>
                </a:solidFill>
                <a:effectLst/>
                <a:highlight>
                  <a:srgbClr val="FFFFFF"/>
                </a:highlight>
                <a:latin typeface="Times New Roman" panose="02020603050405020304" pitchFamily="18" charset="0"/>
              </a:rPr>
              <a:t>Specifying new objects by varying values.</a:t>
            </a:r>
            <a:r>
              <a:rPr lang="en-US" b="0" i="0" dirty="0">
                <a:solidFill>
                  <a:srgbClr val="000000"/>
                </a:solidFill>
                <a:effectLst/>
                <a:highlight>
                  <a:srgbClr val="FFFFFF"/>
                </a:highlight>
                <a:latin typeface="Times New Roman" panose="02020603050405020304" pitchFamily="18" charset="0"/>
              </a:rPr>
              <a:t> Highly dynamic systems let you define new behavior through object composition—by specifying values for an object's variables, for example—and not by defining new classes. You effectively define new kinds of objects by instantiating existing classes and registering the instances as prototypes of client objects. A client can exhibit new behavior by delegating responsibility to the prototype</a:t>
            </a:r>
          </a:p>
          <a:p>
            <a:r>
              <a:rPr lang="en-US" b="0" i="1" dirty="0">
                <a:solidFill>
                  <a:srgbClr val="000000"/>
                </a:solidFill>
                <a:effectLst/>
                <a:highlight>
                  <a:srgbClr val="FFFFFF"/>
                </a:highlight>
                <a:latin typeface="Times New Roman" panose="02020603050405020304" pitchFamily="18" charset="0"/>
              </a:rPr>
              <a:t>Specifying new objects by varying structure.</a:t>
            </a:r>
            <a:r>
              <a:rPr lang="en-US" b="0" i="0" dirty="0">
                <a:solidFill>
                  <a:srgbClr val="000000"/>
                </a:solidFill>
                <a:effectLst/>
                <a:highlight>
                  <a:srgbClr val="FFFFFF"/>
                </a:highlight>
                <a:latin typeface="Times New Roman" panose="02020603050405020304" pitchFamily="18" charset="0"/>
              </a:rPr>
              <a:t> Many applications build objects from parts and subparts. Editors for circuit design, for example, build circuits out of subcircuits.</a:t>
            </a:r>
            <a:r>
              <a:rPr lang="en-US" b="0" i="0" baseline="30000" dirty="0">
                <a:effectLst/>
                <a:highlight>
                  <a:srgbClr val="FFFFFF"/>
                </a:highlight>
                <a:latin typeface="Times New Roman" panose="02020603050405020304" pitchFamily="18" charset="0"/>
                <a:hlinkClick r:id="rId3"/>
              </a:rPr>
              <a:t>1</a:t>
            </a:r>
            <a:r>
              <a:rPr lang="en-US" b="0" i="0" dirty="0">
                <a:solidFill>
                  <a:srgbClr val="000000"/>
                </a:solidFill>
                <a:effectLst/>
                <a:highlight>
                  <a:srgbClr val="FFFFFF"/>
                </a:highlight>
                <a:latin typeface="Times New Roman" panose="02020603050405020304" pitchFamily="18" charset="0"/>
              </a:rPr>
              <a:t> For convenience, such applications often let you instantiate complex, user-defined structures, say, to use a specific subcircuit again and again.</a:t>
            </a:r>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22</a:t>
            </a:fld>
            <a:endParaRPr lang="en-US" altLang="en-US"/>
          </a:p>
        </p:txBody>
      </p:sp>
    </p:spTree>
    <p:extLst>
      <p:ext uri="{BB962C8B-B14F-4D97-AF65-F5344CB8AC3E}">
        <p14:creationId xmlns:p14="http://schemas.microsoft.com/office/powerpoint/2010/main" val="224011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tr-TR" dirty="0"/>
              <a:t>need to do cloning of the same object and may want try out different operation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tr-TR" dirty="0"/>
              <a:t>Blocks is the example for the first 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tr-TR" dirty="0"/>
              <a:t>“</a:t>
            </a:r>
            <a:r>
              <a:rPr lang="en-US" b="0" i="0" dirty="0">
                <a:solidFill>
                  <a:srgbClr val="000000"/>
                </a:solidFill>
                <a:effectLst/>
                <a:highlight>
                  <a:srgbClr val="F1E8D6"/>
                </a:highlight>
                <a:latin typeface="Droid Sans"/>
              </a:rPr>
              <a:t>When instances of a class can have one of only a few different combinations of state. It may be more convenient to install a corresponding number of prototypes and clone them rather than instantiating the class manually, each time with the appropriate state.”</a:t>
            </a:r>
            <a:endParaRPr lang="en-US" altLang="tr-TR" dirty="0"/>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a:t>
            </a:fld>
            <a:endParaRPr lang="en-US" altLang="en-US"/>
          </a:p>
        </p:txBody>
      </p:sp>
    </p:spTree>
    <p:extLst>
      <p:ext uri="{BB962C8B-B14F-4D97-AF65-F5344CB8AC3E}">
        <p14:creationId xmlns:p14="http://schemas.microsoft.com/office/powerpoint/2010/main" val="214103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Prototypes {public Block dirt; public Block stone;}   ….. OR </a:t>
            </a:r>
            <a:r>
              <a:rPr lang="en-US" dirty="0" err="1"/>
              <a:t>javascript</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282523"/>
                </a:solidFill>
              </a:rPr>
              <a:t>Balanced portfolio, international portfolio, retirement portfolio</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5</a:t>
            </a:fld>
            <a:endParaRPr lang="en-US" altLang="en-US"/>
          </a:p>
        </p:txBody>
      </p:sp>
    </p:spTree>
    <p:extLst>
      <p:ext uri="{BB962C8B-B14F-4D97-AF65-F5344CB8AC3E}">
        <p14:creationId xmlns:p14="http://schemas.microsoft.com/office/powerpoint/2010/main" val="307269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portfolio type has a rich configuration. Rather than manually building each one every time, we define a prototype once and clone it. </a:t>
            </a:r>
          </a:p>
          <a:p>
            <a:r>
              <a:rPr lang="en-US" dirty="0"/>
              <a:t>This ensures consistency, reduces errors, and speeds up creation. It’s especially useful in financial systems where precision and performance matter</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6</a:t>
            </a:fld>
            <a:endParaRPr lang="en-US" altLang="en-US"/>
          </a:p>
        </p:txBody>
      </p:sp>
    </p:spTree>
    <p:extLst>
      <p:ext uri="{BB962C8B-B14F-4D97-AF65-F5344CB8AC3E}">
        <p14:creationId xmlns:p14="http://schemas.microsoft.com/office/powerpoint/2010/main" val="257699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 case usually violate open-close </a:t>
            </a:r>
            <a:r>
              <a:rPr lang="en-US"/>
              <a:t>priciples</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7</a:t>
            </a:fld>
            <a:endParaRPr lang="en-US" altLang="en-US"/>
          </a:p>
        </p:txBody>
      </p:sp>
    </p:spTree>
    <p:extLst>
      <p:ext uri="{BB962C8B-B14F-4D97-AF65-F5344CB8AC3E}">
        <p14:creationId xmlns:p14="http://schemas.microsoft.com/office/powerpoint/2010/main" val="265499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828AE-D8A8-0230-F596-DFF342C4867F}"/>
            </a:ext>
          </a:extLst>
        </p:cNvPr>
        <p:cNvGrpSpPr/>
        <p:nvPr/>
      </p:nvGrpSpPr>
      <p:grpSpPr>
        <a:xfrm>
          <a:off x="0" y="0"/>
          <a:ext cx="0" cy="0"/>
          <a:chOff x="0" y="0"/>
          <a:chExt cx="0" cy="0"/>
        </a:xfrm>
      </p:grpSpPr>
      <p:sp>
        <p:nvSpPr>
          <p:cNvPr id="13314" name="Rectangle 7">
            <a:extLst>
              <a:ext uri="{FF2B5EF4-FFF2-40B4-BE49-F238E27FC236}">
                <a16:creationId xmlns:a16="http://schemas.microsoft.com/office/drawing/2014/main" id="{3DDF2C0D-57FC-EE60-ED93-3B39E2B9FB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5974CE-3AB6-48C8-B9B8-C2507A6E463B}" type="slidenum">
              <a:rPr lang="en-US" altLang="tr-TR"/>
              <a:pPr>
                <a:spcBef>
                  <a:spcPct val="0"/>
                </a:spcBef>
              </a:pPr>
              <a:t>8</a:t>
            </a:fld>
            <a:endParaRPr lang="en-US" altLang="tr-TR"/>
          </a:p>
        </p:txBody>
      </p:sp>
      <p:sp>
        <p:nvSpPr>
          <p:cNvPr id="13315" name="Rectangle 2">
            <a:extLst>
              <a:ext uri="{FF2B5EF4-FFF2-40B4-BE49-F238E27FC236}">
                <a16:creationId xmlns:a16="http://schemas.microsoft.com/office/drawing/2014/main" id="{B37EE544-8C8E-2DA1-7BCC-3F73384CB15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FC5AEC6F-3B4F-D2C0-3F2D-F5DEB72CE1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In Java, if the class implements Clonable then it is a concrete prototype</a:t>
            </a:r>
          </a:p>
          <a:p>
            <a:pPr eaLnBrk="1" hangingPunct="1"/>
            <a:endParaRPr lang="en-US" altLang="tr-TR">
              <a:latin typeface="Arial" panose="020B0604020202020204" pitchFamily="34" charset="0"/>
            </a:endParaRPr>
          </a:p>
        </p:txBody>
      </p:sp>
    </p:spTree>
    <p:extLst>
      <p:ext uri="{BB962C8B-B14F-4D97-AF65-F5344CB8AC3E}">
        <p14:creationId xmlns:p14="http://schemas.microsoft.com/office/powerpoint/2010/main" val="116254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914EEA3-557D-C940-5E8F-2D2B9D6815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5974CE-3AB6-48C8-B9B8-C2507A6E463B}" type="slidenum">
              <a:rPr lang="en-US" altLang="tr-TR"/>
              <a:pPr>
                <a:spcBef>
                  <a:spcPct val="0"/>
                </a:spcBef>
              </a:pPr>
              <a:t>9</a:t>
            </a:fld>
            <a:endParaRPr lang="en-US" altLang="tr-TR"/>
          </a:p>
        </p:txBody>
      </p:sp>
      <p:sp>
        <p:nvSpPr>
          <p:cNvPr id="13315" name="Rectangle 2">
            <a:extLst>
              <a:ext uri="{FF2B5EF4-FFF2-40B4-BE49-F238E27FC236}">
                <a16:creationId xmlns:a16="http://schemas.microsoft.com/office/drawing/2014/main" id="{D272497F-B0C7-3C3C-EB24-DE24AF216CB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EEA86BE-1828-E00D-8FC3-AB26730A5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In Java, if the class implements Clonable then it is a concrete prototype</a:t>
            </a:r>
          </a:p>
          <a:p>
            <a:pPr eaLnBrk="1" hangingPunct="1"/>
            <a:endParaRPr lang="en-US" altLang="tr-TR">
              <a:latin typeface="Arial" panose="020B0604020202020204" pitchFamily="34" charset="0"/>
            </a:endParaRPr>
          </a:p>
        </p:txBody>
      </p:sp>
    </p:spTree>
    <p:extLst>
      <p:ext uri="{BB962C8B-B14F-4D97-AF65-F5344CB8AC3E}">
        <p14:creationId xmlns:p14="http://schemas.microsoft.com/office/powerpoint/2010/main" val="2901503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914EEA3-557D-C940-5E8F-2D2B9D6815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5974CE-3AB6-48C8-B9B8-C2507A6E463B}" type="slidenum">
              <a:rPr lang="en-US" altLang="tr-TR"/>
              <a:pPr>
                <a:spcBef>
                  <a:spcPct val="0"/>
                </a:spcBef>
              </a:pPr>
              <a:t>10</a:t>
            </a:fld>
            <a:endParaRPr lang="en-US" altLang="tr-TR"/>
          </a:p>
        </p:txBody>
      </p:sp>
      <p:sp>
        <p:nvSpPr>
          <p:cNvPr id="13315" name="Rectangle 2">
            <a:extLst>
              <a:ext uri="{FF2B5EF4-FFF2-40B4-BE49-F238E27FC236}">
                <a16:creationId xmlns:a16="http://schemas.microsoft.com/office/drawing/2014/main" id="{D272497F-B0C7-3C3C-EB24-DE24AF216CB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EEA86BE-1828-E00D-8FC3-AB26730A5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In Java, if the class implements Clonable then it is a concrete prototype</a:t>
            </a:r>
          </a:p>
          <a:p>
            <a:pPr eaLnBrk="1" hangingPunct="1"/>
            <a:endParaRPr lang="en-US" altLang="tr-T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tr-TR" dirty="0"/>
              <a:t>need to do cloning of the same object and may want try out different operation</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11</a:t>
            </a:fld>
            <a:endParaRPr lang="en-US" altLang="en-US"/>
          </a:p>
        </p:txBody>
      </p:sp>
    </p:spTree>
    <p:extLst>
      <p:ext uri="{BB962C8B-B14F-4D97-AF65-F5344CB8AC3E}">
        <p14:creationId xmlns:p14="http://schemas.microsoft.com/office/powerpoint/2010/main" val="249875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tr-TR"/>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tr-TR"/>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97E6381F-818A-4114-A1CE-A412FA68AB3C}" type="slidenum">
              <a:rPr lang="tr-TR" altLang="en-US" smtClean="0"/>
              <a:pPr/>
              <a:t>‹#›</a:t>
            </a:fld>
            <a:endParaRPr lang="tr-TR" altLang="en-US"/>
          </a:p>
        </p:txBody>
      </p:sp>
    </p:spTree>
    <p:extLst>
      <p:ext uri="{BB962C8B-B14F-4D97-AF65-F5344CB8AC3E}">
        <p14:creationId xmlns:p14="http://schemas.microsoft.com/office/powerpoint/2010/main" val="78806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23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284793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32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20412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6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02195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tr-TR"/>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18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59145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76846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20862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tr-TR"/>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97E6381F-818A-4114-A1CE-A412FA68AB3C}" type="slidenum">
              <a:rPr lang="tr-TR" altLang="en-US" smtClean="0"/>
              <a:pPr/>
              <a:t>‹#›</a:t>
            </a:fld>
            <a:endParaRPr lang="tr-TR"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tr-TR"/>
          </a:p>
        </p:txBody>
      </p:sp>
    </p:spTree>
    <p:extLst>
      <p:ext uri="{BB962C8B-B14F-4D97-AF65-F5344CB8AC3E}">
        <p14:creationId xmlns:p14="http://schemas.microsoft.com/office/powerpoint/2010/main" val="4800687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59769-62BC-524F-8ECA-F64C9697C5D0}"/>
              </a:ext>
            </a:extLst>
          </p:cNvPr>
          <p:cNvSpPr>
            <a:spLocks noGrp="1"/>
          </p:cNvSpPr>
          <p:nvPr>
            <p:ph type="ctrTitle"/>
          </p:nvPr>
        </p:nvSpPr>
        <p:spPr/>
        <p:txBody>
          <a:bodyPr/>
          <a:lstStyle/>
          <a:p>
            <a:r>
              <a:rPr lang="en-US"/>
              <a:t>Creational Patterns</a:t>
            </a:r>
          </a:p>
        </p:txBody>
      </p:sp>
      <p:sp>
        <p:nvSpPr>
          <p:cNvPr id="5" name="Subtitle 4">
            <a:extLst>
              <a:ext uri="{FF2B5EF4-FFF2-40B4-BE49-F238E27FC236}">
                <a16:creationId xmlns:a16="http://schemas.microsoft.com/office/drawing/2014/main" id="{D62E6B58-2635-79FE-31CB-AE6ECA2A14A4}"/>
              </a:ext>
            </a:extLst>
          </p:cNvPr>
          <p:cNvSpPr>
            <a:spLocks noGrp="1"/>
          </p:cNvSpPr>
          <p:nvPr>
            <p:ph type="subTitle" idx="1"/>
          </p:nvPr>
        </p:nvSpPr>
        <p:spPr/>
        <p:txBody>
          <a:bodyPr/>
          <a:lstStyle/>
          <a:p>
            <a:r>
              <a:rPr lang="en-US" dirty="0"/>
              <a:t>Prototype:</a:t>
            </a:r>
          </a:p>
          <a:p>
            <a:r>
              <a:rPr lang="en-US" sz="2800" dirty="0"/>
              <a:t>efficiently create complex objects</a:t>
            </a:r>
          </a:p>
          <a:p>
            <a:endParaRPr lang="en-US" dirty="0"/>
          </a:p>
        </p:txBody>
      </p:sp>
    </p:spTree>
    <p:extLst>
      <p:ext uri="{BB962C8B-B14F-4D97-AF65-F5344CB8AC3E}">
        <p14:creationId xmlns:p14="http://schemas.microsoft.com/office/powerpoint/2010/main" val="181980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FF19C20-43F2-F799-4E6E-1319B9B65BA2}"/>
              </a:ext>
            </a:extLst>
          </p:cNvPr>
          <p:cNvSpPr>
            <a:spLocks noGrp="1" noChangeArrowheads="1"/>
          </p:cNvSpPr>
          <p:nvPr>
            <p:ph type="title"/>
          </p:nvPr>
        </p:nvSpPr>
        <p:spPr>
          <a:xfrm>
            <a:off x="457200" y="284163"/>
            <a:ext cx="8229600" cy="1143000"/>
          </a:xfrm>
        </p:spPr>
        <p:txBody>
          <a:bodyPr/>
          <a:lstStyle/>
          <a:p>
            <a:pPr eaLnBrk="1" hangingPunct="1"/>
            <a:r>
              <a:rPr lang="en-US" altLang="tr-TR" dirty="0"/>
              <a:t>Exercise –Attempt3 – solution 2</a:t>
            </a:r>
          </a:p>
        </p:txBody>
      </p:sp>
      <p:sp>
        <p:nvSpPr>
          <p:cNvPr id="12292" name="Rectangle 5">
            <a:extLst>
              <a:ext uri="{FF2B5EF4-FFF2-40B4-BE49-F238E27FC236}">
                <a16:creationId xmlns:a16="http://schemas.microsoft.com/office/drawing/2014/main" id="{BC295BE0-C89B-6957-4BA3-E98B56580D21}"/>
              </a:ext>
            </a:extLst>
          </p:cNvPr>
          <p:cNvSpPr>
            <a:spLocks noGrp="1" noChangeArrowheads="1"/>
          </p:cNvSpPr>
          <p:nvPr>
            <p:ph sz="half" idx="2"/>
          </p:nvPr>
        </p:nvSpPr>
        <p:spPr>
          <a:xfrm>
            <a:off x="4721225" y="1272209"/>
            <a:ext cx="4489450" cy="5033962"/>
          </a:xfrm>
        </p:spPr>
        <p:txBody>
          <a:bodyPr/>
          <a:lstStyle/>
          <a:p>
            <a:pPr eaLnBrk="1" hangingPunct="1">
              <a:buFontTx/>
              <a:buNone/>
            </a:pPr>
            <a:r>
              <a:rPr lang="en-US" altLang="tr-TR" sz="2000" dirty="0">
                <a:latin typeface="Source Sans Pro" panose="020B0503030403020204" pitchFamily="34" charset="0"/>
                <a:ea typeface="Source Sans Pro" panose="020B0503030403020204" pitchFamily="34" charset="0"/>
              </a:rPr>
              <a:t>class </a:t>
            </a:r>
            <a:r>
              <a:rPr lang="en-US" altLang="tr-TR" sz="2000" dirty="0" err="1">
                <a:latin typeface="Source Sans Pro" panose="020B0503030403020204" pitchFamily="34" charset="0"/>
                <a:ea typeface="Source Sans Pro" panose="020B0503030403020204" pitchFamily="34" charset="0"/>
              </a:rPr>
              <a:t>CharacterManager</a:t>
            </a: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private List&lt;Character&gt; cs;</a:t>
            </a:r>
          </a:p>
          <a:p>
            <a:pPr eaLnBrk="1" hangingPunct="1">
              <a:buFontTx/>
              <a:buNone/>
            </a:pPr>
            <a:r>
              <a:rPr lang="en-US" altLang="tr-TR" sz="2000" dirty="0">
                <a:latin typeface="Source Sans Pro" panose="020B0503030403020204" pitchFamily="34" charset="0"/>
                <a:ea typeface="Source Sans Pro" panose="020B0503030403020204" pitchFamily="34" charset="0"/>
              </a:rPr>
              <a:t>  public Character get(){</a:t>
            </a:r>
          </a:p>
          <a:p>
            <a:pPr eaLnBrk="1" hangingPunct="1">
              <a:buFontTx/>
              <a:buNone/>
            </a:pPr>
            <a:r>
              <a:rPr lang="en-US" altLang="tr-TR" sz="2000" dirty="0">
                <a:latin typeface="Source Sans Pro" panose="020B0503030403020204" pitchFamily="34" charset="0"/>
                <a:ea typeface="Source Sans Pro" panose="020B0503030403020204" pitchFamily="34" charset="0"/>
              </a:rPr>
              <a:t>       Character c=</a:t>
            </a:r>
            <a:r>
              <a:rPr lang="en-US" altLang="tr-TR" sz="2000" dirty="0" err="1">
                <a:latin typeface="Source Sans Pro" panose="020B0503030403020204" pitchFamily="34" charset="0"/>
                <a:ea typeface="Source Sans Pro" panose="020B0503030403020204" pitchFamily="34" charset="0"/>
              </a:rPr>
              <a:t>cs.get</a:t>
            </a:r>
            <a:r>
              <a:rPr lang="en-US" altLang="tr-TR" sz="2000" dirty="0">
                <a:latin typeface="Source Sans Pro" panose="020B0503030403020204" pitchFamily="34" charset="0"/>
                <a:ea typeface="Source Sans Pro" panose="020B0503030403020204" pitchFamily="34" charset="0"/>
              </a:rPr>
              <a:t> (random());</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r>
              <a:rPr lang="en-US" altLang="tr-TR" sz="2000" b="1" i="1" dirty="0">
                <a:latin typeface="Source Sans Pro" panose="020B0503030403020204" pitchFamily="34" charset="0"/>
                <a:ea typeface="Source Sans Pro" panose="020B0503030403020204" pitchFamily="34" charset="0"/>
              </a:rPr>
              <a:t>result= </a:t>
            </a:r>
            <a:r>
              <a:rPr lang="en-US" altLang="tr-TR" sz="2000" b="1" i="1" dirty="0" err="1">
                <a:latin typeface="Source Sans Pro" panose="020B0503030403020204" pitchFamily="34" charset="0"/>
                <a:ea typeface="Source Sans Pro" panose="020B0503030403020204" pitchFamily="34" charset="0"/>
              </a:rPr>
              <a:t>c.clone</a:t>
            </a:r>
            <a:r>
              <a:rPr lang="en-US" altLang="tr-TR" sz="2000" b="1" i="1" dirty="0">
                <a:latin typeface="Source Sans Pro" panose="020B0503030403020204" pitchFamily="34" charset="0"/>
                <a:ea typeface="Source Sans Pro" panose="020B0503030403020204" pitchFamily="34" charset="0"/>
              </a:rPr>
              <a:t>();</a:t>
            </a:r>
          </a:p>
          <a:p>
            <a:pPr eaLnBrk="1" hangingPunct="1">
              <a:buFontTx/>
              <a:buNone/>
            </a:pPr>
            <a:r>
              <a:rPr lang="en-US" altLang="tr-TR" sz="2000" i="1" dirty="0">
                <a:latin typeface="Source Sans Pro" panose="020B0503030403020204" pitchFamily="34" charset="0"/>
                <a:ea typeface="Source Sans Pro" panose="020B0503030403020204" pitchFamily="34" charset="0"/>
              </a:rPr>
              <a:t>       //adjust the clone like its location</a:t>
            </a: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return result;</a:t>
            </a:r>
            <a:endParaRPr lang="en-US" altLang="tr-TR" sz="2000" b="1" i="1" dirty="0">
              <a:latin typeface="Source Sans Pro" panose="020B0503030403020204" pitchFamily="34" charset="0"/>
              <a:ea typeface="Source Sans Pro" panose="020B0503030403020204" pitchFamily="34" charset="0"/>
            </a:endParaRPr>
          </a:p>
          <a:p>
            <a:pPr eaLnBrk="1" hangingPunct="1">
              <a:buFontTx/>
              <a:buNone/>
            </a:pPr>
            <a:r>
              <a:rPr lang="en-US" altLang="tr-TR" sz="2000" b="1" i="1" dirty="0">
                <a:latin typeface="Source Sans Pro" panose="020B0503030403020204" pitchFamily="34" charset="0"/>
                <a:ea typeface="Source Sans Pro" panose="020B0503030403020204" pitchFamily="34" charset="0"/>
              </a:rPr>
              <a:t>   </a:t>
            </a:r>
            <a:r>
              <a:rPr lang="en-US" altLang="tr-TR" sz="2000" dirty="0">
                <a:latin typeface="Source Sans Pro" panose="020B0503030403020204" pitchFamily="34" charset="0"/>
                <a:ea typeface="Source Sans Pro" panose="020B0503030403020204" pitchFamily="34" charset="0"/>
              </a:rPr>
              <a:t>}</a:t>
            </a:r>
          </a:p>
          <a:p>
            <a:pPr eaLnBrk="1" hangingPunct="1">
              <a:buFontTx/>
              <a:buNone/>
            </a:pPr>
            <a:r>
              <a:rPr lang="en-US" altLang="tr-TR" sz="2000" dirty="0">
                <a:latin typeface="Source Sans Pro" panose="020B0503030403020204" pitchFamily="34" charset="0"/>
                <a:ea typeface="Source Sans Pro" panose="020B0503030403020204" pitchFamily="34" charset="0"/>
              </a:rPr>
              <a:t>public void add(Character prototype){</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cs.add</a:t>
            </a:r>
            <a:r>
              <a:rPr lang="en-US" altLang="tr-TR" sz="2000" dirty="0">
                <a:latin typeface="Source Sans Pro" panose="020B0503030403020204" pitchFamily="34" charset="0"/>
                <a:ea typeface="Source Sans Pro" panose="020B0503030403020204" pitchFamily="34" charset="0"/>
              </a:rPr>
              <a:t>(prototype);</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p>
          <a:p>
            <a:r>
              <a:rPr lang="en-US" altLang="tr-TR" sz="2000" b="1" i="1"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P</a:t>
            </a:r>
            <a:r>
              <a:rPr lang="en-US" sz="2000" b="1" dirty="0"/>
              <a:t>rototype supports dynamic behavior.</a:t>
            </a:r>
          </a:p>
          <a:p>
            <a:r>
              <a:rPr lang="en-US" altLang="tr-TR" sz="2000" dirty="0">
                <a:latin typeface="Source Sans Pro" panose="020B0503030403020204" pitchFamily="34" charset="0"/>
                <a:ea typeface="Source Sans Pro" panose="020B0503030403020204" pitchFamily="34" charset="0"/>
              </a:rPr>
              <a:t>Reduced subclassing</a:t>
            </a:r>
          </a:p>
        </p:txBody>
      </p:sp>
      <p:sp>
        <p:nvSpPr>
          <p:cNvPr id="2" name="Rectangle 5">
            <a:extLst>
              <a:ext uri="{FF2B5EF4-FFF2-40B4-BE49-F238E27FC236}">
                <a16:creationId xmlns:a16="http://schemas.microsoft.com/office/drawing/2014/main" id="{6E60C944-4B28-6FB9-8073-B2BCC4B000C2}"/>
              </a:ext>
            </a:extLst>
          </p:cNvPr>
          <p:cNvSpPr txBox="1">
            <a:spLocks noChangeArrowheads="1"/>
          </p:cNvSpPr>
          <p:nvPr/>
        </p:nvSpPr>
        <p:spPr bwMode="auto">
          <a:xfrm>
            <a:off x="231775" y="1272209"/>
            <a:ext cx="4489450" cy="514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18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9pPr>
          </a:lstStyle>
          <a:p>
            <a:pPr>
              <a:buFontTx/>
              <a:buNone/>
            </a:pPr>
            <a:r>
              <a:rPr lang="en-US" altLang="tr-TR" sz="2000" kern="0" dirty="0">
                <a:latin typeface="Source Sans Pro" panose="020B0503030403020204" pitchFamily="34" charset="0"/>
                <a:ea typeface="Source Sans Pro" panose="020B0503030403020204" pitchFamily="34" charset="0"/>
              </a:rPr>
              <a:t>class  Character{ </a:t>
            </a:r>
          </a:p>
          <a:p>
            <a:pPr>
              <a:buFontTx/>
              <a:buNone/>
            </a:pPr>
            <a:r>
              <a:rPr lang="en-US" altLang="tr-TR" sz="2000" kern="0" dirty="0">
                <a:latin typeface="Source Sans Pro" panose="020B0503030403020204" pitchFamily="34" charset="0"/>
                <a:ea typeface="Source Sans Pro" panose="020B0503030403020204" pitchFamily="34" charset="0"/>
              </a:rPr>
              <a:t>   public Character clone(){…}</a:t>
            </a:r>
          </a:p>
          <a:p>
            <a:pPr>
              <a:buFontTx/>
              <a:buNone/>
            </a:pPr>
            <a:r>
              <a:rPr lang="en-US" altLang="tr-TR" sz="2000" kern="0" dirty="0">
                <a:latin typeface="Source Sans Pro" panose="020B0503030403020204" pitchFamily="34" charset="0"/>
                <a:ea typeface="Source Sans Pro" panose="020B0503030403020204" pitchFamily="34" charset="0"/>
              </a:rPr>
              <a:t> …} </a:t>
            </a:r>
          </a:p>
          <a:p>
            <a:pPr>
              <a:buFontTx/>
              <a:buNone/>
            </a:pPr>
            <a:r>
              <a:rPr lang="en-US" altLang="tr-TR" sz="2000" kern="0" dirty="0">
                <a:latin typeface="Source Sans Pro" panose="020B0503030403020204" pitchFamily="34" charset="0"/>
                <a:ea typeface="Source Sans Pro" panose="020B0503030403020204" pitchFamily="34" charset="0"/>
              </a:rPr>
              <a:t>  </a:t>
            </a:r>
          </a:p>
          <a:p>
            <a:pPr>
              <a:buFontTx/>
              <a:buNone/>
            </a:pPr>
            <a:r>
              <a:rPr lang="en-US" altLang="tr-TR" sz="2000" kern="0" dirty="0" err="1">
                <a:latin typeface="Source Sans Pro" panose="020B0503030403020204" pitchFamily="34" charset="0"/>
                <a:ea typeface="Source Sans Pro" panose="020B0503030403020204" pitchFamily="34" charset="0"/>
              </a:rPr>
              <a:t>init</a:t>
            </a:r>
            <a:r>
              <a:rPr lang="en-US" altLang="tr-TR" sz="2000" kern="0" dirty="0">
                <a:latin typeface="Source Sans Pro" panose="020B0503030403020204" pitchFamily="34" charset="0"/>
                <a:ea typeface="Source Sans Pro" panose="020B0503030403020204" pitchFamily="34" charset="0"/>
              </a:rPr>
              <a:t>(){   </a:t>
            </a:r>
            <a:r>
              <a:rPr lang="en-US" altLang="tr-TR" sz="2000" b="1" i="1" kern="0" dirty="0">
                <a:latin typeface="Source Sans Pro" panose="020B0503030403020204" pitchFamily="34" charset="0"/>
                <a:ea typeface="Source Sans Pro" panose="020B0503030403020204" pitchFamily="34" charset="0"/>
              </a:rPr>
              <a:t>//populating the prototype pool</a:t>
            </a:r>
            <a:r>
              <a:rPr lang="en-US" altLang="tr-TR" sz="2000" kern="0" dirty="0">
                <a:latin typeface="Source Sans Pro" panose="020B0503030403020204" pitchFamily="34" charset="0"/>
                <a:ea typeface="Source Sans Pro" panose="020B0503030403020204" pitchFamily="34" charset="0"/>
              </a:rPr>
              <a:t> </a:t>
            </a:r>
          </a:p>
          <a:p>
            <a:pPr>
              <a:buFontTx/>
              <a:buNone/>
            </a:pPr>
            <a:r>
              <a:rPr lang="en-US" altLang="tr-TR" sz="2000" kern="0" dirty="0">
                <a:latin typeface="Source Sans Pro" panose="020B0503030403020204" pitchFamily="34" charset="0"/>
                <a:ea typeface="Source Sans Pro" panose="020B0503030403020204" pitchFamily="34" charset="0"/>
              </a:rPr>
              <a:t>  Character c=new Character();</a:t>
            </a:r>
          </a:p>
          <a:p>
            <a:pPr>
              <a:buNone/>
            </a:pPr>
            <a:r>
              <a:rPr lang="en-US" altLang="tr-TR" sz="2000" kern="0" dirty="0">
                <a:latin typeface="Source Sans Pro" panose="020B0503030403020204" pitchFamily="34" charset="0"/>
                <a:ea typeface="Source Sans Pro" panose="020B0503030403020204" pitchFamily="34" charset="0"/>
              </a:rPr>
              <a:t>   //set it up to make it a hero</a:t>
            </a:r>
          </a:p>
          <a:p>
            <a:pPr>
              <a:buFontTx/>
              <a:buNone/>
            </a:pPr>
            <a:r>
              <a:rPr lang="en-US" altLang="tr-TR" sz="2000" kern="0" dirty="0">
                <a:latin typeface="Source Sans Pro" panose="020B0503030403020204" pitchFamily="34" charset="0"/>
                <a:ea typeface="Source Sans Pro" panose="020B0503030403020204" pitchFamily="34" charset="0"/>
              </a:rPr>
              <a:t>   </a:t>
            </a:r>
            <a:r>
              <a:rPr lang="en-US" altLang="tr-TR" sz="2000" kern="0" dirty="0" err="1">
                <a:latin typeface="Source Sans Pro" panose="020B0503030403020204" pitchFamily="34" charset="0"/>
                <a:ea typeface="Source Sans Pro" panose="020B0503030403020204" pitchFamily="34" charset="0"/>
              </a:rPr>
              <a:t>c.setImage</a:t>
            </a:r>
            <a:r>
              <a:rPr lang="en-US" altLang="tr-TR" sz="2000" kern="0" dirty="0">
                <a:latin typeface="Source Sans Pro" panose="020B0503030403020204" pitchFamily="34" charset="0"/>
                <a:ea typeface="Source Sans Pro" panose="020B0503030403020204" pitchFamily="34" charset="0"/>
              </a:rPr>
              <a:t>(hero.jpg);</a:t>
            </a:r>
          </a:p>
          <a:p>
            <a:pPr>
              <a:buFontTx/>
              <a:buNone/>
            </a:pPr>
            <a:r>
              <a:rPr lang="en-US" altLang="tr-TR" sz="2000" kern="0" dirty="0">
                <a:latin typeface="Source Sans Pro" panose="020B0503030403020204" pitchFamily="34" charset="0"/>
                <a:ea typeface="Source Sans Pro" panose="020B0503030403020204" pitchFamily="34" charset="0"/>
              </a:rPr>
              <a:t>   add(c);</a:t>
            </a:r>
          </a:p>
          <a:p>
            <a:pPr>
              <a:buFontTx/>
              <a:buNone/>
            </a:pPr>
            <a:r>
              <a:rPr lang="en-US" altLang="tr-TR" sz="2000" kern="0" dirty="0">
                <a:latin typeface="Source Sans Pro" panose="020B0503030403020204" pitchFamily="34" charset="0"/>
                <a:ea typeface="Source Sans Pro" panose="020B0503030403020204" pitchFamily="34" charset="0"/>
              </a:rPr>
              <a:t>  //new prototypical Monster</a:t>
            </a:r>
          </a:p>
          <a:p>
            <a:pPr>
              <a:buFontTx/>
              <a:buNone/>
            </a:pPr>
            <a:r>
              <a:rPr lang="en-US" altLang="tr-TR" sz="2000" kern="0" dirty="0">
                <a:latin typeface="Source Sans Pro" panose="020B0503030403020204" pitchFamily="34" charset="0"/>
                <a:ea typeface="Source Sans Pro" panose="020B0503030403020204" pitchFamily="34" charset="0"/>
              </a:rPr>
              <a:t>   c=new Character();</a:t>
            </a:r>
          </a:p>
          <a:p>
            <a:pPr>
              <a:buFontTx/>
              <a:buNone/>
            </a:pPr>
            <a:r>
              <a:rPr lang="en-US" altLang="tr-TR" sz="2000" kern="0" dirty="0">
                <a:latin typeface="Source Sans Pro" panose="020B0503030403020204" pitchFamily="34" charset="0"/>
                <a:ea typeface="Source Sans Pro" panose="020B0503030403020204" pitchFamily="34" charset="0"/>
              </a:rPr>
              <a:t>  // set up to monster</a:t>
            </a:r>
          </a:p>
          <a:p>
            <a:pPr>
              <a:buFontTx/>
              <a:buNone/>
            </a:pPr>
            <a:r>
              <a:rPr lang="en-US" altLang="tr-TR" sz="2000" kern="0" dirty="0">
                <a:latin typeface="Source Sans Pro" panose="020B0503030403020204" pitchFamily="34" charset="0"/>
                <a:ea typeface="Source Sans Pro" panose="020B0503030403020204" pitchFamily="34" charset="0"/>
              </a:rPr>
              <a:t>   add(c);</a:t>
            </a:r>
          </a:p>
          <a:p>
            <a:pPr>
              <a:buFontTx/>
              <a:buNone/>
            </a:pPr>
            <a:r>
              <a:rPr lang="en-US" altLang="tr-TR" sz="2000" kern="0" dirty="0">
                <a:latin typeface="Source Sans Pro" panose="020B0503030403020204" pitchFamily="34" charset="0"/>
                <a:ea typeface="Source Sans Pro" panose="020B0503030403020204" pitchFamily="34" charset="0"/>
              </a:rPr>
              <a:t>  …</a:t>
            </a:r>
          </a:p>
          <a:p>
            <a:pPr>
              <a:buFontTx/>
              <a:buNone/>
            </a:pPr>
            <a:r>
              <a:rPr lang="en-US" altLang="tr-TR" sz="2000" kern="0" dirty="0">
                <a:latin typeface="Source Sans Pro" panose="020B0503030403020204" pitchFamily="34" charset="0"/>
                <a:ea typeface="Source Sans Pro" panose="020B0503030403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4F46914-B932-47D8-7EDE-5B65FD87C0E2}"/>
              </a:ext>
            </a:extLst>
          </p:cNvPr>
          <p:cNvSpPr>
            <a:spLocks noGrp="1" noChangeArrowheads="1"/>
          </p:cNvSpPr>
          <p:nvPr>
            <p:ph type="title"/>
          </p:nvPr>
        </p:nvSpPr>
        <p:spPr/>
        <p:txBody>
          <a:bodyPr/>
          <a:lstStyle/>
          <a:p>
            <a:pPr eaLnBrk="1" hangingPunct="1"/>
            <a:r>
              <a:rPr lang="en-US" altLang="tr-TR" dirty="0"/>
              <a:t>Prototype: reduce hierarchy</a:t>
            </a:r>
          </a:p>
        </p:txBody>
      </p:sp>
      <p:sp>
        <p:nvSpPr>
          <p:cNvPr id="5123" name="Rectangle 3">
            <a:extLst>
              <a:ext uri="{FF2B5EF4-FFF2-40B4-BE49-F238E27FC236}">
                <a16:creationId xmlns:a16="http://schemas.microsoft.com/office/drawing/2014/main" id="{6B6DA005-B9D2-A291-78A4-9C34E4A024E8}"/>
              </a:ext>
            </a:extLst>
          </p:cNvPr>
          <p:cNvSpPr>
            <a:spLocks noGrp="1" noChangeArrowheads="1"/>
          </p:cNvSpPr>
          <p:nvPr>
            <p:ph idx="1"/>
          </p:nvPr>
        </p:nvSpPr>
        <p:spPr>
          <a:xfrm>
            <a:off x="457200" y="1335291"/>
            <a:ext cx="8485632" cy="4532109"/>
          </a:xfrm>
        </p:spPr>
        <p:txBody>
          <a:bodyPr/>
          <a:lstStyle/>
          <a:p>
            <a:pPr marL="0" indent="0">
              <a:lnSpc>
                <a:spcPct val="90000"/>
              </a:lnSpc>
              <a:buNone/>
            </a:pPr>
            <a:r>
              <a:rPr lang="en-US" altLang="tr-TR" sz="2800" u="sng" dirty="0"/>
              <a:t>Applicability:</a:t>
            </a:r>
            <a:r>
              <a:rPr lang="en-US" altLang="tr-TR" sz="2800" dirty="0"/>
              <a:t> “to avoid building a class hierarchy of factories”</a:t>
            </a:r>
          </a:p>
          <a:p>
            <a:pPr>
              <a:lnSpc>
                <a:spcPct val="90000"/>
              </a:lnSpc>
            </a:pPr>
            <a:r>
              <a:rPr lang="en-US" altLang="tr-TR" dirty="0"/>
              <a:t>Consider the Abstract Factory pattern</a:t>
            </a:r>
          </a:p>
          <a:p>
            <a:pPr lvl="1">
              <a:spcAft>
                <a:spcPts val="600"/>
              </a:spcAft>
            </a:pPr>
            <a:r>
              <a:rPr lang="en-US" altLang="tr-TR" dirty="0"/>
              <a:t>Each variant needs a Concrete Factory</a:t>
            </a:r>
          </a:p>
          <a:p>
            <a:pPr>
              <a:spcAft>
                <a:spcPts val="600"/>
              </a:spcAft>
            </a:pPr>
            <a:r>
              <a:rPr lang="en-US" altLang="tr-TR" dirty="0"/>
              <a:t>Can I have 1 configurable Concrete Factory class instead?</a:t>
            </a:r>
          </a:p>
          <a:p>
            <a:pPr lvl="1">
              <a:spcAft>
                <a:spcPts val="600"/>
              </a:spcAft>
            </a:pPr>
            <a:r>
              <a:rPr lang="en-US" altLang="tr-TR" dirty="0"/>
              <a:t>Each </a:t>
            </a:r>
            <a:r>
              <a:rPr lang="en-US" altLang="tr-TR" b="1" dirty="0"/>
              <a:t>instance</a:t>
            </a:r>
            <a:r>
              <a:rPr lang="en-US" altLang="tr-TR" dirty="0"/>
              <a:t> of this class will be configured with a different family/variant</a:t>
            </a:r>
          </a:p>
        </p:txBody>
      </p:sp>
    </p:spTree>
    <p:extLst>
      <p:ext uri="{BB962C8B-B14F-4D97-AF65-F5344CB8AC3E}">
        <p14:creationId xmlns:p14="http://schemas.microsoft.com/office/powerpoint/2010/main" val="9272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a:extLst>
              <a:ext uri="{FF2B5EF4-FFF2-40B4-BE49-F238E27FC236}">
                <a16:creationId xmlns:a16="http://schemas.microsoft.com/office/drawing/2014/main" id="{7741885A-7C8A-3276-B9AE-7C94C3B9D1A6}"/>
              </a:ext>
            </a:extLst>
          </p:cNvPr>
          <p:cNvSpPr>
            <a:spLocks noGrp="1" noChangeArrowheads="1"/>
          </p:cNvSpPr>
          <p:nvPr>
            <p:ph type="title"/>
          </p:nvPr>
        </p:nvSpPr>
        <p:spPr/>
        <p:txBody>
          <a:bodyPr/>
          <a:lstStyle/>
          <a:p>
            <a:r>
              <a:rPr lang="en-GB" altLang="tr-TR" dirty="0"/>
              <a:t>Exercise: Factories (C++) </a:t>
            </a:r>
          </a:p>
        </p:txBody>
      </p:sp>
      <p:sp>
        <p:nvSpPr>
          <p:cNvPr id="83971" name="Rectangle 5">
            <a:extLst>
              <a:ext uri="{FF2B5EF4-FFF2-40B4-BE49-F238E27FC236}">
                <a16:creationId xmlns:a16="http://schemas.microsoft.com/office/drawing/2014/main" id="{15B31182-658D-421E-E578-F8997EC742E2}"/>
              </a:ext>
            </a:extLst>
          </p:cNvPr>
          <p:cNvSpPr>
            <a:spLocks noGrp="1" noChangeArrowheads="1"/>
          </p:cNvSpPr>
          <p:nvPr>
            <p:ph idx="1"/>
          </p:nvPr>
        </p:nvSpPr>
        <p:spPr>
          <a:xfrm>
            <a:off x="457199" y="1335291"/>
            <a:ext cx="8887969" cy="4532109"/>
          </a:xfrm>
        </p:spPr>
        <p:txBody>
          <a:bodyPr/>
          <a:lstStyle/>
          <a:p>
            <a:pPr>
              <a:lnSpc>
                <a:spcPct val="80000"/>
              </a:lnSpc>
              <a:buFontTx/>
              <a:buNone/>
            </a:pPr>
            <a:r>
              <a:rPr lang="en-GB" altLang="tr-TR" sz="2000" dirty="0"/>
              <a:t>// The Abstract Factory</a:t>
            </a:r>
          </a:p>
          <a:p>
            <a:pPr>
              <a:lnSpc>
                <a:spcPct val="80000"/>
              </a:lnSpc>
              <a:buFontTx/>
              <a:buNone/>
            </a:pPr>
            <a:r>
              <a:rPr lang="en-GB" altLang="tr-TR" sz="2000" dirty="0">
                <a:latin typeface="Consolas" panose="020B0609020204030204" pitchFamily="49" charset="0"/>
              </a:rPr>
              <a:t>class </a:t>
            </a:r>
            <a:r>
              <a:rPr lang="en-GB" altLang="tr-TR" sz="2000" dirty="0" err="1">
                <a:latin typeface="Consolas" panose="020B0609020204030204" pitchFamily="49" charset="0"/>
              </a:rPr>
              <a:t>GameElementFactory</a:t>
            </a:r>
            <a:r>
              <a:rPr lang="en-GB" altLang="tr-TR" sz="2000" dirty="0">
                <a:latin typeface="Consolas" panose="020B0609020204030204" pitchFamily="49" charset="0"/>
              </a:rPr>
              <a:t> {</a:t>
            </a:r>
          </a:p>
          <a:p>
            <a:pPr>
              <a:lnSpc>
                <a:spcPct val="80000"/>
              </a:lnSpc>
              <a:buFontTx/>
              <a:buNone/>
            </a:pPr>
            <a:r>
              <a:rPr lang="en-GB" altLang="tr-TR" sz="2000" dirty="0">
                <a:latin typeface="Consolas" panose="020B0609020204030204" pitchFamily="49" charset="0"/>
              </a:rPr>
              <a:t>   public:</a:t>
            </a:r>
          </a:p>
          <a:p>
            <a:pPr>
              <a:lnSpc>
                <a:spcPct val="80000"/>
              </a:lnSpc>
              <a:buFontTx/>
              <a:buNone/>
            </a:pPr>
            <a:r>
              <a:rPr lang="en-GB" altLang="tr-TR" sz="2000" dirty="0">
                <a:latin typeface="Consolas" panose="020B0609020204030204" pitchFamily="49" charset="0"/>
              </a:rPr>
              <a:t>   virtual Player*  </a:t>
            </a:r>
            <a:r>
              <a:rPr lang="en-GB" altLang="tr-TR" sz="2000" dirty="0" err="1">
                <a:latin typeface="Consolas" panose="020B0609020204030204" pitchFamily="49" charset="0"/>
              </a:rPr>
              <a:t>makePlayer</a:t>
            </a:r>
            <a:r>
              <a:rPr lang="en-GB" altLang="tr-TR" sz="2000" dirty="0">
                <a:latin typeface="Consolas" panose="020B0609020204030204" pitchFamily="49" charset="0"/>
              </a:rPr>
              <a:t>()=0;</a:t>
            </a:r>
          </a:p>
          <a:p>
            <a:pPr>
              <a:lnSpc>
                <a:spcPct val="80000"/>
              </a:lnSpc>
              <a:buFontTx/>
              <a:buNone/>
            </a:pPr>
            <a:r>
              <a:rPr lang="en-GB" altLang="tr-TR" sz="2000" dirty="0">
                <a:latin typeface="Consolas" panose="020B0609020204030204" pitchFamily="49" charset="0"/>
              </a:rPr>
              <a:t>   virtual Obstacle* </a:t>
            </a:r>
            <a:r>
              <a:rPr lang="en-GB" altLang="tr-TR" sz="2000" dirty="0" err="1">
                <a:latin typeface="Consolas" panose="020B0609020204030204" pitchFamily="49" charset="0"/>
              </a:rPr>
              <a:t>makeObstacle</a:t>
            </a:r>
            <a:r>
              <a:rPr lang="en-GB" altLang="tr-TR" sz="2000" dirty="0">
                <a:latin typeface="Consolas" panose="020B0609020204030204" pitchFamily="49" charset="0"/>
              </a:rPr>
              <a:t>()=0; </a:t>
            </a:r>
          </a:p>
          <a:p>
            <a:pPr>
              <a:lnSpc>
                <a:spcPct val="80000"/>
              </a:lnSpc>
              <a:buFontTx/>
              <a:buNone/>
            </a:pPr>
            <a:r>
              <a:rPr lang="en-GB" altLang="tr-TR" sz="2000" dirty="0">
                <a:latin typeface="Consolas" panose="020B0609020204030204" pitchFamily="49" charset="0"/>
              </a:rPr>
              <a:t>} ;</a:t>
            </a:r>
          </a:p>
          <a:p>
            <a:pPr>
              <a:lnSpc>
                <a:spcPct val="80000"/>
              </a:lnSpc>
              <a:buFontTx/>
              <a:buNone/>
            </a:pPr>
            <a:r>
              <a:rPr lang="en-GB" altLang="tr-TR" sz="2000" dirty="0"/>
              <a:t>// Concrete factories: </a:t>
            </a:r>
          </a:p>
          <a:p>
            <a:pPr>
              <a:lnSpc>
                <a:spcPct val="80000"/>
              </a:lnSpc>
              <a:buFontTx/>
              <a:buNone/>
            </a:pPr>
            <a:r>
              <a:rPr lang="en-GB" altLang="tr-TR" sz="2000" dirty="0">
                <a:latin typeface="Consolas" panose="020B0609020204030204" pitchFamily="49" charset="0"/>
              </a:rPr>
              <a:t>class </a:t>
            </a:r>
            <a:r>
              <a:rPr lang="en-GB" altLang="tr-TR" sz="2000" dirty="0" err="1">
                <a:latin typeface="Consolas" panose="020B0609020204030204" pitchFamily="49" charset="0"/>
              </a:rPr>
              <a:t>KittiesPuzzlesFactory</a:t>
            </a:r>
            <a:r>
              <a:rPr lang="en-GB" altLang="tr-TR" sz="2000" dirty="0">
                <a:latin typeface="Consolas" panose="020B0609020204030204" pitchFamily="49" charset="0"/>
              </a:rPr>
              <a:t>: public </a:t>
            </a:r>
            <a:r>
              <a:rPr lang="en-GB" altLang="tr-TR" sz="2000" dirty="0" err="1">
                <a:latin typeface="Consolas" panose="020B0609020204030204" pitchFamily="49" charset="0"/>
              </a:rPr>
              <a:t>GameElementFactory</a:t>
            </a:r>
            <a:r>
              <a:rPr lang="en-GB" altLang="tr-TR" sz="2000" dirty="0">
                <a:latin typeface="Consolas" panose="020B0609020204030204" pitchFamily="49" charset="0"/>
              </a:rPr>
              <a:t> { </a:t>
            </a:r>
          </a:p>
          <a:p>
            <a:pPr>
              <a:lnSpc>
                <a:spcPct val="80000"/>
              </a:lnSpc>
              <a:buFontTx/>
              <a:buNone/>
            </a:pPr>
            <a:r>
              <a:rPr lang="en-GB" altLang="tr-TR" sz="2000" dirty="0">
                <a:latin typeface="Consolas" panose="020B0609020204030204" pitchFamily="49" charset="0"/>
              </a:rPr>
              <a:t>   public: </a:t>
            </a:r>
          </a:p>
          <a:p>
            <a:pPr>
              <a:lnSpc>
                <a:spcPct val="80000"/>
              </a:lnSpc>
              <a:buFontTx/>
              <a:buNone/>
            </a:pPr>
            <a:r>
              <a:rPr lang="en-GB" altLang="tr-TR" sz="2000" dirty="0">
                <a:latin typeface="Consolas" panose="020B0609020204030204" pitchFamily="49" charset="0"/>
              </a:rPr>
              <a:t>   virtual Player* </a:t>
            </a:r>
            <a:r>
              <a:rPr lang="en-GB" altLang="tr-TR" sz="2000" dirty="0" err="1">
                <a:latin typeface="Consolas" panose="020B0609020204030204" pitchFamily="49" charset="0"/>
              </a:rPr>
              <a:t>makePlayer</a:t>
            </a:r>
            <a:r>
              <a:rPr lang="en-GB" altLang="tr-TR" sz="2000" dirty="0">
                <a:latin typeface="Consolas" panose="020B0609020204030204" pitchFamily="49" charset="0"/>
              </a:rPr>
              <a:t>() { return new Kitty(); } </a:t>
            </a:r>
          </a:p>
          <a:p>
            <a:pPr>
              <a:lnSpc>
                <a:spcPct val="80000"/>
              </a:lnSpc>
              <a:buFontTx/>
              <a:buNone/>
            </a:pPr>
            <a:r>
              <a:rPr lang="en-GB" altLang="tr-TR" sz="2000" dirty="0">
                <a:latin typeface="Consolas" panose="020B0609020204030204" pitchFamily="49" charset="0"/>
              </a:rPr>
              <a:t>   virtual Obstacle* </a:t>
            </a:r>
            <a:r>
              <a:rPr lang="en-GB" altLang="tr-TR" sz="2000" dirty="0" err="1">
                <a:latin typeface="Consolas" panose="020B0609020204030204" pitchFamily="49" charset="0"/>
              </a:rPr>
              <a:t>makeObstacle</a:t>
            </a:r>
            <a:r>
              <a:rPr lang="en-GB" altLang="tr-TR" sz="2000" dirty="0">
                <a:latin typeface="Consolas" panose="020B0609020204030204" pitchFamily="49" charset="0"/>
              </a:rPr>
              <a:t>() { return new Puzzle(); } </a:t>
            </a:r>
          </a:p>
          <a:p>
            <a:pPr>
              <a:lnSpc>
                <a:spcPct val="80000"/>
              </a:lnSpc>
              <a:buFontTx/>
              <a:buNone/>
            </a:pPr>
            <a:r>
              <a:rPr lang="en-GB" altLang="tr-TR" sz="2000" dirty="0">
                <a:latin typeface="Consolas" panose="020B0609020204030204" pitchFamily="49" charset="0"/>
              </a:rPr>
              <a:t>};</a:t>
            </a:r>
          </a:p>
          <a:p>
            <a:pPr>
              <a:lnSpc>
                <a:spcPct val="80000"/>
              </a:lnSpc>
              <a:buFontTx/>
              <a:buNone/>
            </a:pPr>
            <a:r>
              <a:rPr lang="en-GB" altLang="tr-TR" sz="2000" dirty="0">
                <a:latin typeface="Consolas" panose="020B0609020204030204" pitchFamily="49" charset="0"/>
              </a:rPr>
              <a:t>class </a:t>
            </a:r>
            <a:r>
              <a:rPr lang="en-GB" altLang="tr-TR" sz="2000" dirty="0" err="1">
                <a:latin typeface="Consolas" panose="020B0609020204030204" pitchFamily="49" charset="0"/>
              </a:rPr>
              <a:t>MonsterFighterFactory:public</a:t>
            </a:r>
            <a:r>
              <a:rPr lang="en-GB" altLang="tr-TR" sz="2000" dirty="0">
                <a:latin typeface="Consolas" panose="020B0609020204030204" pitchFamily="49" charset="0"/>
              </a:rPr>
              <a:t> </a:t>
            </a:r>
            <a:r>
              <a:rPr lang="en-GB" altLang="tr-TR" sz="2000" dirty="0" err="1">
                <a:latin typeface="Consolas" panose="020B0609020204030204" pitchFamily="49" charset="0"/>
              </a:rPr>
              <a:t>GameElementFactory</a:t>
            </a:r>
            <a:r>
              <a:rPr lang="en-GB" altLang="tr-TR" sz="2000" dirty="0">
                <a:latin typeface="Consolas" panose="020B0609020204030204" pitchFamily="49" charset="0"/>
              </a:rPr>
              <a:t> { </a:t>
            </a:r>
          </a:p>
          <a:p>
            <a:pPr>
              <a:lnSpc>
                <a:spcPct val="80000"/>
              </a:lnSpc>
              <a:buFontTx/>
              <a:buNone/>
            </a:pPr>
            <a:r>
              <a:rPr lang="en-GB" altLang="tr-TR" sz="2000" dirty="0">
                <a:latin typeface="Consolas" panose="020B0609020204030204" pitchFamily="49" charset="0"/>
              </a:rPr>
              <a:t>   public:  </a:t>
            </a:r>
          </a:p>
          <a:p>
            <a:pPr>
              <a:lnSpc>
                <a:spcPct val="80000"/>
              </a:lnSpc>
              <a:buFontTx/>
              <a:buNone/>
            </a:pPr>
            <a:r>
              <a:rPr lang="en-GB" altLang="tr-TR" sz="2000" dirty="0">
                <a:latin typeface="Consolas" panose="020B0609020204030204" pitchFamily="49" charset="0"/>
              </a:rPr>
              <a:t>   virtual Player* </a:t>
            </a:r>
            <a:r>
              <a:rPr lang="en-GB" altLang="tr-TR" sz="2000" dirty="0" err="1">
                <a:latin typeface="Consolas" panose="020B0609020204030204" pitchFamily="49" charset="0"/>
              </a:rPr>
              <a:t>makePlayer</a:t>
            </a:r>
            <a:r>
              <a:rPr lang="en-GB" altLang="tr-TR" sz="2000" dirty="0">
                <a:latin typeface="Consolas" panose="020B0609020204030204" pitchFamily="49" charset="0"/>
              </a:rPr>
              <a:t>() { return new Fighter(); } </a:t>
            </a:r>
          </a:p>
          <a:p>
            <a:pPr>
              <a:lnSpc>
                <a:spcPct val="80000"/>
              </a:lnSpc>
              <a:buFontTx/>
              <a:buNone/>
            </a:pPr>
            <a:r>
              <a:rPr lang="en-GB" altLang="tr-TR" sz="2000" dirty="0">
                <a:latin typeface="Consolas" panose="020B0609020204030204" pitchFamily="49" charset="0"/>
              </a:rPr>
              <a:t>   virtual Obstacle* </a:t>
            </a:r>
            <a:r>
              <a:rPr lang="en-GB" altLang="tr-TR" sz="2000" dirty="0" err="1">
                <a:latin typeface="Consolas" panose="020B0609020204030204" pitchFamily="49" charset="0"/>
              </a:rPr>
              <a:t>makeObstacle</a:t>
            </a:r>
            <a:r>
              <a:rPr lang="en-GB" altLang="tr-TR" sz="2000" dirty="0">
                <a:latin typeface="Consolas" panose="020B0609020204030204" pitchFamily="49" charset="0"/>
              </a:rPr>
              <a:t>() { return new Monster(); } </a:t>
            </a:r>
          </a:p>
          <a:p>
            <a:pPr>
              <a:lnSpc>
                <a:spcPct val="80000"/>
              </a:lnSpc>
              <a:buFontTx/>
              <a:buNone/>
            </a:pPr>
            <a:r>
              <a:rPr lang="en-GB" altLang="tr-TR" sz="2000" dirty="0">
                <a:latin typeface="Consolas" panose="020B0609020204030204" pitchFamily="49" charset="0"/>
              </a:rPr>
              <a:t>} ;</a:t>
            </a:r>
          </a:p>
          <a:p>
            <a:pPr>
              <a:lnSpc>
                <a:spcPct val="80000"/>
              </a:lnSpc>
            </a:pPr>
            <a:endParaRPr lang="en-GB" altLang="tr-TR" sz="2000" dirty="0">
              <a:latin typeface="Consolas" panose="020B0609020204030204" pitchFamily="49" charset="0"/>
            </a:endParaRPr>
          </a:p>
          <a:p>
            <a:pPr>
              <a:lnSpc>
                <a:spcPct val="80000"/>
              </a:lnSpc>
              <a:buFontTx/>
              <a:buNone/>
            </a:pPr>
            <a:endParaRPr lang="en-GB" altLang="tr-TR" sz="2000" dirty="0"/>
          </a:p>
          <a:p>
            <a:pPr>
              <a:lnSpc>
                <a:spcPct val="80000"/>
              </a:lnSpc>
            </a:pPr>
            <a:endParaRPr lang="en-GB" altLang="tr-TR" sz="2000" dirty="0"/>
          </a:p>
        </p:txBody>
      </p:sp>
    </p:spTree>
    <p:extLst>
      <p:ext uri="{BB962C8B-B14F-4D97-AF65-F5344CB8AC3E}">
        <p14:creationId xmlns:p14="http://schemas.microsoft.com/office/powerpoint/2010/main" val="416567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8">
            <a:extLst>
              <a:ext uri="{FF2B5EF4-FFF2-40B4-BE49-F238E27FC236}">
                <a16:creationId xmlns:a16="http://schemas.microsoft.com/office/drawing/2014/main" id="{7741885A-7C8A-3276-B9AE-7C94C3B9D1A6}"/>
              </a:ext>
            </a:extLst>
          </p:cNvPr>
          <p:cNvSpPr>
            <a:spLocks noGrp="1" noChangeArrowheads="1"/>
          </p:cNvSpPr>
          <p:nvPr>
            <p:ph type="title"/>
          </p:nvPr>
        </p:nvSpPr>
        <p:spPr/>
        <p:txBody>
          <a:bodyPr/>
          <a:lstStyle/>
          <a:p>
            <a:r>
              <a:rPr lang="en-GB" altLang="tr-TR" dirty="0"/>
              <a:t>Exercise: Factories (C++)</a:t>
            </a:r>
          </a:p>
        </p:txBody>
      </p:sp>
      <p:sp>
        <p:nvSpPr>
          <p:cNvPr id="83971" name="Rectangle 5">
            <a:extLst>
              <a:ext uri="{FF2B5EF4-FFF2-40B4-BE49-F238E27FC236}">
                <a16:creationId xmlns:a16="http://schemas.microsoft.com/office/drawing/2014/main" id="{15B31182-658D-421E-E578-F8997EC742E2}"/>
              </a:ext>
            </a:extLst>
          </p:cNvPr>
          <p:cNvSpPr>
            <a:spLocks noGrp="1" noChangeArrowheads="1"/>
          </p:cNvSpPr>
          <p:nvPr>
            <p:ph idx="1"/>
          </p:nvPr>
        </p:nvSpPr>
        <p:spPr>
          <a:xfrm>
            <a:off x="457199" y="1335291"/>
            <a:ext cx="8429625" cy="4532109"/>
          </a:xfrm>
        </p:spPr>
        <p:txBody>
          <a:bodyPr/>
          <a:lstStyle/>
          <a:p>
            <a:pPr>
              <a:lnSpc>
                <a:spcPct val="80000"/>
              </a:lnSpc>
              <a:buNone/>
            </a:pPr>
            <a:r>
              <a:rPr lang="en-GB" altLang="tr-TR" sz="2000" dirty="0">
                <a:latin typeface="Consolas" panose="020B0609020204030204" pitchFamily="49" charset="0"/>
              </a:rPr>
              <a:t>class </a:t>
            </a:r>
            <a:r>
              <a:rPr lang="en-GB" altLang="tr-TR" sz="2000" dirty="0" err="1">
                <a:latin typeface="Consolas" panose="020B0609020204030204" pitchFamily="49" charset="0"/>
              </a:rPr>
              <a:t>GameElementFactory</a:t>
            </a:r>
            <a:r>
              <a:rPr lang="en-GB" altLang="tr-TR" sz="2000" dirty="0">
                <a:latin typeface="Consolas" panose="020B0609020204030204" pitchFamily="49" charset="0"/>
              </a:rPr>
              <a:t> {</a:t>
            </a:r>
            <a:r>
              <a:rPr lang="en-GB" altLang="tr-TR" sz="2000" dirty="0"/>
              <a:t>// The Abstract Factory</a:t>
            </a:r>
            <a:endParaRPr lang="en-GB" altLang="tr-TR" sz="2000" dirty="0">
              <a:latin typeface="Consolas" panose="020B0609020204030204" pitchFamily="49" charset="0"/>
            </a:endParaRPr>
          </a:p>
          <a:p>
            <a:pPr>
              <a:lnSpc>
                <a:spcPct val="80000"/>
              </a:lnSpc>
              <a:buFontTx/>
              <a:buNone/>
            </a:pPr>
            <a:r>
              <a:rPr lang="en-GB" altLang="tr-TR" sz="2000" dirty="0">
                <a:latin typeface="Consolas" panose="020B0609020204030204" pitchFamily="49" charset="0"/>
              </a:rPr>
              <a:t> public:</a:t>
            </a:r>
          </a:p>
          <a:p>
            <a:pPr>
              <a:lnSpc>
                <a:spcPct val="80000"/>
              </a:lnSpc>
              <a:buFontTx/>
              <a:buNone/>
            </a:pPr>
            <a:r>
              <a:rPr lang="en-GB" altLang="tr-TR" sz="2000" dirty="0">
                <a:latin typeface="Consolas" panose="020B0609020204030204" pitchFamily="49" charset="0"/>
              </a:rPr>
              <a:t>   virtual Player*  </a:t>
            </a:r>
            <a:r>
              <a:rPr lang="en-GB" altLang="tr-TR" sz="2000" dirty="0" err="1">
                <a:latin typeface="Consolas" panose="020B0609020204030204" pitchFamily="49" charset="0"/>
              </a:rPr>
              <a:t>makePlayer</a:t>
            </a:r>
            <a:r>
              <a:rPr lang="en-GB" altLang="tr-TR" sz="2000" dirty="0">
                <a:latin typeface="Consolas" panose="020B0609020204030204" pitchFamily="49" charset="0"/>
              </a:rPr>
              <a:t>()=0;</a:t>
            </a:r>
          </a:p>
          <a:p>
            <a:pPr>
              <a:lnSpc>
                <a:spcPct val="80000"/>
              </a:lnSpc>
              <a:buFontTx/>
              <a:buNone/>
            </a:pPr>
            <a:r>
              <a:rPr lang="en-GB" altLang="tr-TR" sz="2000" dirty="0">
                <a:latin typeface="Consolas" panose="020B0609020204030204" pitchFamily="49" charset="0"/>
              </a:rPr>
              <a:t>   virtual Obstacle* </a:t>
            </a:r>
            <a:r>
              <a:rPr lang="en-GB" altLang="tr-TR" sz="2000" dirty="0" err="1">
                <a:latin typeface="Consolas" panose="020B0609020204030204" pitchFamily="49" charset="0"/>
              </a:rPr>
              <a:t>makeObstacle</a:t>
            </a:r>
            <a:r>
              <a:rPr lang="en-GB" altLang="tr-TR" sz="2000" dirty="0">
                <a:latin typeface="Consolas" panose="020B0609020204030204" pitchFamily="49" charset="0"/>
              </a:rPr>
              <a:t>()=0; </a:t>
            </a:r>
          </a:p>
          <a:p>
            <a:pPr>
              <a:lnSpc>
                <a:spcPct val="80000"/>
              </a:lnSpc>
              <a:buFontTx/>
              <a:buNone/>
            </a:pPr>
            <a:r>
              <a:rPr lang="en-GB" altLang="tr-TR" sz="2000" dirty="0">
                <a:latin typeface="Consolas" panose="020B0609020204030204" pitchFamily="49" charset="0"/>
              </a:rPr>
              <a:t>} ;</a:t>
            </a:r>
          </a:p>
          <a:p>
            <a:pPr>
              <a:lnSpc>
                <a:spcPct val="80000"/>
              </a:lnSpc>
              <a:buFontTx/>
              <a:buNone/>
            </a:pPr>
            <a:r>
              <a:rPr lang="en-GB" altLang="tr-TR" sz="2000" dirty="0"/>
              <a:t>// Concrete factory: </a:t>
            </a:r>
            <a:r>
              <a:rPr lang="en-US" sz="2000" b="1" dirty="0"/>
              <a:t>one configurable factory that clones prototypes</a:t>
            </a:r>
            <a:r>
              <a:rPr lang="en-US" sz="2000" dirty="0"/>
              <a:t>.</a:t>
            </a:r>
            <a:endParaRPr lang="en-GB" altLang="tr-TR" sz="2000" dirty="0"/>
          </a:p>
          <a:p>
            <a:pPr>
              <a:lnSpc>
                <a:spcPct val="80000"/>
              </a:lnSpc>
              <a:buFontTx/>
              <a:buNone/>
            </a:pPr>
            <a:r>
              <a:rPr lang="en-GB" altLang="tr-TR" sz="2000" dirty="0">
                <a:latin typeface="Consolas" panose="020B0609020204030204" pitchFamily="49" charset="0"/>
              </a:rPr>
              <a:t>class </a:t>
            </a:r>
            <a:r>
              <a:rPr lang="en-GB" altLang="tr-TR" sz="2000" dirty="0" err="1">
                <a:latin typeface="Consolas" panose="020B0609020204030204" pitchFamily="49" charset="0"/>
              </a:rPr>
              <a:t>ElementFactory</a:t>
            </a:r>
            <a:r>
              <a:rPr lang="en-GB" altLang="tr-TR" sz="2000" dirty="0">
                <a:latin typeface="Consolas" panose="020B0609020204030204" pitchFamily="49" charset="0"/>
              </a:rPr>
              <a:t>: public </a:t>
            </a:r>
            <a:r>
              <a:rPr lang="en-GB" altLang="tr-TR" sz="2000" dirty="0" err="1">
                <a:latin typeface="Consolas" panose="020B0609020204030204" pitchFamily="49" charset="0"/>
              </a:rPr>
              <a:t>GameElementFactory</a:t>
            </a:r>
            <a:r>
              <a:rPr lang="en-GB" altLang="tr-TR" sz="2000" dirty="0">
                <a:latin typeface="Consolas" panose="020B0609020204030204" pitchFamily="49" charset="0"/>
              </a:rPr>
              <a:t> { </a:t>
            </a:r>
          </a:p>
          <a:p>
            <a:pPr>
              <a:lnSpc>
                <a:spcPct val="80000"/>
              </a:lnSpc>
              <a:buFontTx/>
              <a:buNone/>
            </a:pPr>
            <a:r>
              <a:rPr lang="en-GB" altLang="tr-TR" sz="2000" dirty="0">
                <a:latin typeface="Consolas" panose="020B0609020204030204" pitchFamily="49" charset="0"/>
              </a:rPr>
              <a:t> public: </a:t>
            </a:r>
          </a:p>
          <a:p>
            <a:pPr>
              <a:lnSpc>
                <a:spcPct val="80000"/>
              </a:lnSpc>
              <a:buFontTx/>
              <a:buNone/>
            </a:pPr>
            <a:r>
              <a:rPr lang="en-GB" altLang="tr-TR" sz="2000" dirty="0">
                <a:solidFill>
                  <a:srgbClr val="0070C0"/>
                </a:solidFill>
                <a:latin typeface="Consolas" panose="020B0609020204030204" pitchFamily="49" charset="0"/>
              </a:rPr>
              <a:t>   </a:t>
            </a:r>
            <a:r>
              <a:rPr lang="en-GB" altLang="tr-TR" sz="2000" dirty="0" err="1">
                <a:solidFill>
                  <a:srgbClr val="0070C0"/>
                </a:solidFill>
                <a:latin typeface="Consolas" panose="020B0609020204030204" pitchFamily="49" charset="0"/>
              </a:rPr>
              <a:t>ElementFactory</a:t>
            </a:r>
            <a:r>
              <a:rPr lang="en-GB" altLang="tr-TR" sz="2000" dirty="0">
                <a:solidFill>
                  <a:srgbClr val="0070C0"/>
                </a:solidFill>
                <a:latin typeface="Consolas" panose="020B0609020204030204" pitchFamily="49" charset="0"/>
              </a:rPr>
              <a:t>(Player* p, Obstacle* o):</a:t>
            </a:r>
          </a:p>
          <a:p>
            <a:pPr>
              <a:lnSpc>
                <a:spcPct val="80000"/>
              </a:lnSpc>
              <a:buFontTx/>
              <a:buNone/>
            </a:pPr>
            <a:r>
              <a:rPr lang="en-GB" altLang="tr-TR" sz="2000" dirty="0">
                <a:latin typeface="Consolas" panose="020B0609020204030204" pitchFamily="49" charset="0"/>
              </a:rPr>
              <a:t>          </a:t>
            </a:r>
            <a:r>
              <a:rPr lang="en-GB" altLang="tr-TR" sz="2000" dirty="0" err="1">
                <a:latin typeface="Consolas" panose="020B0609020204030204" pitchFamily="49" charset="0"/>
              </a:rPr>
              <a:t>playerPrototype</a:t>
            </a:r>
            <a:r>
              <a:rPr lang="en-GB" altLang="tr-TR" sz="2000" dirty="0">
                <a:latin typeface="Consolas" panose="020B0609020204030204" pitchFamily="49" charset="0"/>
              </a:rPr>
              <a:t>(p), </a:t>
            </a:r>
            <a:r>
              <a:rPr lang="en-GB" altLang="tr-TR" sz="2000" dirty="0" err="1">
                <a:latin typeface="Consolas" panose="020B0609020204030204" pitchFamily="49" charset="0"/>
              </a:rPr>
              <a:t>obstaclePrototype</a:t>
            </a:r>
            <a:r>
              <a:rPr lang="en-GB" altLang="tr-TR" sz="2000" dirty="0">
                <a:latin typeface="Consolas" panose="020B0609020204030204" pitchFamily="49" charset="0"/>
              </a:rPr>
              <a:t>(o){}</a:t>
            </a:r>
          </a:p>
          <a:p>
            <a:pPr>
              <a:lnSpc>
                <a:spcPct val="80000"/>
              </a:lnSpc>
              <a:buFontTx/>
              <a:buNone/>
            </a:pPr>
            <a:r>
              <a:rPr lang="en-GB" altLang="tr-TR" sz="2000" dirty="0">
                <a:latin typeface="Consolas" panose="020B0609020204030204" pitchFamily="49" charset="0"/>
              </a:rPr>
              <a:t>   virtual Player* </a:t>
            </a:r>
            <a:r>
              <a:rPr lang="en-GB" altLang="tr-TR" sz="2000" dirty="0" err="1">
                <a:latin typeface="Consolas" panose="020B0609020204030204" pitchFamily="49" charset="0"/>
              </a:rPr>
              <a:t>makePlayer</a:t>
            </a:r>
            <a:r>
              <a:rPr lang="en-GB" altLang="tr-TR" sz="2000" dirty="0">
                <a:latin typeface="Consolas" panose="020B0609020204030204" pitchFamily="49" charset="0"/>
              </a:rPr>
              <a:t>() { </a:t>
            </a:r>
          </a:p>
          <a:p>
            <a:pPr>
              <a:lnSpc>
                <a:spcPct val="80000"/>
              </a:lnSpc>
              <a:buFontTx/>
              <a:buNone/>
            </a:pPr>
            <a:r>
              <a:rPr lang="en-GB" altLang="tr-TR" sz="2000" dirty="0">
                <a:latin typeface="Consolas" panose="020B0609020204030204" pitchFamily="49" charset="0"/>
              </a:rPr>
              <a:t>            return </a:t>
            </a:r>
            <a:r>
              <a:rPr lang="en-GB" altLang="tr-TR" sz="2000" dirty="0" err="1">
                <a:solidFill>
                  <a:srgbClr val="0070C0"/>
                </a:solidFill>
                <a:latin typeface="Consolas" panose="020B0609020204030204" pitchFamily="49" charset="0"/>
              </a:rPr>
              <a:t>playerPrototype</a:t>
            </a:r>
            <a:r>
              <a:rPr lang="en-GB" altLang="tr-TR" sz="2000" dirty="0">
                <a:solidFill>
                  <a:srgbClr val="0070C0"/>
                </a:solidFill>
                <a:latin typeface="Consolas" panose="020B0609020204030204" pitchFamily="49" charset="0"/>
              </a:rPr>
              <a:t>-&gt;clone(); </a:t>
            </a:r>
            <a:r>
              <a:rPr lang="en-GB" altLang="tr-TR" sz="2000" dirty="0">
                <a:latin typeface="Consolas" panose="020B0609020204030204" pitchFamily="49" charset="0"/>
              </a:rPr>
              <a:t>} </a:t>
            </a:r>
          </a:p>
          <a:p>
            <a:pPr>
              <a:lnSpc>
                <a:spcPct val="80000"/>
              </a:lnSpc>
              <a:buFontTx/>
              <a:buNone/>
            </a:pPr>
            <a:r>
              <a:rPr lang="en-GB" altLang="tr-TR" sz="2000" dirty="0">
                <a:latin typeface="Consolas" panose="020B0609020204030204" pitchFamily="49" charset="0"/>
              </a:rPr>
              <a:t>   virtual Obstacle* </a:t>
            </a:r>
            <a:r>
              <a:rPr lang="en-GB" altLang="tr-TR" sz="2000" dirty="0" err="1">
                <a:latin typeface="Consolas" panose="020B0609020204030204" pitchFamily="49" charset="0"/>
              </a:rPr>
              <a:t>makeObstacle</a:t>
            </a:r>
            <a:r>
              <a:rPr lang="en-GB" altLang="tr-TR" sz="2000" dirty="0">
                <a:latin typeface="Consolas" panose="020B0609020204030204" pitchFamily="49" charset="0"/>
              </a:rPr>
              <a:t>() { </a:t>
            </a:r>
          </a:p>
          <a:p>
            <a:pPr>
              <a:lnSpc>
                <a:spcPct val="80000"/>
              </a:lnSpc>
              <a:buFontTx/>
              <a:buNone/>
            </a:pPr>
            <a:r>
              <a:rPr lang="en-GB" altLang="tr-TR" sz="2000" dirty="0">
                <a:latin typeface="Consolas" panose="020B0609020204030204" pitchFamily="49" charset="0"/>
              </a:rPr>
              <a:t>            return </a:t>
            </a:r>
            <a:r>
              <a:rPr lang="en-GB" altLang="tr-TR" sz="2000" dirty="0" err="1">
                <a:solidFill>
                  <a:srgbClr val="0070C0"/>
                </a:solidFill>
                <a:latin typeface="Consolas" panose="020B0609020204030204" pitchFamily="49" charset="0"/>
              </a:rPr>
              <a:t>obstaclePrototype</a:t>
            </a:r>
            <a:r>
              <a:rPr lang="en-GB" altLang="tr-TR" sz="2000" dirty="0">
                <a:solidFill>
                  <a:srgbClr val="0070C0"/>
                </a:solidFill>
                <a:latin typeface="Consolas" panose="020B0609020204030204" pitchFamily="49" charset="0"/>
              </a:rPr>
              <a:t>-&gt;clone(); </a:t>
            </a:r>
            <a:r>
              <a:rPr lang="en-GB" altLang="tr-TR" sz="2000" dirty="0">
                <a:latin typeface="Consolas" panose="020B0609020204030204" pitchFamily="49" charset="0"/>
              </a:rPr>
              <a:t>} </a:t>
            </a:r>
          </a:p>
          <a:p>
            <a:pPr>
              <a:lnSpc>
                <a:spcPct val="80000"/>
              </a:lnSpc>
              <a:buFontTx/>
              <a:buNone/>
            </a:pPr>
            <a:r>
              <a:rPr lang="en-GB" altLang="tr-TR" sz="2000" dirty="0">
                <a:latin typeface="Consolas" panose="020B0609020204030204" pitchFamily="49" charset="0"/>
              </a:rPr>
              <a:t> private: </a:t>
            </a:r>
          </a:p>
          <a:p>
            <a:pPr>
              <a:lnSpc>
                <a:spcPct val="80000"/>
              </a:lnSpc>
              <a:buFontTx/>
              <a:buNone/>
            </a:pPr>
            <a:r>
              <a:rPr lang="en-GB" altLang="tr-TR" sz="2000" dirty="0">
                <a:latin typeface="Consolas" panose="020B0609020204030204" pitchFamily="49" charset="0"/>
              </a:rPr>
              <a:t>     </a:t>
            </a:r>
            <a:r>
              <a:rPr lang="en-GB" altLang="tr-TR" sz="2000" dirty="0">
                <a:solidFill>
                  <a:srgbClr val="0070C0"/>
                </a:solidFill>
                <a:latin typeface="Consolas" panose="020B0609020204030204" pitchFamily="49" charset="0"/>
              </a:rPr>
              <a:t>Player* </a:t>
            </a:r>
            <a:r>
              <a:rPr lang="en-GB" altLang="tr-TR" sz="2000" dirty="0" err="1">
                <a:solidFill>
                  <a:srgbClr val="0070C0"/>
                </a:solidFill>
                <a:latin typeface="Consolas" panose="020B0609020204030204" pitchFamily="49" charset="0"/>
              </a:rPr>
              <a:t>playerPrototype</a:t>
            </a:r>
            <a:r>
              <a:rPr lang="en-GB" altLang="tr-TR" sz="2000" dirty="0">
                <a:solidFill>
                  <a:srgbClr val="0070C0"/>
                </a:solidFill>
                <a:latin typeface="Consolas" panose="020B0609020204030204" pitchFamily="49" charset="0"/>
              </a:rPr>
              <a:t>; Obstacle* </a:t>
            </a:r>
            <a:r>
              <a:rPr lang="en-GB" altLang="tr-TR" sz="2000" dirty="0" err="1">
                <a:solidFill>
                  <a:srgbClr val="0070C0"/>
                </a:solidFill>
                <a:latin typeface="Consolas" panose="020B0609020204030204" pitchFamily="49" charset="0"/>
              </a:rPr>
              <a:t>obstaclePrototype</a:t>
            </a:r>
            <a:r>
              <a:rPr lang="en-GB" altLang="tr-TR" sz="2000" dirty="0">
                <a:solidFill>
                  <a:srgbClr val="0070C0"/>
                </a:solidFill>
                <a:latin typeface="Consolas" panose="020B0609020204030204" pitchFamily="49" charset="0"/>
              </a:rPr>
              <a:t>; </a:t>
            </a:r>
          </a:p>
          <a:p>
            <a:pPr>
              <a:lnSpc>
                <a:spcPct val="80000"/>
              </a:lnSpc>
              <a:buFontTx/>
              <a:buNone/>
            </a:pPr>
            <a:r>
              <a:rPr lang="en-GB" altLang="tr-TR" sz="2000" dirty="0">
                <a:latin typeface="Consolas" panose="020B0609020204030204" pitchFamily="49" charset="0"/>
              </a:rPr>
              <a:t>}; </a:t>
            </a:r>
          </a:p>
          <a:p>
            <a:pPr>
              <a:lnSpc>
                <a:spcPct val="80000"/>
              </a:lnSpc>
            </a:pPr>
            <a:endParaRPr lang="en-GB" altLang="tr-TR" sz="2000" dirty="0">
              <a:latin typeface="Consolas" panose="020B0609020204030204" pitchFamily="49" charset="0"/>
            </a:endParaRPr>
          </a:p>
          <a:p>
            <a:pPr>
              <a:lnSpc>
                <a:spcPct val="80000"/>
              </a:lnSpc>
              <a:buFontTx/>
              <a:buNone/>
            </a:pPr>
            <a:endParaRPr lang="en-GB" altLang="tr-TR" sz="2000" dirty="0"/>
          </a:p>
          <a:p>
            <a:pPr>
              <a:lnSpc>
                <a:spcPct val="80000"/>
              </a:lnSpc>
            </a:pPr>
            <a:endParaRPr lang="en-GB" altLang="tr-TR" sz="2000" dirty="0"/>
          </a:p>
        </p:txBody>
      </p:sp>
    </p:spTree>
    <p:extLst>
      <p:ext uri="{BB962C8B-B14F-4D97-AF65-F5344CB8AC3E}">
        <p14:creationId xmlns:p14="http://schemas.microsoft.com/office/powerpoint/2010/main" val="267353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9A89D7B-7B3E-BEE1-E296-EF3E39ECED80}"/>
              </a:ext>
            </a:extLst>
          </p:cNvPr>
          <p:cNvSpPr>
            <a:spLocks noGrp="1" noChangeArrowheads="1"/>
          </p:cNvSpPr>
          <p:nvPr>
            <p:ph type="title"/>
          </p:nvPr>
        </p:nvSpPr>
        <p:spPr/>
        <p:txBody>
          <a:bodyPr/>
          <a:lstStyle/>
          <a:p>
            <a:r>
              <a:rPr lang="en-US" altLang="tr-TR" sz="4000" dirty="0"/>
              <a:t>Prototype: another applicability</a:t>
            </a:r>
          </a:p>
        </p:txBody>
      </p:sp>
      <p:sp>
        <p:nvSpPr>
          <p:cNvPr id="14339" name="Rectangle 3">
            <a:extLst>
              <a:ext uri="{FF2B5EF4-FFF2-40B4-BE49-F238E27FC236}">
                <a16:creationId xmlns:a16="http://schemas.microsoft.com/office/drawing/2014/main" id="{E382BBEE-96B4-39E9-84F5-375B26843327}"/>
              </a:ext>
            </a:extLst>
          </p:cNvPr>
          <p:cNvSpPr>
            <a:spLocks noGrp="1" noChangeArrowheads="1"/>
          </p:cNvSpPr>
          <p:nvPr>
            <p:ph idx="1"/>
          </p:nvPr>
        </p:nvSpPr>
        <p:spPr>
          <a:xfrm>
            <a:off x="457200" y="1335291"/>
            <a:ext cx="8229600" cy="4681461"/>
          </a:xfrm>
        </p:spPr>
        <p:txBody>
          <a:bodyPr/>
          <a:lstStyle/>
          <a:p>
            <a:pPr marL="0" indent="0">
              <a:lnSpc>
                <a:spcPct val="110000"/>
              </a:lnSpc>
              <a:buNone/>
            </a:pPr>
            <a:r>
              <a:rPr lang="en-US" altLang="tr-TR" sz="2800" u="sng" dirty="0"/>
              <a:t>Applicability</a:t>
            </a:r>
            <a:r>
              <a:rPr lang="en-US" altLang="tr-TR" sz="2800" dirty="0"/>
              <a:t>: “When the classes to instantiate are specified at run-time</a:t>
            </a:r>
            <a:r>
              <a:rPr lang="en-US" altLang="tr-TR" sz="2800" i="1" dirty="0"/>
              <a:t>”</a:t>
            </a:r>
            <a:endParaRPr lang="en-US" altLang="tr-TR" sz="2800" dirty="0"/>
          </a:p>
          <a:p>
            <a:pPr eaLnBrk="1" hangingPunct="1">
              <a:lnSpc>
                <a:spcPct val="110000"/>
              </a:lnSpc>
            </a:pPr>
            <a:r>
              <a:rPr lang="en-US" altLang="tr-TR" sz="2400" dirty="0"/>
              <a:t>you are </a:t>
            </a:r>
            <a:r>
              <a:rPr lang="en-US" altLang="tr-TR" sz="2400" b="1" dirty="0"/>
              <a:t>passed</a:t>
            </a:r>
            <a:r>
              <a:rPr lang="en-US" altLang="tr-TR" sz="2400" dirty="0"/>
              <a:t> an object and use that object as a </a:t>
            </a:r>
            <a:r>
              <a:rPr lang="en-US" altLang="tr-TR" sz="2400" b="1" dirty="0"/>
              <a:t>template</a:t>
            </a:r>
            <a:r>
              <a:rPr lang="en-US" altLang="tr-TR" sz="2400" dirty="0"/>
              <a:t> to create a new object. </a:t>
            </a:r>
          </a:p>
          <a:p>
            <a:pPr eaLnBrk="1" hangingPunct="1">
              <a:lnSpc>
                <a:spcPct val="110000"/>
              </a:lnSpc>
            </a:pPr>
            <a:r>
              <a:rPr lang="en-US" altLang="tr-TR" sz="2400" dirty="0"/>
              <a:t>you </a:t>
            </a:r>
            <a:r>
              <a:rPr lang="en-US" altLang="tr-TR" sz="2400" b="1" dirty="0"/>
              <a:t>don’t</a:t>
            </a:r>
            <a:r>
              <a:rPr lang="en-US" altLang="tr-TR" sz="2400" dirty="0"/>
              <a:t> </a:t>
            </a:r>
            <a:r>
              <a:rPr lang="en-US" altLang="tr-TR" sz="2400" b="1" dirty="0"/>
              <a:t>know</a:t>
            </a:r>
            <a:r>
              <a:rPr lang="en-US" altLang="tr-TR" sz="2400" dirty="0"/>
              <a:t> the implementation details of the object, </a:t>
            </a:r>
          </a:p>
          <a:p>
            <a:pPr lvl="1" eaLnBrk="1" hangingPunct="1">
              <a:lnSpc>
                <a:spcPct val="110000"/>
              </a:lnSpc>
            </a:pPr>
            <a:r>
              <a:rPr lang="en-US" altLang="tr-TR" sz="2400" dirty="0"/>
              <a:t>How is it built? What is the internal structure?</a:t>
            </a:r>
          </a:p>
          <a:p>
            <a:pPr lvl="1" eaLnBrk="1" hangingPunct="1">
              <a:lnSpc>
                <a:spcPct val="110000"/>
              </a:lnSpc>
            </a:pPr>
            <a:r>
              <a:rPr lang="en-US" altLang="tr-TR" sz="2400" dirty="0"/>
              <a:t>cannot create a new instance of the object</a:t>
            </a:r>
          </a:p>
          <a:p>
            <a:pPr eaLnBrk="1" hangingPunct="1">
              <a:lnSpc>
                <a:spcPct val="110000"/>
              </a:lnSpc>
            </a:pPr>
            <a:r>
              <a:rPr lang="en-US" altLang="tr-TR" sz="2400" dirty="0"/>
              <a:t>Instead, ask the object </a:t>
            </a:r>
            <a:r>
              <a:rPr lang="en-US" altLang="tr-TR" sz="2400" b="1" i="1" dirty="0"/>
              <a:t>itself</a:t>
            </a:r>
            <a:r>
              <a:rPr lang="en-US" altLang="tr-TR" sz="2400" dirty="0"/>
              <a:t> to give you a copy of itself. </a:t>
            </a:r>
          </a:p>
          <a:p>
            <a:pPr eaLnBrk="1" hangingPunct="1">
              <a:lnSpc>
                <a:spcPct val="110000"/>
              </a:lnSpc>
            </a:pPr>
            <a:r>
              <a:rPr lang="en-US" altLang="tr-TR" sz="2400" i="1" dirty="0"/>
              <a:t>You only need to know the Interface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72C291B-29B9-B9A2-46D2-4B4EDF29287A}"/>
              </a:ext>
            </a:extLst>
          </p:cNvPr>
          <p:cNvSpPr>
            <a:spLocks noGrp="1" noChangeArrowheads="1"/>
          </p:cNvSpPr>
          <p:nvPr>
            <p:ph type="title"/>
          </p:nvPr>
        </p:nvSpPr>
        <p:spPr/>
        <p:txBody>
          <a:bodyPr/>
          <a:lstStyle/>
          <a:p>
            <a:pPr algn="l"/>
            <a:r>
              <a:rPr lang="en-US" altLang="tr-TR" dirty="0"/>
              <a:t>Prototype</a:t>
            </a:r>
            <a:endParaRPr lang="tr-TR" altLang="tr-TR" dirty="0"/>
          </a:p>
        </p:txBody>
      </p:sp>
      <p:sp>
        <p:nvSpPr>
          <p:cNvPr id="15363" name="Content Placeholder 2">
            <a:extLst>
              <a:ext uri="{FF2B5EF4-FFF2-40B4-BE49-F238E27FC236}">
                <a16:creationId xmlns:a16="http://schemas.microsoft.com/office/drawing/2014/main" id="{2E291C04-14A9-A00C-AC4F-0BC745BEDA05}"/>
              </a:ext>
            </a:extLst>
          </p:cNvPr>
          <p:cNvSpPr>
            <a:spLocks noGrp="1" noChangeArrowheads="1"/>
          </p:cNvSpPr>
          <p:nvPr>
            <p:ph idx="1"/>
          </p:nvPr>
        </p:nvSpPr>
        <p:spPr>
          <a:xfrm>
            <a:off x="457200" y="1335291"/>
            <a:ext cx="8613648" cy="4532109"/>
          </a:xfrm>
        </p:spPr>
        <p:txBody>
          <a:bodyPr/>
          <a:lstStyle/>
          <a:p>
            <a:pPr marL="57150" indent="0">
              <a:buNone/>
            </a:pPr>
            <a:r>
              <a:rPr lang="en-US" altLang="tr-TR" sz="2800" dirty="0"/>
              <a:t>Allows programs to perform operations like ….</a:t>
            </a:r>
          </a:p>
          <a:p>
            <a:r>
              <a:rPr lang="en-US" altLang="tr-TR" sz="2800" dirty="0"/>
              <a:t>initialize objects to a state that has been established through use of the system. </a:t>
            </a:r>
          </a:p>
          <a:p>
            <a:pPr lvl="1"/>
            <a:r>
              <a:rPr lang="en-US" altLang="tr-TR" sz="2400" dirty="0"/>
              <a:t>often preferable to initializing the object to some generic set of values.</a:t>
            </a:r>
          </a:p>
          <a:p>
            <a:pPr lvl="1"/>
            <a:r>
              <a:rPr lang="en-US" altLang="tr-TR" sz="2400" dirty="0"/>
              <a:t>Some business systems produce an initial model from an existing business object. The copy can then be modified to its desired new state</a:t>
            </a:r>
          </a:p>
          <a:p>
            <a:pPr lvl="1"/>
            <a:r>
              <a:rPr lang="en-US" altLang="en-US" sz="2400" dirty="0"/>
              <a:t>E.g. Reporting object: Consider a report object that contains processed information to be passed to the GUI. The original report contains the data in ascending order. Now, using this pattern one can create a similar report but with data sorted in descending order. </a:t>
            </a:r>
            <a:r>
              <a:rPr lang="en-US" altLang="en-US" sz="1400" dirty="0"/>
              <a:t>(</a:t>
            </a:r>
            <a:r>
              <a:rPr lang="en-US" altLang="en-US" sz="1400" dirty="0" err="1"/>
              <a:t>chavan</a:t>
            </a:r>
            <a:r>
              <a:rPr lang="en-US" altLang="en-US" sz="1400" dirty="0"/>
              <a:t> @stackoverflow)</a:t>
            </a:r>
            <a:endParaRPr lang="en-US" altLang="tr-T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9EDB0DB-446D-BAA7-2A46-2992D3007A63}"/>
              </a:ext>
            </a:extLst>
          </p:cNvPr>
          <p:cNvSpPr>
            <a:spLocks noGrp="1" noChangeArrowheads="1"/>
          </p:cNvSpPr>
          <p:nvPr>
            <p:ph type="title"/>
          </p:nvPr>
        </p:nvSpPr>
        <p:spPr/>
        <p:txBody>
          <a:bodyPr/>
          <a:lstStyle/>
          <a:p>
            <a:pPr algn="l"/>
            <a:r>
              <a:rPr lang="en-US" altLang="en-US" dirty="0"/>
              <a:t>Prototype to Save time…</a:t>
            </a:r>
          </a:p>
        </p:txBody>
      </p:sp>
      <p:sp>
        <p:nvSpPr>
          <p:cNvPr id="3" name="Content Placeholder 2">
            <a:extLst>
              <a:ext uri="{FF2B5EF4-FFF2-40B4-BE49-F238E27FC236}">
                <a16:creationId xmlns:a16="http://schemas.microsoft.com/office/drawing/2014/main" id="{C7C94B36-DC5F-418D-BD22-8E6CD26EC927}"/>
              </a:ext>
            </a:extLst>
          </p:cNvPr>
          <p:cNvSpPr>
            <a:spLocks noGrp="1"/>
          </p:cNvSpPr>
          <p:nvPr>
            <p:ph idx="1"/>
          </p:nvPr>
        </p:nvSpPr>
        <p:spPr/>
        <p:txBody>
          <a:bodyPr/>
          <a:lstStyle/>
          <a:p>
            <a:pPr>
              <a:defRPr/>
            </a:pPr>
            <a:r>
              <a:rPr lang="en-US" sz="2400" dirty="0"/>
              <a:t>Where </a:t>
            </a:r>
            <a:r>
              <a:rPr lang="en-US" sz="2400" b="1" dirty="0"/>
              <a:t>creation</a:t>
            </a:r>
            <a:r>
              <a:rPr lang="en-US" sz="2400" dirty="0"/>
              <a:t> of an object is </a:t>
            </a:r>
            <a:r>
              <a:rPr lang="en-US" sz="2400" b="1" dirty="0"/>
              <a:t>expensive</a:t>
            </a:r>
            <a:r>
              <a:rPr lang="en-US" sz="2400" dirty="0"/>
              <a:t>, but copying is cheap, the prototype pattern will be more </a:t>
            </a:r>
            <a:r>
              <a:rPr lang="en-US" sz="2400" b="1" dirty="0"/>
              <a:t>efficient</a:t>
            </a:r>
            <a:r>
              <a:rPr lang="en-US" sz="2400" dirty="0"/>
              <a:t>. </a:t>
            </a:r>
          </a:p>
          <a:p>
            <a:pPr marL="0" indent="0">
              <a:buFontTx/>
              <a:buNone/>
              <a:defRPr/>
            </a:pPr>
            <a:r>
              <a:rPr lang="en-US" sz="2400" dirty="0">
                <a:latin typeface="Source Sans Pro" panose="020B0503030403020204" pitchFamily="34" charset="0"/>
                <a:ea typeface="Source Sans Pro" panose="020B0503030403020204" pitchFamily="34" charset="0"/>
              </a:rPr>
              <a:t>Image </a:t>
            </a:r>
            <a:r>
              <a:rPr lang="en-US" sz="2400" dirty="0" err="1">
                <a:latin typeface="Source Sans Pro" panose="020B0503030403020204" pitchFamily="34" charset="0"/>
                <a:ea typeface="Source Sans Pro" panose="020B0503030403020204" pitchFamily="34" charset="0"/>
              </a:rPr>
              <a:t>loadUserImage</a:t>
            </a:r>
            <a:r>
              <a:rPr lang="en-US" sz="2400" dirty="0">
                <a:latin typeface="Source Sans Pro" panose="020B0503030403020204" pitchFamily="34" charset="0"/>
                <a:ea typeface="Source Sans Pro" panose="020B0503030403020204" pitchFamily="34" charset="0"/>
              </a:rPr>
              <a:t>() { </a:t>
            </a:r>
          </a:p>
          <a:p>
            <a:pPr marL="0" indent="0">
              <a:buFontTx/>
              <a:buNone/>
              <a:defRPr/>
            </a:pPr>
            <a:r>
              <a:rPr lang="en-US" sz="2400" dirty="0">
                <a:latin typeface="Source Sans Pro" panose="020B0503030403020204" pitchFamily="34" charset="0"/>
                <a:ea typeface="Source Sans Pro" panose="020B0503030403020204" pitchFamily="34" charset="0"/>
              </a:rPr>
              <a:t>    //loads from disk. will be slow</a:t>
            </a:r>
          </a:p>
          <a:p>
            <a:pPr marL="0" indent="0">
              <a:buFontTx/>
              <a:buNone/>
              <a:defRPr/>
            </a:pPr>
            <a:r>
              <a:rPr lang="en-US" sz="2400" dirty="0">
                <a:latin typeface="Source Sans Pro" panose="020B0503030403020204" pitchFamily="34" charset="0"/>
                <a:ea typeface="Source Sans Pro" panose="020B0503030403020204" pitchFamily="34" charset="0"/>
              </a:rPr>
              <a:t>    return new </a:t>
            </a:r>
            <a:r>
              <a:rPr lang="en-US" sz="2400" dirty="0" err="1">
                <a:latin typeface="Source Sans Pro" panose="020B0503030403020204" pitchFamily="34" charset="0"/>
                <a:ea typeface="Source Sans Pro" panose="020B0503030403020204" pitchFamily="34" charset="0"/>
              </a:rPr>
              <a:t>JPEGImage</a:t>
            </a:r>
            <a:r>
              <a:rPr lang="en-US" sz="2400" dirty="0">
                <a:latin typeface="Source Sans Pro" panose="020B0503030403020204" pitchFamily="34" charset="0"/>
                <a:ea typeface="Source Sans Pro" panose="020B0503030403020204" pitchFamily="34" charset="0"/>
              </a:rPr>
              <a:t>("path/to/user/image.jpg"); </a:t>
            </a:r>
          </a:p>
          <a:p>
            <a:pPr marL="0" indent="0">
              <a:buFontTx/>
              <a:buNone/>
              <a:defRPr/>
            </a:pPr>
            <a:r>
              <a:rPr lang="en-US" sz="2400" dirty="0">
                <a:latin typeface="Source Sans Pro" panose="020B0503030403020204" pitchFamily="34" charset="0"/>
                <a:ea typeface="Source Sans Pro" panose="020B0503030403020204" pitchFamily="34" charset="0"/>
              </a:rPr>
              <a:t>}</a:t>
            </a:r>
          </a:p>
          <a:p>
            <a:pPr>
              <a:defRPr/>
            </a:pPr>
            <a:endParaRPr lang="en-US" sz="1800" dirty="0"/>
          </a:p>
          <a:p>
            <a:pPr>
              <a:defRPr/>
            </a:pPr>
            <a:r>
              <a:rPr lang="en-US" sz="2400" dirty="0"/>
              <a:t>If this method is going to be called repeatedly….</a:t>
            </a:r>
          </a:p>
          <a:p>
            <a:pPr marL="0" indent="0">
              <a:buFontTx/>
              <a:buNone/>
              <a:defRPr/>
            </a:pPr>
            <a:endParaRPr lang="en-US" sz="1100" dirty="0">
              <a:latin typeface="Comic Sans MS" panose="030F0702030302020204" pitchFamily="66" charset="0"/>
            </a:endParaRPr>
          </a:p>
          <a:p>
            <a:pPr marL="0" indent="0">
              <a:buFontTx/>
              <a:buNone/>
              <a:defRPr/>
            </a:pPr>
            <a:r>
              <a:rPr lang="en-US" sz="2400" dirty="0">
                <a:latin typeface="Source Sans Pro" panose="020B0503030403020204" pitchFamily="34" charset="0"/>
                <a:ea typeface="Source Sans Pro" panose="020B0503030403020204" pitchFamily="34" charset="0"/>
              </a:rPr>
              <a:t>Image </a:t>
            </a:r>
            <a:r>
              <a:rPr lang="en-US" sz="2400" dirty="0" err="1">
                <a:latin typeface="Source Sans Pro" panose="020B0503030403020204" pitchFamily="34" charset="0"/>
                <a:ea typeface="Source Sans Pro" panose="020B0503030403020204" pitchFamily="34" charset="0"/>
              </a:rPr>
              <a:t>loadUserImage</a:t>
            </a:r>
            <a:r>
              <a:rPr lang="en-US" sz="2400" dirty="0">
                <a:latin typeface="Source Sans Pro" panose="020B0503030403020204" pitchFamily="34" charset="0"/>
                <a:ea typeface="Source Sans Pro" panose="020B0503030403020204" pitchFamily="34" charset="0"/>
              </a:rPr>
              <a:t>() {</a:t>
            </a:r>
          </a:p>
          <a:p>
            <a:pPr marL="0" indent="0">
              <a:buFontTx/>
              <a:buNone/>
              <a:defRPr/>
            </a:pPr>
            <a:r>
              <a:rPr lang="en-US" sz="2400" dirty="0">
                <a:latin typeface="Source Sans Pro" panose="020B0503030403020204" pitchFamily="34" charset="0"/>
                <a:ea typeface="Source Sans Pro" panose="020B0503030403020204" pitchFamily="34" charset="0"/>
              </a:rPr>
              <a:t>      return </a:t>
            </a:r>
            <a:r>
              <a:rPr lang="en-US" sz="2400" dirty="0" err="1">
                <a:latin typeface="Source Sans Pro" panose="020B0503030403020204" pitchFamily="34" charset="0"/>
                <a:ea typeface="Source Sans Pro" panose="020B0503030403020204" pitchFamily="34" charset="0"/>
              </a:rPr>
              <a:t>userImagePrototype.clone</a:t>
            </a:r>
            <a:r>
              <a:rPr lang="en-US" sz="2400" dirty="0">
                <a:latin typeface="Source Sans Pro" panose="020B0503030403020204" pitchFamily="34" charset="0"/>
                <a:ea typeface="Source Sans Pro" panose="020B0503030403020204" pitchFamily="34" charset="0"/>
              </a:rPr>
              <a:t>();</a:t>
            </a:r>
          </a:p>
          <a:p>
            <a:pPr marL="0" indent="0">
              <a:buFontTx/>
              <a:buNone/>
              <a:defRPr/>
            </a:pPr>
            <a:r>
              <a:rPr lang="en-US" sz="2400" dirty="0">
                <a:latin typeface="Source Sans Pro" panose="020B0503030403020204" pitchFamily="34" charset="0"/>
                <a:ea typeface="Source Sans Pro" panose="020B0503030403020204" pitchFamily="34" charset="0"/>
              </a:rPr>
              <a:t>    //copy in memory. will be fast</a:t>
            </a:r>
          </a:p>
          <a:p>
            <a:pPr marL="0" indent="0">
              <a:buFontTx/>
              <a:buNone/>
              <a:defRPr/>
            </a:pPr>
            <a:r>
              <a:rPr lang="en-US" sz="2400" dirty="0">
                <a:latin typeface="Source Sans Pro" panose="020B0503030403020204" pitchFamily="34" charset="0"/>
                <a:ea typeface="Source Sans Pro" panose="020B0503030403020204" pitchFamily="34" charset="0"/>
              </a:rPr>
              <a:t>}</a:t>
            </a:r>
          </a:p>
          <a:p>
            <a:pPr>
              <a:defRPr/>
            </a:pP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F4FA2DA-0BF1-56B8-30DC-ADB22C3A38D8}"/>
              </a:ext>
            </a:extLst>
          </p:cNvPr>
          <p:cNvSpPr>
            <a:spLocks noGrp="1" noChangeArrowheads="1"/>
          </p:cNvSpPr>
          <p:nvPr>
            <p:ph type="title"/>
          </p:nvPr>
        </p:nvSpPr>
        <p:spPr/>
        <p:txBody>
          <a:bodyPr/>
          <a:lstStyle/>
          <a:p>
            <a:r>
              <a:rPr lang="en-US" altLang="en-US" dirty="0"/>
              <a:t>Time saving </a:t>
            </a:r>
          </a:p>
        </p:txBody>
      </p:sp>
      <p:sp>
        <p:nvSpPr>
          <p:cNvPr id="18435" name="Content Placeholder 2">
            <a:extLst>
              <a:ext uri="{FF2B5EF4-FFF2-40B4-BE49-F238E27FC236}">
                <a16:creationId xmlns:a16="http://schemas.microsoft.com/office/drawing/2014/main" id="{CF65F6EF-0885-D98B-D7ED-CC3EEFF82AF3}"/>
              </a:ext>
            </a:extLst>
          </p:cNvPr>
          <p:cNvSpPr>
            <a:spLocks noGrp="1" noChangeArrowheads="1"/>
          </p:cNvSpPr>
          <p:nvPr>
            <p:ph idx="1"/>
          </p:nvPr>
        </p:nvSpPr>
        <p:spPr/>
        <p:txBody>
          <a:bodyPr/>
          <a:lstStyle/>
          <a:p>
            <a:r>
              <a:rPr lang="en-US" altLang="en-US" sz="2800" dirty="0"/>
              <a:t>Time savings: when creating an object requires a costly access to auxiliary information </a:t>
            </a:r>
          </a:p>
          <a:p>
            <a:pPr lvl="1"/>
            <a:r>
              <a:rPr lang="en-US" altLang="en-US" sz="2400" dirty="0"/>
              <a:t> requesting configuration data from a file, a database, or over a network.</a:t>
            </a:r>
          </a:p>
          <a:p>
            <a:pPr marL="457200" lvl="1" indent="0">
              <a:buNone/>
            </a:pPr>
            <a:endParaRPr lang="en-US" altLang="en-US" sz="2400" dirty="0"/>
          </a:p>
          <a:p>
            <a:r>
              <a:rPr lang="en-US" altLang="en-US" sz="2800" dirty="0"/>
              <a:t>Example: Building lots of pages from a template that is stored on a web server. </a:t>
            </a:r>
          </a:p>
          <a:p>
            <a:pPr lvl="1"/>
            <a:r>
              <a:rPr lang="en-US" altLang="en-US" sz="2400" dirty="0"/>
              <a:t>It is cheaper to read the template once and clone it to get the starting point for each new page, </a:t>
            </a:r>
          </a:p>
          <a:p>
            <a:pPr lvl="1"/>
            <a:r>
              <a:rPr lang="en-US" altLang="en-US" sz="2400" dirty="0"/>
              <a:t>rather than querying the web server separately for each page.</a:t>
            </a:r>
          </a:p>
        </p:txBody>
      </p:sp>
      <p:sp>
        <p:nvSpPr>
          <p:cNvPr id="18436" name="TextBox 3">
            <a:extLst>
              <a:ext uri="{FF2B5EF4-FFF2-40B4-BE49-F238E27FC236}">
                <a16:creationId xmlns:a16="http://schemas.microsoft.com/office/drawing/2014/main" id="{E6C56C4D-0343-1E67-6320-DD9D400427D6}"/>
              </a:ext>
            </a:extLst>
          </p:cNvPr>
          <p:cNvSpPr txBox="1">
            <a:spLocks noChangeArrowheads="1"/>
          </p:cNvSpPr>
          <p:nvPr/>
        </p:nvSpPr>
        <p:spPr bwMode="auto">
          <a:xfrm>
            <a:off x="4181475" y="6545263"/>
            <a:ext cx="48275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900"/>
              <a:t>http://stackoverflow.com/questions/11706513/java-prototype-design-pattern-object-creation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0FB7-BBF5-76C2-268C-BB3301F02B6D}"/>
              </a:ext>
            </a:extLst>
          </p:cNvPr>
          <p:cNvSpPr>
            <a:spLocks noGrp="1"/>
          </p:cNvSpPr>
          <p:nvPr>
            <p:ph type="title"/>
          </p:nvPr>
        </p:nvSpPr>
        <p:spPr/>
        <p:txBody>
          <a:bodyPr/>
          <a:lstStyle/>
          <a:p>
            <a:r>
              <a:rPr lang="en-US" dirty="0"/>
              <a:t>Implementation issue-1</a:t>
            </a:r>
          </a:p>
        </p:txBody>
      </p:sp>
      <p:sp>
        <p:nvSpPr>
          <p:cNvPr id="3" name="Content Placeholder 2">
            <a:extLst>
              <a:ext uri="{FF2B5EF4-FFF2-40B4-BE49-F238E27FC236}">
                <a16:creationId xmlns:a16="http://schemas.microsoft.com/office/drawing/2014/main" id="{A0A829A4-C2BF-54B1-6237-17768C8EDF61}"/>
              </a:ext>
            </a:extLst>
          </p:cNvPr>
          <p:cNvSpPr>
            <a:spLocks noGrp="1"/>
          </p:cNvSpPr>
          <p:nvPr>
            <p:ph idx="1"/>
          </p:nvPr>
        </p:nvSpPr>
        <p:spPr>
          <a:xfrm>
            <a:off x="457200" y="1335291"/>
            <a:ext cx="8467344" cy="5202669"/>
          </a:xfrm>
        </p:spPr>
        <p:txBody>
          <a:bodyPr/>
          <a:lstStyle/>
          <a:p>
            <a:r>
              <a:rPr lang="en-US" dirty="0"/>
              <a:t>Shallow or Deep Copy</a:t>
            </a:r>
          </a:p>
          <a:p>
            <a:endParaRPr lang="en-US" dirty="0"/>
          </a:p>
          <a:p>
            <a:endParaRPr lang="en-US" dirty="0"/>
          </a:p>
          <a:p>
            <a:endParaRPr lang="en-US" dirty="0"/>
          </a:p>
          <a:p>
            <a:endParaRPr lang="en-US" dirty="0"/>
          </a:p>
          <a:p>
            <a:endParaRPr lang="en-US" dirty="0"/>
          </a:p>
          <a:p>
            <a:r>
              <a:rPr lang="en-US" sz="2400" dirty="0"/>
              <a:t>cloning prototypes with complex structures usually requires a deep copy, as the clone and the original must be independent.</a:t>
            </a:r>
          </a:p>
          <a:p>
            <a:r>
              <a:rPr lang="en-US" sz="2400" dirty="0"/>
              <a:t>Be careful with </a:t>
            </a:r>
            <a:r>
              <a:rPr lang="en-US" sz="2400" b="1" dirty="0"/>
              <a:t>circular</a:t>
            </a:r>
            <a:r>
              <a:rPr lang="en-US" sz="2400" dirty="0"/>
              <a:t> </a:t>
            </a:r>
            <a:r>
              <a:rPr lang="en-US" sz="2400" b="1" dirty="0"/>
              <a:t>references</a:t>
            </a:r>
            <a:r>
              <a:rPr lang="en-US" sz="2400" dirty="0"/>
              <a:t> in the complex object </a:t>
            </a:r>
          </a:p>
        </p:txBody>
      </p:sp>
      <p:sp>
        <p:nvSpPr>
          <p:cNvPr id="4" name="Rectangle: Rounded Corners 3">
            <a:extLst>
              <a:ext uri="{FF2B5EF4-FFF2-40B4-BE49-F238E27FC236}">
                <a16:creationId xmlns:a16="http://schemas.microsoft.com/office/drawing/2014/main" id="{935CF9EA-DD80-571F-075D-5B0927ED185F}"/>
              </a:ext>
            </a:extLst>
          </p:cNvPr>
          <p:cNvSpPr/>
          <p:nvPr/>
        </p:nvSpPr>
        <p:spPr bwMode="auto">
          <a:xfrm>
            <a:off x="941832" y="2203704"/>
            <a:ext cx="1517904" cy="672351"/>
          </a:xfrm>
          <a:prstGeom prst="roundRect">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solidFill>
                  <a:schemeClr val="tx1"/>
                </a:solidFill>
                <a:latin typeface="Arial" charset="0"/>
              </a:rPr>
              <a:t>i:Instructor</a:t>
            </a:r>
            <a:endParaRPr kumimoji="0" lang="en-US" sz="1800" b="0" i="0" u="sng" strike="noStrike" cap="none" normalizeH="0" baseline="0" dirty="0">
              <a:ln>
                <a:noFill/>
              </a:ln>
              <a:solidFill>
                <a:schemeClr val="tx1"/>
              </a:solidFill>
              <a:effectLst/>
              <a:latin typeface="Arial" charset="0"/>
            </a:endParaRPr>
          </a:p>
        </p:txBody>
      </p:sp>
      <p:sp>
        <p:nvSpPr>
          <p:cNvPr id="5" name="Rectangle: Rounded Corners 4">
            <a:extLst>
              <a:ext uri="{FF2B5EF4-FFF2-40B4-BE49-F238E27FC236}">
                <a16:creationId xmlns:a16="http://schemas.microsoft.com/office/drawing/2014/main" id="{55BD64CC-D033-2F92-92A1-3EF4A3A23430}"/>
              </a:ext>
            </a:extLst>
          </p:cNvPr>
          <p:cNvSpPr/>
          <p:nvPr/>
        </p:nvSpPr>
        <p:spPr bwMode="auto">
          <a:xfrm>
            <a:off x="3067812" y="2198864"/>
            <a:ext cx="1412748" cy="672351"/>
          </a:xfrm>
          <a:prstGeom prst="roundRect">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solidFill>
                  <a:schemeClr val="tx1"/>
                </a:solidFill>
                <a:latin typeface="Arial" charset="0"/>
              </a:rPr>
              <a:t>c:Course</a:t>
            </a:r>
            <a:endParaRPr kumimoji="0" lang="en-US" sz="1800" b="0" i="0" u="sng" strike="noStrike" cap="none" normalizeH="0" baseline="0" dirty="0">
              <a:ln>
                <a:noFill/>
              </a:ln>
              <a:solidFill>
                <a:schemeClr val="tx1"/>
              </a:solidFill>
              <a:effectLst/>
              <a:latin typeface="Arial" charset="0"/>
            </a:endParaRPr>
          </a:p>
        </p:txBody>
      </p:sp>
      <p:cxnSp>
        <p:nvCxnSpPr>
          <p:cNvPr id="7" name="Straight Arrow Connector 6">
            <a:extLst>
              <a:ext uri="{FF2B5EF4-FFF2-40B4-BE49-F238E27FC236}">
                <a16:creationId xmlns:a16="http://schemas.microsoft.com/office/drawing/2014/main" id="{0B77A401-683A-1B92-7D6F-B99723724549}"/>
              </a:ext>
            </a:extLst>
          </p:cNvPr>
          <p:cNvCxnSpPr>
            <a:cxnSpLocks/>
            <a:stCxn id="5" idx="1"/>
            <a:endCxn id="4" idx="3"/>
          </p:cNvCxnSpPr>
          <p:nvPr/>
        </p:nvCxnSpPr>
        <p:spPr bwMode="auto">
          <a:xfrm flipH="1">
            <a:off x="2459736" y="2535040"/>
            <a:ext cx="608076" cy="48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6" name="Rectangle: Rounded Corners 15">
            <a:extLst>
              <a:ext uri="{FF2B5EF4-FFF2-40B4-BE49-F238E27FC236}">
                <a16:creationId xmlns:a16="http://schemas.microsoft.com/office/drawing/2014/main" id="{641C6B1A-2BFD-558D-9754-D57341C69589}"/>
              </a:ext>
            </a:extLst>
          </p:cNvPr>
          <p:cNvSpPr/>
          <p:nvPr/>
        </p:nvSpPr>
        <p:spPr bwMode="auto">
          <a:xfrm>
            <a:off x="1046988" y="3650610"/>
            <a:ext cx="1412748" cy="672351"/>
          </a:xfrm>
          <a:prstGeom prst="roundRect">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solidFill>
                  <a:schemeClr val="tx1"/>
                </a:solidFill>
                <a:latin typeface="Arial" charset="0"/>
              </a:rPr>
              <a:t>shallow:</a:t>
            </a:r>
          </a:p>
          <a:p>
            <a:pPr marL="0" marR="0" indent="0" algn="l" defTabSz="914400" rtl="0" eaLnBrk="0" fontAlgn="base" latinLnBrk="0" hangingPunct="0">
              <a:lnSpc>
                <a:spcPct val="100000"/>
              </a:lnSpc>
              <a:spcBef>
                <a:spcPct val="0"/>
              </a:spcBef>
              <a:spcAft>
                <a:spcPct val="0"/>
              </a:spcAft>
              <a:buClrTx/>
              <a:buSzTx/>
              <a:buFontTx/>
              <a:buNone/>
              <a:tabLst/>
            </a:pPr>
            <a:r>
              <a:rPr lang="en-US" u="sng" dirty="0">
                <a:solidFill>
                  <a:schemeClr val="tx1"/>
                </a:solidFill>
                <a:latin typeface="Arial" charset="0"/>
              </a:rPr>
              <a:t>Course</a:t>
            </a:r>
            <a:endParaRPr kumimoji="0" lang="en-US" sz="1800" b="0" i="0" u="sng" strike="noStrike" cap="none" normalizeH="0" baseline="0" dirty="0">
              <a:ln>
                <a:noFill/>
              </a:ln>
              <a:solidFill>
                <a:schemeClr val="tx1"/>
              </a:solidFill>
              <a:effectLst/>
              <a:latin typeface="Arial" charset="0"/>
            </a:endParaRPr>
          </a:p>
        </p:txBody>
      </p:sp>
      <p:cxnSp>
        <p:nvCxnSpPr>
          <p:cNvPr id="33" name="Connector: Elbow 32">
            <a:extLst>
              <a:ext uri="{FF2B5EF4-FFF2-40B4-BE49-F238E27FC236}">
                <a16:creationId xmlns:a16="http://schemas.microsoft.com/office/drawing/2014/main" id="{36EDA9DD-3C4F-06B7-CA7B-917EBB5CA70B}"/>
              </a:ext>
            </a:extLst>
          </p:cNvPr>
          <p:cNvCxnSpPr>
            <a:stCxn id="16" idx="1"/>
            <a:endCxn id="4" idx="1"/>
          </p:cNvCxnSpPr>
          <p:nvPr/>
        </p:nvCxnSpPr>
        <p:spPr bwMode="auto">
          <a:xfrm rot="10800000">
            <a:off x="941832" y="2539880"/>
            <a:ext cx="105156" cy="1446906"/>
          </a:xfrm>
          <a:prstGeom prst="bentConnector3">
            <a:avLst>
              <a:gd name="adj1" fmla="val 317391"/>
            </a:avLst>
          </a:prstGeom>
          <a:solidFill>
            <a:schemeClr val="accent1"/>
          </a:solidFill>
          <a:ln w="9525" cap="flat" cmpd="sng" algn="ctr">
            <a:solidFill>
              <a:schemeClr val="tx1"/>
            </a:solidFill>
            <a:prstDash val="solid"/>
            <a:round/>
            <a:headEnd type="none" w="med" len="med"/>
            <a:tailEnd type="arrow"/>
          </a:ln>
          <a:effectLst/>
        </p:spPr>
      </p:cxnSp>
      <p:grpSp>
        <p:nvGrpSpPr>
          <p:cNvPr id="37" name="Group 36">
            <a:extLst>
              <a:ext uri="{FF2B5EF4-FFF2-40B4-BE49-F238E27FC236}">
                <a16:creationId xmlns:a16="http://schemas.microsoft.com/office/drawing/2014/main" id="{C51CB89E-E0D2-0DF2-19D7-6D6DD6C4719F}"/>
              </a:ext>
            </a:extLst>
          </p:cNvPr>
          <p:cNvGrpSpPr/>
          <p:nvPr/>
        </p:nvGrpSpPr>
        <p:grpSpPr>
          <a:xfrm>
            <a:off x="4233672" y="3650610"/>
            <a:ext cx="4453128" cy="672352"/>
            <a:chOff x="4500372" y="4188287"/>
            <a:chExt cx="4453128" cy="672352"/>
          </a:xfrm>
        </p:grpSpPr>
        <p:sp>
          <p:nvSpPr>
            <p:cNvPr id="34" name="Rectangle: Rounded Corners 33">
              <a:extLst>
                <a:ext uri="{FF2B5EF4-FFF2-40B4-BE49-F238E27FC236}">
                  <a16:creationId xmlns:a16="http://schemas.microsoft.com/office/drawing/2014/main" id="{8FC2CCD3-8704-DB75-D6B8-EA1B53202ACA}"/>
                </a:ext>
              </a:extLst>
            </p:cNvPr>
            <p:cNvSpPr/>
            <p:nvPr/>
          </p:nvSpPr>
          <p:spPr bwMode="auto">
            <a:xfrm>
              <a:off x="4500372" y="4188288"/>
              <a:ext cx="2025396" cy="672351"/>
            </a:xfrm>
            <a:prstGeom prst="roundRect">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err="1">
                  <a:solidFill>
                    <a:schemeClr val="tx1"/>
                  </a:solidFill>
                  <a:latin typeface="Arial" charset="0"/>
                </a:rPr>
                <a:t>copyi:Instructor</a:t>
              </a:r>
              <a:endParaRPr kumimoji="0" lang="en-US" sz="1800" b="0" i="0" u="sng" strike="noStrike" cap="none" normalizeH="0" baseline="0" dirty="0">
                <a:ln>
                  <a:noFill/>
                </a:ln>
                <a:solidFill>
                  <a:schemeClr val="tx1"/>
                </a:solidFill>
                <a:effectLst/>
                <a:latin typeface="Arial" charset="0"/>
              </a:endParaRPr>
            </a:p>
          </p:txBody>
        </p:sp>
        <p:sp>
          <p:nvSpPr>
            <p:cNvPr id="35" name="Rectangle: Rounded Corners 34">
              <a:extLst>
                <a:ext uri="{FF2B5EF4-FFF2-40B4-BE49-F238E27FC236}">
                  <a16:creationId xmlns:a16="http://schemas.microsoft.com/office/drawing/2014/main" id="{54941207-4F05-31AB-D408-EDB3DE95CE22}"/>
                </a:ext>
              </a:extLst>
            </p:cNvPr>
            <p:cNvSpPr/>
            <p:nvPr/>
          </p:nvSpPr>
          <p:spPr bwMode="auto">
            <a:xfrm>
              <a:off x="7170420" y="4188287"/>
              <a:ext cx="1783080" cy="672351"/>
            </a:xfrm>
            <a:prstGeom prst="roundRect">
              <a:avLst/>
            </a:prstGeom>
            <a:ln>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err="1">
                  <a:solidFill>
                    <a:schemeClr val="tx1"/>
                  </a:solidFill>
                  <a:latin typeface="Arial" charset="0"/>
                </a:rPr>
                <a:t>deepc:Course</a:t>
              </a:r>
              <a:endParaRPr kumimoji="0" lang="en-US" sz="1800" b="0" i="0" u="sng" strike="noStrike" cap="none" normalizeH="0" baseline="0" dirty="0">
                <a:ln>
                  <a:noFill/>
                </a:ln>
                <a:solidFill>
                  <a:schemeClr val="tx1"/>
                </a:solidFill>
                <a:effectLst/>
                <a:latin typeface="Arial" charset="0"/>
              </a:endParaRPr>
            </a:p>
          </p:txBody>
        </p:sp>
        <p:cxnSp>
          <p:nvCxnSpPr>
            <p:cNvPr id="36" name="Straight Arrow Connector 35">
              <a:extLst>
                <a:ext uri="{FF2B5EF4-FFF2-40B4-BE49-F238E27FC236}">
                  <a16:creationId xmlns:a16="http://schemas.microsoft.com/office/drawing/2014/main" id="{F1F37946-99B9-38BB-4BB5-4DECDBCD98AC}"/>
                </a:ext>
              </a:extLst>
            </p:cNvPr>
            <p:cNvCxnSpPr>
              <a:cxnSpLocks/>
              <a:stCxn id="35" idx="1"/>
              <a:endCxn id="34" idx="3"/>
            </p:cNvCxnSpPr>
            <p:nvPr/>
          </p:nvCxnSpPr>
          <p:spPr bwMode="auto">
            <a:xfrm flipH="1">
              <a:off x="6525768" y="4524463"/>
              <a:ext cx="644652"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6" name="TextBox 5">
            <a:extLst>
              <a:ext uri="{FF2B5EF4-FFF2-40B4-BE49-F238E27FC236}">
                <a16:creationId xmlns:a16="http://schemas.microsoft.com/office/drawing/2014/main" id="{0E2299FF-EE3A-55D2-F1C7-299F2ED337ED}"/>
              </a:ext>
            </a:extLst>
          </p:cNvPr>
          <p:cNvSpPr txBox="1"/>
          <p:nvPr/>
        </p:nvSpPr>
        <p:spPr>
          <a:xfrm>
            <a:off x="1004318" y="3027565"/>
            <a:ext cx="3518912" cy="369332"/>
          </a:xfrm>
          <a:prstGeom prst="rect">
            <a:avLst/>
          </a:prstGeom>
          <a:noFill/>
        </p:spPr>
        <p:txBody>
          <a:bodyPr wrap="none" rtlCol="0">
            <a:spAutoFit/>
          </a:bodyPr>
          <a:lstStyle/>
          <a:p>
            <a:r>
              <a:rPr lang="en-US" dirty="0"/>
              <a:t>Shallow copies share references</a:t>
            </a:r>
          </a:p>
        </p:txBody>
      </p:sp>
      <p:sp>
        <p:nvSpPr>
          <p:cNvPr id="8" name="TextBox 7">
            <a:extLst>
              <a:ext uri="{FF2B5EF4-FFF2-40B4-BE49-F238E27FC236}">
                <a16:creationId xmlns:a16="http://schemas.microsoft.com/office/drawing/2014/main" id="{7ABFDCB6-D5C3-6E86-6310-2B36ED9F2B41}"/>
              </a:ext>
            </a:extLst>
          </p:cNvPr>
          <p:cNvSpPr txBox="1"/>
          <p:nvPr/>
        </p:nvSpPr>
        <p:spPr>
          <a:xfrm>
            <a:off x="4690872" y="3019385"/>
            <a:ext cx="4365298" cy="369332"/>
          </a:xfrm>
          <a:prstGeom prst="rect">
            <a:avLst/>
          </a:prstGeom>
          <a:noFill/>
        </p:spPr>
        <p:txBody>
          <a:bodyPr wrap="none" rtlCol="0">
            <a:spAutoFit/>
          </a:bodyPr>
          <a:lstStyle/>
          <a:p>
            <a:r>
              <a:rPr lang="en-US" dirty="0"/>
              <a:t>Deep copies create independent objects.</a:t>
            </a:r>
          </a:p>
        </p:txBody>
      </p:sp>
    </p:spTree>
    <p:extLst>
      <p:ext uri="{BB962C8B-B14F-4D97-AF65-F5344CB8AC3E}">
        <p14:creationId xmlns:p14="http://schemas.microsoft.com/office/powerpoint/2010/main" val="288533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5586C54-2702-30AA-A324-EB270E43D345}"/>
              </a:ext>
            </a:extLst>
          </p:cNvPr>
          <p:cNvGraphicFramePr>
            <a:graphicFrameLocks noGrp="1"/>
          </p:cNvGraphicFramePr>
          <p:nvPr>
            <p:extLst>
              <p:ext uri="{D42A27DB-BD31-4B8C-83A1-F6EECF244321}">
                <p14:modId xmlns:p14="http://schemas.microsoft.com/office/powerpoint/2010/main" val="1472162608"/>
              </p:ext>
            </p:extLst>
          </p:nvPr>
        </p:nvGraphicFramePr>
        <p:xfrm>
          <a:off x="70104" y="402336"/>
          <a:ext cx="9147048" cy="5568696"/>
        </p:xfrm>
        <a:graphic>
          <a:graphicData uri="http://schemas.openxmlformats.org/drawingml/2006/table">
            <a:tbl>
              <a:tblPr firstRow="1" bandRow="1">
                <a:tableStyleId>{5C22544A-7EE6-4342-B048-85BDC9FD1C3A}</a:tableStyleId>
              </a:tblPr>
              <a:tblGrid>
                <a:gridCol w="1261768">
                  <a:extLst>
                    <a:ext uri="{9D8B030D-6E8A-4147-A177-3AD203B41FA5}">
                      <a16:colId xmlns:a16="http://schemas.microsoft.com/office/drawing/2014/main" val="3019596255"/>
                    </a:ext>
                  </a:extLst>
                </a:gridCol>
                <a:gridCol w="3880618">
                  <a:extLst>
                    <a:ext uri="{9D8B030D-6E8A-4147-A177-3AD203B41FA5}">
                      <a16:colId xmlns:a16="http://schemas.microsoft.com/office/drawing/2014/main" val="2192924307"/>
                    </a:ext>
                  </a:extLst>
                </a:gridCol>
                <a:gridCol w="4004662">
                  <a:extLst>
                    <a:ext uri="{9D8B030D-6E8A-4147-A177-3AD203B41FA5}">
                      <a16:colId xmlns:a16="http://schemas.microsoft.com/office/drawing/2014/main" val="1190085480"/>
                    </a:ext>
                  </a:extLst>
                </a:gridCol>
              </a:tblGrid>
              <a:tr h="371766">
                <a:tc>
                  <a:txBody>
                    <a:bodyPr/>
                    <a:lstStyle/>
                    <a:p>
                      <a:endParaRPr lang="en-US" dirty="0">
                        <a:solidFill>
                          <a:srgbClr val="FFFF00"/>
                        </a:solidFill>
                      </a:endParaRPr>
                    </a:p>
                  </a:txBody>
                  <a:tcPr/>
                </a:tc>
                <a:tc>
                  <a:txBody>
                    <a:bodyPr/>
                    <a:lstStyle/>
                    <a:p>
                      <a:r>
                        <a:rPr lang="en-US" dirty="0">
                          <a:solidFill>
                            <a:srgbClr val="FFFF00"/>
                          </a:solidFill>
                        </a:rPr>
                        <a:t>Shallow Copy</a:t>
                      </a:r>
                    </a:p>
                  </a:txBody>
                  <a:tcPr/>
                </a:tc>
                <a:tc>
                  <a:txBody>
                    <a:bodyPr/>
                    <a:lstStyle/>
                    <a:p>
                      <a:r>
                        <a:rPr lang="en-US" dirty="0">
                          <a:solidFill>
                            <a:srgbClr val="FFFF00"/>
                          </a:solidFill>
                        </a:rPr>
                        <a:t>Deep Copy</a:t>
                      </a:r>
                    </a:p>
                  </a:txBody>
                  <a:tcPr/>
                </a:tc>
                <a:extLst>
                  <a:ext uri="{0D108BD9-81ED-4DB2-BD59-A6C34878D82A}">
                    <a16:rowId xmlns:a16="http://schemas.microsoft.com/office/drawing/2014/main" val="1807212521"/>
                  </a:ext>
                </a:extLst>
              </a:tr>
              <a:tr h="1548474">
                <a:tc>
                  <a:txBody>
                    <a:bodyPr/>
                    <a:lstStyle/>
                    <a:p>
                      <a:r>
                        <a:rPr lang="en-US" sz="1800" b="1" dirty="0"/>
                        <a:t>What it does:</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Copies all of the object's fields directly. </a:t>
                      </a:r>
                      <a:r>
                        <a:rPr lang="en-US" sz="1800" dirty="0"/>
                        <a:t>If a field is a reference to another object (like Instructor), only the memory address is copied, </a:t>
                      </a:r>
                      <a:r>
                        <a:rPr lang="en-US" sz="1800" b="0" dirty="0"/>
                        <a:t>not the Instructor object itself.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Creates a copy of the Course object and recursively creates a new copy of the Instructor object it references.</a:t>
                      </a:r>
                    </a:p>
                    <a:p>
                      <a:endParaRPr lang="en-US" dirty="0"/>
                    </a:p>
                  </a:txBody>
                  <a:tcPr/>
                </a:tc>
                <a:extLst>
                  <a:ext uri="{0D108BD9-81ED-4DB2-BD59-A6C34878D82A}">
                    <a16:rowId xmlns:a16="http://schemas.microsoft.com/office/drawing/2014/main" val="2531966468"/>
                  </a:ext>
                </a:extLst>
              </a:tr>
              <a:tr h="996696">
                <a:tc>
                  <a:txBody>
                    <a:bodyPr/>
                    <a:lstStyle/>
                    <a:p>
                      <a:r>
                        <a:rPr lang="en-US" sz="1800" b="1" dirty="0"/>
                        <a:t>Result:</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original Course and its clone end up sharing the exact same Instructor object.</a:t>
                      </a:r>
                    </a:p>
                  </a:txBody>
                  <a:tcPr/>
                </a:tc>
                <a:tc>
                  <a:txBody>
                    <a:bodyPr/>
                    <a:lstStyle/>
                    <a:p>
                      <a:r>
                        <a:rPr lang="en-US" sz="1800" dirty="0"/>
                        <a:t>The original Course and its clone are completely independent. They have their own, separate Instructor objects.</a:t>
                      </a:r>
                      <a:endParaRPr lang="en-US" dirty="0"/>
                    </a:p>
                  </a:txBody>
                  <a:tcPr/>
                </a:tc>
                <a:extLst>
                  <a:ext uri="{0D108BD9-81ED-4DB2-BD59-A6C34878D82A}">
                    <a16:rowId xmlns:a16="http://schemas.microsoft.com/office/drawing/2014/main" val="696646158"/>
                  </a:ext>
                </a:extLst>
              </a:tr>
              <a:tr h="371766">
                <a:tc>
                  <a:txBody>
                    <a:bodyPr/>
                    <a:lstStyle/>
                    <a:p>
                      <a:r>
                        <a:rPr lang="en-US" sz="1800" b="1" dirty="0"/>
                        <a:t>Danger or Benefit</a:t>
                      </a:r>
                      <a:r>
                        <a:rPr lang="en-US" sz="1800"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If you change the Instructor's name through the original Course object, the name also changes for the shallow copy! This can lead to unexpected bugs.</a:t>
                      </a:r>
                    </a:p>
                  </a:txBody>
                  <a:tcPr/>
                </a:tc>
                <a:tc>
                  <a:txBody>
                    <a:bodyPr/>
                    <a:lstStyle/>
                    <a:p>
                      <a:r>
                        <a:rPr lang="en-US" sz="1800" dirty="0"/>
                        <a:t>This is the safer and more common approach. Changes to one Course or its Instructor will not affect the other. Cloning circular reference needs care. </a:t>
                      </a:r>
                      <a:endParaRPr lang="en-US" dirty="0"/>
                    </a:p>
                  </a:txBody>
                  <a:tcPr/>
                </a:tc>
                <a:extLst>
                  <a:ext uri="{0D108BD9-81ED-4DB2-BD59-A6C34878D82A}">
                    <a16:rowId xmlns:a16="http://schemas.microsoft.com/office/drawing/2014/main" val="1868186279"/>
                  </a:ext>
                </a:extLst>
              </a:tr>
              <a:tr h="371766">
                <a:tc>
                  <a:txBody>
                    <a:bodyPr/>
                    <a:lstStyle/>
                    <a:p>
                      <a:r>
                        <a:rPr lang="en-US" sz="1800" b="1" dirty="0"/>
                        <a:t>When to use:</a:t>
                      </a:r>
                      <a:r>
                        <a:rPr lang="en-US" sz="1800" dirty="0"/>
                        <a:t> </a:t>
                      </a:r>
                      <a:endParaRPr lang="en-US" dirty="0"/>
                    </a:p>
                  </a:txBody>
                  <a:tcPr/>
                </a:tc>
                <a:tc>
                  <a:txBody>
                    <a:bodyPr/>
                    <a:lstStyle/>
                    <a:p>
                      <a:r>
                        <a:rPr lang="en-US" sz="1800" dirty="0"/>
                        <a:t>when your objects contain only primitive types (like int, String) or when you intentionally want to share the referenced objects.</a:t>
                      </a:r>
                      <a:endParaRPr lang="en-US" dirty="0"/>
                    </a:p>
                  </a:txBody>
                  <a:tcPr/>
                </a:tc>
                <a:tc>
                  <a:txBody>
                    <a:bodyPr/>
                    <a:lstStyle/>
                    <a:p>
                      <a:r>
                        <a:rPr lang="en-US" sz="1800" dirty="0"/>
                        <a:t>when you need a true, independent duplicate of a complex object.</a:t>
                      </a:r>
                      <a:endParaRPr lang="en-US" dirty="0"/>
                    </a:p>
                  </a:txBody>
                  <a:tcPr/>
                </a:tc>
                <a:extLst>
                  <a:ext uri="{0D108BD9-81ED-4DB2-BD59-A6C34878D82A}">
                    <a16:rowId xmlns:a16="http://schemas.microsoft.com/office/drawing/2014/main" val="1132398316"/>
                  </a:ext>
                </a:extLst>
              </a:tr>
            </a:tbl>
          </a:graphicData>
        </a:graphic>
      </p:graphicFrame>
    </p:spTree>
    <p:extLst>
      <p:ext uri="{BB962C8B-B14F-4D97-AF65-F5344CB8AC3E}">
        <p14:creationId xmlns:p14="http://schemas.microsoft.com/office/powerpoint/2010/main" val="2769601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1D29383-86ED-FB10-4F36-0583A6364A67}"/>
              </a:ext>
            </a:extLst>
          </p:cNvPr>
          <p:cNvSpPr>
            <a:spLocks noGrp="1" noChangeArrowheads="1"/>
          </p:cNvSpPr>
          <p:nvPr>
            <p:ph type="title"/>
          </p:nvPr>
        </p:nvSpPr>
        <p:spPr/>
        <p:txBody>
          <a:bodyPr/>
          <a:lstStyle/>
          <a:p>
            <a:r>
              <a:rPr lang="en-US" altLang="tr-TR" dirty="0"/>
              <a:t>Motivation</a:t>
            </a:r>
            <a:endParaRPr lang="tr-TR" altLang="tr-TR" dirty="0"/>
          </a:p>
        </p:txBody>
      </p:sp>
      <p:sp>
        <p:nvSpPr>
          <p:cNvPr id="4099" name="Content Placeholder 2">
            <a:extLst>
              <a:ext uri="{FF2B5EF4-FFF2-40B4-BE49-F238E27FC236}">
                <a16:creationId xmlns:a16="http://schemas.microsoft.com/office/drawing/2014/main" id="{53918E56-20A0-D360-C8B4-30FBEB2C78B3}"/>
              </a:ext>
            </a:extLst>
          </p:cNvPr>
          <p:cNvSpPr>
            <a:spLocks noGrp="1" noChangeArrowheads="1"/>
          </p:cNvSpPr>
          <p:nvPr>
            <p:ph idx="1"/>
          </p:nvPr>
        </p:nvSpPr>
        <p:spPr>
          <a:xfrm>
            <a:off x="457200" y="1317003"/>
            <a:ext cx="8229600" cy="5330685"/>
          </a:xfrm>
        </p:spPr>
        <p:txBody>
          <a:bodyPr>
            <a:noAutofit/>
          </a:bodyPr>
          <a:lstStyle/>
          <a:p>
            <a:pPr eaLnBrk="1" hangingPunct="1"/>
            <a:r>
              <a:rPr lang="en-US" sz="2800" b="0" i="0" dirty="0">
                <a:solidFill>
                  <a:srgbClr val="282523"/>
                </a:solidFill>
                <a:effectLst/>
              </a:rPr>
              <a:t>Implementing portfolios in a financial software</a:t>
            </a:r>
          </a:p>
          <a:p>
            <a:pPr lvl="1"/>
            <a:r>
              <a:rPr lang="en-US" sz="2400" b="0" i="0" dirty="0">
                <a:solidFill>
                  <a:srgbClr val="282523"/>
                </a:solidFill>
                <a:effectLst/>
              </a:rPr>
              <a:t>Each portfolio consists of a diverse mix of stocks and bonds, with specific strategies, risk profiles, and  performance metrics.</a:t>
            </a:r>
          </a:p>
          <a:p>
            <a:pPr lvl="2"/>
            <a:r>
              <a:rPr lang="en-US" sz="2000" dirty="0">
                <a:solidFill>
                  <a:srgbClr val="282523"/>
                </a:solidFill>
              </a:rPr>
              <a:t>Balanced portfolio, international portfolio, retirement portfolio</a:t>
            </a:r>
          </a:p>
          <a:p>
            <a:pPr lvl="2"/>
            <a:r>
              <a:rPr lang="en-US" altLang="tr-TR" sz="2000" dirty="0"/>
              <a:t>A wide class hierarchy </a:t>
            </a:r>
            <a:endParaRPr lang="en-US" sz="2000" b="0" i="0" dirty="0">
              <a:solidFill>
                <a:srgbClr val="282523"/>
              </a:solidFill>
              <a:effectLst/>
            </a:endParaRPr>
          </a:p>
          <a:p>
            <a:pPr lvl="1"/>
            <a:r>
              <a:rPr lang="en-US" sz="2400" b="0" i="0" dirty="0">
                <a:solidFill>
                  <a:srgbClr val="282523"/>
                </a:solidFill>
                <a:effectLst/>
              </a:rPr>
              <a:t>Creating and managing new portfolio instances </a:t>
            </a:r>
            <a:r>
              <a:rPr lang="en-US" sz="2400" b="0" i="1" dirty="0">
                <a:solidFill>
                  <a:srgbClr val="282523"/>
                </a:solidFill>
                <a:effectLst/>
              </a:rPr>
              <a:t>from  scratch</a:t>
            </a:r>
            <a:r>
              <a:rPr lang="en-US" sz="2400" b="0" i="0" dirty="0">
                <a:solidFill>
                  <a:srgbClr val="282523"/>
                </a:solidFill>
                <a:effectLst/>
              </a:rPr>
              <a:t> every time would be </a:t>
            </a:r>
            <a:r>
              <a:rPr lang="en-US" sz="2400" b="1" i="1" dirty="0">
                <a:solidFill>
                  <a:srgbClr val="282523"/>
                </a:solidFill>
                <a:effectLst/>
              </a:rPr>
              <a:t>prone to errors</a:t>
            </a:r>
            <a:r>
              <a:rPr lang="en-US" sz="2400" b="0" i="1" dirty="0">
                <a:solidFill>
                  <a:srgbClr val="282523"/>
                </a:solidFill>
                <a:effectLst/>
              </a:rPr>
              <a:t> </a:t>
            </a:r>
            <a:r>
              <a:rPr lang="en-US" sz="2400" b="0" dirty="0">
                <a:solidFill>
                  <a:srgbClr val="282523"/>
                </a:solidFill>
                <a:effectLst/>
              </a:rPr>
              <a:t>and</a:t>
            </a:r>
            <a:r>
              <a:rPr lang="en-US" sz="2400" b="0" i="1" dirty="0">
                <a:solidFill>
                  <a:srgbClr val="282523"/>
                </a:solidFill>
                <a:effectLst/>
              </a:rPr>
              <a:t> slow</a:t>
            </a:r>
            <a:r>
              <a:rPr lang="en-US" sz="2400" b="0" i="0" dirty="0">
                <a:solidFill>
                  <a:srgbClr val="282523"/>
                </a:solidFill>
                <a:effectLst/>
              </a:rPr>
              <a:t>.</a:t>
            </a:r>
          </a:p>
          <a:p>
            <a:pPr lvl="1" eaLnBrk="1" hangingPunct="1"/>
            <a:r>
              <a:rPr lang="en-US" altLang="tr-TR" sz="2400" dirty="0"/>
              <a:t>I need to create it fast</a:t>
            </a:r>
            <a:endParaRPr lang="en-US" altLang="tr-TR" sz="2000" dirty="0"/>
          </a:p>
          <a:p>
            <a:r>
              <a:rPr lang="en-US" altLang="tr-TR" sz="2800" dirty="0"/>
              <a:t>Need to create new objects many times in a complex class hierarchy</a:t>
            </a:r>
          </a:p>
        </p:txBody>
      </p:sp>
      <p:sp>
        <p:nvSpPr>
          <p:cNvPr id="2" name="Rectangle 1">
            <a:extLst>
              <a:ext uri="{FF2B5EF4-FFF2-40B4-BE49-F238E27FC236}">
                <a16:creationId xmlns:a16="http://schemas.microsoft.com/office/drawing/2014/main" id="{275E74E7-BF21-AFD1-5D58-CA3D133EE698}"/>
              </a:ext>
            </a:extLst>
          </p:cNvPr>
          <p:cNvSpPr/>
          <p:nvPr/>
        </p:nvSpPr>
        <p:spPr bwMode="auto">
          <a:xfrm>
            <a:off x="4984954" y="4788310"/>
            <a:ext cx="3165987" cy="599767"/>
          </a:xfrm>
          <a:prstGeom prst="rect">
            <a:avLst/>
          </a:prstGeom>
          <a:solidFill>
            <a:schemeClr val="accent5">
              <a:lumMod val="9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Clone preconfigured objects instead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02-7DEE-A770-7426-68168DEC9A9B}"/>
              </a:ext>
            </a:extLst>
          </p:cNvPr>
          <p:cNvSpPr>
            <a:spLocks noGrp="1"/>
          </p:cNvSpPr>
          <p:nvPr>
            <p:ph type="title"/>
          </p:nvPr>
        </p:nvSpPr>
        <p:spPr/>
        <p:txBody>
          <a:bodyPr/>
          <a:lstStyle/>
          <a:p>
            <a:r>
              <a:rPr lang="en-US" dirty="0"/>
              <a:t>Implementation -2</a:t>
            </a:r>
          </a:p>
        </p:txBody>
      </p:sp>
      <p:sp>
        <p:nvSpPr>
          <p:cNvPr id="3" name="Content Placeholder 2">
            <a:extLst>
              <a:ext uri="{FF2B5EF4-FFF2-40B4-BE49-F238E27FC236}">
                <a16:creationId xmlns:a16="http://schemas.microsoft.com/office/drawing/2014/main" id="{CE60575E-4338-461E-40CC-71228AC3785D}"/>
              </a:ext>
            </a:extLst>
          </p:cNvPr>
          <p:cNvSpPr>
            <a:spLocks noGrp="1"/>
          </p:cNvSpPr>
          <p:nvPr>
            <p:ph idx="1"/>
          </p:nvPr>
        </p:nvSpPr>
        <p:spPr>
          <a:xfrm>
            <a:off x="457200" y="1335291"/>
            <a:ext cx="8449056" cy="5147805"/>
          </a:xfrm>
        </p:spPr>
        <p:txBody>
          <a:bodyPr/>
          <a:lstStyle/>
          <a:p>
            <a:r>
              <a:rPr lang="en-US" sz="2800" dirty="0"/>
              <a:t>Clone method does not accept parameters</a:t>
            </a:r>
          </a:p>
          <a:p>
            <a:pPr lvl="1"/>
            <a:r>
              <a:rPr lang="en-US" sz="2400" dirty="0"/>
              <a:t>Create the clone</a:t>
            </a:r>
          </a:p>
          <a:p>
            <a:pPr lvl="1"/>
            <a:r>
              <a:rPr lang="en-US" sz="2400" dirty="0"/>
              <a:t>Then adjust it, like initialization</a:t>
            </a:r>
          </a:p>
          <a:p>
            <a:r>
              <a:rPr lang="en-US" sz="2800" dirty="0"/>
              <a:t>Using a prototype manager with a registry</a:t>
            </a:r>
          </a:p>
          <a:p>
            <a:pPr lvl="1"/>
            <a:r>
              <a:rPr lang="en-US" sz="2400" dirty="0"/>
              <a:t>Client could expand the registry at runtime</a:t>
            </a:r>
          </a:p>
          <a:p>
            <a:pPr lvl="1"/>
            <a:r>
              <a:rPr lang="en-US" sz="2400" dirty="0"/>
              <a:t>There is no registry in the original pattern description.</a:t>
            </a:r>
          </a:p>
          <a:p>
            <a:pPr lvl="2"/>
            <a:r>
              <a:rPr lang="en-US" sz="2000" dirty="0"/>
              <a:t>Not all prototype use case require them.</a:t>
            </a:r>
          </a:p>
          <a:p>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184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93C0-E6F2-E090-C0BB-C1483995F1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E3317-8159-E6D8-C9D0-9E2E14577DEE}"/>
              </a:ext>
            </a:extLst>
          </p:cNvPr>
          <p:cNvSpPr>
            <a:spLocks noGrp="1"/>
          </p:cNvSpPr>
          <p:nvPr>
            <p:ph idx="4294967295"/>
          </p:nvPr>
        </p:nvSpPr>
        <p:spPr>
          <a:xfrm>
            <a:off x="449519" y="617332"/>
            <a:ext cx="8448675" cy="5793299"/>
          </a:xfrm>
        </p:spPr>
        <p:txBody>
          <a:bodyPr/>
          <a:lstStyle/>
          <a:p>
            <a:pPr marL="0" indent="0">
              <a:buNone/>
            </a:pPr>
            <a:r>
              <a:rPr lang="en-US" sz="2800" dirty="0"/>
              <a:t>sometimes generics/templates do the job</a:t>
            </a:r>
          </a:p>
          <a:p>
            <a:pPr marL="0" indent="0">
              <a:buNone/>
            </a:pPr>
            <a:endParaRPr lang="en-US" sz="2800" dirty="0"/>
          </a:p>
          <a:p>
            <a:pPr marL="0" indent="0">
              <a:buNone/>
            </a:pPr>
            <a:r>
              <a:rPr lang="en-US" sz="2800" dirty="0"/>
              <a:t>This is not prototype, but a “template factory”</a:t>
            </a:r>
          </a:p>
          <a:p>
            <a:pPr marL="0" indent="0">
              <a:buNone/>
            </a:pPr>
            <a:r>
              <a:rPr kumimoji="0" lang="en-US" altLang="en-US" sz="1800" b="0" i="0" u="none" strike="noStrike" cap="none" normalizeH="0" baseline="0" dirty="0">
                <a:ln>
                  <a:noFill/>
                </a:ln>
                <a:solidFill>
                  <a:srgbClr val="1481B8"/>
                </a:solidFill>
                <a:effectLst/>
                <a:latin typeface="Source Code Pro" panose="020B0509030403020204" pitchFamily="49" charset="0"/>
              </a:rPr>
              <a:t>class</a:t>
            </a:r>
            <a:r>
              <a:rPr kumimoji="0" lang="en-US" altLang="en-US" sz="1800" b="0" i="0" u="none" strike="noStrike" cap="none" normalizeH="0" baseline="0" dirty="0">
                <a:ln>
                  <a:noFill/>
                </a:ln>
                <a:solidFill>
                  <a:srgbClr val="526D7A"/>
                </a:solidFill>
                <a:effectLst/>
                <a:latin typeface="Source Code Pro" panose="020B0509030403020204" pitchFamily="49" charset="0"/>
              </a:rPr>
              <a:t> Spawner { </a:t>
            </a:r>
          </a:p>
          <a:p>
            <a:pPr marL="0" indent="0">
              <a:buNone/>
            </a:pPr>
            <a:r>
              <a:rPr lang="en-US" altLang="en-US" sz="1800" dirty="0">
                <a:solidFill>
                  <a:srgbClr val="526D7A"/>
                </a:solidFill>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public</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virtual</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Monster*</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spawnMonster</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526D7A"/>
                </a:solidFill>
                <a:effectLst/>
                <a:latin typeface="Source Code Pro" panose="020B0509030403020204" pitchFamily="49" charset="0"/>
              </a:rPr>
              <a:t> 0; </a:t>
            </a:r>
          </a:p>
          <a:p>
            <a:pPr marL="0" indent="0">
              <a:buNone/>
            </a:pPr>
            <a:r>
              <a:rPr kumimoji="0" lang="en-US" altLang="en-US" sz="1800" b="0" i="0" u="none" strike="noStrike" cap="none" normalizeH="0" baseline="0" dirty="0">
                <a:ln>
                  <a:noFill/>
                </a:ln>
                <a:solidFill>
                  <a:srgbClr val="526D7A"/>
                </a:solidFill>
                <a:effectLst/>
                <a:latin typeface="Source Code Pro" panose="020B0509030403020204" pitchFamily="49" charset="0"/>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rgbClr val="1481B8"/>
              </a:solidFill>
              <a:effectLst/>
              <a:latin typeface="Source Code Pro" panose="020B0509030403020204" pitchFamily="49" charset="0"/>
            </a:endParaRPr>
          </a:p>
          <a:p>
            <a:pPr marL="0" indent="0">
              <a:buNone/>
            </a:pPr>
            <a:r>
              <a:rPr kumimoji="0" lang="en-US" altLang="en-US" sz="1800" b="0" i="0" u="none" strike="noStrike" cap="none" normalizeH="0" baseline="0" dirty="0">
                <a:ln>
                  <a:noFill/>
                </a:ln>
                <a:solidFill>
                  <a:srgbClr val="1481B8"/>
                </a:solidFill>
                <a:effectLst/>
                <a:latin typeface="Source Code Pro" panose="020B0509030403020204" pitchFamily="49" charset="0"/>
              </a:rPr>
              <a:t>template</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&lt;</a:t>
            </a:r>
            <a:r>
              <a:rPr kumimoji="0" lang="en-US" altLang="en-US" sz="1800" b="0" i="0" u="none" strike="noStrike" cap="none" normalizeH="0" baseline="0" dirty="0">
                <a:ln>
                  <a:noFill/>
                </a:ln>
                <a:solidFill>
                  <a:srgbClr val="1481B8"/>
                </a:solidFill>
                <a:effectLst/>
                <a:latin typeface="Source Code Pro" panose="020B0509030403020204" pitchFamily="49" charset="0"/>
              </a:rPr>
              <a:t>class</a:t>
            </a:r>
            <a:r>
              <a:rPr kumimoji="0" lang="en-US" altLang="en-US" sz="1800" b="0" i="0" u="none" strike="noStrike" cap="none" normalizeH="0" baseline="0" dirty="0">
                <a:ln>
                  <a:noFill/>
                </a:ln>
                <a:solidFill>
                  <a:srgbClr val="526D7A"/>
                </a:solidFill>
                <a:effectLst/>
                <a:latin typeface="Source Code Pro" panose="020B0509030403020204" pitchFamily="49" charset="0"/>
              </a:rPr>
              <a:t> T</a:t>
            </a:r>
            <a:r>
              <a:rPr kumimoji="0" lang="en-US" altLang="en-US" sz="1800" b="0" i="0" u="none" strike="noStrike" cap="none" normalizeH="0" baseline="0" dirty="0">
                <a:ln>
                  <a:noFill/>
                </a:ln>
                <a:solidFill>
                  <a:schemeClr val="tx1"/>
                </a:solidFill>
                <a:effectLst/>
                <a:latin typeface="Arial" panose="020B0604020202020204" pitchFamily="34" charset="0"/>
              </a:rPr>
              <a:t>&gt;</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class</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err="1">
                <a:ln>
                  <a:noFill/>
                </a:ln>
                <a:solidFill>
                  <a:srgbClr val="526D7A"/>
                </a:solidFill>
                <a:effectLst/>
                <a:latin typeface="Source Code Pro" panose="020B0509030403020204" pitchFamily="49" charset="0"/>
              </a:rPr>
              <a:t>SpawnerFor</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public</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Spawner</a:t>
            </a:r>
            <a:r>
              <a:rPr kumimoji="0" lang="en-US" altLang="en-US" sz="1800" b="0" i="0" u="none" strike="noStrike" cap="none" normalizeH="0" baseline="0" dirty="0">
                <a:ln>
                  <a:noFill/>
                </a:ln>
                <a:solidFill>
                  <a:srgbClr val="526D7A"/>
                </a:solidFill>
                <a:effectLst/>
                <a:latin typeface="Source Code Pro" panose="020B0509030403020204" pitchFamily="49" charset="0"/>
              </a:rPr>
              <a:t> { </a:t>
            </a:r>
          </a:p>
          <a:p>
            <a:pPr marL="0" indent="0">
              <a:buNone/>
            </a:pPr>
            <a:r>
              <a:rPr kumimoji="0" lang="en-US" altLang="en-US" sz="1800" b="0" i="0" u="none" strike="noStrike" cap="none" normalizeH="0" baseline="0" dirty="0">
                <a:ln>
                  <a:noFill/>
                </a:ln>
                <a:solidFill>
                  <a:srgbClr val="1481B8"/>
                </a:solidFill>
                <a:effectLst/>
                <a:latin typeface="Source Code Pro" panose="020B0509030403020204" pitchFamily="49" charset="0"/>
              </a:rPr>
              <a:t>  public</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virtual</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Monster*</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spawnMonster</a:t>
            </a:r>
            <a:r>
              <a:rPr kumimoji="0" lang="en-US" altLang="en-US" sz="1800" b="0" i="0" u="none" strike="noStrike" cap="none" normalizeH="0" baseline="0" dirty="0">
                <a:ln>
                  <a:noFill/>
                </a:ln>
                <a:solidFill>
                  <a:srgbClr val="526D7A"/>
                </a:solidFill>
                <a:effectLst/>
                <a:latin typeface="Source Code Pro" panose="020B0509030403020204" pitchFamily="49" charset="0"/>
              </a:rPr>
              <a:t>() { </a:t>
            </a:r>
          </a:p>
          <a:p>
            <a:pPr marL="0" indent="0">
              <a:buNone/>
            </a:pPr>
            <a:r>
              <a:rPr lang="en-US" altLang="en-US" sz="1800" dirty="0">
                <a:solidFill>
                  <a:srgbClr val="526D7A"/>
                </a:solidFill>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return</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rgbClr val="1481B8"/>
                </a:solidFill>
                <a:effectLst/>
                <a:latin typeface="Source Code Pro" panose="020B0509030403020204" pitchFamily="49" charset="0"/>
              </a:rPr>
              <a:t>new</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a:t>
            </a:r>
            <a:r>
              <a:rPr kumimoji="0" lang="en-US" altLang="en-US" sz="1800" b="0" i="0" u="none" strike="noStrike" cap="none" normalizeH="0" baseline="0" dirty="0">
                <a:ln>
                  <a:noFill/>
                </a:ln>
                <a:solidFill>
                  <a:srgbClr val="526D7A"/>
                </a:solidFill>
                <a:effectLst/>
                <a:latin typeface="Source Code Pro" panose="020B0509030403020204" pitchFamily="49" charset="0"/>
              </a:rPr>
              <a:t>(); </a:t>
            </a:r>
          </a:p>
          <a:p>
            <a:pPr marL="0" indent="0">
              <a:buNone/>
            </a:pPr>
            <a:r>
              <a:rPr lang="en-US" altLang="en-US" sz="1800" dirty="0">
                <a:solidFill>
                  <a:srgbClr val="526D7A"/>
                </a:solidFill>
                <a:latin typeface="Source Code Pro" panose="020B0509030403020204" pitchFamily="49" charset="0"/>
              </a:rPr>
              <a:t>  </a:t>
            </a:r>
            <a:r>
              <a:rPr kumimoji="0" lang="en-US" altLang="en-US" sz="1800" b="0" i="0" u="none" strike="noStrike" cap="none" normalizeH="0" baseline="0" dirty="0">
                <a:ln>
                  <a:noFill/>
                </a:ln>
                <a:solidFill>
                  <a:srgbClr val="526D7A"/>
                </a:solidFill>
                <a:effectLst/>
                <a:latin typeface="Source Code Pro" panose="020B0509030403020204" pitchFamily="49" charset="0"/>
              </a:rPr>
              <a:t>}</a:t>
            </a:r>
          </a:p>
          <a:p>
            <a:pPr marL="0" indent="0">
              <a:buNone/>
            </a:pPr>
            <a:r>
              <a:rPr kumimoji="0" lang="en-US" altLang="en-US" sz="1800" b="0" i="0" u="none" strike="noStrike" cap="none" normalizeH="0" baseline="0" dirty="0">
                <a:ln>
                  <a:noFill/>
                </a:ln>
                <a:solidFill>
                  <a:srgbClr val="526D7A"/>
                </a:solidFill>
                <a:effectLst/>
                <a:latin typeface="Source Code Pro" panose="020B0509030403020204" pitchFamily="49" charset="0"/>
              </a:rPr>
              <a:t>};</a:t>
            </a:r>
            <a:r>
              <a:rPr kumimoji="0" lang="en-US" altLang="en-US" sz="1800" b="0" i="0" u="none" strike="noStrike" cap="none" normalizeH="0" baseline="0" dirty="0">
                <a:ln>
                  <a:noFill/>
                </a:ln>
                <a:solidFill>
                  <a:schemeClr val="tx1"/>
                </a:solidFill>
                <a:effectLst/>
              </a:rPr>
              <a:t> </a:t>
            </a:r>
          </a:p>
          <a:p>
            <a:pPr marL="0" indent="0">
              <a:buNone/>
            </a:pPr>
            <a:r>
              <a:rPr lang="en-US" sz="1800" dirty="0"/>
              <a:t>How is this different from the Prototype?  </a:t>
            </a:r>
          </a:p>
          <a:p>
            <a:r>
              <a:rPr lang="en-US" sz="1800" dirty="0"/>
              <a:t>prototype is about the cloning of an existing object's state.</a:t>
            </a:r>
          </a:p>
          <a:p>
            <a:endParaRPr lang="en-US" sz="1800" dirty="0"/>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1800" b="0" i="0" u="none" strike="noStrike" cap="none" normalizeH="0" baseline="0" dirty="0">
                <a:ln>
                  <a:noFill/>
                </a:ln>
                <a:solidFill>
                  <a:schemeClr val="tx1"/>
                </a:solidFill>
                <a:effectLst/>
                <a:latin typeface="Arial" panose="020B0604020202020204" pitchFamily="34" charset="0"/>
              </a:rPr>
              <a:t>This</a:t>
            </a:r>
            <a:r>
              <a:rPr lang="en-US" altLang="en-US" sz="1800" dirty="0">
                <a:latin typeface="Arial" panose="020B0604020202020204" pitchFamily="34" charset="0"/>
              </a:rPr>
              <a:t> is not Factory Method pattern either.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C9BDADF-7D59-5C36-CB0F-4C0063BFB688}"/>
              </a:ext>
            </a:extLst>
          </p:cNvPr>
          <p:cNvSpPr txBox="1"/>
          <p:nvPr/>
        </p:nvSpPr>
        <p:spPr>
          <a:xfrm>
            <a:off x="4177576" y="6483096"/>
            <a:ext cx="4966424" cy="307777"/>
          </a:xfrm>
          <a:prstGeom prst="rect">
            <a:avLst/>
          </a:prstGeom>
          <a:noFill/>
        </p:spPr>
        <p:txBody>
          <a:bodyPr wrap="none" rtlCol="0">
            <a:spAutoFit/>
          </a:bodyPr>
          <a:lstStyle/>
          <a:p>
            <a:r>
              <a:rPr lang="en-US" sz="1400" dirty="0"/>
              <a:t>Code: https://gameprogrammingpatterns.com/prototype.html</a:t>
            </a:r>
          </a:p>
        </p:txBody>
      </p:sp>
      <p:sp>
        <p:nvSpPr>
          <p:cNvPr id="4" name="Rectangle 3">
            <a:extLst>
              <a:ext uri="{FF2B5EF4-FFF2-40B4-BE49-F238E27FC236}">
                <a16:creationId xmlns:a16="http://schemas.microsoft.com/office/drawing/2014/main" id="{2EAD76C5-83D9-F655-10BB-8B18C303F46B}"/>
              </a:ext>
            </a:extLst>
          </p:cNvPr>
          <p:cNvSpPr/>
          <p:nvPr/>
        </p:nvSpPr>
        <p:spPr bwMode="auto">
          <a:xfrm>
            <a:off x="368710" y="1327355"/>
            <a:ext cx="8406580" cy="49162"/>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82591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DA181CE-C09B-654E-9DC0-CE67EEB86964}"/>
              </a:ext>
            </a:extLst>
          </p:cNvPr>
          <p:cNvSpPr>
            <a:spLocks noGrp="1" noChangeArrowheads="1"/>
          </p:cNvSpPr>
          <p:nvPr>
            <p:ph type="title"/>
          </p:nvPr>
        </p:nvSpPr>
        <p:spPr/>
        <p:txBody>
          <a:bodyPr/>
          <a:lstStyle/>
          <a:p>
            <a:pPr eaLnBrk="1" hangingPunct="1"/>
            <a:r>
              <a:rPr lang="en-US" altLang="tr-TR" dirty="0"/>
              <a:t>Prototype-Consequences</a:t>
            </a:r>
          </a:p>
        </p:txBody>
      </p:sp>
      <p:sp>
        <p:nvSpPr>
          <p:cNvPr id="19459" name="Rectangle 3">
            <a:extLst>
              <a:ext uri="{FF2B5EF4-FFF2-40B4-BE49-F238E27FC236}">
                <a16:creationId xmlns:a16="http://schemas.microsoft.com/office/drawing/2014/main" id="{A823EB54-07B5-E1E9-0A97-B75A8FD1CCBB}"/>
              </a:ext>
            </a:extLst>
          </p:cNvPr>
          <p:cNvSpPr>
            <a:spLocks noGrp="1" noChangeArrowheads="1"/>
          </p:cNvSpPr>
          <p:nvPr>
            <p:ph idx="1"/>
          </p:nvPr>
        </p:nvSpPr>
        <p:spPr>
          <a:xfrm>
            <a:off x="457200" y="1298715"/>
            <a:ext cx="8686800" cy="4532109"/>
          </a:xfrm>
        </p:spPr>
        <p:txBody>
          <a:bodyPr/>
          <a:lstStyle/>
          <a:p>
            <a:pPr eaLnBrk="1" hangingPunct="1">
              <a:lnSpc>
                <a:spcPct val="90000"/>
              </a:lnSpc>
            </a:pPr>
            <a:r>
              <a:rPr lang="en-US" altLang="tr-TR" sz="2800" dirty="0"/>
              <a:t>Adding and removing products at runtime</a:t>
            </a:r>
          </a:p>
          <a:p>
            <a:pPr lvl="1" eaLnBrk="1" hangingPunct="1">
              <a:lnSpc>
                <a:spcPct val="90000"/>
              </a:lnSpc>
            </a:pPr>
            <a:r>
              <a:rPr lang="en-US" altLang="tr-TR" sz="2400" dirty="0"/>
              <a:t>Simply register a prototype to the client</a:t>
            </a:r>
          </a:p>
          <a:p>
            <a:pPr eaLnBrk="1" hangingPunct="1">
              <a:lnSpc>
                <a:spcPct val="90000"/>
              </a:lnSpc>
            </a:pPr>
            <a:r>
              <a:rPr lang="en-US" altLang="tr-TR" sz="2800" dirty="0"/>
              <a:t>Specifying new objects by varying values and structure</a:t>
            </a:r>
            <a:endParaRPr lang="en-US" altLang="tr-TR" sz="2400" dirty="0"/>
          </a:p>
          <a:p>
            <a:pPr lvl="1" eaLnBrk="1" hangingPunct="1">
              <a:lnSpc>
                <a:spcPct val="90000"/>
              </a:lnSpc>
            </a:pPr>
            <a:r>
              <a:rPr lang="en-US" altLang="tr-TR" sz="2400" dirty="0"/>
              <a:t>Prototypes for parts of a complex object</a:t>
            </a:r>
          </a:p>
          <a:p>
            <a:pPr lvl="1" eaLnBrk="1" hangingPunct="1">
              <a:lnSpc>
                <a:spcPct val="90000"/>
              </a:lnSpc>
            </a:pPr>
            <a:r>
              <a:rPr lang="en-US" altLang="tr-TR" sz="2400" dirty="0"/>
              <a:t>Each part could be a different structure</a:t>
            </a:r>
          </a:p>
          <a:p>
            <a:pPr lvl="1" eaLnBrk="1" hangingPunct="1">
              <a:lnSpc>
                <a:spcPct val="90000"/>
              </a:lnSpc>
            </a:pPr>
            <a:r>
              <a:rPr lang="en-US" altLang="tr-TR" sz="2400" dirty="0"/>
              <a:t>Some parts are same structure but different value</a:t>
            </a:r>
          </a:p>
          <a:p>
            <a:pPr>
              <a:lnSpc>
                <a:spcPct val="90000"/>
              </a:lnSpc>
            </a:pPr>
            <a:r>
              <a:rPr lang="en-US" altLang="tr-TR" sz="2800" dirty="0"/>
              <a:t>Hides concrete product classes from clients</a:t>
            </a:r>
          </a:p>
          <a:p>
            <a:pPr lvl="1">
              <a:lnSpc>
                <a:spcPct val="90000"/>
              </a:lnSpc>
            </a:pPr>
            <a:r>
              <a:rPr lang="en-US" altLang="tr-TR" sz="2400" dirty="0"/>
              <a:t>Reduce number of names the clients know</a:t>
            </a:r>
          </a:p>
          <a:p>
            <a:pPr eaLnBrk="1" hangingPunct="1">
              <a:lnSpc>
                <a:spcPct val="90000"/>
              </a:lnSpc>
            </a:pPr>
            <a:r>
              <a:rPr lang="en-US" altLang="tr-TR" sz="2800" dirty="0"/>
              <a:t>Reduced subclassing</a:t>
            </a:r>
          </a:p>
          <a:p>
            <a:pPr lvl="1" eaLnBrk="1" hangingPunct="1">
              <a:lnSpc>
                <a:spcPct val="90000"/>
              </a:lnSpc>
            </a:pPr>
            <a:r>
              <a:rPr lang="en-US" altLang="tr-TR" sz="2400" dirty="0"/>
              <a:t>Cloning instead of inheritance</a:t>
            </a:r>
          </a:p>
          <a:p>
            <a:pPr eaLnBrk="1" hangingPunct="1">
              <a:lnSpc>
                <a:spcPct val="90000"/>
              </a:lnSpc>
            </a:pPr>
            <a:r>
              <a:rPr lang="en-US" altLang="tr-TR" sz="2800" dirty="0">
                <a:solidFill>
                  <a:schemeClr val="bg2">
                    <a:lumMod val="40000"/>
                    <a:lumOff val="60000"/>
                  </a:schemeClr>
                </a:solidFill>
              </a:rPr>
              <a:t>Implementing clone() may be difficult</a:t>
            </a:r>
          </a:p>
          <a:p>
            <a:pPr lvl="1" eaLnBrk="1" hangingPunct="1">
              <a:lnSpc>
                <a:spcPct val="90000"/>
              </a:lnSpc>
            </a:pPr>
            <a:r>
              <a:rPr lang="en-US" altLang="tr-TR" sz="2400" dirty="0"/>
              <a:t>Circular references, choosing deep or shallow copy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5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4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A655-229C-E6EE-E576-3A592378FB11}"/>
              </a:ext>
            </a:extLst>
          </p:cNvPr>
          <p:cNvSpPr>
            <a:spLocks noGrp="1"/>
          </p:cNvSpPr>
          <p:nvPr>
            <p:ph type="title"/>
          </p:nvPr>
        </p:nvSpPr>
        <p:spPr/>
        <p:txBody>
          <a:bodyPr/>
          <a:lstStyle/>
          <a:p>
            <a:r>
              <a:rPr lang="en-US" dirty="0"/>
              <a:t>Related Patterns</a:t>
            </a:r>
          </a:p>
        </p:txBody>
      </p:sp>
      <p:sp>
        <p:nvSpPr>
          <p:cNvPr id="3" name="Content Placeholder 2">
            <a:extLst>
              <a:ext uri="{FF2B5EF4-FFF2-40B4-BE49-F238E27FC236}">
                <a16:creationId xmlns:a16="http://schemas.microsoft.com/office/drawing/2014/main" id="{5F7E2B1B-B008-9C03-DB74-5D8A3C82349D}"/>
              </a:ext>
            </a:extLst>
          </p:cNvPr>
          <p:cNvSpPr>
            <a:spLocks noGrp="1"/>
          </p:cNvSpPr>
          <p:nvPr>
            <p:ph idx="1"/>
          </p:nvPr>
        </p:nvSpPr>
        <p:spPr/>
        <p:txBody>
          <a:bodyPr/>
          <a:lstStyle/>
          <a:p>
            <a:r>
              <a:rPr lang="en-US" b="1" dirty="0"/>
              <a:t>Abstract Factory</a:t>
            </a:r>
            <a:r>
              <a:rPr lang="en-US" dirty="0"/>
              <a:t> and Prototype may work together</a:t>
            </a:r>
          </a:p>
          <a:p>
            <a:pPr lvl="1"/>
            <a:r>
              <a:rPr lang="en-US" dirty="0"/>
              <a:t>They are also competing patterns.</a:t>
            </a:r>
          </a:p>
          <a:p>
            <a:r>
              <a:rPr lang="en-US" dirty="0"/>
              <a:t>Designs that make heavy use of the </a:t>
            </a:r>
            <a:r>
              <a:rPr lang="en-US" b="1" dirty="0"/>
              <a:t>Composite</a:t>
            </a:r>
            <a:r>
              <a:rPr lang="en-US" dirty="0"/>
              <a:t> and </a:t>
            </a:r>
            <a:r>
              <a:rPr lang="en-US" b="1" dirty="0"/>
              <a:t>Decorator</a:t>
            </a:r>
            <a:r>
              <a:rPr lang="en-US" dirty="0"/>
              <a:t> patterns often can benefit from Prototype</a:t>
            </a:r>
          </a:p>
          <a:p>
            <a:r>
              <a:rPr lang="en-US" dirty="0"/>
              <a:t>Flyweight may seem similar, but Flyweights are </a:t>
            </a:r>
            <a:r>
              <a:rPr lang="en-US" u="sng" dirty="0"/>
              <a:t>shared</a:t>
            </a:r>
            <a:r>
              <a:rPr lang="en-US" dirty="0"/>
              <a:t> whereas Prototypes are </a:t>
            </a:r>
            <a:r>
              <a:rPr lang="en-US" u="sng" dirty="0"/>
              <a:t>not</a:t>
            </a:r>
          </a:p>
        </p:txBody>
      </p:sp>
    </p:spTree>
    <p:extLst>
      <p:ext uri="{BB962C8B-B14F-4D97-AF65-F5344CB8AC3E}">
        <p14:creationId xmlns:p14="http://schemas.microsoft.com/office/powerpoint/2010/main" val="463746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80A461C-798D-6589-7638-9014604A9377}"/>
              </a:ext>
            </a:extLst>
          </p:cNvPr>
          <p:cNvSpPr>
            <a:spLocks noGrp="1" noChangeArrowheads="1"/>
          </p:cNvSpPr>
          <p:nvPr>
            <p:ph type="title"/>
          </p:nvPr>
        </p:nvSpPr>
        <p:spPr/>
        <p:txBody>
          <a:bodyPr/>
          <a:lstStyle/>
          <a:p>
            <a:r>
              <a:rPr lang="en-US" altLang="en-US"/>
              <a:t>Factory Method vs Prototype</a:t>
            </a:r>
          </a:p>
        </p:txBody>
      </p:sp>
      <p:sp>
        <p:nvSpPr>
          <p:cNvPr id="22531" name="Content Placeholder 2">
            <a:extLst>
              <a:ext uri="{FF2B5EF4-FFF2-40B4-BE49-F238E27FC236}">
                <a16:creationId xmlns:a16="http://schemas.microsoft.com/office/drawing/2014/main" id="{82DE3111-9B78-3B0E-ED75-7EC969A5CEBE}"/>
              </a:ext>
            </a:extLst>
          </p:cNvPr>
          <p:cNvSpPr>
            <a:spLocks noGrp="1" noChangeArrowheads="1"/>
          </p:cNvSpPr>
          <p:nvPr>
            <p:ph idx="1"/>
          </p:nvPr>
        </p:nvSpPr>
        <p:spPr/>
        <p:txBody>
          <a:bodyPr/>
          <a:lstStyle/>
          <a:p>
            <a:r>
              <a:rPr lang="en-US" altLang="en-US"/>
              <a:t>Both create customized objects without knowing their class or any details of how to create them</a:t>
            </a:r>
          </a:p>
          <a:p>
            <a:pPr lvl="1"/>
            <a:r>
              <a:rPr lang="en-US" altLang="en-US"/>
              <a:t>client can create any of the derived class objects without knowing anything about their own structure.</a:t>
            </a:r>
          </a:p>
          <a:p>
            <a:r>
              <a:rPr lang="en-US" altLang="en-US"/>
              <a:t>Prototype: self duplication, but FM a fresh creation via subtype of Creator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4F46914-B932-47D8-7EDE-5B65FD87C0E2}"/>
              </a:ext>
            </a:extLst>
          </p:cNvPr>
          <p:cNvSpPr>
            <a:spLocks noGrp="1" noChangeArrowheads="1"/>
          </p:cNvSpPr>
          <p:nvPr>
            <p:ph type="title"/>
          </p:nvPr>
        </p:nvSpPr>
        <p:spPr/>
        <p:txBody>
          <a:bodyPr/>
          <a:lstStyle/>
          <a:p>
            <a:pPr eaLnBrk="1" hangingPunct="1"/>
            <a:r>
              <a:rPr lang="en-US" altLang="tr-TR"/>
              <a:t>Prototype</a:t>
            </a:r>
          </a:p>
        </p:txBody>
      </p:sp>
      <p:sp>
        <p:nvSpPr>
          <p:cNvPr id="5123" name="Rectangle 3">
            <a:extLst>
              <a:ext uri="{FF2B5EF4-FFF2-40B4-BE49-F238E27FC236}">
                <a16:creationId xmlns:a16="http://schemas.microsoft.com/office/drawing/2014/main" id="{6B6DA005-B9D2-A291-78A4-9C34E4A024E8}"/>
              </a:ext>
            </a:extLst>
          </p:cNvPr>
          <p:cNvSpPr>
            <a:spLocks noGrp="1" noChangeArrowheads="1"/>
          </p:cNvSpPr>
          <p:nvPr>
            <p:ph idx="1"/>
          </p:nvPr>
        </p:nvSpPr>
        <p:spPr>
          <a:xfrm>
            <a:off x="457200" y="1335291"/>
            <a:ext cx="8485632" cy="4532109"/>
          </a:xfrm>
        </p:spPr>
        <p:txBody>
          <a:bodyPr/>
          <a:lstStyle/>
          <a:p>
            <a:pPr eaLnBrk="1" hangingPunct="1">
              <a:lnSpc>
                <a:spcPct val="90000"/>
              </a:lnSpc>
            </a:pPr>
            <a:r>
              <a:rPr lang="en-US" altLang="tr-TR" sz="2800" b="1" dirty="0"/>
              <a:t>Intent: </a:t>
            </a:r>
            <a:r>
              <a:rPr lang="en-US" altLang="tr-TR" sz="2800" dirty="0"/>
              <a:t>Specify the kinds of objects to create using a prototypical instance and create new objects by copying this prototype. (clone)</a:t>
            </a:r>
          </a:p>
          <a:p>
            <a:pPr eaLnBrk="1" hangingPunct="1">
              <a:lnSpc>
                <a:spcPct val="90000"/>
              </a:lnSpc>
            </a:pPr>
            <a:endParaRPr lang="en-US" altLang="tr-TR" sz="2800" dirty="0"/>
          </a:p>
          <a:p>
            <a:pPr eaLnBrk="1" hangingPunct="1">
              <a:lnSpc>
                <a:spcPct val="90000"/>
              </a:lnSpc>
            </a:pPr>
            <a:r>
              <a:rPr lang="en-US" altLang="tr-TR" sz="2800" b="1" dirty="0"/>
              <a:t>Applicability</a:t>
            </a:r>
          </a:p>
          <a:p>
            <a:pPr lvl="1" eaLnBrk="1" hangingPunct="1">
              <a:spcAft>
                <a:spcPts val="600"/>
              </a:spcAft>
            </a:pPr>
            <a:r>
              <a:rPr lang="en-US" altLang="tr-TR" sz="2400" dirty="0"/>
              <a:t>Creation is </a:t>
            </a:r>
            <a:r>
              <a:rPr lang="en-US" altLang="tr-TR" sz="2400" i="1" dirty="0"/>
              <a:t>expensive</a:t>
            </a:r>
            <a:r>
              <a:rPr lang="en-US" altLang="tr-TR" sz="2400" dirty="0"/>
              <a:t> and need many different copies of complex objects,</a:t>
            </a:r>
          </a:p>
          <a:p>
            <a:pPr lvl="1" eaLnBrk="1" hangingPunct="1">
              <a:spcAft>
                <a:spcPts val="600"/>
              </a:spcAft>
            </a:pPr>
            <a:r>
              <a:rPr lang="en-US" altLang="tr-TR" sz="2400" dirty="0"/>
              <a:t>Instances can have one of </a:t>
            </a:r>
            <a:r>
              <a:rPr lang="en-US" altLang="tr-TR" sz="2400" i="1" dirty="0"/>
              <a:t>only a few</a:t>
            </a:r>
            <a:r>
              <a:rPr lang="en-US" altLang="tr-TR" sz="2400" dirty="0"/>
              <a:t> different combinations of states or a few states</a:t>
            </a:r>
          </a:p>
          <a:p>
            <a:pPr lvl="1" eaLnBrk="1" hangingPunct="1">
              <a:spcAft>
                <a:spcPts val="600"/>
              </a:spcAft>
            </a:pPr>
            <a:r>
              <a:rPr lang="en-US" altLang="tr-TR" sz="2400" dirty="0"/>
              <a:t>When the classes to instantiate are specified at run-time</a:t>
            </a:r>
          </a:p>
          <a:p>
            <a:pPr lvl="1">
              <a:spcAft>
                <a:spcPts val="600"/>
              </a:spcAft>
            </a:pPr>
            <a:r>
              <a:rPr lang="en-US" altLang="tr-TR" sz="2400" dirty="0"/>
              <a:t>to avoid building a class hierarchy of factories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FCBF6E7-DD0C-33D1-1403-C840247DE838}"/>
              </a:ext>
            </a:extLst>
          </p:cNvPr>
          <p:cNvSpPr>
            <a:spLocks noGrp="1" noChangeArrowheads="1"/>
          </p:cNvSpPr>
          <p:nvPr>
            <p:ph type="title"/>
          </p:nvPr>
        </p:nvSpPr>
        <p:spPr/>
        <p:txBody>
          <a:bodyPr/>
          <a:lstStyle/>
          <a:p>
            <a:pPr eaLnBrk="1" hangingPunct="1"/>
            <a:r>
              <a:rPr lang="en-US" altLang="tr-TR"/>
              <a:t>Prototype - Structure</a:t>
            </a:r>
          </a:p>
        </p:txBody>
      </p:sp>
      <p:grpSp>
        <p:nvGrpSpPr>
          <p:cNvPr id="6147" name="Group 27">
            <a:extLst>
              <a:ext uri="{FF2B5EF4-FFF2-40B4-BE49-F238E27FC236}">
                <a16:creationId xmlns:a16="http://schemas.microsoft.com/office/drawing/2014/main" id="{D418C8AD-C0C5-2350-D50F-91DFEBBDA81F}"/>
              </a:ext>
            </a:extLst>
          </p:cNvPr>
          <p:cNvGrpSpPr>
            <a:grpSpLocks/>
          </p:cNvGrpSpPr>
          <p:nvPr/>
        </p:nvGrpSpPr>
        <p:grpSpPr bwMode="auto">
          <a:xfrm>
            <a:off x="354013" y="5216525"/>
            <a:ext cx="2722562" cy="457200"/>
            <a:chOff x="690" y="3414"/>
            <a:chExt cx="1715" cy="288"/>
          </a:xfrm>
        </p:grpSpPr>
        <p:sp>
          <p:nvSpPr>
            <p:cNvPr id="6191" name="Text Box 10">
              <a:extLst>
                <a:ext uri="{FF2B5EF4-FFF2-40B4-BE49-F238E27FC236}">
                  <a16:creationId xmlns:a16="http://schemas.microsoft.com/office/drawing/2014/main" id="{F52C934C-9E9D-798D-8D95-AE8542A0467D}"/>
                </a:ext>
              </a:extLst>
            </p:cNvPr>
            <p:cNvSpPr txBox="1">
              <a:spLocks noChangeArrowheads="1"/>
            </p:cNvSpPr>
            <p:nvPr/>
          </p:nvSpPr>
          <p:spPr bwMode="auto">
            <a:xfrm>
              <a:off x="822" y="3425"/>
              <a:ext cx="14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latin typeface="Tahoma" panose="020B0604030504040204" pitchFamily="34" charset="0"/>
                </a:rPr>
                <a:t>p=prototype.clone()</a:t>
              </a:r>
            </a:p>
          </p:txBody>
        </p:sp>
        <p:sp>
          <p:nvSpPr>
            <p:cNvPr id="6192" name="Line 11">
              <a:extLst>
                <a:ext uri="{FF2B5EF4-FFF2-40B4-BE49-F238E27FC236}">
                  <a16:creationId xmlns:a16="http://schemas.microsoft.com/office/drawing/2014/main" id="{AD01DA7B-AD20-DAD3-A370-ACE3BB32364A}"/>
                </a:ext>
              </a:extLst>
            </p:cNvPr>
            <p:cNvSpPr>
              <a:spLocks noChangeShapeType="1"/>
            </p:cNvSpPr>
            <p:nvPr/>
          </p:nvSpPr>
          <p:spPr bwMode="auto">
            <a:xfrm>
              <a:off x="708" y="3414"/>
              <a:ext cx="15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3" name="Line 12">
              <a:extLst>
                <a:ext uri="{FF2B5EF4-FFF2-40B4-BE49-F238E27FC236}">
                  <a16:creationId xmlns:a16="http://schemas.microsoft.com/office/drawing/2014/main" id="{5A178E21-F707-ECDE-FB8E-4A95744DE486}"/>
                </a:ext>
              </a:extLst>
            </p:cNvPr>
            <p:cNvSpPr>
              <a:spLocks noChangeShapeType="1"/>
            </p:cNvSpPr>
            <p:nvPr/>
          </p:nvSpPr>
          <p:spPr bwMode="auto">
            <a:xfrm flipV="1">
              <a:off x="690" y="3702"/>
              <a:ext cx="171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4" name="Line 13">
              <a:extLst>
                <a:ext uri="{FF2B5EF4-FFF2-40B4-BE49-F238E27FC236}">
                  <a16:creationId xmlns:a16="http://schemas.microsoft.com/office/drawing/2014/main" id="{3D13825D-AD7A-63BC-19DF-AC97339255E7}"/>
                </a:ext>
              </a:extLst>
            </p:cNvPr>
            <p:cNvSpPr>
              <a:spLocks noChangeShapeType="1"/>
            </p:cNvSpPr>
            <p:nvPr/>
          </p:nvSpPr>
          <p:spPr bwMode="auto">
            <a:xfrm>
              <a:off x="2261" y="3414"/>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5" name="Line 14">
              <a:extLst>
                <a:ext uri="{FF2B5EF4-FFF2-40B4-BE49-F238E27FC236}">
                  <a16:creationId xmlns:a16="http://schemas.microsoft.com/office/drawing/2014/main" id="{3BD4DA83-DB0D-CCF2-0010-F88E896F51F1}"/>
                </a:ext>
              </a:extLst>
            </p:cNvPr>
            <p:cNvSpPr>
              <a:spLocks noChangeShapeType="1"/>
            </p:cNvSpPr>
            <p:nvPr/>
          </p:nvSpPr>
          <p:spPr bwMode="auto">
            <a:xfrm flipV="1">
              <a:off x="2405" y="355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6" name="Line 15">
              <a:extLst>
                <a:ext uri="{FF2B5EF4-FFF2-40B4-BE49-F238E27FC236}">
                  <a16:creationId xmlns:a16="http://schemas.microsoft.com/office/drawing/2014/main" id="{7E480A03-62C7-6E34-D08A-8519D0EB6719}"/>
                </a:ext>
              </a:extLst>
            </p:cNvPr>
            <p:cNvSpPr>
              <a:spLocks noChangeShapeType="1"/>
            </p:cNvSpPr>
            <p:nvPr/>
          </p:nvSpPr>
          <p:spPr bwMode="auto">
            <a:xfrm>
              <a:off x="2261" y="341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7" name="Line 16">
              <a:extLst>
                <a:ext uri="{FF2B5EF4-FFF2-40B4-BE49-F238E27FC236}">
                  <a16:creationId xmlns:a16="http://schemas.microsoft.com/office/drawing/2014/main" id="{6450E3D9-6E1D-C655-484B-5F3EBB6E3A28}"/>
                </a:ext>
              </a:extLst>
            </p:cNvPr>
            <p:cNvSpPr>
              <a:spLocks noChangeShapeType="1"/>
            </p:cNvSpPr>
            <p:nvPr/>
          </p:nvSpPr>
          <p:spPr bwMode="auto">
            <a:xfrm>
              <a:off x="2261" y="355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8" name="Line 17">
              <a:extLst>
                <a:ext uri="{FF2B5EF4-FFF2-40B4-BE49-F238E27FC236}">
                  <a16:creationId xmlns:a16="http://schemas.microsoft.com/office/drawing/2014/main" id="{97CCCF99-91E2-365C-DDC7-F3EE8BB571B0}"/>
                </a:ext>
              </a:extLst>
            </p:cNvPr>
            <p:cNvSpPr>
              <a:spLocks noChangeShapeType="1"/>
            </p:cNvSpPr>
            <p:nvPr/>
          </p:nvSpPr>
          <p:spPr bwMode="auto">
            <a:xfrm>
              <a:off x="709" y="341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48" name="Group 28">
            <a:extLst>
              <a:ext uri="{FF2B5EF4-FFF2-40B4-BE49-F238E27FC236}">
                <a16:creationId xmlns:a16="http://schemas.microsoft.com/office/drawing/2014/main" id="{3697F211-0C62-F661-2F4D-C21C14E150CC}"/>
              </a:ext>
            </a:extLst>
          </p:cNvPr>
          <p:cNvGrpSpPr>
            <a:grpSpLocks/>
          </p:cNvGrpSpPr>
          <p:nvPr/>
        </p:nvGrpSpPr>
        <p:grpSpPr bwMode="auto">
          <a:xfrm>
            <a:off x="5087938" y="5173663"/>
            <a:ext cx="2576512" cy="457200"/>
            <a:chOff x="3232" y="3451"/>
            <a:chExt cx="1623" cy="288"/>
          </a:xfrm>
        </p:grpSpPr>
        <p:sp>
          <p:nvSpPr>
            <p:cNvPr id="6183" name="Text Box 19">
              <a:extLst>
                <a:ext uri="{FF2B5EF4-FFF2-40B4-BE49-F238E27FC236}">
                  <a16:creationId xmlns:a16="http://schemas.microsoft.com/office/drawing/2014/main" id="{A3B3131A-8024-D7D0-9133-A6C2166B5DC0}"/>
                </a:ext>
              </a:extLst>
            </p:cNvPr>
            <p:cNvSpPr txBox="1">
              <a:spLocks noChangeArrowheads="1"/>
            </p:cNvSpPr>
            <p:nvPr/>
          </p:nvSpPr>
          <p:spPr bwMode="auto">
            <a:xfrm>
              <a:off x="3347" y="3480"/>
              <a:ext cx="13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latin typeface="Tahoma" panose="020B0604030504040204" pitchFamily="34" charset="0"/>
                </a:rPr>
                <a:t>Return copy of self</a:t>
              </a:r>
            </a:p>
          </p:txBody>
        </p:sp>
        <p:sp>
          <p:nvSpPr>
            <p:cNvPr id="6184" name="Line 20">
              <a:extLst>
                <a:ext uri="{FF2B5EF4-FFF2-40B4-BE49-F238E27FC236}">
                  <a16:creationId xmlns:a16="http://schemas.microsoft.com/office/drawing/2014/main" id="{F4BA1432-01D7-7EC5-ED04-56707A485E64}"/>
                </a:ext>
              </a:extLst>
            </p:cNvPr>
            <p:cNvSpPr>
              <a:spLocks noChangeShapeType="1"/>
            </p:cNvSpPr>
            <p:nvPr/>
          </p:nvSpPr>
          <p:spPr bwMode="auto">
            <a:xfrm>
              <a:off x="3232" y="3451"/>
              <a:ext cx="1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5" name="Line 21">
              <a:extLst>
                <a:ext uri="{FF2B5EF4-FFF2-40B4-BE49-F238E27FC236}">
                  <a16:creationId xmlns:a16="http://schemas.microsoft.com/office/drawing/2014/main" id="{C9DCD7B8-6F1C-2B77-DD09-4F82F3167BBA}"/>
                </a:ext>
              </a:extLst>
            </p:cNvPr>
            <p:cNvSpPr>
              <a:spLocks noChangeShapeType="1"/>
            </p:cNvSpPr>
            <p:nvPr/>
          </p:nvSpPr>
          <p:spPr bwMode="auto">
            <a:xfrm>
              <a:off x="3233" y="3730"/>
              <a:ext cx="1622" cy="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Line 22">
              <a:extLst>
                <a:ext uri="{FF2B5EF4-FFF2-40B4-BE49-F238E27FC236}">
                  <a16:creationId xmlns:a16="http://schemas.microsoft.com/office/drawing/2014/main" id="{BAD6559B-45C1-7160-04CB-9736899ADDD5}"/>
                </a:ext>
              </a:extLst>
            </p:cNvPr>
            <p:cNvSpPr>
              <a:spLocks noChangeShapeType="1"/>
            </p:cNvSpPr>
            <p:nvPr/>
          </p:nvSpPr>
          <p:spPr bwMode="auto">
            <a:xfrm>
              <a:off x="4711" y="3451"/>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7" name="Line 23">
              <a:extLst>
                <a:ext uri="{FF2B5EF4-FFF2-40B4-BE49-F238E27FC236}">
                  <a16:creationId xmlns:a16="http://schemas.microsoft.com/office/drawing/2014/main" id="{98AE522A-FF16-2CA6-9A20-31EF841FDAB3}"/>
                </a:ext>
              </a:extLst>
            </p:cNvPr>
            <p:cNvSpPr>
              <a:spLocks noChangeShapeType="1"/>
            </p:cNvSpPr>
            <p:nvPr/>
          </p:nvSpPr>
          <p:spPr bwMode="auto">
            <a:xfrm flipV="1">
              <a:off x="4855" y="359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8" name="Line 24">
              <a:extLst>
                <a:ext uri="{FF2B5EF4-FFF2-40B4-BE49-F238E27FC236}">
                  <a16:creationId xmlns:a16="http://schemas.microsoft.com/office/drawing/2014/main" id="{DAA78ED6-486C-9C6A-5AB8-ED642CECD329}"/>
                </a:ext>
              </a:extLst>
            </p:cNvPr>
            <p:cNvSpPr>
              <a:spLocks noChangeShapeType="1"/>
            </p:cNvSpPr>
            <p:nvPr/>
          </p:nvSpPr>
          <p:spPr bwMode="auto">
            <a:xfrm>
              <a:off x="4711" y="3451"/>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9" name="Line 25">
              <a:extLst>
                <a:ext uri="{FF2B5EF4-FFF2-40B4-BE49-F238E27FC236}">
                  <a16:creationId xmlns:a16="http://schemas.microsoft.com/office/drawing/2014/main" id="{18AAF4C8-B938-BF2F-4743-4591BEAAA150}"/>
                </a:ext>
              </a:extLst>
            </p:cNvPr>
            <p:cNvSpPr>
              <a:spLocks noChangeShapeType="1"/>
            </p:cNvSpPr>
            <p:nvPr/>
          </p:nvSpPr>
          <p:spPr bwMode="auto">
            <a:xfrm>
              <a:off x="4711" y="359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0" name="Line 26">
              <a:extLst>
                <a:ext uri="{FF2B5EF4-FFF2-40B4-BE49-F238E27FC236}">
                  <a16:creationId xmlns:a16="http://schemas.microsoft.com/office/drawing/2014/main" id="{CA690C1E-E9DA-3C02-D4C1-BAD65033A288}"/>
                </a:ext>
              </a:extLst>
            </p:cNvPr>
            <p:cNvSpPr>
              <a:spLocks noChangeShapeType="1"/>
            </p:cNvSpPr>
            <p:nvPr/>
          </p:nvSpPr>
          <p:spPr bwMode="auto">
            <a:xfrm>
              <a:off x="3241" y="3451"/>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49" name="Group 31">
            <a:extLst>
              <a:ext uri="{FF2B5EF4-FFF2-40B4-BE49-F238E27FC236}">
                <a16:creationId xmlns:a16="http://schemas.microsoft.com/office/drawing/2014/main" id="{565393CB-AA3B-D1E7-4D24-DBF0B2E4DDBD}"/>
              </a:ext>
            </a:extLst>
          </p:cNvPr>
          <p:cNvGrpSpPr>
            <a:grpSpLocks/>
          </p:cNvGrpSpPr>
          <p:nvPr/>
        </p:nvGrpSpPr>
        <p:grpSpPr bwMode="auto">
          <a:xfrm>
            <a:off x="1057275" y="2160588"/>
            <a:ext cx="1544638" cy="747712"/>
            <a:chOff x="320" y="1490"/>
            <a:chExt cx="973" cy="471"/>
          </a:xfrm>
        </p:grpSpPr>
        <p:sp>
          <p:nvSpPr>
            <p:cNvPr id="6178" name="Rectangle 6">
              <a:extLst>
                <a:ext uri="{FF2B5EF4-FFF2-40B4-BE49-F238E27FC236}">
                  <a16:creationId xmlns:a16="http://schemas.microsoft.com/office/drawing/2014/main" id="{7644B52C-809D-DC98-8292-A9A448064EFA}"/>
                </a:ext>
              </a:extLst>
            </p:cNvPr>
            <p:cNvSpPr>
              <a:spLocks noChangeArrowheads="1"/>
            </p:cNvSpPr>
            <p:nvPr/>
          </p:nvSpPr>
          <p:spPr bwMode="auto">
            <a:xfrm>
              <a:off x="338" y="1490"/>
              <a:ext cx="951" cy="46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179" name="Text Box 7">
              <a:extLst>
                <a:ext uri="{FF2B5EF4-FFF2-40B4-BE49-F238E27FC236}">
                  <a16:creationId xmlns:a16="http://schemas.microsoft.com/office/drawing/2014/main" id="{E138130C-7726-411A-75FF-984D987DBBCE}"/>
                </a:ext>
              </a:extLst>
            </p:cNvPr>
            <p:cNvSpPr txBox="1">
              <a:spLocks noChangeArrowheads="1"/>
            </p:cNvSpPr>
            <p:nvPr/>
          </p:nvSpPr>
          <p:spPr bwMode="auto">
            <a:xfrm>
              <a:off x="527" y="1501"/>
              <a:ext cx="5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latin typeface="Tahoma" panose="020B0604030504040204" pitchFamily="34" charset="0"/>
                </a:rPr>
                <a:t>Client</a:t>
              </a:r>
            </a:p>
          </p:txBody>
        </p:sp>
        <p:sp>
          <p:nvSpPr>
            <p:cNvPr id="6180" name="Text Box 8">
              <a:extLst>
                <a:ext uri="{FF2B5EF4-FFF2-40B4-BE49-F238E27FC236}">
                  <a16:creationId xmlns:a16="http://schemas.microsoft.com/office/drawing/2014/main" id="{3DB86172-8AB9-555B-121D-CBDCE03C323B}"/>
                </a:ext>
              </a:extLst>
            </p:cNvPr>
            <p:cNvSpPr txBox="1">
              <a:spLocks noChangeArrowheads="1"/>
            </p:cNvSpPr>
            <p:nvPr/>
          </p:nvSpPr>
          <p:spPr bwMode="auto">
            <a:xfrm>
              <a:off x="326" y="1730"/>
              <a:ext cx="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latin typeface="Tahoma" panose="020B0604030504040204" pitchFamily="34" charset="0"/>
                </a:rPr>
                <a:t>+operation()</a:t>
              </a:r>
            </a:p>
          </p:txBody>
        </p:sp>
        <p:sp>
          <p:nvSpPr>
            <p:cNvPr id="6181" name="Line 29">
              <a:extLst>
                <a:ext uri="{FF2B5EF4-FFF2-40B4-BE49-F238E27FC236}">
                  <a16:creationId xmlns:a16="http://schemas.microsoft.com/office/drawing/2014/main" id="{CFE0EDE0-58FA-9F4E-F078-60CD0923C312}"/>
                </a:ext>
              </a:extLst>
            </p:cNvPr>
            <p:cNvSpPr>
              <a:spLocks noChangeShapeType="1"/>
            </p:cNvSpPr>
            <p:nvPr/>
          </p:nvSpPr>
          <p:spPr bwMode="auto">
            <a:xfrm>
              <a:off x="320" y="1710"/>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30">
              <a:extLst>
                <a:ext uri="{FF2B5EF4-FFF2-40B4-BE49-F238E27FC236}">
                  <a16:creationId xmlns:a16="http://schemas.microsoft.com/office/drawing/2014/main" id="{65BFB47F-68CC-4A8A-A4B3-5A48AB20CABF}"/>
                </a:ext>
              </a:extLst>
            </p:cNvPr>
            <p:cNvSpPr>
              <a:spLocks noChangeShapeType="1"/>
            </p:cNvSpPr>
            <p:nvPr/>
          </p:nvSpPr>
          <p:spPr bwMode="auto">
            <a:xfrm>
              <a:off x="333" y="1761"/>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50" name="Group 60">
            <a:extLst>
              <a:ext uri="{FF2B5EF4-FFF2-40B4-BE49-F238E27FC236}">
                <a16:creationId xmlns:a16="http://schemas.microsoft.com/office/drawing/2014/main" id="{D28B8521-5CE5-34DB-760A-E22F5EFEB854}"/>
              </a:ext>
            </a:extLst>
          </p:cNvPr>
          <p:cNvGrpSpPr>
            <a:grpSpLocks/>
          </p:cNvGrpSpPr>
          <p:nvPr/>
        </p:nvGrpSpPr>
        <p:grpSpPr bwMode="auto">
          <a:xfrm>
            <a:off x="5203825" y="2182813"/>
            <a:ext cx="1879600" cy="1039812"/>
            <a:chOff x="3278" y="1375"/>
            <a:chExt cx="1184" cy="655"/>
          </a:xfrm>
        </p:grpSpPr>
        <p:sp>
          <p:nvSpPr>
            <p:cNvPr id="6172" name="AutoShape 5">
              <a:extLst>
                <a:ext uri="{FF2B5EF4-FFF2-40B4-BE49-F238E27FC236}">
                  <a16:creationId xmlns:a16="http://schemas.microsoft.com/office/drawing/2014/main" id="{857A7A3B-DE77-C66F-2BDC-02B6391ED2CE}"/>
                </a:ext>
              </a:extLst>
            </p:cNvPr>
            <p:cNvSpPr>
              <a:spLocks noChangeArrowheads="1"/>
            </p:cNvSpPr>
            <p:nvPr/>
          </p:nvSpPr>
          <p:spPr bwMode="auto">
            <a:xfrm>
              <a:off x="3740" y="1865"/>
              <a:ext cx="192" cy="165"/>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173" name="Rectangle 33">
              <a:extLst>
                <a:ext uri="{FF2B5EF4-FFF2-40B4-BE49-F238E27FC236}">
                  <a16:creationId xmlns:a16="http://schemas.microsoft.com/office/drawing/2014/main" id="{B14A1CAA-7568-33C1-1BD8-9AAB4F2DF3D6}"/>
                </a:ext>
              </a:extLst>
            </p:cNvPr>
            <p:cNvSpPr>
              <a:spLocks noChangeArrowheads="1"/>
            </p:cNvSpPr>
            <p:nvPr/>
          </p:nvSpPr>
          <p:spPr bwMode="auto">
            <a:xfrm>
              <a:off x="3300" y="1375"/>
              <a:ext cx="1157" cy="46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174" name="Text Box 34">
              <a:extLst>
                <a:ext uri="{FF2B5EF4-FFF2-40B4-BE49-F238E27FC236}">
                  <a16:creationId xmlns:a16="http://schemas.microsoft.com/office/drawing/2014/main" id="{9EEA1B86-93D8-C444-FA09-C9016F61F79E}"/>
                </a:ext>
              </a:extLst>
            </p:cNvPr>
            <p:cNvSpPr txBox="1">
              <a:spLocks noChangeArrowheads="1"/>
            </p:cNvSpPr>
            <p:nvPr/>
          </p:nvSpPr>
          <p:spPr bwMode="auto">
            <a:xfrm>
              <a:off x="3449" y="1386"/>
              <a:ext cx="8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latin typeface="Tahoma" panose="020B0604030504040204" pitchFamily="34" charset="0"/>
                </a:rPr>
                <a:t>Prototype</a:t>
              </a:r>
            </a:p>
          </p:txBody>
        </p:sp>
        <p:sp>
          <p:nvSpPr>
            <p:cNvPr id="6175" name="Text Box 35">
              <a:extLst>
                <a:ext uri="{FF2B5EF4-FFF2-40B4-BE49-F238E27FC236}">
                  <a16:creationId xmlns:a16="http://schemas.microsoft.com/office/drawing/2014/main" id="{1EE09ACA-4311-36F6-43E3-2A1EC2593BA6}"/>
                </a:ext>
              </a:extLst>
            </p:cNvPr>
            <p:cNvSpPr txBox="1">
              <a:spLocks noChangeArrowheads="1"/>
            </p:cNvSpPr>
            <p:nvPr/>
          </p:nvSpPr>
          <p:spPr bwMode="auto">
            <a:xfrm>
              <a:off x="3285" y="1615"/>
              <a:ext cx="6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latin typeface="Tahoma" panose="020B0604030504040204" pitchFamily="34" charset="0"/>
                </a:rPr>
                <a:t>+clone()</a:t>
              </a:r>
            </a:p>
          </p:txBody>
        </p:sp>
        <p:sp>
          <p:nvSpPr>
            <p:cNvPr id="6176" name="Line 36">
              <a:extLst>
                <a:ext uri="{FF2B5EF4-FFF2-40B4-BE49-F238E27FC236}">
                  <a16:creationId xmlns:a16="http://schemas.microsoft.com/office/drawing/2014/main" id="{AAEEE158-5B1F-5462-525F-F7956A1C1AFF}"/>
                </a:ext>
              </a:extLst>
            </p:cNvPr>
            <p:cNvSpPr>
              <a:spLocks noChangeShapeType="1"/>
            </p:cNvSpPr>
            <p:nvPr/>
          </p:nvSpPr>
          <p:spPr bwMode="auto">
            <a:xfrm>
              <a:off x="3278" y="1595"/>
              <a:ext cx="1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Line 37">
              <a:extLst>
                <a:ext uri="{FF2B5EF4-FFF2-40B4-BE49-F238E27FC236}">
                  <a16:creationId xmlns:a16="http://schemas.microsoft.com/office/drawing/2014/main" id="{C50BE25B-242D-A252-28E8-9549F7BE4074}"/>
                </a:ext>
              </a:extLst>
            </p:cNvPr>
            <p:cNvSpPr>
              <a:spLocks noChangeShapeType="1"/>
            </p:cNvSpPr>
            <p:nvPr/>
          </p:nvSpPr>
          <p:spPr bwMode="auto">
            <a:xfrm>
              <a:off x="3294" y="1646"/>
              <a:ext cx="1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51" name="Group 46">
            <a:extLst>
              <a:ext uri="{FF2B5EF4-FFF2-40B4-BE49-F238E27FC236}">
                <a16:creationId xmlns:a16="http://schemas.microsoft.com/office/drawing/2014/main" id="{6712152D-B8AA-2CE2-8948-4816FD7AFC35}"/>
              </a:ext>
            </a:extLst>
          </p:cNvPr>
          <p:cNvGrpSpPr>
            <a:grpSpLocks/>
          </p:cNvGrpSpPr>
          <p:nvPr/>
        </p:nvGrpSpPr>
        <p:grpSpPr bwMode="auto">
          <a:xfrm>
            <a:off x="3206750" y="4011613"/>
            <a:ext cx="2633663" cy="747712"/>
            <a:chOff x="2427" y="2198"/>
            <a:chExt cx="973" cy="471"/>
          </a:xfrm>
        </p:grpSpPr>
        <p:sp>
          <p:nvSpPr>
            <p:cNvPr id="6168" name="Rectangle 40">
              <a:extLst>
                <a:ext uri="{FF2B5EF4-FFF2-40B4-BE49-F238E27FC236}">
                  <a16:creationId xmlns:a16="http://schemas.microsoft.com/office/drawing/2014/main" id="{9E41D3CE-D3F6-1D40-1605-426C6EB8ECDF}"/>
                </a:ext>
              </a:extLst>
            </p:cNvPr>
            <p:cNvSpPr>
              <a:spLocks noChangeArrowheads="1"/>
            </p:cNvSpPr>
            <p:nvPr/>
          </p:nvSpPr>
          <p:spPr bwMode="auto">
            <a:xfrm>
              <a:off x="2445" y="2198"/>
              <a:ext cx="951" cy="46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169" name="Text Box 42">
              <a:extLst>
                <a:ext uri="{FF2B5EF4-FFF2-40B4-BE49-F238E27FC236}">
                  <a16:creationId xmlns:a16="http://schemas.microsoft.com/office/drawing/2014/main" id="{EFD55B74-20EA-68AE-0D75-29E9E67578DF}"/>
                </a:ext>
              </a:extLst>
            </p:cNvPr>
            <p:cNvSpPr txBox="1">
              <a:spLocks noChangeArrowheads="1"/>
            </p:cNvSpPr>
            <p:nvPr/>
          </p:nvSpPr>
          <p:spPr bwMode="auto">
            <a:xfrm>
              <a:off x="2433" y="2438"/>
              <a:ext cx="3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latin typeface="Tahoma" panose="020B0604030504040204" pitchFamily="34" charset="0"/>
                </a:rPr>
                <a:t>+clone()</a:t>
              </a:r>
            </a:p>
          </p:txBody>
        </p:sp>
        <p:sp>
          <p:nvSpPr>
            <p:cNvPr id="6170" name="Line 43">
              <a:extLst>
                <a:ext uri="{FF2B5EF4-FFF2-40B4-BE49-F238E27FC236}">
                  <a16:creationId xmlns:a16="http://schemas.microsoft.com/office/drawing/2014/main" id="{7D43376B-B81D-76D0-8BD3-FAEDC1384495}"/>
                </a:ext>
              </a:extLst>
            </p:cNvPr>
            <p:cNvSpPr>
              <a:spLocks noChangeShapeType="1"/>
            </p:cNvSpPr>
            <p:nvPr/>
          </p:nvSpPr>
          <p:spPr bwMode="auto">
            <a:xfrm>
              <a:off x="2427" y="241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Line 44">
              <a:extLst>
                <a:ext uri="{FF2B5EF4-FFF2-40B4-BE49-F238E27FC236}">
                  <a16:creationId xmlns:a16="http://schemas.microsoft.com/office/drawing/2014/main" id="{2CBFCECF-85F6-E7BD-08DB-99703D5860F8}"/>
                </a:ext>
              </a:extLst>
            </p:cNvPr>
            <p:cNvSpPr>
              <a:spLocks noChangeShapeType="1"/>
            </p:cNvSpPr>
            <p:nvPr/>
          </p:nvSpPr>
          <p:spPr bwMode="auto">
            <a:xfrm>
              <a:off x="2440" y="2469"/>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52" name="Text Box 41">
            <a:extLst>
              <a:ext uri="{FF2B5EF4-FFF2-40B4-BE49-F238E27FC236}">
                <a16:creationId xmlns:a16="http://schemas.microsoft.com/office/drawing/2014/main" id="{CAA8BA21-EF81-3C44-277A-F69EB1C99E64}"/>
              </a:ext>
            </a:extLst>
          </p:cNvPr>
          <p:cNvSpPr txBox="1">
            <a:spLocks noChangeArrowheads="1"/>
          </p:cNvSpPr>
          <p:nvPr/>
        </p:nvSpPr>
        <p:spPr bwMode="auto">
          <a:xfrm>
            <a:off x="3306763" y="4029075"/>
            <a:ext cx="2492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latin typeface="Tahoma" panose="020B0604030504040204" pitchFamily="34" charset="0"/>
              </a:rPr>
              <a:t>ConcretePrototype1</a:t>
            </a:r>
            <a:endParaRPr lang="en-US" altLang="tr-TR" sz="1800">
              <a:latin typeface="Tahoma" panose="020B0604030504040204" pitchFamily="34" charset="0"/>
            </a:endParaRPr>
          </a:p>
        </p:txBody>
      </p:sp>
      <p:grpSp>
        <p:nvGrpSpPr>
          <p:cNvPr id="6153" name="Group 48">
            <a:extLst>
              <a:ext uri="{FF2B5EF4-FFF2-40B4-BE49-F238E27FC236}">
                <a16:creationId xmlns:a16="http://schemas.microsoft.com/office/drawing/2014/main" id="{DE8D1D36-8C7C-89E3-4794-139E43E98CD2}"/>
              </a:ext>
            </a:extLst>
          </p:cNvPr>
          <p:cNvGrpSpPr>
            <a:grpSpLocks/>
          </p:cNvGrpSpPr>
          <p:nvPr/>
        </p:nvGrpSpPr>
        <p:grpSpPr bwMode="auto">
          <a:xfrm>
            <a:off x="6148388" y="4019550"/>
            <a:ext cx="2633662" cy="747713"/>
            <a:chOff x="2427" y="2198"/>
            <a:chExt cx="1659" cy="471"/>
          </a:xfrm>
        </p:grpSpPr>
        <p:grpSp>
          <p:nvGrpSpPr>
            <p:cNvPr id="6162" name="Group 49">
              <a:extLst>
                <a:ext uri="{FF2B5EF4-FFF2-40B4-BE49-F238E27FC236}">
                  <a16:creationId xmlns:a16="http://schemas.microsoft.com/office/drawing/2014/main" id="{8F2E4999-2DCF-F57C-A927-DC2AF2748E6B}"/>
                </a:ext>
              </a:extLst>
            </p:cNvPr>
            <p:cNvGrpSpPr>
              <a:grpSpLocks/>
            </p:cNvGrpSpPr>
            <p:nvPr/>
          </p:nvGrpSpPr>
          <p:grpSpPr bwMode="auto">
            <a:xfrm>
              <a:off x="2427" y="2198"/>
              <a:ext cx="1659" cy="471"/>
              <a:chOff x="2427" y="2198"/>
              <a:chExt cx="973" cy="471"/>
            </a:xfrm>
          </p:grpSpPr>
          <p:sp>
            <p:nvSpPr>
              <p:cNvPr id="6164" name="Rectangle 50">
                <a:extLst>
                  <a:ext uri="{FF2B5EF4-FFF2-40B4-BE49-F238E27FC236}">
                    <a16:creationId xmlns:a16="http://schemas.microsoft.com/office/drawing/2014/main" id="{2F0491EA-44CE-7CED-662F-2A7BEDF1DED7}"/>
                  </a:ext>
                </a:extLst>
              </p:cNvPr>
              <p:cNvSpPr>
                <a:spLocks noChangeArrowheads="1"/>
              </p:cNvSpPr>
              <p:nvPr/>
            </p:nvSpPr>
            <p:spPr bwMode="auto">
              <a:xfrm>
                <a:off x="2445" y="2198"/>
                <a:ext cx="951" cy="46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6165" name="Text Box 51">
                <a:extLst>
                  <a:ext uri="{FF2B5EF4-FFF2-40B4-BE49-F238E27FC236}">
                    <a16:creationId xmlns:a16="http://schemas.microsoft.com/office/drawing/2014/main" id="{60083083-2FB3-4C58-AEC2-46F8E9409C61}"/>
                  </a:ext>
                </a:extLst>
              </p:cNvPr>
              <p:cNvSpPr txBox="1">
                <a:spLocks noChangeArrowheads="1"/>
              </p:cNvSpPr>
              <p:nvPr/>
            </p:nvSpPr>
            <p:spPr bwMode="auto">
              <a:xfrm>
                <a:off x="2433" y="2438"/>
                <a:ext cx="3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latin typeface="Tahoma" panose="020B0604030504040204" pitchFamily="34" charset="0"/>
                  </a:rPr>
                  <a:t>+clone()</a:t>
                </a:r>
              </a:p>
            </p:txBody>
          </p:sp>
          <p:sp>
            <p:nvSpPr>
              <p:cNvPr id="6166" name="Line 52">
                <a:extLst>
                  <a:ext uri="{FF2B5EF4-FFF2-40B4-BE49-F238E27FC236}">
                    <a16:creationId xmlns:a16="http://schemas.microsoft.com/office/drawing/2014/main" id="{2E1E9FC5-49C8-F101-BBAC-4ACB826E26FB}"/>
                  </a:ext>
                </a:extLst>
              </p:cNvPr>
              <p:cNvSpPr>
                <a:spLocks noChangeShapeType="1"/>
              </p:cNvSpPr>
              <p:nvPr/>
            </p:nvSpPr>
            <p:spPr bwMode="auto">
              <a:xfrm>
                <a:off x="2427" y="2418"/>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53">
                <a:extLst>
                  <a:ext uri="{FF2B5EF4-FFF2-40B4-BE49-F238E27FC236}">
                    <a16:creationId xmlns:a16="http://schemas.microsoft.com/office/drawing/2014/main" id="{9A97A928-917C-AA61-435D-D12893732B4E}"/>
                  </a:ext>
                </a:extLst>
              </p:cNvPr>
              <p:cNvSpPr>
                <a:spLocks noChangeShapeType="1"/>
              </p:cNvSpPr>
              <p:nvPr/>
            </p:nvSpPr>
            <p:spPr bwMode="auto">
              <a:xfrm>
                <a:off x="2440" y="2469"/>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63" name="Text Box 54">
              <a:extLst>
                <a:ext uri="{FF2B5EF4-FFF2-40B4-BE49-F238E27FC236}">
                  <a16:creationId xmlns:a16="http://schemas.microsoft.com/office/drawing/2014/main" id="{C61E60AE-4932-B64A-EC29-BBA42632821E}"/>
                </a:ext>
              </a:extLst>
            </p:cNvPr>
            <p:cNvSpPr txBox="1">
              <a:spLocks noChangeArrowheads="1"/>
            </p:cNvSpPr>
            <p:nvPr/>
          </p:nvSpPr>
          <p:spPr bwMode="auto">
            <a:xfrm>
              <a:off x="2490" y="2209"/>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latin typeface="Tahoma" panose="020B0604030504040204" pitchFamily="34" charset="0"/>
                </a:rPr>
                <a:t>ConcretePrototype2</a:t>
              </a:r>
              <a:endParaRPr lang="en-US" altLang="tr-TR" sz="1800">
                <a:latin typeface="Tahoma" panose="020B0604030504040204" pitchFamily="34" charset="0"/>
              </a:endParaRPr>
            </a:p>
          </p:txBody>
        </p:sp>
      </p:grpSp>
      <p:cxnSp>
        <p:nvCxnSpPr>
          <p:cNvPr id="6154" name="AutoShape 55">
            <a:extLst>
              <a:ext uri="{FF2B5EF4-FFF2-40B4-BE49-F238E27FC236}">
                <a16:creationId xmlns:a16="http://schemas.microsoft.com/office/drawing/2014/main" id="{70186504-CBCF-DB51-D8FC-39E39C24DCAA}"/>
              </a:ext>
            </a:extLst>
          </p:cNvPr>
          <p:cNvCxnSpPr>
            <a:cxnSpLocks noChangeShapeType="1"/>
            <a:stCxn id="6172" idx="3"/>
            <a:endCxn id="6168" idx="0"/>
          </p:cNvCxnSpPr>
          <p:nvPr/>
        </p:nvCxnSpPr>
        <p:spPr bwMode="auto">
          <a:xfrm rot="5400000">
            <a:off x="4922044" y="2844006"/>
            <a:ext cx="788988" cy="1546225"/>
          </a:xfrm>
          <a:prstGeom prst="bentConnector3">
            <a:avLst>
              <a:gd name="adj1" fmla="val 49898"/>
            </a:avLst>
          </a:prstGeom>
          <a:noFill/>
          <a:ln w="2857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6155" name="AutoShape 56">
            <a:extLst>
              <a:ext uri="{FF2B5EF4-FFF2-40B4-BE49-F238E27FC236}">
                <a16:creationId xmlns:a16="http://schemas.microsoft.com/office/drawing/2014/main" id="{05A09F3C-8641-F5AC-8B29-531993C1D4AB}"/>
              </a:ext>
            </a:extLst>
          </p:cNvPr>
          <p:cNvCxnSpPr>
            <a:cxnSpLocks noChangeShapeType="1"/>
            <a:stCxn id="6172" idx="3"/>
            <a:endCxn id="6163" idx="0"/>
          </p:cNvCxnSpPr>
          <p:nvPr/>
        </p:nvCxnSpPr>
        <p:spPr bwMode="auto">
          <a:xfrm rot="16200000" flipH="1">
            <a:off x="6384925" y="2927350"/>
            <a:ext cx="814388" cy="1404938"/>
          </a:xfrm>
          <a:prstGeom prst="bentConnector3">
            <a:avLst>
              <a:gd name="adj1" fmla="val 49903"/>
            </a:avLst>
          </a:prstGeom>
          <a:noFill/>
          <a:ln w="2857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6156" name="AutoShape 57">
            <a:extLst>
              <a:ext uri="{FF2B5EF4-FFF2-40B4-BE49-F238E27FC236}">
                <a16:creationId xmlns:a16="http://schemas.microsoft.com/office/drawing/2014/main" id="{3C601D42-DF20-EC25-3019-05124D0DF92C}"/>
              </a:ext>
            </a:extLst>
          </p:cNvPr>
          <p:cNvCxnSpPr>
            <a:cxnSpLocks noChangeShapeType="1"/>
            <a:stCxn id="6178" idx="3"/>
            <a:endCxn id="6176" idx="0"/>
          </p:cNvCxnSpPr>
          <p:nvPr/>
        </p:nvCxnSpPr>
        <p:spPr bwMode="auto">
          <a:xfrm>
            <a:off x="2595563" y="2532063"/>
            <a:ext cx="260826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57" name="AutoShape 58">
            <a:extLst>
              <a:ext uri="{FF2B5EF4-FFF2-40B4-BE49-F238E27FC236}">
                <a16:creationId xmlns:a16="http://schemas.microsoft.com/office/drawing/2014/main" id="{DB369A10-8ABB-84E0-09F9-7437E1DFE2A6}"/>
              </a:ext>
            </a:extLst>
          </p:cNvPr>
          <p:cNvCxnSpPr>
            <a:cxnSpLocks noChangeShapeType="1"/>
            <a:stCxn id="6169" idx="3"/>
          </p:cNvCxnSpPr>
          <p:nvPr/>
        </p:nvCxnSpPr>
        <p:spPr bwMode="auto">
          <a:xfrm>
            <a:off x="4275138" y="4576763"/>
            <a:ext cx="906462" cy="822325"/>
          </a:xfrm>
          <a:prstGeom prst="bentConnector3">
            <a:avLst>
              <a:gd name="adj1" fmla="val 49912"/>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6158" name="AutoShape 59">
            <a:extLst>
              <a:ext uri="{FF2B5EF4-FFF2-40B4-BE49-F238E27FC236}">
                <a16:creationId xmlns:a16="http://schemas.microsoft.com/office/drawing/2014/main" id="{556E4D8B-07FF-33A4-EE17-D8D6CD357A48}"/>
              </a:ext>
            </a:extLst>
          </p:cNvPr>
          <p:cNvCxnSpPr>
            <a:cxnSpLocks noChangeShapeType="1"/>
            <a:stCxn id="6180" idx="3"/>
          </p:cNvCxnSpPr>
          <p:nvPr/>
        </p:nvCxnSpPr>
        <p:spPr bwMode="auto">
          <a:xfrm flipH="1">
            <a:off x="1511300" y="2725738"/>
            <a:ext cx="1035050" cy="2484437"/>
          </a:xfrm>
          <a:prstGeom prst="bentConnector4">
            <a:avLst>
              <a:gd name="adj1" fmla="val -22088"/>
              <a:gd name="adj2" fmla="val 53611"/>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72BF-8AFB-C5D0-4082-3ECD3293AE79}"/>
              </a:ext>
            </a:extLst>
          </p:cNvPr>
          <p:cNvSpPr>
            <a:spLocks noGrp="1"/>
          </p:cNvSpPr>
          <p:nvPr>
            <p:ph type="title"/>
          </p:nvPr>
        </p:nvSpPr>
        <p:spPr/>
        <p:txBody>
          <a:bodyPr/>
          <a:lstStyle/>
          <a:p>
            <a:r>
              <a:rPr lang="en-US" dirty="0"/>
              <a:t>Back to our example</a:t>
            </a:r>
          </a:p>
        </p:txBody>
      </p:sp>
      <p:sp>
        <p:nvSpPr>
          <p:cNvPr id="3" name="Content Placeholder 2">
            <a:extLst>
              <a:ext uri="{FF2B5EF4-FFF2-40B4-BE49-F238E27FC236}">
                <a16:creationId xmlns:a16="http://schemas.microsoft.com/office/drawing/2014/main" id="{1B2A5C86-1EB1-45EC-B916-E0098489547A}"/>
              </a:ext>
            </a:extLst>
          </p:cNvPr>
          <p:cNvSpPr>
            <a:spLocks noGrp="1"/>
          </p:cNvSpPr>
          <p:nvPr>
            <p:ph idx="1"/>
          </p:nvPr>
        </p:nvSpPr>
        <p:spPr>
          <a:xfrm>
            <a:off x="457200" y="1335291"/>
            <a:ext cx="8229600" cy="5383557"/>
          </a:xfrm>
        </p:spPr>
        <p:txBody>
          <a:bodyPr>
            <a:noAutofit/>
          </a:bodyPr>
          <a:lstStyle/>
          <a:p>
            <a:pPr>
              <a:defRPr/>
            </a:pPr>
            <a:r>
              <a:rPr lang="en-US" sz="2800" dirty="0">
                <a:solidFill>
                  <a:srgbClr val="282523"/>
                </a:solidFill>
              </a:rPr>
              <a:t>D</a:t>
            </a:r>
            <a:r>
              <a:rPr lang="en-US" sz="2800" b="0" i="0" dirty="0">
                <a:solidFill>
                  <a:srgbClr val="282523"/>
                </a:solidFill>
                <a:effectLst/>
              </a:rPr>
              <a:t>efine prototypes for different types of portfolios</a:t>
            </a:r>
          </a:p>
          <a:p>
            <a:pPr lvl="1">
              <a:defRPr/>
            </a:pPr>
            <a:r>
              <a:rPr lang="en-US" sz="2400" dirty="0">
                <a:solidFill>
                  <a:srgbClr val="282523"/>
                </a:solidFill>
              </a:rPr>
              <a:t>we</a:t>
            </a:r>
            <a:r>
              <a:rPr lang="en-US" sz="2400" b="0" i="0" dirty="0">
                <a:solidFill>
                  <a:srgbClr val="282523"/>
                </a:solidFill>
                <a:effectLst/>
              </a:rPr>
              <a:t> can quickly clone these preconfigured,                   fully initialized objects.</a:t>
            </a:r>
            <a:endParaRPr lang="en-US" sz="2400" dirty="0"/>
          </a:p>
          <a:p>
            <a:pPr>
              <a:defRPr/>
            </a:pPr>
            <a:endParaRPr lang="en-US" sz="2400" dirty="0"/>
          </a:p>
          <a:p>
            <a:pPr>
              <a:defRPr/>
            </a:pPr>
            <a:r>
              <a:rPr lang="en-US" sz="2400" dirty="0"/>
              <a:t>Fill in the repository with Portfolio prototypes.</a:t>
            </a:r>
          </a:p>
          <a:p>
            <a:pPr marL="0" indent="0">
              <a:buFontTx/>
              <a:buNone/>
              <a:defRPr/>
            </a:pPr>
            <a:r>
              <a:rPr lang="en-US" sz="2000" dirty="0">
                <a:latin typeface="Source Sans Pro "/>
                <a:ea typeface="Source Sans Pro Light" panose="020B0403030403020204" pitchFamily="34" charset="0"/>
              </a:rPr>
              <a:t>Portfolio p=new Portfolio(“balanced”);</a:t>
            </a:r>
          </a:p>
          <a:p>
            <a:pPr marL="0" indent="0">
              <a:buFontTx/>
              <a:buNone/>
              <a:defRPr/>
            </a:pPr>
            <a:r>
              <a:rPr lang="en-US" sz="2000" dirty="0" err="1">
                <a:latin typeface="Source Sans Pro "/>
                <a:ea typeface="Source Sans Pro Light" panose="020B0403030403020204" pitchFamily="34" charset="0"/>
              </a:rPr>
              <a:t>p.addStocks</a:t>
            </a:r>
            <a:r>
              <a:rPr lang="en-US" sz="2000" dirty="0">
                <a:latin typeface="Source Sans Pro "/>
                <a:ea typeface="Source Sans Pro Light" panose="020B0403030403020204" pitchFamily="34" charset="0"/>
              </a:rPr>
              <a:t>(new Stock(“</a:t>
            </a:r>
            <a:r>
              <a:rPr lang="en-US" sz="2000" dirty="0" err="1">
                <a:latin typeface="Source Sans Pro "/>
                <a:ea typeface="Source Sans Pro Light" panose="020B0403030403020204" pitchFamily="34" charset="0"/>
              </a:rPr>
              <a:t>abc</a:t>
            </a:r>
            <a:r>
              <a:rPr lang="en-US" sz="2000" dirty="0">
                <a:latin typeface="Source Sans Pro "/>
                <a:ea typeface="Source Sans Pro Light" panose="020B0403030403020204" pitchFamily="34" charset="0"/>
              </a:rPr>
              <a:t>”)); //add other stocks and bonds</a:t>
            </a:r>
          </a:p>
          <a:p>
            <a:pPr marL="0" indent="0">
              <a:buFontTx/>
              <a:buNone/>
              <a:defRPr/>
            </a:pPr>
            <a:r>
              <a:rPr lang="en-US" sz="2000" dirty="0" err="1">
                <a:latin typeface="Source Sans Pro "/>
                <a:ea typeface="Source Sans Pro Light" panose="020B0403030403020204" pitchFamily="34" charset="0"/>
              </a:rPr>
              <a:t>p.addStrategy</a:t>
            </a:r>
            <a:r>
              <a:rPr lang="en-US" sz="2000" dirty="0">
                <a:latin typeface="Source Sans Pro "/>
                <a:ea typeface="Source Sans Pro Light" panose="020B0403030403020204" pitchFamily="34" charset="0"/>
              </a:rPr>
              <a:t>(new </a:t>
            </a:r>
            <a:r>
              <a:rPr lang="en-US" sz="2000" dirty="0" err="1">
                <a:latin typeface="Source Sans Pro "/>
                <a:ea typeface="Source Sans Pro Light" panose="020B0403030403020204" pitchFamily="34" charset="0"/>
              </a:rPr>
              <a:t>BalancedSt</a:t>
            </a:r>
            <a:r>
              <a:rPr lang="en-US" sz="2000" dirty="0">
                <a:latin typeface="Source Sans Pro "/>
                <a:ea typeface="Source Sans Pro Light" panose="020B0403030403020204" pitchFamily="34" charset="0"/>
              </a:rPr>
              <a:t>());//some other configurations</a:t>
            </a:r>
          </a:p>
          <a:p>
            <a:pPr marL="0" indent="0">
              <a:buFontTx/>
              <a:buNone/>
              <a:defRPr/>
            </a:pPr>
            <a:r>
              <a:rPr lang="en-US" sz="2000" dirty="0" err="1">
                <a:latin typeface="Source Sans Pro "/>
                <a:ea typeface="Source Sans Pro Light" panose="020B0403030403020204" pitchFamily="34" charset="0"/>
              </a:rPr>
              <a:t>prototypes.</a:t>
            </a:r>
            <a:r>
              <a:rPr lang="en-US" sz="2000" b="1" dirty="0" err="1">
                <a:latin typeface="Source Sans Pro "/>
                <a:ea typeface="Source Sans Pro Light" panose="020B0403030403020204" pitchFamily="34" charset="0"/>
              </a:rPr>
              <a:t>add</a:t>
            </a:r>
            <a:r>
              <a:rPr lang="en-US" sz="2000" dirty="0">
                <a:latin typeface="Source Sans Pro "/>
                <a:ea typeface="Source Sans Pro Light" panose="020B0403030403020204" pitchFamily="34" charset="0"/>
              </a:rPr>
              <a:t>( p);</a:t>
            </a:r>
          </a:p>
          <a:p>
            <a:pPr marL="0" indent="0">
              <a:buFontTx/>
              <a:buNone/>
              <a:defRPr/>
            </a:pPr>
            <a:endParaRPr lang="en-US" sz="2000" dirty="0">
              <a:latin typeface="Source Sans Pro "/>
              <a:ea typeface="Source Sans Pro Light" panose="020B0403030403020204" pitchFamily="34" charset="0"/>
            </a:endParaRPr>
          </a:p>
          <a:p>
            <a:pPr marL="0" indent="0">
              <a:buFontTx/>
              <a:buNone/>
              <a:defRPr/>
            </a:pPr>
            <a:r>
              <a:rPr lang="en-US" sz="2000" dirty="0">
                <a:latin typeface="Source Sans Pro "/>
                <a:ea typeface="Source Sans Pro Light" panose="020B0403030403020204" pitchFamily="34" charset="0"/>
              </a:rPr>
              <a:t>Portfolio p1=new Portfolio(“retirement); //fill in the details for retirement</a:t>
            </a:r>
          </a:p>
          <a:p>
            <a:pPr marL="0" indent="0">
              <a:buNone/>
              <a:defRPr/>
            </a:pPr>
            <a:r>
              <a:rPr lang="en-US" sz="2000" dirty="0" err="1">
                <a:latin typeface="Source Sans Pro "/>
                <a:ea typeface="Source Sans Pro Light" panose="020B0403030403020204" pitchFamily="34" charset="0"/>
              </a:rPr>
              <a:t>prototypes.</a:t>
            </a:r>
            <a:r>
              <a:rPr lang="en-US" sz="2000" b="1" dirty="0" err="1">
                <a:latin typeface="Source Sans Pro "/>
                <a:ea typeface="Source Sans Pro Light" panose="020B0403030403020204" pitchFamily="34" charset="0"/>
              </a:rPr>
              <a:t>add</a:t>
            </a:r>
            <a:r>
              <a:rPr lang="en-US" sz="2000" dirty="0">
                <a:latin typeface="Source Sans Pro "/>
                <a:ea typeface="Source Sans Pro Light" panose="020B0403030403020204" pitchFamily="34" charset="0"/>
              </a:rPr>
              <a:t>( p1);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72BF-8AFB-C5D0-4082-3ECD3293AE79}"/>
              </a:ext>
            </a:extLst>
          </p:cNvPr>
          <p:cNvSpPr>
            <a:spLocks noGrp="1"/>
          </p:cNvSpPr>
          <p:nvPr>
            <p:ph type="title"/>
          </p:nvPr>
        </p:nvSpPr>
        <p:spPr/>
        <p:txBody>
          <a:bodyPr/>
          <a:lstStyle/>
          <a:p>
            <a:r>
              <a:rPr lang="en-US" dirty="0"/>
              <a:t>Back to our example</a:t>
            </a:r>
          </a:p>
        </p:txBody>
      </p:sp>
      <p:sp>
        <p:nvSpPr>
          <p:cNvPr id="3" name="Content Placeholder 2">
            <a:extLst>
              <a:ext uri="{FF2B5EF4-FFF2-40B4-BE49-F238E27FC236}">
                <a16:creationId xmlns:a16="http://schemas.microsoft.com/office/drawing/2014/main" id="{1B2A5C86-1EB1-45EC-B916-E0098489547A}"/>
              </a:ext>
            </a:extLst>
          </p:cNvPr>
          <p:cNvSpPr>
            <a:spLocks noGrp="1"/>
          </p:cNvSpPr>
          <p:nvPr>
            <p:ph idx="1"/>
          </p:nvPr>
        </p:nvSpPr>
        <p:spPr>
          <a:xfrm>
            <a:off x="457200" y="1335291"/>
            <a:ext cx="8229600" cy="5383557"/>
          </a:xfrm>
        </p:spPr>
        <p:txBody>
          <a:bodyPr>
            <a:noAutofit/>
          </a:bodyPr>
          <a:lstStyle/>
          <a:p>
            <a:pPr>
              <a:defRPr/>
            </a:pPr>
            <a:r>
              <a:rPr lang="en-US" sz="2800" dirty="0">
                <a:solidFill>
                  <a:srgbClr val="282523"/>
                </a:solidFill>
              </a:rPr>
              <a:t>D</a:t>
            </a:r>
            <a:r>
              <a:rPr lang="en-US" sz="2800" b="0" i="0" dirty="0">
                <a:solidFill>
                  <a:srgbClr val="282523"/>
                </a:solidFill>
                <a:effectLst/>
              </a:rPr>
              <a:t>efine prototypes for different types of portfolios</a:t>
            </a:r>
          </a:p>
          <a:p>
            <a:pPr lvl="1">
              <a:defRPr/>
            </a:pPr>
            <a:r>
              <a:rPr lang="en-US" sz="2400" dirty="0">
                <a:solidFill>
                  <a:srgbClr val="282523"/>
                </a:solidFill>
              </a:rPr>
              <a:t>we</a:t>
            </a:r>
            <a:r>
              <a:rPr lang="en-US" sz="2400" b="0" i="0" dirty="0">
                <a:solidFill>
                  <a:srgbClr val="282523"/>
                </a:solidFill>
                <a:effectLst/>
              </a:rPr>
              <a:t> can quickly clone these </a:t>
            </a:r>
            <a:r>
              <a:rPr lang="en-US" sz="2400" b="1" i="0" dirty="0">
                <a:solidFill>
                  <a:srgbClr val="282523"/>
                </a:solidFill>
                <a:effectLst/>
              </a:rPr>
              <a:t>preconfigured</a:t>
            </a:r>
            <a:r>
              <a:rPr lang="en-US" sz="2400" b="0" i="0" dirty="0">
                <a:solidFill>
                  <a:srgbClr val="282523"/>
                </a:solidFill>
                <a:effectLst/>
              </a:rPr>
              <a:t>,                     </a:t>
            </a:r>
            <a:r>
              <a:rPr lang="en-US" sz="2400" b="1" i="0" dirty="0">
                <a:solidFill>
                  <a:srgbClr val="282523"/>
                </a:solidFill>
                <a:effectLst/>
              </a:rPr>
              <a:t>fully initialized </a:t>
            </a:r>
            <a:r>
              <a:rPr lang="en-US" sz="2400" b="0" i="0" dirty="0">
                <a:solidFill>
                  <a:srgbClr val="282523"/>
                </a:solidFill>
                <a:effectLst/>
              </a:rPr>
              <a:t>objects.</a:t>
            </a:r>
          </a:p>
          <a:p>
            <a:pPr lvl="1">
              <a:defRPr/>
            </a:pPr>
            <a:endParaRPr lang="en-US" sz="800" dirty="0"/>
          </a:p>
          <a:p>
            <a:pPr>
              <a:defRPr/>
            </a:pPr>
            <a:r>
              <a:rPr lang="en-US" sz="2000" dirty="0"/>
              <a:t>Fill in the repository with Portfolio prototypes.</a:t>
            </a:r>
          </a:p>
          <a:p>
            <a:pPr marL="0" indent="0">
              <a:buFontTx/>
              <a:buNone/>
              <a:defRPr/>
            </a:pPr>
            <a:r>
              <a:rPr lang="en-US" sz="2000" dirty="0">
                <a:latin typeface="Consolas" panose="020B0609020204030204" pitchFamily="49" charset="0"/>
                <a:ea typeface="Source Sans Pro Light" panose="020B0403030403020204" pitchFamily="34" charset="0"/>
              </a:rPr>
              <a:t>….//pre-configure portfolio objects for retirement</a:t>
            </a:r>
          </a:p>
          <a:p>
            <a:pPr marL="0" indent="0">
              <a:buNone/>
              <a:defRPr/>
            </a:pPr>
            <a:r>
              <a:rPr lang="en-US" sz="2000" dirty="0" err="1">
                <a:latin typeface="Consolas" panose="020B0609020204030204" pitchFamily="49" charset="0"/>
                <a:ea typeface="Source Sans Pro Light" panose="020B0403030403020204" pitchFamily="34" charset="0"/>
              </a:rPr>
              <a:t>prototypes.</a:t>
            </a:r>
            <a:r>
              <a:rPr lang="en-US" sz="2000" b="1" dirty="0" err="1">
                <a:latin typeface="Consolas" panose="020B0609020204030204" pitchFamily="49" charset="0"/>
                <a:ea typeface="Source Sans Pro Light" panose="020B0403030403020204" pitchFamily="34" charset="0"/>
              </a:rPr>
              <a:t>add</a:t>
            </a:r>
            <a:r>
              <a:rPr lang="en-US" sz="2000" dirty="0">
                <a:latin typeface="Consolas" panose="020B0609020204030204" pitchFamily="49" charset="0"/>
                <a:ea typeface="Source Sans Pro Light" panose="020B0403030403020204" pitchFamily="34" charset="0"/>
              </a:rPr>
              <a:t>( p1);</a:t>
            </a:r>
          </a:p>
          <a:p>
            <a:pPr marL="0" indent="0">
              <a:buFontTx/>
              <a:buNone/>
              <a:defRPr/>
            </a:pPr>
            <a:endParaRPr lang="en-US" sz="2000" dirty="0">
              <a:latin typeface="Source Sans Pro" panose="020B0503030403020204" pitchFamily="34" charset="0"/>
              <a:ea typeface="Source Sans Pro" panose="020B0503030403020204" pitchFamily="34" charset="0"/>
            </a:endParaRPr>
          </a:p>
          <a:p>
            <a:pPr>
              <a:defRPr/>
            </a:pPr>
            <a:r>
              <a:rPr lang="en-US" sz="2400" dirty="0"/>
              <a:t>Now create!</a:t>
            </a:r>
          </a:p>
          <a:p>
            <a:pPr marL="0" indent="0">
              <a:buFontTx/>
              <a:buNone/>
              <a:defRPr/>
            </a:pPr>
            <a:r>
              <a:rPr lang="en-US" sz="2000" dirty="0">
                <a:latin typeface="Consolas" panose="020B0609020204030204" pitchFamily="49" charset="0"/>
                <a:ea typeface="Source Sans Pro Light" panose="020B0403030403020204" pitchFamily="34" charset="0"/>
              </a:rPr>
              <a:t>Portfolio balance1=</a:t>
            </a:r>
            <a:r>
              <a:rPr lang="en-US" sz="2000" dirty="0" err="1">
                <a:latin typeface="Consolas" panose="020B0609020204030204" pitchFamily="49" charset="0"/>
                <a:ea typeface="Source Sans Pro Light" panose="020B0403030403020204" pitchFamily="34" charset="0"/>
              </a:rPr>
              <a:t>prototypes.get</a:t>
            </a:r>
            <a:r>
              <a:rPr lang="en-US" sz="2000" dirty="0">
                <a:latin typeface="Consolas" panose="020B0609020204030204" pitchFamily="49" charset="0"/>
                <a:ea typeface="Source Sans Pro Light" panose="020B0403030403020204" pitchFamily="34" charset="0"/>
              </a:rPr>
              <a:t>(“balanced”).</a:t>
            </a:r>
            <a:r>
              <a:rPr lang="en-US" sz="2000" b="1" dirty="0">
                <a:latin typeface="Consolas" panose="020B0609020204030204" pitchFamily="49" charset="0"/>
                <a:ea typeface="Source Sans Pro Light" panose="020B0403030403020204" pitchFamily="34" charset="0"/>
              </a:rPr>
              <a:t>clone(</a:t>
            </a:r>
            <a:r>
              <a:rPr lang="en-US" sz="2000" dirty="0">
                <a:latin typeface="Consolas" panose="020B0609020204030204" pitchFamily="49" charset="0"/>
                <a:ea typeface="Source Sans Pro Light" panose="020B0403030403020204" pitchFamily="34" charset="0"/>
              </a:rPr>
              <a:t>)</a:t>
            </a:r>
          </a:p>
          <a:p>
            <a:pPr marL="0" indent="0">
              <a:buFontTx/>
              <a:buNone/>
              <a:defRPr/>
            </a:pPr>
            <a:r>
              <a:rPr lang="en-US" sz="2000" dirty="0">
                <a:latin typeface="Consolas" panose="020B0609020204030204" pitchFamily="49" charset="0"/>
                <a:ea typeface="Source Sans Pro Light" panose="020B0403030403020204" pitchFamily="34" charset="0"/>
              </a:rPr>
              <a:t>Portfolio retire1=</a:t>
            </a:r>
            <a:r>
              <a:rPr lang="en-US" sz="2000" dirty="0" err="1">
                <a:latin typeface="Consolas" panose="020B0609020204030204" pitchFamily="49" charset="0"/>
                <a:ea typeface="Source Sans Pro Light" panose="020B0403030403020204" pitchFamily="34" charset="0"/>
              </a:rPr>
              <a:t>prototypes.get</a:t>
            </a:r>
            <a:r>
              <a:rPr lang="en-US" sz="2000" dirty="0">
                <a:latin typeface="Consolas" panose="020B0609020204030204" pitchFamily="49" charset="0"/>
                <a:ea typeface="Source Sans Pro Light" panose="020B0403030403020204" pitchFamily="34" charset="0"/>
              </a:rPr>
              <a:t>(“retirement”).</a:t>
            </a:r>
            <a:r>
              <a:rPr lang="en-US" sz="2000" b="1" dirty="0">
                <a:latin typeface="Consolas" panose="020B0609020204030204" pitchFamily="49" charset="0"/>
                <a:ea typeface="Source Sans Pro Light" panose="020B0403030403020204" pitchFamily="34" charset="0"/>
              </a:rPr>
              <a:t>clone(</a:t>
            </a:r>
            <a:r>
              <a:rPr lang="en-US" sz="2000" dirty="0">
                <a:latin typeface="Consolas" panose="020B0609020204030204" pitchFamily="49" charset="0"/>
                <a:ea typeface="Source Sans Pro Light" panose="020B0403030403020204" pitchFamily="34" charset="0"/>
              </a:rPr>
              <a:t>);</a:t>
            </a:r>
          </a:p>
          <a:p>
            <a:pPr marL="0" indent="0">
              <a:buFontTx/>
              <a:buNone/>
              <a:defRPr/>
            </a:pPr>
            <a:endParaRPr lang="en-US" sz="2800" dirty="0">
              <a:latin typeface="Calibri" panose="020F0502020204030204" pitchFamily="34" charset="0"/>
              <a:ea typeface="Calibri" panose="020F0502020204030204" pitchFamily="34" charset="0"/>
              <a:cs typeface="Calibri" panose="020F0502020204030204" pitchFamily="34" charset="0"/>
            </a:endParaRPr>
          </a:p>
          <a:p>
            <a:pPr>
              <a:defRPr/>
            </a:pPr>
            <a:r>
              <a:rPr lang="en-US" sz="2800" dirty="0">
                <a:latin typeface="Calibri" panose="020F0502020204030204" pitchFamily="34" charset="0"/>
                <a:ea typeface="Calibri" panose="020F0502020204030204" pitchFamily="34" charset="0"/>
                <a:cs typeface="Calibri" panose="020F0502020204030204" pitchFamily="34" charset="0"/>
              </a:rPr>
              <a:t>avoid </a:t>
            </a:r>
            <a:r>
              <a:rPr lang="en-US" sz="2800" b="1" dirty="0">
                <a:latin typeface="Calibri" panose="020F0502020204030204" pitchFamily="34" charset="0"/>
                <a:ea typeface="Calibri" panose="020F0502020204030204" pitchFamily="34" charset="0"/>
                <a:cs typeface="Calibri" panose="020F0502020204030204" pitchFamily="34" charset="0"/>
              </a:rPr>
              <a:t>repeating complex setup logic</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543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27EE-8757-5FC2-E5AB-F043D19B73C3}"/>
              </a:ext>
            </a:extLst>
          </p:cNvPr>
          <p:cNvSpPr>
            <a:spLocks noGrp="1"/>
          </p:cNvSpPr>
          <p:nvPr>
            <p:ph type="title"/>
          </p:nvPr>
        </p:nvSpPr>
        <p:spPr/>
        <p:txBody>
          <a:bodyPr/>
          <a:lstStyle/>
          <a:p>
            <a:r>
              <a:rPr lang="en-US" dirty="0"/>
              <a:t>Exercise</a:t>
            </a:r>
          </a:p>
        </p:txBody>
      </p:sp>
      <p:sp>
        <p:nvSpPr>
          <p:cNvPr id="4" name="Rectangle 3">
            <a:extLst>
              <a:ext uri="{FF2B5EF4-FFF2-40B4-BE49-F238E27FC236}">
                <a16:creationId xmlns:a16="http://schemas.microsoft.com/office/drawing/2014/main" id="{DB739CE6-AC8E-19E2-C8F3-AC00155EA533}"/>
              </a:ext>
            </a:extLst>
          </p:cNvPr>
          <p:cNvSpPr txBox="1">
            <a:spLocks noChangeArrowheads="1"/>
          </p:cNvSpPr>
          <p:nvPr/>
        </p:nvSpPr>
        <p:spPr>
          <a:xfrm>
            <a:off x="228600" y="1666875"/>
            <a:ext cx="4024313" cy="3195637"/>
          </a:xfrm>
          <a:prstGeom prst="rect">
            <a:avLst/>
          </a:prstGeom>
        </p:spPr>
        <p:txBody>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US" altLang="tr-TR" sz="2400" kern="0" dirty="0"/>
              <a:t>Character creation part of a role-playing game</a:t>
            </a:r>
          </a:p>
          <a:p>
            <a:pPr lvl="1"/>
            <a:r>
              <a:rPr lang="en-US" altLang="tr-TR" sz="2000" kern="0" dirty="0"/>
              <a:t>There are hero characters</a:t>
            </a:r>
          </a:p>
          <a:p>
            <a:pPr lvl="1"/>
            <a:r>
              <a:rPr lang="en-US" altLang="tr-TR" sz="2000" kern="0" dirty="0"/>
              <a:t>There are monsters</a:t>
            </a:r>
          </a:p>
          <a:p>
            <a:pPr lvl="1"/>
            <a:r>
              <a:rPr lang="en-US" altLang="tr-TR" sz="2000" kern="0" dirty="0"/>
              <a:t>There are villains</a:t>
            </a:r>
          </a:p>
          <a:p>
            <a:pPr lvl="1"/>
            <a:r>
              <a:rPr lang="en-US" altLang="tr-TR" sz="2000" kern="0" dirty="0"/>
              <a:t>Client wants a random character through some events (e.g. button click)</a:t>
            </a:r>
          </a:p>
        </p:txBody>
      </p:sp>
      <p:sp>
        <p:nvSpPr>
          <p:cNvPr id="8197" name="TextBox 2">
            <a:extLst>
              <a:ext uri="{FF2B5EF4-FFF2-40B4-BE49-F238E27FC236}">
                <a16:creationId xmlns:a16="http://schemas.microsoft.com/office/drawing/2014/main" id="{BA04C194-689C-42CA-0F94-0409111AA84D}"/>
              </a:ext>
            </a:extLst>
          </p:cNvPr>
          <p:cNvSpPr txBox="1">
            <a:spLocks noChangeArrowheads="1"/>
          </p:cNvSpPr>
          <p:nvPr/>
        </p:nvSpPr>
        <p:spPr bwMode="auto">
          <a:xfrm>
            <a:off x="4759198" y="1666875"/>
            <a:ext cx="4237057"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t>Attempt1</a:t>
            </a:r>
            <a:r>
              <a:rPr lang="en-US" altLang="en-US" dirty="0"/>
              <a:t>:</a:t>
            </a:r>
          </a:p>
          <a:p>
            <a:r>
              <a:rPr lang="en-US" altLang="en-US" sz="2000" dirty="0">
                <a:latin typeface="Source Sans Pro" panose="020F0502020204030204" pitchFamily="34" charset="0"/>
                <a:ea typeface="Verdana" panose="020B0604030504040204" pitchFamily="34" charset="0"/>
              </a:rPr>
              <a:t>class Scene{</a:t>
            </a:r>
          </a:p>
          <a:p>
            <a:r>
              <a:rPr lang="en-US" altLang="en-US" sz="2000" dirty="0">
                <a:latin typeface="Source Sans Pro" panose="020F0502020204030204" pitchFamily="34" charset="0"/>
                <a:ea typeface="Verdana" panose="020B0604030504040204" pitchFamily="34" charset="0"/>
              </a:rPr>
              <a:t>public Character </a:t>
            </a:r>
            <a:r>
              <a:rPr lang="en-US" altLang="en-US" sz="2000" dirty="0" err="1">
                <a:latin typeface="Source Sans Pro" panose="020F0502020204030204" pitchFamily="34" charset="0"/>
                <a:ea typeface="Verdana" panose="020B0604030504040204" pitchFamily="34" charset="0"/>
              </a:rPr>
              <a:t>getRandomChar</a:t>
            </a:r>
            <a:r>
              <a:rPr lang="en-US" altLang="en-US" sz="2000" dirty="0">
                <a:latin typeface="Source Sans Pro" panose="020F0502020204030204" pitchFamily="34" charset="0"/>
                <a:ea typeface="Verdana" panose="020B0604030504040204" pitchFamily="34" charset="0"/>
              </a:rPr>
              <a:t>(){</a:t>
            </a:r>
          </a:p>
          <a:p>
            <a:r>
              <a:rPr lang="en-US" altLang="en-US" sz="2000" dirty="0">
                <a:latin typeface="Source Sans Pro" panose="020F0502020204030204" pitchFamily="34" charset="0"/>
                <a:ea typeface="Verdana" panose="020B0604030504040204" pitchFamily="34" charset="0"/>
              </a:rPr>
              <a:t>    int n=random(3);</a:t>
            </a:r>
          </a:p>
          <a:p>
            <a:r>
              <a:rPr lang="en-US" altLang="en-US" sz="2000" dirty="0">
                <a:latin typeface="Source Sans Pro" panose="020F0502020204030204" pitchFamily="34" charset="0"/>
                <a:ea typeface="Verdana" panose="020B0604030504040204" pitchFamily="34" charset="0"/>
              </a:rPr>
              <a:t>    switch(n){</a:t>
            </a:r>
          </a:p>
          <a:p>
            <a:r>
              <a:rPr lang="en-US" altLang="en-US" sz="2000" dirty="0">
                <a:latin typeface="Source Sans Pro" panose="020F0502020204030204" pitchFamily="34" charset="0"/>
                <a:ea typeface="Verdana" panose="020B0604030504040204" pitchFamily="34" charset="0"/>
              </a:rPr>
              <a:t>       case 0: return new Hero();</a:t>
            </a:r>
          </a:p>
          <a:p>
            <a:r>
              <a:rPr lang="en-US" altLang="en-US" sz="2000" dirty="0">
                <a:latin typeface="Source Sans Pro" panose="020F0502020204030204" pitchFamily="34" charset="0"/>
                <a:ea typeface="Verdana" panose="020B0604030504040204" pitchFamily="34" charset="0"/>
              </a:rPr>
              <a:t>        case1: return new Monster();</a:t>
            </a:r>
          </a:p>
          <a:p>
            <a:r>
              <a:rPr lang="en-US" altLang="en-US" sz="2000" dirty="0">
                <a:latin typeface="Source Sans Pro" panose="020F0502020204030204" pitchFamily="34" charset="0"/>
                <a:ea typeface="Verdana" panose="020B0604030504040204" pitchFamily="34" charset="0"/>
              </a:rPr>
              <a:t>       case 2: return new Villain();</a:t>
            </a:r>
          </a:p>
          <a:p>
            <a:r>
              <a:rPr lang="en-US" altLang="en-US" sz="2000" dirty="0">
                <a:latin typeface="Source Sans Pro" panose="020F0502020204030204" pitchFamily="34" charset="0"/>
                <a:ea typeface="Verdana" panose="020B0604030504040204" pitchFamily="34" charset="0"/>
              </a:rPr>
              <a:t>    }</a:t>
            </a:r>
          </a:p>
          <a:p>
            <a:r>
              <a:rPr lang="en-US" altLang="en-US" sz="2000" dirty="0">
                <a:latin typeface="Source Sans Pro" panose="020F0502020204030204" pitchFamily="34" charset="0"/>
                <a:ea typeface="Verdana" panose="020B0604030504040204" pitchFamily="34" charset="0"/>
              </a:rPr>
              <a:t>}</a:t>
            </a:r>
          </a:p>
          <a:p>
            <a:r>
              <a:rPr lang="en-US" altLang="en-US" sz="2000" dirty="0">
                <a:latin typeface="Source Sans Pro" panose="020F0502020204030204" pitchFamily="34" charset="0"/>
                <a:ea typeface="Verdana" panose="020B0604030504040204" pitchFamily="34" charset="0"/>
              </a:rPr>
              <a:t>}</a:t>
            </a:r>
          </a:p>
          <a:p>
            <a:r>
              <a:rPr lang="en-US" altLang="en-US" sz="2000" dirty="0">
                <a:latin typeface="Source Sans Pro" panose="020F0502020204030204" pitchFamily="34" charset="0"/>
                <a:ea typeface="Verdana" panose="020B0604030504040204" pitchFamily="34" charset="0"/>
              </a:rPr>
              <a:t>class Hero implements Character{}</a:t>
            </a:r>
          </a:p>
          <a:p>
            <a:r>
              <a:rPr lang="en-US" altLang="en-US" sz="2000" dirty="0">
                <a:latin typeface="Source Sans Pro" panose="020F0502020204030204" pitchFamily="34" charset="0"/>
                <a:ea typeface="Verdana" panose="020B0604030504040204" pitchFamily="34" charset="0"/>
              </a:rPr>
              <a:t>class Monster implements Character{}</a:t>
            </a:r>
          </a:p>
          <a:p>
            <a:r>
              <a:rPr lang="en-US" altLang="en-US" sz="2000" dirty="0">
                <a:latin typeface="Source Sans Pro" panose="020F0502020204030204" pitchFamily="34" charset="0"/>
                <a:ea typeface="Verdana" panose="020B0604030504040204" pitchFamily="34" charset="0"/>
              </a:rPr>
              <a:t>class </a:t>
            </a:r>
            <a:r>
              <a:rPr lang="en-US" altLang="en-US" sz="2000" dirty="0" err="1">
                <a:latin typeface="Source Sans Pro" panose="020F0502020204030204" pitchFamily="34" charset="0"/>
                <a:ea typeface="Verdana" panose="020B0604030504040204" pitchFamily="34" charset="0"/>
              </a:rPr>
              <a:t>Villiain</a:t>
            </a:r>
            <a:r>
              <a:rPr lang="en-US" altLang="en-US" sz="2000" dirty="0">
                <a:latin typeface="Source Sans Pro" panose="020F0502020204030204" pitchFamily="34" charset="0"/>
                <a:ea typeface="Verdana" panose="020B0604030504040204" pitchFamily="34" charset="0"/>
              </a:rPr>
              <a:t> implements Character{}</a:t>
            </a:r>
          </a:p>
        </p:txBody>
      </p:sp>
      <p:sp>
        <p:nvSpPr>
          <p:cNvPr id="5" name="Multiplication Sign 4">
            <a:extLst>
              <a:ext uri="{FF2B5EF4-FFF2-40B4-BE49-F238E27FC236}">
                <a16:creationId xmlns:a16="http://schemas.microsoft.com/office/drawing/2014/main" id="{282439CD-0514-436C-8945-ADB248E07266}"/>
              </a:ext>
            </a:extLst>
          </p:cNvPr>
          <p:cNvSpPr/>
          <p:nvPr/>
        </p:nvSpPr>
        <p:spPr>
          <a:xfrm>
            <a:off x="5876417" y="1985962"/>
            <a:ext cx="2527300" cy="255746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20458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40EA3-34A7-60D3-DF91-EE1FB71D186A}"/>
            </a:ext>
          </a:extLst>
        </p:cNvPr>
        <p:cNvGrpSpPr/>
        <p:nvPr/>
      </p:nvGrpSpPr>
      <p:grpSpPr>
        <a:xfrm>
          <a:off x="0" y="0"/>
          <a:ext cx="0" cy="0"/>
          <a:chOff x="0" y="0"/>
          <a:chExt cx="0" cy="0"/>
        </a:xfrm>
      </p:grpSpPr>
      <p:sp>
        <p:nvSpPr>
          <p:cNvPr id="12290" name="Rectangle 2">
            <a:extLst>
              <a:ext uri="{FF2B5EF4-FFF2-40B4-BE49-F238E27FC236}">
                <a16:creationId xmlns:a16="http://schemas.microsoft.com/office/drawing/2014/main" id="{767CEB33-9D3B-6C03-41BF-597AD49F70A1}"/>
              </a:ext>
            </a:extLst>
          </p:cNvPr>
          <p:cNvSpPr>
            <a:spLocks noGrp="1" noChangeArrowheads="1"/>
          </p:cNvSpPr>
          <p:nvPr>
            <p:ph type="title"/>
          </p:nvPr>
        </p:nvSpPr>
        <p:spPr>
          <a:xfrm>
            <a:off x="457200" y="284163"/>
            <a:ext cx="8229600" cy="1143000"/>
          </a:xfrm>
        </p:spPr>
        <p:txBody>
          <a:bodyPr/>
          <a:lstStyle/>
          <a:p>
            <a:pPr eaLnBrk="1" hangingPunct="1"/>
            <a:r>
              <a:rPr lang="en-US" altLang="tr-TR" dirty="0"/>
              <a:t>Exercise –Attempt2 - Solution</a:t>
            </a:r>
          </a:p>
        </p:txBody>
      </p:sp>
      <p:sp>
        <p:nvSpPr>
          <p:cNvPr id="12291" name="Rectangle 3">
            <a:extLst>
              <a:ext uri="{FF2B5EF4-FFF2-40B4-BE49-F238E27FC236}">
                <a16:creationId xmlns:a16="http://schemas.microsoft.com/office/drawing/2014/main" id="{8057A19D-6AF8-6BC5-FA0D-CDF2BD198324}"/>
              </a:ext>
            </a:extLst>
          </p:cNvPr>
          <p:cNvSpPr>
            <a:spLocks noGrp="1" noChangeArrowheads="1"/>
          </p:cNvSpPr>
          <p:nvPr>
            <p:ph sz="half" idx="1"/>
          </p:nvPr>
        </p:nvSpPr>
        <p:spPr>
          <a:xfrm>
            <a:off x="457200" y="1272209"/>
            <a:ext cx="4038600" cy="2906599"/>
          </a:xfrm>
        </p:spPr>
        <p:txBody>
          <a:bodyPr/>
          <a:lstStyle/>
          <a:p>
            <a:pPr eaLnBrk="1" hangingPunct="1"/>
            <a:r>
              <a:rPr lang="en-US" altLang="tr-TR" sz="2400" dirty="0"/>
              <a:t>Character creation part of a role-playing game</a:t>
            </a:r>
          </a:p>
          <a:p>
            <a:pPr lvl="1" eaLnBrk="1" hangingPunct="1"/>
            <a:r>
              <a:rPr lang="en-US" altLang="tr-TR" sz="2000" dirty="0"/>
              <a:t>There are hero characters</a:t>
            </a:r>
          </a:p>
          <a:p>
            <a:pPr lvl="1" eaLnBrk="1" hangingPunct="1"/>
            <a:r>
              <a:rPr lang="en-US" altLang="tr-TR" sz="2000" dirty="0"/>
              <a:t>There are monsters</a:t>
            </a:r>
          </a:p>
          <a:p>
            <a:pPr lvl="1" eaLnBrk="1" hangingPunct="1"/>
            <a:r>
              <a:rPr lang="en-US" altLang="tr-TR" sz="2000" dirty="0"/>
              <a:t>There are villains</a:t>
            </a:r>
          </a:p>
          <a:p>
            <a:pPr lvl="1" eaLnBrk="1" hangingPunct="1"/>
            <a:r>
              <a:rPr lang="en-US" altLang="tr-TR" sz="2000" dirty="0"/>
              <a:t>Client wants a random character through some events (e.g. button click)</a:t>
            </a:r>
          </a:p>
        </p:txBody>
      </p:sp>
      <p:sp>
        <p:nvSpPr>
          <p:cNvPr id="12292" name="Rectangle 5">
            <a:extLst>
              <a:ext uri="{FF2B5EF4-FFF2-40B4-BE49-F238E27FC236}">
                <a16:creationId xmlns:a16="http://schemas.microsoft.com/office/drawing/2014/main" id="{ACB1C52B-9462-83DB-9823-495B91EEC8AC}"/>
              </a:ext>
            </a:extLst>
          </p:cNvPr>
          <p:cNvSpPr>
            <a:spLocks noGrp="1" noChangeArrowheads="1"/>
          </p:cNvSpPr>
          <p:nvPr>
            <p:ph sz="half" idx="2"/>
          </p:nvPr>
        </p:nvSpPr>
        <p:spPr>
          <a:xfrm>
            <a:off x="4721225" y="1272209"/>
            <a:ext cx="4489450" cy="5033962"/>
          </a:xfrm>
        </p:spPr>
        <p:txBody>
          <a:bodyPr/>
          <a:lstStyle/>
          <a:p>
            <a:pPr eaLnBrk="1" hangingPunct="1">
              <a:buFontTx/>
              <a:buNone/>
            </a:pPr>
            <a:r>
              <a:rPr lang="en-US" altLang="tr-TR" sz="2000" dirty="0">
                <a:latin typeface="Source Sans Pro" panose="020B0503030403020204" pitchFamily="34" charset="0"/>
                <a:ea typeface="Source Sans Pro" panose="020B0503030403020204" pitchFamily="34" charset="0"/>
              </a:rPr>
              <a:t>class </a:t>
            </a:r>
            <a:r>
              <a:rPr lang="en-US" altLang="tr-TR" sz="2000" dirty="0" err="1">
                <a:latin typeface="Source Sans Pro" panose="020B0503030403020204" pitchFamily="34" charset="0"/>
                <a:ea typeface="Source Sans Pro" panose="020B0503030403020204" pitchFamily="34" charset="0"/>
              </a:rPr>
              <a:t>CharacterManager</a:t>
            </a: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private List&lt;Character&gt; cs;</a:t>
            </a:r>
          </a:p>
          <a:p>
            <a:pPr eaLnBrk="1" hangingPunct="1">
              <a:buFontTx/>
              <a:buNone/>
            </a:pPr>
            <a:r>
              <a:rPr lang="en-US" altLang="tr-TR" sz="2000" dirty="0">
                <a:latin typeface="Source Sans Pro" panose="020B0503030403020204" pitchFamily="34" charset="0"/>
                <a:ea typeface="Source Sans Pro" panose="020B0503030403020204" pitchFamily="34" charset="0"/>
              </a:rPr>
              <a:t>  public Character get(){</a:t>
            </a:r>
          </a:p>
          <a:p>
            <a:pPr eaLnBrk="1" hangingPunct="1">
              <a:buFontTx/>
              <a:buNone/>
            </a:pPr>
            <a:r>
              <a:rPr lang="en-US" altLang="tr-TR" sz="2000" dirty="0">
                <a:latin typeface="Source Sans Pro" panose="020B0503030403020204" pitchFamily="34" charset="0"/>
                <a:ea typeface="Source Sans Pro" panose="020B0503030403020204" pitchFamily="34" charset="0"/>
              </a:rPr>
              <a:t>       Character c=</a:t>
            </a:r>
            <a:r>
              <a:rPr lang="en-US" altLang="tr-TR" sz="2000" dirty="0" err="1">
                <a:latin typeface="Source Sans Pro" panose="020B0503030403020204" pitchFamily="34" charset="0"/>
                <a:ea typeface="Source Sans Pro" panose="020B0503030403020204" pitchFamily="34" charset="0"/>
              </a:rPr>
              <a:t>cs.get</a:t>
            </a:r>
            <a:r>
              <a:rPr lang="en-US" altLang="tr-TR" sz="2000" dirty="0">
                <a:latin typeface="Source Sans Pro" panose="020B0503030403020204" pitchFamily="34" charset="0"/>
                <a:ea typeface="Source Sans Pro" panose="020B0503030403020204" pitchFamily="34" charset="0"/>
              </a:rPr>
              <a:t> (random());</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r>
              <a:rPr lang="en-US" altLang="tr-TR" sz="2000" b="1" i="1" dirty="0">
                <a:latin typeface="Source Sans Pro" panose="020B0503030403020204" pitchFamily="34" charset="0"/>
                <a:ea typeface="Source Sans Pro" panose="020B0503030403020204" pitchFamily="34" charset="0"/>
              </a:rPr>
              <a:t>result= </a:t>
            </a:r>
            <a:r>
              <a:rPr lang="en-US" altLang="tr-TR" sz="2000" b="1" i="1" dirty="0" err="1">
                <a:latin typeface="Source Sans Pro" panose="020B0503030403020204" pitchFamily="34" charset="0"/>
                <a:ea typeface="Source Sans Pro" panose="020B0503030403020204" pitchFamily="34" charset="0"/>
              </a:rPr>
              <a:t>c.clone</a:t>
            </a:r>
            <a:r>
              <a:rPr lang="en-US" altLang="tr-TR" sz="2000" b="1" i="1" dirty="0">
                <a:latin typeface="Source Sans Pro" panose="020B0503030403020204" pitchFamily="34" charset="0"/>
                <a:ea typeface="Source Sans Pro" panose="020B0503030403020204" pitchFamily="34" charset="0"/>
              </a:rPr>
              <a:t>();</a:t>
            </a:r>
          </a:p>
          <a:p>
            <a:pPr eaLnBrk="1" hangingPunct="1">
              <a:buFontTx/>
              <a:buNone/>
            </a:pPr>
            <a:r>
              <a:rPr lang="en-US" altLang="tr-TR" sz="2000" i="1" dirty="0">
                <a:latin typeface="Source Sans Pro" panose="020B0503030403020204" pitchFamily="34" charset="0"/>
                <a:ea typeface="Source Sans Pro" panose="020B0503030403020204" pitchFamily="34" charset="0"/>
              </a:rPr>
              <a:t>       //adjust the clone like its location</a:t>
            </a: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return result;</a:t>
            </a:r>
            <a:endParaRPr lang="en-US" altLang="tr-TR" sz="2000" b="1" i="1" dirty="0">
              <a:latin typeface="Source Sans Pro" panose="020B0503030403020204" pitchFamily="34" charset="0"/>
              <a:ea typeface="Source Sans Pro" panose="020B0503030403020204" pitchFamily="34" charset="0"/>
            </a:endParaRPr>
          </a:p>
          <a:p>
            <a:pPr eaLnBrk="1" hangingPunct="1">
              <a:buFontTx/>
              <a:buNone/>
            </a:pPr>
            <a:r>
              <a:rPr lang="en-US" altLang="tr-TR" sz="2000" b="1" i="1" dirty="0">
                <a:latin typeface="Source Sans Pro" panose="020B0503030403020204" pitchFamily="34" charset="0"/>
                <a:ea typeface="Source Sans Pro" panose="020B0503030403020204" pitchFamily="34" charset="0"/>
              </a:rPr>
              <a:t>   </a:t>
            </a:r>
            <a:r>
              <a:rPr lang="en-US" altLang="tr-TR" sz="2000" dirty="0">
                <a:latin typeface="Source Sans Pro" panose="020B0503030403020204" pitchFamily="34" charset="0"/>
                <a:ea typeface="Source Sans Pro" panose="020B0503030403020204" pitchFamily="34" charset="0"/>
              </a:rPr>
              <a:t>}</a:t>
            </a:r>
          </a:p>
          <a:p>
            <a:pPr>
              <a:buNone/>
            </a:pPr>
            <a:r>
              <a:rPr lang="en-US" altLang="tr-TR" sz="2000" dirty="0">
                <a:latin typeface="Source Sans Pro" panose="020B0503030403020204" pitchFamily="34" charset="0"/>
                <a:ea typeface="Source Sans Pro" panose="020B0503030403020204" pitchFamily="34" charset="0"/>
              </a:rPr>
              <a:t>public void add(Character prototype){</a:t>
            </a:r>
          </a:p>
          <a:p>
            <a:pPr>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cs.add</a:t>
            </a:r>
            <a:r>
              <a:rPr lang="en-US" altLang="tr-TR" sz="2000" dirty="0">
                <a:latin typeface="Source Sans Pro" panose="020B0503030403020204" pitchFamily="34" charset="0"/>
                <a:ea typeface="Source Sans Pro" panose="020B0503030403020204" pitchFamily="34" charset="0"/>
              </a:rPr>
              <a:t>(prototype);</a:t>
            </a:r>
          </a:p>
          <a:p>
            <a:pPr>
              <a:buNone/>
            </a:pPr>
            <a:r>
              <a:rPr lang="en-US" altLang="tr-TR" sz="2000" dirty="0">
                <a:latin typeface="Source Sans Pro" panose="020B0503030403020204" pitchFamily="34" charset="0"/>
                <a:ea typeface="Source Sans Pro" panose="020B0503030403020204" pitchFamily="34" charset="0"/>
              </a:rPr>
              <a:t>  }</a:t>
            </a:r>
          </a:p>
          <a:p>
            <a:pPr>
              <a:buNone/>
            </a:pPr>
            <a:r>
              <a:rPr lang="en-US" altLang="tr-TR" sz="2000" dirty="0">
                <a:latin typeface="Source Sans Pro" panose="020B0503030403020204" pitchFamily="34" charset="0"/>
                <a:ea typeface="Source Sans Pro" panose="020B0503030403020204" pitchFamily="34" charset="0"/>
              </a:rPr>
              <a:t>  //… //initialize cs with prototypes</a:t>
            </a:r>
          </a:p>
          <a:p>
            <a:pPr eaLnBrk="1" hangingPunct="1">
              <a:buFontTx/>
              <a:buNone/>
            </a:pPr>
            <a:endParaRPr lang="en-US" altLang="tr-TR" sz="2000" dirty="0">
              <a:latin typeface="Source Sans Pro" panose="020B0503030403020204" pitchFamily="34" charset="0"/>
              <a:ea typeface="Source Sans Pro" panose="020B0503030403020204" pitchFamily="34" charset="0"/>
            </a:endParaRPr>
          </a:p>
          <a:p>
            <a:pPr eaLnBrk="1" hangingPunct="1">
              <a:buFontTx/>
              <a:buNone/>
            </a:pPr>
            <a:endParaRPr lang="en-US" altLang="tr-TR" sz="2000" dirty="0">
              <a:latin typeface="Source Sans Pro" panose="020B0503030403020204" pitchFamily="34" charset="0"/>
              <a:ea typeface="Source Sans Pro" panose="020B0503030403020204" pitchFamily="34" charset="0"/>
            </a:endParaRPr>
          </a:p>
        </p:txBody>
      </p:sp>
      <p:sp>
        <p:nvSpPr>
          <p:cNvPr id="2" name="Rectangle 5">
            <a:extLst>
              <a:ext uri="{FF2B5EF4-FFF2-40B4-BE49-F238E27FC236}">
                <a16:creationId xmlns:a16="http://schemas.microsoft.com/office/drawing/2014/main" id="{23B11E24-1040-D7D8-3F4B-FB5B7850EE9F}"/>
              </a:ext>
            </a:extLst>
          </p:cNvPr>
          <p:cNvSpPr txBox="1">
            <a:spLocks noChangeArrowheads="1"/>
          </p:cNvSpPr>
          <p:nvPr/>
        </p:nvSpPr>
        <p:spPr bwMode="auto">
          <a:xfrm>
            <a:off x="109791" y="4193311"/>
            <a:ext cx="4733417" cy="194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18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9pPr>
          </a:lstStyle>
          <a:p>
            <a:pPr>
              <a:buFontTx/>
              <a:buNone/>
            </a:pPr>
            <a:r>
              <a:rPr lang="en-US" altLang="tr-TR" sz="2000" kern="0" dirty="0">
                <a:latin typeface="Source Sans Pro" panose="020B0503030403020204" pitchFamily="34" charset="0"/>
                <a:ea typeface="Source Sans Pro" panose="020B0503030403020204" pitchFamily="34" charset="0"/>
              </a:rPr>
              <a:t>interface Character{</a:t>
            </a:r>
          </a:p>
          <a:p>
            <a:pPr>
              <a:buFontTx/>
              <a:buNone/>
            </a:pPr>
            <a:r>
              <a:rPr lang="en-US" altLang="tr-TR" sz="2000" kern="0" dirty="0">
                <a:latin typeface="Source Sans Pro" panose="020B0503030403020204" pitchFamily="34" charset="0"/>
                <a:ea typeface="Source Sans Pro" panose="020B0503030403020204" pitchFamily="34" charset="0"/>
              </a:rPr>
              <a:t>  Character clone(); …}</a:t>
            </a:r>
          </a:p>
          <a:p>
            <a:pPr>
              <a:buFontTx/>
              <a:buNone/>
            </a:pPr>
            <a:r>
              <a:rPr lang="en-US" altLang="tr-TR" sz="2000" kern="0" dirty="0">
                <a:latin typeface="Source Sans Pro" panose="020B0503030403020204" pitchFamily="34" charset="0"/>
                <a:ea typeface="Source Sans Pro" panose="020B0503030403020204" pitchFamily="34" charset="0"/>
              </a:rPr>
              <a:t>class Monster implements Character{</a:t>
            </a:r>
          </a:p>
          <a:p>
            <a:pPr>
              <a:buFontTx/>
              <a:buNone/>
            </a:pPr>
            <a:r>
              <a:rPr lang="en-US" altLang="tr-TR" sz="2000" kern="0" dirty="0">
                <a:latin typeface="Source Sans Pro" panose="020B0503030403020204" pitchFamily="34" charset="0"/>
                <a:ea typeface="Source Sans Pro" panose="020B0503030403020204" pitchFamily="34" charset="0"/>
              </a:rPr>
              <a:t>   Character clone(){…// copy of this}}</a:t>
            </a:r>
          </a:p>
          <a:p>
            <a:pPr>
              <a:buFontTx/>
              <a:buNone/>
            </a:pPr>
            <a:r>
              <a:rPr lang="en-US" altLang="tr-TR" sz="2000" kern="0" dirty="0">
                <a:latin typeface="Source Sans Pro" panose="020B0503030403020204" pitchFamily="34" charset="0"/>
                <a:ea typeface="Source Sans Pro" panose="020B0503030403020204" pitchFamily="34" charset="0"/>
              </a:rPr>
              <a:t>class Hero implements Character{</a:t>
            </a:r>
          </a:p>
          <a:p>
            <a:pPr>
              <a:buFontTx/>
              <a:buNone/>
            </a:pPr>
            <a:r>
              <a:rPr lang="en-US" altLang="tr-TR" sz="2000" kern="0" dirty="0">
                <a:latin typeface="Source Sans Pro" panose="020B0503030403020204" pitchFamily="34" charset="0"/>
                <a:ea typeface="Source Sans Pro" panose="020B0503030403020204" pitchFamily="34" charset="0"/>
              </a:rPr>
              <a:t>   Character clone(){…// copy of this}}</a:t>
            </a:r>
          </a:p>
        </p:txBody>
      </p:sp>
    </p:spTree>
    <p:extLst>
      <p:ext uri="{BB962C8B-B14F-4D97-AF65-F5344CB8AC3E}">
        <p14:creationId xmlns:p14="http://schemas.microsoft.com/office/powerpoint/2010/main" val="129840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9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FF19C20-43F2-F799-4E6E-1319B9B65BA2}"/>
              </a:ext>
            </a:extLst>
          </p:cNvPr>
          <p:cNvSpPr>
            <a:spLocks noGrp="1" noChangeArrowheads="1"/>
          </p:cNvSpPr>
          <p:nvPr>
            <p:ph type="title"/>
          </p:nvPr>
        </p:nvSpPr>
        <p:spPr>
          <a:xfrm>
            <a:off x="457200" y="284163"/>
            <a:ext cx="8229600" cy="1143000"/>
          </a:xfrm>
        </p:spPr>
        <p:txBody>
          <a:bodyPr/>
          <a:lstStyle/>
          <a:p>
            <a:pPr eaLnBrk="1" hangingPunct="1"/>
            <a:r>
              <a:rPr lang="en-US" altLang="tr-TR" dirty="0"/>
              <a:t>Exercise –Attempt2 - Solution</a:t>
            </a:r>
          </a:p>
        </p:txBody>
      </p:sp>
      <p:sp>
        <p:nvSpPr>
          <p:cNvPr id="12291" name="Rectangle 3">
            <a:extLst>
              <a:ext uri="{FF2B5EF4-FFF2-40B4-BE49-F238E27FC236}">
                <a16:creationId xmlns:a16="http://schemas.microsoft.com/office/drawing/2014/main" id="{50D5FFB8-F4C6-AADD-5DA9-FED509687C77}"/>
              </a:ext>
            </a:extLst>
          </p:cNvPr>
          <p:cNvSpPr>
            <a:spLocks noGrp="1" noChangeArrowheads="1"/>
          </p:cNvSpPr>
          <p:nvPr>
            <p:ph sz="half" idx="1"/>
          </p:nvPr>
        </p:nvSpPr>
        <p:spPr>
          <a:xfrm>
            <a:off x="457200" y="1272209"/>
            <a:ext cx="4038600" cy="2906599"/>
          </a:xfrm>
        </p:spPr>
        <p:txBody>
          <a:bodyPr/>
          <a:lstStyle/>
          <a:p>
            <a:pPr eaLnBrk="1" hangingPunct="1"/>
            <a:r>
              <a:rPr lang="en-US" altLang="tr-TR" sz="2400" dirty="0"/>
              <a:t>Character creation part of a role-playing game</a:t>
            </a:r>
          </a:p>
          <a:p>
            <a:pPr lvl="1" eaLnBrk="1" hangingPunct="1"/>
            <a:r>
              <a:rPr lang="en-US" altLang="tr-TR" sz="2000" dirty="0"/>
              <a:t>There are hero characters</a:t>
            </a:r>
          </a:p>
          <a:p>
            <a:pPr lvl="1" eaLnBrk="1" hangingPunct="1"/>
            <a:r>
              <a:rPr lang="en-US" altLang="tr-TR" sz="2000" dirty="0"/>
              <a:t>There are monsters</a:t>
            </a:r>
          </a:p>
          <a:p>
            <a:pPr lvl="1" eaLnBrk="1" hangingPunct="1"/>
            <a:r>
              <a:rPr lang="en-US" altLang="tr-TR" sz="2000" dirty="0"/>
              <a:t>There are villains</a:t>
            </a:r>
          </a:p>
          <a:p>
            <a:pPr lvl="1" eaLnBrk="1" hangingPunct="1"/>
            <a:r>
              <a:rPr lang="en-US" altLang="tr-TR" sz="2000" dirty="0"/>
              <a:t>Client wants a random character through some events (e.g. button click)</a:t>
            </a:r>
          </a:p>
        </p:txBody>
      </p:sp>
      <p:sp>
        <p:nvSpPr>
          <p:cNvPr id="12292" name="Rectangle 5">
            <a:extLst>
              <a:ext uri="{FF2B5EF4-FFF2-40B4-BE49-F238E27FC236}">
                <a16:creationId xmlns:a16="http://schemas.microsoft.com/office/drawing/2014/main" id="{BC295BE0-C89B-6957-4BA3-E98B56580D21}"/>
              </a:ext>
            </a:extLst>
          </p:cNvPr>
          <p:cNvSpPr>
            <a:spLocks noGrp="1" noChangeArrowheads="1"/>
          </p:cNvSpPr>
          <p:nvPr>
            <p:ph sz="half" idx="2"/>
          </p:nvPr>
        </p:nvSpPr>
        <p:spPr>
          <a:xfrm>
            <a:off x="4721225" y="1272209"/>
            <a:ext cx="4489450" cy="5033962"/>
          </a:xfrm>
        </p:spPr>
        <p:txBody>
          <a:bodyPr/>
          <a:lstStyle/>
          <a:p>
            <a:pPr eaLnBrk="1" hangingPunct="1">
              <a:buFontTx/>
              <a:buNone/>
            </a:pPr>
            <a:r>
              <a:rPr lang="en-US" altLang="tr-TR" sz="2000" dirty="0">
                <a:latin typeface="Source Sans Pro" panose="020B0503030403020204" pitchFamily="34" charset="0"/>
                <a:ea typeface="Source Sans Pro" panose="020B0503030403020204" pitchFamily="34" charset="0"/>
              </a:rPr>
              <a:t>class </a:t>
            </a:r>
            <a:r>
              <a:rPr lang="en-US" altLang="tr-TR" sz="2000" dirty="0" err="1">
                <a:latin typeface="Source Sans Pro" panose="020B0503030403020204" pitchFamily="34" charset="0"/>
                <a:ea typeface="Source Sans Pro" panose="020B0503030403020204" pitchFamily="34" charset="0"/>
              </a:rPr>
              <a:t>CharacterManager</a:t>
            </a: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private List&lt;Character&gt; cs;</a:t>
            </a:r>
          </a:p>
          <a:p>
            <a:pPr eaLnBrk="1" hangingPunct="1">
              <a:buFontTx/>
              <a:buNone/>
            </a:pPr>
            <a:r>
              <a:rPr lang="en-US" altLang="tr-TR" sz="2000" dirty="0">
                <a:latin typeface="Source Sans Pro" panose="020B0503030403020204" pitchFamily="34" charset="0"/>
                <a:ea typeface="Source Sans Pro" panose="020B0503030403020204" pitchFamily="34" charset="0"/>
              </a:rPr>
              <a:t>  public Character get(){</a:t>
            </a:r>
          </a:p>
          <a:p>
            <a:pPr eaLnBrk="1" hangingPunct="1">
              <a:buFontTx/>
              <a:buNone/>
            </a:pPr>
            <a:r>
              <a:rPr lang="en-US" altLang="tr-TR" sz="2000" dirty="0">
                <a:latin typeface="Source Sans Pro" panose="020B0503030403020204" pitchFamily="34" charset="0"/>
                <a:ea typeface="Source Sans Pro" panose="020B0503030403020204" pitchFamily="34" charset="0"/>
              </a:rPr>
              <a:t>       Character c=</a:t>
            </a:r>
            <a:r>
              <a:rPr lang="en-US" altLang="tr-TR" sz="2000" dirty="0" err="1">
                <a:latin typeface="Source Sans Pro" panose="020B0503030403020204" pitchFamily="34" charset="0"/>
                <a:ea typeface="Source Sans Pro" panose="020B0503030403020204" pitchFamily="34" charset="0"/>
              </a:rPr>
              <a:t>cs.get</a:t>
            </a:r>
            <a:r>
              <a:rPr lang="en-US" altLang="tr-TR" sz="2000" dirty="0">
                <a:latin typeface="Source Sans Pro" panose="020B0503030403020204" pitchFamily="34" charset="0"/>
                <a:ea typeface="Source Sans Pro" panose="020B0503030403020204" pitchFamily="34" charset="0"/>
              </a:rPr>
              <a:t> (random());</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r>
              <a:rPr lang="en-US" altLang="tr-TR" sz="2000" b="1" i="1" dirty="0">
                <a:latin typeface="Source Sans Pro" panose="020B0503030403020204" pitchFamily="34" charset="0"/>
                <a:ea typeface="Source Sans Pro" panose="020B0503030403020204" pitchFamily="34" charset="0"/>
              </a:rPr>
              <a:t>result= </a:t>
            </a:r>
            <a:r>
              <a:rPr lang="en-US" altLang="tr-TR" sz="2000" b="1" i="1" dirty="0" err="1">
                <a:latin typeface="Source Sans Pro" panose="020B0503030403020204" pitchFamily="34" charset="0"/>
                <a:ea typeface="Source Sans Pro" panose="020B0503030403020204" pitchFamily="34" charset="0"/>
              </a:rPr>
              <a:t>c.clone</a:t>
            </a:r>
            <a:r>
              <a:rPr lang="en-US" altLang="tr-TR" sz="2000" b="1" i="1" dirty="0">
                <a:latin typeface="Source Sans Pro" panose="020B0503030403020204" pitchFamily="34" charset="0"/>
                <a:ea typeface="Source Sans Pro" panose="020B0503030403020204" pitchFamily="34" charset="0"/>
              </a:rPr>
              <a:t>();</a:t>
            </a:r>
          </a:p>
          <a:p>
            <a:pPr eaLnBrk="1" hangingPunct="1">
              <a:buFontTx/>
              <a:buNone/>
            </a:pPr>
            <a:r>
              <a:rPr lang="en-US" altLang="tr-TR" sz="2000" i="1" dirty="0">
                <a:latin typeface="Source Sans Pro" panose="020B0503030403020204" pitchFamily="34" charset="0"/>
                <a:ea typeface="Source Sans Pro" panose="020B0503030403020204" pitchFamily="34" charset="0"/>
              </a:rPr>
              <a:t>       //adjust the clone like its location</a:t>
            </a: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return result;</a:t>
            </a:r>
            <a:endParaRPr lang="en-US" altLang="tr-TR" sz="2000" b="1" i="1" dirty="0">
              <a:latin typeface="Source Sans Pro" panose="020B0503030403020204" pitchFamily="34" charset="0"/>
              <a:ea typeface="Source Sans Pro" panose="020B0503030403020204" pitchFamily="34" charset="0"/>
            </a:endParaRPr>
          </a:p>
          <a:p>
            <a:pPr eaLnBrk="1" hangingPunct="1">
              <a:buFontTx/>
              <a:buNone/>
            </a:pPr>
            <a:r>
              <a:rPr lang="en-US" altLang="tr-TR" sz="2000" b="1" i="1" dirty="0">
                <a:latin typeface="Source Sans Pro" panose="020B0503030403020204" pitchFamily="34" charset="0"/>
                <a:ea typeface="Source Sans Pro" panose="020B0503030403020204" pitchFamily="34" charset="0"/>
              </a:rPr>
              <a:t>   </a:t>
            </a:r>
            <a:r>
              <a:rPr lang="en-US" altLang="tr-TR" sz="2000" dirty="0">
                <a:latin typeface="Source Sans Pro" panose="020B0503030403020204" pitchFamily="34" charset="0"/>
                <a:ea typeface="Source Sans Pro" panose="020B0503030403020204" pitchFamily="34" charset="0"/>
              </a:rPr>
              <a:t>}</a:t>
            </a:r>
          </a:p>
          <a:p>
            <a:pPr eaLnBrk="1" hangingPunct="1">
              <a:buFontTx/>
              <a:buNone/>
            </a:pPr>
            <a:r>
              <a:rPr lang="en-US" altLang="tr-TR" sz="2000" dirty="0">
                <a:latin typeface="Source Sans Pro" panose="020B0503030403020204" pitchFamily="34" charset="0"/>
                <a:ea typeface="Source Sans Pro" panose="020B0503030403020204" pitchFamily="34" charset="0"/>
              </a:rPr>
              <a:t>public void add(Character prototype){</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cs.add</a:t>
            </a:r>
            <a:r>
              <a:rPr lang="en-US" altLang="tr-TR" sz="2000" dirty="0">
                <a:latin typeface="Source Sans Pro" panose="020B0503030403020204" pitchFamily="34" charset="0"/>
                <a:ea typeface="Source Sans Pro" panose="020B0503030403020204" pitchFamily="34" charset="0"/>
              </a:rPr>
              <a:t>(prototype);</a:t>
            </a:r>
          </a:p>
          <a:p>
            <a:pPr eaLnBrk="1" hangingPunct="1">
              <a:buFontTx/>
              <a:buNone/>
            </a:pPr>
            <a:r>
              <a:rPr lang="en-US" altLang="tr-TR" sz="2000" dirty="0">
                <a:latin typeface="Source Sans Pro" panose="020B0503030403020204" pitchFamily="34" charset="0"/>
                <a:ea typeface="Source Sans Pro" panose="020B0503030403020204" pitchFamily="34" charset="0"/>
              </a:rPr>
              <a:t>  }</a:t>
            </a:r>
          </a:p>
          <a:p>
            <a:pPr eaLnBrk="1" hangingPunct="1">
              <a:buFontTx/>
              <a:buNone/>
            </a:pPr>
            <a:r>
              <a:rPr lang="en-US" altLang="tr-TR" sz="2000" dirty="0">
                <a:latin typeface="Source Sans Pro" panose="020B0503030403020204" pitchFamily="34" charset="0"/>
                <a:ea typeface="Source Sans Pro" panose="020B0503030403020204" pitchFamily="34" charset="0"/>
              </a:rPr>
              <a:t>  //… //initialize cs with prototypes</a:t>
            </a:r>
          </a:p>
          <a:p>
            <a:pPr>
              <a:buNone/>
            </a:pPr>
            <a:r>
              <a:rPr lang="en-US" altLang="tr-TR" sz="2000" b="1" i="1" dirty="0">
                <a:latin typeface="Source Sans Pro" panose="020B0503030403020204" pitchFamily="34" charset="0"/>
                <a:ea typeface="Source Sans Pro" panose="020B0503030403020204" pitchFamily="34" charset="0"/>
              </a:rPr>
              <a:t> </a:t>
            </a:r>
            <a:r>
              <a:rPr lang="en-US" altLang="tr-TR" sz="1800" dirty="0">
                <a:latin typeface="Source Sans Pro" panose="020B0503030403020204" pitchFamily="34" charset="0"/>
                <a:ea typeface="Source Sans Pro" panose="020B0503030403020204" pitchFamily="34" charset="0"/>
              </a:rPr>
              <a:t>private int random(){</a:t>
            </a:r>
          </a:p>
          <a:p>
            <a:pPr>
              <a:buNone/>
            </a:pPr>
            <a:r>
              <a:rPr lang="en-US" altLang="tr-TR" sz="1800" dirty="0">
                <a:latin typeface="Source Sans Pro" panose="020B0503030403020204" pitchFamily="34" charset="0"/>
                <a:ea typeface="Source Sans Pro" panose="020B0503030403020204" pitchFamily="34" charset="0"/>
              </a:rPr>
              <a:t>      return (int)</a:t>
            </a:r>
            <a:r>
              <a:rPr lang="en-US" altLang="tr-TR" sz="1800" dirty="0" err="1">
                <a:latin typeface="Source Sans Pro" panose="020B0503030403020204" pitchFamily="34" charset="0"/>
                <a:ea typeface="Source Sans Pro" panose="020B0503030403020204" pitchFamily="34" charset="0"/>
              </a:rPr>
              <a:t>Math.random</a:t>
            </a:r>
            <a:r>
              <a:rPr lang="en-US" altLang="tr-TR" sz="1800" dirty="0">
                <a:latin typeface="Source Sans Pro" panose="020B0503030403020204" pitchFamily="34" charset="0"/>
                <a:ea typeface="Source Sans Pro" panose="020B0503030403020204" pitchFamily="34" charset="0"/>
              </a:rPr>
              <a:t>()*</a:t>
            </a:r>
            <a:r>
              <a:rPr lang="en-US" altLang="tr-TR" sz="1800" dirty="0" err="1">
                <a:latin typeface="Source Sans Pro" panose="020B0503030403020204" pitchFamily="34" charset="0"/>
                <a:ea typeface="Source Sans Pro" panose="020B0503030403020204" pitchFamily="34" charset="0"/>
              </a:rPr>
              <a:t>cs.size</a:t>
            </a:r>
            <a:r>
              <a:rPr lang="en-US" altLang="tr-TR" sz="1800" dirty="0">
                <a:latin typeface="Source Sans Pro" panose="020B0503030403020204" pitchFamily="34" charset="0"/>
                <a:ea typeface="Source Sans Pro" panose="020B0503030403020204" pitchFamily="34" charset="0"/>
              </a:rPr>
              <a:t>();</a:t>
            </a:r>
          </a:p>
          <a:p>
            <a:pPr>
              <a:buNone/>
            </a:pPr>
            <a:r>
              <a:rPr lang="en-US" altLang="tr-TR" sz="1800" dirty="0">
                <a:latin typeface="Source Sans Pro" panose="020B0503030403020204" pitchFamily="34" charset="0"/>
                <a:ea typeface="Source Sans Pro" panose="020B0503030403020204" pitchFamily="34" charset="0"/>
              </a:rPr>
              <a:t> }</a:t>
            </a:r>
          </a:p>
          <a:p>
            <a:pPr eaLnBrk="1" hangingPunct="1">
              <a:buFontTx/>
              <a:buNone/>
            </a:pPr>
            <a:endParaRPr lang="en-US" altLang="tr-TR" sz="2000" dirty="0">
              <a:latin typeface="Source Sans Pro" panose="020B0503030403020204" pitchFamily="34" charset="0"/>
              <a:ea typeface="Source Sans Pro" panose="020B0503030403020204" pitchFamily="34" charset="0"/>
            </a:endParaRPr>
          </a:p>
        </p:txBody>
      </p:sp>
      <p:sp>
        <p:nvSpPr>
          <p:cNvPr id="2" name="Rectangle 5">
            <a:extLst>
              <a:ext uri="{FF2B5EF4-FFF2-40B4-BE49-F238E27FC236}">
                <a16:creationId xmlns:a16="http://schemas.microsoft.com/office/drawing/2014/main" id="{6E60C944-4B28-6FB9-8073-B2BCC4B000C2}"/>
              </a:ext>
            </a:extLst>
          </p:cNvPr>
          <p:cNvSpPr txBox="1">
            <a:spLocks noChangeArrowheads="1"/>
          </p:cNvSpPr>
          <p:nvPr/>
        </p:nvSpPr>
        <p:spPr bwMode="auto">
          <a:xfrm>
            <a:off x="109791" y="4193311"/>
            <a:ext cx="4733417" cy="1947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0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18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1800">
                <a:solidFill>
                  <a:schemeClr val="tx1"/>
                </a:solidFill>
                <a:latin typeface="+mn-lt"/>
              </a:defRPr>
            </a:lvl9pPr>
          </a:lstStyle>
          <a:p>
            <a:pPr>
              <a:buFontTx/>
              <a:buNone/>
            </a:pPr>
            <a:r>
              <a:rPr lang="en-US" altLang="tr-TR" sz="2000" kern="0" dirty="0">
                <a:latin typeface="Source Sans Pro" panose="020B0503030403020204" pitchFamily="34" charset="0"/>
                <a:ea typeface="Source Sans Pro" panose="020B0503030403020204" pitchFamily="34" charset="0"/>
              </a:rPr>
              <a:t>interface Character{</a:t>
            </a:r>
          </a:p>
          <a:p>
            <a:pPr>
              <a:buFontTx/>
              <a:buNone/>
            </a:pPr>
            <a:r>
              <a:rPr lang="en-US" altLang="tr-TR" sz="2000" kern="0" dirty="0">
                <a:latin typeface="Source Sans Pro" panose="020B0503030403020204" pitchFamily="34" charset="0"/>
                <a:ea typeface="Source Sans Pro" panose="020B0503030403020204" pitchFamily="34" charset="0"/>
              </a:rPr>
              <a:t>  Character clone(); …}</a:t>
            </a:r>
          </a:p>
          <a:p>
            <a:pPr>
              <a:buFontTx/>
              <a:buNone/>
            </a:pPr>
            <a:r>
              <a:rPr lang="en-US" altLang="tr-TR" sz="2000" kern="0" dirty="0">
                <a:latin typeface="Source Sans Pro" panose="020B0503030403020204" pitchFamily="34" charset="0"/>
                <a:ea typeface="Source Sans Pro" panose="020B0503030403020204" pitchFamily="34" charset="0"/>
              </a:rPr>
              <a:t>class Monster implements Character{</a:t>
            </a:r>
          </a:p>
          <a:p>
            <a:pPr>
              <a:buFontTx/>
              <a:buNone/>
            </a:pPr>
            <a:r>
              <a:rPr lang="en-US" altLang="tr-TR" sz="2000" kern="0" dirty="0">
                <a:latin typeface="Source Sans Pro" panose="020B0503030403020204" pitchFamily="34" charset="0"/>
                <a:ea typeface="Source Sans Pro" panose="020B0503030403020204" pitchFamily="34" charset="0"/>
              </a:rPr>
              <a:t>   Character clone(){…// copy of this}}</a:t>
            </a:r>
          </a:p>
          <a:p>
            <a:pPr>
              <a:buFontTx/>
              <a:buNone/>
            </a:pPr>
            <a:r>
              <a:rPr lang="en-US" altLang="tr-TR" sz="2000" kern="0" dirty="0">
                <a:latin typeface="Source Sans Pro" panose="020B0503030403020204" pitchFamily="34" charset="0"/>
                <a:ea typeface="Source Sans Pro" panose="020B0503030403020204" pitchFamily="34" charset="0"/>
              </a:rPr>
              <a:t>class Hero implements Character{</a:t>
            </a:r>
          </a:p>
          <a:p>
            <a:pPr>
              <a:buFontTx/>
              <a:buNone/>
            </a:pPr>
            <a:r>
              <a:rPr lang="en-US" altLang="tr-TR" sz="2000" kern="0" dirty="0">
                <a:latin typeface="Source Sans Pro" panose="020B0503030403020204" pitchFamily="34" charset="0"/>
                <a:ea typeface="Source Sans Pro" panose="020B0503030403020204" pitchFamily="34" charset="0"/>
              </a:rPr>
              <a:t>   Character clone(){…// copy of this}}</a:t>
            </a:r>
          </a:p>
        </p:txBody>
      </p:sp>
      <p:sp>
        <p:nvSpPr>
          <p:cNvPr id="3" name="Rectangle 2">
            <a:extLst>
              <a:ext uri="{FF2B5EF4-FFF2-40B4-BE49-F238E27FC236}">
                <a16:creationId xmlns:a16="http://schemas.microsoft.com/office/drawing/2014/main" id="{BAFBD02A-D76A-A3A9-776D-620600243FD5}"/>
              </a:ext>
            </a:extLst>
          </p:cNvPr>
          <p:cNvSpPr/>
          <p:nvPr/>
        </p:nvSpPr>
        <p:spPr bwMode="auto">
          <a:xfrm>
            <a:off x="7063740" y="3429000"/>
            <a:ext cx="1723644" cy="713232"/>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rPr>
              <a:t>Prototype pattern!</a:t>
            </a:r>
          </a:p>
        </p:txBody>
      </p:sp>
    </p:spTree>
    <p:extLst>
      <p:ext uri="{BB962C8B-B14F-4D97-AF65-F5344CB8AC3E}">
        <p14:creationId xmlns:p14="http://schemas.microsoft.com/office/powerpoint/2010/main" val="3313318167"/>
      </p:ext>
    </p:extLst>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12352</TotalTime>
  <Words>2311</Words>
  <Application>Microsoft Macintosh PowerPoint</Application>
  <PresentationFormat>On-screen Show (4:3)</PresentationFormat>
  <Paragraphs>355</Paragraphs>
  <Slides>24</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Droid Sans</vt:lpstr>
      <vt:lpstr>Source Sans Pro</vt:lpstr>
      <vt:lpstr>Source Sans Pro </vt:lpstr>
      <vt:lpstr>Source Sans Pro Light</vt:lpstr>
      <vt:lpstr>Arial</vt:lpstr>
      <vt:lpstr>Arial Black</vt:lpstr>
      <vt:lpstr>Calibri</vt:lpstr>
      <vt:lpstr>Comic Sans MS</vt:lpstr>
      <vt:lpstr>Consolas</vt:lpstr>
      <vt:lpstr>Source Code Pro</vt:lpstr>
      <vt:lpstr>Tahoma</vt:lpstr>
      <vt:lpstr>Times New Roman</vt:lpstr>
      <vt:lpstr>Verdana</vt:lpstr>
      <vt:lpstr>Wingdings</vt:lpstr>
      <vt:lpstr>Theme1</vt:lpstr>
      <vt:lpstr>Creational Patterns</vt:lpstr>
      <vt:lpstr>Motivation</vt:lpstr>
      <vt:lpstr>Prototype</vt:lpstr>
      <vt:lpstr>Prototype - Structure</vt:lpstr>
      <vt:lpstr>Back to our example</vt:lpstr>
      <vt:lpstr>Back to our example</vt:lpstr>
      <vt:lpstr>Exercise</vt:lpstr>
      <vt:lpstr>Exercise –Attempt2 - Solution</vt:lpstr>
      <vt:lpstr>Exercise –Attempt2 - Solution</vt:lpstr>
      <vt:lpstr>Exercise –Attempt3 – solution 2</vt:lpstr>
      <vt:lpstr>Prototype: reduce hierarchy</vt:lpstr>
      <vt:lpstr>Exercise: Factories (C++) </vt:lpstr>
      <vt:lpstr>Exercise: Factories (C++)</vt:lpstr>
      <vt:lpstr>Prototype: another applicability</vt:lpstr>
      <vt:lpstr>Prototype</vt:lpstr>
      <vt:lpstr>Prototype to Save time…</vt:lpstr>
      <vt:lpstr>Time saving </vt:lpstr>
      <vt:lpstr>Implementation issue-1</vt:lpstr>
      <vt:lpstr>PowerPoint Presentation</vt:lpstr>
      <vt:lpstr>Implementation -2</vt:lpstr>
      <vt:lpstr>PowerPoint Presentation</vt:lpstr>
      <vt:lpstr>Prototype-Consequences</vt:lpstr>
      <vt:lpstr>Related Patterns</vt:lpstr>
      <vt:lpstr>Factory Method vs Prototype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Microsoft Office User</cp:lastModifiedBy>
  <cp:revision>451</cp:revision>
  <cp:lastPrinted>1601-01-01T00:00:00Z</cp:lastPrinted>
  <dcterms:created xsi:type="dcterms:W3CDTF">1601-01-01T00:00:00Z</dcterms:created>
  <dcterms:modified xsi:type="dcterms:W3CDTF">2025-10-06T21:19:10Z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